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496" r:id="rId2"/>
    <p:sldId id="497" r:id="rId3"/>
    <p:sldId id="472" r:id="rId4"/>
    <p:sldId id="525" r:id="rId5"/>
    <p:sldId id="500" r:id="rId6"/>
    <p:sldId id="529" r:id="rId7"/>
    <p:sldId id="530" r:id="rId8"/>
    <p:sldId id="531" r:id="rId9"/>
    <p:sldId id="532" r:id="rId10"/>
    <p:sldId id="533" r:id="rId11"/>
    <p:sldId id="534" r:id="rId12"/>
    <p:sldId id="535" r:id="rId13"/>
    <p:sldId id="473" r:id="rId14"/>
    <p:sldId id="474" r:id="rId15"/>
    <p:sldId id="475" r:id="rId16"/>
    <p:sldId id="476" r:id="rId17"/>
    <p:sldId id="477" r:id="rId18"/>
    <p:sldId id="480" r:id="rId19"/>
    <p:sldId id="481" r:id="rId20"/>
    <p:sldId id="537" r:id="rId21"/>
    <p:sldId id="541" r:id="rId22"/>
    <p:sldId id="54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9CBE1"/>
    <a:srgbClr val="BABCCA"/>
    <a:srgbClr val="A3A5B9"/>
    <a:srgbClr val="FF80A0"/>
    <a:srgbClr val="FF3300"/>
    <a:srgbClr val="FF7C80"/>
    <a:srgbClr val="EA0000"/>
    <a:srgbClr val="40C080"/>
    <a:srgbClr val="FF4000"/>
    <a:srgbClr val="F2F2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5" autoAdjust="0"/>
    <p:restoredTop sz="82245" autoAdjust="0"/>
  </p:normalViewPr>
  <p:slideViewPr>
    <p:cSldViewPr>
      <p:cViewPr>
        <p:scale>
          <a:sx n="60" d="100"/>
          <a:sy n="60" d="100"/>
        </p:scale>
        <p:origin x="-714" y="-678"/>
      </p:cViewPr>
      <p:guideLst>
        <p:guide orient="horz" pos="2160"/>
        <p:guide pos="2880"/>
      </p:guideLst>
    </p:cSldViewPr>
  </p:slideViewPr>
  <p:outlineViewPr>
    <p:cViewPr>
      <p:scale>
        <a:sx n="33" d="100"/>
        <a:sy n="33" d="100"/>
      </p:scale>
      <p:origin x="0" y="2997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0" d="100"/>
          <a:sy n="80" d="100"/>
        </p:scale>
        <p:origin x="-124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388"/>
          </a:xfrm>
          <a:prstGeom prst="rect">
            <a:avLst/>
          </a:prstGeom>
        </p:spPr>
        <p:txBody>
          <a:bodyPr vert="horz" lIns="95747" tIns="47873" rIns="95747" bIns="47873" rtlCol="0"/>
          <a:lstStyle>
            <a:lvl1pPr algn="r">
              <a:defRPr sz="1300"/>
            </a:lvl1pPr>
          </a:lstStyle>
          <a:p>
            <a:fld id="{1C9A7C41-C38F-4630-8977-59ABA72D05E2}" type="datetimeFigureOut">
              <a:rPr lang="en-US" smtClean="0"/>
              <a:t>8/2/2010</a:t>
            </a:fld>
            <a:endParaRPr lang="en-US"/>
          </a:p>
        </p:txBody>
      </p:sp>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47" tIns="47873" rIns="95747" bIns="47873" rtlCol="0" anchor="b"/>
          <a:lstStyle>
            <a:lvl1pPr algn="r">
              <a:defRPr sz="1300"/>
            </a:lvl1pPr>
          </a:lstStyle>
          <a:p>
            <a:fld id="{E8AE9BDF-6D51-4D19-AD8C-59D4733C059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03F51A7E-C9B6-403D-94E5-9F93F39D0C9D}" type="datetimeFigureOut">
              <a:rPr lang="en-US" smtClean="0"/>
              <a:pPr/>
              <a:t>8/2/2010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6FFFD011-EAFC-46FF-BD79-9293FAB85F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the real-time</a:t>
            </a:r>
            <a:r>
              <a:rPr lang="en-US" baseline="0" dirty="0" smtClean="0"/>
              <a:t> domain, </a:t>
            </a:r>
            <a:r>
              <a:rPr lang="en-US" baseline="0" dirty="0" err="1" smtClean="0"/>
              <a:t>Micheal</a:t>
            </a:r>
            <a:r>
              <a:rPr lang="en-US" baseline="0" dirty="0" smtClean="0"/>
              <a:t> </a:t>
            </a:r>
            <a:r>
              <a:rPr lang="en-US" baseline="0" dirty="0" err="1" smtClean="0"/>
              <a:t>Bunnell</a:t>
            </a:r>
            <a:r>
              <a:rPr lang="en-US" baseline="0" dirty="0" smtClean="0"/>
              <a:t> will be our next speaker. Michael originated the point-based GI and was also awarded an Academy Award for his this work. He will share his experience with including PBGI in game engines.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David Larsson, the lead engineer</a:t>
            </a:r>
            <a:r>
              <a:rPr lang="en-US" baseline="0" dirty="0" smtClean="0"/>
              <a:t> in Illuminate Labs, now Autodesk, will talk about pre-computed lighting in games.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Anton </a:t>
            </a:r>
            <a:r>
              <a:rPr lang="en-US" dirty="0" err="1" smtClean="0"/>
              <a:t>Kaplanyan</a:t>
            </a:r>
            <a:r>
              <a:rPr lang="en-US" dirty="0" smtClean="0"/>
              <a:t>, the lead researcher at </a:t>
            </a:r>
            <a:r>
              <a:rPr lang="en-US" dirty="0" err="1" smtClean="0"/>
              <a:t>Crytek</a:t>
            </a:r>
            <a:r>
              <a:rPr lang="en-US" dirty="0" smtClean="0"/>
              <a:t> GmbH will describe the real-time GI </a:t>
            </a:r>
            <a:r>
              <a:rPr lang="en-US" dirty="0" err="1" smtClean="0"/>
              <a:t>techique</a:t>
            </a:r>
            <a:r>
              <a:rPr lang="en-US" baseline="0" dirty="0" smtClean="0"/>
              <a:t> that he developed for </a:t>
            </a:r>
            <a:r>
              <a:rPr lang="en-US" baseline="0" dirty="0" err="1" smtClean="0"/>
              <a:t>Crytek’s</a:t>
            </a:r>
            <a:r>
              <a:rPr lang="en-US" baseline="0" dirty="0" smtClean="0"/>
              <a:t> </a:t>
            </a:r>
            <a:r>
              <a:rPr lang="en-US" baseline="0" dirty="0" err="1" smtClean="0"/>
              <a:t>CryEngine</a:t>
            </a:r>
            <a:r>
              <a:rPr lang="en-US" baseline="0"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dirty="0" smtClean="0"/>
              <a:t>Let us now briefly review some</a:t>
            </a:r>
            <a:r>
              <a:rPr lang="en-US" baseline="0" dirty="0" smtClean="0"/>
              <a:t> basic terms of GI computation.  </a:t>
            </a:r>
            <a:r>
              <a:rPr lang="en-US" dirty="0" smtClean="0"/>
              <a:t>The goal of realistic rendering is to compute the amount of light reflected from visible scene surfaces that arrives to the virtual camera through image pixels. This light determines the color of image pixels.</a:t>
            </a:r>
            <a:endParaRPr lang="cs-CZ" dirty="0" smtClean="0"/>
          </a:p>
          <a:p>
            <a:pPr eaLnBrk="1" hangingPunct="1"/>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defTabSz="957468">
              <a:defRPr/>
            </a:pPr>
            <a:r>
              <a:rPr lang="en-US" dirty="0" smtClean="0"/>
              <a:t>Consider one such point, </a:t>
            </a:r>
            <a:r>
              <a:rPr lang="en-US" b="1" dirty="0" smtClean="0"/>
              <a:t>p</a:t>
            </a:r>
            <a:r>
              <a:rPr lang="en-US" dirty="0" smtClean="0"/>
              <a:t>. Where does the light at </a:t>
            </a:r>
            <a:r>
              <a:rPr lang="en-US" b="1" dirty="0" smtClean="0"/>
              <a:t>p </a:t>
            </a:r>
            <a:r>
              <a:rPr lang="en-US" dirty="0" smtClean="0"/>
              <a:t>arrive from?  Surely, it can come directly from the light sources – this is called the </a:t>
            </a:r>
            <a:r>
              <a:rPr lang="en-US" i="1" dirty="0" smtClean="0"/>
              <a:t>direct illumination</a:t>
            </a:r>
            <a:r>
              <a:rPr lang="en-US" dirty="0" smtClean="0"/>
              <a:t>. But light can also</a:t>
            </a:r>
            <a:r>
              <a:rPr lang="en-US" baseline="0" dirty="0" smtClean="0"/>
              <a:t> arrive from any scene surface, </a:t>
            </a:r>
            <a:r>
              <a:rPr lang="en-US" dirty="0" smtClean="0"/>
              <a:t>after being reflected several times.</a:t>
            </a:r>
            <a:r>
              <a:rPr lang="en-US" baseline="0" dirty="0" smtClean="0"/>
              <a:t> </a:t>
            </a:r>
            <a:r>
              <a:rPr lang="en-US" dirty="0" smtClean="0"/>
              <a:t>This is the </a:t>
            </a:r>
            <a:r>
              <a:rPr lang="en-US" i="1" dirty="0" smtClean="0"/>
              <a:t>indirect illumination</a:t>
            </a:r>
            <a:r>
              <a:rPr lang="en-US" dirty="0" smtClean="0"/>
              <a:t>. </a:t>
            </a:r>
            <a:endParaRPr lang="cs-CZ" dirty="0" smtClean="0"/>
          </a:p>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defTabSz="957468">
              <a:defRPr/>
            </a:pPr>
            <a:r>
              <a:rPr lang="en-US" dirty="0" smtClean="0"/>
              <a:t>On the left is an image generated by taking into account only direct illumination. On the right is the result of global illumination computation where light is allowed to bounce around in the scene before it is finally reflected towards the camera.</a:t>
            </a:r>
            <a:endParaRPr lang="cs-CZ" dirty="0" smtClean="0"/>
          </a:p>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defTabSz="957468">
              <a:defRPr/>
            </a:pPr>
            <a:r>
              <a:rPr lang="en-US" dirty="0" smtClean="0"/>
              <a:t>Now we know where the light comes from at </a:t>
            </a:r>
            <a:r>
              <a:rPr lang="en-US" b="1" dirty="0" smtClean="0"/>
              <a:t>p</a:t>
            </a:r>
            <a:r>
              <a:rPr lang="en-US" dirty="0" smtClean="0"/>
              <a:t>. But we want to compute how much of it is reflected towards the camera. This is determined by the material reflectance properties.</a:t>
            </a:r>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dirty="0" smtClean="0"/>
              <a:t>The material reflectance determines the surface’s response to incoming light. The spheres on the right are all illuminated the same – their varying appearance is entirely determined by their different material properties. A </a:t>
            </a:r>
            <a:r>
              <a:rPr lang="en-US" dirty="0" err="1" smtClean="0"/>
              <a:t>matmatical</a:t>
            </a:r>
            <a:r>
              <a:rPr lang="en-US" dirty="0" smtClean="0"/>
              <a:t> description of reflectance characteristics at a point is the BRDF – bidirectional reflectance distribution function.</a:t>
            </a:r>
            <a:endParaRPr lang="cs-CZ" dirty="0" smtClean="0"/>
          </a:p>
          <a:p>
            <a:pPr eaLnBrk="1" hangingPunct="1"/>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defTabSz="957468">
              <a:defRPr/>
            </a:pPr>
            <a:r>
              <a:rPr lang="en-US" dirty="0" smtClean="0"/>
              <a:t>We want to compute the amount of light going from </a:t>
            </a:r>
            <a:r>
              <a:rPr lang="en-US" b="1" dirty="0" smtClean="0"/>
              <a:t>p</a:t>
            </a:r>
            <a:r>
              <a:rPr lang="en-US" dirty="0" smtClean="0"/>
              <a:t> towards the camera. Assuming we know how much light is coming to </a:t>
            </a:r>
            <a:r>
              <a:rPr lang="en-US" b="1" dirty="0" smtClean="0"/>
              <a:t>p</a:t>
            </a:r>
            <a:r>
              <a:rPr lang="en-US" dirty="0" smtClean="0"/>
              <a:t> from all possible directions (the incoming hemisphere), the reflected light can be computed by evaluating the illumination integral: For each incoming direction, we multiply the radiance from that direction by the BRDF and the cosine term. To get the total amount of reflected light, we sum (integrate) these contributions over all incoming directions. Then we add the self emitted light at </a:t>
            </a:r>
            <a:r>
              <a:rPr lang="en-US" b="1" dirty="0" smtClean="0"/>
              <a:t>p</a:t>
            </a:r>
            <a:r>
              <a:rPr lang="en-US" dirty="0" smtClean="0"/>
              <a:t> (in case </a:t>
            </a:r>
            <a:r>
              <a:rPr lang="en-US" b="1" dirty="0" smtClean="0"/>
              <a:t>p</a:t>
            </a:r>
            <a:r>
              <a:rPr lang="en-US" dirty="0" smtClean="0"/>
              <a:t> is on the light source) and we obtain the total amount of light going from </a:t>
            </a:r>
            <a:r>
              <a:rPr lang="en-US" b="1" dirty="0" smtClean="0"/>
              <a:t>p</a:t>
            </a:r>
            <a:r>
              <a:rPr lang="en-US" dirty="0" smtClean="0"/>
              <a:t> towards the camera.</a:t>
            </a:r>
            <a:endParaRPr lang="cs-CZ" dirty="0" smtClean="0"/>
          </a:p>
          <a:p>
            <a:pPr eaLnBrk="1" hangingPunct="1"/>
            <a:endParaRPr lang="cs-CZ"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defTabSz="957468">
              <a:defRPr/>
            </a:pPr>
            <a:r>
              <a:rPr lang="en-US" dirty="0" smtClean="0"/>
              <a:t>We made an important assumption in computing the illumination integral. We assumed that we know how much light is coming to </a:t>
            </a:r>
            <a:r>
              <a:rPr lang="en-US" b="1" dirty="0" smtClean="0"/>
              <a:t>p</a:t>
            </a:r>
            <a:r>
              <a:rPr lang="en-US" dirty="0" smtClean="0"/>
              <a:t> from each direction. But how do we find this out? Taking advantage of the fact that </a:t>
            </a:r>
            <a:r>
              <a:rPr lang="en-US" i="1" dirty="0" smtClean="0"/>
              <a:t>radiance does not change along straight lines</a:t>
            </a:r>
            <a:r>
              <a:rPr lang="en-US" dirty="0" smtClean="0"/>
              <a:t>, we see that the incoming radiance from direction </a:t>
            </a:r>
            <a:r>
              <a:rPr lang="en-US" dirty="0" err="1" smtClean="0"/>
              <a:t>w</a:t>
            </a:r>
            <a:r>
              <a:rPr lang="en-US" baseline="-25000" dirty="0" err="1" smtClean="0"/>
              <a:t>i</a:t>
            </a:r>
            <a:r>
              <a:rPr lang="en-US" dirty="0" smtClean="0"/>
              <a:t> is equal to the outgoing radiance at a point </a:t>
            </a:r>
            <a:r>
              <a:rPr lang="en-US" b="1" dirty="0" smtClean="0"/>
              <a:t>p</a:t>
            </a:r>
            <a:r>
              <a:rPr lang="en-US" dirty="0" smtClean="0"/>
              <a:t>’ visible from </a:t>
            </a:r>
            <a:r>
              <a:rPr lang="en-US" b="1" dirty="0" smtClean="0"/>
              <a:t>p</a:t>
            </a:r>
            <a:r>
              <a:rPr lang="en-US" dirty="0" smtClean="0"/>
              <a:t> along </a:t>
            </a:r>
            <a:r>
              <a:rPr lang="en-US" dirty="0" err="1" smtClean="0"/>
              <a:t>w</a:t>
            </a:r>
            <a:r>
              <a:rPr lang="en-US" i="1" baseline="-25000" dirty="0" err="1" smtClean="0"/>
              <a:t>i</a:t>
            </a:r>
            <a:r>
              <a:rPr lang="en-US" dirty="0" smtClean="0"/>
              <a:t>. </a:t>
            </a:r>
            <a:endParaRPr lang="cs-CZ" dirty="0" smtClean="0"/>
          </a:p>
          <a:p>
            <a:pPr eaLnBrk="1" hangingPunct="1"/>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smtClean="0"/>
              <a:t>We have transformed the question of “how much light is coming to</a:t>
            </a:r>
            <a:r>
              <a:rPr lang="en-US" baseline="0" dirty="0" smtClean="0"/>
              <a:t> </a:t>
            </a:r>
            <a:r>
              <a:rPr lang="en-US" b="1" baseline="0" dirty="0" smtClean="0"/>
              <a:t>p</a:t>
            </a:r>
            <a:r>
              <a:rPr lang="en-US" b="0" baseline="0" dirty="0" smtClean="0"/>
              <a:t> from some direction</a:t>
            </a:r>
            <a:r>
              <a:rPr lang="en-US" baseline="0" dirty="0" smtClean="0"/>
              <a:t>” into “how much light is leaving </a:t>
            </a:r>
            <a:r>
              <a:rPr lang="en-US" b="1" baseline="0" dirty="0" smtClean="0"/>
              <a:t>p’</a:t>
            </a:r>
            <a:r>
              <a:rPr lang="en-US" baseline="0" dirty="0" smtClean="0"/>
              <a:t> into the opposite direction”. To answer the latter question, we apply the illumination integral once again at </a:t>
            </a:r>
            <a:r>
              <a:rPr lang="en-US" b="1" baseline="0" dirty="0" smtClean="0"/>
              <a:t>p’</a:t>
            </a:r>
            <a:r>
              <a:rPr lang="en-US" baseline="0" dirty="0" smtClean="0"/>
              <a:t>, in a recursive fashion. We can see that light transport is a recursive procedure, where each recursion level corresponds to one reflection of light.</a:t>
            </a:r>
            <a:endParaRPr lang="cs-CZ"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dirty="0" smtClean="0"/>
              <a:t>In theory light can be reflected an infinite number of times on its way from the light source</a:t>
            </a:r>
            <a:r>
              <a:rPr lang="en-US" baseline="0" dirty="0" smtClean="0"/>
              <a:t> to the camera. However, due to light absorption, it is rarely useful to compute more than four bounces (reflections). One indirect bounce is often sufficient to capture the visual qualities of GI (smooth gradients, color bleeding, contact shadows).</a:t>
            </a:r>
          </a:p>
          <a:p>
            <a:pPr eaLnBrk="1" hangingPunct="1"/>
            <a:r>
              <a:rPr lang="en-US" baseline="0" dirty="0" smtClean="0"/>
              <a:t>The slides explain what exactly does the “one-bounce-indirect” jargon mean. Light paths with one single reflection correspond to direct illumination.  “One-bounce-indirect” corresponds to light paths with two reflections (one “direct” and one “indirect”). And so forth for “two-bounce indirect”.</a:t>
            </a:r>
            <a:endParaRPr lang="cs-CZ"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dirty="0" smtClean="0"/>
              <a:t>There is a plethora of techniques for GI</a:t>
            </a:r>
            <a:r>
              <a:rPr lang="en-US" baseline="0" dirty="0" smtClean="0"/>
              <a:t> computation. The purpose of all of them is to simulate (or approximate in a visually plausible manner) the inter-reflections of light between surfaces. These techniques have different advantages and disadvantages that make them more or less suitable for specific applications. The very purpose of this course is to summarize some of the most important GI computation techniques used in film production and video games.</a:t>
            </a:r>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smtClean="0"/>
              <a:t>This course is about global illumination (GI),</a:t>
            </a:r>
            <a:r>
              <a:rPr lang="en-US" baseline="0" dirty="0" smtClean="0"/>
              <a:t> which, in the layman’s terms, is due to light bouncing around in a scene. Depending on objects’ shapes and materials, GI can give rise to all sorts of visual effects some of which are shown here. In this course, the term GI refers to the smooth diffuse inter-reflections shown in a somewhat contrived example on the left, where the reddish tint on the white dragon is due to the light diffusely reflected from the red book next to it.</a:t>
            </a:r>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less contrived example</a:t>
            </a:r>
            <a:r>
              <a:rPr lang="en-US" baseline="0" dirty="0" smtClean="0"/>
              <a:t> </a:t>
            </a:r>
            <a:r>
              <a:rPr lang="en-US" dirty="0" smtClean="0"/>
              <a:t>of global illumination, due to Michael </a:t>
            </a:r>
            <a:r>
              <a:rPr lang="en-US" dirty="0" err="1" smtClean="0"/>
              <a:t>Bunnell</a:t>
            </a:r>
            <a:r>
              <a:rPr lang="en-US" dirty="0" smtClean="0"/>
              <a:t>, is shown here. The </a:t>
            </a:r>
            <a:r>
              <a:rPr lang="en-US" baseline="0" dirty="0" smtClean="0"/>
              <a:t>diffuse inter-reflections provide subtle details in illumination that may often go unnoticed, but without which the image would look strange: smooth illumination gradients, colors in shadows, and color-bleeding.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course title is “Global illumination across industries.”</a:t>
            </a:r>
            <a:r>
              <a:rPr lang="en-US" baseline="0" dirty="0" smtClean="0"/>
              <a:t>  Which industries are we talking about? Essentially any application that uses CG rendering also uses global illumination. This course, however, focuses on two specific areas -- film production and video games.</a:t>
            </a:r>
            <a:r>
              <a:rPr lang="en-US" dirty="0" smtClean="0"/>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course offers a </a:t>
            </a:r>
            <a:r>
              <a:rPr lang="en-US" baseline="0" dirty="0" smtClean="0"/>
              <a:t>representative sampling of GI techniques used in film and games. We’ll be focusing specifics and comparisons. There won’t be much theory, so nothing to worry about. </a:t>
            </a:r>
            <a:r>
              <a:rPr lang="en-US" dirty="0" smtClean="0"/>
              <a:t>But</a:t>
            </a:r>
            <a:r>
              <a:rPr lang="en-US" baseline="0" dirty="0" smtClean="0"/>
              <a:t> most importantly, the information is delivered by the most qualified speakers.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 speaker is Marcos</a:t>
            </a:r>
            <a:r>
              <a:rPr lang="en-US" baseline="0" dirty="0" smtClean="0"/>
              <a:t> </a:t>
            </a:r>
            <a:r>
              <a:rPr lang="en-US" baseline="0" dirty="0" err="1" smtClean="0"/>
              <a:t>Fajardo</a:t>
            </a:r>
            <a:r>
              <a:rPr lang="en-US" baseline="0" dirty="0" smtClean="0"/>
              <a:t>, the main developer of the Arnold renderer, an unbiased path tracer adopted by Sony Pictures </a:t>
            </a:r>
            <a:r>
              <a:rPr lang="en-US" baseline="0" dirty="0" err="1" smtClean="0"/>
              <a:t>ImageWorks</a:t>
            </a:r>
            <a:r>
              <a:rPr lang="en-US" baseline="0" dirty="0" smtClean="0"/>
              <a:t> for rendering of all of their films.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have Per Christensen from Pixar.</a:t>
            </a:r>
            <a:r>
              <a:rPr lang="en-US" baseline="0" dirty="0" smtClean="0"/>
              <a:t> Per won an Academy Award for developing the point-based global illumination technique which he will talk about in his contribution.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next speaker is Eric</a:t>
            </a:r>
            <a:r>
              <a:rPr lang="en-US" baseline="0" dirty="0" smtClean="0"/>
              <a:t> </a:t>
            </a:r>
            <a:r>
              <a:rPr lang="en-US" baseline="0" dirty="0" err="1" smtClean="0"/>
              <a:t>Tabellion</a:t>
            </a:r>
            <a:r>
              <a:rPr lang="en-US" baseline="0" dirty="0" smtClean="0"/>
              <a:t> from PDI/DreamWorks. Eric pioneered the use of GI in feature animation on Shrek 2. He will share his experience with ray traced and point based global illumination.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fld id="{16106F34-6F2F-4716-A7EC-D1845DD5D1E7}" type="datetime1">
              <a:rPr lang="en-US" smtClean="0">
                <a:solidFill>
                  <a:srgbClr val="FFFFFF"/>
                </a:solidFill>
              </a:rPr>
              <a:pPr/>
              <a:t>8/2/2010</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A6DD5-FE61-4175-B03F-1CC9B25B9BC9}" type="datetime1">
              <a:rPr lang="en-US" smtClean="0">
                <a:solidFill>
                  <a:srgbClr val="FFFFFF"/>
                </a:solidFill>
              </a:rPr>
              <a:pPr/>
              <a:t>8/2/2010</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DA63EF-7E45-4746-8F0F-B1C6F7BF4391}" type="datetime1">
              <a:rPr lang="en-US" smtClean="0">
                <a:solidFill>
                  <a:srgbClr val="FFFFFF"/>
                </a:solidFill>
              </a:rPr>
              <a:pPr/>
              <a:t>8/2/2010</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fld id="{4939ACD8-81E7-4309-B844-698C817E5062}" type="datetime1">
              <a:rPr lang="en-US" smtClean="0">
                <a:solidFill>
                  <a:srgbClr val="FFFFFF"/>
                </a:solidFill>
              </a:rPr>
              <a:pPr/>
              <a:t>8/2/2010</a:t>
            </a:fld>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AE088-C87F-401B-896A-09A0941076CF}" type="datetime1">
              <a:rPr lang="en-US" smtClean="0">
                <a:solidFill>
                  <a:srgbClr val="FFFFFF"/>
                </a:solidFill>
              </a:rPr>
              <a:pPr/>
              <a:t>8/2/2010</a:t>
            </a:fld>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a:effectLst/>
        </p:spPr>
        <p:txBody>
          <a:bodyPr/>
          <a:lstStyle>
            <a:lvl1pPr>
              <a:defRPr b="0" spc="0">
                <a:effectLst/>
                <a:latin typeface="+mj-lt"/>
              </a:defRPr>
            </a:lvl1pPr>
          </a:lstStyle>
          <a:p>
            <a:r>
              <a:rPr lang="cs-CZ" dirty="0" smtClean="0"/>
              <a:t>Klepnutím lze upravit styl předlohy nadpisů.</a:t>
            </a:r>
            <a:endParaRPr lang="en-US" dirty="0"/>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fld id="{42943C3E-55C6-43A3-B3C9-740CC03875BA}" type="datetime1">
              <a:rPr lang="en-US" smtClean="0">
                <a:solidFill>
                  <a:srgbClr val="FFFFFF"/>
                </a:solidFill>
              </a:rPr>
              <a:pPr/>
              <a:t>8/2/2010</a:t>
            </a:fld>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A4F37FC2-C2C6-4314-9791-BDA29737912A}" type="datetime1">
              <a:rPr lang="en-US" smtClean="0">
                <a:solidFill>
                  <a:srgbClr val="FFFFFF"/>
                </a:solidFill>
              </a:rPr>
              <a:pPr/>
              <a:t>8/2/2010</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3655C876-2DB3-4BBC-8189-5F4FF61CCEB7}" type="datetime1">
              <a:rPr lang="en-US" smtClean="0">
                <a:solidFill>
                  <a:srgbClr val="FFFFFF"/>
                </a:solidFill>
              </a:rPr>
              <a:pPr/>
              <a:t>8/2/2010</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C541CB-785A-4524-8F25-64CD281ED82B}" type="datetime1">
              <a:rPr lang="en-US" smtClean="0">
                <a:solidFill>
                  <a:srgbClr val="FFFFFF"/>
                </a:solidFill>
              </a:rPr>
              <a:pPr/>
              <a:t>8/2/2010</a:t>
            </a:fld>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BC6265-62A8-4114-8F5A-B04A2CB57BD7}" type="datetime1">
              <a:rPr lang="en-US" smtClean="0">
                <a:solidFill>
                  <a:srgbClr val="FFFFFF"/>
                </a:solidFill>
              </a:rPr>
              <a:pPr/>
              <a:t>8/2/2010</a:t>
            </a:fld>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9A5FA7-9846-42F3-92AC-499A66F10EEC}" type="datetime1">
              <a:rPr lang="en-US" smtClean="0">
                <a:solidFill>
                  <a:srgbClr val="FFFFFF"/>
                </a:solidFill>
              </a:rPr>
              <a:pPr/>
              <a:t>8/2/2010</a:t>
            </a:fld>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1C7A5C-AAF6-450D-85F8-49E77F36ED6A}" type="datetime1">
              <a:rPr lang="en-US" smtClean="0">
                <a:solidFill>
                  <a:srgbClr val="FFFFFF"/>
                </a:solidFill>
              </a:rPr>
              <a:pPr/>
              <a:t>8/2/2010</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26CB31-873D-4D14-8B08-D3FC2D5021D7}" type="datetime1">
              <a:rPr lang="en-US" smtClean="0">
                <a:solidFill>
                  <a:srgbClr val="FFFFFF"/>
                </a:solidFill>
              </a:rPr>
              <a:pPr/>
              <a:t>8/2/2010</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pPr fontAlgn="base">
              <a:spcBef>
                <a:spcPct val="0"/>
              </a:spcBef>
              <a:spcAft>
                <a:spcPct val="0"/>
              </a:spcAft>
            </a:pPr>
            <a:fld id="{7643F43E-D981-4214-A134-C2F83DCF8878}" type="datetime1">
              <a:rPr lang="en-US" smtClean="0">
                <a:solidFill>
                  <a:srgbClr val="FFFFFF"/>
                </a:solidFill>
                <a:latin typeface="Arial" charset="0"/>
              </a:rPr>
              <a:pPr fontAlgn="base">
                <a:spcBef>
                  <a:spcPct val="0"/>
                </a:spcBef>
                <a:spcAft>
                  <a:spcPct val="0"/>
                </a:spcAft>
              </a:pPr>
              <a:t>8/2/2010</a:t>
            </a:fld>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fontAlgn="base">
              <a:spcBef>
                <a:spcPct val="0"/>
              </a:spcBef>
              <a:spcAft>
                <a:spcPct val="0"/>
              </a:spcAft>
              <a:defRPr/>
            </a:pPr>
            <a:fld id="{D5665FD8-4E9E-4973-B34D-EF03A9487E5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
        <p:nvSpPr>
          <p:cNvPr id="23558"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ffectLst/>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7.w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a:xfrm>
            <a:off x="0" y="685800"/>
            <a:ext cx="9144000" cy="1470025"/>
          </a:xfrm>
        </p:spPr>
        <p:txBody>
          <a:bodyPr>
            <a:normAutofit/>
          </a:bodyPr>
          <a:lstStyle/>
          <a:p>
            <a:r>
              <a:rPr lang="en-US" b="1" dirty="0" smtClean="0"/>
              <a:t>Global Illumination </a:t>
            </a:r>
            <a:br>
              <a:rPr lang="en-US" b="1" dirty="0" smtClean="0"/>
            </a:br>
            <a:r>
              <a:rPr lang="en-US" b="1" dirty="0" smtClean="0"/>
              <a:t>Across Industries</a:t>
            </a:r>
            <a:endParaRPr lang="en-US" b="1" dirty="0"/>
          </a:p>
        </p:txBody>
      </p:sp>
      <p:sp>
        <p:nvSpPr>
          <p:cNvPr id="3" name="Subtitle 2"/>
          <p:cNvSpPr>
            <a:spLocks noGrp="1"/>
          </p:cNvSpPr>
          <p:nvPr>
            <p:ph type="subTitle" idx="1"/>
          </p:nvPr>
        </p:nvSpPr>
        <p:spPr>
          <a:xfrm>
            <a:off x="0" y="4165600"/>
            <a:ext cx="2377440" cy="1097280"/>
          </a:xfrm>
        </p:spPr>
        <p:txBody>
          <a:bodyPr lIns="45720" rIns="45720">
            <a:normAutofit/>
          </a:bodyPr>
          <a:lstStyle/>
          <a:p>
            <a:r>
              <a:rPr lang="en-US" sz="2200" b="1" dirty="0" err="1" smtClean="0"/>
              <a:t>Jaroslav</a:t>
            </a:r>
            <a:r>
              <a:rPr lang="en-US" sz="2200" b="1" dirty="0" smtClean="0"/>
              <a:t> K</a:t>
            </a:r>
            <a:r>
              <a:rPr lang="cs-CZ" sz="2200" b="1" dirty="0" smtClean="0"/>
              <a:t>řivánek</a:t>
            </a:r>
            <a:endParaRPr lang="en-US" sz="2200" b="1" dirty="0" smtClean="0"/>
          </a:p>
          <a:p>
            <a:r>
              <a:rPr lang="en-US" sz="1600" i="1" dirty="0" smtClean="0"/>
              <a:t>Cornell University &amp;</a:t>
            </a:r>
          </a:p>
          <a:p>
            <a:r>
              <a:rPr lang="en-US" sz="1600" i="1" dirty="0" smtClean="0"/>
              <a:t>Charles University, Prague</a:t>
            </a:r>
          </a:p>
        </p:txBody>
      </p:sp>
      <p:sp>
        <p:nvSpPr>
          <p:cNvPr id="5" name="Subtitle 2"/>
          <p:cNvSpPr txBox="1">
            <a:spLocks/>
          </p:cNvSpPr>
          <p:nvPr/>
        </p:nvSpPr>
        <p:spPr bwMode="auto">
          <a:xfrm>
            <a:off x="2357120" y="41656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defTabSz="457200" fontAlgn="base">
              <a:spcBef>
                <a:spcPct val="20000"/>
              </a:spcBef>
              <a:spcAft>
                <a:spcPct val="0"/>
              </a:spcAft>
              <a:defRPr/>
            </a:pPr>
            <a:r>
              <a:rPr lang="en-US" sz="2200" b="1" dirty="0" smtClean="0">
                <a:solidFill>
                  <a:schemeClr val="tx1">
                    <a:tint val="75000"/>
                  </a:schemeClr>
                </a:solidFill>
                <a:ea typeface="ＭＳ Ｐゴシック" charset="-128"/>
                <a:cs typeface="Arial" pitchFamily="34" charset="0"/>
              </a:rPr>
              <a:t>Marcos </a:t>
            </a:r>
            <a:r>
              <a:rPr lang="en-US" sz="2200" b="1" dirty="0" err="1" smtClean="0">
                <a:solidFill>
                  <a:schemeClr val="tx1">
                    <a:tint val="75000"/>
                  </a:schemeClr>
                </a:solidFill>
                <a:ea typeface="ＭＳ Ｐゴシック" charset="-128"/>
                <a:cs typeface="Arial" pitchFamily="34" charset="0"/>
              </a:rPr>
              <a:t>Fajardo</a:t>
            </a:r>
            <a:endParaRPr lang="en-US" sz="2200" b="1" dirty="0" smtClean="0">
              <a:solidFill>
                <a:schemeClr val="tx1">
                  <a:tint val="75000"/>
                </a:schemeClr>
              </a:solidFill>
              <a:ea typeface="ＭＳ Ｐゴシック" charset="-128"/>
              <a:cs typeface="Arial" pitchFamily="34" charset="0"/>
            </a:endParaRPr>
          </a:p>
          <a:p>
            <a:pPr lvl="0" algn="ctr" defTabSz="457200" fontAlgn="base">
              <a:spcBef>
                <a:spcPct val="20000"/>
              </a:spcBef>
              <a:spcAft>
                <a:spcPct val="0"/>
              </a:spcAft>
              <a:defRPr/>
            </a:pPr>
            <a:r>
              <a:rPr lang="en-US" sz="1600" i="1" dirty="0" smtClean="0">
                <a:solidFill>
                  <a:schemeClr val="tx1">
                    <a:tint val="75000"/>
                  </a:schemeClr>
                </a:solidFill>
                <a:ea typeface="ＭＳ Ｐゴシック" charset="-128"/>
                <a:cs typeface="Arial" pitchFamily="34" charset="0"/>
              </a:rPr>
              <a:t>Solid Angle SL</a:t>
            </a:r>
          </a:p>
        </p:txBody>
      </p:sp>
      <p:sp>
        <p:nvSpPr>
          <p:cNvPr id="6" name="Subtitle 2"/>
          <p:cNvSpPr txBox="1">
            <a:spLocks/>
          </p:cNvSpPr>
          <p:nvPr/>
        </p:nvSpPr>
        <p:spPr bwMode="auto">
          <a:xfrm>
            <a:off x="4714240" y="41656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defTabSz="457200" fontAlgn="base">
              <a:spcBef>
                <a:spcPct val="20000"/>
              </a:spcBef>
              <a:spcAft>
                <a:spcPct val="0"/>
              </a:spcAft>
              <a:defRPr/>
            </a:pPr>
            <a:r>
              <a:rPr lang="en-US" sz="2200" b="1" dirty="0" smtClean="0">
                <a:solidFill>
                  <a:schemeClr val="tx1">
                    <a:tint val="75000"/>
                  </a:schemeClr>
                </a:solidFill>
                <a:ea typeface="ＭＳ Ｐゴシック" charset="-128"/>
                <a:cs typeface="Arial" pitchFamily="34" charset="0"/>
              </a:rPr>
              <a:t>Per Christensen</a:t>
            </a:r>
          </a:p>
          <a:p>
            <a:pPr lvl="0" algn="ctr" defTabSz="457200" fontAlgn="base">
              <a:spcBef>
                <a:spcPct val="20000"/>
              </a:spcBef>
              <a:spcAft>
                <a:spcPct val="0"/>
              </a:spcAft>
              <a:defRPr/>
            </a:pPr>
            <a:r>
              <a:rPr lang="en-US" sz="1600" i="1" dirty="0" smtClean="0">
                <a:solidFill>
                  <a:schemeClr val="tx1">
                    <a:tint val="75000"/>
                  </a:schemeClr>
                </a:solidFill>
                <a:ea typeface="ＭＳ Ｐゴシック" charset="-128"/>
                <a:cs typeface="Arial" pitchFamily="34" charset="0"/>
              </a:rPr>
              <a:t>Pixar Animation Studios</a:t>
            </a:r>
          </a:p>
        </p:txBody>
      </p:sp>
      <p:sp>
        <p:nvSpPr>
          <p:cNvPr id="7" name="Subtitle 2"/>
          <p:cNvSpPr txBox="1">
            <a:spLocks/>
          </p:cNvSpPr>
          <p:nvPr/>
        </p:nvSpPr>
        <p:spPr bwMode="auto">
          <a:xfrm>
            <a:off x="7071360" y="41656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defTabSz="457200" fontAlgn="base">
              <a:spcBef>
                <a:spcPct val="20000"/>
              </a:spcBef>
              <a:spcAft>
                <a:spcPct val="0"/>
              </a:spcAft>
              <a:defRPr/>
            </a:pPr>
            <a:r>
              <a:rPr lang="en-US" sz="2200" b="1" dirty="0" smtClean="0">
                <a:solidFill>
                  <a:schemeClr val="tx1">
                    <a:tint val="75000"/>
                  </a:schemeClr>
                </a:solidFill>
                <a:ea typeface="ＭＳ Ｐゴシック" charset="-128"/>
                <a:cs typeface="Arial" pitchFamily="34" charset="0"/>
              </a:rPr>
              <a:t>Eric </a:t>
            </a:r>
            <a:r>
              <a:rPr lang="en-US" sz="2200" b="1" dirty="0" err="1" smtClean="0">
                <a:solidFill>
                  <a:schemeClr val="tx1">
                    <a:tint val="75000"/>
                  </a:schemeClr>
                </a:solidFill>
                <a:ea typeface="ＭＳ Ｐゴシック" charset="-128"/>
                <a:cs typeface="Arial" pitchFamily="34" charset="0"/>
              </a:rPr>
              <a:t>Tabellion</a:t>
            </a:r>
            <a:endParaRPr lang="en-US" sz="2200" b="1" dirty="0" smtClean="0">
              <a:solidFill>
                <a:schemeClr val="tx1">
                  <a:tint val="75000"/>
                </a:schemeClr>
              </a:solidFill>
              <a:ea typeface="ＭＳ Ｐゴシック" charset="-128"/>
              <a:cs typeface="Arial" pitchFamily="34" charset="0"/>
            </a:endParaRPr>
          </a:p>
          <a:p>
            <a:pPr lvl="0" algn="ctr" defTabSz="457200" fontAlgn="base">
              <a:spcBef>
                <a:spcPct val="20000"/>
              </a:spcBef>
              <a:spcAft>
                <a:spcPct val="0"/>
              </a:spcAft>
              <a:defRPr/>
            </a:pPr>
            <a:r>
              <a:rPr lang="en-US" sz="1600" i="1" dirty="0" smtClean="0">
                <a:solidFill>
                  <a:schemeClr val="tx1">
                    <a:tint val="75000"/>
                  </a:schemeClr>
                </a:solidFill>
                <a:ea typeface="ＭＳ Ｐゴシック" charset="-128"/>
                <a:cs typeface="Arial" pitchFamily="34" charset="0"/>
              </a:rPr>
              <a:t>PDI/DreamWorks</a:t>
            </a:r>
          </a:p>
        </p:txBody>
      </p:sp>
      <p:sp>
        <p:nvSpPr>
          <p:cNvPr id="8" name="Subtitle 2"/>
          <p:cNvSpPr txBox="1">
            <a:spLocks/>
          </p:cNvSpPr>
          <p:nvPr/>
        </p:nvSpPr>
        <p:spPr bwMode="auto">
          <a:xfrm>
            <a:off x="3276600" y="54864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defTabSz="457200" fontAlgn="base">
              <a:spcBef>
                <a:spcPct val="20000"/>
              </a:spcBef>
              <a:spcAft>
                <a:spcPct val="0"/>
              </a:spcAft>
              <a:defRPr/>
            </a:pPr>
            <a:r>
              <a:rPr lang="en-US" sz="2200" b="1" dirty="0" smtClean="0">
                <a:solidFill>
                  <a:schemeClr val="tx1">
                    <a:tint val="75000"/>
                  </a:schemeClr>
                </a:solidFill>
                <a:ea typeface="ＭＳ Ｐゴシック" charset="-128"/>
                <a:cs typeface="Arial" pitchFamily="34" charset="0"/>
              </a:rPr>
              <a:t>Michael </a:t>
            </a:r>
            <a:r>
              <a:rPr lang="en-US" sz="2200" b="1" dirty="0" err="1" smtClean="0">
                <a:solidFill>
                  <a:schemeClr val="tx1">
                    <a:tint val="75000"/>
                  </a:schemeClr>
                </a:solidFill>
                <a:ea typeface="ＭＳ Ｐゴシック" charset="-128"/>
                <a:cs typeface="Arial" pitchFamily="34" charset="0"/>
              </a:rPr>
              <a:t>Bunnell</a:t>
            </a:r>
            <a:endParaRPr lang="en-US" sz="2200" b="1" dirty="0" smtClean="0">
              <a:solidFill>
                <a:schemeClr val="tx1">
                  <a:tint val="75000"/>
                </a:schemeClr>
              </a:solidFill>
              <a:ea typeface="ＭＳ Ｐゴシック" charset="-128"/>
              <a:cs typeface="Arial" pitchFamily="34" charset="0"/>
            </a:endParaRPr>
          </a:p>
          <a:p>
            <a:pPr lvl="0" algn="ctr" defTabSz="457200" fontAlgn="base">
              <a:spcBef>
                <a:spcPct val="20000"/>
              </a:spcBef>
              <a:spcAft>
                <a:spcPct val="0"/>
              </a:spcAft>
              <a:defRPr/>
            </a:pPr>
            <a:r>
              <a:rPr lang="en-US" sz="1600" i="1" dirty="0" smtClean="0">
                <a:solidFill>
                  <a:schemeClr val="tx1">
                    <a:tint val="75000"/>
                  </a:schemeClr>
                </a:solidFill>
                <a:ea typeface="ＭＳ Ｐゴシック" charset="-128"/>
                <a:cs typeface="Arial" pitchFamily="34" charset="0"/>
              </a:rPr>
              <a:t>Fantasy Lab, Inc.</a:t>
            </a:r>
          </a:p>
        </p:txBody>
      </p:sp>
      <p:sp>
        <p:nvSpPr>
          <p:cNvPr id="9" name="Subtitle 2"/>
          <p:cNvSpPr txBox="1">
            <a:spLocks/>
          </p:cNvSpPr>
          <p:nvPr/>
        </p:nvSpPr>
        <p:spPr bwMode="auto">
          <a:xfrm>
            <a:off x="609600" y="54864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defTabSz="457200" fontAlgn="base">
              <a:spcBef>
                <a:spcPct val="20000"/>
              </a:spcBef>
              <a:spcAft>
                <a:spcPct val="0"/>
              </a:spcAft>
              <a:defRPr/>
            </a:pPr>
            <a:r>
              <a:rPr lang="en-US" sz="2200" b="1" dirty="0" smtClean="0">
                <a:solidFill>
                  <a:schemeClr val="tx1">
                    <a:tint val="75000"/>
                  </a:schemeClr>
                </a:solidFill>
                <a:ea typeface="ＭＳ Ｐゴシック" charset="-128"/>
                <a:cs typeface="Arial" pitchFamily="34" charset="0"/>
              </a:rPr>
              <a:t>David Larsson</a:t>
            </a:r>
          </a:p>
          <a:p>
            <a:pPr lvl="0" algn="ctr" defTabSz="457200" fontAlgn="base">
              <a:spcBef>
                <a:spcPct val="20000"/>
              </a:spcBef>
              <a:spcAft>
                <a:spcPct val="0"/>
              </a:spcAft>
              <a:defRPr/>
            </a:pPr>
            <a:r>
              <a:rPr lang="en-US" sz="1600" i="1" dirty="0" smtClean="0">
                <a:solidFill>
                  <a:schemeClr val="tx1">
                    <a:tint val="75000"/>
                  </a:schemeClr>
                </a:solidFill>
                <a:ea typeface="ＭＳ Ｐゴシック" charset="-128"/>
                <a:cs typeface="Arial" pitchFamily="34" charset="0"/>
              </a:rPr>
              <a:t>Illuminate Labs </a:t>
            </a:r>
            <a:br>
              <a:rPr lang="en-US" sz="1600" i="1" dirty="0" smtClean="0">
                <a:solidFill>
                  <a:schemeClr val="tx1">
                    <a:tint val="75000"/>
                  </a:schemeClr>
                </a:solidFill>
                <a:ea typeface="ＭＳ Ｐゴシック" charset="-128"/>
                <a:cs typeface="Arial" pitchFamily="34" charset="0"/>
              </a:rPr>
            </a:br>
            <a:r>
              <a:rPr lang="en-US" sz="1600" i="1" dirty="0" smtClean="0">
                <a:solidFill>
                  <a:schemeClr val="tx1">
                    <a:tint val="75000"/>
                  </a:schemeClr>
                </a:solidFill>
                <a:ea typeface="ＭＳ Ｐゴシック" charset="-128"/>
                <a:cs typeface="Arial" pitchFamily="34" charset="0"/>
              </a:rPr>
              <a:t>(</a:t>
            </a:r>
            <a:r>
              <a:rPr lang="en-US" sz="1600" dirty="0" smtClean="0">
                <a:solidFill>
                  <a:schemeClr val="tx1">
                    <a:tint val="75000"/>
                  </a:schemeClr>
                </a:solidFill>
                <a:ea typeface="ＭＳ Ｐゴシック" charset="-128"/>
                <a:cs typeface="Arial" pitchFamily="34" charset="0"/>
              </a:rPr>
              <a:t>now</a:t>
            </a:r>
            <a:r>
              <a:rPr lang="en-US" sz="1600" i="1" dirty="0" smtClean="0">
                <a:solidFill>
                  <a:schemeClr val="tx1">
                    <a:tint val="75000"/>
                  </a:schemeClr>
                </a:solidFill>
                <a:ea typeface="ＭＳ Ｐゴシック" charset="-128"/>
                <a:cs typeface="Arial" pitchFamily="34" charset="0"/>
              </a:rPr>
              <a:t> Autodesk)</a:t>
            </a:r>
            <a:endParaRPr lang="cs-CZ" sz="1600" i="1" dirty="0" smtClean="0">
              <a:solidFill>
                <a:schemeClr val="tx1">
                  <a:tint val="75000"/>
                </a:schemeClr>
              </a:solidFill>
              <a:ea typeface="ＭＳ Ｐゴシック" charset="-128"/>
              <a:cs typeface="Arial" pitchFamily="34" charset="0"/>
            </a:endParaRPr>
          </a:p>
        </p:txBody>
      </p:sp>
      <p:sp>
        <p:nvSpPr>
          <p:cNvPr id="10" name="Subtitle 2"/>
          <p:cNvSpPr txBox="1">
            <a:spLocks/>
          </p:cNvSpPr>
          <p:nvPr/>
        </p:nvSpPr>
        <p:spPr bwMode="auto">
          <a:xfrm>
            <a:off x="6096000" y="5486400"/>
            <a:ext cx="237744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smtClean="0">
                <a:ln>
                  <a:noFill/>
                </a:ln>
                <a:solidFill>
                  <a:schemeClr val="tx1">
                    <a:tint val="75000"/>
                  </a:schemeClr>
                </a:solidFill>
                <a:effectLst/>
                <a:uLnTx/>
                <a:uFillTx/>
                <a:ea typeface="ＭＳ Ｐゴシック" charset="-128"/>
                <a:cs typeface="Arial" pitchFamily="34" charset="0"/>
              </a:rPr>
              <a:t>Anton </a:t>
            </a:r>
            <a:r>
              <a:rPr kumimoji="0" lang="en-US" sz="2200" b="1" i="0" u="none" strike="noStrike" kern="1200" cap="none" spc="0" normalizeH="0" baseline="0" noProof="0" dirty="0" err="1" smtClean="0">
                <a:ln>
                  <a:noFill/>
                </a:ln>
                <a:solidFill>
                  <a:schemeClr val="tx1">
                    <a:tint val="75000"/>
                  </a:schemeClr>
                </a:solidFill>
                <a:effectLst/>
                <a:uLnTx/>
                <a:uFillTx/>
                <a:ea typeface="ＭＳ Ｐゴシック" charset="-128"/>
                <a:cs typeface="Arial" pitchFamily="34" charset="0"/>
              </a:rPr>
              <a:t>Kaplanyan</a:t>
            </a:r>
            <a:endParaRPr kumimoji="0" lang="en-US" sz="2200" b="1" i="0" u="none" strike="noStrike" kern="1200" cap="none" spc="0" normalizeH="0" baseline="0" noProof="0" dirty="0" smtClean="0">
              <a:ln>
                <a:noFill/>
              </a:ln>
              <a:solidFill>
                <a:schemeClr val="tx1">
                  <a:tint val="75000"/>
                </a:schemeClr>
              </a:solidFill>
              <a:effectLst/>
              <a:uLnTx/>
              <a:uFillTx/>
              <a:ea typeface="ＭＳ Ｐゴシック" charset="-128"/>
              <a:cs typeface="Arial" pitchFamily="34" charset="0"/>
            </a:endParaRPr>
          </a:p>
          <a:p>
            <a:pPr lvl="0" algn="ctr" defTabSz="457200" fontAlgn="base">
              <a:spcBef>
                <a:spcPct val="20000"/>
              </a:spcBef>
              <a:spcAft>
                <a:spcPct val="0"/>
              </a:spcAft>
            </a:pPr>
            <a:r>
              <a:rPr lang="en-US" sz="1600" i="1" dirty="0" err="1" smtClean="0">
                <a:solidFill>
                  <a:schemeClr val="tx1">
                    <a:tint val="75000"/>
                  </a:schemeClr>
                </a:solidFill>
                <a:ea typeface="ＭＳ Ｐゴシック" charset="-128"/>
                <a:cs typeface="Arial" pitchFamily="34" charset="0"/>
              </a:rPr>
              <a:t>Crytek</a:t>
            </a:r>
            <a:r>
              <a:rPr lang="en-US" sz="1600" i="1" dirty="0" smtClean="0">
                <a:solidFill>
                  <a:schemeClr val="tx1">
                    <a:tint val="75000"/>
                  </a:schemeClr>
                </a:solidFill>
                <a:ea typeface="ＭＳ Ｐゴシック" charset="-128"/>
                <a:cs typeface="Arial" pitchFamily="34" charset="0"/>
              </a:rPr>
              <a:t> GmbH</a:t>
            </a:r>
            <a:endParaRPr kumimoji="0" lang="en-US" sz="1600" b="0" i="1" u="none" strike="noStrike" kern="1200" cap="none" spc="0" normalizeH="0" baseline="0" noProof="0" dirty="0" smtClean="0">
              <a:ln>
                <a:noFill/>
              </a:ln>
              <a:solidFill>
                <a:schemeClr val="tx1">
                  <a:tint val="75000"/>
                </a:schemeClr>
              </a:solidFill>
              <a:effectLst/>
              <a:uLnTx/>
              <a:uFillTx/>
              <a:ea typeface="ＭＳ Ｐゴシック" charset="-128"/>
              <a:cs typeface="Arial"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smtClean="0">
              <a:ln>
                <a:noFill/>
              </a:ln>
              <a:solidFill>
                <a:schemeClr val="tx1">
                  <a:tint val="75000"/>
                </a:schemeClr>
              </a:solidFill>
              <a:effectLst/>
              <a:uLnTx/>
              <a:uFillTx/>
              <a:ea typeface="ＭＳ Ｐゴシック" charset="-128"/>
              <a:cs typeface="Arial" pitchFamily="34" charset="0"/>
            </a:endParaRPr>
          </a:p>
        </p:txBody>
      </p:sp>
      <p:sp>
        <p:nvSpPr>
          <p:cNvPr id="12" name="TextBox 11"/>
          <p:cNvSpPr txBox="1"/>
          <p:nvPr/>
        </p:nvSpPr>
        <p:spPr>
          <a:xfrm>
            <a:off x="3438324" y="2590800"/>
            <a:ext cx="2267352" cy="830997"/>
          </a:xfrm>
          <a:prstGeom prst="rect">
            <a:avLst/>
          </a:prstGeom>
          <a:noFill/>
        </p:spPr>
        <p:txBody>
          <a:bodyPr wrap="none" rtlCol="0">
            <a:spAutoFit/>
          </a:bodyPr>
          <a:lstStyle/>
          <a:p>
            <a:pPr algn="ctr"/>
            <a:r>
              <a:rPr lang="en-US" sz="2400" dirty="0" smtClean="0"/>
              <a:t>Course</a:t>
            </a:r>
          </a:p>
          <a:p>
            <a:pPr algn="ctr"/>
            <a:r>
              <a:rPr lang="en-US" sz="2400" dirty="0" smtClean="0"/>
              <a:t>SIGGRAPH 2010</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a:t>
            </a:r>
            <a:r>
              <a:rPr lang="en-US" dirty="0" err="1" smtClean="0"/>
              <a:t>Bunnell</a:t>
            </a:r>
            <a:r>
              <a:rPr lang="en-US" dirty="0" smtClean="0"/>
              <a:t> </a:t>
            </a:r>
            <a:r>
              <a:rPr lang="en-US" b="0" dirty="0" smtClean="0"/>
              <a:t>(</a:t>
            </a:r>
            <a:r>
              <a:rPr lang="en-US" b="0" i="1" dirty="0" err="1" smtClean="0"/>
              <a:t>FantasyLab</a:t>
            </a:r>
            <a:r>
              <a:rPr lang="en-US" b="0" dirty="0" smtClean="0"/>
              <a:t>)</a:t>
            </a:r>
            <a:endParaRPr lang="en-US" b="0" dirty="0"/>
          </a:p>
        </p:txBody>
      </p:sp>
      <p:sp>
        <p:nvSpPr>
          <p:cNvPr id="3" name="Content Placeholder 2"/>
          <p:cNvSpPr>
            <a:spLocks noGrp="1"/>
          </p:cNvSpPr>
          <p:nvPr>
            <p:ph idx="1"/>
          </p:nvPr>
        </p:nvSpPr>
        <p:spPr/>
        <p:txBody>
          <a:bodyPr/>
          <a:lstStyle/>
          <a:p>
            <a:pPr>
              <a:buNone/>
            </a:pPr>
            <a:r>
              <a:rPr lang="en-US" b="1" dirty="0" smtClean="0"/>
              <a:t>Adding Real-Time Point-based GI to a Video Game – Lessons Learned </a:t>
            </a:r>
            <a:r>
              <a:rPr lang="en-US" dirty="0" smtClean="0"/>
              <a:t>(3:45 pm)</a:t>
            </a:r>
          </a:p>
          <a:p>
            <a:pPr lvl="1"/>
            <a:endParaRPr lang="en-US" dirty="0" smtClean="0"/>
          </a:p>
          <a:p>
            <a:r>
              <a:rPr lang="en-US" dirty="0" smtClean="0"/>
              <a:t>Originated the PBGI technique</a:t>
            </a:r>
          </a:p>
          <a:p>
            <a:r>
              <a:rPr lang="en-US" dirty="0" smtClean="0"/>
              <a:t>Won Oscar for PBGI</a:t>
            </a:r>
          </a:p>
          <a:p>
            <a:r>
              <a:rPr lang="en-US" dirty="0" smtClean="0"/>
              <a:t>Integrated PBGI in several game engines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Larsson </a:t>
            </a:r>
            <a:r>
              <a:rPr lang="en-US" b="0" dirty="0" smtClean="0"/>
              <a:t>(</a:t>
            </a:r>
            <a:r>
              <a:rPr lang="en-US" b="0" i="1" dirty="0" smtClean="0"/>
              <a:t>Illuminate Labs</a:t>
            </a:r>
            <a:r>
              <a:rPr lang="en-US" b="0" dirty="0" smtClean="0"/>
              <a:t>)</a:t>
            </a:r>
            <a:endParaRPr lang="en-US" b="0" dirty="0"/>
          </a:p>
        </p:txBody>
      </p:sp>
      <p:sp>
        <p:nvSpPr>
          <p:cNvPr id="3" name="Content Placeholder 2"/>
          <p:cNvSpPr>
            <a:spLocks noGrp="1"/>
          </p:cNvSpPr>
          <p:nvPr>
            <p:ph idx="1"/>
          </p:nvPr>
        </p:nvSpPr>
        <p:spPr/>
        <p:txBody>
          <a:bodyPr/>
          <a:lstStyle/>
          <a:p>
            <a:pPr>
              <a:buNone/>
            </a:pPr>
            <a:r>
              <a:rPr lang="en-US" b="1" dirty="0" smtClean="0"/>
              <a:t>Pre-computing Lighting in Games </a:t>
            </a:r>
            <a:r>
              <a:rPr lang="en-US" dirty="0" smtClean="0"/>
              <a:t>(4:15 pm)</a:t>
            </a:r>
          </a:p>
          <a:p>
            <a:endParaRPr lang="en-US" dirty="0" smtClean="0"/>
          </a:p>
          <a:p>
            <a:r>
              <a:rPr lang="en-US" dirty="0" smtClean="0"/>
              <a:t>Lead engineer at Illuminate Labs</a:t>
            </a:r>
          </a:p>
          <a:p>
            <a:r>
              <a:rPr lang="en-US" dirty="0" smtClean="0"/>
              <a:t>Pre-lighting tools for games</a:t>
            </a:r>
          </a:p>
          <a:p>
            <a:r>
              <a:rPr lang="en-US" dirty="0" smtClean="0"/>
              <a:t>Widely used in practice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 </a:t>
            </a:r>
            <a:r>
              <a:rPr lang="en-US" dirty="0" err="1" smtClean="0"/>
              <a:t>Kaplanyan</a:t>
            </a:r>
            <a:r>
              <a:rPr lang="en-US" dirty="0" smtClean="0"/>
              <a:t> </a:t>
            </a:r>
            <a:r>
              <a:rPr lang="en-US" b="0" dirty="0" smtClean="0"/>
              <a:t>(</a:t>
            </a:r>
            <a:r>
              <a:rPr lang="en-US" b="0" i="1" dirty="0" err="1" smtClean="0"/>
              <a:t>Crytek</a:t>
            </a:r>
            <a:r>
              <a:rPr lang="en-US" b="0" i="1" dirty="0" smtClean="0"/>
              <a:t> GmbH</a:t>
            </a:r>
            <a:r>
              <a:rPr lang="en-US" b="0" dirty="0" smtClean="0"/>
              <a:t>)</a:t>
            </a:r>
            <a:endParaRPr lang="en-US" b="0" dirty="0"/>
          </a:p>
        </p:txBody>
      </p:sp>
      <p:sp>
        <p:nvSpPr>
          <p:cNvPr id="3" name="Content Placeholder 2"/>
          <p:cNvSpPr>
            <a:spLocks noGrp="1"/>
          </p:cNvSpPr>
          <p:nvPr>
            <p:ph idx="1"/>
          </p:nvPr>
        </p:nvSpPr>
        <p:spPr/>
        <p:txBody>
          <a:bodyPr/>
          <a:lstStyle/>
          <a:p>
            <a:pPr>
              <a:buNone/>
            </a:pPr>
            <a:r>
              <a:rPr lang="en-US" b="1" dirty="0" smtClean="0"/>
              <a:t>Dynamic Global Illumination for Games:</a:t>
            </a:r>
            <a:br>
              <a:rPr lang="en-US" b="1" dirty="0" smtClean="0"/>
            </a:br>
            <a:r>
              <a:rPr lang="en-US" b="1" dirty="0" smtClean="0"/>
              <a:t> From Idea to Production </a:t>
            </a:r>
            <a:r>
              <a:rPr lang="en-US" dirty="0" smtClean="0"/>
              <a:t>(4:45 pm)</a:t>
            </a:r>
          </a:p>
          <a:p>
            <a:pPr lvl="1"/>
            <a:endParaRPr lang="en-US" dirty="0" smtClean="0"/>
          </a:p>
          <a:p>
            <a:r>
              <a:rPr lang="en-US" dirty="0" smtClean="0"/>
              <a:t>Lead researcher at </a:t>
            </a:r>
            <a:r>
              <a:rPr lang="en-US" dirty="0" err="1" smtClean="0"/>
              <a:t>Crytek</a:t>
            </a:r>
            <a:r>
              <a:rPr lang="en-US" dirty="0" smtClean="0"/>
              <a:t> GmbH</a:t>
            </a:r>
          </a:p>
          <a:p>
            <a:r>
              <a:rPr lang="en-US" dirty="0" smtClean="0"/>
              <a:t>Developed the real-time GI technique for </a:t>
            </a:r>
            <a:r>
              <a:rPr lang="en-US" dirty="0" err="1" smtClean="0"/>
              <a:t>CryEngine</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eaLnBrk="1" hangingPunct="1">
              <a:defRPr/>
            </a:pPr>
            <a:r>
              <a:rPr lang="en-US" dirty="0" smtClean="0"/>
              <a:t>Realistic rendering</a:t>
            </a:r>
            <a:endParaRPr lang="cs-CZ" dirty="0" smtClean="0"/>
          </a:p>
        </p:txBody>
      </p:sp>
      <p:sp>
        <p:nvSpPr>
          <p:cNvPr id="16387" name="Rectangle 3"/>
          <p:cNvSpPr>
            <a:spLocks noGrp="1" noChangeArrowheads="1"/>
          </p:cNvSpPr>
          <p:nvPr>
            <p:ph type="body" idx="1"/>
          </p:nvPr>
        </p:nvSpPr>
        <p:spPr/>
        <p:txBody>
          <a:bodyPr/>
          <a:lstStyle/>
          <a:p>
            <a:pPr eaLnBrk="1" hangingPunct="1"/>
            <a:r>
              <a:rPr lang="en-US" smtClean="0"/>
              <a:t>For each visible point </a:t>
            </a:r>
            <a:r>
              <a:rPr lang="en-US" b="1" smtClean="0"/>
              <a:t>p</a:t>
            </a:r>
            <a:r>
              <a:rPr lang="en-US" smtClean="0"/>
              <a:t> in the scene</a:t>
            </a:r>
          </a:p>
          <a:p>
            <a:pPr lvl="1" eaLnBrk="1" hangingPunct="1"/>
            <a:r>
              <a:rPr lang="en-US" smtClean="0"/>
              <a:t>How much light is reflected towards the camera</a:t>
            </a:r>
          </a:p>
        </p:txBody>
      </p:sp>
      <p:grpSp>
        <p:nvGrpSpPr>
          <p:cNvPr id="2" name="Group 4"/>
          <p:cNvGrpSpPr>
            <a:grpSpLocks/>
          </p:cNvGrpSpPr>
          <p:nvPr/>
        </p:nvGrpSpPr>
        <p:grpSpPr bwMode="auto">
          <a:xfrm>
            <a:off x="2203450" y="3182938"/>
            <a:ext cx="6192838" cy="3433762"/>
            <a:chOff x="1292" y="1909"/>
            <a:chExt cx="3901" cy="2163"/>
          </a:xfrm>
        </p:grpSpPr>
        <p:sp>
          <p:nvSpPr>
            <p:cNvPr id="16400" name="Freeform 5"/>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16401" name="Line 6"/>
            <p:cNvSpPr>
              <a:spLocks noChangeShapeType="1"/>
            </p:cNvSpPr>
            <p:nvPr/>
          </p:nvSpPr>
          <p:spPr bwMode="auto">
            <a:xfrm flipV="1">
              <a:off x="5193" y="1909"/>
              <a:ext cx="0" cy="1996"/>
            </a:xfrm>
            <a:prstGeom prst="line">
              <a:avLst/>
            </a:prstGeom>
            <a:noFill/>
            <a:ln w="57150">
              <a:solidFill>
                <a:schemeClr val="accent1">
                  <a:lumMod val="60000"/>
                  <a:lumOff val="40000"/>
                </a:schemeClr>
              </a:solidFill>
              <a:round/>
              <a:headEnd/>
              <a:tailEnd/>
            </a:ln>
          </p:spPr>
          <p:txBody>
            <a:bodyPr>
              <a:spAutoFit/>
            </a:bodyPr>
            <a:lstStyle/>
            <a:p>
              <a:endParaRPr lang="en-US"/>
            </a:p>
          </p:txBody>
        </p:sp>
      </p:grpSp>
      <p:pic>
        <p:nvPicPr>
          <p:cNvPr id="1638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058863" y="2933700"/>
            <a:ext cx="1504950" cy="1550988"/>
          </a:xfrm>
          <a:prstGeom prst="rect">
            <a:avLst/>
          </a:prstGeom>
          <a:noFill/>
          <a:ln w="9525">
            <a:noFill/>
            <a:miter lim="800000"/>
            <a:headEnd/>
            <a:tailEnd/>
          </a:ln>
        </p:spPr>
      </p:pic>
      <p:grpSp>
        <p:nvGrpSpPr>
          <p:cNvPr id="3" name="Group 8"/>
          <p:cNvGrpSpPr>
            <a:grpSpLocks/>
          </p:cNvGrpSpPr>
          <p:nvPr/>
        </p:nvGrpSpPr>
        <p:grpSpPr bwMode="auto">
          <a:xfrm>
            <a:off x="2203450" y="3941763"/>
            <a:ext cx="6121400" cy="2519362"/>
            <a:chOff x="1292" y="2387"/>
            <a:chExt cx="3856" cy="1587"/>
          </a:xfrm>
        </p:grpSpPr>
        <p:sp>
          <p:nvSpPr>
            <p:cNvPr id="16396" name="Line 9"/>
            <p:cNvSpPr>
              <a:spLocks noChangeShapeType="1"/>
            </p:cNvSpPr>
            <p:nvPr/>
          </p:nvSpPr>
          <p:spPr bwMode="auto">
            <a:xfrm>
              <a:off x="1292" y="2478"/>
              <a:ext cx="1270" cy="1496"/>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7" name="Line 10"/>
            <p:cNvSpPr>
              <a:spLocks noChangeShapeType="1"/>
            </p:cNvSpPr>
            <p:nvPr/>
          </p:nvSpPr>
          <p:spPr bwMode="auto">
            <a:xfrm>
              <a:off x="1306" y="2446"/>
              <a:ext cx="2028" cy="1256"/>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8" name="Line 11"/>
            <p:cNvSpPr>
              <a:spLocks noChangeShapeType="1"/>
            </p:cNvSpPr>
            <p:nvPr/>
          </p:nvSpPr>
          <p:spPr bwMode="auto">
            <a:xfrm>
              <a:off x="1338" y="2432"/>
              <a:ext cx="3810" cy="1180"/>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9" name="Line 12"/>
            <p:cNvSpPr>
              <a:spLocks noChangeShapeType="1"/>
            </p:cNvSpPr>
            <p:nvPr/>
          </p:nvSpPr>
          <p:spPr bwMode="auto">
            <a:xfrm>
              <a:off x="1338" y="2387"/>
              <a:ext cx="3810" cy="317"/>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grpSp>
      <p:sp>
        <p:nvSpPr>
          <p:cNvPr id="16391" name="Text Box 13"/>
          <p:cNvSpPr txBox="1">
            <a:spLocks noChangeArrowheads="1"/>
          </p:cNvSpPr>
          <p:nvPr/>
        </p:nvSpPr>
        <p:spPr bwMode="auto">
          <a:xfrm>
            <a:off x="3546475" y="4575175"/>
            <a:ext cx="2746375" cy="457200"/>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How much light?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16392" name="Oval 15"/>
          <p:cNvSpPr>
            <a:spLocks noChangeArrowheads="1"/>
          </p:cNvSpPr>
          <p:nvPr/>
        </p:nvSpPr>
        <p:spPr bwMode="auto">
          <a:xfrm>
            <a:off x="4105275" y="6410325"/>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3" name="Oval 16"/>
          <p:cNvSpPr>
            <a:spLocks noChangeArrowheads="1"/>
          </p:cNvSpPr>
          <p:nvPr/>
        </p:nvSpPr>
        <p:spPr bwMode="auto">
          <a:xfrm>
            <a:off x="8210550" y="5772150"/>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4" name="Oval 17"/>
          <p:cNvSpPr>
            <a:spLocks noChangeArrowheads="1"/>
          </p:cNvSpPr>
          <p:nvPr/>
        </p:nvSpPr>
        <p:spPr bwMode="auto">
          <a:xfrm>
            <a:off x="8281988" y="4330700"/>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5"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825346" name="Rectangle 2"/>
          <p:cNvSpPr>
            <a:spLocks noGrp="1" noChangeArrowheads="1"/>
          </p:cNvSpPr>
          <p:nvPr>
            <p:ph type="title"/>
          </p:nvPr>
        </p:nvSpPr>
        <p:spPr/>
        <p:txBody>
          <a:bodyPr/>
          <a:lstStyle/>
          <a:p>
            <a:pPr eaLnBrk="1" hangingPunct="1">
              <a:defRPr/>
            </a:pPr>
            <a:r>
              <a:rPr lang="en-US" smtClean="0"/>
              <a:t>Where does the light come from?</a:t>
            </a:r>
          </a:p>
        </p:txBody>
      </p:sp>
      <p:sp>
        <p:nvSpPr>
          <p:cNvPr id="17411" name="Rectangle 3"/>
          <p:cNvSpPr>
            <a:spLocks noGrp="1" noChangeArrowheads="1"/>
          </p:cNvSpPr>
          <p:nvPr>
            <p:ph type="body" idx="1"/>
          </p:nvPr>
        </p:nvSpPr>
        <p:spPr/>
        <p:txBody>
          <a:bodyPr/>
          <a:lstStyle/>
          <a:p>
            <a:pPr eaLnBrk="1" hangingPunct="1"/>
            <a:r>
              <a:rPr lang="en-US" smtClean="0"/>
              <a:t>From light sources (</a:t>
            </a:r>
            <a:r>
              <a:rPr lang="en-US" i="1" smtClean="0"/>
              <a:t>direct illumination</a:t>
            </a:r>
            <a:r>
              <a:rPr lang="en-US" smtClean="0"/>
              <a:t>)</a:t>
            </a:r>
          </a:p>
          <a:p>
            <a:pPr eaLnBrk="1" hangingPunct="1"/>
            <a:r>
              <a:rPr lang="en-US" smtClean="0"/>
              <a:t>From scene surfaces (</a:t>
            </a:r>
            <a:r>
              <a:rPr lang="en-US" i="1" smtClean="0"/>
              <a:t>indirect illumination</a:t>
            </a:r>
            <a:r>
              <a:rPr lang="en-US" smtClean="0"/>
              <a:t>)</a:t>
            </a:r>
          </a:p>
          <a:p>
            <a:pPr lvl="1" eaLnBrk="1" hangingPunct="1"/>
            <a:endParaRPr lang="cs-CZ" smtClean="0"/>
          </a:p>
        </p:txBody>
      </p:sp>
      <p:pic>
        <p:nvPicPr>
          <p:cNvPr id="17413" name="Picture 45"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sp>
        <p:nvSpPr>
          <p:cNvPr id="825391" name="Rectangle 47"/>
          <p:cNvSpPr>
            <a:spLocks noChangeArrowheads="1"/>
          </p:cNvSpPr>
          <p:nvPr/>
        </p:nvSpPr>
        <p:spPr bwMode="auto">
          <a:xfrm>
            <a:off x="5265738" y="61642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825392" name="Line 48"/>
          <p:cNvSpPr>
            <a:spLocks noChangeShapeType="1"/>
          </p:cNvSpPr>
          <p:nvPr/>
        </p:nvSpPr>
        <p:spPr bwMode="auto">
          <a:xfrm flipH="1">
            <a:off x="5449888" y="3971925"/>
            <a:ext cx="201612" cy="2024063"/>
          </a:xfrm>
          <a:prstGeom prst="line">
            <a:avLst/>
          </a:prstGeom>
          <a:noFill/>
          <a:ln w="28575">
            <a:solidFill>
              <a:srgbClr val="FFC000"/>
            </a:solidFill>
            <a:round/>
            <a:headEnd/>
            <a:tailEnd type="triangle" w="med" len="med"/>
          </a:ln>
        </p:spPr>
        <p:txBody>
          <a:bodyPr lIns="0" tIns="0" rIns="0" bIns="0" anchor="ctr">
            <a:spAutoFit/>
          </a:bodyPr>
          <a:lstStyle/>
          <a:p>
            <a:endParaRPr lang="en-US"/>
          </a:p>
        </p:txBody>
      </p:sp>
      <p:grpSp>
        <p:nvGrpSpPr>
          <p:cNvPr id="3" name="Group 50"/>
          <p:cNvGrpSpPr>
            <a:grpSpLocks/>
          </p:cNvGrpSpPr>
          <p:nvPr/>
        </p:nvGrpSpPr>
        <p:grpSpPr bwMode="auto">
          <a:xfrm>
            <a:off x="5449888" y="5148263"/>
            <a:ext cx="2951162" cy="847725"/>
            <a:chOff x="3334" y="3144"/>
            <a:chExt cx="1859" cy="534"/>
          </a:xfrm>
        </p:grpSpPr>
        <p:sp>
          <p:nvSpPr>
            <p:cNvPr id="17427" name="Line 51"/>
            <p:cNvSpPr>
              <a:spLocks noChangeShapeType="1"/>
            </p:cNvSpPr>
            <p:nvPr/>
          </p:nvSpPr>
          <p:spPr bwMode="auto">
            <a:xfrm flipH="1">
              <a:off x="3345" y="3144"/>
              <a:ext cx="1848" cy="534"/>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8" name="Line 52"/>
            <p:cNvSpPr>
              <a:spLocks noChangeShapeType="1"/>
            </p:cNvSpPr>
            <p:nvPr/>
          </p:nvSpPr>
          <p:spPr bwMode="auto">
            <a:xfrm flipH="1">
              <a:off x="3334" y="3678"/>
              <a:ext cx="1859"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4" name="Group 53"/>
          <p:cNvGrpSpPr>
            <a:grpSpLocks/>
          </p:cNvGrpSpPr>
          <p:nvPr/>
        </p:nvGrpSpPr>
        <p:grpSpPr bwMode="auto">
          <a:xfrm>
            <a:off x="3729038" y="3187700"/>
            <a:ext cx="4672012" cy="2808288"/>
            <a:chOff x="2250" y="1909"/>
            <a:chExt cx="2943" cy="1769"/>
          </a:xfrm>
        </p:grpSpPr>
        <p:sp>
          <p:nvSpPr>
            <p:cNvPr id="17423" name="Line 54"/>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4" name="Line 55"/>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5" name="Line 56"/>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6" name="Line 57"/>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5" name="Group 58"/>
          <p:cNvGrpSpPr>
            <a:grpSpLocks/>
          </p:cNvGrpSpPr>
          <p:nvPr/>
        </p:nvGrpSpPr>
        <p:grpSpPr bwMode="auto">
          <a:xfrm>
            <a:off x="3081338" y="4367213"/>
            <a:ext cx="2368550" cy="1628775"/>
            <a:chOff x="1842" y="2652"/>
            <a:chExt cx="1492" cy="1026"/>
          </a:xfrm>
        </p:grpSpPr>
        <p:sp>
          <p:nvSpPr>
            <p:cNvPr id="17421" name="Line 59"/>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2" name="Line 60"/>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23"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6" name="Text Box 13"/>
          <p:cNvSpPr txBox="1">
            <a:spLocks noChangeArrowheads="1"/>
          </p:cNvSpPr>
          <p:nvPr/>
        </p:nvSpPr>
        <p:spPr bwMode="auto">
          <a:xfrm>
            <a:off x="5072742" y="4038600"/>
            <a:ext cx="1058303"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27" name="Text Box 13"/>
          <p:cNvSpPr txBox="1">
            <a:spLocks noChangeArrowheads="1"/>
          </p:cNvSpPr>
          <p:nvPr/>
        </p:nvSpPr>
        <p:spPr bwMode="auto">
          <a:xfrm>
            <a:off x="6629400" y="4724400"/>
            <a:ext cx="1338828"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indirect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28" name="Text Box 13"/>
          <p:cNvSpPr txBox="1">
            <a:spLocks noChangeArrowheads="1"/>
          </p:cNvSpPr>
          <p:nvPr/>
        </p:nvSpPr>
        <p:spPr bwMode="auto">
          <a:xfrm>
            <a:off x="3124200" y="5105400"/>
            <a:ext cx="1338828"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indirect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5392"/>
                                        </p:tgtEl>
                                        <p:attrNameLst>
                                          <p:attrName>style.visibility</p:attrName>
                                        </p:attrNameLst>
                                      </p:cBhvr>
                                      <p:to>
                                        <p:strVal val="visible"/>
                                      </p:to>
                                    </p:set>
                                    <p:animEffect transition="in" filter="wipe(up)">
                                      <p:cBhvr>
                                        <p:cTn id="7" dur="500"/>
                                        <p:tgtEl>
                                          <p:spTgt spid="8253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92" grpId="0" animBg="1"/>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687888" y="1676400"/>
            <a:ext cx="3875087" cy="49561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cs-CZ"/>
          </a:p>
        </p:txBody>
      </p:sp>
      <p:sp>
        <p:nvSpPr>
          <p:cNvPr id="847875" name="Rectangle 3"/>
          <p:cNvSpPr>
            <a:spLocks noGrp="1" noChangeArrowheads="1"/>
          </p:cNvSpPr>
          <p:nvPr>
            <p:ph type="title"/>
          </p:nvPr>
        </p:nvSpPr>
        <p:spPr/>
        <p:txBody>
          <a:bodyPr/>
          <a:lstStyle/>
          <a:p>
            <a:pPr eaLnBrk="1" hangingPunct="1">
              <a:defRPr/>
            </a:pPr>
            <a:r>
              <a:rPr lang="en-US" dirty="0" smtClean="0"/>
              <a:t>Direct and global illumination</a:t>
            </a:r>
            <a:endParaRPr lang="cs-CZ" dirty="0" smtClean="0"/>
          </a:p>
        </p:txBody>
      </p:sp>
      <p:pic>
        <p:nvPicPr>
          <p:cNvPr id="18436" name="Picture 4" descr="sponza"/>
          <p:cNvPicPr>
            <a:picLocks noChangeAspect="1" noChangeArrowheads="1"/>
          </p:cNvPicPr>
          <p:nvPr/>
        </p:nvPicPr>
        <p:blipFill>
          <a:blip r:embed="rId3" cstate="print"/>
          <a:srcRect/>
          <a:stretch>
            <a:fillRect/>
          </a:stretch>
        </p:blipFill>
        <p:spPr bwMode="auto">
          <a:xfrm>
            <a:off x="587375" y="1798638"/>
            <a:ext cx="3598863" cy="359886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p:spPr>
      </p:pic>
      <p:pic>
        <p:nvPicPr>
          <p:cNvPr id="18437" name="Picture 5" descr="sponza"/>
          <p:cNvPicPr>
            <a:picLocks noChangeAspect="1" noChangeArrowheads="1"/>
          </p:cNvPicPr>
          <p:nvPr/>
        </p:nvPicPr>
        <p:blipFill>
          <a:blip r:embed="rId4" cstate="print"/>
          <a:srcRect/>
          <a:stretch>
            <a:fillRect/>
          </a:stretch>
        </p:blipFill>
        <p:spPr bwMode="auto">
          <a:xfrm>
            <a:off x="4826000" y="1798638"/>
            <a:ext cx="3598863" cy="359886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p:spPr>
      </p:pic>
      <p:grpSp>
        <p:nvGrpSpPr>
          <p:cNvPr id="2" name="Group 6"/>
          <p:cNvGrpSpPr>
            <a:grpSpLocks/>
          </p:cNvGrpSpPr>
          <p:nvPr/>
        </p:nvGrpSpPr>
        <p:grpSpPr bwMode="auto">
          <a:xfrm>
            <a:off x="2276475" y="5556250"/>
            <a:ext cx="1843088" cy="1022351"/>
            <a:chOff x="1292" y="1909"/>
            <a:chExt cx="3901" cy="2163"/>
          </a:xfrm>
        </p:grpSpPr>
        <p:sp>
          <p:nvSpPr>
            <p:cNvPr id="18466" name="Freeform 7"/>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hlink"/>
              </a:solidFill>
              <a:round/>
              <a:headEnd/>
              <a:tailEnd/>
            </a:ln>
          </p:spPr>
          <p:txBody>
            <a:bodyPr>
              <a:spAutoFit/>
            </a:bodyPr>
            <a:lstStyle/>
            <a:p>
              <a:endParaRPr lang="cs-CZ"/>
            </a:p>
          </p:txBody>
        </p:sp>
        <p:sp>
          <p:nvSpPr>
            <p:cNvPr id="18467" name="Line 8"/>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18439" name="Picture 9" descr="MCj01989940000[1]"/>
          <p:cNvPicPr>
            <a:picLocks noChangeAspect="1" noChangeArrowheads="1"/>
          </p:cNvPicPr>
          <p:nvPr/>
        </p:nvPicPr>
        <p:blipFill>
          <a:blip r:embed="rId5" cstate="print"/>
          <a:srcRect/>
          <a:stretch>
            <a:fillRect/>
          </a:stretch>
        </p:blipFill>
        <p:spPr bwMode="auto">
          <a:xfrm rot="10800000">
            <a:off x="3184525" y="5497513"/>
            <a:ext cx="231775" cy="295275"/>
          </a:xfrm>
          <a:prstGeom prst="rect">
            <a:avLst/>
          </a:prstGeom>
          <a:noFill/>
          <a:ln w="9525">
            <a:noFill/>
            <a:miter lim="800000"/>
            <a:headEnd/>
            <a:tailEnd/>
          </a:ln>
        </p:spPr>
      </p:pic>
      <p:sp>
        <p:nvSpPr>
          <p:cNvPr id="18441" name="Line 11"/>
          <p:cNvSpPr>
            <a:spLocks noChangeShapeType="1"/>
          </p:cNvSpPr>
          <p:nvPr/>
        </p:nvSpPr>
        <p:spPr bwMode="auto">
          <a:xfrm flipH="1">
            <a:off x="3241675" y="5789613"/>
            <a:ext cx="58738" cy="603250"/>
          </a:xfrm>
          <a:prstGeom prst="line">
            <a:avLst/>
          </a:prstGeom>
          <a:noFill/>
          <a:ln w="28575">
            <a:solidFill>
              <a:srgbClr val="FFCC00"/>
            </a:solidFill>
            <a:round/>
            <a:headEnd/>
            <a:tailEnd type="triangle" w="med" len="med"/>
          </a:ln>
        </p:spPr>
        <p:txBody>
          <a:bodyPr lIns="0" tIns="0" rIns="0" bIns="0" anchor="ctr">
            <a:spAutoFit/>
          </a:bodyPr>
          <a:lstStyle/>
          <a:p>
            <a:endParaRPr lang="en-US"/>
          </a:p>
        </p:txBody>
      </p:sp>
      <p:sp>
        <p:nvSpPr>
          <p:cNvPr id="18442" name="Oval 12"/>
          <p:cNvSpPr>
            <a:spLocks noChangeArrowheads="1"/>
          </p:cNvSpPr>
          <p:nvPr/>
        </p:nvSpPr>
        <p:spPr bwMode="auto">
          <a:xfrm>
            <a:off x="3206750" y="6392863"/>
            <a:ext cx="68263" cy="68262"/>
          </a:xfrm>
          <a:prstGeom prst="ellipse">
            <a:avLst/>
          </a:prstGeom>
          <a:solidFill>
            <a:srgbClr val="FF3300"/>
          </a:solidFill>
          <a:ln w="25400">
            <a:noFill/>
            <a:round/>
            <a:headEnd/>
            <a:tailEnd/>
          </a:ln>
        </p:spPr>
        <p:txBody>
          <a:bodyPr wrap="none" anchor="ctr">
            <a:spAutoFit/>
          </a:bodyPr>
          <a:lstStyle/>
          <a:p>
            <a:endParaRPr lang="cs-CZ"/>
          </a:p>
        </p:txBody>
      </p:sp>
      <p:grpSp>
        <p:nvGrpSpPr>
          <p:cNvPr id="3" name="Group 13"/>
          <p:cNvGrpSpPr>
            <a:grpSpLocks/>
          </p:cNvGrpSpPr>
          <p:nvPr/>
        </p:nvGrpSpPr>
        <p:grpSpPr bwMode="auto">
          <a:xfrm>
            <a:off x="6516688" y="5514975"/>
            <a:ext cx="1843087" cy="1022350"/>
            <a:chOff x="1292" y="1909"/>
            <a:chExt cx="3901" cy="2163"/>
          </a:xfrm>
        </p:grpSpPr>
        <p:sp>
          <p:nvSpPr>
            <p:cNvPr id="18464" name="Freeform 14"/>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hlink"/>
              </a:solidFill>
              <a:round/>
              <a:headEnd/>
              <a:tailEnd/>
            </a:ln>
          </p:spPr>
          <p:txBody>
            <a:bodyPr>
              <a:spAutoFit/>
            </a:bodyPr>
            <a:lstStyle/>
            <a:p>
              <a:endParaRPr lang="cs-CZ"/>
            </a:p>
          </p:txBody>
        </p:sp>
        <p:sp>
          <p:nvSpPr>
            <p:cNvPr id="18465" name="Line 15"/>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18444" name="Picture 16" descr="MCj01989940000[1]"/>
          <p:cNvPicPr>
            <a:picLocks noChangeAspect="1" noChangeArrowheads="1"/>
          </p:cNvPicPr>
          <p:nvPr/>
        </p:nvPicPr>
        <p:blipFill>
          <a:blip r:embed="rId5" cstate="print"/>
          <a:srcRect/>
          <a:stretch>
            <a:fillRect/>
          </a:stretch>
        </p:blipFill>
        <p:spPr bwMode="auto">
          <a:xfrm rot="10800000">
            <a:off x="7424738" y="5456238"/>
            <a:ext cx="231775" cy="295275"/>
          </a:xfrm>
          <a:prstGeom prst="rect">
            <a:avLst/>
          </a:prstGeom>
          <a:noFill/>
          <a:ln w="9525">
            <a:noFill/>
            <a:miter lim="800000"/>
            <a:headEnd/>
            <a:tailEnd/>
          </a:ln>
        </p:spPr>
      </p:pic>
      <p:sp>
        <p:nvSpPr>
          <p:cNvPr id="18446" name="Line 18"/>
          <p:cNvSpPr>
            <a:spLocks noChangeShapeType="1"/>
          </p:cNvSpPr>
          <p:nvPr/>
        </p:nvSpPr>
        <p:spPr bwMode="auto">
          <a:xfrm flipH="1">
            <a:off x="7481888" y="5748338"/>
            <a:ext cx="58737" cy="603250"/>
          </a:xfrm>
          <a:prstGeom prst="line">
            <a:avLst/>
          </a:prstGeom>
          <a:noFill/>
          <a:ln w="28575">
            <a:solidFill>
              <a:srgbClr val="FFCC00"/>
            </a:solidFill>
            <a:round/>
            <a:headEnd/>
            <a:tailEnd type="triangle" w="med" len="med"/>
          </a:ln>
        </p:spPr>
        <p:txBody>
          <a:bodyPr lIns="0" tIns="0" rIns="0" bIns="0" anchor="ctr">
            <a:spAutoFit/>
          </a:bodyPr>
          <a:lstStyle/>
          <a:p>
            <a:endParaRPr lang="en-US"/>
          </a:p>
        </p:txBody>
      </p:sp>
      <p:sp>
        <p:nvSpPr>
          <p:cNvPr id="18447" name="Oval 19"/>
          <p:cNvSpPr>
            <a:spLocks noChangeArrowheads="1"/>
          </p:cNvSpPr>
          <p:nvPr/>
        </p:nvSpPr>
        <p:spPr bwMode="auto">
          <a:xfrm>
            <a:off x="7446963" y="6351588"/>
            <a:ext cx="68262" cy="68262"/>
          </a:xfrm>
          <a:prstGeom prst="ellipse">
            <a:avLst/>
          </a:prstGeom>
          <a:solidFill>
            <a:srgbClr val="FF3300"/>
          </a:solidFill>
          <a:ln w="25400">
            <a:noFill/>
            <a:round/>
            <a:headEnd/>
            <a:tailEnd/>
          </a:ln>
        </p:spPr>
        <p:txBody>
          <a:bodyPr wrap="none" anchor="ctr">
            <a:spAutoFit/>
          </a:bodyPr>
          <a:lstStyle/>
          <a:p>
            <a:endParaRPr lang="cs-CZ"/>
          </a:p>
        </p:txBody>
      </p:sp>
      <p:grpSp>
        <p:nvGrpSpPr>
          <p:cNvPr id="4" name="Group 20"/>
          <p:cNvGrpSpPr>
            <a:grpSpLocks/>
          </p:cNvGrpSpPr>
          <p:nvPr/>
        </p:nvGrpSpPr>
        <p:grpSpPr bwMode="auto">
          <a:xfrm>
            <a:off x="7481888" y="6099175"/>
            <a:ext cx="877887" cy="252413"/>
            <a:chOff x="3334" y="3144"/>
            <a:chExt cx="1859" cy="534"/>
          </a:xfrm>
        </p:grpSpPr>
        <p:sp>
          <p:nvSpPr>
            <p:cNvPr id="18462" name="Line 21"/>
            <p:cNvSpPr>
              <a:spLocks noChangeShapeType="1"/>
            </p:cNvSpPr>
            <p:nvPr/>
          </p:nvSpPr>
          <p:spPr bwMode="auto">
            <a:xfrm flipH="1">
              <a:off x="3345" y="3144"/>
              <a:ext cx="1848" cy="534"/>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8463" name="Line 22"/>
            <p:cNvSpPr>
              <a:spLocks noChangeShapeType="1"/>
            </p:cNvSpPr>
            <p:nvPr/>
          </p:nvSpPr>
          <p:spPr bwMode="auto">
            <a:xfrm flipH="1">
              <a:off x="3334" y="3678"/>
              <a:ext cx="1859"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5" name="Group 23"/>
          <p:cNvGrpSpPr>
            <a:grpSpLocks/>
          </p:cNvGrpSpPr>
          <p:nvPr/>
        </p:nvGrpSpPr>
        <p:grpSpPr bwMode="auto">
          <a:xfrm>
            <a:off x="6969125" y="5514975"/>
            <a:ext cx="1390650" cy="836613"/>
            <a:chOff x="2250" y="1909"/>
            <a:chExt cx="2943" cy="1769"/>
          </a:xfrm>
        </p:grpSpPr>
        <p:sp>
          <p:nvSpPr>
            <p:cNvPr id="18458" name="Line 24"/>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8459" name="Line 25"/>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8460" name="Line 26"/>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8461" name="Line 27"/>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6" name="Group 28"/>
          <p:cNvGrpSpPr>
            <a:grpSpLocks/>
          </p:cNvGrpSpPr>
          <p:nvPr/>
        </p:nvGrpSpPr>
        <p:grpSpPr bwMode="auto">
          <a:xfrm>
            <a:off x="6775450" y="5865813"/>
            <a:ext cx="706438" cy="485775"/>
            <a:chOff x="1842" y="2652"/>
            <a:chExt cx="1492" cy="1026"/>
          </a:xfrm>
        </p:grpSpPr>
        <p:sp>
          <p:nvSpPr>
            <p:cNvPr id="18456" name="Line 29"/>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8457" name="Line 30"/>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18453" name="Text Box 33"/>
          <p:cNvSpPr txBox="1">
            <a:spLocks noChangeArrowheads="1"/>
          </p:cNvSpPr>
          <p:nvPr/>
        </p:nvSpPr>
        <p:spPr bwMode="auto">
          <a:xfrm>
            <a:off x="611188" y="5410200"/>
            <a:ext cx="1609736" cy="461665"/>
          </a:xfrm>
          <a:prstGeom prst="rect">
            <a:avLst/>
          </a:prstGeom>
          <a:noFill/>
          <a:ln w="9525">
            <a:noFill/>
            <a:miter lim="800000"/>
            <a:headEnd/>
            <a:tailEnd/>
          </a:ln>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Direct-only</a:t>
            </a:r>
            <a:endParaRPr lang="cs-CZ"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454" name="Text Box 34"/>
          <p:cNvSpPr txBox="1">
            <a:spLocks noChangeArrowheads="1"/>
          </p:cNvSpPr>
          <p:nvPr/>
        </p:nvSpPr>
        <p:spPr bwMode="auto">
          <a:xfrm>
            <a:off x="4800600" y="5410200"/>
            <a:ext cx="1382110" cy="1200329"/>
          </a:xfrm>
          <a:prstGeom prst="rect">
            <a:avLst/>
          </a:prstGeom>
          <a:noFill/>
          <a:ln w="9525">
            <a:noFill/>
            <a:miter lim="800000"/>
            <a:headEnd/>
            <a:tailEnd/>
          </a:ln>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global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direct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indirect</a:t>
            </a:r>
            <a:endParaRPr lang="cs-CZ"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pPr eaLnBrk="1" hangingPunct="1">
              <a:defRPr/>
            </a:pPr>
            <a:r>
              <a:rPr lang="en-US" smtClean="0"/>
              <a:t>Where does the light go then?</a:t>
            </a:r>
          </a:p>
        </p:txBody>
      </p:sp>
      <p:sp>
        <p:nvSpPr>
          <p:cNvPr id="19459" name="Rectangle 3"/>
          <p:cNvSpPr>
            <a:spLocks noGrp="1" noChangeArrowheads="1"/>
          </p:cNvSpPr>
          <p:nvPr>
            <p:ph type="body" idx="1"/>
          </p:nvPr>
        </p:nvSpPr>
        <p:spPr/>
        <p:txBody>
          <a:bodyPr/>
          <a:lstStyle/>
          <a:p>
            <a:pPr eaLnBrk="1" hangingPunct="1"/>
            <a:r>
              <a:rPr lang="en-US" smtClean="0"/>
              <a:t>Light reflection – material reflectance</a:t>
            </a:r>
          </a:p>
          <a:p>
            <a:pPr lvl="1" eaLnBrk="1" hangingPunct="1"/>
            <a:endParaRPr lang="cs-CZ" smtClean="0"/>
          </a:p>
        </p:txBody>
      </p:sp>
      <p:pic>
        <p:nvPicPr>
          <p:cNvPr id="19461" name="Picture 7"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pic>
        <p:nvPicPr>
          <p:cNvPr id="19462"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842761" name="Rectangle 9"/>
          <p:cNvSpPr>
            <a:spLocks noChangeArrowheads="1"/>
          </p:cNvSpPr>
          <p:nvPr/>
        </p:nvSpPr>
        <p:spPr bwMode="auto">
          <a:xfrm>
            <a:off x="5265738" y="61642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19464" name="Line 10"/>
          <p:cNvSpPr>
            <a:spLocks noChangeShapeType="1"/>
          </p:cNvSpPr>
          <p:nvPr/>
        </p:nvSpPr>
        <p:spPr bwMode="auto">
          <a:xfrm flipH="1">
            <a:off x="5449888" y="3971925"/>
            <a:ext cx="201612" cy="2024063"/>
          </a:xfrm>
          <a:prstGeom prst="line">
            <a:avLst/>
          </a:prstGeom>
          <a:noFill/>
          <a:ln w="28575">
            <a:solidFill>
              <a:srgbClr val="FFCC00"/>
            </a:solidFill>
            <a:round/>
            <a:headEnd/>
            <a:tailEnd type="triangle" w="med" len="med"/>
          </a:ln>
        </p:spPr>
        <p:txBody>
          <a:bodyPr lIns="0" tIns="0" rIns="0" bIns="0" anchor="ctr">
            <a:spAutoFit/>
          </a:bodyPr>
          <a:lstStyle/>
          <a:p>
            <a:endParaRPr lang="en-US"/>
          </a:p>
        </p:txBody>
      </p:sp>
      <p:grpSp>
        <p:nvGrpSpPr>
          <p:cNvPr id="3" name="Group 12"/>
          <p:cNvGrpSpPr>
            <a:grpSpLocks/>
          </p:cNvGrpSpPr>
          <p:nvPr/>
        </p:nvGrpSpPr>
        <p:grpSpPr bwMode="auto">
          <a:xfrm>
            <a:off x="5449888" y="5148263"/>
            <a:ext cx="2951162" cy="847725"/>
            <a:chOff x="3334" y="3144"/>
            <a:chExt cx="1859" cy="534"/>
          </a:xfrm>
        </p:grpSpPr>
        <p:sp>
          <p:nvSpPr>
            <p:cNvPr id="19476" name="Line 13"/>
            <p:cNvSpPr>
              <a:spLocks noChangeShapeType="1"/>
            </p:cNvSpPr>
            <p:nvPr/>
          </p:nvSpPr>
          <p:spPr bwMode="auto">
            <a:xfrm flipH="1">
              <a:off x="3345" y="3144"/>
              <a:ext cx="1848" cy="534"/>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7" name="Line 14"/>
            <p:cNvSpPr>
              <a:spLocks noChangeShapeType="1"/>
            </p:cNvSpPr>
            <p:nvPr/>
          </p:nvSpPr>
          <p:spPr bwMode="auto">
            <a:xfrm flipH="1">
              <a:off x="3334" y="3678"/>
              <a:ext cx="1859"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4" name="Group 15"/>
          <p:cNvGrpSpPr>
            <a:grpSpLocks/>
          </p:cNvGrpSpPr>
          <p:nvPr/>
        </p:nvGrpSpPr>
        <p:grpSpPr bwMode="auto">
          <a:xfrm>
            <a:off x="3729038" y="3187700"/>
            <a:ext cx="4672012" cy="2808288"/>
            <a:chOff x="2250" y="1909"/>
            <a:chExt cx="2943" cy="1769"/>
          </a:xfrm>
        </p:grpSpPr>
        <p:sp>
          <p:nvSpPr>
            <p:cNvPr id="19472" name="Line 16"/>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3" name="Line 17"/>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4" name="Line 18"/>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5" name="Line 19"/>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5" name="Group 20"/>
          <p:cNvGrpSpPr>
            <a:grpSpLocks/>
          </p:cNvGrpSpPr>
          <p:nvPr/>
        </p:nvGrpSpPr>
        <p:grpSpPr bwMode="auto">
          <a:xfrm>
            <a:off x="3081338" y="4367213"/>
            <a:ext cx="2368550" cy="1628775"/>
            <a:chOff x="1842" y="2652"/>
            <a:chExt cx="1492" cy="1026"/>
          </a:xfrm>
        </p:grpSpPr>
        <p:sp>
          <p:nvSpPr>
            <p:cNvPr id="19470" name="Line 21"/>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1" name="Line 22"/>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842775" name="Line 23"/>
          <p:cNvSpPr>
            <a:spLocks noChangeShapeType="1"/>
          </p:cNvSpPr>
          <p:nvPr/>
        </p:nvSpPr>
        <p:spPr bwMode="auto">
          <a:xfrm flipH="1" flipV="1">
            <a:off x="2246313" y="3975100"/>
            <a:ext cx="3227387" cy="2025650"/>
          </a:xfrm>
          <a:prstGeom prst="line">
            <a:avLst/>
          </a:prstGeom>
          <a:noFill/>
          <a:ln w="38100">
            <a:solidFill>
              <a:schemeClr val="folHlink"/>
            </a:solidFill>
            <a:round/>
            <a:headEnd/>
            <a:tailEnd type="triangle" w="med" len="med"/>
          </a:ln>
        </p:spPr>
        <p:txBody>
          <a:bodyPr/>
          <a:lstStyle/>
          <a:p>
            <a:endParaRPr lang="en-US"/>
          </a:p>
        </p:txBody>
      </p:sp>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2"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2775"/>
                                        </p:tgtEl>
                                        <p:attrNameLst>
                                          <p:attrName>style.visibility</p:attrName>
                                        </p:attrNameLst>
                                      </p:cBhvr>
                                      <p:to>
                                        <p:strVal val="visible"/>
                                      </p:to>
                                    </p:set>
                                    <p:animEffect transition="in" filter="wipe(down)">
                                      <p:cBhvr>
                                        <p:cTn id="7" dur="500"/>
                                        <p:tgtEl>
                                          <p:spTgt spid="84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pPr eaLnBrk="1" hangingPunct="1">
              <a:defRPr/>
            </a:pPr>
            <a:r>
              <a:rPr lang="en-US" dirty="0" smtClean="0"/>
              <a:t>Light reflection</a:t>
            </a:r>
            <a:endParaRPr lang="cs-CZ" dirty="0" smtClean="0"/>
          </a:p>
        </p:txBody>
      </p:sp>
      <p:sp>
        <p:nvSpPr>
          <p:cNvPr id="20483" name="Rectangle 3"/>
          <p:cNvSpPr>
            <a:spLocks noGrp="1" noChangeArrowheads="1"/>
          </p:cNvSpPr>
          <p:nvPr>
            <p:ph type="body" idx="1"/>
          </p:nvPr>
        </p:nvSpPr>
        <p:spPr>
          <a:xfrm>
            <a:off x="304800" y="1371600"/>
            <a:ext cx="4002088" cy="5257800"/>
          </a:xfrm>
        </p:spPr>
        <p:txBody>
          <a:bodyPr/>
          <a:lstStyle/>
          <a:p>
            <a:pPr eaLnBrk="1" hangingPunct="1"/>
            <a:r>
              <a:rPr lang="en-US" dirty="0" smtClean="0"/>
              <a:t>BRDF</a:t>
            </a:r>
          </a:p>
          <a:p>
            <a:pPr eaLnBrk="1" hangingPunct="1"/>
            <a:r>
              <a:rPr lang="en-US" dirty="0" err="1" smtClean="0"/>
              <a:t>Shader</a:t>
            </a:r>
            <a:endParaRPr lang="cs-CZ" dirty="0" smtClean="0"/>
          </a:p>
        </p:txBody>
      </p:sp>
      <p:pic>
        <p:nvPicPr>
          <p:cNvPr id="20484" name="Picture 4"/>
          <p:cNvPicPr>
            <a:picLocks noChangeAspect="1" noChangeArrowheads="1"/>
          </p:cNvPicPr>
          <p:nvPr/>
        </p:nvPicPr>
        <p:blipFill>
          <a:blip r:embed="rId3" cstate="print"/>
          <a:srcRect/>
          <a:stretch>
            <a:fillRect/>
          </a:stretch>
        </p:blipFill>
        <p:spPr bwMode="auto">
          <a:xfrm>
            <a:off x="4271962" y="1371600"/>
            <a:ext cx="4567238" cy="4940300"/>
          </a:xfrm>
          <a:prstGeom prst="rect">
            <a:avLst/>
          </a:prstGeom>
          <a:noFill/>
          <a:ln w="9525" algn="ctr">
            <a:noFill/>
            <a:miter lim="800000"/>
            <a:headEnd/>
            <a:tailEnd/>
          </a:ln>
        </p:spPr>
      </p:pic>
      <p:sp>
        <p:nvSpPr>
          <p:cNvPr id="20485" name="Text Box 5"/>
          <p:cNvSpPr txBox="1">
            <a:spLocks noChangeArrowheads="1"/>
          </p:cNvSpPr>
          <p:nvPr/>
        </p:nvSpPr>
        <p:spPr bwMode="auto">
          <a:xfrm>
            <a:off x="6248400" y="6318437"/>
            <a:ext cx="2627451" cy="307777"/>
          </a:xfrm>
          <a:prstGeom prst="rect">
            <a:avLst/>
          </a:prstGeom>
          <a:noFill/>
          <a:ln w="9525">
            <a:noFill/>
            <a:miter lim="800000"/>
            <a:headEnd/>
            <a:tailEnd/>
          </a:ln>
        </p:spPr>
        <p:txBody>
          <a:bodyPr wrap="none">
            <a:spAutoFit/>
          </a:bodyPr>
          <a:lstStyle/>
          <a:p>
            <a:r>
              <a:rPr lang="en-US" sz="1400" dirty="0"/>
              <a:t>i</a:t>
            </a:r>
            <a:r>
              <a:rPr lang="en-US" sz="1400" dirty="0" smtClean="0"/>
              <a:t>mage courtesy </a:t>
            </a:r>
            <a:r>
              <a:rPr lang="pl-PL" sz="1400" dirty="0" smtClean="0"/>
              <a:t>Wojciech </a:t>
            </a:r>
            <a:r>
              <a:rPr lang="pl-PL" sz="1400" dirty="0"/>
              <a:t>Matusik</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Rectangle 3"/>
          <p:cNvSpPr>
            <a:spLocks noGrp="1" noChangeArrowheads="1"/>
          </p:cNvSpPr>
          <p:nvPr>
            <p:ph type="title"/>
          </p:nvPr>
        </p:nvSpPr>
        <p:spPr/>
        <p:txBody>
          <a:bodyPr/>
          <a:lstStyle/>
          <a:p>
            <a:pPr eaLnBrk="1" hangingPunct="1">
              <a:defRPr/>
            </a:pPr>
            <a:r>
              <a:rPr lang="en-US" dirty="0" smtClean="0"/>
              <a:t>Illumination integral</a:t>
            </a:r>
            <a:endParaRPr lang="cs-CZ" dirty="0" smtClean="0"/>
          </a:p>
        </p:txBody>
      </p:sp>
      <p:sp>
        <p:nvSpPr>
          <p:cNvPr id="22531" name="Rectangle 4"/>
          <p:cNvSpPr>
            <a:spLocks noGrp="1" noChangeArrowheads="1"/>
          </p:cNvSpPr>
          <p:nvPr>
            <p:ph type="body" idx="1"/>
          </p:nvPr>
        </p:nvSpPr>
        <p:spPr/>
        <p:txBody>
          <a:bodyPr/>
          <a:lstStyle/>
          <a:p>
            <a:pPr eaLnBrk="1" hangingPunct="1"/>
            <a:r>
              <a:rPr lang="en-US" dirty="0" smtClean="0"/>
              <a:t>Total amount of light reflected to </a:t>
            </a:r>
            <a:r>
              <a:rPr lang="en-US" dirty="0" err="1" smtClean="0">
                <a:solidFill>
                  <a:schemeClr val="tx1"/>
                </a:solidFill>
                <a:latin typeface="Symbol" pitchFamily="18" charset="2"/>
              </a:rPr>
              <a:t>w</a:t>
            </a:r>
            <a:r>
              <a:rPr lang="en-US" i="1" baseline="-25000" dirty="0" err="1" smtClean="0">
                <a:solidFill>
                  <a:schemeClr val="tx1"/>
                </a:solidFill>
                <a:latin typeface="Times New Roman" pitchFamily="18" charset="0"/>
              </a:rPr>
              <a:t>o</a:t>
            </a:r>
            <a:r>
              <a:rPr lang="en-US" dirty="0" smtClean="0">
                <a:solidFill>
                  <a:schemeClr val="tx1"/>
                </a:solidFill>
              </a:rPr>
              <a:t>:</a:t>
            </a:r>
          </a:p>
          <a:p>
            <a:pPr algn="ctr" eaLnBrk="1" fontAlgn="ctr" hangingPunct="1">
              <a:buFontTx/>
              <a:buNone/>
            </a:pPr>
            <a:r>
              <a:rPr lang="en-US" sz="2800" i="1" dirty="0" smtClean="0">
                <a:solidFill>
                  <a:schemeClr val="folHlink"/>
                </a:solidFill>
                <a:latin typeface="Times New Roman" pitchFamily="18" charset="0"/>
              </a:rPr>
              <a:t>L</a:t>
            </a:r>
            <a:r>
              <a:rPr lang="en-US" sz="2800" i="1" baseline="-25000" dirty="0" smtClean="0">
                <a:solidFill>
                  <a:schemeClr val="folHlink"/>
                </a:solidFill>
                <a:latin typeface="Times New Roman" pitchFamily="18" charset="0"/>
              </a:rPr>
              <a:t>o</a:t>
            </a:r>
            <a:r>
              <a:rPr lang="en-US" sz="2800" dirty="0" smtClean="0">
                <a:solidFill>
                  <a:schemeClr val="accent2"/>
                </a:solidFill>
                <a:latin typeface="Times New Roman" pitchFamily="18" charset="0"/>
              </a:rPr>
              <a:t> </a:t>
            </a:r>
            <a:r>
              <a:rPr lang="en-US" sz="2800" b="1" dirty="0" smtClean="0">
                <a:latin typeface="Times New Roman" pitchFamily="18" charset="0"/>
              </a:rPr>
              <a:t>= </a:t>
            </a:r>
            <a:r>
              <a:rPr lang="en-US" sz="4400" dirty="0" smtClean="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2800" i="1" dirty="0" smtClean="0">
                <a:solidFill>
                  <a:srgbClr val="00B050"/>
                </a:solidFill>
                <a:latin typeface="Times New Roman" pitchFamily="18" charset="0"/>
              </a:rPr>
              <a:t>L</a:t>
            </a:r>
            <a:r>
              <a:rPr lang="en-US" sz="2800" i="1" baseline="-25000" dirty="0"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smtClean="0">
                <a:solidFill>
                  <a:schemeClr val="tx1"/>
                </a:solidFill>
                <a:latin typeface="Times New Roman" pitchFamily="18" charset="0"/>
              </a:rPr>
              <a:t> BRDF</a:t>
            </a:r>
            <a:r>
              <a:rPr lang="en-US" sz="2800" i="1" dirty="0" smtClean="0">
                <a:solidFill>
                  <a:schemeClr val="tx1"/>
                </a:solidFill>
                <a:latin typeface="Times New Roman" pitchFamily="18" charset="0"/>
              </a:rPr>
              <a:t> </a:t>
            </a:r>
            <a:r>
              <a:rPr lang="en-US" sz="2800" dirty="0" smtClean="0">
                <a:solidFill>
                  <a:schemeClr val="tx1"/>
                </a:solidFill>
                <a:latin typeface="Times New Roman" pitchFamily="18" charset="0"/>
              </a:rPr>
              <a:t>(</a:t>
            </a:r>
            <a:r>
              <a:rPr lang="en-US" sz="2800" dirty="0" err="1" smtClean="0">
                <a:solidFill>
                  <a:schemeClr val="tx1"/>
                </a:solidFill>
                <a:latin typeface="Symbol" pitchFamily="18" charset="2"/>
              </a:rPr>
              <a:t>w</a:t>
            </a:r>
            <a:r>
              <a:rPr lang="en-US" sz="2800" i="1" baseline="-25000" dirty="0" err="1" smtClean="0">
                <a:solidFill>
                  <a:schemeClr val="tx1"/>
                </a:solidFill>
                <a:latin typeface="Times New Roman" pitchFamily="18" charset="0"/>
              </a:rPr>
              <a:t>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cos</a:t>
            </a:r>
            <a:r>
              <a:rPr lang="en-US" sz="2800" i="1" dirty="0" err="1" smtClean="0">
                <a:latin typeface="Symbol" pitchFamily="18" charset="2"/>
              </a:rPr>
              <a:t>q</a:t>
            </a:r>
            <a:r>
              <a:rPr lang="en-US" sz="2800" i="1" baseline="-25000" dirty="0" err="1" smtClean="0">
                <a:latin typeface="Times New Roman" pitchFamily="18" charset="0"/>
              </a:rPr>
              <a:t>i</a:t>
            </a:r>
            <a:r>
              <a:rPr lang="en-US" sz="2800" i="1" baseline="-25000" dirty="0" smtClean="0">
                <a:latin typeface="Times New Roman" pitchFamily="18" charset="0"/>
              </a:rPr>
              <a:t>  </a:t>
            </a:r>
            <a:r>
              <a:rPr lang="en-US" sz="2800" dirty="0" err="1" smtClean="0">
                <a:solidFill>
                  <a:schemeClr val="tx1"/>
                </a:solidFill>
                <a:latin typeface="Times New Roman" pitchFamily="18" charset="0"/>
              </a:rPr>
              <a:t>d</a:t>
            </a:r>
            <a:r>
              <a:rPr lang="en-US" sz="2800" i="1" dirty="0" err="1" smtClean="0">
                <a:solidFill>
                  <a:schemeClr val="tx1"/>
                </a:solidFill>
                <a:latin typeface="Symbol" pitchFamily="18" charset="2"/>
              </a:rPr>
              <a:t>w</a:t>
            </a:r>
            <a:r>
              <a:rPr lang="en-US" sz="2800" i="1" baseline="-25000" dirty="0" err="1" smtClean="0">
                <a:solidFill>
                  <a:schemeClr val="tx1"/>
                </a:solidFill>
                <a:latin typeface="Times New Roman" pitchFamily="18" charset="0"/>
              </a:rPr>
              <a:t>i</a:t>
            </a:r>
            <a:endParaRPr lang="en-US" sz="2800" i="1" baseline="-25000" dirty="0" smtClean="0">
              <a:solidFill>
                <a:schemeClr val="tx1"/>
              </a:solidFill>
              <a:latin typeface="Times New Roman" pitchFamily="18" charset="0"/>
            </a:endParaRPr>
          </a:p>
        </p:txBody>
      </p:sp>
      <p:pic>
        <p:nvPicPr>
          <p:cNvPr id="22533" name="Picture 9"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216025" y="3090863"/>
            <a:ext cx="1504950" cy="1550987"/>
          </a:xfrm>
          <a:prstGeom prst="rect">
            <a:avLst/>
          </a:prstGeom>
          <a:noFill/>
          <a:ln w="9525">
            <a:noFill/>
            <a:miter lim="800000"/>
            <a:headEnd/>
            <a:tailEnd/>
          </a:ln>
        </p:spPr>
      </p:pic>
      <p:sp>
        <p:nvSpPr>
          <p:cNvPr id="846858" name="Rectangle 10"/>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22535" name="Line 12"/>
          <p:cNvSpPr>
            <a:spLocks noChangeShapeType="1"/>
          </p:cNvSpPr>
          <p:nvPr/>
        </p:nvSpPr>
        <p:spPr bwMode="auto">
          <a:xfrm flipH="1" flipV="1">
            <a:off x="2484438" y="4179888"/>
            <a:ext cx="3141662" cy="1973262"/>
          </a:xfrm>
          <a:prstGeom prst="line">
            <a:avLst/>
          </a:prstGeom>
          <a:noFill/>
          <a:ln w="57150">
            <a:solidFill>
              <a:schemeClr val="folHlink"/>
            </a:solidFill>
            <a:round/>
            <a:headEnd/>
            <a:tailEnd type="triangle" w="med" len="med"/>
          </a:ln>
        </p:spPr>
        <p:txBody>
          <a:bodyPr/>
          <a:lstStyle/>
          <a:p>
            <a:endParaRPr lang="en-US"/>
          </a:p>
        </p:txBody>
      </p:sp>
      <p:sp>
        <p:nvSpPr>
          <p:cNvPr id="22536" name="Oval 20"/>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2541" name="Line 34"/>
          <p:cNvSpPr>
            <a:spLocks noChangeShapeType="1"/>
          </p:cNvSpPr>
          <p:nvPr/>
        </p:nvSpPr>
        <p:spPr bwMode="auto">
          <a:xfrm flipV="1">
            <a:off x="5614988" y="4764088"/>
            <a:ext cx="0" cy="1427162"/>
          </a:xfrm>
          <a:prstGeom prst="line">
            <a:avLst/>
          </a:prstGeom>
          <a:noFill/>
          <a:ln w="9525">
            <a:solidFill>
              <a:srgbClr val="00B050"/>
            </a:solidFill>
            <a:round/>
            <a:headEnd type="triangle" w="med" len="med"/>
            <a:tailEnd/>
          </a:ln>
        </p:spPr>
        <p:txBody>
          <a:bodyPr wrap="none"/>
          <a:lstStyle/>
          <a:p>
            <a:endParaRPr lang="en-US"/>
          </a:p>
        </p:txBody>
      </p:sp>
      <p:sp>
        <p:nvSpPr>
          <p:cNvPr id="22542" name="Line 35"/>
          <p:cNvSpPr>
            <a:spLocks noChangeShapeType="1"/>
          </p:cNvSpPr>
          <p:nvPr/>
        </p:nvSpPr>
        <p:spPr bwMode="auto">
          <a:xfrm flipV="1">
            <a:off x="5614988" y="5199063"/>
            <a:ext cx="992188" cy="992187"/>
          </a:xfrm>
          <a:prstGeom prst="line">
            <a:avLst/>
          </a:prstGeom>
          <a:noFill/>
          <a:ln w="9525">
            <a:solidFill>
              <a:srgbClr val="00B050"/>
            </a:solidFill>
            <a:round/>
            <a:headEnd type="triangle" w="med" len="med"/>
            <a:tailEnd/>
          </a:ln>
        </p:spPr>
        <p:txBody>
          <a:bodyPr wrap="none"/>
          <a:lstStyle/>
          <a:p>
            <a:endParaRPr lang="en-US"/>
          </a:p>
        </p:txBody>
      </p:sp>
      <p:sp>
        <p:nvSpPr>
          <p:cNvPr id="22543" name="Line 36"/>
          <p:cNvSpPr>
            <a:spLocks noChangeShapeType="1"/>
          </p:cNvSpPr>
          <p:nvPr/>
        </p:nvSpPr>
        <p:spPr bwMode="auto">
          <a:xfrm flipH="1" flipV="1">
            <a:off x="4619625" y="5199063"/>
            <a:ext cx="995363" cy="992187"/>
          </a:xfrm>
          <a:prstGeom prst="line">
            <a:avLst/>
          </a:prstGeom>
          <a:noFill/>
          <a:ln w="9525">
            <a:solidFill>
              <a:srgbClr val="00B050"/>
            </a:solidFill>
            <a:round/>
            <a:headEnd type="triangle" w="med" len="med"/>
            <a:tailEnd/>
          </a:ln>
        </p:spPr>
        <p:txBody>
          <a:bodyPr wrap="none"/>
          <a:lstStyle/>
          <a:p>
            <a:endParaRPr lang="en-US"/>
          </a:p>
        </p:txBody>
      </p:sp>
      <p:sp>
        <p:nvSpPr>
          <p:cNvPr id="22544" name="Line 37"/>
          <p:cNvSpPr>
            <a:spLocks noChangeShapeType="1"/>
          </p:cNvSpPr>
          <p:nvPr/>
        </p:nvSpPr>
        <p:spPr bwMode="auto">
          <a:xfrm flipV="1">
            <a:off x="5614988" y="5694363"/>
            <a:ext cx="1322388" cy="496887"/>
          </a:xfrm>
          <a:prstGeom prst="line">
            <a:avLst/>
          </a:prstGeom>
          <a:noFill/>
          <a:ln w="9525">
            <a:solidFill>
              <a:srgbClr val="00B050"/>
            </a:solidFill>
            <a:round/>
            <a:headEnd type="triangle" w="med" len="med"/>
            <a:tailEnd/>
          </a:ln>
        </p:spPr>
        <p:txBody>
          <a:bodyPr wrap="none"/>
          <a:lstStyle/>
          <a:p>
            <a:endParaRPr lang="en-US"/>
          </a:p>
        </p:txBody>
      </p:sp>
      <p:sp>
        <p:nvSpPr>
          <p:cNvPr id="22545" name="Line 38"/>
          <p:cNvSpPr>
            <a:spLocks noChangeShapeType="1"/>
          </p:cNvSpPr>
          <p:nvPr/>
        </p:nvSpPr>
        <p:spPr bwMode="auto">
          <a:xfrm flipV="1">
            <a:off x="5614988" y="4865688"/>
            <a:ext cx="495300" cy="1325562"/>
          </a:xfrm>
          <a:prstGeom prst="line">
            <a:avLst/>
          </a:prstGeom>
          <a:noFill/>
          <a:ln w="9525">
            <a:solidFill>
              <a:srgbClr val="00B050"/>
            </a:solidFill>
            <a:round/>
            <a:headEnd type="triangle" w="med" len="med"/>
            <a:tailEnd/>
          </a:ln>
        </p:spPr>
        <p:txBody>
          <a:bodyPr wrap="none"/>
          <a:lstStyle/>
          <a:p>
            <a:endParaRPr lang="en-US"/>
          </a:p>
        </p:txBody>
      </p:sp>
      <p:sp>
        <p:nvSpPr>
          <p:cNvPr id="22546" name="Line 39"/>
          <p:cNvSpPr>
            <a:spLocks noChangeShapeType="1"/>
          </p:cNvSpPr>
          <p:nvPr/>
        </p:nvSpPr>
        <p:spPr bwMode="auto">
          <a:xfrm flipH="1" flipV="1">
            <a:off x="5116513" y="4865688"/>
            <a:ext cx="498475" cy="1325562"/>
          </a:xfrm>
          <a:prstGeom prst="line">
            <a:avLst/>
          </a:prstGeom>
          <a:noFill/>
          <a:ln w="9525">
            <a:solidFill>
              <a:srgbClr val="00B050"/>
            </a:solidFill>
            <a:round/>
            <a:headEnd type="triangle" w="med" len="med"/>
            <a:tailEnd/>
          </a:ln>
        </p:spPr>
        <p:txBody>
          <a:bodyPr wrap="none"/>
          <a:lstStyle/>
          <a:p>
            <a:endParaRPr lang="en-US"/>
          </a:p>
        </p:txBody>
      </p:sp>
      <p:sp>
        <p:nvSpPr>
          <p:cNvPr id="22547" name="Line 40"/>
          <p:cNvSpPr>
            <a:spLocks noChangeShapeType="1"/>
          </p:cNvSpPr>
          <p:nvPr/>
        </p:nvSpPr>
        <p:spPr bwMode="auto">
          <a:xfrm flipH="1" flipV="1">
            <a:off x="4319588" y="5630863"/>
            <a:ext cx="1295400" cy="560387"/>
          </a:xfrm>
          <a:prstGeom prst="line">
            <a:avLst/>
          </a:prstGeom>
          <a:noFill/>
          <a:ln w="9525">
            <a:solidFill>
              <a:srgbClr val="00B050"/>
            </a:solidFill>
            <a:round/>
            <a:headEnd type="triangle" w="med" len="med"/>
            <a:tailEnd/>
          </a:ln>
        </p:spPr>
        <p:txBody>
          <a:bodyPr wrap="none"/>
          <a:lstStyle/>
          <a:p>
            <a:endParaRPr lang="en-US"/>
          </a:p>
        </p:txBody>
      </p:sp>
      <p:sp>
        <p:nvSpPr>
          <p:cNvPr id="22548" name="Line 41"/>
          <p:cNvSpPr>
            <a:spLocks noChangeShapeType="1"/>
          </p:cNvSpPr>
          <p:nvPr/>
        </p:nvSpPr>
        <p:spPr bwMode="auto">
          <a:xfrm flipV="1">
            <a:off x="5614988" y="5943600"/>
            <a:ext cx="1406525" cy="247650"/>
          </a:xfrm>
          <a:prstGeom prst="line">
            <a:avLst/>
          </a:prstGeom>
          <a:noFill/>
          <a:ln w="9525">
            <a:solidFill>
              <a:srgbClr val="00B050"/>
            </a:solidFill>
            <a:round/>
            <a:headEnd type="triangle" w="med" len="med"/>
            <a:tailEnd/>
          </a:ln>
        </p:spPr>
        <p:txBody>
          <a:bodyPr wrap="none"/>
          <a:lstStyle/>
          <a:p>
            <a:endParaRPr lang="en-US"/>
          </a:p>
        </p:txBody>
      </p:sp>
      <p:sp>
        <p:nvSpPr>
          <p:cNvPr id="22549" name="Line 42"/>
          <p:cNvSpPr>
            <a:spLocks noChangeShapeType="1"/>
          </p:cNvSpPr>
          <p:nvPr/>
        </p:nvSpPr>
        <p:spPr bwMode="auto">
          <a:xfrm flipV="1">
            <a:off x="5614988" y="5446713"/>
            <a:ext cx="1157288" cy="744537"/>
          </a:xfrm>
          <a:prstGeom prst="line">
            <a:avLst/>
          </a:prstGeom>
          <a:noFill/>
          <a:ln w="9525">
            <a:solidFill>
              <a:srgbClr val="00B050"/>
            </a:solidFill>
            <a:round/>
            <a:headEnd type="triangle" w="med" len="med"/>
            <a:tailEnd/>
          </a:ln>
        </p:spPr>
        <p:txBody>
          <a:bodyPr wrap="none"/>
          <a:lstStyle/>
          <a:p>
            <a:endParaRPr lang="en-US"/>
          </a:p>
        </p:txBody>
      </p:sp>
      <p:sp>
        <p:nvSpPr>
          <p:cNvPr id="22550" name="Line 43"/>
          <p:cNvSpPr>
            <a:spLocks noChangeShapeType="1"/>
          </p:cNvSpPr>
          <p:nvPr/>
        </p:nvSpPr>
        <p:spPr bwMode="auto">
          <a:xfrm flipV="1">
            <a:off x="5614988" y="5032375"/>
            <a:ext cx="742950" cy="1158875"/>
          </a:xfrm>
          <a:prstGeom prst="line">
            <a:avLst/>
          </a:prstGeom>
          <a:noFill/>
          <a:ln w="9525">
            <a:solidFill>
              <a:srgbClr val="00B050"/>
            </a:solidFill>
            <a:round/>
            <a:headEnd type="triangle" w="med" len="med"/>
            <a:tailEnd/>
          </a:ln>
        </p:spPr>
        <p:txBody>
          <a:bodyPr wrap="none"/>
          <a:lstStyle/>
          <a:p>
            <a:endParaRPr lang="en-US"/>
          </a:p>
        </p:txBody>
      </p:sp>
      <p:sp>
        <p:nvSpPr>
          <p:cNvPr id="22551" name="Line 44"/>
          <p:cNvSpPr>
            <a:spLocks noChangeShapeType="1"/>
          </p:cNvSpPr>
          <p:nvPr/>
        </p:nvSpPr>
        <p:spPr bwMode="auto">
          <a:xfrm flipV="1">
            <a:off x="5614988" y="4784725"/>
            <a:ext cx="247650" cy="1406525"/>
          </a:xfrm>
          <a:prstGeom prst="line">
            <a:avLst/>
          </a:prstGeom>
          <a:noFill/>
          <a:ln w="9525">
            <a:solidFill>
              <a:srgbClr val="00B050"/>
            </a:solidFill>
            <a:round/>
            <a:headEnd type="triangle" w="med" len="med"/>
            <a:tailEnd/>
          </a:ln>
        </p:spPr>
        <p:txBody>
          <a:bodyPr wrap="none"/>
          <a:lstStyle/>
          <a:p>
            <a:endParaRPr lang="en-US"/>
          </a:p>
        </p:txBody>
      </p:sp>
      <p:sp>
        <p:nvSpPr>
          <p:cNvPr id="22552" name="Line 45"/>
          <p:cNvSpPr>
            <a:spLocks noChangeShapeType="1"/>
          </p:cNvSpPr>
          <p:nvPr/>
        </p:nvSpPr>
        <p:spPr bwMode="auto">
          <a:xfrm flipH="1" flipV="1">
            <a:off x="5364163" y="4784725"/>
            <a:ext cx="250825" cy="1406525"/>
          </a:xfrm>
          <a:prstGeom prst="line">
            <a:avLst/>
          </a:prstGeom>
          <a:noFill/>
          <a:ln w="9525">
            <a:solidFill>
              <a:srgbClr val="00B050"/>
            </a:solidFill>
            <a:round/>
            <a:headEnd type="triangle" w="med" len="med"/>
            <a:tailEnd/>
          </a:ln>
        </p:spPr>
        <p:txBody>
          <a:bodyPr wrap="none"/>
          <a:lstStyle/>
          <a:p>
            <a:endParaRPr lang="en-US"/>
          </a:p>
        </p:txBody>
      </p:sp>
      <p:sp>
        <p:nvSpPr>
          <p:cNvPr id="22553" name="Line 46"/>
          <p:cNvSpPr>
            <a:spLocks noChangeShapeType="1"/>
          </p:cNvSpPr>
          <p:nvPr/>
        </p:nvSpPr>
        <p:spPr bwMode="auto">
          <a:xfrm flipH="1" flipV="1">
            <a:off x="4868863" y="4949825"/>
            <a:ext cx="746125" cy="1241425"/>
          </a:xfrm>
          <a:prstGeom prst="line">
            <a:avLst/>
          </a:prstGeom>
          <a:noFill/>
          <a:ln w="9525">
            <a:solidFill>
              <a:srgbClr val="00B050"/>
            </a:solidFill>
            <a:round/>
            <a:headEnd type="triangle" w="med" len="med"/>
            <a:tailEnd/>
          </a:ln>
        </p:spPr>
        <p:txBody>
          <a:bodyPr wrap="none"/>
          <a:lstStyle/>
          <a:p>
            <a:endParaRPr lang="en-US"/>
          </a:p>
        </p:txBody>
      </p:sp>
      <p:sp>
        <p:nvSpPr>
          <p:cNvPr id="22554" name="Line 47"/>
          <p:cNvSpPr>
            <a:spLocks noChangeShapeType="1"/>
          </p:cNvSpPr>
          <p:nvPr/>
        </p:nvSpPr>
        <p:spPr bwMode="auto">
          <a:xfrm flipH="1" flipV="1">
            <a:off x="4454525" y="5364163"/>
            <a:ext cx="1160463" cy="827087"/>
          </a:xfrm>
          <a:prstGeom prst="line">
            <a:avLst/>
          </a:prstGeom>
          <a:noFill/>
          <a:ln w="9525">
            <a:solidFill>
              <a:srgbClr val="00B050"/>
            </a:solidFill>
            <a:round/>
            <a:headEnd type="triangle" w="med" len="med"/>
            <a:tailEnd/>
          </a:ln>
        </p:spPr>
        <p:txBody>
          <a:bodyPr wrap="none"/>
          <a:lstStyle/>
          <a:p>
            <a:endParaRPr lang="en-US"/>
          </a:p>
        </p:txBody>
      </p:sp>
      <p:sp>
        <p:nvSpPr>
          <p:cNvPr id="22555" name="Line 48"/>
          <p:cNvSpPr>
            <a:spLocks noChangeShapeType="1"/>
          </p:cNvSpPr>
          <p:nvPr/>
        </p:nvSpPr>
        <p:spPr bwMode="auto">
          <a:xfrm flipH="1" flipV="1">
            <a:off x="4264025" y="5935663"/>
            <a:ext cx="1350963" cy="255587"/>
          </a:xfrm>
          <a:prstGeom prst="line">
            <a:avLst/>
          </a:prstGeom>
          <a:noFill/>
          <a:ln w="9525">
            <a:solidFill>
              <a:srgbClr val="00B050"/>
            </a:solidFill>
            <a:round/>
            <a:headEnd type="triangle" w="med" len="med"/>
            <a:tailEnd/>
          </a:ln>
        </p:spPr>
        <p:txBody>
          <a:bodyPr wrap="none"/>
          <a:lstStyle/>
          <a:p>
            <a:endParaRPr lang="en-US"/>
          </a:p>
        </p:txBody>
      </p:sp>
      <p:sp>
        <p:nvSpPr>
          <p:cNvPr id="22539" name="Line 50"/>
          <p:cNvSpPr>
            <a:spLocks noChangeShapeType="1"/>
          </p:cNvSpPr>
          <p:nvPr/>
        </p:nvSpPr>
        <p:spPr bwMode="auto">
          <a:xfrm>
            <a:off x="3927475" y="6191250"/>
            <a:ext cx="3325813" cy="0"/>
          </a:xfrm>
          <a:prstGeom prst="line">
            <a:avLst/>
          </a:prstGeom>
          <a:noFill/>
          <a:ln w="12700">
            <a:solidFill>
              <a:schemeClr val="tx2"/>
            </a:solidFill>
            <a:round/>
            <a:headEnd/>
            <a:tailEnd/>
          </a:ln>
        </p:spPr>
        <p:txBody>
          <a:bodyPr wrap="none"/>
          <a:lstStyle/>
          <a:p>
            <a:endParaRPr lang="en-US"/>
          </a:p>
        </p:txBody>
      </p:sp>
      <p:sp>
        <p:nvSpPr>
          <p:cNvPr id="32"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33"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30" name="Rectangle 29"/>
          <p:cNvSpPr/>
          <p:nvPr/>
        </p:nvSpPr>
        <p:spPr>
          <a:xfrm>
            <a:off x="3048000" y="4038600"/>
            <a:ext cx="505267" cy="523220"/>
          </a:xfrm>
          <a:prstGeom prst="rect">
            <a:avLst/>
          </a:prstGeom>
        </p:spPr>
        <p:txBody>
          <a:bodyPr wrap="none">
            <a:spAutoFit/>
          </a:bodyPr>
          <a:lstStyle/>
          <a:p>
            <a:r>
              <a:rPr lang="en-US" sz="2800" i="1" dirty="0" smtClean="0">
                <a:solidFill>
                  <a:schemeClr val="folHlink"/>
                </a:solidFill>
                <a:latin typeface="Times New Roman" pitchFamily="18" charset="0"/>
              </a:rPr>
              <a:t>L</a:t>
            </a:r>
            <a:r>
              <a:rPr lang="en-US" sz="2800" i="1" baseline="-25000" dirty="0" smtClean="0">
                <a:solidFill>
                  <a:schemeClr val="folHlink"/>
                </a:solidFill>
                <a:latin typeface="Times New Roman" pitchFamily="18" charset="0"/>
              </a:rPr>
              <a:t>o</a:t>
            </a:r>
            <a:endParaRPr lang="en-US" sz="2800" dirty="0"/>
          </a:p>
        </p:txBody>
      </p:sp>
      <p:sp>
        <p:nvSpPr>
          <p:cNvPr id="31" name="Rectangle 30"/>
          <p:cNvSpPr/>
          <p:nvPr/>
        </p:nvSpPr>
        <p:spPr>
          <a:xfrm>
            <a:off x="6400800" y="4648200"/>
            <a:ext cx="1003801" cy="523220"/>
          </a:xfrm>
          <a:prstGeom prst="rect">
            <a:avLst/>
          </a:prstGeom>
        </p:spPr>
        <p:txBody>
          <a:bodyPr wrap="none">
            <a:spAutoFit/>
          </a:bodyPr>
          <a:lstStyle/>
          <a:p>
            <a:r>
              <a:rPr lang="en-US" sz="2800" i="1" dirty="0" smtClean="0">
                <a:solidFill>
                  <a:srgbClr val="00B050"/>
                </a:solidFill>
                <a:latin typeface="Times New Roman" pitchFamily="18" charset="0"/>
              </a:rPr>
              <a:t>L</a:t>
            </a:r>
            <a:r>
              <a:rPr lang="en-US" sz="2800" i="1" baseline="-25000" dirty="0"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r>
              <a:rPr lang="en-US" sz="2800" dirty="0" smtClean="0">
                <a:solidFill>
                  <a:srgbClr val="00B050"/>
                </a:solidFill>
                <a:latin typeface="Times New Roman" pitchFamily="18" charset="0"/>
              </a:rPr>
              <a:t>)</a:t>
            </a:r>
            <a:endParaRPr lang="en-US" sz="2800"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500"/>
                                        <p:tgtEl>
                                          <p:spTgt spid="225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48"/>
                                        </p:tgtEl>
                                        <p:attrNameLst>
                                          <p:attrName>style.visibility</p:attrName>
                                        </p:attrNameLst>
                                      </p:cBhvr>
                                      <p:to>
                                        <p:strVal val="visible"/>
                                      </p:to>
                                    </p:set>
                                    <p:animEffect transition="in" filter="fade">
                                      <p:cBhvr>
                                        <p:cTn id="11" dur="500"/>
                                        <p:tgtEl>
                                          <p:spTgt spid="225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544"/>
                                        </p:tgtEl>
                                        <p:attrNameLst>
                                          <p:attrName>style.visibility</p:attrName>
                                        </p:attrNameLst>
                                      </p:cBhvr>
                                      <p:to>
                                        <p:strVal val="visible"/>
                                      </p:to>
                                    </p:set>
                                    <p:animEffect transition="in" filter="fade">
                                      <p:cBhvr>
                                        <p:cTn id="14" dur="500"/>
                                        <p:tgtEl>
                                          <p:spTgt spid="225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549"/>
                                        </p:tgtEl>
                                        <p:attrNameLst>
                                          <p:attrName>style.visibility</p:attrName>
                                        </p:attrNameLst>
                                      </p:cBhvr>
                                      <p:to>
                                        <p:strVal val="visible"/>
                                      </p:to>
                                    </p:set>
                                    <p:animEffect transition="in" filter="fade">
                                      <p:cBhvr>
                                        <p:cTn id="21" dur="500"/>
                                        <p:tgtEl>
                                          <p:spTgt spid="225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42"/>
                                        </p:tgtEl>
                                        <p:attrNameLst>
                                          <p:attrName>style.visibility</p:attrName>
                                        </p:attrNameLst>
                                      </p:cBhvr>
                                      <p:to>
                                        <p:strVal val="visible"/>
                                      </p:to>
                                    </p:set>
                                    <p:animEffect transition="in" filter="fade">
                                      <p:cBhvr>
                                        <p:cTn id="24" dur="500"/>
                                        <p:tgtEl>
                                          <p:spTgt spid="2254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550"/>
                                        </p:tgtEl>
                                        <p:attrNameLst>
                                          <p:attrName>style.visibility</p:attrName>
                                        </p:attrNameLst>
                                      </p:cBhvr>
                                      <p:to>
                                        <p:strVal val="visible"/>
                                      </p:to>
                                    </p:set>
                                    <p:animEffect transition="in" filter="fade">
                                      <p:cBhvr>
                                        <p:cTn id="28" dur="500"/>
                                        <p:tgtEl>
                                          <p:spTgt spid="225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45"/>
                                        </p:tgtEl>
                                        <p:attrNameLst>
                                          <p:attrName>style.visibility</p:attrName>
                                        </p:attrNameLst>
                                      </p:cBhvr>
                                      <p:to>
                                        <p:strVal val="visible"/>
                                      </p:to>
                                    </p:set>
                                    <p:animEffect transition="in" filter="fade">
                                      <p:cBhvr>
                                        <p:cTn id="31" dur="500"/>
                                        <p:tgtEl>
                                          <p:spTgt spid="2254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551"/>
                                        </p:tgtEl>
                                        <p:attrNameLst>
                                          <p:attrName>style.visibility</p:attrName>
                                        </p:attrNameLst>
                                      </p:cBhvr>
                                      <p:to>
                                        <p:strVal val="visible"/>
                                      </p:to>
                                    </p:set>
                                    <p:animEffect transition="in" filter="fade">
                                      <p:cBhvr>
                                        <p:cTn id="35" dur="500"/>
                                        <p:tgtEl>
                                          <p:spTgt spid="225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41"/>
                                        </p:tgtEl>
                                        <p:attrNameLst>
                                          <p:attrName>style.visibility</p:attrName>
                                        </p:attrNameLst>
                                      </p:cBhvr>
                                      <p:to>
                                        <p:strVal val="visible"/>
                                      </p:to>
                                    </p:set>
                                    <p:animEffect transition="in" filter="fade">
                                      <p:cBhvr>
                                        <p:cTn id="38" dur="500"/>
                                        <p:tgtEl>
                                          <p:spTgt spid="22541"/>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2552"/>
                                        </p:tgtEl>
                                        <p:attrNameLst>
                                          <p:attrName>style.visibility</p:attrName>
                                        </p:attrNameLst>
                                      </p:cBhvr>
                                      <p:to>
                                        <p:strVal val="visible"/>
                                      </p:to>
                                    </p:set>
                                    <p:animEffect transition="in" filter="fade">
                                      <p:cBhvr>
                                        <p:cTn id="42" dur="500"/>
                                        <p:tgtEl>
                                          <p:spTgt spid="225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546"/>
                                        </p:tgtEl>
                                        <p:attrNameLst>
                                          <p:attrName>style.visibility</p:attrName>
                                        </p:attrNameLst>
                                      </p:cBhvr>
                                      <p:to>
                                        <p:strVal val="visible"/>
                                      </p:to>
                                    </p:set>
                                    <p:animEffect transition="in" filter="fade">
                                      <p:cBhvr>
                                        <p:cTn id="45" dur="500"/>
                                        <p:tgtEl>
                                          <p:spTgt spid="2254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2553"/>
                                        </p:tgtEl>
                                        <p:attrNameLst>
                                          <p:attrName>style.visibility</p:attrName>
                                        </p:attrNameLst>
                                      </p:cBhvr>
                                      <p:to>
                                        <p:strVal val="visible"/>
                                      </p:to>
                                    </p:set>
                                    <p:animEffect transition="in" filter="fade">
                                      <p:cBhvr>
                                        <p:cTn id="49" dur="500"/>
                                        <p:tgtEl>
                                          <p:spTgt spid="225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543"/>
                                        </p:tgtEl>
                                        <p:attrNameLst>
                                          <p:attrName>style.visibility</p:attrName>
                                        </p:attrNameLst>
                                      </p:cBhvr>
                                      <p:to>
                                        <p:strVal val="visible"/>
                                      </p:to>
                                    </p:set>
                                    <p:animEffect transition="in" filter="fade">
                                      <p:cBhvr>
                                        <p:cTn id="52" dur="500"/>
                                        <p:tgtEl>
                                          <p:spTgt spid="22543"/>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2554"/>
                                        </p:tgtEl>
                                        <p:attrNameLst>
                                          <p:attrName>style.visibility</p:attrName>
                                        </p:attrNameLst>
                                      </p:cBhvr>
                                      <p:to>
                                        <p:strVal val="visible"/>
                                      </p:to>
                                    </p:set>
                                    <p:animEffect transition="in" filter="fade">
                                      <p:cBhvr>
                                        <p:cTn id="56" dur="500"/>
                                        <p:tgtEl>
                                          <p:spTgt spid="225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animEffect transition="in" filter="fade">
                                      <p:cBhvr>
                                        <p:cTn id="59" dur="500"/>
                                        <p:tgtEl>
                                          <p:spTgt spid="22547"/>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22555"/>
                                        </p:tgtEl>
                                        <p:attrNameLst>
                                          <p:attrName>style.visibility</p:attrName>
                                        </p:attrNameLst>
                                      </p:cBhvr>
                                      <p:to>
                                        <p:strVal val="visible"/>
                                      </p:to>
                                    </p:set>
                                    <p:animEffect transition="in" filter="fade">
                                      <p:cBhvr>
                                        <p:cTn id="63" dur="5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P spid="22555" grpId="0" animBg="1"/>
      <p:bldP spid="22539"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3554" name="Line 2"/>
          <p:cNvSpPr>
            <a:spLocks noChangeShapeType="1"/>
          </p:cNvSpPr>
          <p:nvPr/>
        </p:nvSpPr>
        <p:spPr bwMode="auto">
          <a:xfrm flipV="1">
            <a:off x="5694363" y="4306888"/>
            <a:ext cx="2854325" cy="1833562"/>
          </a:xfrm>
          <a:prstGeom prst="line">
            <a:avLst/>
          </a:prstGeom>
          <a:noFill/>
          <a:ln w="57150">
            <a:solidFill>
              <a:schemeClr val="tx2"/>
            </a:solidFill>
            <a:prstDash val="sysDot"/>
            <a:round/>
            <a:headEnd/>
            <a:tailEnd/>
          </a:ln>
        </p:spPr>
        <p:txBody>
          <a:bodyPr wrap="none"/>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Light transport</a:t>
            </a:r>
            <a:endParaRPr lang="cs-CZ" dirty="0" smtClean="0"/>
          </a:p>
        </p:txBody>
      </p:sp>
      <p:sp>
        <p:nvSpPr>
          <p:cNvPr id="23556" name="Rectangle 4"/>
          <p:cNvSpPr>
            <a:spLocks noGrp="1" noChangeArrowheads="1"/>
          </p:cNvSpPr>
          <p:nvPr>
            <p:ph type="body" idx="1"/>
          </p:nvPr>
        </p:nvSpPr>
        <p:spPr/>
        <p:txBody>
          <a:bodyPr/>
          <a:lstStyle/>
          <a:p>
            <a:pPr eaLnBrk="1" hangingPunct="1"/>
            <a:endParaRPr lang="en-US" b="1" dirty="0" smtClean="0"/>
          </a:p>
          <a:p>
            <a:pPr eaLnBrk="1" hangingPunct="1"/>
            <a:r>
              <a:rPr lang="en-US" b="1" dirty="0" smtClean="0"/>
              <a:t>Q</a:t>
            </a:r>
            <a:r>
              <a:rPr lang="en-US" dirty="0" smtClean="0"/>
              <a:t>: How much light is coming from </a:t>
            </a:r>
            <a:r>
              <a:rPr lang="en-US" dirty="0" err="1" smtClean="0">
                <a:solidFill>
                  <a:srgbClr val="00B050"/>
                </a:solidFill>
                <a:latin typeface="Symbol" pitchFamily="18" charset="2"/>
              </a:rPr>
              <a:t>w</a:t>
            </a:r>
            <a:r>
              <a:rPr lang="en-US" i="1" baseline="-25000" dirty="0" err="1" smtClean="0">
                <a:solidFill>
                  <a:srgbClr val="00B050"/>
                </a:solidFill>
              </a:rPr>
              <a:t>i</a:t>
            </a:r>
            <a:r>
              <a:rPr lang="en-US" dirty="0" smtClean="0"/>
              <a:t> ?</a:t>
            </a:r>
          </a:p>
          <a:p>
            <a:pPr algn="ctr" eaLnBrk="1" hangingPunct="1">
              <a:buFontTx/>
              <a:buNone/>
            </a:pPr>
            <a:r>
              <a:rPr lang="en-US" i="1" dirty="0" smtClean="0">
                <a:solidFill>
                  <a:schemeClr val="accent2"/>
                </a:solidFill>
                <a:latin typeface="Times New Roman" pitchFamily="18" charset="0"/>
              </a:rPr>
              <a:t>	</a:t>
            </a:r>
          </a:p>
          <a:p>
            <a:pPr algn="ctr" eaLnBrk="1" hangingPunct="1">
              <a:buFontTx/>
              <a:buNone/>
            </a:pPr>
            <a:r>
              <a:rPr lang="en-US" i="1" dirty="0" smtClean="0">
                <a:solidFill>
                  <a:srgbClr val="00B050"/>
                </a:solidFill>
                <a:latin typeface="Times New Roman" pitchFamily="18" charset="0"/>
              </a:rPr>
              <a:t>L</a:t>
            </a:r>
            <a:r>
              <a:rPr lang="en-US" i="1" baseline="-25000" dirty="0" smtClean="0">
                <a:solidFill>
                  <a:srgbClr val="00B050"/>
                </a:solidFill>
                <a:latin typeface="Times New Roman" pitchFamily="18" charset="0"/>
              </a:rPr>
              <a:t>i</a:t>
            </a:r>
            <a:r>
              <a:rPr lang="en-US" dirty="0" smtClean="0">
                <a:solidFill>
                  <a:srgbClr val="00B050"/>
                </a:solidFill>
                <a:latin typeface="Times New Roman" pitchFamily="18" charset="0"/>
              </a:rPr>
              <a:t>(</a:t>
            </a:r>
            <a:r>
              <a:rPr lang="en-US" b="1" dirty="0" err="1" smtClean="0">
                <a:solidFill>
                  <a:srgbClr val="00B050"/>
                </a:solidFill>
                <a:latin typeface="Times New Roman" pitchFamily="18" charset="0"/>
              </a:rPr>
              <a:t>p</a:t>
            </a:r>
            <a:r>
              <a:rPr lang="en-US" dirty="0" err="1" smtClean="0">
                <a:solidFill>
                  <a:srgbClr val="00B050"/>
                </a:solidFill>
                <a:latin typeface="Times New Roman" pitchFamily="18" charset="0"/>
              </a:rPr>
              <a:t>,</a:t>
            </a:r>
            <a:r>
              <a:rPr lang="en-US" dirty="0" err="1" smtClean="0">
                <a:solidFill>
                  <a:srgbClr val="00B050"/>
                </a:solidFill>
                <a:latin typeface="Symbol" pitchFamily="18" charset="2"/>
              </a:rPr>
              <a:t>w</a:t>
            </a:r>
            <a:r>
              <a:rPr lang="en-US" i="1" baseline="-25000" dirty="0" err="1" smtClean="0">
                <a:solidFill>
                  <a:srgbClr val="00B050"/>
                </a:solidFill>
                <a:latin typeface="Times New Roman" pitchFamily="18" charset="0"/>
              </a:rPr>
              <a:t>i</a:t>
            </a:r>
            <a:r>
              <a:rPr lang="en-US" dirty="0" smtClean="0">
                <a:solidFill>
                  <a:srgbClr val="00B050"/>
                </a:solidFill>
                <a:latin typeface="Times New Roman" pitchFamily="18" charset="0"/>
              </a:rPr>
              <a:t>)  </a:t>
            </a:r>
            <a:r>
              <a:rPr lang="en-US" dirty="0" smtClean="0">
                <a:solidFill>
                  <a:schemeClr val="accent2"/>
                </a:solidFill>
                <a:latin typeface="Times New Roman" pitchFamily="18" charset="0"/>
              </a:rPr>
              <a:t> </a:t>
            </a:r>
            <a:r>
              <a:rPr lang="en-US" b="1" dirty="0" smtClean="0">
                <a:latin typeface="Times New Roman" pitchFamily="18" charset="0"/>
              </a:rPr>
              <a:t>=  </a:t>
            </a:r>
            <a:r>
              <a:rPr lang="en-US" dirty="0" smtClean="0">
                <a:solidFill>
                  <a:schemeClr val="accent2"/>
                </a:solidFill>
                <a:latin typeface="Times New Roman" pitchFamily="18" charset="0"/>
              </a:rPr>
              <a:t> </a:t>
            </a:r>
            <a:r>
              <a:rPr lang="en-US" i="1" dirty="0" smtClean="0">
                <a:solidFill>
                  <a:schemeClr val="accent1"/>
                </a:solidFill>
                <a:latin typeface="Times New Roman" pitchFamily="18" charset="0"/>
              </a:rPr>
              <a:t>L</a:t>
            </a:r>
            <a:r>
              <a:rPr lang="en-US" i="1" baseline="-25000" dirty="0" smtClean="0">
                <a:solidFill>
                  <a:schemeClr val="accent1"/>
                </a:solidFill>
                <a:latin typeface="Times New Roman" pitchFamily="18" charset="0"/>
              </a:rPr>
              <a:t>o</a:t>
            </a:r>
            <a:r>
              <a:rPr lang="en-US" dirty="0" smtClean="0">
                <a:solidFill>
                  <a:schemeClr val="accent1"/>
                </a:solidFill>
                <a:latin typeface="Times New Roman" pitchFamily="18" charset="0"/>
              </a:rPr>
              <a:t>(</a:t>
            </a:r>
            <a:r>
              <a:rPr lang="en-US" b="1" dirty="0" err="1" smtClean="0">
                <a:solidFill>
                  <a:schemeClr val="accent1"/>
                </a:solidFill>
                <a:latin typeface="Times New Roman" pitchFamily="18" charset="0"/>
              </a:rPr>
              <a:t>p</a:t>
            </a:r>
            <a:r>
              <a:rPr lang="en-US" dirty="0" err="1" smtClean="0">
                <a:solidFill>
                  <a:schemeClr val="accent1"/>
                </a:solidFill>
                <a:latin typeface="Times New Roman" pitchFamily="18" charset="0"/>
              </a:rPr>
              <a:t>’,−</a:t>
            </a:r>
            <a:r>
              <a:rPr lang="en-US" dirty="0" err="1" smtClean="0">
                <a:solidFill>
                  <a:schemeClr val="accent1"/>
                </a:solidFill>
                <a:latin typeface="Symbol" pitchFamily="18" charset="2"/>
              </a:rPr>
              <a:t>w</a:t>
            </a:r>
            <a:r>
              <a:rPr lang="en-US" i="1" baseline="-25000" dirty="0" err="1" smtClean="0">
                <a:solidFill>
                  <a:schemeClr val="accent1"/>
                </a:solidFill>
                <a:latin typeface="Times New Roman" pitchFamily="18" charset="0"/>
              </a:rPr>
              <a:t>i</a:t>
            </a:r>
            <a:r>
              <a:rPr lang="en-US" dirty="0" smtClean="0">
                <a:solidFill>
                  <a:schemeClr val="accent1"/>
                </a:solidFill>
                <a:latin typeface="Times New Roman" pitchFamily="18" charset="0"/>
              </a:rPr>
              <a:t>)</a:t>
            </a:r>
            <a:endParaRPr lang="cs-CZ" dirty="0" smtClean="0">
              <a:solidFill>
                <a:schemeClr val="accent1"/>
              </a:solidFill>
              <a:latin typeface="Times New Roman" pitchFamily="18" charset="0"/>
            </a:endParaRPr>
          </a:p>
          <a:p>
            <a:pPr eaLnBrk="1" hangingPunct="1"/>
            <a:endParaRPr lang="cs-CZ" dirty="0" smtClean="0">
              <a:solidFill>
                <a:schemeClr val="accent1"/>
              </a:solidFill>
              <a:latin typeface="Times New Roman" pitchFamily="18" charset="0"/>
            </a:endParaRPr>
          </a:p>
          <a:p>
            <a:pPr eaLnBrk="1" hangingPunct="1"/>
            <a:endParaRPr lang="cs-CZ" baseline="-25000" dirty="0" smtClean="0"/>
          </a:p>
        </p:txBody>
      </p:sp>
      <p:sp>
        <p:nvSpPr>
          <p:cNvPr id="849928" name="Rectangle 8"/>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dirty="0">
                <a:solidFill>
                  <a:srgbClr val="FFFFFF"/>
                </a:solidFill>
                <a:effectLst>
                  <a:outerShdw blurRad="38100" dist="38100" dir="2700000" algn="tl">
                    <a:srgbClr val="000000"/>
                  </a:outerShdw>
                </a:effectLst>
                <a:latin typeface="Verdana" pitchFamily="34" charset="0"/>
              </a:rPr>
              <a:t>p</a:t>
            </a:r>
            <a:endParaRPr lang="fr-FR" sz="2400" b="1" dirty="0">
              <a:solidFill>
                <a:srgbClr val="FFFFFF"/>
              </a:solidFill>
              <a:effectLst>
                <a:outerShdw blurRad="38100" dist="38100" dir="2700000" algn="tl">
                  <a:srgbClr val="000000"/>
                </a:outerShdw>
              </a:effectLst>
              <a:latin typeface="Verdana" pitchFamily="34" charset="0"/>
            </a:endParaRPr>
          </a:p>
        </p:txBody>
      </p:sp>
      <p:sp>
        <p:nvSpPr>
          <p:cNvPr id="23559" name="Oval 9"/>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0" name="Line 11"/>
          <p:cNvSpPr>
            <a:spLocks noChangeShapeType="1"/>
          </p:cNvSpPr>
          <p:nvPr/>
        </p:nvSpPr>
        <p:spPr bwMode="auto">
          <a:xfrm flipV="1">
            <a:off x="5614988" y="5562600"/>
            <a:ext cx="982662" cy="628650"/>
          </a:xfrm>
          <a:prstGeom prst="line">
            <a:avLst/>
          </a:prstGeom>
          <a:noFill/>
          <a:ln w="57150">
            <a:solidFill>
              <a:srgbClr val="00B050"/>
            </a:solidFill>
            <a:round/>
            <a:headEnd type="triangle" w="med" len="med"/>
            <a:tailEnd/>
          </a:ln>
        </p:spPr>
        <p:txBody>
          <a:bodyPr wrap="none"/>
          <a:lstStyle/>
          <a:p>
            <a:endParaRPr lang="en-US">
              <a:solidFill>
                <a:srgbClr val="92D050"/>
              </a:solidFill>
            </a:endParaRPr>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2" name="Line 13"/>
          <p:cNvSpPr>
            <a:spLocks noChangeShapeType="1"/>
          </p:cNvSpPr>
          <p:nvPr/>
        </p:nvSpPr>
        <p:spPr bwMode="auto">
          <a:xfrm flipV="1">
            <a:off x="7596188" y="4311650"/>
            <a:ext cx="939800" cy="612775"/>
          </a:xfrm>
          <a:prstGeom prst="line">
            <a:avLst/>
          </a:prstGeom>
          <a:noFill/>
          <a:ln w="57150">
            <a:solidFill>
              <a:schemeClr val="accent1"/>
            </a:solidFill>
            <a:round/>
            <a:headEnd type="triangle" w="med" len="med"/>
            <a:tailEnd/>
          </a:ln>
        </p:spPr>
        <p:txBody>
          <a:bodyPr wrap="none"/>
          <a:lstStyle/>
          <a:p>
            <a:endParaRPr lang="en-US"/>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23564" name="Text Box 15"/>
          <p:cNvSpPr txBox="1">
            <a:spLocks noChangeArrowheads="1"/>
          </p:cNvSpPr>
          <p:nvPr/>
        </p:nvSpPr>
        <p:spPr bwMode="auto">
          <a:xfrm>
            <a:off x="6324600" y="3795713"/>
            <a:ext cx="1658938" cy="519112"/>
          </a:xfrm>
          <a:prstGeom prst="rect">
            <a:avLst/>
          </a:prstGeom>
          <a:noFill/>
          <a:ln w="9525">
            <a:noFill/>
            <a:miter lim="800000"/>
            <a:headEnd/>
            <a:tailEnd/>
          </a:ln>
        </p:spPr>
        <p:txBody>
          <a:bodyPr wrap="none">
            <a:spAutoFit/>
          </a:bodyPr>
          <a:lstStyle/>
          <a:p>
            <a:r>
              <a:rPr lang="en-US" sz="2800" i="1" dirty="0">
                <a:solidFill>
                  <a:schemeClr val="accent1"/>
                </a:solidFill>
                <a:latin typeface="Times New Roman" pitchFamily="18" charset="0"/>
              </a:rPr>
              <a:t>L</a:t>
            </a:r>
            <a:r>
              <a:rPr lang="en-US" sz="2800" i="1" baseline="-25000" dirty="0">
                <a:solidFill>
                  <a:schemeClr val="accent1"/>
                </a:solidFill>
                <a:latin typeface="Times New Roman" pitchFamily="18" charset="0"/>
              </a:rPr>
              <a:t>o</a:t>
            </a:r>
            <a:r>
              <a:rPr lang="en-US" sz="2800" dirty="0">
                <a:solidFill>
                  <a:schemeClr val="accent1"/>
                </a:solidFill>
                <a:latin typeface="Times New Roman" pitchFamily="18" charset="0"/>
              </a:rPr>
              <a:t>(</a:t>
            </a:r>
            <a:r>
              <a:rPr lang="en-US" sz="2800" b="1" dirty="0" err="1">
                <a:solidFill>
                  <a:schemeClr val="accent1"/>
                </a:solidFill>
                <a:latin typeface="Times New Roman" pitchFamily="18" charset="0"/>
              </a:rPr>
              <a:t>p</a:t>
            </a:r>
            <a:r>
              <a:rPr lang="en-US" sz="2800" dirty="0" err="1">
                <a:solidFill>
                  <a:schemeClr val="accent1"/>
                </a:solidFill>
                <a:latin typeface="Times New Roman" pitchFamily="18" charset="0"/>
              </a:rPr>
              <a:t>’,</a:t>
            </a:r>
            <a:r>
              <a:rPr lang="en-US" sz="2800" dirty="0" err="1">
                <a:solidFill>
                  <a:schemeClr val="accent1"/>
                </a:solidFill>
                <a:latin typeface="Times New Roman" pitchFamily="18" charset="0"/>
                <a:cs typeface="Times New Roman" pitchFamily="18" charset="0"/>
              </a:rPr>
              <a:t>−</a:t>
            </a:r>
            <a:r>
              <a:rPr lang="en-US" sz="2800" dirty="0" err="1">
                <a:solidFill>
                  <a:schemeClr val="accent1"/>
                </a:solidFill>
                <a:latin typeface="Symbol" pitchFamily="18" charset="2"/>
              </a:rPr>
              <a:t>w</a:t>
            </a:r>
            <a:r>
              <a:rPr lang="en-US" sz="2800" i="1" baseline="-25000" dirty="0" err="1">
                <a:solidFill>
                  <a:schemeClr val="accent1"/>
                </a:solidFill>
                <a:latin typeface="Times New Roman" pitchFamily="18" charset="0"/>
              </a:rPr>
              <a:t>i</a:t>
            </a:r>
            <a:r>
              <a:rPr lang="en-US" sz="2800" dirty="0">
                <a:solidFill>
                  <a:schemeClr val="accent1"/>
                </a:solidFill>
                <a:latin typeface="Times New Roman" pitchFamily="18" charset="0"/>
              </a:rPr>
              <a:t>)</a:t>
            </a:r>
            <a:endParaRPr lang="cs-CZ" sz="2800" dirty="0">
              <a:solidFill>
                <a:schemeClr val="accent1"/>
              </a:solidFill>
              <a:latin typeface="Times New Roman" pitchFamily="18" charset="0"/>
            </a:endParaRPr>
          </a:p>
        </p:txBody>
      </p:sp>
      <p:sp>
        <p:nvSpPr>
          <p:cNvPr id="23565" name="Rectangle 16"/>
          <p:cNvSpPr>
            <a:spLocks noChangeArrowheads="1"/>
          </p:cNvSpPr>
          <p:nvPr/>
        </p:nvSpPr>
        <p:spPr bwMode="auto">
          <a:xfrm>
            <a:off x="6416675" y="4497388"/>
            <a:ext cx="422275" cy="579437"/>
          </a:xfrm>
          <a:prstGeom prst="rect">
            <a:avLst/>
          </a:prstGeom>
          <a:noFill/>
          <a:ln w="9525">
            <a:noFill/>
            <a:miter lim="800000"/>
            <a:headEnd/>
            <a:tailEnd/>
          </a:ln>
        </p:spPr>
        <p:txBody>
          <a:bodyPr wrap="none">
            <a:spAutoFit/>
          </a:bodyPr>
          <a:lstStyle/>
          <a:p>
            <a:r>
              <a:rPr lang="en-US" sz="3200" b="1"/>
              <a:t>=</a:t>
            </a:r>
            <a:endParaRPr lang="cs-CZ" sz="3200" b="1"/>
          </a:p>
        </p:txBody>
      </p:sp>
      <p:sp>
        <p:nvSpPr>
          <p:cNvPr id="23568" name="Text Box 19"/>
          <p:cNvSpPr txBox="1">
            <a:spLocks noChangeArrowheads="1"/>
          </p:cNvSpPr>
          <p:nvPr/>
        </p:nvSpPr>
        <p:spPr bwMode="auto">
          <a:xfrm>
            <a:off x="4953000" y="5143500"/>
            <a:ext cx="1285875" cy="519113"/>
          </a:xfrm>
          <a:prstGeom prst="rect">
            <a:avLst/>
          </a:prstGeom>
          <a:noFill/>
          <a:ln w="9525">
            <a:noFill/>
            <a:miter lim="800000"/>
            <a:headEnd/>
            <a:tailEnd/>
          </a:ln>
        </p:spPr>
        <p:txBody>
          <a:bodyPr wrap="none">
            <a:spAutoFit/>
          </a:bodyPr>
          <a:lstStyle/>
          <a:p>
            <a:r>
              <a:rPr lang="en-US" sz="2800" i="1" dirty="0">
                <a:solidFill>
                  <a:srgbClr val="00B050"/>
                </a:solidFill>
                <a:latin typeface="Times New Roman" pitchFamily="18" charset="0"/>
              </a:rPr>
              <a:t>L</a:t>
            </a:r>
            <a:r>
              <a:rPr lang="en-US" sz="2800" i="1" baseline="-25000" dirty="0">
                <a:solidFill>
                  <a:srgbClr val="00B050"/>
                </a:solidFill>
                <a:latin typeface="Times New Roman" pitchFamily="18" charset="0"/>
              </a:rPr>
              <a:t>i</a:t>
            </a:r>
            <a:r>
              <a:rPr lang="en-US" sz="2800" dirty="0">
                <a:solidFill>
                  <a:srgbClr val="00B050"/>
                </a:solidFill>
                <a:latin typeface="Times New Roman" pitchFamily="18" charset="0"/>
              </a:rPr>
              <a:t>(</a:t>
            </a:r>
            <a:r>
              <a:rPr lang="en-US" sz="2800" b="1" dirty="0" err="1">
                <a:solidFill>
                  <a:srgbClr val="00B050"/>
                </a:solidFill>
                <a:latin typeface="Times New Roman" pitchFamily="18" charset="0"/>
              </a:rPr>
              <a:t>p</a:t>
            </a:r>
            <a:r>
              <a:rPr lang="en-US" sz="2800" dirty="0" err="1">
                <a:solidFill>
                  <a:srgbClr val="00B050"/>
                </a:solidFill>
                <a:latin typeface="Times New Roman" pitchFamily="18" charset="0"/>
              </a:rPr>
              <a:t>,</a:t>
            </a:r>
            <a:r>
              <a:rPr lang="en-US" sz="2800" dirty="0" err="1">
                <a:solidFill>
                  <a:srgbClr val="00B050"/>
                </a:solidFill>
                <a:latin typeface="Symbol" pitchFamily="18" charset="2"/>
              </a:rPr>
              <a:t>w</a:t>
            </a:r>
            <a:r>
              <a:rPr lang="en-US" sz="2800" i="1" baseline="-25000" dirty="0" err="1">
                <a:solidFill>
                  <a:srgbClr val="00B050"/>
                </a:solidFill>
                <a:latin typeface="Times New Roman" pitchFamily="18" charset="0"/>
              </a:rPr>
              <a:t>i</a:t>
            </a:r>
            <a:r>
              <a:rPr lang="en-US" sz="2800" dirty="0">
                <a:solidFill>
                  <a:srgbClr val="00B050"/>
                </a:solidFill>
                <a:latin typeface="Times New Roman" pitchFamily="18" charset="0"/>
              </a:rPr>
              <a:t>)</a:t>
            </a:r>
            <a:endParaRPr lang="cs-CZ" sz="2800" dirty="0">
              <a:solidFill>
                <a:srgbClr val="00B050"/>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9934"/>
                                        </p:tgtEl>
                                        <p:attrNameLst>
                                          <p:attrName>style.visibility</p:attrName>
                                        </p:attrNameLst>
                                      </p:cBhvr>
                                      <p:to>
                                        <p:strVal val="visible"/>
                                      </p:to>
                                    </p:set>
                                    <p:animEffect transition="in" filter="fade">
                                      <p:cBhvr>
                                        <p:cTn id="10" dur="500"/>
                                        <p:tgtEl>
                                          <p:spTgt spid="8499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4"/>
                                        </p:tgtEl>
                                        <p:attrNameLst>
                                          <p:attrName>style.visibility</p:attrName>
                                        </p:attrNameLst>
                                      </p:cBhvr>
                                      <p:to>
                                        <p:strVal val="visible"/>
                                      </p:to>
                                    </p:set>
                                    <p:animEffect transition="in" filter="fade">
                                      <p:cBhvr>
                                        <p:cTn id="13" dur="500"/>
                                        <p:tgtEl>
                                          <p:spTgt spid="235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fade">
                                      <p:cBhvr>
                                        <p:cTn id="16" dur="500"/>
                                        <p:tgtEl>
                                          <p:spTgt spid="235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fade">
                                      <p:cBhvr>
                                        <p:cTn id="19" dur="500"/>
                                        <p:tgtEl>
                                          <p:spTgt spid="235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fade">
                                      <p:cBhvr>
                                        <p:cTn id="22" dur="500"/>
                                        <p:tgtEl>
                                          <p:spTgt spid="2355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3556">
                                            <p:txEl>
                                              <p:pRg st="3" end="3"/>
                                            </p:txEl>
                                          </p:spTgt>
                                        </p:tgtEl>
                                        <p:attrNameLst>
                                          <p:attrName>style.visibility</p:attrName>
                                        </p:attrNameLst>
                                      </p:cBhvr>
                                      <p:to>
                                        <p:strVal val="visible"/>
                                      </p:to>
                                    </p:set>
                                    <p:animEffect transition="in" filter="fade">
                                      <p:cBhvr>
                                        <p:cTn id="26" dur="500"/>
                                        <p:tgtEl>
                                          <p:spTgt spid="23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61" grpId="0" animBg="1"/>
      <p:bldP spid="23562" grpId="0" animBg="1"/>
      <p:bldP spid="849934" grpId="0"/>
      <p:bldP spid="23564" grpId="0"/>
      <p:bldP spid="235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362200"/>
            <a:ext cx="8142288" cy="857250"/>
          </a:xfrm>
        </p:spPr>
        <p:txBody>
          <a:bodyPr/>
          <a:lstStyle/>
          <a:p>
            <a:r>
              <a:rPr lang="en-US" b="1" dirty="0" smtClean="0"/>
              <a:t>Introduction</a:t>
            </a:r>
            <a:endParaRPr lang="en-US" b="1" dirty="0"/>
          </a:p>
        </p:txBody>
      </p:sp>
      <p:sp>
        <p:nvSpPr>
          <p:cNvPr id="3" name="Subtitle 2"/>
          <p:cNvSpPr>
            <a:spLocks noGrp="1"/>
          </p:cNvSpPr>
          <p:nvPr>
            <p:ph type="subTitle" idx="1"/>
          </p:nvPr>
        </p:nvSpPr>
        <p:spPr>
          <a:xfrm>
            <a:off x="1371600" y="4038600"/>
            <a:ext cx="6400800" cy="1752600"/>
          </a:xfrm>
        </p:spPr>
        <p:txBody>
          <a:bodyPr/>
          <a:lstStyle/>
          <a:p>
            <a:r>
              <a:rPr lang="en-US" sz="2400" dirty="0" err="1" smtClean="0"/>
              <a:t>Jaroslav</a:t>
            </a:r>
            <a:r>
              <a:rPr lang="en-US" sz="2400" dirty="0" smtClean="0"/>
              <a:t> K</a:t>
            </a:r>
            <a:r>
              <a:rPr lang="cs-CZ" sz="2400" dirty="0" smtClean="0"/>
              <a:t>řivánek</a:t>
            </a:r>
          </a:p>
          <a:p>
            <a:r>
              <a:rPr lang="en-US" sz="1800" i="1" dirty="0" smtClean="0"/>
              <a:t>Cornell University &amp;</a:t>
            </a:r>
          </a:p>
          <a:p>
            <a:r>
              <a:rPr lang="en-US" sz="1800" i="1" dirty="0" smtClean="0"/>
              <a:t>Charles University, Prague</a:t>
            </a:r>
          </a:p>
          <a:p>
            <a:endParaRPr lang="en-US"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0" cap="none" spc="0" normalizeH="0" baseline="0" noProof="0" dirty="0" smtClean="0">
                <a:ln>
                  <a:noFill/>
                </a:ln>
                <a:solidFill>
                  <a:schemeClr val="tx1"/>
                </a:solidFill>
                <a:effectLst/>
                <a:uLnTx/>
                <a:uFillTx/>
                <a:latin typeface="+mj-lt"/>
                <a:ea typeface="+mj-ea"/>
                <a:cs typeface="+mj-cs"/>
              </a:rPr>
              <a:t>Global Illumination Across Industries</a:t>
            </a: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3554" name="Line 2"/>
          <p:cNvSpPr>
            <a:spLocks noChangeShapeType="1"/>
          </p:cNvSpPr>
          <p:nvPr/>
        </p:nvSpPr>
        <p:spPr bwMode="auto">
          <a:xfrm flipV="1">
            <a:off x="5694363" y="4306888"/>
            <a:ext cx="2854325" cy="1833562"/>
          </a:xfrm>
          <a:prstGeom prst="line">
            <a:avLst/>
          </a:prstGeom>
          <a:noFill/>
          <a:ln w="57150">
            <a:solidFill>
              <a:schemeClr val="tx2"/>
            </a:solidFill>
            <a:prstDash val="sysDot"/>
            <a:round/>
            <a:headEnd/>
            <a:tailEnd/>
          </a:ln>
        </p:spPr>
        <p:txBody>
          <a:bodyPr wrap="none"/>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Recursion</a:t>
            </a:r>
            <a:endParaRPr lang="cs-CZ" dirty="0" smtClean="0"/>
          </a:p>
        </p:txBody>
      </p:sp>
      <p:sp>
        <p:nvSpPr>
          <p:cNvPr id="23556" name="Rectangle 4"/>
          <p:cNvSpPr>
            <a:spLocks noGrp="1" noChangeArrowheads="1"/>
          </p:cNvSpPr>
          <p:nvPr>
            <p:ph type="body" idx="1"/>
          </p:nvPr>
        </p:nvSpPr>
        <p:spPr/>
        <p:txBody>
          <a:bodyPr/>
          <a:lstStyle/>
          <a:p>
            <a:pPr eaLnBrk="1" hangingPunct="1"/>
            <a:endParaRPr lang="en-US" b="1" dirty="0" smtClean="0"/>
          </a:p>
          <a:p>
            <a:pPr eaLnBrk="1" hangingPunct="1"/>
            <a:r>
              <a:rPr lang="en-US" b="1" dirty="0" smtClean="0"/>
              <a:t>Q</a:t>
            </a:r>
            <a:r>
              <a:rPr lang="en-US" dirty="0" smtClean="0"/>
              <a:t>: How much light is reflected from </a:t>
            </a:r>
            <a:r>
              <a:rPr lang="en-US" b="1" dirty="0" smtClean="0">
                <a:solidFill>
                  <a:schemeClr val="accent1"/>
                </a:solidFill>
                <a:latin typeface="Times New Roman" pitchFamily="18" charset="0"/>
              </a:rPr>
              <a:t>p</a:t>
            </a:r>
            <a:r>
              <a:rPr lang="en-US" dirty="0" smtClean="0">
                <a:solidFill>
                  <a:schemeClr val="accent1"/>
                </a:solidFill>
                <a:latin typeface="Times New Roman" pitchFamily="18" charset="0"/>
              </a:rPr>
              <a:t>’ </a:t>
            </a:r>
            <a:r>
              <a:rPr lang="en-US" dirty="0" smtClean="0"/>
              <a:t>?</a:t>
            </a:r>
          </a:p>
          <a:p>
            <a:pPr eaLnBrk="1" hangingPunct="1"/>
            <a:endParaRPr lang="en-US" dirty="0" smtClean="0"/>
          </a:p>
          <a:p>
            <a:pPr algn="ctr" eaLnBrk="1" hangingPunct="1">
              <a:buNone/>
            </a:pPr>
            <a:r>
              <a:rPr lang="en-US" dirty="0" smtClean="0"/>
              <a:t>Illumination integral at </a:t>
            </a:r>
            <a:r>
              <a:rPr lang="en-US" b="1" dirty="0" smtClean="0">
                <a:solidFill>
                  <a:schemeClr val="accent1"/>
                </a:solidFill>
                <a:latin typeface="Times New Roman" pitchFamily="18" charset="0"/>
              </a:rPr>
              <a:t>p</a:t>
            </a:r>
            <a:r>
              <a:rPr lang="en-US" dirty="0" smtClean="0">
                <a:solidFill>
                  <a:schemeClr val="accent1"/>
                </a:solidFill>
                <a:latin typeface="Times New Roman" pitchFamily="18" charset="0"/>
              </a:rPr>
              <a:t>’</a:t>
            </a:r>
            <a:endParaRPr lang="en-US" dirty="0" smtClean="0"/>
          </a:p>
        </p:txBody>
      </p:sp>
      <p:sp>
        <p:nvSpPr>
          <p:cNvPr id="849928" name="Rectangle 8"/>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dirty="0">
                <a:solidFill>
                  <a:srgbClr val="FFFFFF"/>
                </a:solidFill>
                <a:effectLst>
                  <a:outerShdw blurRad="38100" dist="38100" dir="2700000" algn="tl">
                    <a:srgbClr val="000000"/>
                  </a:outerShdw>
                </a:effectLst>
                <a:latin typeface="Verdana" pitchFamily="34" charset="0"/>
              </a:rPr>
              <a:t>p</a:t>
            </a:r>
            <a:endParaRPr lang="fr-FR" sz="2400" b="1" dirty="0">
              <a:solidFill>
                <a:srgbClr val="FFFFFF"/>
              </a:solidFill>
              <a:effectLst>
                <a:outerShdw blurRad="38100" dist="38100" dir="2700000" algn="tl">
                  <a:srgbClr val="000000"/>
                </a:outerShdw>
              </a:effectLst>
              <a:latin typeface="Verdana" pitchFamily="34" charset="0"/>
            </a:endParaRPr>
          </a:p>
        </p:txBody>
      </p:sp>
      <p:sp>
        <p:nvSpPr>
          <p:cNvPr id="23559" name="Oval 9"/>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0" name="Line 11"/>
          <p:cNvSpPr>
            <a:spLocks noChangeShapeType="1"/>
          </p:cNvSpPr>
          <p:nvPr/>
        </p:nvSpPr>
        <p:spPr bwMode="auto">
          <a:xfrm flipV="1">
            <a:off x="5614988" y="5562600"/>
            <a:ext cx="982662" cy="628650"/>
          </a:xfrm>
          <a:prstGeom prst="line">
            <a:avLst/>
          </a:prstGeom>
          <a:noFill/>
          <a:ln w="57150">
            <a:solidFill>
              <a:srgbClr val="00B050"/>
            </a:solidFill>
            <a:round/>
            <a:headEnd type="triangle" w="med" len="med"/>
            <a:tailEnd/>
          </a:ln>
        </p:spPr>
        <p:txBody>
          <a:bodyPr wrap="none"/>
          <a:lstStyle/>
          <a:p>
            <a:endParaRPr lang="en-US">
              <a:solidFill>
                <a:srgbClr val="92D050"/>
              </a:solidFill>
            </a:endParaRPr>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2" name="Line 13"/>
          <p:cNvSpPr>
            <a:spLocks noChangeShapeType="1"/>
          </p:cNvSpPr>
          <p:nvPr/>
        </p:nvSpPr>
        <p:spPr bwMode="auto">
          <a:xfrm flipV="1">
            <a:off x="7596188" y="4311650"/>
            <a:ext cx="939800" cy="612775"/>
          </a:xfrm>
          <a:prstGeom prst="line">
            <a:avLst/>
          </a:prstGeom>
          <a:noFill/>
          <a:ln w="57150">
            <a:solidFill>
              <a:schemeClr val="accent1"/>
            </a:solidFill>
            <a:round/>
            <a:headEnd type="triangle" w="med" len="med"/>
            <a:tailEnd/>
          </a:ln>
        </p:spPr>
        <p:txBody>
          <a:bodyPr wrap="none"/>
          <a:lstStyle/>
          <a:p>
            <a:endParaRPr lang="en-US"/>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grpSp>
        <p:nvGrpSpPr>
          <p:cNvPr id="16" name="Group 49"/>
          <p:cNvGrpSpPr>
            <a:grpSpLocks/>
          </p:cNvGrpSpPr>
          <p:nvPr/>
        </p:nvGrpSpPr>
        <p:grpSpPr bwMode="auto">
          <a:xfrm rot="16200000">
            <a:off x="6428105" y="3575368"/>
            <a:ext cx="2757488" cy="1427162"/>
            <a:chOff x="2906" y="2333"/>
            <a:chExt cx="1737" cy="899"/>
          </a:xfrm>
        </p:grpSpPr>
        <p:sp>
          <p:nvSpPr>
            <p:cNvPr id="17" name="Line 34"/>
            <p:cNvSpPr>
              <a:spLocks noChangeShapeType="1"/>
            </p:cNvSpPr>
            <p:nvPr/>
          </p:nvSpPr>
          <p:spPr bwMode="auto">
            <a:xfrm flipV="1">
              <a:off x="3757" y="2333"/>
              <a:ext cx="0" cy="899"/>
            </a:xfrm>
            <a:prstGeom prst="line">
              <a:avLst/>
            </a:prstGeom>
            <a:noFill/>
            <a:ln w="9525">
              <a:solidFill>
                <a:srgbClr val="00B050"/>
              </a:solidFill>
              <a:round/>
              <a:headEnd type="triangle" w="med" len="med"/>
              <a:tailEnd/>
            </a:ln>
          </p:spPr>
          <p:txBody>
            <a:bodyPr wrap="none"/>
            <a:lstStyle/>
            <a:p>
              <a:endParaRPr lang="en-US"/>
            </a:p>
          </p:txBody>
        </p:sp>
        <p:sp>
          <p:nvSpPr>
            <p:cNvPr id="18" name="Line 35"/>
            <p:cNvSpPr>
              <a:spLocks noChangeShapeType="1"/>
            </p:cNvSpPr>
            <p:nvPr/>
          </p:nvSpPr>
          <p:spPr bwMode="auto">
            <a:xfrm flipV="1">
              <a:off x="3757" y="2607"/>
              <a:ext cx="625" cy="625"/>
            </a:xfrm>
            <a:prstGeom prst="line">
              <a:avLst/>
            </a:prstGeom>
            <a:noFill/>
            <a:ln w="9525">
              <a:solidFill>
                <a:srgbClr val="00B050"/>
              </a:solidFill>
              <a:round/>
              <a:headEnd type="triangle" w="med" len="med"/>
              <a:tailEnd/>
            </a:ln>
          </p:spPr>
          <p:txBody>
            <a:bodyPr wrap="none"/>
            <a:lstStyle/>
            <a:p>
              <a:endParaRPr lang="en-US"/>
            </a:p>
          </p:txBody>
        </p:sp>
        <p:sp>
          <p:nvSpPr>
            <p:cNvPr id="21" name="Line 36"/>
            <p:cNvSpPr>
              <a:spLocks noChangeShapeType="1"/>
            </p:cNvSpPr>
            <p:nvPr/>
          </p:nvSpPr>
          <p:spPr bwMode="auto">
            <a:xfrm flipH="1" flipV="1">
              <a:off x="3130" y="2607"/>
              <a:ext cx="627" cy="625"/>
            </a:xfrm>
            <a:prstGeom prst="line">
              <a:avLst/>
            </a:prstGeom>
            <a:noFill/>
            <a:ln w="9525">
              <a:solidFill>
                <a:srgbClr val="00B050"/>
              </a:solidFill>
              <a:round/>
              <a:headEnd type="triangle" w="med" len="med"/>
              <a:tailEnd/>
            </a:ln>
          </p:spPr>
          <p:txBody>
            <a:bodyPr wrap="none"/>
            <a:lstStyle/>
            <a:p>
              <a:endParaRPr lang="en-US"/>
            </a:p>
          </p:txBody>
        </p:sp>
        <p:sp>
          <p:nvSpPr>
            <p:cNvPr id="22" name="Line 37"/>
            <p:cNvSpPr>
              <a:spLocks noChangeShapeType="1"/>
            </p:cNvSpPr>
            <p:nvPr/>
          </p:nvSpPr>
          <p:spPr bwMode="auto">
            <a:xfrm flipV="1">
              <a:off x="3757" y="2919"/>
              <a:ext cx="833" cy="313"/>
            </a:xfrm>
            <a:prstGeom prst="line">
              <a:avLst/>
            </a:prstGeom>
            <a:noFill/>
            <a:ln w="9525">
              <a:solidFill>
                <a:srgbClr val="00B050"/>
              </a:solidFill>
              <a:round/>
              <a:headEnd type="triangle" w="med" len="med"/>
              <a:tailEnd/>
            </a:ln>
          </p:spPr>
          <p:txBody>
            <a:bodyPr wrap="none"/>
            <a:lstStyle/>
            <a:p>
              <a:endParaRPr lang="en-US"/>
            </a:p>
          </p:txBody>
        </p:sp>
        <p:sp>
          <p:nvSpPr>
            <p:cNvPr id="23" name="Line 38"/>
            <p:cNvSpPr>
              <a:spLocks noChangeShapeType="1"/>
            </p:cNvSpPr>
            <p:nvPr/>
          </p:nvSpPr>
          <p:spPr bwMode="auto">
            <a:xfrm flipV="1">
              <a:off x="3757" y="2397"/>
              <a:ext cx="312" cy="835"/>
            </a:xfrm>
            <a:prstGeom prst="line">
              <a:avLst/>
            </a:prstGeom>
            <a:noFill/>
            <a:ln w="9525">
              <a:solidFill>
                <a:srgbClr val="00B050"/>
              </a:solidFill>
              <a:round/>
              <a:headEnd type="triangle" w="med" len="med"/>
              <a:tailEnd/>
            </a:ln>
          </p:spPr>
          <p:txBody>
            <a:bodyPr wrap="none"/>
            <a:lstStyle/>
            <a:p>
              <a:endParaRPr lang="en-US"/>
            </a:p>
          </p:txBody>
        </p:sp>
        <p:sp>
          <p:nvSpPr>
            <p:cNvPr id="24" name="Line 39"/>
            <p:cNvSpPr>
              <a:spLocks noChangeShapeType="1"/>
            </p:cNvSpPr>
            <p:nvPr/>
          </p:nvSpPr>
          <p:spPr bwMode="auto">
            <a:xfrm flipH="1" flipV="1">
              <a:off x="3443" y="2397"/>
              <a:ext cx="314" cy="835"/>
            </a:xfrm>
            <a:prstGeom prst="line">
              <a:avLst/>
            </a:prstGeom>
            <a:noFill/>
            <a:ln w="9525">
              <a:solidFill>
                <a:srgbClr val="00B050"/>
              </a:solidFill>
              <a:round/>
              <a:headEnd type="triangle" w="med" len="med"/>
              <a:tailEnd/>
            </a:ln>
          </p:spPr>
          <p:txBody>
            <a:bodyPr wrap="none"/>
            <a:lstStyle/>
            <a:p>
              <a:endParaRPr lang="en-US"/>
            </a:p>
          </p:txBody>
        </p:sp>
        <p:sp>
          <p:nvSpPr>
            <p:cNvPr id="25" name="Line 40"/>
            <p:cNvSpPr>
              <a:spLocks noChangeShapeType="1"/>
            </p:cNvSpPr>
            <p:nvPr/>
          </p:nvSpPr>
          <p:spPr bwMode="auto">
            <a:xfrm flipH="1" flipV="1">
              <a:off x="2941" y="2879"/>
              <a:ext cx="816" cy="353"/>
            </a:xfrm>
            <a:prstGeom prst="line">
              <a:avLst/>
            </a:prstGeom>
            <a:noFill/>
            <a:ln w="9525">
              <a:solidFill>
                <a:srgbClr val="00B050"/>
              </a:solidFill>
              <a:round/>
              <a:headEnd type="triangle" w="med" len="med"/>
              <a:tailEnd/>
            </a:ln>
          </p:spPr>
          <p:txBody>
            <a:bodyPr wrap="none"/>
            <a:lstStyle/>
            <a:p>
              <a:endParaRPr lang="en-US"/>
            </a:p>
          </p:txBody>
        </p:sp>
        <p:sp>
          <p:nvSpPr>
            <p:cNvPr id="26" name="Line 41"/>
            <p:cNvSpPr>
              <a:spLocks noChangeShapeType="1"/>
            </p:cNvSpPr>
            <p:nvPr/>
          </p:nvSpPr>
          <p:spPr bwMode="auto">
            <a:xfrm flipV="1">
              <a:off x="3757" y="3076"/>
              <a:ext cx="886" cy="156"/>
            </a:xfrm>
            <a:prstGeom prst="line">
              <a:avLst/>
            </a:prstGeom>
            <a:noFill/>
            <a:ln w="9525">
              <a:solidFill>
                <a:srgbClr val="00B050"/>
              </a:solidFill>
              <a:round/>
              <a:headEnd type="triangle" w="med" len="med"/>
              <a:tailEnd/>
            </a:ln>
          </p:spPr>
          <p:txBody>
            <a:bodyPr wrap="none"/>
            <a:lstStyle/>
            <a:p>
              <a:endParaRPr lang="en-US"/>
            </a:p>
          </p:txBody>
        </p:sp>
        <p:sp>
          <p:nvSpPr>
            <p:cNvPr id="27" name="Line 42"/>
            <p:cNvSpPr>
              <a:spLocks noChangeShapeType="1"/>
            </p:cNvSpPr>
            <p:nvPr/>
          </p:nvSpPr>
          <p:spPr bwMode="auto">
            <a:xfrm flipV="1">
              <a:off x="3757" y="2763"/>
              <a:ext cx="729" cy="469"/>
            </a:xfrm>
            <a:prstGeom prst="line">
              <a:avLst/>
            </a:prstGeom>
            <a:noFill/>
            <a:ln w="9525">
              <a:solidFill>
                <a:srgbClr val="00B050"/>
              </a:solidFill>
              <a:round/>
              <a:headEnd type="triangle" w="med" len="med"/>
              <a:tailEnd/>
            </a:ln>
          </p:spPr>
          <p:txBody>
            <a:bodyPr wrap="none"/>
            <a:lstStyle/>
            <a:p>
              <a:endParaRPr lang="en-US"/>
            </a:p>
          </p:txBody>
        </p:sp>
        <p:sp>
          <p:nvSpPr>
            <p:cNvPr id="28" name="Line 43"/>
            <p:cNvSpPr>
              <a:spLocks noChangeShapeType="1"/>
            </p:cNvSpPr>
            <p:nvPr/>
          </p:nvSpPr>
          <p:spPr bwMode="auto">
            <a:xfrm flipV="1">
              <a:off x="3757" y="2502"/>
              <a:ext cx="468" cy="730"/>
            </a:xfrm>
            <a:prstGeom prst="line">
              <a:avLst/>
            </a:prstGeom>
            <a:noFill/>
            <a:ln w="9525">
              <a:solidFill>
                <a:srgbClr val="00B050"/>
              </a:solidFill>
              <a:round/>
              <a:headEnd type="triangle" w="med" len="med"/>
              <a:tailEnd/>
            </a:ln>
          </p:spPr>
          <p:txBody>
            <a:bodyPr wrap="none"/>
            <a:lstStyle/>
            <a:p>
              <a:endParaRPr lang="en-US"/>
            </a:p>
          </p:txBody>
        </p:sp>
        <p:sp>
          <p:nvSpPr>
            <p:cNvPr id="29" name="Line 44"/>
            <p:cNvSpPr>
              <a:spLocks noChangeShapeType="1"/>
            </p:cNvSpPr>
            <p:nvPr/>
          </p:nvSpPr>
          <p:spPr bwMode="auto">
            <a:xfrm flipV="1">
              <a:off x="3757" y="2346"/>
              <a:ext cx="156" cy="886"/>
            </a:xfrm>
            <a:prstGeom prst="line">
              <a:avLst/>
            </a:prstGeom>
            <a:noFill/>
            <a:ln w="9525">
              <a:solidFill>
                <a:srgbClr val="00B050"/>
              </a:solidFill>
              <a:round/>
              <a:headEnd type="triangle" w="med" len="med"/>
              <a:tailEnd/>
            </a:ln>
          </p:spPr>
          <p:txBody>
            <a:bodyPr wrap="none"/>
            <a:lstStyle/>
            <a:p>
              <a:endParaRPr lang="en-US"/>
            </a:p>
          </p:txBody>
        </p:sp>
        <p:sp>
          <p:nvSpPr>
            <p:cNvPr id="30" name="Line 45"/>
            <p:cNvSpPr>
              <a:spLocks noChangeShapeType="1"/>
            </p:cNvSpPr>
            <p:nvPr/>
          </p:nvSpPr>
          <p:spPr bwMode="auto">
            <a:xfrm flipH="1" flipV="1">
              <a:off x="3599" y="2346"/>
              <a:ext cx="158" cy="886"/>
            </a:xfrm>
            <a:prstGeom prst="line">
              <a:avLst/>
            </a:prstGeom>
            <a:noFill/>
            <a:ln w="9525">
              <a:solidFill>
                <a:srgbClr val="00B050"/>
              </a:solidFill>
              <a:round/>
              <a:headEnd type="triangle" w="med" len="med"/>
              <a:tailEnd/>
            </a:ln>
          </p:spPr>
          <p:txBody>
            <a:bodyPr wrap="none"/>
            <a:lstStyle/>
            <a:p>
              <a:endParaRPr lang="en-US"/>
            </a:p>
          </p:txBody>
        </p:sp>
        <p:sp>
          <p:nvSpPr>
            <p:cNvPr id="31" name="Line 46"/>
            <p:cNvSpPr>
              <a:spLocks noChangeShapeType="1"/>
            </p:cNvSpPr>
            <p:nvPr/>
          </p:nvSpPr>
          <p:spPr bwMode="auto">
            <a:xfrm flipH="1" flipV="1">
              <a:off x="3287" y="2450"/>
              <a:ext cx="470" cy="782"/>
            </a:xfrm>
            <a:prstGeom prst="line">
              <a:avLst/>
            </a:prstGeom>
            <a:noFill/>
            <a:ln w="9525">
              <a:solidFill>
                <a:srgbClr val="00B050"/>
              </a:solidFill>
              <a:round/>
              <a:headEnd type="triangle" w="med" len="med"/>
              <a:tailEnd/>
            </a:ln>
          </p:spPr>
          <p:txBody>
            <a:bodyPr wrap="none"/>
            <a:lstStyle/>
            <a:p>
              <a:endParaRPr lang="en-US"/>
            </a:p>
          </p:txBody>
        </p:sp>
        <p:sp>
          <p:nvSpPr>
            <p:cNvPr id="32" name="Line 47"/>
            <p:cNvSpPr>
              <a:spLocks noChangeShapeType="1"/>
            </p:cNvSpPr>
            <p:nvPr/>
          </p:nvSpPr>
          <p:spPr bwMode="auto">
            <a:xfrm flipH="1" flipV="1">
              <a:off x="3026" y="2711"/>
              <a:ext cx="731" cy="521"/>
            </a:xfrm>
            <a:prstGeom prst="line">
              <a:avLst/>
            </a:prstGeom>
            <a:noFill/>
            <a:ln w="9525">
              <a:solidFill>
                <a:srgbClr val="00B050"/>
              </a:solidFill>
              <a:round/>
              <a:headEnd type="triangle" w="med" len="med"/>
              <a:tailEnd/>
            </a:ln>
          </p:spPr>
          <p:txBody>
            <a:bodyPr wrap="none"/>
            <a:lstStyle/>
            <a:p>
              <a:endParaRPr lang="en-US"/>
            </a:p>
          </p:txBody>
        </p:sp>
        <p:sp>
          <p:nvSpPr>
            <p:cNvPr id="33" name="Line 48"/>
            <p:cNvSpPr>
              <a:spLocks noChangeShapeType="1"/>
            </p:cNvSpPr>
            <p:nvPr/>
          </p:nvSpPr>
          <p:spPr bwMode="auto">
            <a:xfrm flipH="1" flipV="1">
              <a:off x="2906" y="3071"/>
              <a:ext cx="851" cy="161"/>
            </a:xfrm>
            <a:prstGeom prst="line">
              <a:avLst/>
            </a:prstGeom>
            <a:noFill/>
            <a:ln w="9525">
              <a:solidFill>
                <a:srgbClr val="00B050"/>
              </a:solidFill>
              <a:round/>
              <a:headEnd type="triangle" w="med" len="med"/>
              <a:tailEnd/>
            </a:ln>
          </p:spPr>
          <p:txBody>
            <a:bodyPr wrap="none"/>
            <a:lstStyle/>
            <a:p>
              <a:endParaRPr lang="en-US"/>
            </a:p>
          </p:txBody>
        </p:sp>
      </p:grpSp>
      <p:sp>
        <p:nvSpPr>
          <p:cNvPr id="34" name="Text Box 15"/>
          <p:cNvSpPr txBox="1">
            <a:spLocks noChangeArrowheads="1"/>
          </p:cNvSpPr>
          <p:nvPr/>
        </p:nvSpPr>
        <p:spPr bwMode="auto">
          <a:xfrm>
            <a:off x="6324600" y="3795713"/>
            <a:ext cx="2234907" cy="523220"/>
          </a:xfrm>
          <a:prstGeom prst="rect">
            <a:avLst/>
          </a:prstGeom>
          <a:noFill/>
          <a:ln w="9525">
            <a:noFill/>
            <a:miter lim="800000"/>
            <a:headEnd/>
            <a:tailEnd/>
          </a:ln>
        </p:spPr>
        <p:txBody>
          <a:bodyPr wrap="none">
            <a:spAutoFit/>
          </a:bodyPr>
          <a:lstStyle/>
          <a:p>
            <a:r>
              <a:rPr lang="en-US" sz="2800" i="1" dirty="0">
                <a:solidFill>
                  <a:schemeClr val="accent1"/>
                </a:solidFill>
                <a:latin typeface="Times New Roman" pitchFamily="18" charset="0"/>
              </a:rPr>
              <a:t>L</a:t>
            </a:r>
            <a:r>
              <a:rPr lang="en-US" sz="2800" i="1" baseline="-25000" dirty="0">
                <a:solidFill>
                  <a:schemeClr val="accent1"/>
                </a:solidFill>
                <a:latin typeface="Times New Roman" pitchFamily="18" charset="0"/>
              </a:rPr>
              <a:t>o</a:t>
            </a:r>
            <a:r>
              <a:rPr lang="en-US" sz="2800" dirty="0">
                <a:solidFill>
                  <a:schemeClr val="accent1"/>
                </a:solidFill>
                <a:latin typeface="Times New Roman" pitchFamily="18" charset="0"/>
              </a:rPr>
              <a:t>(</a:t>
            </a:r>
            <a:r>
              <a:rPr lang="en-US" sz="2800" b="1" dirty="0" err="1">
                <a:solidFill>
                  <a:schemeClr val="accent1"/>
                </a:solidFill>
                <a:latin typeface="Times New Roman" pitchFamily="18" charset="0"/>
              </a:rPr>
              <a:t>p</a:t>
            </a:r>
            <a:r>
              <a:rPr lang="en-US" sz="2800" dirty="0" err="1">
                <a:solidFill>
                  <a:schemeClr val="accent1"/>
                </a:solidFill>
                <a:latin typeface="Times New Roman" pitchFamily="18" charset="0"/>
              </a:rPr>
              <a:t>’,</a:t>
            </a:r>
            <a:r>
              <a:rPr lang="en-US" sz="2800" dirty="0" err="1">
                <a:solidFill>
                  <a:schemeClr val="accent1"/>
                </a:solidFill>
                <a:latin typeface="Times New Roman" pitchFamily="18" charset="0"/>
                <a:cs typeface="Times New Roman" pitchFamily="18" charset="0"/>
              </a:rPr>
              <a:t>−</a:t>
            </a:r>
            <a:r>
              <a:rPr lang="en-US" sz="2800" dirty="0" err="1">
                <a:solidFill>
                  <a:schemeClr val="accent1"/>
                </a:solidFill>
                <a:latin typeface="Symbol" pitchFamily="18" charset="2"/>
              </a:rPr>
              <a:t>w</a:t>
            </a:r>
            <a:r>
              <a:rPr lang="en-US" sz="2800" i="1" baseline="-25000" dirty="0" err="1">
                <a:solidFill>
                  <a:schemeClr val="accent1"/>
                </a:solidFill>
                <a:latin typeface="Times New Roman" pitchFamily="18" charset="0"/>
              </a:rPr>
              <a:t>i</a:t>
            </a:r>
            <a:r>
              <a:rPr lang="en-US" sz="2800" dirty="0" smtClean="0">
                <a:solidFill>
                  <a:schemeClr val="accent1"/>
                </a:solidFill>
                <a:latin typeface="Times New Roman" pitchFamily="18" charset="0"/>
              </a:rPr>
              <a:t>) </a:t>
            </a:r>
            <a:r>
              <a:rPr lang="en-US" sz="2800" b="1" dirty="0" smtClean="0">
                <a:latin typeface="Times New Roman" pitchFamily="18" charset="0"/>
              </a:rPr>
              <a:t>= ?</a:t>
            </a:r>
            <a:endParaRPr lang="cs-CZ" sz="2800" b="1" dirty="0">
              <a:latin typeface="Times New Roman" pitchFamily="18" charset="0"/>
            </a:endParaRPr>
          </a:p>
        </p:txBody>
      </p:sp>
      <p:sp>
        <p:nvSpPr>
          <p:cNvPr id="35" name="TextBox 34"/>
          <p:cNvSpPr txBox="1"/>
          <p:nvPr/>
        </p:nvSpPr>
        <p:spPr>
          <a:xfrm>
            <a:off x="2833574" y="3733800"/>
            <a:ext cx="3398944" cy="1046440"/>
          </a:xfrm>
          <a:prstGeom prst="rect">
            <a:avLst/>
          </a:prstGeom>
          <a:noFill/>
        </p:spPr>
        <p:txBody>
          <a:bodyPr wrap="none" rtlCol="0">
            <a:spAutoFit/>
          </a:bodyPr>
          <a:lstStyle/>
          <a:p>
            <a:pPr algn="ct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Resursive</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nature of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light transport</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6">
                                            <p:txEl>
                                              <p:pRg st="3" end="3"/>
                                            </p:txEl>
                                          </p:spTgt>
                                        </p:tgtEl>
                                        <p:attrNameLst>
                                          <p:attrName>style.visibility</p:attrName>
                                        </p:attrNameLst>
                                      </p:cBhvr>
                                      <p:to>
                                        <p:strVal val="visible"/>
                                      </p:to>
                                    </p:set>
                                    <p:animEffect transition="in" filter="fade">
                                      <p:cBhvr>
                                        <p:cTn id="11" dur="500"/>
                                        <p:tgtEl>
                                          <p:spTgt spid="23556">
                                            <p:txEl>
                                              <p:pRg st="3" end="3"/>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Line 10"/>
          <p:cNvSpPr>
            <a:spLocks noChangeShapeType="1"/>
          </p:cNvSpPr>
          <p:nvPr/>
        </p:nvSpPr>
        <p:spPr bwMode="auto">
          <a:xfrm flipV="1">
            <a:off x="6298661" y="3857017"/>
            <a:ext cx="1060314" cy="442609"/>
          </a:xfrm>
          <a:prstGeom prst="line">
            <a:avLst/>
          </a:prstGeom>
          <a:noFill/>
          <a:ln w="38100">
            <a:solidFill>
              <a:srgbClr val="FFC000"/>
            </a:solidFill>
            <a:round/>
            <a:headEnd type="none" w="med" len="med"/>
            <a:tailEnd type="none" w="med" len="med"/>
          </a:ln>
        </p:spPr>
        <p:txBody>
          <a:bodyPr wrap="square" lIns="0" tIns="0" rIns="0" bIns="0" anchor="ctr">
            <a:spAutoFit/>
          </a:bodyPr>
          <a:lstStyle/>
          <a:p>
            <a:endParaRPr lang="en-US"/>
          </a:p>
        </p:txBody>
      </p:sp>
      <p:sp>
        <p:nvSpPr>
          <p:cNvPr id="842754" name="Rectangle 2"/>
          <p:cNvSpPr>
            <a:spLocks noGrp="1" noChangeArrowheads="1"/>
          </p:cNvSpPr>
          <p:nvPr>
            <p:ph type="title"/>
          </p:nvPr>
        </p:nvSpPr>
        <p:spPr/>
        <p:txBody>
          <a:bodyPr/>
          <a:lstStyle/>
          <a:p>
            <a:pPr eaLnBrk="1" hangingPunct="1">
              <a:defRPr/>
            </a:pPr>
            <a:r>
              <a:rPr lang="en-US" dirty="0" smtClean="0"/>
              <a:t>1-bounce indirect … ?</a:t>
            </a:r>
          </a:p>
        </p:txBody>
      </p:sp>
      <p:sp>
        <p:nvSpPr>
          <p:cNvPr id="19459"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Direct-only</a:t>
            </a:r>
          </a:p>
          <a:p>
            <a:pPr lvl="2" eaLnBrk="1" hangingPunct="1"/>
            <a:endParaRPr lang="en-US" dirty="0" smtClean="0"/>
          </a:p>
          <a:p>
            <a:pPr lvl="2" eaLnBrk="1" hangingPunct="1"/>
            <a:endParaRPr lang="en-US" dirty="0" smtClean="0"/>
          </a:p>
          <a:p>
            <a:pPr lvl="2" eaLnBrk="1" hangingPunct="1"/>
            <a:endParaRPr lang="en-US" dirty="0" smtClean="0"/>
          </a:p>
          <a:p>
            <a:pPr eaLnBrk="1" hangingPunct="1"/>
            <a:r>
              <a:rPr lang="en-US" dirty="0" smtClean="0"/>
              <a:t>1-bounce indirect</a:t>
            </a:r>
          </a:p>
          <a:p>
            <a:pPr lvl="2" eaLnBrk="1" hangingPunct="1"/>
            <a:endParaRPr lang="en-US" dirty="0" smtClean="0"/>
          </a:p>
          <a:p>
            <a:pPr lvl="2" eaLnBrk="1" hangingPunct="1"/>
            <a:endParaRPr lang="en-US" dirty="0" smtClean="0"/>
          </a:p>
          <a:p>
            <a:pPr lvl="2" eaLnBrk="1" hangingPunct="1"/>
            <a:endParaRPr lang="en-US" dirty="0" smtClean="0"/>
          </a:p>
          <a:p>
            <a:pPr eaLnBrk="1" hangingPunct="1"/>
            <a:r>
              <a:rPr lang="en-US" dirty="0" smtClean="0"/>
              <a:t>2-bounce indirect</a:t>
            </a:r>
          </a:p>
        </p:txBody>
      </p:sp>
      <p:grpSp>
        <p:nvGrpSpPr>
          <p:cNvPr id="23" name="Group 22"/>
          <p:cNvGrpSpPr/>
          <p:nvPr/>
        </p:nvGrpSpPr>
        <p:grpSpPr>
          <a:xfrm>
            <a:off x="4648200" y="1295400"/>
            <a:ext cx="2746375" cy="1377647"/>
            <a:chOff x="1063625" y="2938463"/>
            <a:chExt cx="7332663" cy="3678237"/>
          </a:xfrm>
        </p:grpSpPr>
        <p:pic>
          <p:nvPicPr>
            <p:cNvPr id="19461" name="Picture 7"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pic>
          <p:nvPicPr>
            <p:cNvPr id="19462"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19464" name="Line 10"/>
            <p:cNvSpPr>
              <a:spLocks noChangeShapeType="1"/>
            </p:cNvSpPr>
            <p:nvPr/>
          </p:nvSpPr>
          <p:spPr bwMode="auto">
            <a:xfrm flipH="1">
              <a:off x="5449888" y="3971925"/>
              <a:ext cx="201612" cy="2024063"/>
            </a:xfrm>
            <a:prstGeom prst="line">
              <a:avLst/>
            </a:prstGeom>
            <a:noFill/>
            <a:ln w="28575">
              <a:solidFill>
                <a:schemeClr val="tx1"/>
              </a:solidFill>
              <a:round/>
              <a:headEnd type="none" w="med" len="med"/>
              <a:tailEnd type="none" w="med" len="med"/>
            </a:ln>
          </p:spPr>
          <p:txBody>
            <a:bodyPr lIns="0" tIns="0" rIns="0" bIns="0" anchor="ctr">
              <a:spAutoFit/>
            </a:bodyPr>
            <a:lstStyle/>
            <a:p>
              <a:endParaRPr lang="en-US"/>
            </a:p>
          </p:txBody>
        </p:sp>
        <p:sp>
          <p:nvSpPr>
            <p:cNvPr id="842775" name="Line 23"/>
            <p:cNvSpPr>
              <a:spLocks noChangeShapeType="1"/>
            </p:cNvSpPr>
            <p:nvPr/>
          </p:nvSpPr>
          <p:spPr bwMode="auto">
            <a:xfrm flipH="1" flipV="1">
              <a:off x="2246313" y="3975100"/>
              <a:ext cx="3227387" cy="2025650"/>
            </a:xfrm>
            <a:prstGeom prst="line">
              <a:avLst/>
            </a:prstGeom>
            <a:noFill/>
            <a:ln w="28575">
              <a:solidFill>
                <a:schemeClr val="tx1"/>
              </a:solidFill>
              <a:round/>
              <a:headEnd type="none" w="med" len="med"/>
              <a:tailEnd type="none" w="med" len="med"/>
            </a:ln>
          </p:spPr>
          <p:txBody>
            <a:bodyPr/>
            <a:lstStyle/>
            <a:p>
              <a:endParaRPr lang="en-US"/>
            </a:p>
          </p:txBody>
        </p:sp>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grpSp>
      <p:grpSp>
        <p:nvGrpSpPr>
          <p:cNvPr id="26" name="Group 25"/>
          <p:cNvGrpSpPr/>
          <p:nvPr/>
        </p:nvGrpSpPr>
        <p:grpSpPr>
          <a:xfrm>
            <a:off x="4648200" y="3162300"/>
            <a:ext cx="2746375" cy="1377647"/>
            <a:chOff x="1063625" y="2938463"/>
            <a:chExt cx="7332663" cy="3678237"/>
          </a:xfrm>
        </p:grpSpPr>
        <p:pic>
          <p:nvPicPr>
            <p:cNvPr id="27" name="Picture 7"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pic>
          <p:nvPicPr>
            <p:cNvPr id="28"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29" name="Line 10"/>
            <p:cNvSpPr>
              <a:spLocks noChangeShapeType="1"/>
            </p:cNvSpPr>
            <p:nvPr/>
          </p:nvSpPr>
          <p:spPr bwMode="auto">
            <a:xfrm>
              <a:off x="6132551" y="3793386"/>
              <a:ext cx="2142712" cy="973963"/>
            </a:xfrm>
            <a:prstGeom prst="line">
              <a:avLst/>
            </a:prstGeom>
            <a:noFill/>
            <a:ln w="28575">
              <a:solidFill>
                <a:schemeClr val="tx1"/>
              </a:solidFill>
              <a:round/>
              <a:headEnd type="none" w="med" len="med"/>
              <a:tailEnd type="none" w="med" len="med"/>
            </a:ln>
          </p:spPr>
          <p:txBody>
            <a:bodyPr wrap="square" lIns="0" tIns="0" rIns="0" bIns="0" anchor="ctr">
              <a:spAutoFit/>
            </a:bodyPr>
            <a:lstStyle/>
            <a:p>
              <a:endParaRPr lang="en-US"/>
            </a:p>
          </p:txBody>
        </p:sp>
        <p:sp>
          <p:nvSpPr>
            <p:cNvPr id="30" name="Line 23"/>
            <p:cNvSpPr>
              <a:spLocks noChangeShapeType="1"/>
            </p:cNvSpPr>
            <p:nvPr/>
          </p:nvSpPr>
          <p:spPr bwMode="auto">
            <a:xfrm flipH="1" flipV="1">
              <a:off x="2246313" y="3975100"/>
              <a:ext cx="3227387" cy="2025650"/>
            </a:xfrm>
            <a:prstGeom prst="line">
              <a:avLst/>
            </a:prstGeom>
            <a:noFill/>
            <a:ln w="28575">
              <a:solidFill>
                <a:schemeClr val="tx1"/>
              </a:solidFill>
              <a:round/>
              <a:headEnd type="none" w="med" len="med"/>
              <a:tailEnd type="none" w="med" len="med"/>
            </a:ln>
          </p:spPr>
          <p:txBody>
            <a:bodyPr/>
            <a:lstStyle/>
            <a:p>
              <a:endParaRPr lang="en-US"/>
            </a:p>
          </p:txBody>
        </p:sp>
        <p:sp>
          <p:nvSpPr>
            <p:cNvPr id="31"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32"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grpSp>
      <p:grpSp>
        <p:nvGrpSpPr>
          <p:cNvPr id="33" name="Group 32"/>
          <p:cNvGrpSpPr/>
          <p:nvPr/>
        </p:nvGrpSpPr>
        <p:grpSpPr>
          <a:xfrm>
            <a:off x="4648200" y="5029200"/>
            <a:ext cx="2746375" cy="1377647"/>
            <a:chOff x="1063625" y="2938463"/>
            <a:chExt cx="7332663" cy="3678237"/>
          </a:xfrm>
        </p:grpSpPr>
        <p:pic>
          <p:nvPicPr>
            <p:cNvPr id="34" name="Picture 7"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pic>
          <p:nvPicPr>
            <p:cNvPr id="35"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36" name="Line 10"/>
            <p:cNvSpPr>
              <a:spLocks noChangeShapeType="1"/>
            </p:cNvSpPr>
            <p:nvPr/>
          </p:nvSpPr>
          <p:spPr bwMode="auto">
            <a:xfrm>
              <a:off x="5911786" y="3951385"/>
              <a:ext cx="1545352" cy="2181668"/>
            </a:xfrm>
            <a:prstGeom prst="line">
              <a:avLst/>
            </a:prstGeom>
            <a:noFill/>
            <a:ln w="28575">
              <a:solidFill>
                <a:schemeClr val="tx1"/>
              </a:solidFill>
              <a:round/>
              <a:headEnd type="none" w="med" len="med"/>
              <a:tailEnd type="none" w="med" len="med"/>
            </a:ln>
          </p:spPr>
          <p:txBody>
            <a:bodyPr wrap="square" lIns="0" tIns="0" rIns="0" bIns="0" anchor="ctr">
              <a:spAutoFit/>
            </a:bodyPr>
            <a:lstStyle/>
            <a:p>
              <a:endParaRPr lang="en-US"/>
            </a:p>
          </p:txBody>
        </p:sp>
        <p:sp>
          <p:nvSpPr>
            <p:cNvPr id="37" name="Line 23"/>
            <p:cNvSpPr>
              <a:spLocks noChangeShapeType="1"/>
            </p:cNvSpPr>
            <p:nvPr/>
          </p:nvSpPr>
          <p:spPr bwMode="auto">
            <a:xfrm flipH="1" flipV="1">
              <a:off x="2246313" y="3975100"/>
              <a:ext cx="3227387" cy="2025650"/>
            </a:xfrm>
            <a:prstGeom prst="line">
              <a:avLst/>
            </a:prstGeom>
            <a:noFill/>
            <a:ln w="28575">
              <a:solidFill>
                <a:schemeClr val="tx1"/>
              </a:solidFill>
              <a:round/>
              <a:headEnd type="none" w="med" len="med"/>
              <a:tailEnd type="none" w="med" len="med"/>
            </a:ln>
          </p:spPr>
          <p:txBody>
            <a:bodyPr/>
            <a:lstStyle/>
            <a:p>
              <a:endParaRPr lang="en-US"/>
            </a:p>
          </p:txBody>
        </p:sp>
        <p:sp>
          <p:nvSpPr>
            <p:cNvPr id="38"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39"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grpSp>
      <p:sp>
        <p:nvSpPr>
          <p:cNvPr id="41" name="Line 10"/>
          <p:cNvSpPr>
            <a:spLocks noChangeShapeType="1"/>
          </p:cNvSpPr>
          <p:nvPr/>
        </p:nvSpPr>
        <p:spPr bwMode="auto">
          <a:xfrm flipV="1">
            <a:off x="7033097" y="5481536"/>
            <a:ext cx="350197" cy="758758"/>
          </a:xfrm>
          <a:prstGeom prst="line">
            <a:avLst/>
          </a:prstGeom>
          <a:noFill/>
          <a:ln w="38100">
            <a:solidFill>
              <a:srgbClr val="FFC000"/>
            </a:solidFill>
            <a:round/>
            <a:headEnd type="none" w="med" len="med"/>
            <a:tailEnd type="none" w="med" len="med"/>
          </a:ln>
        </p:spPr>
        <p:txBody>
          <a:bodyPr wrap="square" lIns="0" tIns="0" rIns="0" bIns="0" anchor="ctr">
            <a:spAutoFit/>
          </a:bodyPr>
          <a:lstStyle/>
          <a:p>
            <a:endParaRPr lang="en-US"/>
          </a:p>
        </p:txBody>
      </p:sp>
      <p:sp>
        <p:nvSpPr>
          <p:cNvPr id="42" name="Line 10"/>
          <p:cNvSpPr>
            <a:spLocks noChangeShapeType="1"/>
          </p:cNvSpPr>
          <p:nvPr/>
        </p:nvSpPr>
        <p:spPr bwMode="auto">
          <a:xfrm flipV="1">
            <a:off x="6293797" y="5466944"/>
            <a:ext cx="1104088" cy="705255"/>
          </a:xfrm>
          <a:prstGeom prst="line">
            <a:avLst/>
          </a:prstGeom>
          <a:noFill/>
          <a:ln w="38100">
            <a:solidFill>
              <a:srgbClr val="FFC000"/>
            </a:solidFill>
            <a:round/>
            <a:headEnd type="none" w="med" len="med"/>
            <a:tailEnd type="none" w="med" len="med"/>
          </a:ln>
        </p:spPr>
        <p:txBody>
          <a:bodyPr wrap="square" lIns="0" tIns="0" rIns="0" bIns="0"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eaLnBrk="1" hangingPunct="1">
              <a:defRPr/>
            </a:pPr>
            <a:r>
              <a:rPr lang="en-US" dirty="0" smtClean="0"/>
              <a:t>GI computation</a:t>
            </a:r>
            <a:endParaRPr lang="cs-CZ" dirty="0" smtClean="0"/>
          </a:p>
        </p:txBody>
      </p:sp>
      <p:sp>
        <p:nvSpPr>
          <p:cNvPr id="26627" name="Rectangle 3"/>
          <p:cNvSpPr>
            <a:spLocks noGrp="1" noChangeArrowheads="1"/>
          </p:cNvSpPr>
          <p:nvPr>
            <p:ph type="body" idx="1"/>
          </p:nvPr>
        </p:nvSpPr>
        <p:spPr/>
        <p:txBody>
          <a:bodyPr/>
          <a:lstStyle/>
          <a:p>
            <a:pPr eaLnBrk="1" hangingPunct="1"/>
            <a:r>
              <a:rPr lang="en-US" dirty="0" smtClean="0"/>
              <a:t>Many techniques exist</a:t>
            </a:r>
          </a:p>
          <a:p>
            <a:pPr eaLnBrk="1" hangingPunct="1"/>
            <a:endParaRPr lang="en-US" dirty="0" smtClean="0"/>
          </a:p>
          <a:p>
            <a:pPr eaLnBrk="1" hangingPunct="1"/>
            <a:r>
              <a:rPr lang="en-US" dirty="0" smtClean="0"/>
              <a:t>All of them transport light among surfaces</a:t>
            </a:r>
          </a:p>
          <a:p>
            <a:pPr eaLnBrk="1" hangingPunct="1"/>
            <a:endParaRPr lang="en-US" dirty="0" smtClean="0"/>
          </a:p>
          <a:p>
            <a:pPr eaLnBrk="1" hangingPunct="1"/>
            <a:r>
              <a:rPr lang="en-US" dirty="0" smtClean="0"/>
              <a:t>Different practical consequences</a:t>
            </a:r>
          </a:p>
          <a:p>
            <a:pPr eaLnBrk="1" hangingPunct="1"/>
            <a:endParaRPr lang="en-US" dirty="0" smtClean="0"/>
          </a:p>
          <a:p>
            <a:pPr eaLnBrk="1" hangingPunct="1"/>
            <a:r>
              <a:rPr lang="en-US" dirty="0" smtClean="0"/>
              <a:t>Our course will help you get oriented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p:txBody>
          <a:bodyPr/>
          <a:lstStyle/>
          <a:p>
            <a:pPr eaLnBrk="1" hangingPunct="1"/>
            <a:r>
              <a:rPr lang="cs-CZ" dirty="0" smtClean="0"/>
              <a:t>Light bouncing around in </a:t>
            </a:r>
            <a:r>
              <a:rPr lang="en-US" dirty="0" smtClean="0"/>
              <a:t>a </a:t>
            </a:r>
            <a:r>
              <a:rPr lang="cs-CZ" dirty="0" smtClean="0"/>
              <a:t>scene</a:t>
            </a:r>
          </a:p>
          <a:p>
            <a:pPr eaLnBrk="1" hangingPunct="1"/>
            <a:endParaRPr lang="cs-CZ" dirty="0" smtClean="0"/>
          </a:p>
        </p:txBody>
      </p:sp>
      <p:sp>
        <p:nvSpPr>
          <p:cNvPr id="54274" name="Rectangle 2"/>
          <p:cNvSpPr>
            <a:spLocks noGrp="1" noChangeArrowheads="1"/>
          </p:cNvSpPr>
          <p:nvPr>
            <p:ph type="title"/>
          </p:nvPr>
        </p:nvSpPr>
        <p:spPr/>
        <p:txBody>
          <a:bodyPr/>
          <a:lstStyle/>
          <a:p>
            <a:pPr eaLnBrk="1" hangingPunct="1">
              <a:defRPr/>
            </a:pPr>
            <a:r>
              <a:rPr lang="en-US" dirty="0" smtClean="0"/>
              <a:t>Global illumination?</a:t>
            </a:r>
          </a:p>
        </p:txBody>
      </p:sp>
      <p:grpSp>
        <p:nvGrpSpPr>
          <p:cNvPr id="15" name="Group 14"/>
          <p:cNvGrpSpPr/>
          <p:nvPr/>
        </p:nvGrpSpPr>
        <p:grpSpPr>
          <a:xfrm>
            <a:off x="4234476" y="4441794"/>
            <a:ext cx="2961073" cy="2258579"/>
            <a:chOff x="4152900" y="4141788"/>
            <a:chExt cx="2961073" cy="2258579"/>
          </a:xfrm>
        </p:grpSpPr>
        <p:pic>
          <p:nvPicPr>
            <p:cNvPr id="12290" name="Picture 5" descr="figure_01b-caustic"/>
            <p:cNvPicPr>
              <a:picLocks noChangeAspect="1" noChangeArrowheads="1"/>
            </p:cNvPicPr>
            <p:nvPr/>
          </p:nvPicPr>
          <p:blipFill>
            <a:blip r:embed="rId3" cstate="print"/>
            <a:srcRect/>
            <a:stretch>
              <a:fillRect/>
            </a:stretch>
          </p:blipFill>
          <p:spPr bwMode="auto">
            <a:xfrm>
              <a:off x="4152900" y="4141788"/>
              <a:ext cx="2931328" cy="2194560"/>
            </a:xfrm>
            <a:prstGeom prst="rect">
              <a:avLst/>
            </a:prstGeom>
            <a:noFill/>
            <a:ln w="9525">
              <a:noFill/>
              <a:miter lim="800000"/>
              <a:headEnd/>
              <a:tailEnd/>
            </a:ln>
          </p:spPr>
        </p:pic>
        <p:sp>
          <p:nvSpPr>
            <p:cNvPr id="12296" name="Text Box 9"/>
            <p:cNvSpPr txBox="1">
              <a:spLocks noChangeArrowheads="1"/>
            </p:cNvSpPr>
            <p:nvPr/>
          </p:nvSpPr>
          <p:spPr bwMode="auto">
            <a:xfrm>
              <a:off x="6007580" y="5969480"/>
              <a:ext cx="1106393" cy="430887"/>
            </a:xfrm>
            <a:prstGeom prst="rect">
              <a:avLst/>
            </a:prstGeom>
            <a:noFill/>
            <a:ln w="9525">
              <a:noFill/>
              <a:miter lim="800000"/>
              <a:headEnd/>
              <a:tailEnd/>
            </a:ln>
          </p:spPr>
          <p:txBody>
            <a:bodyPr wrap="none">
              <a:spAutoFit/>
            </a:bodyPr>
            <a:lstStyle/>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austics</a:t>
              </a:r>
              <a:endPar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2293" name="Picture 6" descr="Disney_Hall_day_corner"/>
          <p:cNvPicPr>
            <a:picLocks noChangeAspect="1" noChangeArrowheads="1"/>
          </p:cNvPicPr>
          <p:nvPr/>
        </p:nvPicPr>
        <p:blipFill>
          <a:blip r:embed="rId4" cstate="print"/>
          <a:srcRect/>
          <a:stretch>
            <a:fillRect/>
          </a:stretch>
        </p:blipFill>
        <p:spPr bwMode="auto">
          <a:xfrm>
            <a:off x="4327525" y="1767767"/>
            <a:ext cx="4551363" cy="2570163"/>
          </a:xfrm>
          <a:prstGeom prst="rect">
            <a:avLst/>
          </a:prstGeom>
          <a:noFill/>
          <a:ln w="9525">
            <a:noFill/>
            <a:miter lim="800000"/>
            <a:headEnd/>
            <a:tailEnd/>
          </a:ln>
        </p:spPr>
      </p:pic>
      <p:sp>
        <p:nvSpPr>
          <p:cNvPr id="12297" name="Text Box 10"/>
          <p:cNvSpPr txBox="1">
            <a:spLocks noChangeArrowheads="1"/>
          </p:cNvSpPr>
          <p:nvPr/>
        </p:nvSpPr>
        <p:spPr bwMode="auto">
          <a:xfrm>
            <a:off x="6690741" y="3956582"/>
            <a:ext cx="2201244" cy="430887"/>
          </a:xfrm>
          <a:prstGeom prst="rect">
            <a:avLst/>
          </a:prstGeom>
          <a:noFill/>
          <a:ln w="9525">
            <a:noFill/>
            <a:miter lim="800000"/>
            <a:headEnd/>
            <a:tailEnd/>
          </a:ln>
        </p:spPr>
        <p:txBody>
          <a:bodyPr wrap="none">
            <a:spAutoFit/>
          </a:bodyPr>
          <a:lstStyle/>
          <a:p>
            <a:pPr algn="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g</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lossy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reflection</a:t>
            </a:r>
            <a:r>
              <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p>
        </p:txBody>
      </p:sp>
      <p:grpSp>
        <p:nvGrpSpPr>
          <p:cNvPr id="13" name="Group 12"/>
          <p:cNvGrpSpPr/>
          <p:nvPr/>
        </p:nvGrpSpPr>
        <p:grpSpPr>
          <a:xfrm>
            <a:off x="7295663" y="4443338"/>
            <a:ext cx="1639259" cy="2254250"/>
            <a:chOff x="7254875" y="4146550"/>
            <a:chExt cx="1639259" cy="2254250"/>
          </a:xfrm>
        </p:grpSpPr>
        <p:pic>
          <p:nvPicPr>
            <p:cNvPr id="12298" name="Picture 11"/>
            <p:cNvPicPr>
              <a:picLocks noChangeAspect="1" noChangeArrowheads="1"/>
            </p:cNvPicPr>
            <p:nvPr/>
          </p:nvPicPr>
          <p:blipFill>
            <a:blip r:embed="rId5" cstate="print"/>
            <a:srcRect/>
            <a:stretch>
              <a:fillRect/>
            </a:stretch>
          </p:blipFill>
          <p:spPr bwMode="auto">
            <a:xfrm>
              <a:off x="7254875" y="4146550"/>
              <a:ext cx="1584325" cy="2195513"/>
            </a:xfrm>
            <a:prstGeom prst="rect">
              <a:avLst/>
            </a:prstGeom>
            <a:noFill/>
            <a:ln w="9525">
              <a:noFill/>
              <a:miter lim="800000"/>
              <a:headEnd/>
              <a:tailEnd/>
            </a:ln>
          </p:spPr>
        </p:pic>
        <p:sp>
          <p:nvSpPr>
            <p:cNvPr id="12299" name="Text Box 12"/>
            <p:cNvSpPr txBox="1">
              <a:spLocks noChangeArrowheads="1"/>
            </p:cNvSpPr>
            <p:nvPr/>
          </p:nvSpPr>
          <p:spPr bwMode="auto">
            <a:xfrm>
              <a:off x="7451110" y="5969913"/>
              <a:ext cx="1443024" cy="430887"/>
            </a:xfrm>
            <a:prstGeom prst="rect">
              <a:avLst/>
            </a:prstGeom>
            <a:noFill/>
            <a:ln w="9525">
              <a:noFill/>
              <a:miter lim="800000"/>
              <a:headEnd/>
              <a:tailEnd/>
            </a:ln>
          </p:spPr>
          <p:txBody>
            <a:bodyPr wrap="none">
              <a:spAutoFit/>
            </a:bodyPr>
            <a:lstStyle/>
            <a:p>
              <a:pPr algn="r"/>
              <a:r>
                <a:rPr lang="en-US" sz="2200" dirty="0" smtClean="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rPr>
                <a:t>r</a:t>
              </a:r>
              <a:r>
                <a:rPr lang="cs-CZ" sz="2200" dirty="0" smtClean="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rPr>
                <a:t>efractions</a:t>
              </a:r>
              <a:endParaRPr lang="cs-CZ" sz="2200" dirty="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endParaRPr>
            </a:p>
          </p:txBody>
        </p:sp>
      </p:grpSp>
      <p:sp>
        <p:nvSpPr>
          <p:cNvPr id="12300" name="Text Box 13"/>
          <p:cNvSpPr txBox="1">
            <a:spLocks noChangeArrowheads="1"/>
          </p:cNvSpPr>
          <p:nvPr/>
        </p:nvSpPr>
        <p:spPr bwMode="auto">
          <a:xfrm>
            <a:off x="6652200" y="6597395"/>
            <a:ext cx="2447658" cy="307777"/>
          </a:xfrm>
          <a:prstGeom prst="rect">
            <a:avLst/>
          </a:prstGeom>
          <a:noFill/>
          <a:ln w="9525">
            <a:noFill/>
            <a:miter lim="800000"/>
            <a:headEnd/>
            <a:tailEnd/>
          </a:ln>
        </p:spPr>
        <p:txBody>
          <a:bodyPr wrap="none">
            <a:spAutoFit/>
          </a:bodyPr>
          <a:lstStyle/>
          <a:p>
            <a:r>
              <a:rPr lang="cs-CZ" sz="1400" dirty="0" smtClean="0"/>
              <a:t>www.photos-of-the-year.com</a:t>
            </a:r>
            <a:endParaRPr lang="cs-CZ" sz="1400" dirty="0"/>
          </a:p>
        </p:txBody>
      </p:sp>
      <p:grpSp>
        <p:nvGrpSpPr>
          <p:cNvPr id="16" name="Group 15"/>
          <p:cNvGrpSpPr/>
          <p:nvPr/>
        </p:nvGrpSpPr>
        <p:grpSpPr>
          <a:xfrm>
            <a:off x="202640" y="1767767"/>
            <a:ext cx="4029703" cy="3282996"/>
            <a:chOff x="250197" y="1531938"/>
            <a:chExt cx="4029703" cy="3282996"/>
          </a:xfrm>
        </p:grpSpPr>
        <p:pic>
          <p:nvPicPr>
            <p:cNvPr id="12294" name="Picture 7" descr="figure_01a-color_bleeding"/>
            <p:cNvPicPr>
              <a:picLocks noChangeAspect="1" noChangeArrowheads="1"/>
            </p:cNvPicPr>
            <p:nvPr/>
          </p:nvPicPr>
          <p:blipFill>
            <a:blip r:embed="rId6" cstate="print"/>
            <a:srcRect/>
            <a:stretch>
              <a:fillRect/>
            </a:stretch>
          </p:blipFill>
          <p:spPr bwMode="auto">
            <a:xfrm>
              <a:off x="331788" y="1531938"/>
              <a:ext cx="3948112" cy="32162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2295" name="Text Box 8"/>
            <p:cNvSpPr txBox="1">
              <a:spLocks noChangeArrowheads="1"/>
            </p:cNvSpPr>
            <p:nvPr/>
          </p:nvSpPr>
          <p:spPr bwMode="auto">
            <a:xfrm>
              <a:off x="250197" y="4384047"/>
              <a:ext cx="2912977" cy="430887"/>
            </a:xfrm>
            <a:prstGeom prst="rect">
              <a:avLst/>
            </a:prstGeom>
            <a:noFill/>
            <a:ln w="9525">
              <a:noFill/>
              <a:miter lim="800000"/>
              <a:headEnd/>
              <a:tailEnd/>
            </a:ln>
          </p:spPr>
          <p:txBody>
            <a:bodyPr wrap="none">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diffuse</a:t>
              </a:r>
              <a:r>
                <a:rPr lang="cs-CZ"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inter-reflections</a:t>
              </a:r>
              <a:endPar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inter-reflection</a:t>
            </a:r>
            <a:endParaRPr lang="en-US" dirty="0"/>
          </a:p>
        </p:txBody>
      </p:sp>
      <p:sp>
        <p:nvSpPr>
          <p:cNvPr id="3" name="Content Placeholder 2"/>
          <p:cNvSpPr>
            <a:spLocks noGrp="1"/>
          </p:cNvSpPr>
          <p:nvPr>
            <p:ph idx="1"/>
          </p:nvPr>
        </p:nvSpPr>
        <p:spPr/>
        <p:txBody>
          <a:bodyPr/>
          <a:lstStyle/>
          <a:p>
            <a:pPr>
              <a:lnSpc>
                <a:spcPct val="80000"/>
              </a:lnSpc>
            </a:pPr>
            <a:r>
              <a:rPr lang="en-US" sz="3200" dirty="0" smtClean="0"/>
              <a:t>May go unnoticed, but looks odd if missing</a:t>
            </a:r>
          </a:p>
          <a:p>
            <a:endParaRPr lang="en-US" dirty="0"/>
          </a:p>
        </p:txBody>
      </p:sp>
      <p:pic>
        <p:nvPicPr>
          <p:cNvPr id="4" name="Picture 4" descr="redCarpet1"/>
          <p:cNvPicPr>
            <a:picLocks noChangeAspect="1" noChangeArrowheads="1"/>
          </p:cNvPicPr>
          <p:nvPr/>
        </p:nvPicPr>
        <p:blipFill>
          <a:blip r:embed="rId3" cstate="print"/>
          <a:srcRect/>
          <a:stretch>
            <a:fillRect/>
          </a:stretch>
        </p:blipFill>
        <p:spPr>
          <a:xfrm>
            <a:off x="1752599" y="1905000"/>
            <a:ext cx="5380893" cy="4080181"/>
          </a:xfrm>
          <a:prstGeom prst="rect">
            <a:avLst/>
          </a:prstGeom>
          <a:noFill/>
          <a:ln/>
        </p:spPr>
      </p:pic>
      <p:sp>
        <p:nvSpPr>
          <p:cNvPr id="5" name="Oval 7"/>
          <p:cNvSpPr>
            <a:spLocks noChangeArrowheads="1"/>
          </p:cNvSpPr>
          <p:nvPr/>
        </p:nvSpPr>
        <p:spPr bwMode="auto">
          <a:xfrm>
            <a:off x="5630007" y="4753708"/>
            <a:ext cx="1740877" cy="1266092"/>
          </a:xfrm>
          <a:prstGeom prst="ellipse">
            <a:avLst/>
          </a:prstGeom>
          <a:noFill/>
          <a:ln w="38100">
            <a:solidFill>
              <a:srgbClr val="FFC000"/>
            </a:solidFill>
            <a:round/>
            <a:headEnd/>
            <a:tailEnd/>
          </a:ln>
          <a:effectLst>
            <a:outerShdw blurRad="50800" dist="38100" dir="18900000" algn="bl" rotWithShape="0">
              <a:prstClr val="black">
                <a:alpha val="40000"/>
              </a:prstClr>
            </a:outerShdw>
          </a:effectLst>
        </p:spPr>
        <p:txBody>
          <a:bodyPr wrap="none" anchor="ctr"/>
          <a:lstStyle/>
          <a:p>
            <a:endParaRPr lang="en-US"/>
          </a:p>
        </p:txBody>
      </p:sp>
      <p:sp>
        <p:nvSpPr>
          <p:cNvPr id="8" name="Text Box 14"/>
          <p:cNvSpPr txBox="1">
            <a:spLocks noChangeArrowheads="1"/>
          </p:cNvSpPr>
          <p:nvPr/>
        </p:nvSpPr>
        <p:spPr bwMode="auto">
          <a:xfrm>
            <a:off x="6705600" y="6550223"/>
            <a:ext cx="2438400" cy="307777"/>
          </a:xfrm>
          <a:prstGeom prst="rect">
            <a:avLst/>
          </a:prstGeom>
          <a:noFill/>
          <a:ln w="9525">
            <a:noFill/>
            <a:miter lim="800000"/>
            <a:headEnd/>
            <a:tailEnd/>
          </a:ln>
          <a:effectLst/>
        </p:spPr>
        <p:txBody>
          <a:bodyPr wrap="square">
            <a:spAutoFit/>
          </a:bodyPr>
          <a:lstStyle/>
          <a:p>
            <a:pPr algn="r">
              <a:spcBef>
                <a:spcPct val="50000"/>
              </a:spcBef>
            </a:pPr>
            <a:r>
              <a:rPr lang="en-US" sz="1400" dirty="0" smtClean="0"/>
              <a:t>Slide credit: Michael </a:t>
            </a:r>
            <a:r>
              <a:rPr lang="en-US" sz="1400" dirty="0" err="1" smtClean="0"/>
              <a:t>Bunnell</a:t>
            </a:r>
            <a:endParaRPr lang="en-US" sz="1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3352800"/>
            <a:ext cx="6248400" cy="1219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GI across industries? Which ones?</a:t>
            </a:r>
            <a:endParaRPr lang="en-US" dirty="0"/>
          </a:p>
        </p:txBody>
      </p:sp>
      <p:sp>
        <p:nvSpPr>
          <p:cNvPr id="3" name="Content Placeholder 2"/>
          <p:cNvSpPr>
            <a:spLocks noGrp="1"/>
          </p:cNvSpPr>
          <p:nvPr>
            <p:ph idx="1"/>
          </p:nvPr>
        </p:nvSpPr>
        <p:spPr/>
        <p:txBody>
          <a:bodyPr/>
          <a:lstStyle/>
          <a:p>
            <a:endParaRPr lang="en-US" dirty="0" smtClean="0"/>
          </a:p>
          <a:p>
            <a:r>
              <a:rPr lang="en-US" dirty="0" smtClean="0"/>
              <a:t>Architectural visualization</a:t>
            </a:r>
          </a:p>
          <a:p>
            <a:r>
              <a:rPr lang="en-US" dirty="0" smtClean="0"/>
              <a:t>Interior design</a:t>
            </a:r>
          </a:p>
          <a:p>
            <a:r>
              <a:rPr lang="en-US" dirty="0" smtClean="0"/>
              <a:t>Product design</a:t>
            </a:r>
          </a:p>
          <a:p>
            <a:r>
              <a:rPr lang="en-US" dirty="0" smtClean="0"/>
              <a:t>Animated movies, special effects</a:t>
            </a:r>
          </a:p>
          <a:p>
            <a:r>
              <a:rPr lang="en-US" dirty="0" smtClean="0"/>
              <a:t>Games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get if I stay?</a:t>
            </a:r>
            <a:endParaRPr lang="en-US" dirty="0"/>
          </a:p>
        </p:txBody>
      </p:sp>
      <p:sp>
        <p:nvSpPr>
          <p:cNvPr id="3" name="Content Placeholder 2"/>
          <p:cNvSpPr>
            <a:spLocks noGrp="1"/>
          </p:cNvSpPr>
          <p:nvPr>
            <p:ph idx="1"/>
          </p:nvPr>
        </p:nvSpPr>
        <p:spPr/>
        <p:txBody>
          <a:bodyPr/>
          <a:lstStyle/>
          <a:p>
            <a:r>
              <a:rPr lang="en-US" dirty="0" smtClean="0"/>
              <a:t>Representative sampling of GI techniques in film &amp; games</a:t>
            </a:r>
          </a:p>
          <a:p>
            <a:endParaRPr lang="en-US" dirty="0" smtClean="0"/>
          </a:p>
          <a:p>
            <a:r>
              <a:rPr lang="en-US" dirty="0" smtClean="0"/>
              <a:t>Focus on specifics &amp; differences</a:t>
            </a:r>
          </a:p>
          <a:p>
            <a:endParaRPr lang="en-US" dirty="0" smtClean="0"/>
          </a:p>
          <a:p>
            <a:r>
              <a:rPr lang="en-US" dirty="0" smtClean="0"/>
              <a:t>Little theory</a:t>
            </a:r>
          </a:p>
          <a:p>
            <a:endParaRPr lang="en-US" dirty="0" smtClean="0"/>
          </a:p>
          <a:p>
            <a:r>
              <a:rPr lang="en-US" dirty="0" smtClean="0"/>
              <a:t>Delivered by the most qualified speakers…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Marcos </a:t>
            </a:r>
            <a:r>
              <a:rPr lang="en-US" dirty="0" err="1" smtClean="0"/>
              <a:t>Fajardo</a:t>
            </a:r>
            <a:r>
              <a:rPr lang="en-US" dirty="0" smtClean="0"/>
              <a:t> </a:t>
            </a:r>
            <a:r>
              <a:rPr lang="en-US" b="0" dirty="0" smtClean="0"/>
              <a:t>(</a:t>
            </a:r>
            <a:r>
              <a:rPr lang="en-US" b="0" i="1" dirty="0" smtClean="0"/>
              <a:t>Solid angle SL</a:t>
            </a:r>
            <a:r>
              <a:rPr lang="en-US" b="0" dirty="0" smtClean="0"/>
              <a:t>)</a:t>
            </a:r>
            <a:endParaRPr lang="en-US" b="0" dirty="0"/>
          </a:p>
        </p:txBody>
      </p:sp>
      <p:sp>
        <p:nvSpPr>
          <p:cNvPr id="3" name="Content Placeholder 2"/>
          <p:cNvSpPr>
            <a:spLocks noGrp="1"/>
          </p:cNvSpPr>
          <p:nvPr>
            <p:ph idx="1"/>
          </p:nvPr>
        </p:nvSpPr>
        <p:spPr/>
        <p:txBody>
          <a:bodyPr/>
          <a:lstStyle/>
          <a:p>
            <a:pPr>
              <a:buNone/>
            </a:pPr>
            <a:r>
              <a:rPr lang="en-US" b="1" dirty="0" smtClean="0"/>
              <a:t>Ray Tracing in Film Production Rendering</a:t>
            </a:r>
            <a:r>
              <a:rPr lang="en-US" dirty="0" smtClean="0"/>
              <a:t> </a:t>
            </a:r>
            <a:br>
              <a:rPr lang="en-US" dirty="0" smtClean="0"/>
            </a:br>
            <a:r>
              <a:rPr lang="en-US" dirty="0" smtClean="0"/>
              <a:t>(2:15 pm)</a:t>
            </a:r>
          </a:p>
          <a:p>
            <a:endParaRPr lang="en-US" dirty="0" smtClean="0"/>
          </a:p>
          <a:p>
            <a:r>
              <a:rPr lang="en-US" dirty="0" smtClean="0"/>
              <a:t>Conceived Arnold renderer</a:t>
            </a:r>
          </a:p>
          <a:p>
            <a:r>
              <a:rPr lang="en-US" dirty="0" smtClean="0"/>
              <a:t>Unbiased path-tracer</a:t>
            </a:r>
          </a:p>
          <a:p>
            <a:r>
              <a:rPr lang="en-US" dirty="0" smtClean="0"/>
              <a:t>Adopted by Sony Pictures </a:t>
            </a:r>
            <a:r>
              <a:rPr lang="en-US" dirty="0" err="1" smtClean="0"/>
              <a:t>Imageworks</a:t>
            </a:r>
            <a:r>
              <a:rPr lang="en-US" dirty="0" smtClean="0"/>
              <a:t> for </a:t>
            </a:r>
            <a:r>
              <a:rPr lang="en-US" i="1" dirty="0" smtClean="0"/>
              <a:t>Monster House</a:t>
            </a:r>
            <a:r>
              <a:rPr lang="en-US" dirty="0" smtClean="0"/>
              <a:t>, now their standard renderer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Point-based Global Illumination for Films </a:t>
            </a:r>
            <a:r>
              <a:rPr lang="en-US" dirty="0" smtClean="0"/>
              <a:t>(2:40pm)</a:t>
            </a:r>
          </a:p>
          <a:p>
            <a:pPr>
              <a:buNone/>
            </a:pPr>
            <a:endParaRPr lang="en-US" dirty="0" smtClean="0"/>
          </a:p>
          <a:p>
            <a:r>
              <a:rPr lang="en-US" dirty="0" smtClean="0"/>
              <a:t>Won Oscar for developing PBGI for film rendering</a:t>
            </a:r>
          </a:p>
          <a:p>
            <a:r>
              <a:rPr lang="en-US" dirty="0" smtClean="0"/>
              <a:t>PBGI responsible for wide acceptance of GI in film production</a:t>
            </a:r>
          </a:p>
          <a:p>
            <a:r>
              <a:rPr lang="en-US" dirty="0" smtClean="0"/>
              <a:t>PBGI first used on Pirates </a:t>
            </a:r>
            <a:r>
              <a:rPr lang="en-US" dirty="0" err="1" smtClean="0"/>
              <a:t>o.t</a:t>
            </a:r>
            <a:r>
              <a:rPr lang="en-US" dirty="0" smtClean="0"/>
              <a:t>. C.: Dead Man's Chest, dozens of films followed</a:t>
            </a:r>
          </a:p>
          <a:p>
            <a:endParaRPr lang="en-US" dirty="0" smtClean="0"/>
          </a:p>
        </p:txBody>
      </p:sp>
      <p:sp>
        <p:nvSpPr>
          <p:cNvPr id="4" name="Title 1"/>
          <p:cNvSpPr>
            <a:spLocks noGrp="1"/>
          </p:cNvSpPr>
          <p:nvPr>
            <p:ph type="title"/>
          </p:nvPr>
        </p:nvSpPr>
        <p:spPr>
          <a:xfrm>
            <a:off x="514350" y="85725"/>
            <a:ext cx="8142288" cy="857250"/>
          </a:xfrm>
        </p:spPr>
        <p:txBody>
          <a:bodyPr/>
          <a:lstStyle/>
          <a:p>
            <a:pPr lvl="1"/>
            <a:r>
              <a:rPr lang="en-US" dirty="0" smtClean="0">
                <a:latin typeface="+mj-lt"/>
              </a:rPr>
              <a:t>Per Christensen (</a:t>
            </a:r>
            <a:r>
              <a:rPr lang="en-US" i="1" dirty="0" smtClean="0">
                <a:latin typeface="+mj-lt"/>
              </a:rPr>
              <a:t>Pixar</a:t>
            </a:r>
            <a:r>
              <a:rPr lang="en-US" dirty="0" smtClean="0">
                <a:latin typeface="+mj-lt"/>
              </a:rPr>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Eric </a:t>
            </a:r>
            <a:r>
              <a:rPr lang="en-US" dirty="0" err="1" smtClean="0"/>
              <a:t>Tabellion</a:t>
            </a:r>
            <a:r>
              <a:rPr lang="en-US" dirty="0" smtClean="0"/>
              <a:t> </a:t>
            </a:r>
            <a:r>
              <a:rPr lang="en-US" b="0" dirty="0" smtClean="0"/>
              <a:t>(</a:t>
            </a:r>
            <a:r>
              <a:rPr lang="en-US" b="0" i="1" dirty="0" smtClean="0"/>
              <a:t>PDI/DreamWorks</a:t>
            </a:r>
            <a:r>
              <a:rPr lang="en-US" b="0" dirty="0" smtClean="0"/>
              <a:t>)</a:t>
            </a:r>
            <a:endParaRPr lang="en-US" b="0" dirty="0"/>
          </a:p>
        </p:txBody>
      </p:sp>
      <p:sp>
        <p:nvSpPr>
          <p:cNvPr id="3" name="Content Placeholder 2"/>
          <p:cNvSpPr>
            <a:spLocks noGrp="1"/>
          </p:cNvSpPr>
          <p:nvPr>
            <p:ph idx="1"/>
          </p:nvPr>
        </p:nvSpPr>
        <p:spPr>
          <a:xfrm>
            <a:off x="457200" y="1114425"/>
            <a:ext cx="8382000" cy="5011738"/>
          </a:xfrm>
        </p:spPr>
        <p:txBody>
          <a:bodyPr/>
          <a:lstStyle/>
          <a:p>
            <a:pPr>
              <a:buNone/>
            </a:pPr>
            <a:r>
              <a:rPr lang="en-US" b="1" dirty="0" smtClean="0"/>
              <a:t>Ray Tracing vs. Point-based GI for Animated Films </a:t>
            </a:r>
            <a:r>
              <a:rPr lang="en-US" dirty="0" smtClean="0"/>
              <a:t>(3:05 pm)</a:t>
            </a:r>
          </a:p>
          <a:p>
            <a:pPr lvl="1"/>
            <a:endParaRPr lang="en-US" dirty="0" smtClean="0"/>
          </a:p>
          <a:p>
            <a:r>
              <a:rPr lang="en-US" dirty="0" smtClean="0"/>
              <a:t>Pioneered the use of GI in 3D animation: Shrek 2</a:t>
            </a:r>
          </a:p>
          <a:p>
            <a:r>
              <a:rPr lang="en-US" dirty="0" smtClean="0"/>
              <a:t>First irradiance caching (ray tracing) later PBGI</a:t>
            </a:r>
          </a:p>
          <a:p>
            <a:r>
              <a:rPr lang="en-US" dirty="0" smtClean="0"/>
              <a:t>Compare their experience with the two techniques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13085</TotalTime>
  <Words>1638</Words>
  <Application>Microsoft Office PowerPoint</Application>
  <PresentationFormat>On-screen Show (4:3)</PresentationFormat>
  <Paragraphs>169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Global Illumination  Across Industries</vt:lpstr>
      <vt:lpstr>Introduction</vt:lpstr>
      <vt:lpstr>Global illumination?</vt:lpstr>
      <vt:lpstr>Diffuse inter-reflection</vt:lpstr>
      <vt:lpstr>GI across industries? Which ones?</vt:lpstr>
      <vt:lpstr>What will I get if I stay?</vt:lpstr>
      <vt:lpstr>Marcos Fajardo (Solid angle SL)</vt:lpstr>
      <vt:lpstr>Per Christensen (Pixar)</vt:lpstr>
      <vt:lpstr>Eric Tabellion (PDI/DreamWorks)</vt:lpstr>
      <vt:lpstr>Michael Bunnell (FantasyLab)</vt:lpstr>
      <vt:lpstr>David Larsson (Illuminate Labs)</vt:lpstr>
      <vt:lpstr>Anton Kaplanyan (Crytek GmbH)</vt:lpstr>
      <vt:lpstr>Realistic rendering</vt:lpstr>
      <vt:lpstr>Where does the light come from?</vt:lpstr>
      <vt:lpstr>Direct and global illumination</vt:lpstr>
      <vt:lpstr>Where does the light go then?</vt:lpstr>
      <vt:lpstr>Light reflection</vt:lpstr>
      <vt:lpstr>Illumination integral</vt:lpstr>
      <vt:lpstr>Light transport</vt:lpstr>
      <vt:lpstr>Recursion</vt:lpstr>
      <vt:lpstr>1-bounce indirect … ?</vt:lpstr>
      <vt:lpstr>GI computation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Spherical Lights for Many-Light Rendering of Glossy Scenes</dc:title>
  <dc:creator>milos</dc:creator>
  <cp:lastModifiedBy>Jaroslav Krivanek</cp:lastModifiedBy>
  <cp:revision>2183</cp:revision>
  <dcterms:created xsi:type="dcterms:W3CDTF">2006-08-16T00:00:00Z</dcterms:created>
  <dcterms:modified xsi:type="dcterms:W3CDTF">2010-08-02T21:33:21Z</dcterms:modified>
</cp:coreProperties>
</file>