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87"/>
  </p:notesMasterIdLst>
  <p:sldIdLst>
    <p:sldId id="457" r:id="rId2"/>
    <p:sldId id="723" r:id="rId3"/>
    <p:sldId id="687" r:id="rId4"/>
    <p:sldId id="693" r:id="rId5"/>
    <p:sldId id="724" r:id="rId6"/>
    <p:sldId id="673" r:id="rId7"/>
    <p:sldId id="681" r:id="rId8"/>
    <p:sldId id="726" r:id="rId9"/>
    <p:sldId id="764" r:id="rId10"/>
    <p:sldId id="743" r:id="rId11"/>
    <p:sldId id="744" r:id="rId12"/>
    <p:sldId id="619" r:id="rId13"/>
    <p:sldId id="727" r:id="rId14"/>
    <p:sldId id="625" r:id="rId15"/>
    <p:sldId id="740" r:id="rId16"/>
    <p:sldId id="739" r:id="rId17"/>
    <p:sldId id="746" r:id="rId18"/>
    <p:sldId id="767" r:id="rId19"/>
    <p:sldId id="747" r:id="rId20"/>
    <p:sldId id="697" r:id="rId21"/>
    <p:sldId id="698" r:id="rId22"/>
    <p:sldId id="699" r:id="rId23"/>
    <p:sldId id="703" r:id="rId24"/>
    <p:sldId id="704" r:id="rId25"/>
    <p:sldId id="705" r:id="rId26"/>
    <p:sldId id="700" r:id="rId27"/>
    <p:sldId id="701" r:id="rId28"/>
    <p:sldId id="702" r:id="rId29"/>
    <p:sldId id="706" r:id="rId30"/>
    <p:sldId id="730" r:id="rId31"/>
    <p:sldId id="748" r:id="rId32"/>
    <p:sldId id="749" r:id="rId33"/>
    <p:sldId id="709" r:id="rId34"/>
    <p:sldId id="710" r:id="rId35"/>
    <p:sldId id="713" r:id="rId36"/>
    <p:sldId id="712" r:id="rId37"/>
    <p:sldId id="714" r:id="rId38"/>
    <p:sldId id="716" r:id="rId39"/>
    <p:sldId id="758" r:id="rId40"/>
    <p:sldId id="717" r:id="rId41"/>
    <p:sldId id="718" r:id="rId42"/>
    <p:sldId id="750" r:id="rId43"/>
    <p:sldId id="768" r:id="rId44"/>
    <p:sldId id="769" r:id="rId45"/>
    <p:sldId id="757" r:id="rId46"/>
    <p:sldId id="752" r:id="rId47"/>
    <p:sldId id="738" r:id="rId48"/>
    <p:sldId id="759" r:id="rId49"/>
    <p:sldId id="760" r:id="rId50"/>
    <p:sldId id="756" r:id="rId51"/>
    <p:sldId id="753" r:id="rId52"/>
    <p:sldId id="641" r:id="rId53"/>
    <p:sldId id="642" r:id="rId54"/>
    <p:sldId id="728" r:id="rId55"/>
    <p:sldId id="644" r:id="rId56"/>
    <p:sldId id="645" r:id="rId57"/>
    <p:sldId id="646" r:id="rId58"/>
    <p:sldId id="647" r:id="rId59"/>
    <p:sldId id="648" r:id="rId60"/>
    <p:sldId id="649" r:id="rId61"/>
    <p:sldId id="650" r:id="rId62"/>
    <p:sldId id="677" r:id="rId63"/>
    <p:sldId id="652" r:id="rId64"/>
    <p:sldId id="653" r:id="rId65"/>
    <p:sldId id="654" r:id="rId66"/>
    <p:sldId id="655" r:id="rId67"/>
    <p:sldId id="656" r:id="rId68"/>
    <p:sldId id="657" r:id="rId69"/>
    <p:sldId id="658" r:id="rId70"/>
    <p:sldId id="659" r:id="rId71"/>
    <p:sldId id="660" r:id="rId72"/>
    <p:sldId id="661" r:id="rId73"/>
    <p:sldId id="662" r:id="rId74"/>
    <p:sldId id="663" r:id="rId75"/>
    <p:sldId id="761" r:id="rId76"/>
    <p:sldId id="766" r:id="rId77"/>
    <p:sldId id="731" r:id="rId78"/>
    <p:sldId id="765" r:id="rId79"/>
    <p:sldId id="732" r:id="rId80"/>
    <p:sldId id="733" r:id="rId81"/>
    <p:sldId id="667" r:id="rId82"/>
    <p:sldId id="762" r:id="rId83"/>
    <p:sldId id="669" r:id="rId84"/>
    <p:sldId id="721" r:id="rId85"/>
    <p:sldId id="722" r:id="rId86"/>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2240"/>
    <a:srgbClr val="6699FF"/>
    <a:srgbClr val="0000FF"/>
    <a:srgbClr val="FFCC00"/>
    <a:srgbClr val="FFFF00"/>
    <a:srgbClr val="FF00FF"/>
    <a:srgbClr val="00FF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64322" autoAdjust="0"/>
  </p:normalViewPr>
  <p:slideViewPr>
    <p:cSldViewPr>
      <p:cViewPr>
        <p:scale>
          <a:sx n="75" d="100"/>
          <a:sy n="75" d="100"/>
        </p:scale>
        <p:origin x="-4398" y="-8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51.wmf"/><Relationship Id="rId7" Type="http://schemas.openxmlformats.org/officeDocument/2006/relationships/image" Target="../media/image37.wmf"/><Relationship Id="rId2" Type="http://schemas.openxmlformats.org/officeDocument/2006/relationships/image" Target="../media/image50.wmf"/><Relationship Id="rId1" Type="http://schemas.openxmlformats.org/officeDocument/2006/relationships/image" Target="../media/image47.wmf"/><Relationship Id="rId6" Type="http://schemas.openxmlformats.org/officeDocument/2006/relationships/image" Target="../media/image54.wmf"/><Relationship Id="rId5" Type="http://schemas.openxmlformats.org/officeDocument/2006/relationships/image" Target="../media/image53.wmf"/><Relationship Id="rId10" Type="http://schemas.openxmlformats.org/officeDocument/2006/relationships/image" Target="../media/image49.wmf"/><Relationship Id="rId4" Type="http://schemas.openxmlformats.org/officeDocument/2006/relationships/image" Target="../media/image52.wmf"/><Relationship Id="rId9"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9"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47.wmf"/><Relationship Id="rId5" Type="http://schemas.openxmlformats.org/officeDocument/2006/relationships/image" Target="../media/image49.wmf"/><Relationship Id="rId4"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47.wmf"/><Relationship Id="rId5" Type="http://schemas.openxmlformats.org/officeDocument/2006/relationships/image" Target="../media/image49.wmf"/><Relationship Id="rId4"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474130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Here’s the Rendering equation in the operator form that clearly reveals that </a:t>
            </a:r>
            <a:r>
              <a:rPr lang="en-US" dirty="0" smtClean="0"/>
              <a:t>its similarity </a:t>
            </a:r>
            <a:r>
              <a:rPr lang="en-US" dirty="0" smtClean="0"/>
              <a:t>to </a:t>
            </a:r>
            <a:r>
              <a:rPr lang="en-US" dirty="0" smtClean="0"/>
              <a:t>the general </a:t>
            </a:r>
            <a:r>
              <a:rPr lang="en-US" dirty="0" err="1" smtClean="0"/>
              <a:t>radiative</a:t>
            </a:r>
            <a:r>
              <a:rPr lang="en-US" dirty="0" smtClean="0"/>
              <a:t> transfer equation in the integral form.</a:t>
            </a:r>
          </a:p>
          <a:p>
            <a:pPr>
              <a:buFont typeface="Arial" pitchFamily="34" charset="0"/>
              <a:buChar char="•"/>
            </a:pPr>
            <a:r>
              <a:rPr lang="en-US" dirty="0" smtClean="0"/>
              <a:t> The equilibrium radiance function is</a:t>
            </a:r>
            <a:r>
              <a:rPr lang="en-US" baseline="0" dirty="0" smtClean="0"/>
              <a:t> given by the emitted radiance function plus the equilibrium radiance “bounced” in the scene.</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solution is given by the Neumann series, and is numerically evaluated by Monte Carlo methods.</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 number of light</a:t>
            </a:r>
            <a:r>
              <a:rPr lang="en-US" baseline="0" dirty="0" smtClean="0"/>
              <a:t> transport algorithms have been developed in graphics to solve the rendering equation, h</a:t>
            </a:r>
            <a:r>
              <a:rPr lang="en-US" dirty="0" smtClean="0"/>
              <a:t>owever, the issues is - </a:t>
            </a:r>
            <a:r>
              <a:rPr lang="en-US" baseline="0" dirty="0" smtClean="0"/>
              <a:t>none of them really works for all practical scenes.</a:t>
            </a:r>
          </a:p>
          <a:p>
            <a:pPr>
              <a:buFont typeface="Arial" pitchFamily="34" charset="0"/>
              <a:buChar char="•"/>
            </a:pPr>
            <a:r>
              <a:rPr lang="en-US" baseline="0" dirty="0" smtClean="0"/>
              <a:t> In other words, these solutions are not</a:t>
            </a:r>
            <a:r>
              <a:rPr lang="en-US" b="1" baseline="0" dirty="0" smtClean="0"/>
              <a:t> robust </a:t>
            </a:r>
            <a:r>
              <a:rPr lang="en-US" b="0" baseline="0" dirty="0" smtClean="0"/>
              <a:t>enough</a:t>
            </a:r>
            <a:r>
              <a:rPr lang="en-US" baseline="0" dirty="0" smtClean="0"/>
              <a:t>.</a:t>
            </a:r>
          </a:p>
          <a:p>
            <a:pPr>
              <a:buFont typeface="Arial" pitchFamily="34" charset="0"/>
              <a:buChar char="•"/>
            </a:pPr>
            <a:r>
              <a:rPr lang="en-US" baseline="0" dirty="0" smtClean="0"/>
              <a:t> This is due to the extremely wide variability of the properties that we need to simulate: we shiny objects, diffuse objects, point sources, large extended source etc</a:t>
            </a:r>
            <a:r>
              <a:rPr lang="en-US" baseline="0" dirty="0" smtClean="0"/>
              <a:t>.  This wide range of possible inputs makes light transport simulation for image synthesis a relatively hard problem, compared to other transport problems.</a:t>
            </a:r>
          </a:p>
          <a:p>
            <a:pPr>
              <a:buFont typeface="Arial" pitchFamily="34" charset="0"/>
              <a:buChar char="•"/>
            </a:pPr>
            <a:r>
              <a:rPr lang="en-US" baseline="0" dirty="0" smtClean="0"/>
              <a:t> </a:t>
            </a:r>
            <a:r>
              <a:rPr lang="en-US" baseline="0" dirty="0" smtClean="0"/>
              <a:t>We address this very issue – so our goal is to develop a light transport algorithm that produces acceptable error in a wide range of environments.</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achieve this goal, we take advantage of the complementary</a:t>
            </a:r>
            <a:r>
              <a:rPr lang="en-US" baseline="0" dirty="0" smtClean="0"/>
              <a:t> advantages of two existing algorithms – bidirectional path tracing and photon mapping – and combine them into a unified robust solution.</a:t>
            </a:r>
          </a:p>
          <a:p>
            <a:pPr>
              <a:buFont typeface="Arial" pitchFamily="34" charset="0"/>
              <a:buChar char="•"/>
            </a:pPr>
            <a:r>
              <a:rPr lang="en-US" baseline="0" dirty="0" smtClean="0"/>
              <a:t> Two invaluable tools for achieving this goal – both due to Eric </a:t>
            </a:r>
            <a:r>
              <a:rPr lang="en-US" baseline="0" dirty="0" err="1" smtClean="0"/>
              <a:t>Veach</a:t>
            </a:r>
            <a:r>
              <a:rPr lang="en-US" baseline="0" dirty="0" smtClean="0"/>
              <a:t> and Leo </a:t>
            </a:r>
            <a:r>
              <a:rPr lang="en-US" baseline="0" dirty="0" err="1" smtClean="0"/>
              <a:t>Guibas</a:t>
            </a:r>
            <a:r>
              <a:rPr lang="en-US" baseline="0" dirty="0" smtClean="0"/>
              <a:t> are: the formulation of light transport as an integral over light paths, and Multiple Importance Sampling – an awesome technique for combining multiple estimators into one while minimizing variance.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And because these two tools are so important</a:t>
            </a:r>
            <a:r>
              <a:rPr lang="en-US" baseline="0" dirty="0" smtClean="0"/>
              <a:t>, and have potential applications well outside image synthesis, I will start with them.</a:t>
            </a:r>
          </a:p>
          <a:p>
            <a:pPr>
              <a:buFont typeface="Arial" pitchFamily="34" charset="0"/>
              <a:buChar char="•"/>
            </a:pPr>
            <a:r>
              <a:rPr lang="en-US" baseline="0" dirty="0" smtClean="0"/>
              <a:t> Then I’ll briefly describe the two algorithms that we combine, that is bidirectional path tracing and photon mapping.</a:t>
            </a:r>
          </a:p>
          <a:p>
            <a:pPr>
              <a:buFont typeface="Arial" pitchFamily="34" charset="0"/>
              <a:buChar char="•"/>
            </a:pPr>
            <a:r>
              <a:rPr lang="en-US" baseline="0" dirty="0" smtClean="0"/>
              <a:t> And with a bit of luck, I should be able to say a couple of words about our actual contribution – the vertex connection and merging algorithm.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39800" y="747713"/>
            <a:ext cx="4918075" cy="3689350"/>
          </a:xfrm>
          <a:ln cap="flat"/>
        </p:spPr>
      </p:sp>
      <p:sp>
        <p:nvSpPr>
          <p:cNvPr id="66563" name="Rectangle 3"/>
          <p:cNvSpPr>
            <a:spLocks noGrp="1" noChangeArrowheads="1"/>
          </p:cNvSpPr>
          <p:nvPr>
            <p:ph type="body" idx="1"/>
          </p:nvPr>
        </p:nvSpPr>
        <p:spPr>
          <a:noFill/>
          <a:ln w="9525"/>
        </p:spPr>
        <p:txBody>
          <a:bodyPr/>
          <a:lstStyle/>
          <a:p>
            <a:pPr>
              <a:buFont typeface="Arial" pitchFamily="34" charset="0"/>
              <a:buChar char="•"/>
            </a:pPr>
            <a:r>
              <a:rPr lang="en-US" sz="1100" baseline="0" dirty="0" smtClean="0"/>
              <a:t> Consider a complex multimodal integrand </a:t>
            </a:r>
            <a:r>
              <a:rPr lang="en-US" sz="1100" i="1" baseline="0" dirty="0" smtClean="0"/>
              <a:t>f</a:t>
            </a:r>
            <a:r>
              <a:rPr lang="en-US" sz="1100" baseline="0" dirty="0" smtClean="0"/>
              <a:t>(</a:t>
            </a:r>
            <a:r>
              <a:rPr lang="en-US" sz="1100" i="1" baseline="0" dirty="0" smtClean="0"/>
              <a:t>x</a:t>
            </a:r>
            <a:r>
              <a:rPr lang="en-US" sz="1100" baseline="0" dirty="0" smtClean="0"/>
              <a:t>) that we want to numerically integrate using a MC method with importance sampling.</a:t>
            </a:r>
          </a:p>
          <a:p>
            <a:pPr>
              <a:buFont typeface="Arial" pitchFamily="34" charset="0"/>
              <a:buChar char="•"/>
            </a:pPr>
            <a:r>
              <a:rPr lang="en-US" sz="1100" baseline="0" dirty="0" smtClean="0"/>
              <a:t> Unfortunately, we do not have a PDF that would mimic the integrand in the entire domain.</a:t>
            </a:r>
          </a:p>
          <a:p>
            <a:pPr>
              <a:buFont typeface="Arial" pitchFamily="34" charset="0"/>
              <a:buChar char="•"/>
            </a:pPr>
            <a:r>
              <a:rPr lang="en-US" sz="1100" baseline="0" dirty="0" smtClean="0"/>
              <a:t> Instead, we can draw the sample from two different PDFs, </a:t>
            </a:r>
            <a:r>
              <a:rPr lang="en-US" sz="1100" i="1" baseline="0" dirty="0" smtClean="0"/>
              <a:t>p</a:t>
            </a:r>
            <a:r>
              <a:rPr lang="en-US" sz="1100" i="1" baseline="-25000" dirty="0" smtClean="0"/>
              <a:t>a</a:t>
            </a:r>
            <a:r>
              <a:rPr lang="en-US" sz="1100" baseline="0" dirty="0" smtClean="0"/>
              <a:t> and </a:t>
            </a:r>
            <a:r>
              <a:rPr lang="en-US" sz="1100" i="1" baseline="0" dirty="0" err="1" smtClean="0"/>
              <a:t>p</a:t>
            </a:r>
            <a:r>
              <a:rPr lang="en-US" sz="1100" i="1" baseline="-25000" dirty="0" err="1" smtClean="0"/>
              <a:t>b</a:t>
            </a:r>
            <a:r>
              <a:rPr lang="en-US" sz="1100" baseline="0" dirty="0" smtClean="0"/>
              <a:t> each of which is a good match for the integrand under different conditions – i.e. in different part of the domain.</a:t>
            </a:r>
          </a:p>
          <a:p>
            <a:pPr>
              <a:buFont typeface="Arial" pitchFamily="34" charset="0"/>
              <a:buChar char="•"/>
            </a:pPr>
            <a:r>
              <a:rPr lang="en-US" sz="1100" baseline="0" dirty="0" smtClean="0"/>
              <a:t> However, the estimators corresponding to these two PDFs have extremely high variance – shown on the slide.</a:t>
            </a:r>
          </a:p>
          <a:p>
            <a:pPr>
              <a:buFont typeface="Arial" pitchFamily="34" charset="0"/>
              <a:buChar char="•"/>
            </a:pPr>
            <a:r>
              <a:rPr lang="en-US" sz="1100" baseline="0" dirty="0" smtClean="0"/>
              <a:t> </a:t>
            </a:r>
            <a:r>
              <a:rPr lang="en-US" sz="1100" baseline="0" dirty="0" smtClean="0"/>
              <a:t>We can use Multiple Importance Sampling (MIS) to combine the sampling techniques corresponding to the two PDFs into a single, robust, combined technique.</a:t>
            </a:r>
          </a:p>
          <a:p>
            <a:pPr>
              <a:buFont typeface="Arial" pitchFamily="34" charset="0"/>
              <a:buChar char="•"/>
            </a:pPr>
            <a:r>
              <a:rPr lang="en-US" sz="1100" baseline="0" dirty="0" smtClean="0"/>
              <a:t> </a:t>
            </a:r>
            <a:r>
              <a:rPr lang="en-US" sz="1100" baseline="0" dirty="0" smtClean="0"/>
              <a:t>The MIS procedure is extremely simple: it randomly picks one distribution to sample from (</a:t>
            </a:r>
            <a:r>
              <a:rPr lang="en-US" sz="1100" i="1" baseline="0" dirty="0" smtClean="0"/>
              <a:t>p</a:t>
            </a:r>
            <a:r>
              <a:rPr lang="en-US" sz="1100" i="1" baseline="-25000" dirty="0" smtClean="0"/>
              <a:t>a</a:t>
            </a:r>
            <a:r>
              <a:rPr lang="en-US" sz="1100" baseline="0" dirty="0" smtClean="0"/>
              <a:t> or </a:t>
            </a:r>
            <a:r>
              <a:rPr lang="en-US" sz="1100" i="1" baseline="0" dirty="0" err="1" smtClean="0"/>
              <a:t>p</a:t>
            </a:r>
            <a:r>
              <a:rPr lang="en-US" sz="1100" i="1" baseline="-25000" dirty="0" err="1" smtClean="0"/>
              <a:t>b</a:t>
            </a:r>
            <a:r>
              <a:rPr lang="en-US" sz="1100" baseline="0" dirty="0" smtClean="0"/>
              <a:t> , say with fifty-fifty chance) and then takes the sample from the selected distribution.</a:t>
            </a:r>
          </a:p>
          <a:p>
            <a:pPr>
              <a:buFont typeface="Arial" pitchFamily="34" charset="0"/>
              <a:buChar char="•"/>
            </a:pPr>
            <a:r>
              <a:rPr lang="en-US" sz="1100" baseline="0" dirty="0" smtClean="0"/>
              <a:t> This essentially corresponds to sampling from a weighted average of the two distributions, which is reflected in the form of the estimator, shown on the slide.</a:t>
            </a:r>
          </a:p>
          <a:p>
            <a:pPr>
              <a:buFont typeface="Arial" pitchFamily="34" charset="0"/>
              <a:buChar char="•"/>
            </a:pPr>
            <a:endParaRPr lang="en-US" sz="1100" baseline="0" dirty="0" smtClean="0"/>
          </a:p>
          <a:p>
            <a:pPr>
              <a:buFont typeface="Arial" pitchFamily="34" charset="0"/>
              <a:buChar char="•"/>
            </a:pPr>
            <a:r>
              <a:rPr lang="en-US" sz="1100" baseline="0" dirty="0" smtClean="0"/>
              <a:t> This estimator is really powerful at suppressing outlier samples such as those that you would obtain by picking </a:t>
            </a:r>
            <a:r>
              <a:rPr lang="en-US" sz="1100" i="1" baseline="0" dirty="0" err="1" smtClean="0"/>
              <a:t>x</a:t>
            </a:r>
            <a:r>
              <a:rPr lang="en-US" sz="1100" baseline="0" dirty="0" err="1" smtClean="0"/>
              <a:t>_from</a:t>
            </a:r>
            <a:r>
              <a:rPr lang="en-US" sz="1100" baseline="0" dirty="0" smtClean="0"/>
              <a:t> the tail of </a:t>
            </a:r>
            <a:r>
              <a:rPr lang="en-US" sz="1100" i="1" baseline="0" dirty="0" smtClean="0"/>
              <a:t>p</a:t>
            </a:r>
            <a:r>
              <a:rPr lang="en-US" sz="1100" i="1" baseline="-25000" dirty="0" smtClean="0"/>
              <a:t>a</a:t>
            </a:r>
            <a:r>
              <a:rPr lang="en-US" sz="1100" baseline="0" dirty="0" smtClean="0"/>
              <a:t>, where </a:t>
            </a:r>
            <a:r>
              <a:rPr lang="en-US" sz="1100" i="1" baseline="0" dirty="0" smtClean="0"/>
              <a:t>f</a:t>
            </a:r>
            <a:r>
              <a:rPr lang="en-US" sz="1100" baseline="0" dirty="0" smtClean="0"/>
              <a:t>(</a:t>
            </a:r>
            <a:r>
              <a:rPr lang="en-US" sz="1100" i="1" baseline="0" dirty="0" smtClean="0"/>
              <a:t>x</a:t>
            </a:r>
            <a:r>
              <a:rPr lang="en-US" sz="1100" baseline="0" dirty="0" smtClean="0"/>
              <a:t>) might still be large. </a:t>
            </a:r>
          </a:p>
          <a:p>
            <a:pPr>
              <a:buFont typeface="Arial" pitchFamily="34" charset="0"/>
              <a:buChar char="•"/>
            </a:pPr>
            <a:r>
              <a:rPr lang="en-US" sz="1100" baseline="0" dirty="0" smtClean="0"/>
              <a:t> Without having </a:t>
            </a:r>
            <a:r>
              <a:rPr lang="en-US" sz="1100" i="1" baseline="0" dirty="0" err="1" smtClean="0"/>
              <a:t>p</a:t>
            </a:r>
            <a:r>
              <a:rPr lang="en-US" sz="1100" i="1" baseline="-25000" dirty="0" err="1" smtClean="0"/>
              <a:t>b</a:t>
            </a:r>
            <a:r>
              <a:rPr lang="en-US" sz="1100" i="1" baseline="0" dirty="0" smtClean="0"/>
              <a:t> </a:t>
            </a:r>
            <a:r>
              <a:rPr lang="en-US" sz="1100" baseline="0" dirty="0" smtClean="0"/>
              <a:t>at our disposal, we would be dividing the large </a:t>
            </a:r>
            <a:r>
              <a:rPr lang="en-US" sz="1100" i="1" baseline="0" dirty="0" smtClean="0"/>
              <a:t>f</a:t>
            </a:r>
            <a:r>
              <a:rPr lang="en-US" sz="1100" baseline="0" dirty="0" smtClean="0"/>
              <a:t>(</a:t>
            </a:r>
            <a:r>
              <a:rPr lang="en-US" sz="1100" i="1" baseline="0" dirty="0" smtClean="0"/>
              <a:t>x</a:t>
            </a:r>
            <a:r>
              <a:rPr lang="en-US" sz="1100" baseline="0" dirty="0" smtClean="0"/>
              <a:t>) by the small </a:t>
            </a:r>
            <a:r>
              <a:rPr lang="en-US" sz="1100" i="1" baseline="0" dirty="0" smtClean="0"/>
              <a:t>p</a:t>
            </a:r>
            <a:r>
              <a:rPr lang="en-US" sz="1100" i="1" baseline="-25000" dirty="0" smtClean="0"/>
              <a:t>a </a:t>
            </a:r>
            <a:r>
              <a:rPr lang="en-US" sz="1100" baseline="0" dirty="0" smtClean="0"/>
              <a:t>(</a:t>
            </a:r>
            <a:r>
              <a:rPr lang="en-US" sz="1100" i="1" baseline="0" dirty="0" smtClean="0"/>
              <a:t>x</a:t>
            </a:r>
            <a:r>
              <a:rPr lang="en-US" sz="1100" baseline="0" dirty="0" smtClean="0"/>
              <a:t>), producing an outlier. </a:t>
            </a:r>
          </a:p>
          <a:p>
            <a:pPr>
              <a:buFont typeface="Arial" pitchFamily="34" charset="0"/>
              <a:buChar char="•"/>
            </a:pPr>
            <a:r>
              <a:rPr lang="en-US" sz="1100" baseline="0" dirty="0" smtClean="0"/>
              <a:t> However, the combined technique has a much higher chance of producing this particular </a:t>
            </a:r>
            <a:r>
              <a:rPr lang="en-US" sz="1100" i="1" baseline="0" dirty="0" smtClean="0"/>
              <a:t>x</a:t>
            </a:r>
            <a:r>
              <a:rPr lang="en-US" sz="1100" baseline="0" dirty="0" smtClean="0"/>
              <a:t> (because it can sample it also from </a:t>
            </a:r>
            <a:r>
              <a:rPr lang="en-US" sz="1100" i="1" baseline="0" dirty="0" err="1" smtClean="0"/>
              <a:t>p</a:t>
            </a:r>
            <a:r>
              <a:rPr lang="en-US" sz="1100" i="1" baseline="-25000" dirty="0" err="1" smtClean="0"/>
              <a:t>b</a:t>
            </a:r>
            <a:r>
              <a:rPr lang="en-US" sz="1100" baseline="0" dirty="0" smtClean="0"/>
              <a:t>), so the combined estimator divides </a:t>
            </a:r>
            <a:r>
              <a:rPr lang="en-US" sz="1100" i="1" baseline="0" dirty="0" smtClean="0"/>
              <a:t>f</a:t>
            </a:r>
            <a:r>
              <a:rPr lang="en-US" sz="1100" baseline="0" dirty="0" smtClean="0"/>
              <a:t>(</a:t>
            </a:r>
            <a:r>
              <a:rPr lang="en-US" sz="1100" i="1" baseline="0" dirty="0" smtClean="0"/>
              <a:t>x</a:t>
            </a:r>
            <a:r>
              <a:rPr lang="en-US" sz="1100" baseline="0" dirty="0" smtClean="0"/>
              <a:t>) by [</a:t>
            </a:r>
            <a:r>
              <a:rPr lang="en-US" sz="1100" i="1" baseline="0" dirty="0" smtClean="0"/>
              <a:t>p</a:t>
            </a:r>
            <a:r>
              <a:rPr lang="en-US" sz="1100" i="1" baseline="-25000" dirty="0" smtClean="0"/>
              <a:t>a </a:t>
            </a:r>
            <a:r>
              <a:rPr lang="en-US" sz="1100" baseline="0" dirty="0" smtClean="0"/>
              <a:t>(</a:t>
            </a:r>
            <a:r>
              <a:rPr lang="en-US" sz="1100" i="1" baseline="0" dirty="0" smtClean="0"/>
              <a:t>x</a:t>
            </a:r>
            <a:r>
              <a:rPr lang="en-US" sz="1100" baseline="0" dirty="0" smtClean="0"/>
              <a:t>) + </a:t>
            </a:r>
            <a:r>
              <a:rPr lang="en-US" sz="1100" i="1" baseline="0" dirty="0" err="1" smtClean="0"/>
              <a:t>p</a:t>
            </a:r>
            <a:r>
              <a:rPr lang="en-US" sz="1100" i="1" baseline="-25000" dirty="0" err="1" smtClean="0"/>
              <a:t>b</a:t>
            </a:r>
            <a:r>
              <a:rPr lang="en-US" sz="1100" baseline="0" dirty="0" smtClean="0"/>
              <a:t>(</a:t>
            </a:r>
            <a:r>
              <a:rPr lang="en-US" sz="1100" i="1" baseline="0" dirty="0" smtClean="0"/>
              <a:t>x</a:t>
            </a:r>
            <a:r>
              <a:rPr lang="en-US" sz="1100" baseline="0" dirty="0" smtClean="0"/>
              <a:t>)] / 2, which yields a much more reasonable sample value.</a:t>
            </a:r>
          </a:p>
          <a:p>
            <a:pPr>
              <a:buFont typeface="Arial" pitchFamily="34" charset="0"/>
              <a:buChar char="•"/>
            </a:pPr>
            <a:endParaRPr lang="en-US" sz="1100"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100" baseline="0" dirty="0" smtClean="0"/>
              <a:t> I want to note that what I’m showing here is called the “balance heuristic” and is a part of a wider theory on weighted combinations of estimators proposed by </a:t>
            </a:r>
            <a:r>
              <a:rPr lang="en-US" sz="1100" baseline="0" dirty="0" err="1" smtClean="0"/>
              <a:t>Veach</a:t>
            </a:r>
            <a:r>
              <a:rPr lang="en-US" sz="1100" baseline="0" dirty="0" smtClean="0"/>
              <a:t> and </a:t>
            </a:r>
            <a:r>
              <a:rPr lang="en-US" sz="1100" baseline="0" dirty="0" err="1" smtClean="0"/>
              <a:t>Guibas</a:t>
            </a:r>
            <a:r>
              <a:rPr lang="en-US" sz="1100" baseline="0" dirty="0" smtClean="0"/>
              <a:t>.</a:t>
            </a:r>
          </a:p>
          <a:p>
            <a:pPr>
              <a:buFont typeface="Arial" pitchFamily="34" charset="0"/>
              <a:buChar char="•"/>
            </a:pPr>
            <a:endParaRPr lang="en-US" sz="11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Here’s one example of a result achieved</a:t>
            </a:r>
            <a:r>
              <a:rPr lang="en-US" baseline="0" dirty="0" smtClean="0"/>
              <a:t> by Multiple importance sampling.</a:t>
            </a:r>
          </a:p>
          <a:p>
            <a:pPr>
              <a:buFont typeface="Arial" pitchFamily="34" charset="0"/>
              <a:buChar char="•"/>
            </a:pPr>
            <a:r>
              <a:rPr lang="en-US" baseline="0" dirty="0" smtClean="0"/>
              <a:t> The scene consists of two polygons, the left one emits light and the floor receives it.</a:t>
            </a:r>
          </a:p>
          <a:p>
            <a:pPr>
              <a:buFont typeface="Arial" pitchFamily="34" charset="0"/>
              <a:buChar char="•"/>
            </a:pPr>
            <a:r>
              <a:rPr lang="en-US" baseline="0" dirty="0" smtClean="0"/>
              <a:t> Ignoring multiple inter-reflections of light, the radiance incident at a point on the floor is given by the integral over the area source.</a:t>
            </a:r>
          </a:p>
          <a:p>
            <a:pPr>
              <a:buFont typeface="Arial" pitchFamily="34" charset="0"/>
              <a:buChar char="•"/>
            </a:pPr>
            <a:r>
              <a:rPr lang="en-US" baseline="0" dirty="0" smtClean="0"/>
              <a:t> In the case A on the left, the samples are proposed on the light source by picking a random direction from the floor and shooting a ray. This strategy yields high variance for point far away from the source simply because the chance of hitting the light gets low.</a:t>
            </a:r>
          </a:p>
          <a:p>
            <a:pPr>
              <a:buFont typeface="Arial" pitchFamily="34" charset="0"/>
              <a:buChar char="•"/>
            </a:pPr>
            <a:r>
              <a:rPr lang="en-US" baseline="0" dirty="0" smtClean="0"/>
              <a:t> In the case B in the middle, on the other hand, we use uniform distribution over the light source to propose the samples. This correspond to a next-event estimator in a random walk. This strategy is really great for points far away from the light source but the closer we get the higher the variance. In fact, as we approach the source, the estimator’s variance grows to infinity, because of the 1/r^2 term in the </a:t>
            </a:r>
            <a:r>
              <a:rPr lang="en-US" baseline="0" dirty="0" smtClean="0"/>
              <a:t>estimator – exactly the same problem as in the next-event estimator to a point detector.</a:t>
            </a:r>
            <a:endParaRPr lang="en-US" baseline="0" dirty="0" smtClean="0"/>
          </a:p>
          <a:p>
            <a:pPr>
              <a:buFont typeface="Arial" pitchFamily="34" charset="0"/>
              <a:buChar char="•"/>
            </a:pPr>
            <a:r>
              <a:rPr lang="en-US" baseline="0" dirty="0" smtClean="0"/>
              <a:t> In the third case, we apply MIS: we pick randomly one of the two strategies, and we divide each sample by the “average” value of the two PDFs. And magic happens: the combined solution weights up the more efficient of the two strategies, and even manages to get rid of the singularity!</a:t>
            </a:r>
          </a:p>
          <a:p>
            <a:pPr>
              <a:buFont typeface="Arial" pitchFamily="34" charset="0"/>
              <a:buChar char="•"/>
            </a:pPr>
            <a:r>
              <a:rPr lang="en-US" baseline="0" dirty="0" smtClean="0"/>
              <a:t> This is because as we approach the light source, the strategy B is weighted down at the rate of r^2, which cancels the singularity</a:t>
            </a:r>
            <a:r>
              <a:rPr lang="en-US" baseline="0" dirty="0" smtClean="0"/>
              <a:t>.</a:t>
            </a:r>
          </a:p>
          <a:p>
            <a:pPr>
              <a:buFont typeface="Arial" pitchFamily="34" charset="0"/>
              <a:buChar char="•"/>
            </a:pPr>
            <a:endParaRPr lang="en-US" baseline="0" dirty="0" smtClean="0"/>
          </a:p>
          <a:p>
            <a:pPr>
              <a:buFont typeface="Arial" pitchFamily="34" charset="0"/>
              <a:buChar char="•"/>
            </a:pPr>
            <a:r>
              <a:rPr lang="en-US" baseline="0" dirty="0" smtClean="0"/>
              <a:t> This techniques can have immediate application to infinite-variance estimators encountered in neutron transport problems, such as the next-event estimators for point detector tallies, or for surface crossing tallies.</a:t>
            </a:r>
            <a:endParaRPr lang="en-US" baseline="0" dirty="0" smtClean="0"/>
          </a:p>
          <a:p>
            <a:pPr>
              <a:buFont typeface="Arial" pitchFamily="34" charset="0"/>
              <a:buChar char="•"/>
            </a:pPr>
            <a:endParaRPr lang="en-US"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 path integral formulation is an extremely powerful tool because it gives the measurement as simple integral – instead of a solution of</a:t>
            </a:r>
            <a:r>
              <a:rPr lang="en-US" baseline="0" dirty="0" smtClean="0"/>
              <a:t> an integral equation – which allows to argue about efficiency of different algorithms in terms of the probability density of sampling some types of paths, and even more importantly, it allows to combine different path sampling techniques through Multiple Importance Sampling</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 path integral</a:t>
            </a:r>
            <a:r>
              <a:rPr lang="en-US" baseline="0" dirty="0" smtClean="0"/>
              <a:t> formulation of light transport formalizes the idea that t</a:t>
            </a:r>
            <a:r>
              <a:rPr lang="en-US" dirty="0" smtClean="0"/>
              <a:t>he response of the detector - camera in our case - is due to</a:t>
            </a:r>
            <a:r>
              <a:rPr lang="en-US" baseline="0" dirty="0" smtClean="0"/>
              <a:t> all the light particles – travelling over all possible paths – that hit the </a:t>
            </a:r>
            <a:r>
              <a:rPr lang="en-US" baseline="0" dirty="0" smtClean="0"/>
              <a:t>detector.</a:t>
            </a:r>
            <a:endParaRPr lang="en-US" baseline="0" dirty="0" smtClean="0"/>
          </a:p>
          <a:p>
            <a:pPr>
              <a:buFont typeface="Arial" pitchFamily="34" charset="0"/>
              <a:buChar char="•"/>
            </a:pPr>
            <a:r>
              <a:rPr lang="en-US" baseline="0" dirty="0" smtClean="0"/>
              <a:t> The detector response is written as an integral over all light transport paths of all lengths in the scene.</a:t>
            </a:r>
          </a:p>
          <a:p>
            <a:pPr>
              <a:buFont typeface="Arial" pitchFamily="34" charset="0"/>
              <a:buChar char="•"/>
            </a:pPr>
            <a:r>
              <a:rPr lang="en-US" baseline="0" dirty="0" smtClean="0"/>
              <a:t> The integrand of this integral is the so called “measurement contribution function</a:t>
            </a:r>
            <a:r>
              <a:rPr lang="en-US" baseline="0" dirty="0" smtClean="0"/>
              <a:t>”.</a:t>
            </a:r>
          </a:p>
          <a:p>
            <a:pPr>
              <a:buFont typeface="Arial" pitchFamily="34" charset="0"/>
              <a:buChar char="•"/>
            </a:pPr>
            <a:endParaRPr lang="en-US" baseline="0" dirty="0" smtClean="0"/>
          </a:p>
          <a:p>
            <a:pPr>
              <a:buFont typeface="Arial" pitchFamily="34" charset="0"/>
              <a:buChar char="•"/>
            </a:pPr>
            <a:r>
              <a:rPr lang="en-US" baseline="0" dirty="0" smtClean="0"/>
              <a:t> The integral encapsulates the solution of the Rendering equation given by the Neumann series. It encapsulates a sum over all possible path lengths, and for each path length, it is an integral over all possible position of the path vertices.</a:t>
            </a:r>
            <a:endParaRPr lang="en-US"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In this</a:t>
            </a:r>
            <a:r>
              <a:rPr lang="en-US" sz="1200" b="0" kern="1200" baseline="0" dirty="0" smtClean="0">
                <a:solidFill>
                  <a:schemeClr val="tx1"/>
                </a:solidFill>
                <a:latin typeface="Arial" charset="0"/>
                <a:ea typeface="+mn-ea"/>
                <a:cs typeface="+mn-cs"/>
              </a:rPr>
              <a:t> work, we’re concerned with physically-based image synthesis, or image rendering, where given a model of some environment, we want to create a “virtual snapshot” of that environment.</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A light transport path is a </a:t>
            </a:r>
            <a:r>
              <a:rPr lang="en-US" baseline="0" dirty="0" err="1" smtClean="0"/>
              <a:t>polyline</a:t>
            </a:r>
            <a:r>
              <a:rPr lang="en-US" baseline="0" dirty="0" smtClean="0"/>
              <a:t> with vertices corresponding to light scattering on surfaces.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a:t>
            </a:r>
            <a:r>
              <a:rPr lang="en-US" baseline="0" dirty="0" smtClean="0"/>
              <a:t> measurement contribution function </a:t>
            </a:r>
            <a:r>
              <a:rPr lang="en-US" i="1" baseline="0" dirty="0" smtClean="0"/>
              <a:t>f</a:t>
            </a:r>
            <a:r>
              <a:rPr lang="en-US" baseline="0" dirty="0" smtClean="0"/>
              <a:t>(</a:t>
            </a:r>
            <a:r>
              <a:rPr lang="en-US" i="1" baseline="0" dirty="0" smtClean="0"/>
              <a:t>x</a:t>
            </a:r>
            <a:r>
              <a:rPr lang="en-US" baseline="0" dirty="0" smtClean="0"/>
              <a:t>)</a:t>
            </a:r>
            <a:r>
              <a:rPr lang="en-US" dirty="0" smtClean="0"/>
              <a:t> for a path </a:t>
            </a:r>
            <a:r>
              <a:rPr lang="en-US" i="1" dirty="0" smtClean="0"/>
              <a:t>x</a:t>
            </a:r>
            <a:r>
              <a:rPr lang="en-US" dirty="0" smtClean="0"/>
              <a:t> of</a:t>
            </a:r>
            <a:r>
              <a:rPr lang="en-US" baseline="0" dirty="0" smtClean="0"/>
              <a:t> length </a:t>
            </a:r>
            <a:r>
              <a:rPr lang="en-US" i="1" baseline="0" dirty="0" smtClean="0"/>
              <a:t>k</a:t>
            </a:r>
            <a:r>
              <a:rPr lang="en-US" dirty="0" smtClean="0"/>
              <a:t> is defined</a:t>
            </a:r>
            <a:r>
              <a:rPr lang="en-US" baseline="0" dirty="0" smtClean="0"/>
              <a:t> as the emitted radiance </a:t>
            </a:r>
            <a:r>
              <a:rPr lang="en-US" i="1" baseline="0" dirty="0" smtClean="0">
                <a:latin typeface="Cambria Math" pitchFamily="18" charset="0"/>
                <a:ea typeface="Cambria Math" pitchFamily="18" charset="0"/>
              </a:rPr>
              <a:t>L</a:t>
            </a:r>
            <a:r>
              <a:rPr lang="en-US" baseline="-25000" dirty="0" smtClean="0">
                <a:latin typeface="Cambria Math" pitchFamily="18" charset="0"/>
                <a:ea typeface="Cambria Math" pitchFamily="18" charset="0"/>
              </a:rPr>
              <a:t>e</a:t>
            </a:r>
            <a:r>
              <a:rPr lang="en-US" baseline="0" dirty="0" smtClean="0"/>
              <a:t> at the first vertex, times the sensitivity (or “emitted importance”) </a:t>
            </a:r>
            <a:r>
              <a:rPr lang="en-US" sz="1200" i="1" dirty="0" smtClean="0">
                <a:solidFill>
                  <a:schemeClr val="bg1"/>
                </a:solidFill>
                <a:latin typeface="Cambria Math"/>
              </a:rPr>
              <a:t>W</a:t>
            </a:r>
            <a:r>
              <a:rPr lang="en-US" sz="1200" baseline="-25000" dirty="0" smtClean="0">
                <a:solidFill>
                  <a:schemeClr val="bg1"/>
                </a:solidFill>
                <a:latin typeface="Cambria Math"/>
              </a:rPr>
              <a:t>e</a:t>
            </a:r>
            <a:r>
              <a:rPr lang="en-US" sz="1200" dirty="0" smtClean="0">
                <a:solidFill>
                  <a:schemeClr val="bg1"/>
                </a:solidFill>
                <a:latin typeface="Cambria Math"/>
              </a:rPr>
              <a:t> </a:t>
            </a:r>
            <a:r>
              <a:rPr lang="en-US" baseline="0" dirty="0" smtClean="0"/>
              <a:t>at the last vertex, times the path throughput </a:t>
            </a:r>
            <a:r>
              <a:rPr lang="en-US" i="1" baseline="0" dirty="0" smtClean="0"/>
              <a:t>T</a:t>
            </a:r>
            <a:r>
              <a:rPr lang="en-US" i="0" baseline="0" dirty="0" smtClean="0"/>
              <a:t>(</a:t>
            </a:r>
            <a:r>
              <a:rPr lang="en-US" i="1" baseline="0" dirty="0" smtClean="0"/>
              <a:t>x</a:t>
            </a:r>
            <a:r>
              <a:rPr lang="en-US" i="0" baseline="0" dirty="0" smtClean="0"/>
              <a:t>)</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throughput is defined as the product of the geometric </a:t>
            </a:r>
            <a:r>
              <a:rPr lang="en-US" i="1" baseline="0" dirty="0" smtClean="0"/>
              <a:t>G</a:t>
            </a:r>
            <a:r>
              <a:rPr lang="en-US" baseline="0" dirty="0" smtClean="0"/>
              <a:t> and scattering terms associated with the path edges and interior vertices, respectively</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geometry term is given by the product of cosine foreshortening factors and more importantly, it contains the inverse squared falloff.</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Thanks to the formal simplicity of the path integral formulation, applying Monte Carlo integration is really a more-or-less</a:t>
            </a:r>
            <a:r>
              <a:rPr lang="en-US" baseline="0" dirty="0" smtClean="0"/>
              <a:t> mechanical process.</a:t>
            </a:r>
          </a:p>
          <a:p>
            <a:pPr>
              <a:buFont typeface="Arial" pitchFamily="34" charset="0"/>
              <a:buChar char="•"/>
            </a:pPr>
            <a:r>
              <a:rPr lang="en-US" baseline="0" dirty="0" smtClean="0"/>
              <a:t> For each pixel, we need to repeatedly evaluate the estimator shown at the top right of the slide and average the estimates.</a:t>
            </a:r>
          </a:p>
          <a:p>
            <a:pPr>
              <a:buFont typeface="Arial" pitchFamily="34" charset="0"/>
              <a:buChar char="•"/>
            </a:pPr>
            <a:r>
              <a:rPr lang="en-US" baseline="0" dirty="0" smtClean="0"/>
              <a:t> This involves the following three steps:</a:t>
            </a:r>
          </a:p>
          <a:p>
            <a:pPr lvl="1">
              <a:buFont typeface="Arial" pitchFamily="34" charset="0"/>
              <a:buChar char="•"/>
            </a:pPr>
            <a:r>
              <a:rPr lang="en-US" baseline="0" dirty="0" smtClean="0"/>
              <a:t> First, we need to draw (or sample, or generate – all are synonyms) a random light transport path </a:t>
            </a:r>
            <a:r>
              <a:rPr lang="en-US" i="1" baseline="0" dirty="0" smtClean="0"/>
              <a:t>x</a:t>
            </a:r>
            <a:r>
              <a:rPr lang="en-US" baseline="0" dirty="0" smtClean="0"/>
              <a:t> in the scene (connecting a light source to the camera).</a:t>
            </a:r>
          </a:p>
          <a:p>
            <a:pPr lvl="1">
              <a:buFont typeface="Arial" pitchFamily="34" charset="0"/>
              <a:buChar char="•"/>
            </a:pPr>
            <a:r>
              <a:rPr lang="en-US" baseline="0" dirty="0" smtClean="0"/>
              <a:t> Then we need to evaluate the probability density of this path, and the contribution function.</a:t>
            </a:r>
          </a:p>
          <a:p>
            <a:pPr lvl="1">
              <a:buFont typeface="Arial" pitchFamily="34" charset="0"/>
              <a:buChar char="•"/>
            </a:pPr>
            <a:r>
              <a:rPr lang="en-US" baseline="0" dirty="0" smtClean="0"/>
              <a:t> Finally, we simply evaluate the formula at the top of the slide.</a:t>
            </a:r>
          </a:p>
          <a:p>
            <a:pPr lvl="0">
              <a:buFont typeface="Arial" pitchFamily="34" charset="0"/>
              <a:buChar char="•"/>
            </a:pPr>
            <a:r>
              <a:rPr lang="en-US" baseline="0" dirty="0" smtClean="0"/>
              <a:t> Evaluating the path contribution function is simple – we have an analytic formula for this that takes a path and returns a number – the path contribution.</a:t>
            </a:r>
          </a:p>
          <a:p>
            <a:pPr lvl="0">
              <a:buFont typeface="Arial" pitchFamily="34" charset="0"/>
              <a:buChar char="•"/>
            </a:pPr>
            <a:r>
              <a:rPr lang="en-US" baseline="0" dirty="0" smtClean="0"/>
              <a:t> However, we have not discussed so far how paths can be sampled and how the PDF of the resulting path can be evaluated.</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For example, path </a:t>
            </a:r>
            <a:r>
              <a:rPr lang="en-US" dirty="0" smtClean="0"/>
              <a:t>tracing – which</a:t>
            </a:r>
            <a:r>
              <a:rPr lang="en-US" baseline="0" dirty="0" smtClean="0"/>
              <a:t> is a computer graphics jargon for an </a:t>
            </a:r>
            <a:r>
              <a:rPr lang="en-US" baseline="0" dirty="0" err="1" smtClean="0"/>
              <a:t>adjoint</a:t>
            </a:r>
            <a:r>
              <a:rPr lang="en-US" baseline="0" dirty="0" smtClean="0"/>
              <a:t> random walk – </a:t>
            </a:r>
            <a:r>
              <a:rPr lang="en-US" dirty="0" smtClean="0"/>
              <a:t>samples paths </a:t>
            </a:r>
            <a:r>
              <a:rPr lang="en-US" dirty="0" smtClean="0"/>
              <a:t>by starting at the camera sensor</a:t>
            </a:r>
            <a:r>
              <a:rPr lang="en-US" baseline="0" dirty="0" smtClean="0"/>
              <a:t>.</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a:t>
            </a:r>
            <a:r>
              <a:rPr lang="en-US" dirty="0" smtClean="0"/>
              <a:t>tracing (forward walk)</a:t>
            </a:r>
            <a:r>
              <a:rPr lang="en-US" baseline="0" dirty="0" smtClean="0"/>
              <a:t>, </a:t>
            </a:r>
            <a:r>
              <a:rPr lang="en-US" baseline="0" dirty="0" smtClean="0"/>
              <a:t>on the other hand, starts paths at the light sources.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Or we can combine the two ideas and generate </a:t>
            </a:r>
            <a:r>
              <a:rPr lang="en-US" baseline="0" dirty="0" smtClean="0"/>
              <a:t>a piece of the path starting from the camera, another piece starting from the light source, and connect the </a:t>
            </a:r>
            <a:r>
              <a:rPr lang="en-US" baseline="0" dirty="0" smtClean="0"/>
              <a:t>end-vertices </a:t>
            </a:r>
            <a:r>
              <a:rPr lang="en-US" baseline="0" dirty="0" smtClean="0"/>
              <a:t>of these sub-paths.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Now that we know how to construct a path, we need to evaluate its PDF so that we can plug</a:t>
            </a:r>
            <a:r>
              <a:rPr lang="en-US" baseline="0" dirty="0" smtClean="0"/>
              <a:t> it into the MC estimator.</a:t>
            </a:r>
          </a:p>
          <a:p>
            <a:pPr>
              <a:buFont typeface="Arial" pitchFamily="34" charset="0"/>
              <a:buChar char="•"/>
            </a:pPr>
            <a:r>
              <a:rPr lang="en-US" baseline="0" dirty="0" smtClean="0"/>
              <a:t> In general the PDF of a light path is simply the </a:t>
            </a:r>
            <a:r>
              <a:rPr lang="en-US" b="1" baseline="0" dirty="0" smtClean="0"/>
              <a:t>joint </a:t>
            </a:r>
            <a:r>
              <a:rPr lang="en-US" baseline="0" dirty="0" smtClean="0"/>
              <a:t>PDF of the path vertices.</a:t>
            </a:r>
          </a:p>
          <a:p>
            <a:pPr>
              <a:buFont typeface="Arial" pitchFamily="34" charset="0"/>
              <a:buChar char="•"/>
            </a:pPr>
            <a:r>
              <a:rPr lang="en-US" baseline="0" dirty="0" smtClean="0"/>
              <a:t> That is to say, the PDF that the first vertex is where it is </a:t>
            </a:r>
            <a:r>
              <a:rPr lang="en-US" b="0" i="1" baseline="0" dirty="0" smtClean="0"/>
              <a:t>and</a:t>
            </a:r>
            <a:r>
              <a:rPr lang="en-US" b="1" baseline="0" dirty="0" smtClean="0"/>
              <a:t> </a:t>
            </a:r>
            <a:r>
              <a:rPr lang="en-US" baseline="0" dirty="0" smtClean="0"/>
              <a:t>the second vertex is where it is, etc.</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joint path PDF</a:t>
            </a:r>
            <a:r>
              <a:rPr lang="en-US" baseline="0" dirty="0" smtClean="0"/>
              <a:t> is given by the product of the conditional vertex PDF.</a:t>
            </a:r>
          </a:p>
          <a:p>
            <a:pPr>
              <a:buFont typeface="Arial" pitchFamily="34" charset="0"/>
              <a:buChar char="•"/>
            </a:pPr>
            <a:r>
              <a:rPr lang="en-US" baseline="0" dirty="0" smtClean="0"/>
              <a:t> To see what this means, let us again take the example of path tracing (</a:t>
            </a:r>
            <a:r>
              <a:rPr lang="en-US" baseline="0" dirty="0" err="1" smtClean="0"/>
              <a:t>adjoint</a:t>
            </a:r>
            <a:r>
              <a:rPr lang="en-US" baseline="0" dirty="0" smtClean="0"/>
              <a:t> walk with next event estimation), where we build a path starting from the camera.</a:t>
            </a:r>
          </a:p>
          <a:p>
            <a:pPr>
              <a:buFont typeface="Arial" pitchFamily="34" charset="0"/>
              <a:buChar char="•"/>
            </a:pPr>
            <a:r>
              <a:rPr lang="en-US" baseline="0" dirty="0" smtClean="0"/>
              <a:t> Vertex </a:t>
            </a:r>
            <a:r>
              <a:rPr lang="en-US" i="1" baseline="0" dirty="0" smtClean="0"/>
              <a:t>x</a:t>
            </a:r>
            <a:r>
              <a:rPr lang="en-US" baseline="-25000" dirty="0" smtClean="0"/>
              <a:t>3</a:t>
            </a:r>
            <a:r>
              <a:rPr lang="en-US" baseline="0" dirty="0" smtClean="0"/>
              <a:t> comes from an a priori distribution </a:t>
            </a:r>
            <a:r>
              <a:rPr lang="en-US" i="1" baseline="0" dirty="0" smtClean="0"/>
              <a:t>p</a:t>
            </a:r>
            <a:r>
              <a:rPr lang="en-US" baseline="0" dirty="0" smtClean="0"/>
              <a:t>(</a:t>
            </a:r>
            <a:r>
              <a:rPr lang="en-US" i="1" baseline="0" dirty="0" smtClean="0"/>
              <a:t>x</a:t>
            </a:r>
            <a:r>
              <a:rPr lang="en-US" baseline="-25000" dirty="0" smtClean="0"/>
              <a:t>3</a:t>
            </a:r>
            <a:r>
              <a:rPr lang="en-US" baseline="0" dirty="0" smtClean="0"/>
              <a:t>) over the camera lens (usually uniform; or the delta distribution for a pinhole camera).</a:t>
            </a:r>
          </a:p>
          <a:p>
            <a:pPr>
              <a:buFont typeface="Arial" pitchFamily="34" charset="0"/>
              <a:buChar char="•"/>
            </a:pPr>
            <a:r>
              <a:rPr lang="en-US" baseline="0" dirty="0" smtClean="0"/>
              <a:t> Vertex </a:t>
            </a:r>
            <a:r>
              <a:rPr lang="en-US" i="1" baseline="0" dirty="0" smtClean="0"/>
              <a:t>x</a:t>
            </a:r>
            <a:r>
              <a:rPr lang="en-US" baseline="-25000" dirty="0" smtClean="0"/>
              <a:t>2</a:t>
            </a:r>
            <a:r>
              <a:rPr lang="en-US" baseline="0" dirty="0" smtClean="0"/>
              <a:t> is sampled by generating a random direction from </a:t>
            </a:r>
            <a:r>
              <a:rPr lang="en-US" i="1" baseline="0" dirty="0" smtClean="0"/>
              <a:t>x</a:t>
            </a:r>
            <a:r>
              <a:rPr lang="en-US" baseline="-25000" dirty="0" smtClean="0"/>
              <a:t>3</a:t>
            </a:r>
            <a:r>
              <a:rPr lang="en-US" baseline="0" dirty="0" smtClean="0"/>
              <a:t> and shooting a ray. This induces a PDF for </a:t>
            </a:r>
            <a:r>
              <a:rPr lang="en-US" i="1" baseline="0" dirty="0" smtClean="0"/>
              <a:t>x</a:t>
            </a:r>
            <a:r>
              <a:rPr lang="en-US" baseline="-25000" dirty="0" smtClean="0"/>
              <a:t>2</a:t>
            </a:r>
            <a:r>
              <a:rPr lang="en-US" baseline="0" dirty="0" smtClean="0"/>
              <a:t>, </a:t>
            </a:r>
            <a:r>
              <a:rPr lang="en-US" i="1" baseline="0" dirty="0" smtClean="0"/>
              <a:t>p</a:t>
            </a:r>
            <a:r>
              <a:rPr lang="en-US" baseline="0" dirty="0" smtClean="0"/>
              <a:t>(</a:t>
            </a:r>
            <a:r>
              <a:rPr lang="en-US" i="1" baseline="0" dirty="0" smtClean="0"/>
              <a:t>x</a:t>
            </a:r>
            <a:r>
              <a:rPr lang="en-US" baseline="-25000" dirty="0" smtClean="0"/>
              <a:t>2</a:t>
            </a:r>
            <a:r>
              <a:rPr lang="en-US" baseline="0" dirty="0" smtClean="0"/>
              <a:t> | </a:t>
            </a:r>
            <a:r>
              <a:rPr lang="en-US" i="1" baseline="0" dirty="0" smtClean="0"/>
              <a:t>x</a:t>
            </a:r>
            <a:r>
              <a:rPr lang="en-US" baseline="-25000" dirty="0" smtClean="0"/>
              <a:t>3</a:t>
            </a:r>
            <a:r>
              <a:rPr lang="en-US" baseline="0" dirty="0" smtClean="0"/>
              <a:t>), which is in fact conditional on vertex </a:t>
            </a:r>
            <a:r>
              <a:rPr lang="en-US" i="1" baseline="0" dirty="0" smtClean="0"/>
              <a:t>x</a:t>
            </a:r>
            <a:r>
              <a:rPr lang="en-US" baseline="-25000" dirty="0" smtClean="0"/>
              <a:t>3</a:t>
            </a:r>
            <a:r>
              <a:rPr lang="en-US" baseline="0" dirty="0" smtClean="0"/>
              <a:t>.</a:t>
            </a:r>
          </a:p>
          <a:p>
            <a:pPr>
              <a:buFont typeface="Arial" pitchFamily="34" charset="0"/>
              <a:buChar char="•"/>
            </a:pPr>
            <a:r>
              <a:rPr lang="en-US" baseline="0" dirty="0" smtClean="0"/>
              <a:t> The same thing holds for vertex </a:t>
            </a:r>
            <a:r>
              <a:rPr lang="en-US" i="1" baseline="0" dirty="0" smtClean="0"/>
              <a:t>x</a:t>
            </a:r>
            <a:r>
              <a:rPr lang="en-US" baseline="-25000" dirty="0" smtClean="0"/>
              <a:t>1</a:t>
            </a:r>
            <a:r>
              <a:rPr lang="en-US" baseline="0" dirty="0" smtClean="0"/>
              <a:t>, which is sampled by shooting a ray in a random direction from </a:t>
            </a:r>
            <a:r>
              <a:rPr lang="en-US" i="1" baseline="0" dirty="0" smtClean="0"/>
              <a:t>x</a:t>
            </a:r>
            <a:r>
              <a:rPr lang="en-US" baseline="-25000" dirty="0" smtClean="0"/>
              <a:t>2</a:t>
            </a:r>
            <a:r>
              <a:rPr lang="en-US" baseline="0" dirty="0" smtClean="0"/>
              <a:t>.</a:t>
            </a:r>
          </a:p>
          <a:p>
            <a:pPr>
              <a:buFont typeface="Arial" pitchFamily="34" charset="0"/>
              <a:buChar char="•"/>
            </a:pPr>
            <a:r>
              <a:rPr lang="en-US" baseline="0" dirty="0" smtClean="0"/>
              <a:t> Finally, vertex </a:t>
            </a:r>
            <a:r>
              <a:rPr lang="en-US" i="1" baseline="0" dirty="0" smtClean="0"/>
              <a:t>x</a:t>
            </a:r>
            <a:r>
              <a:rPr lang="en-US" baseline="-25000" dirty="0" smtClean="0"/>
              <a:t>0</a:t>
            </a:r>
            <a:r>
              <a:rPr lang="en-US" baseline="0" dirty="0" smtClean="0"/>
              <a:t> on the light source might be sampled from an uniform distribution over the light source area with </a:t>
            </a:r>
            <a:r>
              <a:rPr lang="en-US" baseline="0" dirty="0" err="1" smtClean="0"/>
              <a:t>pdf</a:t>
            </a:r>
            <a:r>
              <a:rPr lang="en-US" baseline="0" dirty="0" smtClean="0"/>
              <a:t> </a:t>
            </a:r>
            <a:r>
              <a:rPr lang="en-US" i="1" baseline="0" dirty="0" smtClean="0"/>
              <a:t>p</a:t>
            </a:r>
            <a:r>
              <a:rPr lang="en-US" baseline="0" dirty="0" smtClean="0"/>
              <a:t>(</a:t>
            </a:r>
            <a:r>
              <a:rPr lang="en-US" i="1" baseline="0" dirty="0" smtClean="0"/>
              <a:t>x</a:t>
            </a:r>
            <a:r>
              <a:rPr lang="en-US" baseline="-25000" dirty="0" smtClean="0"/>
              <a:t>0</a:t>
            </a:r>
            <a:r>
              <a:rPr lang="en-US" baseline="0" dirty="0" smtClean="0"/>
              <a:t>), independently of the other path vertices</a:t>
            </a:r>
            <a:r>
              <a:rPr lang="en-US" baseline="0" dirty="0" smtClean="0"/>
              <a:t>.</a:t>
            </a:r>
            <a:endParaRPr lang="en-US" baseline="0" dirty="0" smtClean="0"/>
          </a:p>
          <a:p>
            <a:pPr>
              <a:buFont typeface="Arial" pitchFamily="34" charset="0"/>
              <a:buChar char="•"/>
            </a:pPr>
            <a:r>
              <a:rPr lang="en-US" baseline="0" dirty="0" smtClean="0"/>
              <a:t> The full joint PDF is given by the product of all these individual terms.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From the point of view of the path integral framework, different light transport</a:t>
            </a:r>
            <a:r>
              <a:rPr lang="en-US" baseline="0" dirty="0" smtClean="0"/>
              <a:t> algorithms (based on Monte Carlo sampling) only differ by the path sampling techniques employed.</a:t>
            </a:r>
          </a:p>
          <a:p>
            <a:pPr>
              <a:buFont typeface="Arial" pitchFamily="34" charset="0"/>
              <a:buChar char="•"/>
            </a:pPr>
            <a:r>
              <a:rPr lang="en-US" baseline="0" dirty="0" smtClean="0"/>
              <a:t> The different sampling techniques imply different path PDF and therefore different relative efficiency for specific lighting effects.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a:t>
            </a:r>
            <a:r>
              <a:rPr lang="en-US" baseline="0" dirty="0" smtClean="0"/>
              <a:t> term “path integral formulation” as presented here is due to  </a:t>
            </a:r>
            <a:r>
              <a:rPr lang="en-US" baseline="0" dirty="0" err="1" smtClean="0"/>
              <a:t>Veach</a:t>
            </a:r>
            <a:r>
              <a:rPr lang="en-US" baseline="0" dirty="0" smtClean="0"/>
              <a:t> and </a:t>
            </a:r>
            <a:r>
              <a:rPr lang="en-US" baseline="0" dirty="0" err="1" smtClean="0"/>
              <a:t>Guibas</a:t>
            </a:r>
            <a:r>
              <a:rPr lang="en-US" baseline="0" dirty="0" smtClean="0"/>
              <a:t>, and can be derived by a fairly straightforward manipulation of the Neumann series solution of the rendering equation.</a:t>
            </a:r>
          </a:p>
          <a:p>
            <a:pPr rtl="0" fontAlgn="base">
              <a:buFont typeface="Arial" pitchFamily="34" charset="0"/>
              <a:buChar char="•"/>
            </a:pPr>
            <a:r>
              <a:rPr lang="en-US" baseline="0" dirty="0" smtClean="0"/>
              <a:t> </a:t>
            </a:r>
            <a:r>
              <a:rPr lang="en-US" sz="1200" kern="1200" dirty="0" smtClean="0">
                <a:solidFill>
                  <a:schemeClr val="tx1"/>
                </a:solidFill>
                <a:latin typeface="Arial" charset="0"/>
                <a:ea typeface="+mn-ea"/>
                <a:cs typeface="+mn-cs"/>
              </a:rPr>
              <a:t>More widely known is Feynman’s path integral formulation, used to solve problems in quantum mechanics. In this formulation the transport paths are general curves, so the path space that we considered here (</a:t>
            </a:r>
            <a:r>
              <a:rPr lang="en-US" sz="1200" kern="1200" dirty="0" err="1" smtClean="0">
                <a:solidFill>
                  <a:schemeClr val="tx1"/>
                </a:solidFill>
                <a:latin typeface="Arial" charset="0"/>
                <a:ea typeface="+mn-ea"/>
                <a:cs typeface="+mn-cs"/>
              </a:rPr>
              <a:t>polylines</a:t>
            </a:r>
            <a:r>
              <a:rPr lang="en-US" sz="1200" kern="1200" dirty="0" smtClean="0">
                <a:solidFill>
                  <a:schemeClr val="tx1"/>
                </a:solidFill>
                <a:latin typeface="Arial" charset="0"/>
                <a:ea typeface="+mn-ea"/>
                <a:cs typeface="+mn-cs"/>
              </a:rPr>
              <a:t>) is just a small sub-space (of measure zero) of the path space in Feynman’s formulation. </a:t>
            </a:r>
            <a:endParaRPr lang="en-US" dirty="0" smtClean="0"/>
          </a:p>
          <a:p>
            <a:pPr rtl="0" fontAlgn="base">
              <a:buFont typeface="Arial" pitchFamily="34" charset="0"/>
              <a:buChar char="•"/>
            </a:pPr>
            <a:r>
              <a:rPr lang="en-US" sz="1200" kern="1200" dirty="0" err="1" smtClean="0">
                <a:solidFill>
                  <a:schemeClr val="tx1"/>
                </a:solidFill>
                <a:latin typeface="Arial" charset="0"/>
                <a:ea typeface="+mn-ea"/>
                <a:cs typeface="+mn-cs"/>
              </a:rPr>
              <a:t>Tessendorf</a:t>
            </a:r>
            <a:r>
              <a:rPr lang="en-US" sz="1200" kern="1200" dirty="0" smtClean="0">
                <a:solidFill>
                  <a:schemeClr val="tx1"/>
                </a:solidFill>
                <a:latin typeface="Arial" charset="0"/>
                <a:ea typeface="+mn-ea"/>
                <a:cs typeface="+mn-cs"/>
              </a:rPr>
              <a:t> used Feynman’s path integral formulation to derive the solution of light transport in strongly forward scattering media.</a:t>
            </a:r>
            <a:endParaRPr lang="en-US" dirty="0" smtClean="0"/>
          </a:p>
          <a:p>
            <a:pPr rtl="0" fontAlgn="base">
              <a:buFont typeface="Arial" pitchFamily="34" charset="0"/>
              <a:buChar char="•"/>
            </a:pPr>
            <a:r>
              <a:rPr lang="en-US" sz="1200" kern="1200" dirty="0" smtClean="0">
                <a:solidFill>
                  <a:schemeClr val="tx1"/>
                </a:solidFill>
                <a:latin typeface="Arial" charset="0"/>
                <a:ea typeface="+mn-ea"/>
                <a:cs typeface="+mn-cs"/>
              </a:rPr>
              <a:t>This solution has been used for rendering by </a:t>
            </a:r>
            <a:r>
              <a:rPr lang="en-US" sz="1200" kern="1200" dirty="0" err="1" smtClean="0">
                <a:solidFill>
                  <a:schemeClr val="tx1"/>
                </a:solidFill>
                <a:latin typeface="Arial" charset="0"/>
                <a:ea typeface="+mn-ea"/>
                <a:cs typeface="+mn-cs"/>
              </a:rPr>
              <a:t>Premože</a:t>
            </a:r>
            <a:r>
              <a:rPr lang="en-US" sz="1200" kern="1200" dirty="0" smtClean="0">
                <a:solidFill>
                  <a:schemeClr val="tx1"/>
                </a:solidFill>
                <a:latin typeface="Arial" charset="0"/>
                <a:ea typeface="+mn-ea"/>
                <a:cs typeface="+mn-cs"/>
              </a:rPr>
              <a:t> and colleagues. </a:t>
            </a:r>
            <a:endParaRPr lang="en-US" dirty="0" smtClean="0"/>
          </a:p>
          <a:p>
            <a:pPr>
              <a:buFont typeface="Arial" pitchFamily="34" charset="0"/>
              <a:buChar char="•"/>
            </a:pPr>
            <a:endParaRPr lang="cs-CZ"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sz="1200" b="0" kern="1200" baseline="0" dirty="0" smtClean="0">
                <a:solidFill>
                  <a:schemeClr val="tx1"/>
                </a:solidFill>
                <a:latin typeface="Arial" charset="0"/>
                <a:ea typeface="+mn-ea"/>
                <a:cs typeface="+mn-cs"/>
              </a:rPr>
              <a:t> Here’s one example of an image created by our method and by the previous state-of-the-art.</a:t>
            </a:r>
          </a:p>
          <a:p>
            <a:pPr>
              <a:buFont typeface="Arial" pitchFamily="34" charset="0"/>
              <a:buChar char="•"/>
            </a:pPr>
            <a:r>
              <a:rPr lang="en-US" sz="1200" b="0" kern="1200" baseline="0" dirty="0" smtClean="0">
                <a:solidFill>
                  <a:schemeClr val="tx1"/>
                </a:solidFill>
                <a:latin typeface="Arial" charset="0"/>
                <a:ea typeface="+mn-ea"/>
                <a:cs typeface="+mn-cs"/>
              </a:rPr>
              <a:t> As you can see </a:t>
            </a:r>
            <a:r>
              <a:rPr lang="en-US" sz="1200" b="0" kern="1200" baseline="0" dirty="0" smtClean="0">
                <a:solidFill>
                  <a:schemeClr val="tx1"/>
                </a:solidFill>
                <a:latin typeface="Arial" charset="0"/>
                <a:ea typeface="+mn-ea"/>
                <a:cs typeface="+mn-cs"/>
              </a:rPr>
              <a:t>in the two images on the right, </a:t>
            </a:r>
            <a:r>
              <a:rPr lang="en-US" sz="1200" b="0" kern="1200" baseline="0" dirty="0" smtClean="0">
                <a:solidFill>
                  <a:schemeClr val="tx1"/>
                </a:solidFill>
                <a:latin typeface="Arial" charset="0"/>
                <a:ea typeface="+mn-ea"/>
                <a:cs typeface="+mn-cs"/>
              </a:rPr>
              <a:t>the images produces with previous methods suffer from </a:t>
            </a:r>
            <a:r>
              <a:rPr lang="en-US" sz="1200" b="0" i="1" kern="1200" baseline="0" dirty="0" smtClean="0">
                <a:solidFill>
                  <a:schemeClr val="tx1"/>
                </a:solidFill>
                <a:latin typeface="Arial" charset="0"/>
                <a:ea typeface="+mn-ea"/>
                <a:cs typeface="+mn-cs"/>
              </a:rPr>
              <a:t>image </a:t>
            </a:r>
            <a:r>
              <a:rPr lang="en-US" sz="1200" b="0" i="1" kern="1200" baseline="0" dirty="0" smtClean="0">
                <a:solidFill>
                  <a:schemeClr val="tx1"/>
                </a:solidFill>
                <a:latin typeface="Arial" charset="0"/>
                <a:ea typeface="+mn-ea"/>
                <a:cs typeface="+mn-cs"/>
              </a:rPr>
              <a:t>noise</a:t>
            </a:r>
            <a:r>
              <a:rPr lang="en-US" sz="1200" b="0" kern="1200" baseline="0" dirty="0" smtClean="0">
                <a:solidFill>
                  <a:schemeClr val="tx1"/>
                </a:solidFill>
                <a:latin typeface="Arial" charset="0"/>
                <a:ea typeface="+mn-ea"/>
                <a:cs typeface="+mn-cs"/>
              </a:rPr>
              <a:t>, which is a manifestation of the </a:t>
            </a:r>
            <a:r>
              <a:rPr lang="en-US" sz="1200" b="0" i="1" kern="1200" baseline="0" dirty="0" smtClean="0">
                <a:solidFill>
                  <a:schemeClr val="tx1"/>
                </a:solidFill>
                <a:latin typeface="Arial" charset="0"/>
                <a:ea typeface="+mn-ea"/>
                <a:cs typeface="+mn-cs"/>
              </a:rPr>
              <a:t>high variance</a:t>
            </a:r>
            <a:r>
              <a:rPr lang="en-US" sz="1200" b="0" kern="1200" baseline="0" dirty="0" smtClean="0">
                <a:solidFill>
                  <a:schemeClr val="tx1"/>
                </a:solidFill>
                <a:latin typeface="Arial" charset="0"/>
                <a:ea typeface="+mn-ea"/>
                <a:cs typeface="+mn-cs"/>
              </a:rPr>
              <a:t> of the estimators used to generate these images.</a:t>
            </a:r>
          </a:p>
          <a:p>
            <a:pPr>
              <a:buFont typeface="Arial" pitchFamily="34" charset="0"/>
              <a:buChar char="•"/>
            </a:pPr>
            <a:r>
              <a:rPr lang="en-US" sz="1200" b="0" kern="1200" baseline="0" dirty="0" smtClean="0">
                <a:solidFill>
                  <a:schemeClr val="tx1"/>
                </a:solidFill>
                <a:latin typeface="Arial" charset="0"/>
                <a:ea typeface="+mn-ea"/>
                <a:cs typeface="+mn-cs"/>
              </a:rPr>
              <a:t> Our method – Vertex Connection and Merging, or VCM - is substantially more robust and yields images where the noise is greatly reduced.</a:t>
            </a:r>
            <a:endParaRPr lang="en-US" sz="1200" b="0" kern="1200" dirty="0" smtClean="0">
              <a:solidFill>
                <a:schemeClr val="tx1"/>
              </a:solidFill>
              <a:latin typeface="Arial"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 us now formulate</a:t>
            </a:r>
            <a:r>
              <a:rPr lang="en-US" baseline="0" dirty="0" smtClean="0"/>
              <a:t> the bidirectional path tracing algorithm.</a:t>
            </a:r>
          </a:p>
          <a:p>
            <a:pPr>
              <a:buFont typeface="Arial" pitchFamily="34" charset="0"/>
              <a:buChar char="•"/>
            </a:pPr>
            <a:r>
              <a:rPr lang="en-US" baseline="0" dirty="0" smtClean="0"/>
              <a:t> As I already said, a single light transport path can be built in many different ways. Each of these so called sampling techniques is effective for sampling different lighting effects.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pPr>
              <a:buFont typeface="Arial" pitchFamily="34" charset="0"/>
              <a:buChar char="•"/>
            </a:pPr>
            <a:r>
              <a:rPr lang="en-US" dirty="0" smtClean="0">
                <a:solidFill>
                  <a:schemeClr val="tx1"/>
                </a:solidFill>
              </a:rPr>
              <a:t> This</a:t>
            </a:r>
            <a:r>
              <a:rPr lang="en-US" baseline="0" dirty="0" smtClean="0">
                <a:solidFill>
                  <a:schemeClr val="tx1"/>
                </a:solidFill>
              </a:rPr>
              <a:t> slide schematically shows all the possible bidirectional techniques that we can obtain by starting a path either on light source or on the camera and applying only the basic three operations of local path sampling for an example path of length 4.</a:t>
            </a:r>
          </a:p>
          <a:p>
            <a:pPr>
              <a:buFont typeface="Arial" pitchFamily="34" charset="0"/>
              <a:buChar char="•"/>
            </a:pPr>
            <a:r>
              <a:rPr lang="en-US" baseline="0" dirty="0" smtClean="0">
                <a:solidFill>
                  <a:schemeClr val="tx1"/>
                </a:solidFill>
              </a:rPr>
              <a:t> The first </a:t>
            </a:r>
            <a:r>
              <a:rPr lang="en-US" baseline="0" dirty="0" smtClean="0">
                <a:solidFill>
                  <a:schemeClr val="tx1"/>
                </a:solidFill>
              </a:rPr>
              <a:t>case from the top corresponds </a:t>
            </a:r>
            <a:r>
              <a:rPr lang="en-US" baseline="0" dirty="0" smtClean="0">
                <a:solidFill>
                  <a:schemeClr val="tx1"/>
                </a:solidFill>
              </a:rPr>
              <a:t>to path tracing – an </a:t>
            </a:r>
            <a:r>
              <a:rPr lang="en-US" baseline="0" dirty="0" err="1" smtClean="0">
                <a:solidFill>
                  <a:schemeClr val="tx1"/>
                </a:solidFill>
              </a:rPr>
              <a:t>adjoint</a:t>
            </a:r>
            <a:r>
              <a:rPr lang="en-US" baseline="0" dirty="0" smtClean="0">
                <a:solidFill>
                  <a:schemeClr val="tx1"/>
                </a:solidFill>
              </a:rPr>
              <a:t> walk starting at the </a:t>
            </a:r>
            <a:r>
              <a:rPr lang="en-US" baseline="0" dirty="0" smtClean="0">
                <a:solidFill>
                  <a:schemeClr val="tx1"/>
                </a:solidFill>
              </a:rPr>
              <a:t>detector (camera), </a:t>
            </a:r>
            <a:r>
              <a:rPr lang="en-US" baseline="0" dirty="0" smtClean="0">
                <a:solidFill>
                  <a:schemeClr val="tx1"/>
                </a:solidFill>
              </a:rPr>
              <a:t>randomly hitting the </a:t>
            </a:r>
            <a:r>
              <a:rPr lang="en-US" baseline="0" dirty="0" smtClean="0">
                <a:solidFill>
                  <a:schemeClr val="tx1"/>
                </a:solidFill>
              </a:rPr>
              <a:t>light source.</a:t>
            </a:r>
            <a:endParaRPr lang="en-US" baseline="0" dirty="0" smtClean="0">
              <a:solidFill>
                <a:schemeClr val="tx1"/>
              </a:solidFill>
            </a:endParaRPr>
          </a:p>
          <a:p>
            <a:pPr>
              <a:buFont typeface="Arial" pitchFamily="34" charset="0"/>
              <a:buChar char="•"/>
            </a:pPr>
            <a:r>
              <a:rPr lang="en-US" baseline="0" dirty="0" smtClean="0">
                <a:solidFill>
                  <a:schemeClr val="tx1"/>
                </a:solidFill>
              </a:rPr>
              <a:t> The second case is an </a:t>
            </a:r>
            <a:r>
              <a:rPr lang="en-US" baseline="0" dirty="0" err="1" smtClean="0">
                <a:solidFill>
                  <a:schemeClr val="tx1"/>
                </a:solidFill>
              </a:rPr>
              <a:t>adjoint</a:t>
            </a:r>
            <a:r>
              <a:rPr lang="en-US" baseline="0" dirty="0" smtClean="0">
                <a:solidFill>
                  <a:schemeClr val="tx1"/>
                </a:solidFill>
              </a:rPr>
              <a:t> walk with next event </a:t>
            </a:r>
            <a:r>
              <a:rPr lang="en-US" baseline="0" dirty="0" smtClean="0">
                <a:solidFill>
                  <a:schemeClr val="tx1"/>
                </a:solidFill>
              </a:rPr>
              <a:t>estimation, </a:t>
            </a:r>
            <a:r>
              <a:rPr lang="en-US" baseline="0" dirty="0" smtClean="0">
                <a:solidFill>
                  <a:schemeClr val="tx1"/>
                </a:solidFill>
              </a:rPr>
              <a:t>connecting explicitly to the </a:t>
            </a:r>
            <a:r>
              <a:rPr lang="en-US" baseline="0" dirty="0" smtClean="0">
                <a:solidFill>
                  <a:schemeClr val="tx1"/>
                </a:solidFill>
              </a:rPr>
              <a:t>light source.</a:t>
            </a:r>
            <a:endParaRPr lang="en-US" baseline="0" dirty="0" smtClean="0">
              <a:solidFill>
                <a:schemeClr val="tx1"/>
              </a:solidFill>
            </a:endParaRPr>
          </a:p>
          <a:p>
            <a:pPr>
              <a:buFont typeface="Arial" pitchFamily="34" charset="0"/>
              <a:buChar char="•"/>
            </a:pPr>
            <a:endParaRPr lang="en-US"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0" baseline="0" dirty="0" smtClean="0">
                <a:solidFill>
                  <a:schemeClr val="tx1"/>
                </a:solidFill>
              </a:rPr>
              <a:t> </a:t>
            </a:r>
            <a:r>
              <a:rPr lang="en-US" sz="1200" b="0" kern="1200" dirty="0" smtClean="0">
                <a:solidFill>
                  <a:schemeClr val="tx1"/>
                </a:solidFill>
                <a:latin typeface="Arial" charset="0"/>
                <a:ea typeface="+mn-ea"/>
                <a:cs typeface="+mn-cs"/>
              </a:rPr>
              <a:t>Each sampling technique importance samples a different subset of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However, in each of these</a:t>
            </a:r>
            <a:r>
              <a:rPr lang="en-US" sz="1200" b="0" kern="1200" baseline="0" dirty="0" smtClean="0">
                <a:solidFill>
                  <a:schemeClr val="tx1"/>
                </a:solidFill>
                <a:latin typeface="Arial" charset="0"/>
                <a:ea typeface="+mn-ea"/>
                <a:cs typeface="+mn-cs"/>
              </a:rPr>
              <a:t> techniques, there are some terms of the measurement contribution function that are not importance sampled.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The purely unidirectional techniques (top and bottom) do not importance sample the light emission and detector sensitivity, respectively. Indeed, for example the technique at the top relies on randomly hitting a light source, without incorporating any information about the location of light sources in the scene.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All the bidirectional techniques, that is, those that involve connection of two sub-paths, are unable to importance sample the terms associated with the connection edge.</a:t>
            </a:r>
            <a:endParaRPr lang="en-US" sz="1200" b="0" kern="1200" dirty="0" smtClean="0">
              <a:solidFill>
                <a:schemeClr val="tx1"/>
              </a:solidFill>
              <a:latin typeface="Arial" charset="0"/>
              <a:ea typeface="+mn-ea"/>
              <a:cs typeface="+mn-cs"/>
            </a:endParaRPr>
          </a:p>
          <a:p>
            <a:pPr>
              <a:buFont typeface="Arial" pitchFamily="34" charset="0"/>
              <a:buChar char="•"/>
            </a:pPr>
            <a:endParaRPr lang="en-US"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But</a:t>
            </a:r>
            <a:r>
              <a:rPr lang="en-US" sz="1200" b="0" kern="1200" baseline="0" dirty="0" smtClean="0">
                <a:solidFill>
                  <a:schemeClr val="tx1"/>
                </a:solidFill>
                <a:latin typeface="Arial" charset="0"/>
                <a:ea typeface="+mn-ea"/>
                <a:cs typeface="+mn-cs"/>
              </a:rPr>
              <a:t> none of the techniques shown here is able to importance sample all of the terms of the measurement contribution function.</a:t>
            </a:r>
            <a:endParaRPr lang="en-US" sz="1200" b="0" kern="1200" dirty="0" smtClean="0">
              <a:solidFill>
                <a:schemeClr val="tx1"/>
              </a:solidFill>
              <a:latin typeface="Arial" charset="0"/>
              <a:ea typeface="+mn-ea"/>
              <a:cs typeface="+mn-cs"/>
            </a:endParaRPr>
          </a:p>
          <a:p>
            <a:pPr>
              <a:buFont typeface="Arial" pitchFamily="34" charset="0"/>
              <a:buChar char="•"/>
            </a:pPr>
            <a:endParaRPr lang="en-US" sz="120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main idea of bidirectional path tracing is to use all of the sampling techniques</a:t>
            </a:r>
            <a:r>
              <a:rPr lang="en-US" baseline="0" dirty="0" smtClean="0"/>
              <a:t> above and combine them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MIS has the great property that it will weight down the contribution</a:t>
            </a:r>
            <a:r>
              <a:rPr lang="en-US" baseline="0" dirty="0" smtClean="0"/>
              <a:t> of </a:t>
            </a:r>
            <a:r>
              <a:rPr lang="en-US" baseline="0" dirty="0" smtClean="0"/>
              <a:t>paths </a:t>
            </a:r>
            <a:r>
              <a:rPr lang="en-US" baseline="0" dirty="0" smtClean="0"/>
              <a:t>with short connecting edges for which the variance would otherwise be infinite (due to the singularity).</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In the usual implementation</a:t>
            </a:r>
            <a:r>
              <a:rPr lang="en-US" baseline="0" dirty="0" smtClean="0"/>
              <a:t> of </a:t>
            </a:r>
            <a:r>
              <a:rPr lang="en-US" dirty="0" smtClean="0"/>
              <a:t>bidirectional</a:t>
            </a:r>
            <a:r>
              <a:rPr lang="en-US" baseline="0" dirty="0" smtClean="0"/>
              <a:t> path tracing, two independent sub-paths are generated first, and </a:t>
            </a:r>
            <a:r>
              <a:rPr lang="en-US" baseline="0" dirty="0" smtClean="0"/>
              <a:t>each </a:t>
            </a:r>
            <a:r>
              <a:rPr lang="en-US" baseline="0" dirty="0" smtClean="0"/>
              <a:t>vertex from the first is connected to each vertex of the second. The contribution of each path is weighted by the MIS weight, because this algorithm can generate each path in all of the different ways shown a couple of slides back.</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Bidirectional path tracing</a:t>
            </a:r>
            <a:r>
              <a:rPr lang="en-US" baseline="0" dirty="0" smtClean="0"/>
              <a:t> is one of the most versatile light transport simulation algorithms available today. It can robustly handle a wide range of illumination and scene configurations, but is notoriously inefficient for specular-diffuse-specular light interactions, which occur e.g. when a caustic is seen through a reflection/refraction.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39</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problem with SDS path is even better visible in this rendering of the pool, where </a:t>
            </a:r>
            <a:r>
              <a:rPr lang="en-US" dirty="0" smtClean="0"/>
              <a:t>BPT </a:t>
            </a:r>
            <a:r>
              <a:rPr lang="en-US" dirty="0" smtClean="0"/>
              <a:t>is unable</a:t>
            </a:r>
            <a:r>
              <a:rPr lang="en-US" baseline="0" dirty="0" smtClean="0"/>
              <a:t> to reproduce the caustics seen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I </a:t>
            </a:r>
            <a:r>
              <a:rPr lang="en-US" baseline="0" dirty="0" smtClean="0"/>
              <a:t>will start with a brief intro to image synthesis.</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a:t>
            </a:r>
            <a:r>
              <a:rPr lang="en-US" baseline="0" dirty="0" smtClean="0"/>
              <a:t>filled </a:t>
            </a:r>
            <a:r>
              <a:rPr lang="en-US" baseline="0" dirty="0" smtClean="0"/>
              <a:t>with water (specular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a:t>
            </a:r>
            <a:r>
              <a:rPr lang="en-US" baseline="0" dirty="0" smtClean="0"/>
              <a:t>hope </a:t>
            </a:r>
            <a:r>
              <a:rPr lang="en-US" baseline="0" dirty="0" smtClean="0"/>
              <a:t>to randomly strike the light source. </a:t>
            </a:r>
            <a:r>
              <a:rPr lang="en-US" baseline="0" dirty="0" smtClean="0"/>
              <a:t>The </a:t>
            </a:r>
            <a:r>
              <a:rPr lang="en-US" baseline="0" dirty="0" smtClean="0"/>
              <a:t>smaller the </a:t>
            </a:r>
            <a:r>
              <a:rPr lang="en-US" baseline="0" dirty="0" smtClean="0"/>
              <a:t>source </a:t>
            </a:r>
            <a:r>
              <a:rPr lang="en-US" baseline="0" dirty="0" smtClean="0"/>
              <a:t>the lower the probability of hitting </a:t>
            </a:r>
            <a:r>
              <a:rPr lang="en-US" baseline="0" dirty="0" smtClean="0"/>
              <a:t>it </a:t>
            </a:r>
            <a:r>
              <a:rPr lang="en-US" baseline="0" dirty="0" smtClean="0"/>
              <a:t>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Photon</a:t>
            </a:r>
            <a:r>
              <a:rPr lang="en-US" baseline="0" dirty="0" smtClean="0"/>
              <a:t> mapping – a computer graphics name for a light transport technique based on non-parametric density estimation – is well known for its efficient handling of caustics and reflected caustics.</a:t>
            </a:r>
          </a:p>
          <a:p>
            <a:pPr>
              <a:buFont typeface="Arial" pitchFamily="34" charset="0"/>
              <a:buChar char="•"/>
            </a:pPr>
            <a:r>
              <a:rPr lang="en-US" baseline="0" dirty="0" smtClean="0"/>
              <a:t> The algorithm proceeds in two stages. </a:t>
            </a:r>
          </a:p>
          <a:p>
            <a:pPr>
              <a:buFont typeface="Arial" pitchFamily="34" charset="0"/>
              <a:buChar char="•"/>
            </a:pPr>
            <a:r>
              <a:rPr lang="en-US" baseline="0" dirty="0" smtClean="0"/>
              <a:t> In the first stage, a large number of particle histories (light paths) are traced starting from the light source. Every time the particle scatters, we store it in a data structure called the “photon map”.</a:t>
            </a:r>
          </a:p>
          <a:p>
            <a:pPr>
              <a:buFont typeface="Arial" pitchFamily="34" charset="0"/>
              <a:buChar char="•"/>
            </a:pPr>
            <a:r>
              <a:rPr lang="en-US" baseline="0" dirty="0" smtClean="0"/>
              <a:t> In the second stage, we generate the image by tracing sub-paths starting from the camera and whenever we hit a non-specular object, we estimate the radiance by a “photon map lookup” and terminate the walk.</a:t>
            </a:r>
          </a:p>
          <a:p>
            <a:pPr>
              <a:buFont typeface="Arial" pitchFamily="34" charset="0"/>
              <a:buChar char="•"/>
            </a:pPr>
            <a:r>
              <a:rPr lang="en-US" baseline="0" dirty="0" smtClean="0"/>
              <a:t> The photon map lookup estimates the radiance using a non-parametric density estimation technique; k-NN density estimation is most common. This involves finding the k nearest neighboring particles in the photon map and estimating the radiance as a weighted density of these particles.</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t>
            </a:r>
            <a:r>
              <a:rPr lang="en-US" dirty="0" smtClean="0"/>
              <a:t>This</a:t>
            </a:r>
            <a:r>
              <a:rPr lang="en-US" baseline="0" dirty="0" smtClean="0"/>
              <a:t> approach has absolutely no problem handling SDS paths because – unlike bidirectional path tracing – it does not rely on connecting sub-path with an edge.</a:t>
            </a:r>
          </a:p>
          <a:p>
            <a:pPr>
              <a:buFont typeface="Arial" pitchFamily="34" charset="0"/>
              <a:buChar char="•"/>
            </a:pPr>
            <a:r>
              <a:rPr lang="en-US" baseline="0" dirty="0" smtClean="0"/>
              <a:t> Instead, the connection is made using the density estimate, which can be readily performed at the bottom of the pool.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While</a:t>
            </a:r>
            <a:r>
              <a:rPr lang="en-US" baseline="0" dirty="0" smtClean="0"/>
              <a:t> photon mapping is efficient at handling </a:t>
            </a:r>
            <a:r>
              <a:rPr lang="en-US" baseline="0" dirty="0" smtClean="0"/>
              <a:t>of caustics and reflected </a:t>
            </a:r>
            <a:r>
              <a:rPr lang="en-US" baseline="0" dirty="0" smtClean="0"/>
              <a:t>caustics, it </a:t>
            </a:r>
            <a:r>
              <a:rPr lang="en-US" baseline="0" dirty="0" smtClean="0"/>
              <a:t>has hard time handling the </a:t>
            </a:r>
            <a:r>
              <a:rPr lang="en-US" baseline="0" dirty="0" smtClean="0"/>
              <a:t>distant </a:t>
            </a:r>
            <a:r>
              <a:rPr lang="en-US" baseline="0" dirty="0" smtClean="0"/>
              <a:t>indirect </a:t>
            </a:r>
            <a:r>
              <a:rPr lang="en-US" baseline="0" dirty="0" smtClean="0"/>
              <a:t>illumination, in this scene coming </a:t>
            </a:r>
            <a:r>
              <a:rPr lang="en-US" baseline="0" dirty="0" smtClean="0"/>
              <a:t>from the part of the scene behind the camera.</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45</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In</a:t>
            </a:r>
            <a:r>
              <a:rPr lang="en-US" baseline="0" dirty="0" smtClean="0"/>
              <a:t> this example, we saw that </a:t>
            </a:r>
            <a:r>
              <a:rPr lang="en-US" baseline="0" dirty="0" err="1" smtClean="0"/>
              <a:t>bidrectional</a:t>
            </a:r>
            <a:r>
              <a:rPr lang="en-US" baseline="0" dirty="0" smtClean="0"/>
              <a:t> path tracing and photon mapping are pretty much </a:t>
            </a:r>
            <a:r>
              <a:rPr lang="en-US" baseline="0" dirty="0" smtClean="0"/>
              <a:t>complementary </a:t>
            </a:r>
            <a:r>
              <a:rPr lang="en-US" baseline="0" dirty="0" smtClean="0"/>
              <a:t>in </a:t>
            </a:r>
            <a:r>
              <a:rPr lang="en-US" baseline="0" dirty="0" smtClean="0"/>
              <a:t>terms </a:t>
            </a:r>
            <a:r>
              <a:rPr lang="en-US" baseline="0" dirty="0" smtClean="0"/>
              <a:t>of their strengths and </a:t>
            </a:r>
            <a:r>
              <a:rPr lang="en-US" baseline="0" dirty="0" smtClean="0"/>
              <a:t>weaknesses</a:t>
            </a:r>
            <a:r>
              <a:rPr lang="en-US" baseline="0" dirty="0" smtClean="0"/>
              <a:t>. BPT cannot do reflected caustics, but is really good at the overall diffuse </a:t>
            </a:r>
            <a:r>
              <a:rPr lang="en-US" baseline="0" dirty="0" smtClean="0"/>
              <a:t>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48</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vice versa for photon mapping.</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49</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50</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I said, we want to</a:t>
            </a:r>
            <a:r>
              <a:rPr lang="en-US" baseline="0" dirty="0" smtClean="0"/>
              <a:t> create a virtual snapshot of some environment, and we want this snapshot to be a close approximation of what the environment would look like in reality.</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reviewing how bidirectional</a:t>
            </a:r>
            <a:r>
              <a:rPr lang="en-US" baseline="0" dirty="0" smtClean="0"/>
              <a:t> path tracing (</a:t>
            </a:r>
            <a:r>
              <a:rPr lang="en-US" dirty="0" smtClean="0"/>
              <a:t>BPT) and photon mapping (PM) sample light transport paths that connect the light sources to the camera</a:t>
            </a:r>
            <a:r>
              <a:rPr lang="en-US" baseline="0" dirty="0" smtClean="0"/>
              <a:t>:</a:t>
            </a:r>
          </a:p>
          <a:p>
            <a:endParaRPr lang="en-US" baseline="0" dirty="0" smtClean="0"/>
          </a:p>
          <a:p>
            <a:pPr marL="0" indent="0">
              <a:buFont typeface="Arial" pitchFamily="34" charset="0"/>
              <a:buNone/>
            </a:pPr>
            <a:r>
              <a:rPr lang="en-US" baseline="0" dirty="0" smtClean="0"/>
              <a:t>[CLICK] The techniques BPT employs can be roughly categorized to </a:t>
            </a:r>
            <a:r>
              <a:rPr lang="en-US" i="1" baseline="0" dirty="0" smtClean="0"/>
              <a:t>unidirectional sampling</a:t>
            </a:r>
            <a:r>
              <a:rPr lang="en-US" baseline="0" dirty="0" smtClean="0"/>
              <a:t> (US) and </a:t>
            </a:r>
            <a:r>
              <a:rPr lang="en-US" i="1" baseline="0" dirty="0" smtClean="0"/>
              <a:t>vertex connection</a:t>
            </a:r>
            <a:r>
              <a:rPr lang="en-US" i="0" baseline="0" dirty="0" smtClean="0"/>
              <a:t> (VC)</a:t>
            </a:r>
            <a:r>
              <a:rPr lang="en-US" baseline="0" dirty="0" smtClean="0"/>
              <a:t>. [CLICK] US constructs a path by starting either from a light source or the camera and tracing a random walk in the scene until termination. [CLICK] On the other hand, VC traces one subpath from a light source and another one from the camera, and then completes a full path by connects their endpoints.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[CLICK] In contrast, PM first traces a number of light subpaths and stores their vertices, a.k.a. photons. It then traces subpaths from the camera and computes the outgoing radiance at the hit points using density estimation by looking up nearby photons.</a:t>
            </a:r>
          </a:p>
          <a:p>
            <a:endParaRPr lang="en-GB"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52</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BPT can efficiently</a:t>
            </a:r>
            <a:r>
              <a:rPr lang="en-US" baseline="0" noProof="0" dirty="0" smtClean="0"/>
              <a:t> capture directly visible caustics, as it can connect light subpath vertices to the camera. However, f</a:t>
            </a:r>
            <a:r>
              <a:rPr lang="en-US" noProof="0" dirty="0" smtClean="0"/>
              <a:t>or sampling specular-diffuse-specular</a:t>
            </a:r>
            <a:r>
              <a:rPr lang="en-US" baseline="0" noProof="0" dirty="0" smtClean="0"/>
              <a:t> paths, BPT can only rely on unidirectional sampling, as VC cannot perform connections with specular vertices. Since the probability of randomly hitting the light source is often very low, the resulting images suffer from excessive noise.</a:t>
            </a:r>
          </a:p>
          <a:p>
            <a:endParaRPr lang="en-US" baseline="0" noProof="0" dirty="0" smtClean="0"/>
          </a:p>
          <a:p>
            <a:r>
              <a:rPr lang="en-US" baseline="0" noProof="0" dirty="0" smtClean="0"/>
              <a:t>On the other hand, photon mapping handles both direct and reflected caustics pretty much the same way – by loosely connecting nearby eye and light sub-path vertices. But as can be seen in the images above, it is less efficient than BPT for diffuse illumination.</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53</a:t>
            </a:fld>
            <a:endParaRPr lang="bg-BG"/>
          </a:p>
        </p:txBody>
      </p:sp>
    </p:spTree>
    <p:extLst>
      <p:ext uri="{BB962C8B-B14F-4D97-AF65-F5344CB8AC3E}">
        <p14:creationId xmlns:p14="http://schemas.microsoft.com/office/powerpoint/2010/main" val="3929121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a:t>
            </a:r>
            <a:r>
              <a:rPr lang="en-US" baseline="0" dirty="0" err="1" smtClean="0"/>
              <a:t>Veach’s</a:t>
            </a:r>
            <a:r>
              <a:rPr lang="en-US" baseline="0" dirty="0" smtClean="0"/>
              <a:t> path integral formulation of light transport, as it has a number of good properties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smtClean="0"/>
              <a:t>multiple importance sampling</a:t>
            </a:r>
            <a:r>
              <a:rPr lang="en-US" baseline="0" dirty="0" smtClean="0"/>
              <a:t>.</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by taking a simple length-3 path and see how it can be constructed </a:t>
            </a:r>
            <a:r>
              <a:rPr lang="en-US" dirty="0" err="1" smtClean="0"/>
              <a:t>bidirectionally</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55</a:t>
            </a:fld>
            <a:endParaRPr lang="bg-BG"/>
          </a:p>
        </p:txBody>
      </p:sp>
    </p:spTree>
    <p:extLst>
      <p:ext uri="{BB962C8B-B14F-4D97-AF65-F5344CB8AC3E}">
        <p14:creationId xmlns:p14="http://schemas.microsoft.com/office/powerpoint/2010/main" val="3085944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trace one subpath from the camera and another</a:t>
            </a:r>
            <a:r>
              <a:rPr lang="en-US" baseline="0" dirty="0" smtClean="0"/>
              <a:t> one from a light source.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56</a:t>
            </a:fld>
            <a:endParaRPr lang="bg-BG"/>
          </a:p>
        </p:txBody>
      </p:sp>
    </p:spTree>
    <p:extLst>
      <p:ext uri="{BB962C8B-B14F-4D97-AF65-F5344CB8AC3E}">
        <p14:creationId xmlns:p14="http://schemas.microsoft.com/office/powerpoint/2010/main" val="990059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’s see how we complete a full path in BPT and PM.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57</a:t>
            </a:fld>
            <a:endParaRPr lang="bg-BG"/>
          </a:p>
        </p:txBody>
      </p:sp>
    </p:spTree>
    <p:extLst>
      <p:ext uri="{BB962C8B-B14F-4D97-AF65-F5344CB8AC3E}">
        <p14:creationId xmlns:p14="http://schemas.microsoft.com/office/powerpoint/2010/main" val="1320192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 will concatenate the two subpaths </a:t>
                </a:r>
                <a:r>
                  <a:rPr lang="en-US" baseline="0" dirty="0" smtClean="0">
                    <a:effectLst/>
                  </a:rPr>
                  <a:t>only if the “photon” hit-point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r>
                      <a:rPr lang="en-US" sz="1200" b="0" i="0" smtClean="0">
                        <a:effectLst/>
                        <a:latin typeface="Cambria Math"/>
                      </a:rPr>
                      <m:t> </m:t>
                    </m:r>
                  </m:oMath>
                </a14:m>
                <a:r>
                  <a:rPr lang="en-US" baseline="0" dirty="0" smtClean="0">
                    <a:effectLst/>
                  </a:rPr>
                  <a:t> lies within a distance </a:t>
                </a:r>
                <a14:m>
                  <m:oMath xmlns:m="http://schemas.openxmlformats.org/officeDocument/2006/math">
                    <m:r>
                      <a:rPr lang="en-US" sz="1200" i="1" smtClean="0">
                        <a:effectLst/>
                        <a:latin typeface="Cambria Math"/>
                      </a:rPr>
                      <m:t>𝑟</m:t>
                    </m:r>
                  </m:oMath>
                </a14:m>
                <a:r>
                  <a:rPr lang="en-US" baseline="0" dirty="0" smtClean="0">
                    <a:effectLst/>
                  </a:rPr>
                  <a:t>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and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but conditioning its acceptance on the random event that a vertex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sampled from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 lands within a distance </a:t>
                </a:r>
                <a14:m>
                  <m:oMath xmlns:m="http://schemas.openxmlformats.org/officeDocument/2006/math">
                    <m:r>
                      <a:rPr lang="en-US" sz="1200" i="1" smtClean="0">
                        <a:effectLst/>
                        <a:latin typeface="Cambria Math"/>
                      </a:rPr>
                      <m:t>𝑟</m:t>
                    </m:r>
                  </m:oMath>
                </a14:m>
                <a:r>
                  <a:rPr lang="en-GB" sz="1200" baseline="0" dirty="0" smtClean="0">
                    <a:effectLst/>
                  </a:rPr>
                  <a:t> to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within a distance </a:t>
                </a:r>
                <a14:m>
                  <m:oMath xmlns:m="http://schemas.openxmlformats.org/officeDocument/2006/math">
                    <m:r>
                      <a:rPr lang="en-US" sz="1200" i="1" smtClean="0">
                        <a:effectLst/>
                        <a:latin typeface="Cambria Math"/>
                      </a:rPr>
                      <m:t>𝑟</m:t>
                    </m:r>
                  </m:oMath>
                </a14:m>
                <a:r>
                  <a:rPr lang="en-GB" sz="120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This acceptance probability</a:t>
                </a:r>
                <a:r>
                  <a:rPr lang="en-GB" sz="1200" baseline="0" dirty="0" smtClean="0">
                    <a:effectLst/>
                  </a:rPr>
                  <a:t> is equal to the integral of the PDF of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smtClean="0">
                    <a:effectLst/>
                  </a:rPr>
                  <a:t> over the </a:t>
                </a:r>
                <a14:m>
                  <m:oMath xmlns:m="http://schemas.openxmlformats.org/officeDocument/2006/math">
                    <m:r>
                      <a:rPr lang="en-US" sz="1200" i="1" smtClean="0">
                        <a:effectLst/>
                        <a:latin typeface="Cambria Math"/>
                      </a:rPr>
                      <m:t>𝑟</m:t>
                    </m:r>
                  </m:oMath>
                </a14:m>
                <a:r>
                  <a:rPr lang="en-GB" sz="1200" baseline="0" dirty="0" smtClean="0">
                    <a:effectLst/>
                  </a:rPr>
                  <a:t>-</a:t>
                </a:r>
                <a:r>
                  <a:rPr lang="en-US" sz="1200" baseline="0" noProof="0" dirty="0" smtClean="0">
                    <a:effectLst/>
                  </a:rPr>
                  <a:t>neighborhood</a:t>
                </a:r>
                <a:r>
                  <a:rPr lang="en-GB" sz="1200" baseline="0" dirty="0" smtClean="0">
                    <a:effectLst/>
                  </a:rPr>
                  <a:t> of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is constant inside this disc</a:t>
                </a:r>
                <a:r>
                  <a:rPr lang="en-GB" sz="1200" smtClean="0">
                    <a:effectLst/>
                  </a:rPr>
                  <a:t>, the</a:t>
                </a:r>
                <a:r>
                  <a:rPr lang="en-GB" sz="1200" baseline="0" smtClean="0">
                    <a:effectLst/>
                  </a:rPr>
                  <a:t> </a:t>
                </a:r>
                <a:r>
                  <a:rPr lang="en-GB" sz="1200" baseline="0" dirty="0" smtClean="0">
                    <a:effectLst/>
                  </a:rPr>
                  <a:t>integral</a:t>
                </a:r>
                <a:r>
                  <a:rPr lang="en-GB" sz="1200" dirty="0" smtClean="0">
                    <a:effectLst/>
                  </a:rPr>
                  <a:t> can be well approximated by the PDF of the actual point </a:t>
                </a:r>
                <a14:m>
                  <m:oMath xmlns:m="http://schemas.openxmlformats.org/officeDocument/2006/math">
                    <m:sSubSup>
                      <m:sSubSupPr>
                        <m:ctrlPr>
                          <a:rPr lang="en-US" sz="1200" b="0" i="1" smtClean="0">
                            <a:effectLst/>
                            <a:latin typeface="Cambria Math"/>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smtClean="0">
                    <a:effectLst/>
                  </a:rPr>
                  <a:t> we have sampled, multiplied by the disc area</a:t>
                </a:r>
                <a:r>
                  <a:rPr lang="en-GB" sz="1200" baseline="0" dirty="0" smtClean="0">
                    <a:effectLst/>
                  </a:rPr>
                  <a:t> </a:t>
                </a:r>
                <a14:m>
                  <m:oMath xmlns:m="http://schemas.openxmlformats.org/officeDocument/2006/math">
                    <m:r>
                      <a:rPr lang="en-US" sz="1200" b="0" i="1" baseline="0" smtClean="0">
                        <a:effectLst/>
                        <a:latin typeface="Cambria Math"/>
                      </a:rPr>
                      <m:t>𝜋</m:t>
                    </m:r>
                    <m:sSup>
                      <m:sSupPr>
                        <m:ctrlPr>
                          <a:rPr lang="en-US" sz="1200" b="0" i="1" baseline="0" smtClean="0">
                            <a:effectLst/>
                            <a:latin typeface="Cambria Math"/>
                          </a:rPr>
                        </m:ctrlPr>
                      </m:sSupPr>
                      <m:e>
                        <m:r>
                          <a:rPr lang="en-US" sz="1200" b="0" i="1" baseline="0" smtClean="0">
                            <a:effectLst/>
                            <a:latin typeface="Cambria Math"/>
                          </a:rPr>
                          <m:t>𝑟</m:t>
                        </m:r>
                      </m:e>
                      <m:sup>
                        <m:r>
                          <a:rPr lang="en-US" sz="1200" b="0" i="1" baseline="0" smtClean="0">
                            <a:effectLst/>
                            <a:latin typeface="Cambria Math"/>
                          </a:rPr>
                          <m:t>2</m:t>
                        </m:r>
                      </m:sup>
                    </m:sSup>
                  </m:oMath>
                </a14:m>
                <a:r>
                  <a:rPr lang="en-GB" sz="1200" dirty="0" smtClean="0">
                    <a:effectLst/>
                  </a:rPr>
                  <a:t>.</a:t>
                </a:r>
                <a:endParaRPr lang="en-US" dirty="0"/>
              </a:p>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58</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which technique is the most efficient for what types of paths?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59</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14:m>
                  <m:oMath xmlns:m="http://schemas.openxmlformats.org/officeDocument/2006/math">
                    <m:r>
                      <a:rPr lang="en-US" sz="1200" b="0" i="1" smtClean="0">
                        <a:effectLst/>
                        <a:latin typeface="Cambria Math"/>
                      </a:rPr>
                      <m:t>𝐴</m:t>
                    </m:r>
                  </m:oMath>
                </a14:m>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smtClean="0">
                        <a:effectLst/>
                        <a:latin typeface="Cambria Math"/>
                      </a:rPr>
                      <m:t>𝑟</m:t>
                    </m:r>
                    <m:r>
                      <a:rPr lang="en-US" sz="1200" b="0" i="1" smtClean="0">
                        <a:effectLst/>
                        <a:latin typeface="Cambria Math"/>
                      </a:rPr>
                      <m:t>=</m:t>
                    </m:r>
                    <m:rad>
                      <m:radPr>
                        <m:degHide m:val="on"/>
                        <m:ctrlPr>
                          <a:rPr lang="en-US" sz="1200" b="0" i="1" smtClean="0">
                            <a:effectLst/>
                            <a:latin typeface="Cambria Math"/>
                          </a:rPr>
                        </m:ctrlPr>
                      </m:radPr>
                      <m:deg/>
                      <m:e>
                        <m:r>
                          <a:rPr lang="en-US" sz="1200" b="0" i="1" smtClean="0">
                            <a:effectLst/>
                            <a:latin typeface="Cambria Math"/>
                          </a:rPr>
                          <m:t>𝐴</m:t>
                        </m:r>
                        <m:r>
                          <a:rPr lang="en-US" sz="1200" b="0" i="1" smtClean="0">
                            <a:effectLst/>
                            <a:latin typeface="Cambria Math"/>
                          </a:rPr>
                          <m:t>/</m:t>
                        </m:r>
                        <m:r>
                          <a:rPr lang="en-US" sz="1200" b="0" i="1" smtClean="0">
                            <a:effectLst/>
                            <a:latin typeface="Cambria Math"/>
                          </a:rPr>
                          <m:t>𝜋</m:t>
                        </m:r>
                      </m:e>
                    </m:rad>
                  </m:oMath>
                </a14:m>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r>
                  <a:rPr lang="en-US" sz="1200" b="0" i="0" dirty="0" smtClean="0">
                    <a:effectLst/>
                    <a:latin typeface="Cambria Math"/>
                  </a:rPr>
                  <a:t>𝐴</a:t>
                </a:r>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dirty="0" smtClean="0">
                    <a:effectLst/>
                    <a:latin typeface="Cambria Math"/>
                  </a:rPr>
                  <a:t>𝑟</a:t>
                </a:r>
                <a:r>
                  <a:rPr lang="en-US" sz="1200" b="0" i="0" dirty="0" smtClean="0">
                    <a:effectLst/>
                    <a:latin typeface="Cambria Math"/>
                  </a:rPr>
                  <a:t>=√(𝐴/𝜋)</a:t>
                </a:r>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60</a:t>
            </a:fld>
            <a:endParaRPr lang="bg-BG"/>
          </a:p>
        </p:txBody>
      </p:sp>
    </p:spTree>
    <p:extLst>
      <p:ext uri="{BB962C8B-B14F-4D97-AF65-F5344CB8AC3E}">
        <p14:creationId xmlns:p14="http://schemas.microsoft.com/office/powerpoint/2010/main" val="13179898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1</m:t>
                        </m:r>
                      </m:sub>
                    </m:sSub>
                  </m:oMath>
                </a14:m>
                <a:r>
                  <a:rPr lang="en-US" baseline="0" dirty="0" smtClean="0"/>
                  <a:t> and</a:t>
                </a:r>
                <a:r>
                  <a:rPr lang="en-US" baseline="0" dirty="0" smtClean="0">
                    <a:effectLst/>
                  </a:rPr>
                  <a:t> </a:t>
                </a:r>
                <a14:m>
                  <m:oMath xmlns:m="http://schemas.openxmlformats.org/officeDocument/2006/math">
                    <m:sSub>
                      <m:sSubPr>
                        <m:ctrlPr>
                          <a:rPr lang="en-US" sz="1200" i="1" smtClean="0">
                            <a:effectLst/>
                            <a:latin typeface="Cambria Math"/>
                          </a:rPr>
                        </m:ctrlPr>
                      </m:sSubPr>
                      <m:e>
                        <m:r>
                          <m:rPr>
                            <m:nor/>
                          </m:rPr>
                          <a:rPr lang="en-US" sz="1200" b="1">
                            <a:effectLst/>
                            <a:latin typeface="Cambria Math"/>
                          </a:rPr>
                          <m:t>x</m:t>
                        </m:r>
                      </m:e>
                      <m:sub>
                        <m:r>
                          <a:rPr lang="en-US" sz="1200" b="0" i="1" smtClean="0">
                            <a:effectLst/>
                            <a:latin typeface="Cambria Math"/>
                          </a:rPr>
                          <m:t>2</m:t>
                        </m:r>
                      </m:sub>
                    </m:sSub>
                  </m:oMath>
                </a14:m>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14:m>
                  <m:oMath xmlns:m="http://schemas.openxmlformats.org/officeDocument/2006/math">
                    <m:r>
                      <a:rPr lang="en-US" sz="1200" b="0" i="1" smtClean="0">
                        <a:effectLst/>
                        <a:latin typeface="Cambria Math"/>
                      </a:rPr>
                      <m:t>[0;1]</m:t>
                    </m:r>
                  </m:oMath>
                </a14:m>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look at another extreme example</a:t>
                </a:r>
                <a:r>
                  <a:rPr lang="en-US" baseline="0" dirty="0" smtClean="0"/>
                  <a:t> – diffuse illumination. Note that vertex connection (VC) constructs the edge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a:t>
                </a:r>
                <a:r>
                  <a:rPr lang="en-US"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deterministically, while </a:t>
                </a:r>
                <a:r>
                  <a:rPr lang="en-US" baseline="0" dirty="0" smtClean="0"/>
                  <a:t>unidirectional sampling (US) and vertex merging (VM) both rely on random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again, it can be shown that if the light source and the merging disk have the same area, then US and VM sample this path with roughly the same probability density.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For the specific case shown on this slide, this density is about 100,000 lower than that of VC. This demonstrates that VM is not an intrinsically more robust sampling technique than VC either. This is not surprising – if we recall the expression for the VM path PDF, we see that it can only be lower than that of the corresponding VC technique, as their only difference is the probability factor in the VM PDF, which is necessarily in the range </a:t>
                </a:r>
                <a:r>
                  <a:rPr lang="en-US" sz="1200" b="0" i="0" dirty="0" smtClean="0">
                    <a:effectLst/>
                    <a:latin typeface="Cambria Math"/>
                  </a:rPr>
                  <a:t>[0;1]</a:t>
                </a:r>
                <a:r>
                  <a:rPr lang="en-US" dirty="0" smtClean="0"/>
                  <a:t>. Still, by reusing paths across pixels, vertex merging, and thus photon mapping, gains a lot of efficiency over unidirectional</a:t>
                </a:r>
                <a:r>
                  <a:rPr lang="en-US" baseline="0" dirty="0" smtClean="0"/>
                  <a:t> sampling.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these useful insights emerge </a:t>
                </a:r>
                <a:r>
                  <a:rPr lang="en-US" baseline="0" dirty="0" smtClean="0"/>
                  <a:t>from the reformulation of photon mapping as a path sampling technique.</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61</a:t>
            </a:fld>
            <a:endParaRPr lang="bg-BG"/>
          </a:p>
        </p:txBody>
      </p:sp>
    </p:spTree>
    <p:extLst>
      <p:ext uri="{BB962C8B-B14F-4D97-AF65-F5344CB8AC3E}">
        <p14:creationId xmlns:p14="http://schemas.microsoft.com/office/powerpoint/2010/main" val="641113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How we achieve this goal mainly depends on the </a:t>
            </a:r>
            <a:r>
              <a:rPr lang="en-US" dirty="0" smtClean="0"/>
              <a:t>purpose of the generated</a:t>
            </a:r>
            <a:r>
              <a:rPr lang="en-US" baseline="0" dirty="0" smtClean="0"/>
              <a:t> image.</a:t>
            </a:r>
            <a:endParaRPr lang="en-US" baseline="0" dirty="0" smtClean="0"/>
          </a:p>
          <a:p>
            <a:pPr>
              <a:buFont typeface="Arial" pitchFamily="34" charset="0"/>
              <a:buChar char="•"/>
            </a:pPr>
            <a:r>
              <a:rPr lang="en-US" baseline="0" dirty="0" smtClean="0"/>
              <a:t> In architectural </a:t>
            </a:r>
            <a:r>
              <a:rPr lang="en-US" baseline="0" dirty="0" smtClean="0"/>
              <a:t>visualization, product design, </a:t>
            </a:r>
            <a:r>
              <a:rPr lang="en-US" baseline="0" dirty="0" smtClean="0"/>
              <a:t>and recently also special effects for movies, we </a:t>
            </a:r>
            <a:r>
              <a:rPr lang="en-US" baseline="0" dirty="0" smtClean="0"/>
              <a:t>often employ </a:t>
            </a:r>
            <a:r>
              <a:rPr lang="en-US" baseline="0" dirty="0" smtClean="0"/>
              <a:t>accurate simulation of light transport.</a:t>
            </a:r>
            <a:endParaRPr lang="cs-CZ" dirty="0"/>
          </a:p>
        </p:txBody>
      </p:sp>
      <p:sp>
        <p:nvSpPr>
          <p:cNvPr id="4" name="Slide Number Placeholder 3"/>
          <p:cNvSpPr>
            <a:spLocks noGrp="1"/>
          </p:cNvSpPr>
          <p:nvPr>
            <p:ph type="sldNum" sz="quarter" idx="10"/>
          </p:nvPr>
        </p:nvSpPr>
        <p:spPr/>
        <p:txBody>
          <a:bodyPr/>
          <a:lstStyle/>
          <a:p>
            <a:fld id="{6FFFD011-EAFC-46FF-BD79-9293FAB85F5F}" type="slidenum">
              <a:rPr lang="en-US" smtClean="0"/>
              <a:pPr/>
              <a:t>6</a:t>
            </a:fld>
            <a:endParaRPr lang="en-US"/>
          </a:p>
        </p:txBody>
      </p:sp>
    </p:spTree>
    <p:extLst>
      <p:ext uri="{BB962C8B-B14F-4D97-AF65-F5344CB8AC3E}">
        <p14:creationId xmlns:p14="http://schemas.microsoft.com/office/powerpoint/2010/main" val="41013334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20000"/>
          </a:bodyPr>
          <a:lstStyle/>
          <a:p>
            <a:r>
              <a:rPr lang="en-US" dirty="0" smtClean="0"/>
              <a:t>Even</a:t>
            </a:r>
            <a:r>
              <a:rPr lang="en-US" baseline="0" dirty="0" smtClean="0"/>
              <a:t> more usefully</a:t>
            </a:r>
            <a:r>
              <a:rPr lang="en-US" dirty="0" smtClean="0"/>
              <a:t>, we now have the necessary ingredients</a:t>
            </a:r>
            <a:r>
              <a:rPr lang="en-US" baseline="0" dirty="0" smtClean="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baseline="0" dirty="0" smtClean="0"/>
          </a:p>
          <a:p>
            <a:r>
              <a:rPr lang="en-US" baseline="0" dirty="0" smtClean="0"/>
              <a:t>The combined algorithm, which we call </a:t>
            </a:r>
            <a:r>
              <a:rPr lang="en-US" i="1" baseline="0" dirty="0" smtClean="0"/>
              <a:t>vertex connection and merging</a:t>
            </a:r>
            <a:r>
              <a:rPr lang="en-US" baseline="0" dirty="0" smtClean="0"/>
              <a:t> (VCM), operates in two stages.</a:t>
            </a:r>
          </a:p>
          <a:p>
            <a:endParaRPr lang="en-US" baseline="0" dirty="0" smtClean="0"/>
          </a:p>
          <a:p>
            <a:pPr marL="228600" indent="-228600">
              <a:buFont typeface="+mj-lt"/>
              <a:buAutoNum type="arabicPeriod"/>
            </a:pPr>
            <a:r>
              <a:rPr lang="en-US" baseline="0" dirty="0" smtClean="0"/>
              <a:t>In the first stage, we</a:t>
            </a:r>
          </a:p>
          <a:p>
            <a:pPr marL="685800" lvl="1" indent="-228600">
              <a:buFont typeface="+mj-lt"/>
              <a:buAutoNum type="alphaLcParenR"/>
            </a:pPr>
            <a:r>
              <a:rPr lang="en-US" baseline="0" dirty="0" smtClean="0"/>
              <a:t>[CLICK] trace the light </a:t>
            </a:r>
            <a:r>
              <a:rPr lang="en-US" baseline="0" dirty="0" err="1" smtClean="0"/>
              <a:t>subpaths</a:t>
            </a:r>
            <a:r>
              <a:rPr lang="en-US" baseline="0" dirty="0" smtClean="0"/>
              <a:t> for all pixels,</a:t>
            </a:r>
          </a:p>
          <a:p>
            <a:pPr marL="685800" lvl="1" indent="-228600">
              <a:buFont typeface="+mj-lt"/>
              <a:buAutoNum type="alphaLcParenR"/>
            </a:pPr>
            <a:r>
              <a:rPr lang="en-US" baseline="0" dirty="0" smtClean="0"/>
              <a:t>[CLICK] connect them to the camera, and</a:t>
            </a:r>
          </a:p>
          <a:p>
            <a:pPr marL="685800" lvl="1" indent="-228600">
              <a:buFont typeface="+mj-lt"/>
              <a:buAutoNum type="alphaLcParenR"/>
            </a:pPr>
            <a:r>
              <a:rPr lang="en-US" baseline="0" dirty="0" smtClean="0"/>
              <a:t>[CLICK] store them in a range search acceleration data structure (e.g. a </a:t>
            </a:r>
            <a:r>
              <a:rPr lang="en-US" baseline="0" dirty="0" err="1" smtClean="0"/>
              <a:t>kd</a:t>
            </a:r>
            <a:r>
              <a:rPr lang="en-US" baseline="0" dirty="0" smtClean="0"/>
              <a:t>-tree or a hashed grid).</a:t>
            </a:r>
          </a:p>
          <a:p>
            <a:pPr marL="457200" lvl="1" indent="0">
              <a:buFont typeface="+mj-lt"/>
              <a:buNone/>
            </a:pPr>
            <a:endParaRPr lang="en-US" baseline="0" dirty="0" smtClean="0"/>
          </a:p>
          <a:p>
            <a:pPr marL="228600" lvl="0" indent="-228600">
              <a:buFont typeface="+mj-lt"/>
              <a:buAutoNum type="arabicPeriod"/>
            </a:pPr>
            <a:r>
              <a:rPr lang="en-US" baseline="0" dirty="0" smtClean="0"/>
              <a:t>[CLICK] In the second stage, we trace a camera </a:t>
            </a:r>
            <a:r>
              <a:rPr lang="en-US" baseline="0" dirty="0" err="1" smtClean="0"/>
              <a:t>subpath</a:t>
            </a:r>
            <a:r>
              <a:rPr lang="en-US" baseline="0" dirty="0" smtClean="0"/>
              <a:t> for every pixel.</a:t>
            </a:r>
          </a:p>
          <a:p>
            <a:pPr marL="685800" lvl="1" indent="-228600">
              <a:buFont typeface="+mj-lt"/>
              <a:buAutoNum type="alphaLcParenR"/>
            </a:pPr>
            <a:r>
              <a:rPr lang="en-US" baseline="0" dirty="0" smtClean="0"/>
              <a:t>[CLICK] Each sampled vertex on this path is connected to a light source (a.k.a. next event estimation), connected to the vertices of the light </a:t>
            </a:r>
            <a:r>
              <a:rPr lang="en-US" baseline="0" dirty="0" err="1" smtClean="0"/>
              <a:t>subpath</a:t>
            </a:r>
            <a:r>
              <a:rPr lang="en-US" baseline="0" dirty="0" smtClean="0"/>
              <a:t> corresponding to that pixel, and</a:t>
            </a:r>
          </a:p>
          <a:p>
            <a:pPr marL="685800" lvl="1" indent="-228600">
              <a:buFont typeface="+mj-lt"/>
              <a:buAutoNum type="alphaLcParenR"/>
            </a:pPr>
            <a:r>
              <a:rPr lang="en-US" baseline="0" dirty="0" smtClean="0"/>
              <a:t>[CLICK] merged with the vertices of </a:t>
            </a:r>
            <a:r>
              <a:rPr lang="en-US" i="1" baseline="0" dirty="0" smtClean="0"/>
              <a:t>all</a:t>
            </a:r>
            <a:r>
              <a:rPr lang="en-US" baseline="0" dirty="0" smtClean="0"/>
              <a:t> light </a:t>
            </a:r>
            <a:r>
              <a:rPr lang="en-US" baseline="0" dirty="0" err="1" smtClean="0"/>
              <a:t>subpaths</a:t>
            </a:r>
            <a:r>
              <a:rPr lang="en-US" baseline="0" dirty="0" smtClean="0"/>
              <a:t>.</a:t>
            </a:r>
          </a:p>
          <a:p>
            <a:pPr marL="685800" lvl="1" indent="-228600">
              <a:buFont typeface="+mj-lt"/>
              <a:buAutoNum type="alphaLcParenR"/>
            </a:pPr>
            <a:r>
              <a:rPr lang="en-US" baseline="0" dirty="0" smtClean="0"/>
              <a:t>[CLICK] We then sample the next vertex and do the same.</a:t>
            </a:r>
          </a:p>
          <a:p>
            <a:pPr marL="0" lvl="0" indent="0">
              <a:buFont typeface="+mj-lt"/>
              <a:buNone/>
            </a:pPr>
            <a:endParaRPr lang="en-US" baseline="0" dirty="0" smtClean="0"/>
          </a:p>
          <a:p>
            <a:pPr marL="0" lvl="0" indent="0">
              <a:buFont typeface="+mj-lt"/>
              <a:buNone/>
            </a:pPr>
            <a:r>
              <a:rPr lang="en-US" baseline="0" dirty="0" smtClean="0"/>
              <a:t>In a progressive rendering setup, we perform these steps at each rendering iteration, progressively reducing the vertex merging radius . For details on this, please refer to the cited papers below for details.</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now see how this</a:t>
            </a:r>
            <a:r>
              <a:rPr lang="en-US" baseline="0" dirty="0" smtClean="0"/>
              <a:t> combined algorithm stacks up against bidirectional path tracing and stochastic progressive photon mapping on a number of scenes with complex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63</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visualize the relative contributions of VM and VC techniques to the VCM image from the previous slide. This directly corresponds to the weights that VCM assigned to these techniques.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66</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73</a:t>
            </a:fld>
            <a:endParaRPr lang="bg-BG"/>
          </a:p>
        </p:txBody>
      </p:sp>
    </p:spTree>
    <p:extLst>
      <p:ext uri="{BB962C8B-B14F-4D97-AF65-F5344CB8AC3E}">
        <p14:creationId xmlns:p14="http://schemas.microsoft.com/office/powerpoint/2010/main" val="2574609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74</a:t>
            </a:fld>
            <a:endParaRPr lang="bg-BG"/>
          </a:p>
        </p:txBody>
      </p:sp>
    </p:spTree>
    <p:extLst>
      <p:ext uri="{BB962C8B-B14F-4D97-AF65-F5344CB8AC3E}">
        <p14:creationId xmlns:p14="http://schemas.microsoft.com/office/powerpoint/2010/main" val="764960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summary, vertex connection and merging tries to combine</a:t>
            </a:r>
            <a:r>
              <a:rPr lang="en-US" baseline="0" dirty="0" smtClean="0"/>
              <a:t> the best of bidirectional path tracing (BPT) and (progressive) photon mapping. An important property of the algorithm is that it retains the higher order of convergence of BPT, meaning that it approaches the correct solution faster than PPM as we spend more computational effort (i.e. sample more paths). The asymptotic analysis can be found in the VCM paper.</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75</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baseline="0" dirty="0" smtClean="0"/>
              <a:t>Even though VCM is a step forward in Monte Carlo rendering and has proven very useful in practice, it doesn’t come without limitations. Specifically, it cannot handle more efficiently those types of light transport paths that are difficult for both BPT and PM to sample.</a:t>
            </a:r>
          </a:p>
          <a:p>
            <a:r>
              <a:rPr lang="en-US" baseline="0" dirty="0" smtClean="0"/>
              <a:t>[CLICK] A prominent example are caustics falling on a glossy surface.</a:t>
            </a:r>
          </a:p>
          <a:p>
            <a:r>
              <a:rPr lang="en-US" baseline="0" dirty="0" smtClean="0"/>
              <a:t>[CLICK] On this kitchen scene, even though VCM brings practical improvements over BPT, there is still a lot to be desired from the caustics on the glossy surface.</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a:t>
            </a:r>
            <a:r>
              <a:rPr lang="en-US" baseline="0" dirty="0" smtClean="0"/>
              <a:t> of companies have announced VCM integration in the upcoming releases of their commercial renderers.</a:t>
            </a:r>
          </a:p>
          <a:p>
            <a:endParaRPr lang="en-US" baseline="0" dirty="0" smtClean="0"/>
          </a:p>
          <a:p>
            <a:r>
              <a:rPr lang="en-US" baseline="0" dirty="0" smtClean="0"/>
              <a:t>For example, VCM is coming in Pixar’s Photorealistic </a:t>
            </a:r>
            <a:r>
              <a:rPr lang="en-US" baseline="0" dirty="0" err="1" smtClean="0"/>
              <a:t>RenderMan</a:t>
            </a:r>
            <a:r>
              <a:rPr lang="en-US" baseline="0" dirty="0" smtClean="0"/>
              <a:t> v19,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81</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82</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buFont typeface="Arial" pitchFamily="34" charset="0"/>
              <a:buChar char="•"/>
            </a:pPr>
            <a:r>
              <a:rPr lang="en-US" baseline="0" dirty="0" smtClean="0"/>
              <a:t> The problem of rendering an image is formalized as that of taking a large number of measurements of </a:t>
            </a:r>
            <a:r>
              <a:rPr lang="en-US" baseline="0" dirty="0" smtClean="0"/>
              <a:t>radiance, or </a:t>
            </a:r>
            <a:r>
              <a:rPr lang="en-US" baseline="0" dirty="0" smtClean="0"/>
              <a:t>phase space </a:t>
            </a:r>
            <a:r>
              <a:rPr lang="en-US" baseline="0" dirty="0" smtClean="0"/>
              <a:t>angular flux</a:t>
            </a:r>
            <a:r>
              <a:rPr lang="en-US" baseline="0" dirty="0" smtClean="0"/>
              <a:t>. </a:t>
            </a:r>
          </a:p>
          <a:p>
            <a:pPr eaLnBrk="1" hangingPunct="1">
              <a:buFont typeface="Arial" pitchFamily="34" charset="0"/>
              <a:buChar char="•"/>
            </a:pPr>
            <a:r>
              <a:rPr lang="en-US" baseline="0" dirty="0" smtClean="0"/>
              <a:t> Each image pixel corresponds to the measurement of radiance incident at the image sensor corresponding to that pixel.</a:t>
            </a:r>
          </a:p>
          <a:p>
            <a:pPr eaLnBrk="1" hangingPunct="1">
              <a:buFont typeface="Arial" pitchFamily="34" charset="0"/>
              <a:buChar char="•"/>
            </a:pPr>
            <a:r>
              <a:rPr lang="en-US" baseline="0" dirty="0" smtClean="0"/>
              <a:t> Taking this measurement involves light transport simulation – which is one instance of </a:t>
            </a:r>
            <a:r>
              <a:rPr lang="en-US" baseline="0" dirty="0" err="1" smtClean="0"/>
              <a:t>radiative</a:t>
            </a:r>
            <a:r>
              <a:rPr lang="en-US" baseline="0" dirty="0" smtClean="0"/>
              <a:t> transfer.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VCM is also implemented in the public Alpha release of Corona renderer, which I encourage you to</a:t>
            </a:r>
            <a:r>
              <a:rPr lang="en-US" baseline="0" dirty="0" smtClean="0"/>
              <a:t> download and play around with.</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83</a:t>
            </a:fld>
            <a:endParaRPr lang="bg-BG"/>
          </a:p>
        </p:txBody>
      </p:sp>
    </p:spTree>
    <p:extLst>
      <p:ext uri="{BB962C8B-B14F-4D97-AF65-F5344CB8AC3E}">
        <p14:creationId xmlns:p14="http://schemas.microsoft.com/office/powerpoint/2010/main" val="35287069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particular flavor</a:t>
            </a:r>
            <a:r>
              <a:rPr lang="en-US" baseline="0" dirty="0" smtClean="0"/>
              <a:t> of </a:t>
            </a:r>
            <a:r>
              <a:rPr lang="en-US" baseline="0" dirty="0" err="1" smtClean="0"/>
              <a:t>radiative</a:t>
            </a:r>
            <a:r>
              <a:rPr lang="en-US" baseline="0" dirty="0" smtClean="0"/>
              <a:t> transfer that we consider stems from our application: rendering of synthetic images.</a:t>
            </a:r>
          </a:p>
          <a:p>
            <a:pPr>
              <a:buFont typeface="Arial" pitchFamily="34" charset="0"/>
              <a:buChar char="•"/>
            </a:pPr>
            <a:r>
              <a:rPr lang="en-US" baseline="0" dirty="0" smtClean="0"/>
              <a:t> We consider photon transport </a:t>
            </a:r>
            <a:r>
              <a:rPr lang="en-US" baseline="0" dirty="0" smtClean="0"/>
              <a:t>and </a:t>
            </a:r>
            <a:r>
              <a:rPr lang="en-US" baseline="0" dirty="0" smtClean="0"/>
              <a:t>assume that the energy of individual photons stays constant throughout their lifespan, so we have gray, or one-speed </a:t>
            </a:r>
            <a:r>
              <a:rPr lang="en-US" baseline="0" dirty="0" err="1" smtClean="0"/>
              <a:t>radiative</a:t>
            </a:r>
            <a:r>
              <a:rPr lang="en-US" baseline="0" dirty="0" smtClean="0"/>
              <a:t> transfer.</a:t>
            </a:r>
          </a:p>
          <a:p>
            <a:pPr>
              <a:buFont typeface="Arial" pitchFamily="34" charset="0"/>
              <a:buChar char="•"/>
            </a:pPr>
            <a:r>
              <a:rPr lang="en-US" baseline="0" dirty="0" smtClean="0"/>
              <a:t> We assume the light propagation </a:t>
            </a:r>
            <a:r>
              <a:rPr lang="en-US" baseline="0" dirty="0" smtClean="0"/>
              <a:t>is instantaneous</a:t>
            </a:r>
            <a:r>
              <a:rPr lang="en-US" baseline="0" dirty="0" smtClean="0"/>
              <a:t>, so we want to </a:t>
            </a:r>
            <a:r>
              <a:rPr lang="en-US" baseline="0" dirty="0" smtClean="0"/>
              <a:t>find </a:t>
            </a:r>
            <a:r>
              <a:rPr lang="en-US" baseline="0" dirty="0" smtClean="0"/>
              <a:t>the steady-state, or stationary distribution of light.</a:t>
            </a:r>
          </a:p>
          <a:p>
            <a:pPr>
              <a:buFont typeface="Arial" pitchFamily="34" charset="0"/>
              <a:buChar char="•"/>
            </a:pPr>
            <a:r>
              <a:rPr lang="en-US" dirty="0" smtClean="0"/>
              <a:t> Our environment consists of surfaces embedded in vacuum, so any scattering</a:t>
            </a:r>
            <a:r>
              <a:rPr lang="en-US" baseline="0" dirty="0" smtClean="0"/>
              <a:t> and absorption only happens on surfaces.</a:t>
            </a:r>
          </a:p>
          <a:p>
            <a:pPr>
              <a:buFont typeface="Arial" pitchFamily="34" charset="0"/>
              <a:buChar char="•"/>
            </a:pPr>
            <a:r>
              <a:rPr lang="en-US" baseline="0" dirty="0" smtClean="0"/>
              <a:t> The boundary condition encodes the interaction of light with </a:t>
            </a:r>
            <a:r>
              <a:rPr lang="en-US" baseline="0" dirty="0" smtClean="0"/>
              <a:t>surfaces – reflection and transmission.</a:t>
            </a:r>
            <a:endParaRPr lang="en-US" baseline="0" dirty="0" smtClean="0"/>
          </a:p>
          <a:p>
            <a:pPr>
              <a:buFont typeface="Arial" pitchFamily="34" charset="0"/>
              <a:buChar char="•"/>
            </a:pPr>
            <a:r>
              <a:rPr lang="en-US" baseline="0" dirty="0" smtClean="0"/>
              <a:t> Under these assumptions, our problems is fully described by the so called Rendering equation, which is, similarly to the full RTE, a </a:t>
            </a:r>
            <a:r>
              <a:rPr lang="en-US" baseline="0" dirty="0" err="1" smtClean="0"/>
              <a:t>Fredholm</a:t>
            </a:r>
            <a:r>
              <a:rPr lang="en-US" baseline="0" dirty="0" smtClean="0"/>
              <a:t> integral equation of the second kind.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marL="171450" indent="-171450" eaLnBrk="1" hangingPunct="1">
              <a:buFont typeface="Arial" panose="020B0604020202020204" pitchFamily="34" charset="0"/>
              <a:buChar char="•"/>
            </a:pPr>
            <a:r>
              <a:rPr lang="en-US" dirty="0" smtClean="0"/>
              <a:t>The Rendering equation gives the outgoing radiance </a:t>
            </a:r>
            <a:r>
              <a:rPr lang="en-US" i="1" dirty="0" smtClean="0"/>
              <a:t>L</a:t>
            </a:r>
            <a:r>
              <a:rPr lang="en-US" dirty="0" smtClean="0"/>
              <a:t>(x,</a:t>
            </a:r>
            <a:r>
              <a:rPr lang="en-US" baseline="0" dirty="0" smtClean="0"/>
              <a:t> </a:t>
            </a:r>
            <a:r>
              <a:rPr lang="en-US" baseline="0" dirty="0" err="1" smtClean="0">
                <a:latin typeface="Symbol" panose="05050102010706020507" pitchFamily="18" charset="2"/>
              </a:rPr>
              <a:t>w</a:t>
            </a:r>
            <a:r>
              <a:rPr lang="en-US" baseline="-25000" dirty="0" err="1" smtClean="0"/>
              <a:t>o</a:t>
            </a:r>
            <a:r>
              <a:rPr lang="en-US" baseline="0" dirty="0" smtClean="0"/>
              <a:t>) from a point x in the direction </a:t>
            </a:r>
            <a:r>
              <a:rPr lang="en-US" baseline="0" dirty="0" err="1" smtClean="0">
                <a:latin typeface="Symbol" panose="05050102010706020507" pitchFamily="18" charset="2"/>
              </a:rPr>
              <a:t>w</a:t>
            </a:r>
            <a:r>
              <a:rPr lang="en-US" baseline="-25000" dirty="0" err="1" smtClean="0"/>
              <a:t>o</a:t>
            </a:r>
            <a:r>
              <a:rPr lang="en-US" baseline="0" dirty="0" smtClean="0"/>
              <a:t> as a sum of the source term, that is the self-emitted radiance </a:t>
            </a:r>
            <a:r>
              <a:rPr lang="en-US" i="1" baseline="0" dirty="0" smtClean="0"/>
              <a:t>L</a:t>
            </a:r>
            <a:r>
              <a:rPr lang="en-US" i="1" baseline="-25000" dirty="0" smtClean="0"/>
              <a:t>e</a:t>
            </a:r>
            <a:r>
              <a:rPr lang="en-US" baseline="0" dirty="0" smtClean="0"/>
              <a:t>(x, </a:t>
            </a:r>
            <a:r>
              <a:rPr lang="en-US" baseline="0" dirty="0" err="1" smtClean="0">
                <a:latin typeface="Symbol" panose="05050102010706020507" pitchFamily="18" charset="2"/>
              </a:rPr>
              <a:t>w</a:t>
            </a:r>
            <a:r>
              <a:rPr lang="en-US" baseline="-25000" dirty="0" err="1" smtClean="0"/>
              <a:t>o</a:t>
            </a:r>
            <a:r>
              <a:rPr lang="en-US" baseline="0" dirty="0" smtClean="0"/>
              <a:t>), and the reflected radiance </a:t>
            </a:r>
            <a:r>
              <a:rPr lang="en-US" i="1" baseline="0" dirty="0" smtClean="0"/>
              <a:t>L</a:t>
            </a:r>
            <a:r>
              <a:rPr lang="en-US" i="1" baseline="-25000" dirty="0" smtClean="0"/>
              <a:t>e</a:t>
            </a:r>
            <a:r>
              <a:rPr lang="en-US" baseline="0" dirty="0" smtClean="0"/>
              <a:t>(x, </a:t>
            </a:r>
            <a:r>
              <a:rPr lang="en-US" baseline="0" dirty="0" err="1" smtClean="0">
                <a:latin typeface="Symbol" panose="05050102010706020507" pitchFamily="18" charset="2"/>
              </a:rPr>
              <a:t>w</a:t>
            </a:r>
            <a:r>
              <a:rPr lang="en-US" baseline="-25000" dirty="0" err="1" smtClean="0"/>
              <a:t>o</a:t>
            </a:r>
            <a:r>
              <a:rPr lang="en-US" baseline="0" dirty="0" smtClean="0"/>
              <a:t>) given by the integral on the 2</a:t>
            </a:r>
            <a:r>
              <a:rPr lang="en-US" baseline="30000" dirty="0" smtClean="0"/>
              <a:t>nd</a:t>
            </a:r>
            <a:r>
              <a:rPr lang="en-US" baseline="0" dirty="0" smtClean="0"/>
              <a:t> line of the equation.</a:t>
            </a:r>
          </a:p>
          <a:p>
            <a:pPr marL="171450" indent="-171450" eaLnBrk="1" hangingPunct="1">
              <a:buFont typeface="Arial" panose="020B0604020202020204" pitchFamily="34" charset="0"/>
              <a:buChar char="•"/>
            </a:pPr>
            <a:r>
              <a:rPr lang="en-US" baseline="0" dirty="0" smtClean="0"/>
              <a:t>The reflected radiance is given by the integral over the upper hemisphere of the incident radiance from each direction, weighted by the bidirectional reflectance distribution function (BRDF).</a:t>
            </a:r>
          </a:p>
          <a:p>
            <a:pPr marL="171450" indent="-171450" eaLnBrk="1" hangingPunct="1">
              <a:buFont typeface="Arial" panose="020B0604020202020204" pitchFamily="34" charset="0"/>
              <a:buChar char="•"/>
            </a:pPr>
            <a:r>
              <a:rPr lang="en-US" dirty="0" smtClean="0"/>
              <a:t>Because radiance is constant along straight lines, the radiance</a:t>
            </a:r>
            <a:r>
              <a:rPr lang="en-US" baseline="0" dirty="0" smtClean="0"/>
              <a:t> incident at x from some direction is equal to outgoing radiance from the point visible from x along that direction, denoted </a:t>
            </a:r>
            <a:r>
              <a:rPr lang="en-US" i="1" baseline="0" dirty="0" smtClean="0"/>
              <a:t>r</a:t>
            </a:r>
            <a:r>
              <a:rPr lang="en-US" baseline="0" dirty="0" smtClean="0"/>
              <a:t>(</a:t>
            </a:r>
            <a:r>
              <a:rPr lang="en-US" baseline="0" dirty="0" err="1" smtClean="0"/>
              <a:t>x,wi</a:t>
            </a:r>
            <a:r>
              <a:rPr lang="en-US" baseline="0" dirty="0" smtClean="0"/>
              <a:t>).</a:t>
            </a:r>
          </a:p>
          <a:p>
            <a:pPr marL="171450" indent="-171450" eaLnBrk="1" hangingPunct="1">
              <a:buFont typeface="Arial" panose="020B0604020202020204" pitchFamily="34" charset="0"/>
              <a:buChar char="•"/>
            </a:pPr>
            <a:r>
              <a:rPr lang="en-US" baseline="0" dirty="0" smtClean="0"/>
              <a:t>So the rendering equation has the unknown radiance </a:t>
            </a:r>
            <a:r>
              <a:rPr lang="en-US" i="1" baseline="0" dirty="0" smtClean="0"/>
              <a:t>L</a:t>
            </a:r>
            <a:r>
              <a:rPr lang="en-US" baseline="0" dirty="0" smtClean="0"/>
              <a:t> on both sides, the self-emitted radiance </a:t>
            </a:r>
            <a:r>
              <a:rPr lang="en-US" i="1" baseline="0" dirty="0" smtClean="0"/>
              <a:t>L</a:t>
            </a:r>
            <a:r>
              <a:rPr lang="en-US" i="1" baseline="-25000" dirty="0" smtClean="0"/>
              <a:t>e</a:t>
            </a:r>
            <a:r>
              <a:rPr lang="en-US" baseline="0" dirty="0" smtClean="0"/>
              <a:t> plays the role of the source term, so in fact the Rendering equation has a very similar form to the general RTE.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smtClean="0"/>
              <a:t>Jaroslav Křivánek – Light Transport Simulation with Vertex Connection and Merging</a:t>
            </a: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87573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pPr>
                <a:defRPr/>
              </a:pPr>
              <a:t>‹#›</a:t>
            </a:fld>
            <a:endParaRPr lang="en-US" altLang="en-US"/>
          </a:p>
        </p:txBody>
      </p:sp>
      <p:sp>
        <p:nvSpPr>
          <p:cNvPr id="8" name="Zástupný symbol pro zápatí 23"/>
          <p:cNvSpPr>
            <a:spLocks noGrp="1"/>
          </p:cNvSpPr>
          <p:nvPr>
            <p:ph type="ftr" sz="quarter" idx="11"/>
          </p:nvPr>
        </p:nvSpPr>
        <p:spPr bwMode="auto">
          <a:xfrm>
            <a:off x="1403350" y="6356176"/>
            <a:ext cx="6337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pPr>
              <a:defRPr/>
            </a:pPr>
            <a:r>
              <a:rPr lang="en-US" altLang="en-US" i="1" dirty="0" smtClean="0"/>
              <a:t>Jaroslav Křivánek – </a:t>
            </a:r>
            <a:r>
              <a:rPr lang="en-US" dirty="0" smtClean="0"/>
              <a:t>Light Transport Simulation with Vertex Connection and Merging</a:t>
            </a:r>
            <a:endParaRPr lang="en-US" alt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10278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284984"/>
            <a:ext cx="2483768" cy="3573016"/>
          </a:xfrm>
          <a:prstGeom prst="rect">
            <a:avLst/>
          </a:prstGeom>
          <a:noFill/>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Jaroslav Křivánek – Light Transport Simulation with Vertex Connection and Merging</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Jaroslav Křivánek – Light Transport Simulation with Vertex Connection and Merging</a:t>
            </a:r>
            <a:endParaRPr lang="en-US" altLang="en-US" dirty="0"/>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77"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5" r:id="rId19"/>
    <p:sldLayoutId id="2147483776"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0.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1.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7.wmf"/><Relationship Id="rId10" Type="http://schemas.openxmlformats.org/officeDocument/2006/relationships/image" Target="../media/image16.jpeg"/><Relationship Id="rId4" Type="http://schemas.openxmlformats.org/officeDocument/2006/relationships/oleObject" Target="../embeddings/oleObject4.bin"/><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w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png"/><Relationship Id="rId5" Type="http://schemas.openxmlformats.org/officeDocument/2006/relationships/image" Target="../media/image31.w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36.wmf"/><Relationship Id="rId18" Type="http://schemas.openxmlformats.org/officeDocument/2006/relationships/oleObject" Target="../embeddings/oleObject16.bin"/><Relationship Id="rId3" Type="http://schemas.openxmlformats.org/officeDocument/2006/relationships/notesSlide" Target="../notesSlides/notesSlide20.xml"/><Relationship Id="rId21" Type="http://schemas.openxmlformats.org/officeDocument/2006/relationships/image" Target="../media/image40.wmf"/><Relationship Id="rId7" Type="http://schemas.openxmlformats.org/officeDocument/2006/relationships/image" Target="../media/image33.wmf"/><Relationship Id="rId12" Type="http://schemas.openxmlformats.org/officeDocument/2006/relationships/oleObject" Target="../embeddings/oleObject13.bin"/><Relationship Id="rId17" Type="http://schemas.openxmlformats.org/officeDocument/2006/relationships/image" Target="../media/image38.w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35.wmf"/><Relationship Id="rId5" Type="http://schemas.openxmlformats.org/officeDocument/2006/relationships/image" Target="../media/image32.wmf"/><Relationship Id="rId15" Type="http://schemas.openxmlformats.org/officeDocument/2006/relationships/image" Target="../media/image37.wmf"/><Relationship Id="rId10" Type="http://schemas.openxmlformats.org/officeDocument/2006/relationships/oleObject" Target="../embeddings/oleObject12.bin"/><Relationship Id="rId19" Type="http://schemas.openxmlformats.org/officeDocument/2006/relationships/image" Target="../media/image39.wmf"/><Relationship Id="rId4" Type="http://schemas.openxmlformats.org/officeDocument/2006/relationships/oleObject" Target="../embeddings/oleObject9.bin"/><Relationship Id="rId9" Type="http://schemas.openxmlformats.org/officeDocument/2006/relationships/image" Target="../media/image34.wmf"/><Relationship Id="rId1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5.wmf"/><Relationship Id="rId3" Type="http://schemas.openxmlformats.org/officeDocument/2006/relationships/notesSlide" Target="../notesSlides/notesSlide21.xml"/><Relationship Id="rId7" Type="http://schemas.openxmlformats.org/officeDocument/2006/relationships/image" Target="../media/image42.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image" Target="../media/image44.wmf"/><Relationship Id="rId5" Type="http://schemas.openxmlformats.org/officeDocument/2006/relationships/image" Target="../media/image41.wmf"/><Relationship Id="rId15" Type="http://schemas.openxmlformats.org/officeDocument/2006/relationships/image" Target="../media/image46.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43.wmf"/><Relationship Id="rId14"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49.wmf"/><Relationship Id="rId3" Type="http://schemas.openxmlformats.org/officeDocument/2006/relationships/notesSlide" Target="../notesSlides/notesSlide25.xml"/><Relationship Id="rId7" Type="http://schemas.openxmlformats.org/officeDocument/2006/relationships/image" Target="../media/image37.wmf"/><Relationship Id="rId12"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5.bin"/><Relationship Id="rId11"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38.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49.wmf"/><Relationship Id="rId3" Type="http://schemas.openxmlformats.org/officeDocument/2006/relationships/notesSlide" Target="../notesSlides/notesSlide26.xml"/><Relationship Id="rId7" Type="http://schemas.openxmlformats.org/officeDocument/2006/relationships/image" Target="../media/image37.w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0.bin"/><Relationship Id="rId11"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38.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3.wmf"/><Relationship Id="rId18" Type="http://schemas.openxmlformats.org/officeDocument/2006/relationships/oleObject" Target="../embeddings/oleObject41.bin"/><Relationship Id="rId3" Type="http://schemas.openxmlformats.org/officeDocument/2006/relationships/notesSlide" Target="../notesSlides/notesSlide27.xml"/><Relationship Id="rId21" Type="http://schemas.openxmlformats.org/officeDocument/2006/relationships/image" Target="../media/image48.wmf"/><Relationship Id="rId7" Type="http://schemas.openxmlformats.org/officeDocument/2006/relationships/image" Target="../media/image50.wmf"/><Relationship Id="rId12" Type="http://schemas.openxmlformats.org/officeDocument/2006/relationships/oleObject" Target="../embeddings/oleObject38.bin"/><Relationship Id="rId17" Type="http://schemas.openxmlformats.org/officeDocument/2006/relationships/image" Target="../media/image37.wmf"/><Relationship Id="rId2" Type="http://schemas.openxmlformats.org/officeDocument/2006/relationships/slideLayout" Target="../slideLayouts/slideLayout2.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10.vml"/><Relationship Id="rId6" Type="http://schemas.openxmlformats.org/officeDocument/2006/relationships/oleObject" Target="../embeddings/oleObject35.bin"/><Relationship Id="rId11" Type="http://schemas.openxmlformats.org/officeDocument/2006/relationships/image" Target="../media/image52.wmf"/><Relationship Id="rId5" Type="http://schemas.openxmlformats.org/officeDocument/2006/relationships/image" Target="../media/image47.wmf"/><Relationship Id="rId15" Type="http://schemas.openxmlformats.org/officeDocument/2006/relationships/image" Target="../media/image54.wmf"/><Relationship Id="rId23" Type="http://schemas.openxmlformats.org/officeDocument/2006/relationships/image" Target="../media/image49.wmf"/><Relationship Id="rId10" Type="http://schemas.openxmlformats.org/officeDocument/2006/relationships/oleObject" Target="../embeddings/oleObject37.bin"/><Relationship Id="rId19" Type="http://schemas.openxmlformats.org/officeDocument/2006/relationships/image" Target="../media/image38.wmf"/><Relationship Id="rId4" Type="http://schemas.openxmlformats.org/officeDocument/2006/relationships/oleObject" Target="../embeddings/oleObject34.bin"/><Relationship Id="rId9" Type="http://schemas.openxmlformats.org/officeDocument/2006/relationships/image" Target="../media/image51.wmf"/><Relationship Id="rId14" Type="http://schemas.openxmlformats.org/officeDocument/2006/relationships/oleObject" Target="../embeddings/oleObject39.bin"/><Relationship Id="rId22" Type="http://schemas.openxmlformats.org/officeDocument/2006/relationships/oleObject" Target="../embeddings/oleObject43.bin"/></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56.xml"/><Relationship Id="rId16" Type="http://schemas.openxmlformats.org/officeDocument/2006/relationships/image" Target="../media/image79.png"/><Relationship Id="rId1" Type="http://schemas.openxmlformats.org/officeDocument/2006/relationships/slideLayout" Target="../slideLayouts/slideLayout19.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57.xml"/><Relationship Id="rId16" Type="http://schemas.openxmlformats.org/officeDocument/2006/relationships/image" Target="../media/image94.png"/><Relationship Id="rId1" Type="http://schemas.openxmlformats.org/officeDocument/2006/relationships/slideLayout" Target="../slideLayouts/slideLayout19.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smallvcm.com/" TargetMode="External"/><Relationship Id="rId2" Type="http://schemas.openxmlformats.org/officeDocument/2006/relationships/hyperlink" Target="http://iliyan.com/publications/VertexMergin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135.png"/></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0.xml"/><Relationship Id="rId1" Type="http://schemas.openxmlformats.org/officeDocument/2006/relationships/slideLayout" Target="../slideLayouts/slideLayout19.xml"/><Relationship Id="rId5" Type="http://schemas.openxmlformats.org/officeDocument/2006/relationships/image" Target="../media/image133.png"/><Relationship Id="rId4" Type="http://schemas.openxmlformats.org/officeDocument/2006/relationships/image" Target="../media/image137.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hyperlink" Target="http://iliyan.com/publications/VertexMerging"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858002" cy="3573016"/>
          </a:xfrm>
        </p:spPr>
        <p:txBody>
          <a:bodyPr/>
          <a:lstStyle/>
          <a:p>
            <a:r>
              <a:rPr lang="en-US" sz="3600" b="1" cap="none" dirty="0" smtClean="0"/>
              <a:t>Light Transport Simulation </a:t>
            </a:r>
            <a:br>
              <a:rPr lang="en-US" sz="3600" b="1" cap="none" dirty="0" smtClean="0"/>
            </a:br>
            <a:r>
              <a:rPr lang="en-US" sz="3600" b="1" cap="none" dirty="0" smtClean="0"/>
              <a:t>with </a:t>
            </a:r>
            <a:br>
              <a:rPr lang="en-US" sz="3600" b="1" cap="none" dirty="0" smtClean="0"/>
            </a:br>
            <a:r>
              <a:rPr lang="en-US" sz="3600" b="1" cap="none" dirty="0" smtClean="0"/>
              <a:t>Vertex Connection and Merging</a:t>
            </a:r>
            <a:endParaRPr lang="en-US" sz="2800" b="1" cap="none" dirty="0"/>
          </a:p>
        </p:txBody>
      </p:sp>
      <p:sp>
        <p:nvSpPr>
          <p:cNvPr id="18" name="Zástupný symbol pro text 17"/>
          <p:cNvSpPr>
            <a:spLocks noGrp="1"/>
          </p:cNvSpPr>
          <p:nvPr>
            <p:ph type="body" idx="1"/>
          </p:nvPr>
        </p:nvSpPr>
        <p:spPr>
          <a:xfrm>
            <a:off x="722313" y="5301208"/>
            <a:ext cx="7772400" cy="1440160"/>
          </a:xfrm>
        </p:spPr>
        <p:txBody>
          <a:bodyPr/>
          <a:lstStyle/>
          <a:p>
            <a:endParaRPr lang="en-US" dirty="0"/>
          </a:p>
        </p:txBody>
      </p:sp>
      <p:sp>
        <p:nvSpPr>
          <p:cNvPr id="5" name="Title 1"/>
          <p:cNvSpPr txBox="1">
            <a:spLocks/>
          </p:cNvSpPr>
          <p:nvPr/>
        </p:nvSpPr>
        <p:spPr bwMode="auto">
          <a:xfrm>
            <a:off x="0" y="685800"/>
            <a:ext cx="9144000" cy="14700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0" cap="none" spc="0" normalizeH="0" baseline="0" noProof="0" dirty="0">
              <a:ln>
                <a:noFill/>
              </a:ln>
              <a:solidFill>
                <a:schemeClr val="tx1"/>
              </a:solidFill>
              <a:effectLst/>
              <a:uLnTx/>
              <a:uFillTx/>
              <a:latin typeface="+mj-lt"/>
              <a:ea typeface="+mj-ea"/>
              <a:cs typeface="+mj-cs"/>
            </a:endParaRPr>
          </a:p>
        </p:txBody>
      </p:sp>
      <p:sp>
        <p:nvSpPr>
          <p:cNvPr id="8" name="TextovéPole 7"/>
          <p:cNvSpPr txBox="1"/>
          <p:nvPr/>
        </p:nvSpPr>
        <p:spPr>
          <a:xfrm>
            <a:off x="2351995" y="3356992"/>
            <a:ext cx="2160000" cy="1569660"/>
          </a:xfrm>
          <a:prstGeom prst="rect">
            <a:avLst/>
          </a:prstGeom>
          <a:noFill/>
        </p:spPr>
        <p:txBody>
          <a:bodyPr wrap="square" rtlCol="0">
            <a:spAutoFit/>
          </a:bodyPr>
          <a:lstStyle/>
          <a:p>
            <a:pPr algn="ctr"/>
            <a:r>
              <a:rPr lang="cs-CZ" sz="2400" b="1" dirty="0" smtClean="0">
                <a:solidFill>
                  <a:schemeClr val="tx2"/>
                </a:solidFill>
                <a:latin typeface="+mn-lt"/>
              </a:rPr>
              <a:t>Jaroslav </a:t>
            </a:r>
            <a:r>
              <a:rPr lang="en-US" sz="2400" b="1" dirty="0" smtClean="0">
                <a:solidFill>
                  <a:schemeClr val="tx2"/>
                </a:solidFill>
                <a:latin typeface="+mn-lt"/>
              </a:rPr>
              <a:t/>
            </a:r>
            <a:br>
              <a:rPr lang="en-US" sz="2400" b="1" dirty="0" smtClean="0">
                <a:solidFill>
                  <a:schemeClr val="tx2"/>
                </a:solidFill>
                <a:latin typeface="+mn-lt"/>
              </a:rPr>
            </a:br>
            <a:r>
              <a:rPr lang="cs-CZ" sz="2400" b="1" dirty="0" smtClean="0">
                <a:solidFill>
                  <a:schemeClr val="tx2"/>
                </a:solidFill>
                <a:latin typeface="+mn-lt"/>
              </a:rPr>
              <a:t>Křivánek</a:t>
            </a:r>
          </a:p>
          <a:p>
            <a:pPr algn="ctr"/>
            <a:r>
              <a:rPr lang="cs-CZ" sz="1600" dirty="0" smtClean="0">
                <a:solidFill>
                  <a:schemeClr val="tx2"/>
                </a:solidFill>
                <a:latin typeface="+mn-lt"/>
              </a:rPr>
              <a:t/>
            </a:r>
            <a:br>
              <a:rPr lang="cs-CZ" sz="1600" dirty="0" smtClean="0">
                <a:solidFill>
                  <a:schemeClr val="tx2"/>
                </a:solidFill>
                <a:latin typeface="+mn-lt"/>
              </a:rPr>
            </a:br>
            <a:r>
              <a:rPr lang="en-US" sz="1600" dirty="0" smtClean="0">
                <a:solidFill>
                  <a:schemeClr val="tx2"/>
                </a:solidFill>
                <a:latin typeface="+mn-lt"/>
              </a:rPr>
              <a:t>Charles University </a:t>
            </a:r>
            <a:r>
              <a:rPr lang="cs-CZ" sz="1600" dirty="0" smtClean="0">
                <a:solidFill>
                  <a:schemeClr val="tx2"/>
                </a:solidFill>
                <a:latin typeface="+mn-lt"/>
              </a:rPr>
              <a:t> in </a:t>
            </a:r>
            <a:r>
              <a:rPr lang="en-US" sz="1600" dirty="0" smtClean="0">
                <a:solidFill>
                  <a:schemeClr val="tx2"/>
                </a:solidFill>
                <a:latin typeface="+mn-lt"/>
              </a:rPr>
              <a:t>Prague</a:t>
            </a:r>
            <a:endParaRPr lang="cs-CZ" sz="1600" dirty="0" smtClean="0">
              <a:solidFill>
                <a:schemeClr val="tx2"/>
              </a:solidFill>
              <a:latin typeface="+mn-lt"/>
            </a:endParaRPr>
          </a:p>
        </p:txBody>
      </p:sp>
      <p:sp>
        <p:nvSpPr>
          <p:cNvPr id="11" name="TextovéPole 10"/>
          <p:cNvSpPr txBox="1"/>
          <p:nvPr/>
        </p:nvSpPr>
        <p:spPr>
          <a:xfrm>
            <a:off x="7055984" y="3356992"/>
            <a:ext cx="2160000" cy="1323439"/>
          </a:xfrm>
          <a:prstGeom prst="rect">
            <a:avLst/>
          </a:prstGeom>
          <a:noFill/>
        </p:spPr>
        <p:txBody>
          <a:bodyPr wrap="square" rtlCol="0">
            <a:spAutoFit/>
          </a:bodyPr>
          <a:lstStyle/>
          <a:p>
            <a:pPr algn="ctr"/>
            <a:r>
              <a:rPr lang="cs-CZ" sz="2400" b="1" noProof="1" smtClean="0">
                <a:solidFill>
                  <a:schemeClr val="tx2"/>
                </a:solidFill>
                <a:latin typeface="+mn-lt"/>
              </a:rPr>
              <a:t>Philipp Slusallek</a:t>
            </a:r>
          </a:p>
          <a:p>
            <a:pPr algn="ctr"/>
            <a:r>
              <a:rPr lang="cs-CZ" sz="1600" dirty="0" smtClean="0">
                <a:solidFill>
                  <a:srgbClr val="464646"/>
                </a:solidFill>
                <a:latin typeface="Georgia"/>
              </a:rPr>
              <a:t/>
            </a:r>
            <a:br>
              <a:rPr lang="cs-CZ" sz="1600" dirty="0" smtClean="0">
                <a:solidFill>
                  <a:srgbClr val="464646"/>
                </a:solidFill>
                <a:latin typeface="Georgia"/>
              </a:rPr>
            </a:br>
            <a:r>
              <a:rPr lang="en-US" sz="1600" dirty="0" smtClean="0">
                <a:solidFill>
                  <a:srgbClr val="464646"/>
                </a:solidFill>
                <a:latin typeface="Georgia"/>
              </a:rPr>
              <a:t>Saarland University</a:t>
            </a:r>
          </a:p>
        </p:txBody>
      </p:sp>
      <p:cxnSp>
        <p:nvCxnSpPr>
          <p:cNvPr id="14" name="Přímá spojovací čára 13"/>
          <p:cNvCxnSpPr/>
          <p:nvPr/>
        </p:nvCxnSpPr>
        <p:spPr>
          <a:xfrm>
            <a:off x="3707904" y="2996952"/>
            <a:ext cx="172819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703990" y="3356992"/>
            <a:ext cx="2160000" cy="1323439"/>
          </a:xfrm>
          <a:prstGeom prst="rect">
            <a:avLst/>
          </a:prstGeom>
          <a:noFill/>
        </p:spPr>
        <p:txBody>
          <a:bodyPr wrap="square" rtlCol="0">
            <a:spAutoFit/>
          </a:bodyPr>
          <a:lstStyle/>
          <a:p>
            <a:pPr algn="ctr"/>
            <a:r>
              <a:rPr lang="cs-CZ" sz="2400" b="1" dirty="0" smtClean="0">
                <a:solidFill>
                  <a:schemeClr val="tx2"/>
                </a:solidFill>
                <a:latin typeface="+mn-lt"/>
              </a:rPr>
              <a:t>Tomáš </a:t>
            </a:r>
            <a:r>
              <a:rPr lang="cs-CZ" sz="2400" b="1" dirty="0" err="1" smtClean="0">
                <a:solidFill>
                  <a:schemeClr val="tx2"/>
                </a:solidFill>
                <a:latin typeface="+mn-lt"/>
              </a:rPr>
              <a:t>Davidovič</a:t>
            </a:r>
            <a:endParaRPr lang="cs-CZ" sz="2400" b="1" dirty="0" smtClean="0">
              <a:solidFill>
                <a:schemeClr val="tx2"/>
              </a:solidFill>
              <a:latin typeface="+mn-lt"/>
            </a:endParaRPr>
          </a:p>
          <a:p>
            <a:pPr algn="ctr"/>
            <a:r>
              <a:rPr lang="cs-CZ" sz="1600" dirty="0" smtClean="0">
                <a:solidFill>
                  <a:srgbClr val="464646"/>
                </a:solidFill>
                <a:latin typeface="Georgia"/>
              </a:rPr>
              <a:t/>
            </a:r>
            <a:br>
              <a:rPr lang="cs-CZ" sz="1600" dirty="0" smtClean="0">
                <a:solidFill>
                  <a:srgbClr val="464646"/>
                </a:solidFill>
                <a:latin typeface="Georgia"/>
              </a:rPr>
            </a:br>
            <a:r>
              <a:rPr lang="en-US" sz="1600" dirty="0" smtClean="0">
                <a:solidFill>
                  <a:srgbClr val="464646"/>
                </a:solidFill>
                <a:latin typeface="Georgia"/>
              </a:rPr>
              <a:t>Saarland University</a:t>
            </a:r>
            <a:endParaRPr lang="cs-CZ" sz="1600" dirty="0" smtClean="0">
              <a:solidFill>
                <a:schemeClr val="tx2"/>
              </a:solidFill>
              <a:latin typeface="+mn-lt"/>
            </a:endParaRPr>
          </a:p>
        </p:txBody>
      </p:sp>
      <p:pic>
        <p:nvPicPr>
          <p:cNvPr id="166920" name="Picture 8" descr="http://www.idc-latinamerica.com/sites/idc-latinamerica.com/files/saarland_0.JPG"/>
          <p:cNvPicPr>
            <a:picLocks noChangeAspect="1" noChangeArrowheads="1"/>
          </p:cNvPicPr>
          <p:nvPr/>
        </p:nvPicPr>
        <p:blipFill>
          <a:blip r:embed="rId3" cstate="print"/>
          <a:srcRect/>
          <a:stretch>
            <a:fillRect/>
          </a:stretch>
        </p:blipFill>
        <p:spPr bwMode="auto">
          <a:xfrm>
            <a:off x="6228184" y="5517232"/>
            <a:ext cx="2376264" cy="1033633"/>
          </a:xfrm>
          <a:prstGeom prst="rect">
            <a:avLst/>
          </a:prstGeom>
          <a:noFill/>
        </p:spPr>
      </p:pic>
      <p:sp>
        <p:nvSpPr>
          <p:cNvPr id="166922" name="AutoShape 10"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6924" name="AutoShape 12"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ovéPole 16"/>
          <p:cNvSpPr txBox="1"/>
          <p:nvPr/>
        </p:nvSpPr>
        <p:spPr>
          <a:xfrm>
            <a:off x="0" y="3356992"/>
            <a:ext cx="2160000" cy="1323439"/>
          </a:xfrm>
          <a:prstGeom prst="rect">
            <a:avLst/>
          </a:prstGeom>
          <a:noFill/>
        </p:spPr>
        <p:txBody>
          <a:bodyPr wrap="square" rtlCol="0">
            <a:spAutoFit/>
          </a:bodyPr>
          <a:lstStyle/>
          <a:p>
            <a:pPr algn="ctr"/>
            <a:r>
              <a:rPr lang="cs-CZ" sz="2400" b="1" dirty="0" err="1" smtClean="0">
                <a:solidFill>
                  <a:schemeClr val="tx2"/>
                </a:solidFill>
                <a:latin typeface="+mj-lt"/>
              </a:rPr>
              <a:t>Iliyan</a:t>
            </a:r>
            <a:r>
              <a:rPr lang="cs-CZ" sz="2400" b="1" dirty="0" smtClean="0">
                <a:solidFill>
                  <a:schemeClr val="tx2"/>
                </a:solidFill>
                <a:latin typeface="+mj-lt"/>
              </a:rPr>
              <a:t> </a:t>
            </a:r>
            <a:r>
              <a:rPr lang="en-US" sz="2400" b="1" dirty="0" smtClean="0">
                <a:solidFill>
                  <a:schemeClr val="tx2"/>
                </a:solidFill>
                <a:latin typeface="+mj-lt"/>
              </a:rPr>
              <a:t/>
            </a:r>
            <a:br>
              <a:rPr lang="en-US" sz="2400" b="1" dirty="0" smtClean="0">
                <a:solidFill>
                  <a:schemeClr val="tx2"/>
                </a:solidFill>
                <a:latin typeface="+mj-lt"/>
              </a:rPr>
            </a:br>
            <a:r>
              <a:rPr lang="cs-CZ" sz="2400" b="1" dirty="0" smtClean="0">
                <a:solidFill>
                  <a:schemeClr val="tx2"/>
                </a:solidFill>
                <a:latin typeface="+mj-lt"/>
              </a:rPr>
              <a:t>Georgie</a:t>
            </a:r>
            <a:r>
              <a:rPr lang="en-US" sz="2400" b="1" dirty="0" smtClean="0">
                <a:solidFill>
                  <a:schemeClr val="tx2"/>
                </a:solidFill>
                <a:latin typeface="+mj-lt"/>
              </a:rPr>
              <a:t>v</a:t>
            </a:r>
            <a:endParaRPr lang="en-US" sz="2400" dirty="0" smtClean="0">
              <a:solidFill>
                <a:schemeClr val="tx2"/>
              </a:solidFill>
              <a:latin typeface="+mj-lt"/>
            </a:endParaRPr>
          </a:p>
          <a:p>
            <a:pPr algn="ctr"/>
            <a:r>
              <a:rPr lang="cs-CZ" sz="1600" dirty="0" smtClean="0">
                <a:solidFill>
                  <a:schemeClr val="tx2"/>
                </a:solidFill>
                <a:latin typeface="+mj-lt"/>
              </a:rPr>
              <a:t/>
            </a:r>
            <a:br>
              <a:rPr lang="cs-CZ" sz="1600" dirty="0" smtClean="0">
                <a:solidFill>
                  <a:schemeClr val="tx2"/>
                </a:solidFill>
                <a:latin typeface="+mj-lt"/>
              </a:rPr>
            </a:br>
            <a:r>
              <a:rPr lang="en-US" sz="1600" dirty="0" smtClean="0">
                <a:solidFill>
                  <a:schemeClr val="tx2"/>
                </a:solidFill>
                <a:latin typeface="+mj-lt"/>
              </a:rPr>
              <a:t>Saarland University</a:t>
            </a:r>
          </a:p>
        </p:txBody>
      </p:sp>
      <p:pic>
        <p:nvPicPr>
          <p:cNvPr id="19" name="Picture 3" descr="C:\!SGI\ZALOHA\2011\logo-cgg\color-on-transparent-1200dpi.png"/>
          <p:cNvPicPr>
            <a:picLocks noChangeAspect="1" noChangeArrowheads="1"/>
          </p:cNvPicPr>
          <p:nvPr/>
        </p:nvPicPr>
        <p:blipFill>
          <a:blip r:embed="rId4" cstate="print"/>
          <a:srcRect/>
          <a:stretch>
            <a:fillRect/>
          </a:stretch>
        </p:blipFill>
        <p:spPr bwMode="auto">
          <a:xfrm>
            <a:off x="2642862" y="5517232"/>
            <a:ext cx="2001146" cy="1074780"/>
          </a:xfrm>
          <a:prstGeom prst="rect">
            <a:avLst/>
          </a:prstGeom>
          <a:noFill/>
        </p:spPr>
      </p:pic>
      <p:sp>
        <p:nvSpPr>
          <p:cNvPr id="21" name="TextovéPole 20"/>
          <p:cNvSpPr txBox="1"/>
          <p:nvPr/>
        </p:nvSpPr>
        <p:spPr>
          <a:xfrm>
            <a:off x="1888413" y="5013176"/>
            <a:ext cx="5367175" cy="369332"/>
          </a:xfrm>
          <a:prstGeom prst="rect">
            <a:avLst/>
          </a:prstGeom>
          <a:noFill/>
        </p:spPr>
        <p:txBody>
          <a:bodyPr wrap="none" rtlCol="0">
            <a:spAutoFit/>
          </a:bodyPr>
          <a:lstStyle/>
          <a:p>
            <a:pPr algn="ctr"/>
            <a:r>
              <a:rPr lang="en-US" dirty="0" smtClean="0">
                <a:solidFill>
                  <a:schemeClr val="tx2"/>
                </a:solidFill>
                <a:latin typeface="+mn-lt"/>
              </a:rPr>
              <a:t>published</a:t>
            </a:r>
            <a:r>
              <a:rPr lang="cs-CZ" dirty="0" smtClean="0">
                <a:solidFill>
                  <a:schemeClr val="tx2"/>
                </a:solidFill>
                <a:latin typeface="+mn-lt"/>
              </a:rPr>
              <a:t> in ACM Trans</a:t>
            </a:r>
            <a:r>
              <a:rPr lang="en-US" dirty="0" smtClean="0">
                <a:solidFill>
                  <a:schemeClr val="tx2"/>
                </a:solidFill>
                <a:latin typeface="+mn-lt"/>
              </a:rPr>
              <a:t>actions on </a:t>
            </a:r>
            <a:r>
              <a:rPr lang="cs-CZ" dirty="0" err="1" smtClean="0">
                <a:solidFill>
                  <a:schemeClr val="tx2"/>
                </a:solidFill>
                <a:latin typeface="+mn-lt"/>
              </a:rPr>
              <a:t>Graph</a:t>
            </a:r>
            <a:r>
              <a:rPr lang="en-US" dirty="0" err="1" smtClean="0">
                <a:solidFill>
                  <a:schemeClr val="tx2"/>
                </a:solidFill>
                <a:latin typeface="+mn-lt"/>
              </a:rPr>
              <a:t>ics</a:t>
            </a:r>
            <a:r>
              <a:rPr lang="cs-CZ" dirty="0" smtClean="0">
                <a:solidFill>
                  <a:schemeClr val="tx2"/>
                </a:solidFill>
                <a:latin typeface="+mn-lt"/>
              </a:rPr>
              <a:t>, 2012</a:t>
            </a:r>
            <a:endParaRPr lang="en-US" dirty="0" smtClean="0">
              <a:solidFill>
                <a:schemeClr val="tx2"/>
              </a:solidFill>
              <a:latin typeface="+mn-lt"/>
            </a:endParaRPr>
          </a:p>
        </p:txBody>
      </p:sp>
      <p:pic>
        <p:nvPicPr>
          <p:cNvPr id="16" name="Picture 4" descr="http://kas.fsv.cuni.cz/old/logo1.jpg"/>
          <p:cNvPicPr>
            <a:picLocks noChangeAspect="1" noChangeArrowheads="1"/>
          </p:cNvPicPr>
          <p:nvPr/>
        </p:nvPicPr>
        <p:blipFill>
          <a:blip r:embed="rId5" cstate="print"/>
          <a:srcRect/>
          <a:stretch>
            <a:fillRect/>
          </a:stretch>
        </p:blipFill>
        <p:spPr bwMode="auto">
          <a:xfrm>
            <a:off x="1403648" y="5517232"/>
            <a:ext cx="1080120" cy="1080120"/>
          </a:xfrm>
          <a:prstGeom prst="rect">
            <a:avLst/>
          </a:prstGeom>
          <a:noFill/>
        </p:spPr>
      </p:pic>
    </p:spTree>
    <p:extLst>
      <p:ext uri="{BB962C8B-B14F-4D97-AF65-F5344CB8AC3E}">
        <p14:creationId xmlns:p14="http://schemas.microsoft.com/office/powerpoint/2010/main" val="257838563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cs-CZ" dirty="0" smtClean="0"/>
          </a:p>
          <a:p>
            <a:endParaRPr lang="cs-CZ" dirty="0"/>
          </a:p>
          <a:p>
            <a:pPr>
              <a:buNone/>
            </a:pPr>
            <a:endParaRPr lang="cs-CZ" dirty="0" smtClean="0"/>
          </a:p>
          <a:p>
            <a:endParaRPr lang="cs-CZ" i="1" dirty="0" smtClean="0"/>
          </a:p>
          <a:p>
            <a:endParaRPr lang="cs-CZ" i="1" dirty="0" smtClean="0"/>
          </a:p>
          <a:p>
            <a:r>
              <a:rPr lang="cs-CZ" i="1" dirty="0" smtClean="0"/>
              <a:t>L: </a:t>
            </a:r>
            <a:r>
              <a:rPr lang="en-US" dirty="0" smtClean="0"/>
              <a:t>Equilibrium radiance</a:t>
            </a:r>
            <a:endParaRPr lang="cs-CZ" dirty="0" smtClean="0"/>
          </a:p>
          <a:p>
            <a:r>
              <a:rPr lang="cs-CZ" i="1" dirty="0" err="1" smtClean="0"/>
              <a:t>L</a:t>
            </a:r>
            <a:r>
              <a:rPr lang="cs-CZ" i="1" baseline="-25000" dirty="0" err="1" smtClean="0"/>
              <a:t>e</a:t>
            </a:r>
            <a:r>
              <a:rPr lang="cs-CZ" i="1" dirty="0" smtClean="0"/>
              <a:t>: </a:t>
            </a:r>
            <a:r>
              <a:rPr lang="en-US" dirty="0" smtClean="0"/>
              <a:t>Emitted radiance</a:t>
            </a:r>
            <a:endParaRPr lang="cs-CZ" dirty="0" smtClean="0"/>
          </a:p>
          <a:p>
            <a:r>
              <a:rPr lang="cs-CZ" i="1" dirty="0" smtClean="0"/>
              <a:t>T</a:t>
            </a:r>
            <a:r>
              <a:rPr lang="cs-CZ" dirty="0" smtClean="0"/>
              <a:t>: </a:t>
            </a:r>
            <a:r>
              <a:rPr lang="en-US" dirty="0" smtClean="0"/>
              <a:t>Transport &amp; scattering operator</a:t>
            </a:r>
            <a:endParaRPr lang="cs-CZ" dirty="0"/>
          </a:p>
          <a:p>
            <a:pPr>
              <a:buNone/>
            </a:pPr>
            <a:endParaRPr lang="cs-CZ" dirty="0"/>
          </a:p>
        </p:txBody>
      </p:sp>
      <p:graphicFrame>
        <p:nvGraphicFramePr>
          <p:cNvPr id="27655" name="Object 7"/>
          <p:cNvGraphicFramePr>
            <a:graphicFrameLocks noChangeAspect="1"/>
          </p:cNvGraphicFramePr>
          <p:nvPr/>
        </p:nvGraphicFramePr>
        <p:xfrm>
          <a:off x="2771800" y="2636912"/>
          <a:ext cx="3451225" cy="801687"/>
        </p:xfrm>
        <a:graphic>
          <a:graphicData uri="http://schemas.openxmlformats.org/presentationml/2006/ole">
            <mc:AlternateContent xmlns:mc="http://schemas.openxmlformats.org/markup-compatibility/2006">
              <mc:Choice xmlns:v="urn:schemas-microsoft-com:vml" Requires="v">
                <p:oleObj spid="_x0000_s89133" name="Rovnice" r:id="rId4" imgW="977760" imgH="228600" progId="Equation.3">
                  <p:embed/>
                </p:oleObj>
              </mc:Choice>
              <mc:Fallback>
                <p:oleObj name="Rovnice" r:id="rId4" imgW="977760" imgH="2286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2636912"/>
                        <a:ext cx="3451225" cy="801687"/>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p:txBody>
          <a:bodyPr/>
          <a:lstStyle/>
          <a:p>
            <a:r>
              <a:rPr lang="en-US" dirty="0" smtClean="0"/>
              <a:t>Rendering Equation </a:t>
            </a:r>
            <a:r>
              <a:rPr lang="cs-CZ" dirty="0" smtClean="0"/>
              <a:t>– </a:t>
            </a:r>
            <a:r>
              <a:rPr lang="cs-CZ" dirty="0" err="1" smtClean="0"/>
              <a:t>Kajiya</a:t>
            </a:r>
            <a:r>
              <a:rPr lang="cs-CZ" dirty="0" smtClean="0"/>
              <a:t> 1986</a:t>
            </a:r>
            <a:endParaRPr lang="cs-CZ" dirty="0"/>
          </a:p>
        </p:txBody>
      </p:sp>
      <p:graphicFrame>
        <p:nvGraphicFramePr>
          <p:cNvPr id="6" name="Object 5"/>
          <p:cNvGraphicFramePr>
            <a:graphicFrameLocks noChangeAspect="1"/>
          </p:cNvGraphicFramePr>
          <p:nvPr>
            <p:extLst>
              <p:ext uri="{D42A27DB-BD31-4B8C-83A1-F6EECF244321}">
                <p14:modId xmlns:p14="http://schemas.microsoft.com/office/powerpoint/2010/main" val="640417195"/>
              </p:ext>
            </p:extLst>
          </p:nvPr>
        </p:nvGraphicFramePr>
        <p:xfrm>
          <a:off x="2770188" y="1700213"/>
          <a:ext cx="3451225" cy="801687"/>
        </p:xfrm>
        <a:graphic>
          <a:graphicData uri="http://schemas.openxmlformats.org/presentationml/2006/ole">
            <mc:AlternateContent xmlns:mc="http://schemas.openxmlformats.org/markup-compatibility/2006">
              <mc:Choice xmlns:v="urn:schemas-microsoft-com:vml" Requires="v">
                <p:oleObj spid="_x0000_s89134" name="Rovnice" r:id="rId6" imgW="977760" imgH="228600" progId="Equation.3">
                  <p:embed/>
                </p:oleObj>
              </mc:Choice>
              <mc:Fallback>
                <p:oleObj name="Rovnice" r:id="rId6" imgW="97776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188" y="1700213"/>
                        <a:ext cx="3451225" cy="80168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Zástupný symbol pro zápatí 6"/>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a:p>
        </p:txBody>
      </p:sp>
      <p:pic>
        <p:nvPicPr>
          <p:cNvPr id="8" name="Picture 5" descr="boxself"/>
          <p:cNvPicPr>
            <a:picLocks noChangeAspect="1" noChangeArrowheads="1"/>
          </p:cNvPicPr>
          <p:nvPr/>
        </p:nvPicPr>
        <p:blipFill>
          <a:blip r:embed="rId7" cstate="print"/>
          <a:srcRect/>
          <a:stretch>
            <a:fillRect/>
          </a:stretch>
        </p:blipFill>
        <p:spPr bwMode="auto">
          <a:xfrm>
            <a:off x="3738968" y="2681624"/>
            <a:ext cx="720000" cy="720000"/>
          </a:xfrm>
          <a:prstGeom prst="rect">
            <a:avLst/>
          </a:prstGeom>
          <a:noFill/>
          <a:ln>
            <a:solidFill>
              <a:schemeClr val="tx1"/>
            </a:solidFill>
          </a:ln>
        </p:spPr>
      </p:pic>
      <p:pic>
        <p:nvPicPr>
          <p:cNvPr id="11" name="Picture 17" descr="box2"/>
          <p:cNvPicPr>
            <a:picLocks noChangeAspect="1" noChangeArrowheads="1"/>
          </p:cNvPicPr>
          <p:nvPr/>
        </p:nvPicPr>
        <p:blipFill>
          <a:blip r:embed="rId8" cstate="print"/>
          <a:srcRect/>
          <a:stretch>
            <a:fillRect/>
          </a:stretch>
        </p:blipFill>
        <p:spPr bwMode="auto">
          <a:xfrm>
            <a:off x="2555776" y="2664208"/>
            <a:ext cx="720000" cy="720000"/>
          </a:xfrm>
          <a:prstGeom prst="rect">
            <a:avLst/>
          </a:prstGeom>
          <a:noFill/>
          <a:ln>
            <a:solidFill>
              <a:schemeClr val="tx1"/>
            </a:solidFill>
          </a:ln>
        </p:spPr>
      </p:pic>
      <p:pic>
        <p:nvPicPr>
          <p:cNvPr id="14" name="Picture 17" descr="box2"/>
          <p:cNvPicPr>
            <a:picLocks noChangeAspect="1" noChangeArrowheads="1"/>
          </p:cNvPicPr>
          <p:nvPr/>
        </p:nvPicPr>
        <p:blipFill>
          <a:blip r:embed="rId8" cstate="print"/>
          <a:srcRect/>
          <a:stretch>
            <a:fillRect/>
          </a:stretch>
        </p:blipFill>
        <p:spPr bwMode="auto">
          <a:xfrm>
            <a:off x="5782488" y="2681624"/>
            <a:ext cx="720000" cy="720000"/>
          </a:xfrm>
          <a:prstGeom prst="rect">
            <a:avLst/>
          </a:prstGeom>
          <a:noFill/>
          <a:ln>
            <a:solidFill>
              <a:schemeClr val="tx1"/>
            </a:solidFill>
          </a:ln>
        </p:spPr>
      </p:pic>
    </p:spTree>
    <p:extLst>
      <p:ext uri="{BB962C8B-B14F-4D97-AF65-F5344CB8AC3E}">
        <p14:creationId xmlns:p14="http://schemas.microsoft.com/office/powerpoint/2010/main" val="28693926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cs-CZ" dirty="0" smtClean="0"/>
          </a:p>
          <a:p>
            <a:endParaRPr lang="cs-CZ" dirty="0"/>
          </a:p>
          <a:p>
            <a:endParaRPr lang="cs-CZ" dirty="0" smtClean="0"/>
          </a:p>
          <a:p>
            <a:endParaRPr lang="cs-CZ" dirty="0"/>
          </a:p>
          <a:p>
            <a:endParaRPr lang="cs-CZ" dirty="0" smtClean="0"/>
          </a:p>
          <a:p>
            <a:r>
              <a:rPr lang="en-US" b="1" dirty="0" smtClean="0"/>
              <a:t>Solution</a:t>
            </a:r>
            <a:r>
              <a:rPr lang="cs-CZ" dirty="0" smtClean="0"/>
              <a:t>: </a:t>
            </a:r>
            <a:r>
              <a:rPr lang="en-US" dirty="0" smtClean="0"/>
              <a:t>Neumann series, Monte Carlo methods</a:t>
            </a:r>
            <a:endParaRPr lang="cs-CZ" dirty="0" smtClean="0"/>
          </a:p>
          <a:p>
            <a:pPr>
              <a:buNone/>
            </a:pPr>
            <a:endParaRPr lang="cs-CZ" dirty="0"/>
          </a:p>
          <a:p>
            <a:endParaRPr lang="cs-CZ" dirty="0"/>
          </a:p>
        </p:txBody>
      </p:sp>
      <p:sp>
        <p:nvSpPr>
          <p:cNvPr id="4" name="Title 3"/>
          <p:cNvSpPr>
            <a:spLocks noGrp="1"/>
          </p:cNvSpPr>
          <p:nvPr>
            <p:ph type="title"/>
          </p:nvPr>
        </p:nvSpPr>
        <p:spPr/>
        <p:txBody>
          <a:bodyPr/>
          <a:lstStyle/>
          <a:p>
            <a:r>
              <a:rPr lang="en-US" dirty="0" smtClean="0"/>
              <a:t>Rendering Equation </a:t>
            </a:r>
            <a:r>
              <a:rPr lang="cs-CZ" dirty="0" smtClean="0"/>
              <a:t>– </a:t>
            </a:r>
            <a:r>
              <a:rPr lang="cs-CZ" dirty="0" err="1" smtClean="0"/>
              <a:t>Kajiya</a:t>
            </a:r>
            <a:r>
              <a:rPr lang="cs-CZ" dirty="0" smtClean="0"/>
              <a:t> 1986</a:t>
            </a:r>
            <a:endParaRPr lang="cs-CZ" dirty="0"/>
          </a:p>
        </p:txBody>
      </p:sp>
      <p:graphicFrame>
        <p:nvGraphicFramePr>
          <p:cNvPr id="7" name="Object 6"/>
          <p:cNvGraphicFramePr>
            <a:graphicFrameLocks noChangeAspect="1"/>
          </p:cNvGraphicFramePr>
          <p:nvPr>
            <p:extLst>
              <p:ext uri="{D42A27DB-BD31-4B8C-83A1-F6EECF244321}">
                <p14:modId xmlns:p14="http://schemas.microsoft.com/office/powerpoint/2010/main" val="4138901202"/>
              </p:ext>
            </p:extLst>
          </p:nvPr>
        </p:nvGraphicFramePr>
        <p:xfrm>
          <a:off x="1065213" y="4383062"/>
          <a:ext cx="7102475" cy="846138"/>
        </p:xfrm>
        <a:graphic>
          <a:graphicData uri="http://schemas.openxmlformats.org/presentationml/2006/ole">
            <mc:AlternateContent xmlns:mc="http://schemas.openxmlformats.org/markup-compatibility/2006">
              <mc:Choice xmlns:v="urn:schemas-microsoft-com:vml" Requires="v">
                <p:oleObj spid="_x0000_s90177" name="Rovnice" r:id="rId4" imgW="2019240" imgH="241200" progId="Equation.3">
                  <p:embed/>
                </p:oleObj>
              </mc:Choice>
              <mc:Fallback>
                <p:oleObj name="Rovnice" r:id="rId4" imgW="201924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4383062"/>
                        <a:ext cx="7102475" cy="846138"/>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Zástupný symbol pro zápatí 7"/>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a:p>
        </p:txBody>
      </p:sp>
      <p:graphicFrame>
        <p:nvGraphicFramePr>
          <p:cNvPr id="17" name="Object 7"/>
          <p:cNvGraphicFramePr>
            <a:graphicFrameLocks noChangeAspect="1"/>
          </p:cNvGraphicFramePr>
          <p:nvPr/>
        </p:nvGraphicFramePr>
        <p:xfrm>
          <a:off x="2771800" y="2636912"/>
          <a:ext cx="3451225" cy="801687"/>
        </p:xfrm>
        <a:graphic>
          <a:graphicData uri="http://schemas.openxmlformats.org/presentationml/2006/ole">
            <mc:AlternateContent xmlns:mc="http://schemas.openxmlformats.org/markup-compatibility/2006">
              <mc:Choice xmlns:v="urn:schemas-microsoft-com:vml" Requires="v">
                <p:oleObj spid="_x0000_s90178" name="Rovnice" r:id="rId6" imgW="977760" imgH="228600" progId="Equation.3">
                  <p:embed/>
                </p:oleObj>
              </mc:Choice>
              <mc:Fallback>
                <p:oleObj name="Rovnice" r:id="rId6" imgW="977760" imgH="2286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2636912"/>
                        <a:ext cx="3451225" cy="801687"/>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640417195"/>
              </p:ext>
            </p:extLst>
          </p:nvPr>
        </p:nvGraphicFramePr>
        <p:xfrm>
          <a:off x="2770188" y="1700213"/>
          <a:ext cx="3451225" cy="801687"/>
        </p:xfrm>
        <a:graphic>
          <a:graphicData uri="http://schemas.openxmlformats.org/presentationml/2006/ole">
            <mc:AlternateContent xmlns:mc="http://schemas.openxmlformats.org/markup-compatibility/2006">
              <mc:Choice xmlns:v="urn:schemas-microsoft-com:vml" Requires="v">
                <p:oleObj spid="_x0000_s90179" name="Rovnice" r:id="rId8" imgW="977760" imgH="228600" progId="Equation.3">
                  <p:embed/>
                </p:oleObj>
              </mc:Choice>
              <mc:Fallback>
                <p:oleObj name="Rovnice" r:id="rId8" imgW="977760" imgH="2286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188" y="1700213"/>
                        <a:ext cx="3451225" cy="80168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5" descr="boxself"/>
          <p:cNvPicPr>
            <a:picLocks noChangeAspect="1" noChangeArrowheads="1"/>
          </p:cNvPicPr>
          <p:nvPr/>
        </p:nvPicPr>
        <p:blipFill>
          <a:blip r:embed="rId9" cstate="print"/>
          <a:srcRect/>
          <a:stretch>
            <a:fillRect/>
          </a:stretch>
        </p:blipFill>
        <p:spPr bwMode="auto">
          <a:xfrm>
            <a:off x="3738968" y="2681624"/>
            <a:ext cx="720000" cy="720000"/>
          </a:xfrm>
          <a:prstGeom prst="rect">
            <a:avLst/>
          </a:prstGeom>
          <a:noFill/>
          <a:ln>
            <a:solidFill>
              <a:schemeClr val="tx1"/>
            </a:solidFill>
          </a:ln>
        </p:spPr>
      </p:pic>
      <p:pic>
        <p:nvPicPr>
          <p:cNvPr id="20" name="Picture 17" descr="box2"/>
          <p:cNvPicPr>
            <a:picLocks noChangeAspect="1" noChangeArrowheads="1"/>
          </p:cNvPicPr>
          <p:nvPr/>
        </p:nvPicPr>
        <p:blipFill>
          <a:blip r:embed="rId10" cstate="print"/>
          <a:srcRect/>
          <a:stretch>
            <a:fillRect/>
          </a:stretch>
        </p:blipFill>
        <p:spPr bwMode="auto">
          <a:xfrm>
            <a:off x="2555776" y="2664208"/>
            <a:ext cx="720000" cy="720000"/>
          </a:xfrm>
          <a:prstGeom prst="rect">
            <a:avLst/>
          </a:prstGeom>
          <a:noFill/>
          <a:ln>
            <a:solidFill>
              <a:schemeClr val="tx1"/>
            </a:solidFill>
          </a:ln>
        </p:spPr>
      </p:pic>
      <p:pic>
        <p:nvPicPr>
          <p:cNvPr id="21" name="Picture 17" descr="box2"/>
          <p:cNvPicPr>
            <a:picLocks noChangeAspect="1" noChangeArrowheads="1"/>
          </p:cNvPicPr>
          <p:nvPr/>
        </p:nvPicPr>
        <p:blipFill>
          <a:blip r:embed="rId10" cstate="print"/>
          <a:srcRect/>
          <a:stretch>
            <a:fillRect/>
          </a:stretch>
        </p:blipFill>
        <p:spPr bwMode="auto">
          <a:xfrm>
            <a:off x="5782488" y="2681624"/>
            <a:ext cx="720000" cy="720000"/>
          </a:xfrm>
          <a:prstGeom prst="rect">
            <a:avLst/>
          </a:prstGeom>
          <a:noFill/>
          <a:ln>
            <a:solidFill>
              <a:schemeClr val="tx1"/>
            </a:solidFill>
          </a:ln>
        </p:spPr>
      </p:pic>
    </p:spTree>
    <p:extLst>
      <p:ext uri="{BB962C8B-B14F-4D97-AF65-F5344CB8AC3E}">
        <p14:creationId xmlns:p14="http://schemas.microsoft.com/office/powerpoint/2010/main" val="318880339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Issue addressed by our work</a:t>
            </a:r>
            <a:endParaRPr lang="en-US" dirty="0"/>
          </a:p>
        </p:txBody>
      </p:sp>
      <p:sp>
        <p:nvSpPr>
          <p:cNvPr id="3" name="Zástupný symbol pro obsah 2"/>
          <p:cNvSpPr>
            <a:spLocks noGrp="1"/>
          </p:cNvSpPr>
          <p:nvPr>
            <p:ph idx="1"/>
          </p:nvPr>
        </p:nvSpPr>
        <p:spPr/>
        <p:txBody>
          <a:bodyPr/>
          <a:lstStyle/>
          <a:p>
            <a:endParaRPr lang="en-US" b="1" dirty="0" smtClean="0"/>
          </a:p>
          <a:p>
            <a:r>
              <a:rPr lang="en-US" dirty="0" smtClean="0"/>
              <a:t>Lack of </a:t>
            </a:r>
            <a:r>
              <a:rPr lang="en-US" b="1" u="sng" dirty="0" smtClean="0"/>
              <a:t>robustness</a:t>
            </a:r>
          </a:p>
          <a:p>
            <a:pPr lvl="1"/>
            <a:endParaRPr lang="en-US" dirty="0" smtClean="0"/>
          </a:p>
          <a:p>
            <a:pPr lvl="1"/>
            <a:r>
              <a:rPr lang="en-US" dirty="0" smtClean="0"/>
              <a:t>None of the previous algorithms works well for all scenes</a:t>
            </a:r>
          </a:p>
          <a:p>
            <a:pPr lvl="1"/>
            <a:endParaRPr lang="en-US" dirty="0" smtClean="0"/>
          </a:p>
          <a:p>
            <a:r>
              <a:rPr lang="en-US" b="1" dirty="0" smtClean="0"/>
              <a:t>Our objective</a:t>
            </a:r>
          </a:p>
          <a:p>
            <a:endParaRPr lang="en-US" dirty="0" smtClean="0"/>
          </a:p>
          <a:p>
            <a:pPr lvl="1"/>
            <a:r>
              <a:rPr lang="en-US" dirty="0" smtClean="0"/>
              <a:t>Acceptable error in a wide range of environments</a:t>
            </a:r>
          </a:p>
          <a:p>
            <a:endParaRPr lang="en-US" dirty="0" smtClean="0"/>
          </a:p>
          <a:p>
            <a:pPr>
              <a:buNone/>
            </a:pPr>
            <a:endParaRPr lang="en-US" dirty="0" smtClean="0"/>
          </a:p>
        </p:txBody>
      </p:sp>
      <p:sp>
        <p:nvSpPr>
          <p:cNvPr id="9" name="Zástupný symbol pro zápatí 8"/>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Skupina 20"/>
          <p:cNvGrpSpPr/>
          <p:nvPr/>
        </p:nvGrpSpPr>
        <p:grpSpPr>
          <a:xfrm>
            <a:off x="-96518" y="1628800"/>
            <a:ext cx="4572508" cy="2940327"/>
            <a:chOff x="-96518" y="1628800"/>
            <a:chExt cx="4572508" cy="2940327"/>
          </a:xfrm>
        </p:grpSpPr>
        <p:sp>
          <p:nvSpPr>
            <p:cNvPr id="20" name="Volný tvar 19"/>
            <p:cNvSpPr/>
            <p:nvPr/>
          </p:nvSpPr>
          <p:spPr>
            <a:xfrm>
              <a:off x="-96518" y="1628800"/>
              <a:ext cx="4572508" cy="2940327"/>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968240"/>
                <a:gd name="connsiteY0" fmla="*/ 2006980 h 2583044"/>
                <a:gd name="connsiteX1" fmla="*/ 3271508 w 8968240"/>
                <a:gd name="connsiteY1" fmla="*/ 2112233 h 2583044"/>
                <a:gd name="connsiteX2" fmla="*/ 6588038 w 8968240"/>
                <a:gd name="connsiteY2" fmla="*/ 2223004 h 2583044"/>
                <a:gd name="connsiteX3" fmla="*/ 8532254 w 8968240"/>
                <a:gd name="connsiteY3" fmla="*/ 2295012 h 2583044"/>
                <a:gd name="connsiteX4" fmla="*/ 8532254 w 8968240"/>
                <a:gd name="connsiteY4" fmla="*/ 494812 h 2583044"/>
                <a:gd name="connsiteX5" fmla="*/ 5916339 w 8968240"/>
                <a:gd name="connsiteY5" fmla="*/ 108012 h 2583044"/>
                <a:gd name="connsiteX6" fmla="*/ 5435910 w 8968240"/>
                <a:gd name="connsiteY6" fmla="*/ 1142883 h 2583044"/>
                <a:gd name="connsiteX7" fmla="*/ 1619486 w 8968240"/>
                <a:gd name="connsiteY7" fmla="*/ 1358907 h 2583044"/>
                <a:gd name="connsiteX8" fmla="*/ 467358 w 8968240"/>
                <a:gd name="connsiteY8" fmla="*/ 1430915 h 2583044"/>
                <a:gd name="connsiteX9" fmla="*/ 467358 w 8968240"/>
                <a:gd name="connsiteY9" fmla="*/ 2006980 h 2583044"/>
                <a:gd name="connsiteX0" fmla="*/ 467358 w 8556312"/>
                <a:gd name="connsiteY0" fmla="*/ 2191460 h 2819989"/>
                <a:gd name="connsiteX1" fmla="*/ 3271508 w 8556312"/>
                <a:gd name="connsiteY1" fmla="*/ 2296713 h 2819989"/>
                <a:gd name="connsiteX2" fmla="*/ 6588038 w 8556312"/>
                <a:gd name="connsiteY2" fmla="*/ 2407484 h 2819989"/>
                <a:gd name="connsiteX3" fmla="*/ 8532254 w 8556312"/>
                <a:gd name="connsiteY3" fmla="*/ 2479492 h 2819989"/>
                <a:gd name="connsiteX4" fmla="*/ 6732386 w 8556312"/>
                <a:gd name="connsiteY4" fmla="*/ 364500 h 2819989"/>
                <a:gd name="connsiteX5" fmla="*/ 5916339 w 8556312"/>
                <a:gd name="connsiteY5" fmla="*/ 292492 h 2819989"/>
                <a:gd name="connsiteX6" fmla="*/ 5435910 w 8556312"/>
                <a:gd name="connsiteY6" fmla="*/ 1327363 h 2819989"/>
                <a:gd name="connsiteX7" fmla="*/ 1619486 w 8556312"/>
                <a:gd name="connsiteY7" fmla="*/ 1543387 h 2819989"/>
                <a:gd name="connsiteX8" fmla="*/ 467358 w 8556312"/>
                <a:gd name="connsiteY8" fmla="*/ 1615395 h 2819989"/>
                <a:gd name="connsiteX9" fmla="*/ 467358 w 8556312"/>
                <a:gd name="connsiteY9" fmla="*/ 2191460 h 2819989"/>
                <a:gd name="connsiteX0" fmla="*/ 467358 w 7463770"/>
                <a:gd name="connsiteY0" fmla="*/ 2059445 h 2327785"/>
                <a:gd name="connsiteX1" fmla="*/ 3271508 w 7463770"/>
                <a:gd name="connsiteY1" fmla="*/ 2164698 h 2327785"/>
                <a:gd name="connsiteX2" fmla="*/ 6588038 w 7463770"/>
                <a:gd name="connsiteY2" fmla="*/ 2275469 h 2327785"/>
                <a:gd name="connsiteX3" fmla="*/ 6630379 w 7463770"/>
                <a:gd name="connsiteY3" fmla="*/ 1456621 h 2327785"/>
                <a:gd name="connsiteX4" fmla="*/ 6732386 w 7463770"/>
                <a:gd name="connsiteY4" fmla="*/ 232485 h 2327785"/>
                <a:gd name="connsiteX5" fmla="*/ 5916339 w 7463770"/>
                <a:gd name="connsiteY5" fmla="*/ 160477 h 2327785"/>
                <a:gd name="connsiteX6" fmla="*/ 5435910 w 7463770"/>
                <a:gd name="connsiteY6" fmla="*/ 1195348 h 2327785"/>
                <a:gd name="connsiteX7" fmla="*/ 1619486 w 7463770"/>
                <a:gd name="connsiteY7" fmla="*/ 1411372 h 2327785"/>
                <a:gd name="connsiteX8" fmla="*/ 467358 w 7463770"/>
                <a:gd name="connsiteY8" fmla="*/ 1483380 h 2327785"/>
                <a:gd name="connsiteX9" fmla="*/ 467358 w 7463770"/>
                <a:gd name="connsiteY9" fmla="*/ 2059445 h 2327785"/>
                <a:gd name="connsiteX0" fmla="*/ 467358 w 6851394"/>
                <a:gd name="connsiteY0" fmla="*/ 2059445 h 2229017"/>
                <a:gd name="connsiteX1" fmla="*/ 3271508 w 6851394"/>
                <a:gd name="connsiteY1" fmla="*/ 2164698 h 2229017"/>
                <a:gd name="connsiteX2" fmla="*/ 5610321 w 6851394"/>
                <a:gd name="connsiteY2" fmla="*/ 2176701 h 2229017"/>
                <a:gd name="connsiteX3" fmla="*/ 6630379 w 6851394"/>
                <a:gd name="connsiteY3" fmla="*/ 1456621 h 2229017"/>
                <a:gd name="connsiteX4" fmla="*/ 6732386 w 6851394"/>
                <a:gd name="connsiteY4" fmla="*/ 232485 h 2229017"/>
                <a:gd name="connsiteX5" fmla="*/ 5916339 w 6851394"/>
                <a:gd name="connsiteY5" fmla="*/ 160477 h 2229017"/>
                <a:gd name="connsiteX6" fmla="*/ 5435910 w 6851394"/>
                <a:gd name="connsiteY6" fmla="*/ 1195348 h 2229017"/>
                <a:gd name="connsiteX7" fmla="*/ 1619486 w 6851394"/>
                <a:gd name="connsiteY7" fmla="*/ 1411372 h 2229017"/>
                <a:gd name="connsiteX8" fmla="*/ 467358 w 6851394"/>
                <a:gd name="connsiteY8" fmla="*/ 1483380 h 2229017"/>
                <a:gd name="connsiteX9" fmla="*/ 467358 w 6851394"/>
                <a:gd name="connsiteY9" fmla="*/ 2059445 h 2229017"/>
                <a:gd name="connsiteX0" fmla="*/ 467358 w 6851393"/>
                <a:gd name="connsiteY0" fmla="*/ 2078988 h 2248560"/>
                <a:gd name="connsiteX1" fmla="*/ 3271508 w 6851393"/>
                <a:gd name="connsiteY1" fmla="*/ 2184241 h 2248560"/>
                <a:gd name="connsiteX2" fmla="*/ 5610321 w 6851393"/>
                <a:gd name="connsiteY2" fmla="*/ 2196244 h 2248560"/>
                <a:gd name="connsiteX3" fmla="*/ 6630379 w 6851393"/>
                <a:gd name="connsiteY3" fmla="*/ 1476164 h 2248560"/>
                <a:gd name="connsiteX4" fmla="*/ 6732386 w 6851393"/>
                <a:gd name="connsiteY4" fmla="*/ 252028 h 2248560"/>
                <a:gd name="connsiteX5" fmla="*/ 5916339 w 6851393"/>
                <a:gd name="connsiteY5" fmla="*/ 180020 h 2248560"/>
                <a:gd name="connsiteX6" fmla="*/ 5406310 w 6851393"/>
                <a:gd name="connsiteY6" fmla="*/ 1332148 h 2248560"/>
                <a:gd name="connsiteX7" fmla="*/ 1619486 w 6851393"/>
                <a:gd name="connsiteY7" fmla="*/ 1430915 h 2248560"/>
                <a:gd name="connsiteX8" fmla="*/ 467358 w 6851393"/>
                <a:gd name="connsiteY8" fmla="*/ 1502923 h 2248560"/>
                <a:gd name="connsiteX9" fmla="*/ 467358 w 6851393"/>
                <a:gd name="connsiteY9" fmla="*/ 2078988 h 2248560"/>
                <a:gd name="connsiteX0" fmla="*/ 823159 w 7207194"/>
                <a:gd name="connsiteY0" fmla="*/ 2078988 h 2248560"/>
                <a:gd name="connsiteX1" fmla="*/ 3627309 w 7207194"/>
                <a:gd name="connsiteY1" fmla="*/ 2184241 h 2248560"/>
                <a:gd name="connsiteX2" fmla="*/ 5966122 w 7207194"/>
                <a:gd name="connsiteY2" fmla="*/ 2196244 h 2248560"/>
                <a:gd name="connsiteX3" fmla="*/ 6986180 w 7207194"/>
                <a:gd name="connsiteY3" fmla="*/ 1476164 h 2248560"/>
                <a:gd name="connsiteX4" fmla="*/ 7088187 w 7207194"/>
                <a:gd name="connsiteY4" fmla="*/ 252028 h 2248560"/>
                <a:gd name="connsiteX5" fmla="*/ 6272140 w 7207194"/>
                <a:gd name="connsiteY5" fmla="*/ 180020 h 2248560"/>
                <a:gd name="connsiteX6" fmla="*/ 5762111 w 7207194"/>
                <a:gd name="connsiteY6" fmla="*/ 1332148 h 2248560"/>
                <a:gd name="connsiteX7" fmla="*/ 823159 w 7207194"/>
                <a:gd name="connsiteY7" fmla="*/ 1502923 h 2248560"/>
                <a:gd name="connsiteX8" fmla="*/ 823159 w 7207194"/>
                <a:gd name="connsiteY8" fmla="*/ 2078988 h 2248560"/>
                <a:gd name="connsiteX0" fmla="*/ 324239 w 6708274"/>
                <a:gd name="connsiteY0" fmla="*/ 2078988 h 2248560"/>
                <a:gd name="connsiteX1" fmla="*/ 3128389 w 6708274"/>
                <a:gd name="connsiteY1" fmla="*/ 2184241 h 2248560"/>
                <a:gd name="connsiteX2" fmla="*/ 5467202 w 6708274"/>
                <a:gd name="connsiteY2" fmla="*/ 2196244 h 2248560"/>
                <a:gd name="connsiteX3" fmla="*/ 6487260 w 6708274"/>
                <a:gd name="connsiteY3" fmla="*/ 1476164 h 2248560"/>
                <a:gd name="connsiteX4" fmla="*/ 6589267 w 6708274"/>
                <a:gd name="connsiteY4" fmla="*/ 252028 h 2248560"/>
                <a:gd name="connsiteX5" fmla="*/ 5773220 w 6708274"/>
                <a:gd name="connsiteY5" fmla="*/ 180020 h 2248560"/>
                <a:gd name="connsiteX6" fmla="*/ 5263191 w 6708274"/>
                <a:gd name="connsiteY6" fmla="*/ 1332148 h 2248560"/>
                <a:gd name="connsiteX7" fmla="*/ 1182958 w 6708274"/>
                <a:gd name="connsiteY7" fmla="*/ 1476164 h 2248560"/>
                <a:gd name="connsiteX8" fmla="*/ 324239 w 6708274"/>
                <a:gd name="connsiteY8" fmla="*/ 2078988 h 2248560"/>
                <a:gd name="connsiteX0" fmla="*/ 425024 w 6256357"/>
                <a:gd name="connsiteY0" fmla="*/ 2052228 h 2248560"/>
                <a:gd name="connsiteX1" fmla="*/ 2676472 w 6256357"/>
                <a:gd name="connsiteY1" fmla="*/ 2184241 h 2248560"/>
                <a:gd name="connsiteX2" fmla="*/ 5015285 w 6256357"/>
                <a:gd name="connsiteY2" fmla="*/ 2196244 h 2248560"/>
                <a:gd name="connsiteX3" fmla="*/ 6035343 w 6256357"/>
                <a:gd name="connsiteY3" fmla="*/ 1476164 h 2248560"/>
                <a:gd name="connsiteX4" fmla="*/ 6137350 w 6256357"/>
                <a:gd name="connsiteY4" fmla="*/ 252028 h 2248560"/>
                <a:gd name="connsiteX5" fmla="*/ 5321303 w 6256357"/>
                <a:gd name="connsiteY5" fmla="*/ 180020 h 2248560"/>
                <a:gd name="connsiteX6" fmla="*/ 4811274 w 6256357"/>
                <a:gd name="connsiteY6" fmla="*/ 1332148 h 2248560"/>
                <a:gd name="connsiteX7" fmla="*/ 731041 w 6256357"/>
                <a:gd name="connsiteY7" fmla="*/ 1476164 h 2248560"/>
                <a:gd name="connsiteX8" fmla="*/ 425024 w 6256357"/>
                <a:gd name="connsiteY8" fmla="*/ 2052228 h 2248560"/>
                <a:gd name="connsiteX0" fmla="*/ 425025 w 6358367"/>
                <a:gd name="connsiteY0" fmla="*/ 2088232 h 2284564"/>
                <a:gd name="connsiteX1" fmla="*/ 2676473 w 6358367"/>
                <a:gd name="connsiteY1" fmla="*/ 2220245 h 2284564"/>
                <a:gd name="connsiteX2" fmla="*/ 5015286 w 6358367"/>
                <a:gd name="connsiteY2" fmla="*/ 2232248 h 2284564"/>
                <a:gd name="connsiteX3" fmla="*/ 6035344 w 6358367"/>
                <a:gd name="connsiteY3" fmla="*/ 1512168 h 2284564"/>
                <a:gd name="connsiteX4" fmla="*/ 6239359 w 6358367"/>
                <a:gd name="connsiteY4" fmla="*/ 216024 h 2284564"/>
                <a:gd name="connsiteX5" fmla="*/ 5321304 w 6358367"/>
                <a:gd name="connsiteY5" fmla="*/ 216024 h 2284564"/>
                <a:gd name="connsiteX6" fmla="*/ 4811275 w 6358367"/>
                <a:gd name="connsiteY6" fmla="*/ 1368152 h 2284564"/>
                <a:gd name="connsiteX7" fmla="*/ 731042 w 6358367"/>
                <a:gd name="connsiteY7" fmla="*/ 1512168 h 2284564"/>
                <a:gd name="connsiteX8" fmla="*/ 425025 w 6358367"/>
                <a:gd name="connsiteY8" fmla="*/ 2088232 h 2284564"/>
                <a:gd name="connsiteX0" fmla="*/ 425025 w 6375366"/>
                <a:gd name="connsiteY0" fmla="*/ 2088232 h 2284564"/>
                <a:gd name="connsiteX1" fmla="*/ 2676473 w 6375366"/>
                <a:gd name="connsiteY1" fmla="*/ 2220245 h 2284564"/>
                <a:gd name="connsiteX2" fmla="*/ 5015286 w 6375366"/>
                <a:gd name="connsiteY2" fmla="*/ 2232248 h 2284564"/>
                <a:gd name="connsiteX3" fmla="*/ 6035344 w 6375366"/>
                <a:gd name="connsiteY3" fmla="*/ 1512168 h 2284564"/>
                <a:gd name="connsiteX4" fmla="*/ 6239359 w 6375366"/>
                <a:gd name="connsiteY4" fmla="*/ 216024 h 2284564"/>
                <a:gd name="connsiteX5" fmla="*/ 5219301 w 6375366"/>
                <a:gd name="connsiteY5" fmla="*/ 216024 h 2284564"/>
                <a:gd name="connsiteX6" fmla="*/ 4811275 w 6375366"/>
                <a:gd name="connsiteY6" fmla="*/ 1368152 h 2284564"/>
                <a:gd name="connsiteX7" fmla="*/ 731042 w 6375366"/>
                <a:gd name="connsiteY7" fmla="*/ 1512168 h 2284564"/>
                <a:gd name="connsiteX8" fmla="*/ 425025 w 6375366"/>
                <a:gd name="connsiteY8" fmla="*/ 2088232 h 2284564"/>
                <a:gd name="connsiteX0" fmla="*/ 425025 w 6273362"/>
                <a:gd name="connsiteY0" fmla="*/ 2208245 h 2352261"/>
                <a:gd name="connsiteX1" fmla="*/ 2676473 w 6273362"/>
                <a:gd name="connsiteY1" fmla="*/ 2340258 h 2352261"/>
                <a:gd name="connsiteX2" fmla="*/ 5015286 w 6273362"/>
                <a:gd name="connsiteY2" fmla="*/ 2352261 h 2352261"/>
                <a:gd name="connsiteX3" fmla="*/ 6239359 w 6273362"/>
                <a:gd name="connsiteY3" fmla="*/ 336037 h 2352261"/>
                <a:gd name="connsiteX4" fmla="*/ 5219301 w 6273362"/>
                <a:gd name="connsiteY4" fmla="*/ 336037 h 2352261"/>
                <a:gd name="connsiteX5" fmla="*/ 4811275 w 6273362"/>
                <a:gd name="connsiteY5" fmla="*/ 1488165 h 2352261"/>
                <a:gd name="connsiteX6" fmla="*/ 731042 w 6273362"/>
                <a:gd name="connsiteY6" fmla="*/ 1632181 h 2352261"/>
                <a:gd name="connsiteX7" fmla="*/ 425025 w 6273362"/>
                <a:gd name="connsiteY7" fmla="*/ 2208245 h 2352261"/>
                <a:gd name="connsiteX0" fmla="*/ 425025 w 6273363"/>
                <a:gd name="connsiteY0" fmla="*/ 2028225 h 2172241"/>
                <a:gd name="connsiteX1" fmla="*/ 2676473 w 6273363"/>
                <a:gd name="connsiteY1" fmla="*/ 2160238 h 2172241"/>
                <a:gd name="connsiteX2" fmla="*/ 5015286 w 6273363"/>
                <a:gd name="connsiteY2" fmla="*/ 2172241 h 2172241"/>
                <a:gd name="connsiteX3" fmla="*/ 6239361 w 6273363"/>
                <a:gd name="connsiteY3" fmla="*/ 372042 h 2172241"/>
                <a:gd name="connsiteX4" fmla="*/ 5219301 w 6273363"/>
                <a:gd name="connsiteY4" fmla="*/ 156017 h 2172241"/>
                <a:gd name="connsiteX5" fmla="*/ 4811275 w 6273363"/>
                <a:gd name="connsiteY5" fmla="*/ 1308145 h 2172241"/>
                <a:gd name="connsiteX6" fmla="*/ 731042 w 6273363"/>
                <a:gd name="connsiteY6" fmla="*/ 1452161 h 2172241"/>
                <a:gd name="connsiteX7" fmla="*/ 425025 w 6273363"/>
                <a:gd name="connsiteY7" fmla="*/ 2028225 h 2172241"/>
                <a:gd name="connsiteX0" fmla="*/ 425025 w 6375367"/>
                <a:gd name="connsiteY0" fmla="*/ 2028225 h 2172241"/>
                <a:gd name="connsiteX1" fmla="*/ 2676473 w 6375367"/>
                <a:gd name="connsiteY1" fmla="*/ 2160238 h 2172241"/>
                <a:gd name="connsiteX2" fmla="*/ 5015286 w 6375367"/>
                <a:gd name="connsiteY2" fmla="*/ 2172241 h 2172241"/>
                <a:gd name="connsiteX3" fmla="*/ 6341365 w 6375367"/>
                <a:gd name="connsiteY3" fmla="*/ 372042 h 2172241"/>
                <a:gd name="connsiteX4" fmla="*/ 5219301 w 6375367"/>
                <a:gd name="connsiteY4" fmla="*/ 156017 h 2172241"/>
                <a:gd name="connsiteX5" fmla="*/ 4811275 w 6375367"/>
                <a:gd name="connsiteY5" fmla="*/ 1308145 h 2172241"/>
                <a:gd name="connsiteX6" fmla="*/ 731042 w 6375367"/>
                <a:gd name="connsiteY6" fmla="*/ 1452161 h 2172241"/>
                <a:gd name="connsiteX7" fmla="*/ 425025 w 6375367"/>
                <a:gd name="connsiteY7" fmla="*/ 2028225 h 2172241"/>
                <a:gd name="connsiteX0" fmla="*/ 425025 w 6375368"/>
                <a:gd name="connsiteY0" fmla="*/ 2028225 h 2506278"/>
                <a:gd name="connsiteX1" fmla="*/ 2676473 w 6375368"/>
                <a:gd name="connsiteY1" fmla="*/ 2160238 h 2506278"/>
                <a:gd name="connsiteX2" fmla="*/ 5015286 w 6375368"/>
                <a:gd name="connsiteY2" fmla="*/ 2172241 h 2506278"/>
                <a:gd name="connsiteX3" fmla="*/ 6341365 w 6375368"/>
                <a:gd name="connsiteY3" fmla="*/ 372042 h 2506278"/>
                <a:gd name="connsiteX4" fmla="*/ 5219301 w 6375368"/>
                <a:gd name="connsiteY4" fmla="*/ 156017 h 2506278"/>
                <a:gd name="connsiteX5" fmla="*/ 4811275 w 6375368"/>
                <a:gd name="connsiteY5" fmla="*/ 1308145 h 2506278"/>
                <a:gd name="connsiteX6" fmla="*/ 731042 w 6375368"/>
                <a:gd name="connsiteY6" fmla="*/ 1452161 h 2506278"/>
                <a:gd name="connsiteX7" fmla="*/ 425025 w 6375368"/>
                <a:gd name="connsiteY7" fmla="*/ 2028225 h 2506278"/>
                <a:gd name="connsiteX0" fmla="*/ 425025 w 6409369"/>
                <a:gd name="connsiteY0" fmla="*/ 2028225 h 2362262"/>
                <a:gd name="connsiteX1" fmla="*/ 2676473 w 6409369"/>
                <a:gd name="connsiteY1" fmla="*/ 2160238 h 2362262"/>
                <a:gd name="connsiteX2" fmla="*/ 5627322 w 6409369"/>
                <a:gd name="connsiteY2" fmla="*/ 2028225 h 2362262"/>
                <a:gd name="connsiteX3" fmla="*/ 6341365 w 6409369"/>
                <a:gd name="connsiteY3" fmla="*/ 372042 h 2362262"/>
                <a:gd name="connsiteX4" fmla="*/ 5219301 w 6409369"/>
                <a:gd name="connsiteY4" fmla="*/ 156017 h 2362262"/>
                <a:gd name="connsiteX5" fmla="*/ 4811275 w 6409369"/>
                <a:gd name="connsiteY5" fmla="*/ 1308145 h 2362262"/>
                <a:gd name="connsiteX6" fmla="*/ 731042 w 6409369"/>
                <a:gd name="connsiteY6" fmla="*/ 1452161 h 2362262"/>
                <a:gd name="connsiteX7" fmla="*/ 425025 w 6409369"/>
                <a:gd name="connsiteY7" fmla="*/ 2028225 h 2362262"/>
                <a:gd name="connsiteX0" fmla="*/ 425025 w 6392367"/>
                <a:gd name="connsiteY0" fmla="*/ 2028225 h 2290254"/>
                <a:gd name="connsiteX1" fmla="*/ 2676473 w 6392367"/>
                <a:gd name="connsiteY1" fmla="*/ 2160238 h 2290254"/>
                <a:gd name="connsiteX2" fmla="*/ 5525316 w 6392367"/>
                <a:gd name="connsiteY2" fmla="*/ 1956217 h 2290254"/>
                <a:gd name="connsiteX3" fmla="*/ 6341365 w 6392367"/>
                <a:gd name="connsiteY3" fmla="*/ 372042 h 2290254"/>
                <a:gd name="connsiteX4" fmla="*/ 5219301 w 6392367"/>
                <a:gd name="connsiteY4" fmla="*/ 156017 h 2290254"/>
                <a:gd name="connsiteX5" fmla="*/ 4811275 w 6392367"/>
                <a:gd name="connsiteY5" fmla="*/ 1308145 h 2290254"/>
                <a:gd name="connsiteX6" fmla="*/ 731042 w 6392367"/>
                <a:gd name="connsiteY6" fmla="*/ 1452161 h 2290254"/>
                <a:gd name="connsiteX7" fmla="*/ 425025 w 6392367"/>
                <a:gd name="connsiteY7" fmla="*/ 2028225 h 2290254"/>
                <a:gd name="connsiteX0" fmla="*/ 425025 w 6392367"/>
                <a:gd name="connsiteY0" fmla="*/ 2028225 h 2290254"/>
                <a:gd name="connsiteX1" fmla="*/ 2676473 w 6392367"/>
                <a:gd name="connsiteY1" fmla="*/ 2160238 h 2290254"/>
                <a:gd name="connsiteX2" fmla="*/ 5525316 w 6392367"/>
                <a:gd name="connsiteY2" fmla="*/ 1956217 h 2290254"/>
                <a:gd name="connsiteX3" fmla="*/ 6341365 w 6392367"/>
                <a:gd name="connsiteY3" fmla="*/ 372042 h 2290254"/>
                <a:gd name="connsiteX4" fmla="*/ 5219301 w 6392367"/>
                <a:gd name="connsiteY4" fmla="*/ 156017 h 2290254"/>
                <a:gd name="connsiteX5" fmla="*/ 4811275 w 6392367"/>
                <a:gd name="connsiteY5" fmla="*/ 1308145 h 2290254"/>
                <a:gd name="connsiteX6" fmla="*/ 731042 w 6392367"/>
                <a:gd name="connsiteY6" fmla="*/ 1452161 h 2290254"/>
                <a:gd name="connsiteX7" fmla="*/ 425025 w 6392367"/>
                <a:gd name="connsiteY7" fmla="*/ 2028225 h 2290254"/>
                <a:gd name="connsiteX0" fmla="*/ 425025 w 6392367"/>
                <a:gd name="connsiteY0" fmla="*/ 2028225 h 2268252"/>
                <a:gd name="connsiteX1" fmla="*/ 2567147 w 6392367"/>
                <a:gd name="connsiteY1" fmla="*/ 2244249 h 2268252"/>
                <a:gd name="connsiteX2" fmla="*/ 5525316 w 6392367"/>
                <a:gd name="connsiteY2" fmla="*/ 1956217 h 2268252"/>
                <a:gd name="connsiteX3" fmla="*/ 6341365 w 6392367"/>
                <a:gd name="connsiteY3" fmla="*/ 372042 h 2268252"/>
                <a:gd name="connsiteX4" fmla="*/ 5219301 w 6392367"/>
                <a:gd name="connsiteY4" fmla="*/ 156017 h 2268252"/>
                <a:gd name="connsiteX5" fmla="*/ 4811275 w 6392367"/>
                <a:gd name="connsiteY5" fmla="*/ 1308145 h 2268252"/>
                <a:gd name="connsiteX6" fmla="*/ 731042 w 6392367"/>
                <a:gd name="connsiteY6" fmla="*/ 1452161 h 2268252"/>
                <a:gd name="connsiteX7" fmla="*/ 425025 w 6392367"/>
                <a:gd name="connsiteY7" fmla="*/ 2028225 h 2268252"/>
                <a:gd name="connsiteX0" fmla="*/ 425025 w 6290358"/>
                <a:gd name="connsiteY0" fmla="*/ 2028225 h 2268252"/>
                <a:gd name="connsiteX1" fmla="*/ 2567147 w 6290358"/>
                <a:gd name="connsiteY1" fmla="*/ 2244249 h 2268252"/>
                <a:gd name="connsiteX2" fmla="*/ 5525316 w 6290358"/>
                <a:gd name="connsiteY2" fmla="*/ 1956217 h 2268252"/>
                <a:gd name="connsiteX3" fmla="*/ 6239357 w 6290358"/>
                <a:gd name="connsiteY3" fmla="*/ 372041 h 2268252"/>
                <a:gd name="connsiteX4" fmla="*/ 5219301 w 6290358"/>
                <a:gd name="connsiteY4" fmla="*/ 156017 h 2268252"/>
                <a:gd name="connsiteX5" fmla="*/ 4811275 w 6290358"/>
                <a:gd name="connsiteY5" fmla="*/ 1308145 h 2268252"/>
                <a:gd name="connsiteX6" fmla="*/ 731042 w 6290358"/>
                <a:gd name="connsiteY6" fmla="*/ 1452161 h 2268252"/>
                <a:gd name="connsiteX7" fmla="*/ 425025 w 6290358"/>
                <a:gd name="connsiteY7" fmla="*/ 2028225 h 2268252"/>
                <a:gd name="connsiteX0" fmla="*/ 425025 w 6290359"/>
                <a:gd name="connsiteY0" fmla="*/ 2028225 h 2412268"/>
                <a:gd name="connsiteX1" fmla="*/ 2567146 w 6290359"/>
                <a:gd name="connsiteY1" fmla="*/ 2388265 h 2412268"/>
                <a:gd name="connsiteX2" fmla="*/ 5525316 w 6290359"/>
                <a:gd name="connsiteY2" fmla="*/ 1956217 h 2412268"/>
                <a:gd name="connsiteX3" fmla="*/ 6239357 w 6290359"/>
                <a:gd name="connsiteY3" fmla="*/ 372041 h 2412268"/>
                <a:gd name="connsiteX4" fmla="*/ 5219301 w 6290359"/>
                <a:gd name="connsiteY4" fmla="*/ 156017 h 2412268"/>
                <a:gd name="connsiteX5" fmla="*/ 4811275 w 6290359"/>
                <a:gd name="connsiteY5" fmla="*/ 1308145 h 2412268"/>
                <a:gd name="connsiteX6" fmla="*/ 731042 w 6290359"/>
                <a:gd name="connsiteY6" fmla="*/ 1452161 h 2412268"/>
                <a:gd name="connsiteX7" fmla="*/ 425025 w 6290359"/>
                <a:gd name="connsiteY7" fmla="*/ 2028225 h 2412268"/>
                <a:gd name="connsiteX0" fmla="*/ 272015 w 6137349"/>
                <a:gd name="connsiteY0" fmla="*/ 2028225 h 2412268"/>
                <a:gd name="connsiteX1" fmla="*/ 2414136 w 6137349"/>
                <a:gd name="connsiteY1" fmla="*/ 2388265 h 2412268"/>
                <a:gd name="connsiteX2" fmla="*/ 5372306 w 6137349"/>
                <a:gd name="connsiteY2" fmla="*/ 1956217 h 2412268"/>
                <a:gd name="connsiteX3" fmla="*/ 6086347 w 6137349"/>
                <a:gd name="connsiteY3" fmla="*/ 372041 h 2412268"/>
                <a:gd name="connsiteX4" fmla="*/ 5066291 w 6137349"/>
                <a:gd name="connsiteY4" fmla="*/ 156017 h 2412268"/>
                <a:gd name="connsiteX5" fmla="*/ 4658265 w 6137349"/>
                <a:gd name="connsiteY5" fmla="*/ 1308145 h 2412268"/>
                <a:gd name="connsiteX6" fmla="*/ 782043 w 6137349"/>
                <a:gd name="connsiteY6" fmla="*/ 1380153 h 2412268"/>
                <a:gd name="connsiteX7" fmla="*/ 272015 w 6137349"/>
                <a:gd name="connsiteY7" fmla="*/ 2028225 h 2412268"/>
                <a:gd name="connsiteX0" fmla="*/ 272016 w 6137350"/>
                <a:gd name="connsiteY0" fmla="*/ 2052228 h 2436271"/>
                <a:gd name="connsiteX1" fmla="*/ 2414137 w 6137350"/>
                <a:gd name="connsiteY1" fmla="*/ 2412268 h 2436271"/>
                <a:gd name="connsiteX2" fmla="*/ 5372307 w 6137350"/>
                <a:gd name="connsiteY2" fmla="*/ 1980220 h 2436271"/>
                <a:gd name="connsiteX3" fmla="*/ 6086348 w 6137350"/>
                <a:gd name="connsiteY3" fmla="*/ 396044 h 2436271"/>
                <a:gd name="connsiteX4" fmla="*/ 5066292 w 6137350"/>
                <a:gd name="connsiteY4" fmla="*/ 180020 h 2436271"/>
                <a:gd name="connsiteX5" fmla="*/ 4964282 w 6137350"/>
                <a:gd name="connsiteY5" fmla="*/ 1476164 h 2436271"/>
                <a:gd name="connsiteX6" fmla="*/ 782044 w 6137350"/>
                <a:gd name="connsiteY6" fmla="*/ 1404156 h 2436271"/>
                <a:gd name="connsiteX7" fmla="*/ 272016 w 6137350"/>
                <a:gd name="connsiteY7" fmla="*/ 2052228 h 2436271"/>
                <a:gd name="connsiteX0" fmla="*/ 272016 w 6154352"/>
                <a:gd name="connsiteY0" fmla="*/ 1920213 h 2304256"/>
                <a:gd name="connsiteX1" fmla="*/ 2414137 w 6154352"/>
                <a:gd name="connsiteY1" fmla="*/ 2280253 h 2304256"/>
                <a:gd name="connsiteX2" fmla="*/ 5372307 w 6154352"/>
                <a:gd name="connsiteY2" fmla="*/ 1848205 h 2304256"/>
                <a:gd name="connsiteX3" fmla="*/ 6086348 w 6154352"/>
                <a:gd name="connsiteY3" fmla="*/ 264029 h 2304256"/>
                <a:gd name="connsiteX4" fmla="*/ 4964283 w 6154352"/>
                <a:gd name="connsiteY4" fmla="*/ 264030 h 2304256"/>
                <a:gd name="connsiteX5" fmla="*/ 4964282 w 6154352"/>
                <a:gd name="connsiteY5" fmla="*/ 1344149 h 2304256"/>
                <a:gd name="connsiteX6" fmla="*/ 782044 w 6154352"/>
                <a:gd name="connsiteY6" fmla="*/ 1272141 h 2304256"/>
                <a:gd name="connsiteX7" fmla="*/ 272016 w 6154352"/>
                <a:gd name="connsiteY7" fmla="*/ 1920213 h 2304256"/>
                <a:gd name="connsiteX0" fmla="*/ 272016 w 6052345"/>
                <a:gd name="connsiteY0" fmla="*/ 1992221 h 2376264"/>
                <a:gd name="connsiteX1" fmla="*/ 2414137 w 6052345"/>
                <a:gd name="connsiteY1" fmla="*/ 2352261 h 2376264"/>
                <a:gd name="connsiteX2" fmla="*/ 5372307 w 6052345"/>
                <a:gd name="connsiteY2" fmla="*/ 1920213 h 2376264"/>
                <a:gd name="connsiteX3" fmla="*/ 5984341 w 6052345"/>
                <a:gd name="connsiteY3" fmla="*/ 264029 h 2376264"/>
                <a:gd name="connsiteX4" fmla="*/ 4964283 w 6052345"/>
                <a:gd name="connsiteY4" fmla="*/ 336038 h 2376264"/>
                <a:gd name="connsiteX5" fmla="*/ 4964282 w 6052345"/>
                <a:gd name="connsiteY5" fmla="*/ 1416157 h 2376264"/>
                <a:gd name="connsiteX6" fmla="*/ 782044 w 6052345"/>
                <a:gd name="connsiteY6" fmla="*/ 1344149 h 2376264"/>
                <a:gd name="connsiteX7" fmla="*/ 272016 w 6052345"/>
                <a:gd name="connsiteY7" fmla="*/ 1992221 h 2376264"/>
                <a:gd name="connsiteX0" fmla="*/ 272016 w 6035345"/>
                <a:gd name="connsiteY0" fmla="*/ 2004223 h 2388266"/>
                <a:gd name="connsiteX1" fmla="*/ 2414137 w 6035345"/>
                <a:gd name="connsiteY1" fmla="*/ 2364263 h 2388266"/>
                <a:gd name="connsiteX2" fmla="*/ 5372307 w 6035345"/>
                <a:gd name="connsiteY2" fmla="*/ 1932215 h 2388266"/>
                <a:gd name="connsiteX3" fmla="*/ 5984341 w 6035345"/>
                <a:gd name="connsiteY3" fmla="*/ 276031 h 2388266"/>
                <a:gd name="connsiteX4" fmla="*/ 5066289 w 6035345"/>
                <a:gd name="connsiteY4" fmla="*/ 276031 h 2388266"/>
                <a:gd name="connsiteX5" fmla="*/ 4964282 w 6035345"/>
                <a:gd name="connsiteY5" fmla="*/ 1428159 h 2388266"/>
                <a:gd name="connsiteX6" fmla="*/ 782044 w 6035345"/>
                <a:gd name="connsiteY6" fmla="*/ 1356151 h 2388266"/>
                <a:gd name="connsiteX7" fmla="*/ 272016 w 6035345"/>
                <a:gd name="connsiteY7" fmla="*/ 2004223 h 2388266"/>
                <a:gd name="connsiteX0" fmla="*/ 272016 w 6052346"/>
                <a:gd name="connsiteY0" fmla="*/ 2004223 h 2388266"/>
                <a:gd name="connsiteX1" fmla="*/ 2414137 w 6052346"/>
                <a:gd name="connsiteY1" fmla="*/ 2364263 h 2388266"/>
                <a:gd name="connsiteX2" fmla="*/ 5372307 w 6052346"/>
                <a:gd name="connsiteY2" fmla="*/ 1932215 h 2388266"/>
                <a:gd name="connsiteX3" fmla="*/ 5984341 w 6052346"/>
                <a:gd name="connsiteY3" fmla="*/ 276031 h 2388266"/>
                <a:gd name="connsiteX4" fmla="*/ 4964285 w 6052346"/>
                <a:gd name="connsiteY4" fmla="*/ 276031 h 2388266"/>
                <a:gd name="connsiteX5" fmla="*/ 4964282 w 6052346"/>
                <a:gd name="connsiteY5" fmla="*/ 1428159 h 2388266"/>
                <a:gd name="connsiteX6" fmla="*/ 782044 w 6052346"/>
                <a:gd name="connsiteY6" fmla="*/ 1356151 h 2388266"/>
                <a:gd name="connsiteX7" fmla="*/ 272016 w 6052346"/>
                <a:gd name="connsiteY7" fmla="*/ 2004223 h 2388266"/>
                <a:gd name="connsiteX0" fmla="*/ 272016 w 6154352"/>
                <a:gd name="connsiteY0" fmla="*/ 2004223 h 2388266"/>
                <a:gd name="connsiteX1" fmla="*/ 2414137 w 6154352"/>
                <a:gd name="connsiteY1" fmla="*/ 2364263 h 2388266"/>
                <a:gd name="connsiteX2" fmla="*/ 5372307 w 6154352"/>
                <a:gd name="connsiteY2" fmla="*/ 1932215 h 2388266"/>
                <a:gd name="connsiteX3" fmla="*/ 6086348 w 6154352"/>
                <a:gd name="connsiteY3" fmla="*/ 276031 h 2388266"/>
                <a:gd name="connsiteX4" fmla="*/ 4964285 w 6154352"/>
                <a:gd name="connsiteY4" fmla="*/ 276031 h 2388266"/>
                <a:gd name="connsiteX5" fmla="*/ 4964282 w 6154352"/>
                <a:gd name="connsiteY5" fmla="*/ 1428159 h 2388266"/>
                <a:gd name="connsiteX6" fmla="*/ 782044 w 6154352"/>
                <a:gd name="connsiteY6" fmla="*/ 1356151 h 2388266"/>
                <a:gd name="connsiteX7" fmla="*/ 272016 w 6154352"/>
                <a:gd name="connsiteY7" fmla="*/ 2004223 h 2388266"/>
                <a:gd name="connsiteX0" fmla="*/ 272016 w 6154353"/>
                <a:gd name="connsiteY0" fmla="*/ 2220247 h 2604290"/>
                <a:gd name="connsiteX1" fmla="*/ 2414137 w 6154353"/>
                <a:gd name="connsiteY1" fmla="*/ 2580287 h 2604290"/>
                <a:gd name="connsiteX2" fmla="*/ 5372307 w 6154353"/>
                <a:gd name="connsiteY2" fmla="*/ 2148239 h 2604290"/>
                <a:gd name="connsiteX3" fmla="*/ 6086349 w 6154353"/>
                <a:gd name="connsiteY3" fmla="*/ 276031 h 2604290"/>
                <a:gd name="connsiteX4" fmla="*/ 4964285 w 6154353"/>
                <a:gd name="connsiteY4" fmla="*/ 492055 h 2604290"/>
                <a:gd name="connsiteX5" fmla="*/ 4964282 w 6154353"/>
                <a:gd name="connsiteY5" fmla="*/ 1644183 h 2604290"/>
                <a:gd name="connsiteX6" fmla="*/ 782044 w 6154353"/>
                <a:gd name="connsiteY6" fmla="*/ 1572175 h 2604290"/>
                <a:gd name="connsiteX7" fmla="*/ 272016 w 6154353"/>
                <a:gd name="connsiteY7" fmla="*/ 2220247 h 2604290"/>
                <a:gd name="connsiteX0" fmla="*/ 272016 w 6154353"/>
                <a:gd name="connsiteY0" fmla="*/ 2256251 h 2640294"/>
                <a:gd name="connsiteX1" fmla="*/ 2414137 w 6154353"/>
                <a:gd name="connsiteY1" fmla="*/ 2616291 h 2640294"/>
                <a:gd name="connsiteX2" fmla="*/ 5372307 w 6154353"/>
                <a:gd name="connsiteY2" fmla="*/ 2184243 h 2640294"/>
                <a:gd name="connsiteX3" fmla="*/ 6086349 w 6154353"/>
                <a:gd name="connsiteY3" fmla="*/ 312035 h 2640294"/>
                <a:gd name="connsiteX4" fmla="*/ 4964284 w 6154353"/>
                <a:gd name="connsiteY4" fmla="*/ 312035 h 2640294"/>
                <a:gd name="connsiteX5" fmla="*/ 4964282 w 6154353"/>
                <a:gd name="connsiteY5" fmla="*/ 1680187 h 2640294"/>
                <a:gd name="connsiteX6" fmla="*/ 782044 w 6154353"/>
                <a:gd name="connsiteY6" fmla="*/ 1608179 h 2640294"/>
                <a:gd name="connsiteX7" fmla="*/ 272016 w 6154353"/>
                <a:gd name="connsiteY7" fmla="*/ 2256251 h 2640294"/>
                <a:gd name="connsiteX0" fmla="*/ 272016 w 6154353"/>
                <a:gd name="connsiteY0" fmla="*/ 2304256 h 2904323"/>
                <a:gd name="connsiteX1" fmla="*/ 2414137 w 6154353"/>
                <a:gd name="connsiteY1" fmla="*/ 2664296 h 2904323"/>
                <a:gd name="connsiteX2" fmla="*/ 5372307 w 6154353"/>
                <a:gd name="connsiteY2" fmla="*/ 2520280 h 2904323"/>
                <a:gd name="connsiteX3" fmla="*/ 6086349 w 6154353"/>
                <a:gd name="connsiteY3" fmla="*/ 360040 h 2904323"/>
                <a:gd name="connsiteX4" fmla="*/ 4964284 w 6154353"/>
                <a:gd name="connsiteY4" fmla="*/ 360040 h 2904323"/>
                <a:gd name="connsiteX5" fmla="*/ 4964282 w 6154353"/>
                <a:gd name="connsiteY5" fmla="*/ 1728192 h 2904323"/>
                <a:gd name="connsiteX6" fmla="*/ 782044 w 6154353"/>
                <a:gd name="connsiteY6" fmla="*/ 1656184 h 2904323"/>
                <a:gd name="connsiteX7" fmla="*/ 272016 w 6154353"/>
                <a:gd name="connsiteY7" fmla="*/ 2304256 h 2904323"/>
                <a:gd name="connsiteX0" fmla="*/ 272016 w 6154353"/>
                <a:gd name="connsiteY0" fmla="*/ 2304256 h 2928326"/>
                <a:gd name="connsiteX1" fmla="*/ 2414138 w 6154353"/>
                <a:gd name="connsiteY1" fmla="*/ 2808313 h 2928326"/>
                <a:gd name="connsiteX2" fmla="*/ 5372307 w 6154353"/>
                <a:gd name="connsiteY2" fmla="*/ 2520280 h 2928326"/>
                <a:gd name="connsiteX3" fmla="*/ 6086349 w 6154353"/>
                <a:gd name="connsiteY3" fmla="*/ 360040 h 2928326"/>
                <a:gd name="connsiteX4" fmla="*/ 4964284 w 6154353"/>
                <a:gd name="connsiteY4" fmla="*/ 360040 h 2928326"/>
                <a:gd name="connsiteX5" fmla="*/ 4964282 w 6154353"/>
                <a:gd name="connsiteY5" fmla="*/ 1728192 h 2928326"/>
                <a:gd name="connsiteX6" fmla="*/ 782044 w 6154353"/>
                <a:gd name="connsiteY6" fmla="*/ 1656184 h 2928326"/>
                <a:gd name="connsiteX7" fmla="*/ 272016 w 6154353"/>
                <a:gd name="connsiteY7" fmla="*/ 2304256 h 2928326"/>
                <a:gd name="connsiteX0" fmla="*/ 272016 w 6256360"/>
                <a:gd name="connsiteY0" fmla="*/ 2592288 h 2928326"/>
                <a:gd name="connsiteX1" fmla="*/ 2516145 w 6256360"/>
                <a:gd name="connsiteY1" fmla="*/ 2808313 h 2928326"/>
                <a:gd name="connsiteX2" fmla="*/ 5474314 w 6256360"/>
                <a:gd name="connsiteY2" fmla="*/ 2520280 h 2928326"/>
                <a:gd name="connsiteX3" fmla="*/ 6188356 w 6256360"/>
                <a:gd name="connsiteY3" fmla="*/ 360040 h 2928326"/>
                <a:gd name="connsiteX4" fmla="*/ 5066291 w 6256360"/>
                <a:gd name="connsiteY4" fmla="*/ 360040 h 2928326"/>
                <a:gd name="connsiteX5" fmla="*/ 5066289 w 6256360"/>
                <a:gd name="connsiteY5" fmla="*/ 1728192 h 2928326"/>
                <a:gd name="connsiteX6" fmla="*/ 884051 w 6256360"/>
                <a:gd name="connsiteY6" fmla="*/ 1656184 h 2928326"/>
                <a:gd name="connsiteX7" fmla="*/ 272016 w 6256360"/>
                <a:gd name="connsiteY7" fmla="*/ 2592288 h 2928326"/>
                <a:gd name="connsiteX0" fmla="*/ 272016 w 6256360"/>
                <a:gd name="connsiteY0" fmla="*/ 2592288 h 2940327"/>
                <a:gd name="connsiteX1" fmla="*/ 2516145 w 6256360"/>
                <a:gd name="connsiteY1" fmla="*/ 2880320 h 2940327"/>
                <a:gd name="connsiteX2" fmla="*/ 5474314 w 6256360"/>
                <a:gd name="connsiteY2" fmla="*/ 2520280 h 2940327"/>
                <a:gd name="connsiteX3" fmla="*/ 6188356 w 6256360"/>
                <a:gd name="connsiteY3" fmla="*/ 360040 h 2940327"/>
                <a:gd name="connsiteX4" fmla="*/ 5066291 w 6256360"/>
                <a:gd name="connsiteY4" fmla="*/ 360040 h 2940327"/>
                <a:gd name="connsiteX5" fmla="*/ 5066289 w 6256360"/>
                <a:gd name="connsiteY5" fmla="*/ 1728192 h 2940327"/>
                <a:gd name="connsiteX6" fmla="*/ 884051 w 6256360"/>
                <a:gd name="connsiteY6" fmla="*/ 1656184 h 2940327"/>
                <a:gd name="connsiteX7" fmla="*/ 272016 w 6256360"/>
                <a:gd name="connsiteY7" fmla="*/ 2592288 h 2940327"/>
                <a:gd name="connsiteX0" fmla="*/ 493027 w 6477371"/>
                <a:gd name="connsiteY0" fmla="*/ 2592288 h 2940327"/>
                <a:gd name="connsiteX1" fmla="*/ 2737156 w 6477371"/>
                <a:gd name="connsiteY1" fmla="*/ 2880320 h 2940327"/>
                <a:gd name="connsiteX2" fmla="*/ 5695325 w 6477371"/>
                <a:gd name="connsiteY2" fmla="*/ 2520280 h 2940327"/>
                <a:gd name="connsiteX3" fmla="*/ 6409367 w 6477371"/>
                <a:gd name="connsiteY3" fmla="*/ 360040 h 2940327"/>
                <a:gd name="connsiteX4" fmla="*/ 5287302 w 6477371"/>
                <a:gd name="connsiteY4" fmla="*/ 360040 h 2940327"/>
                <a:gd name="connsiteX5" fmla="*/ 5287300 w 6477371"/>
                <a:gd name="connsiteY5" fmla="*/ 1728192 h 2940327"/>
                <a:gd name="connsiteX6" fmla="*/ 799045 w 6477371"/>
                <a:gd name="connsiteY6" fmla="*/ 1656184 h 2940327"/>
                <a:gd name="connsiteX7" fmla="*/ 493027 w 6477371"/>
                <a:gd name="connsiteY7" fmla="*/ 2592288 h 29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371" h="2940327">
                  <a:moveTo>
                    <a:pt x="493027" y="2592288"/>
                  </a:moveTo>
                  <a:cubicBezTo>
                    <a:pt x="816045" y="2796311"/>
                    <a:pt x="1870106" y="2892321"/>
                    <a:pt x="2737156" y="2880320"/>
                  </a:cubicBezTo>
                  <a:cubicBezTo>
                    <a:pt x="3604206" y="2868319"/>
                    <a:pt x="5083290" y="2940327"/>
                    <a:pt x="5695325" y="2520280"/>
                  </a:cubicBezTo>
                  <a:cubicBezTo>
                    <a:pt x="6307360" y="2100233"/>
                    <a:pt x="6477371" y="720080"/>
                    <a:pt x="6409367" y="360040"/>
                  </a:cubicBezTo>
                  <a:cubicBezTo>
                    <a:pt x="6341363" y="0"/>
                    <a:pt x="5474313" y="132015"/>
                    <a:pt x="5287302" y="360040"/>
                  </a:cubicBezTo>
                  <a:cubicBezTo>
                    <a:pt x="5100291" y="588065"/>
                    <a:pt x="6003332" y="1400689"/>
                    <a:pt x="5287300" y="1728192"/>
                  </a:cubicBezTo>
                  <a:cubicBezTo>
                    <a:pt x="4379137" y="1948676"/>
                    <a:pt x="1598090" y="1512168"/>
                    <a:pt x="799045" y="1656184"/>
                  </a:cubicBezTo>
                  <a:cubicBezTo>
                    <a:pt x="0" y="1800200"/>
                    <a:pt x="170009" y="2388265"/>
                    <a:pt x="493027" y="2592288"/>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107504" y="3429000"/>
              <a:ext cx="4044749" cy="923330"/>
            </a:xfrm>
            <a:prstGeom prst="rect">
              <a:avLst/>
            </a:prstGeom>
            <a:noFill/>
          </p:spPr>
          <p:txBody>
            <a:bodyPr wrap="square" rtlCol="0">
              <a:spAutoFit/>
            </a:bodyPr>
            <a:lstStyle/>
            <a:p>
              <a:pPr lvl="0"/>
              <a:r>
                <a:rPr lang="en-US" b="1" dirty="0" smtClean="0">
                  <a:solidFill>
                    <a:srgbClr val="464646"/>
                  </a:solidFill>
                  <a:latin typeface="Georgia"/>
                </a:rPr>
                <a:t>- Path integral framework</a:t>
              </a:r>
            </a:p>
            <a:p>
              <a:pPr lvl="0"/>
              <a:r>
                <a:rPr lang="en-US" b="1" dirty="0" smtClean="0">
                  <a:solidFill>
                    <a:srgbClr val="464646"/>
                  </a:solidFill>
                  <a:latin typeface="Georgia"/>
                </a:rPr>
                <a:t>- Multiple importance sampling </a:t>
              </a:r>
              <a:br>
                <a:rPr lang="en-US" b="1" dirty="0" smtClean="0">
                  <a:solidFill>
                    <a:srgbClr val="464646"/>
                  </a:solidFill>
                  <a:latin typeface="Georgia"/>
                </a:rPr>
              </a:br>
              <a:r>
                <a:rPr lang="en-US" dirty="0" smtClean="0">
                  <a:solidFill>
                    <a:srgbClr val="464646"/>
                  </a:solidFill>
                  <a:latin typeface="Georgia"/>
                </a:rPr>
                <a:t>   </a:t>
              </a:r>
              <a:r>
                <a:rPr lang="en-US" dirty="0" smtClean="0">
                  <a:solidFill>
                    <a:srgbClr val="2DA2BF"/>
                  </a:solidFill>
                  <a:latin typeface="Georgia"/>
                </a:rPr>
                <a:t>[</a:t>
              </a:r>
              <a:r>
                <a:rPr lang="en-US" dirty="0" err="1" smtClean="0">
                  <a:solidFill>
                    <a:srgbClr val="2DA2BF"/>
                  </a:solidFill>
                  <a:latin typeface="Georgia"/>
                </a:rPr>
                <a:t>Veach</a:t>
              </a:r>
              <a:r>
                <a:rPr lang="en-US" dirty="0" smtClean="0">
                  <a:solidFill>
                    <a:srgbClr val="2DA2BF"/>
                  </a:solidFill>
                  <a:latin typeface="Georgia"/>
                </a:rPr>
                <a:t> and </a:t>
              </a:r>
              <a:r>
                <a:rPr lang="en-US" dirty="0" err="1" smtClean="0">
                  <a:solidFill>
                    <a:srgbClr val="2DA2BF"/>
                  </a:solidFill>
                  <a:latin typeface="Georgia"/>
                </a:rPr>
                <a:t>Guibas</a:t>
              </a:r>
              <a:r>
                <a:rPr lang="en-US" dirty="0" smtClean="0">
                  <a:solidFill>
                    <a:srgbClr val="2DA2BF"/>
                  </a:solidFill>
                  <a:latin typeface="Georgia"/>
                </a:rPr>
                <a:t> 1995, 1997]</a:t>
              </a:r>
              <a:endParaRPr lang="cs-CZ" dirty="0" smtClean="0">
                <a:solidFill>
                  <a:srgbClr val="2DA2BF"/>
                </a:solidFill>
                <a:latin typeface="Georgia"/>
              </a:endParaRPr>
            </a:p>
          </p:txBody>
        </p:sp>
      </p:grpSp>
      <p:sp>
        <p:nvSpPr>
          <p:cNvPr id="2" name="Nadpis 1"/>
          <p:cNvSpPr>
            <a:spLocks noGrp="1"/>
          </p:cNvSpPr>
          <p:nvPr>
            <p:ph type="title"/>
          </p:nvPr>
        </p:nvSpPr>
        <p:spPr/>
        <p:txBody>
          <a:bodyPr/>
          <a:lstStyle/>
          <a:p>
            <a:r>
              <a:rPr lang="en-US" dirty="0" smtClean="0"/>
              <a:t>Approach</a:t>
            </a:r>
            <a:endParaRPr lang="cs-CZ"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9" name="Rounded Rectangle 5"/>
          <p:cNvSpPr/>
          <p:nvPr/>
        </p:nvSpPr>
        <p:spPr bwMode="auto">
          <a:xfrm>
            <a:off x="621904" y="1542959"/>
            <a:ext cx="2905234" cy="1379984"/>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tx2"/>
                </a:solidFill>
              </a:rPr>
              <a:t>Bidirectional path tracing</a:t>
            </a:r>
          </a:p>
        </p:txBody>
      </p:sp>
      <p:sp>
        <p:nvSpPr>
          <p:cNvPr id="10" name="Rounded Rectangle 6"/>
          <p:cNvSpPr/>
          <p:nvPr/>
        </p:nvSpPr>
        <p:spPr bwMode="auto">
          <a:xfrm>
            <a:off x="4510337" y="1542959"/>
            <a:ext cx="2952327" cy="1379984"/>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tx2"/>
                </a:solidFill>
              </a:rPr>
              <a:t>Photon mapping</a:t>
            </a:r>
          </a:p>
          <a:p>
            <a:pPr algn="ctr" eaLnBrk="0" hangingPunct="0"/>
            <a:r>
              <a:rPr lang="en-US" sz="2000" dirty="0" smtClean="0">
                <a:solidFill>
                  <a:schemeClr val="tx2"/>
                </a:solidFill>
              </a:rPr>
              <a:t>(Density estimation)</a:t>
            </a:r>
            <a:endParaRPr lang="en-US" sz="2000" b="1" dirty="0" smtClean="0">
              <a:solidFill>
                <a:schemeClr val="tx2"/>
              </a:solidFill>
            </a:endParaRPr>
          </a:p>
        </p:txBody>
      </p:sp>
      <p:sp>
        <p:nvSpPr>
          <p:cNvPr id="12" name="Zaoblený obdélník 11"/>
          <p:cNvSpPr/>
          <p:nvPr/>
        </p:nvSpPr>
        <p:spPr>
          <a:xfrm>
            <a:off x="683568" y="4880700"/>
            <a:ext cx="6840760" cy="1152128"/>
          </a:xfrm>
          <a:prstGeom prst="roundRect">
            <a:avLst/>
          </a:prstGeom>
          <a:ln>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bg1">
                    <a:lumMod val="95000"/>
                  </a:schemeClr>
                </a:solidFill>
              </a:rPr>
              <a:t>Vertex Connection and Merging (VCM)</a:t>
            </a:r>
            <a:endParaRPr lang="cs-CZ" sz="2000" b="1" dirty="0" smtClean="0">
              <a:solidFill>
                <a:schemeClr val="bg1">
                  <a:lumMod val="95000"/>
                </a:schemeClr>
              </a:solidFill>
            </a:endParaRPr>
          </a:p>
        </p:txBody>
      </p:sp>
      <p:sp>
        <p:nvSpPr>
          <p:cNvPr id="13" name="TextovéPole 12"/>
          <p:cNvSpPr txBox="1"/>
          <p:nvPr/>
        </p:nvSpPr>
        <p:spPr>
          <a:xfrm>
            <a:off x="3519891" y="1425291"/>
            <a:ext cx="1050288" cy="1569660"/>
          </a:xfrm>
          <a:prstGeom prst="rect">
            <a:avLst/>
          </a:prstGeom>
          <a:noFill/>
        </p:spPr>
        <p:txBody>
          <a:bodyPr wrap="none" rtlCol="0">
            <a:spAutoFit/>
          </a:bodyPr>
          <a:lstStyle/>
          <a:p>
            <a:r>
              <a:rPr lang="en-US" sz="9600" b="1" dirty="0" smtClean="0">
                <a:solidFill>
                  <a:schemeClr val="tx1">
                    <a:lumMod val="65000"/>
                    <a:lumOff val="35000"/>
                  </a:schemeClr>
                </a:solidFill>
                <a:effectLst>
                  <a:outerShdw blurRad="50800" dist="38100" dir="18900000" algn="bl" rotWithShape="0">
                    <a:prstClr val="black">
                      <a:alpha val="40000"/>
                    </a:prstClr>
                  </a:outerShdw>
                </a:effectLst>
                <a:latin typeface="+mn-lt"/>
              </a:rPr>
              <a:t>+</a:t>
            </a:r>
            <a:endParaRPr lang="cs-CZ" sz="9600" b="1" dirty="0" smtClean="0">
              <a:solidFill>
                <a:schemeClr val="tx1">
                  <a:lumMod val="65000"/>
                  <a:lumOff val="35000"/>
                </a:schemeClr>
              </a:solidFill>
              <a:effectLst>
                <a:outerShdw blurRad="50800" dist="38100" dir="18900000" algn="bl" rotWithShape="0">
                  <a:prstClr val="black">
                    <a:alpha val="40000"/>
                  </a:prstClr>
                </a:outerShdw>
              </a:effectLst>
              <a:latin typeface="+mn-lt"/>
            </a:endParaRPr>
          </a:p>
        </p:txBody>
      </p:sp>
      <p:sp>
        <p:nvSpPr>
          <p:cNvPr id="14" name="Pravá složená závorka 13"/>
          <p:cNvSpPr/>
          <p:nvPr/>
        </p:nvSpPr>
        <p:spPr>
          <a:xfrm>
            <a:off x="7966720" y="1410775"/>
            <a:ext cx="144016" cy="17281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Pravá složená závorka 14"/>
          <p:cNvSpPr/>
          <p:nvPr/>
        </p:nvSpPr>
        <p:spPr>
          <a:xfrm>
            <a:off x="7966720" y="4736684"/>
            <a:ext cx="144016" cy="144016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p:cNvSpPr txBox="1"/>
          <p:nvPr/>
        </p:nvSpPr>
        <p:spPr>
          <a:xfrm rot="16200000">
            <a:off x="7305413" y="1857411"/>
            <a:ext cx="2584362" cy="830997"/>
          </a:xfrm>
          <a:prstGeom prst="rect">
            <a:avLst/>
          </a:prstGeom>
          <a:noFill/>
        </p:spPr>
        <p:txBody>
          <a:bodyPr wrap="none" rtlCol="0">
            <a:spAutoFit/>
          </a:bodyPr>
          <a:lstStyle/>
          <a:p>
            <a:pPr algn="ctr"/>
            <a:r>
              <a:rPr lang="en-US" sz="2400" b="1" dirty="0" smtClean="0">
                <a:solidFill>
                  <a:schemeClr val="accent1"/>
                </a:solidFill>
                <a:latin typeface="+mn-lt"/>
              </a:rPr>
              <a:t>previous</a:t>
            </a:r>
            <a:br>
              <a:rPr lang="en-US" sz="2400" b="1" dirty="0" smtClean="0">
                <a:solidFill>
                  <a:schemeClr val="accent1"/>
                </a:solidFill>
                <a:latin typeface="+mn-lt"/>
              </a:rPr>
            </a:br>
            <a:r>
              <a:rPr lang="en-US" sz="2400" b="1" dirty="0" smtClean="0">
                <a:solidFill>
                  <a:schemeClr val="accent1"/>
                </a:solidFill>
                <a:latin typeface="+mn-lt"/>
              </a:rPr>
              <a:t>state-of-the-art</a:t>
            </a:r>
            <a:endParaRPr lang="cs-CZ" sz="2400" b="1" dirty="0" smtClean="0">
              <a:solidFill>
                <a:schemeClr val="accent1"/>
              </a:solidFill>
              <a:latin typeface="+mn-lt"/>
            </a:endParaRPr>
          </a:p>
        </p:txBody>
      </p:sp>
      <p:sp>
        <p:nvSpPr>
          <p:cNvPr id="17" name="TextovéPole 16"/>
          <p:cNvSpPr txBox="1"/>
          <p:nvPr/>
        </p:nvSpPr>
        <p:spPr>
          <a:xfrm rot="16200000">
            <a:off x="7529031" y="5225949"/>
            <a:ext cx="2137124" cy="461665"/>
          </a:xfrm>
          <a:prstGeom prst="rect">
            <a:avLst/>
          </a:prstGeom>
          <a:noFill/>
        </p:spPr>
        <p:txBody>
          <a:bodyPr wrap="none" rtlCol="0">
            <a:spAutoFit/>
          </a:bodyPr>
          <a:lstStyle/>
          <a:p>
            <a:pPr algn="ctr"/>
            <a:r>
              <a:rPr lang="en-US" sz="2400" b="1" dirty="0" smtClean="0">
                <a:solidFill>
                  <a:schemeClr val="accent2"/>
                </a:solidFill>
                <a:latin typeface="+mn-lt"/>
              </a:rPr>
              <a:t>new method</a:t>
            </a:r>
            <a:endParaRPr lang="cs-CZ" sz="2400" b="1" dirty="0" smtClean="0">
              <a:solidFill>
                <a:schemeClr val="accent2"/>
              </a:solidFill>
              <a:latin typeface="+mn-lt"/>
            </a:endParaRPr>
          </a:p>
        </p:txBody>
      </p:sp>
      <p:sp>
        <p:nvSpPr>
          <p:cNvPr id="11" name="Right Arrow 7"/>
          <p:cNvSpPr/>
          <p:nvPr/>
        </p:nvSpPr>
        <p:spPr bwMode="auto">
          <a:xfrm rot="5400000">
            <a:off x="3594584" y="3603712"/>
            <a:ext cx="974574" cy="692226"/>
          </a:xfrm>
          <a:prstGeom prst="rightArrow">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eaLnBrk="0" latinLnBrk="0" hangingPunct="0">
              <a:lnSpc>
                <a:spcPct val="100000"/>
              </a:lnSpc>
              <a:buClrTx/>
              <a:buSzTx/>
              <a:buFontTx/>
              <a:buNone/>
              <a:tabLst/>
            </a:pPr>
            <a:endParaRPr lang="en-US" sz="2800" smtClean="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Outline</a:t>
            </a:r>
            <a:endParaRPr lang="en-US" dirty="0"/>
          </a:p>
        </p:txBody>
      </p:sp>
      <p:sp>
        <p:nvSpPr>
          <p:cNvPr id="3" name="Zástupný symbol pro obsah 2"/>
          <p:cNvSpPr>
            <a:spLocks noGrp="1"/>
          </p:cNvSpPr>
          <p:nvPr>
            <p:ph idx="1"/>
          </p:nvPr>
        </p:nvSpPr>
        <p:spPr/>
        <p:txBody>
          <a:bodyPr/>
          <a:lstStyle/>
          <a:p>
            <a:r>
              <a:rPr lang="en-US" b="1" dirty="0" smtClean="0"/>
              <a:t>Multiple importance sampling</a:t>
            </a:r>
          </a:p>
          <a:p>
            <a:endParaRPr lang="en-US" b="1" dirty="0" smtClean="0"/>
          </a:p>
          <a:p>
            <a:r>
              <a:rPr lang="en-US" b="1" dirty="0" smtClean="0"/>
              <a:t>Path integral formulation</a:t>
            </a:r>
          </a:p>
          <a:p>
            <a:endParaRPr lang="en-US" b="1" dirty="0" smtClean="0"/>
          </a:p>
          <a:p>
            <a:r>
              <a:rPr lang="en-US" b="1" dirty="0" smtClean="0"/>
              <a:t>Bidirectional path tracing</a:t>
            </a:r>
          </a:p>
          <a:p>
            <a:endParaRPr lang="en-US" b="1" dirty="0" smtClean="0"/>
          </a:p>
          <a:p>
            <a:r>
              <a:rPr lang="en-US" b="1" dirty="0" smtClean="0"/>
              <a:t>Photon mapping</a:t>
            </a:r>
          </a:p>
          <a:p>
            <a:endParaRPr lang="en-US" b="1" dirty="0" smtClean="0"/>
          </a:p>
          <a:p>
            <a:r>
              <a:rPr lang="en-US" b="1" dirty="0" smtClean="0"/>
              <a:t>Vertex Connection and Merging</a:t>
            </a:r>
          </a:p>
        </p:txBody>
      </p:sp>
      <p:sp>
        <p:nvSpPr>
          <p:cNvPr id="8" name="Zástupný symbol pro zápatí 7"/>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7" name="Pravá složená závorka 6"/>
          <p:cNvSpPr/>
          <p:nvPr/>
        </p:nvSpPr>
        <p:spPr>
          <a:xfrm>
            <a:off x="6763413" y="1700808"/>
            <a:ext cx="144016" cy="30243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Pravá složená závorka 8"/>
          <p:cNvSpPr/>
          <p:nvPr/>
        </p:nvSpPr>
        <p:spPr>
          <a:xfrm>
            <a:off x="6763413" y="5013176"/>
            <a:ext cx="144016" cy="792088"/>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TextovéPole 9"/>
          <p:cNvSpPr txBox="1"/>
          <p:nvPr/>
        </p:nvSpPr>
        <p:spPr>
          <a:xfrm rot="19070962">
            <a:off x="6685583" y="2956330"/>
            <a:ext cx="2356735" cy="461665"/>
          </a:xfrm>
          <a:prstGeom prst="rect">
            <a:avLst/>
          </a:prstGeom>
          <a:noFill/>
        </p:spPr>
        <p:txBody>
          <a:bodyPr wrap="none" rtlCol="0">
            <a:spAutoFit/>
          </a:bodyPr>
          <a:lstStyle/>
          <a:p>
            <a:r>
              <a:rPr lang="en-US" sz="2400" b="1" dirty="0" smtClean="0">
                <a:solidFill>
                  <a:schemeClr val="accent1"/>
                </a:solidFill>
                <a:latin typeface="+mn-lt"/>
              </a:rPr>
              <a:t>preliminaries</a:t>
            </a:r>
            <a:endParaRPr lang="cs-CZ" sz="2400" b="1" dirty="0" smtClean="0">
              <a:solidFill>
                <a:schemeClr val="accent1"/>
              </a:solidFill>
              <a:latin typeface="+mn-lt"/>
            </a:endParaRPr>
          </a:p>
        </p:txBody>
      </p:sp>
      <p:sp>
        <p:nvSpPr>
          <p:cNvPr id="11" name="TextovéPole 10"/>
          <p:cNvSpPr txBox="1"/>
          <p:nvPr/>
        </p:nvSpPr>
        <p:spPr>
          <a:xfrm rot="19083136">
            <a:off x="6688349" y="4775110"/>
            <a:ext cx="2191626" cy="830997"/>
          </a:xfrm>
          <a:prstGeom prst="rect">
            <a:avLst/>
          </a:prstGeom>
          <a:noFill/>
        </p:spPr>
        <p:txBody>
          <a:bodyPr wrap="none" rtlCol="0">
            <a:spAutoFit/>
          </a:bodyPr>
          <a:lstStyle/>
          <a:p>
            <a:pPr algn="ctr"/>
            <a:r>
              <a:rPr lang="en-US" sz="2400" b="1" dirty="0" smtClean="0">
                <a:solidFill>
                  <a:schemeClr val="accent2"/>
                </a:solidFill>
                <a:latin typeface="+mn-lt"/>
              </a:rPr>
              <a:t>our </a:t>
            </a:r>
          </a:p>
          <a:p>
            <a:pPr algn="ctr"/>
            <a:r>
              <a:rPr lang="en-US" sz="2400" b="1" dirty="0" smtClean="0">
                <a:solidFill>
                  <a:schemeClr val="accent2"/>
                </a:solidFill>
                <a:latin typeface="+mn-lt"/>
              </a:rPr>
              <a:t>contribution</a:t>
            </a:r>
            <a:endParaRPr lang="cs-CZ" sz="2400" b="1" dirty="0" smtClean="0">
              <a:solidFill>
                <a:schemeClr val="accent2"/>
              </a:solidFill>
              <a:latin typeface="+mn-lt"/>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Multiple Importance Sampling</a:t>
            </a:r>
            <a:endParaRPr lang="en-US" dirty="0"/>
          </a:p>
        </p:txBody>
      </p:sp>
      <p:sp>
        <p:nvSpPr>
          <p:cNvPr id="3" name="Zástupný symbol pro text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p:spPr>
        <p:txBody>
          <a:bodyPr/>
          <a:lstStyle/>
          <a:p>
            <a:r>
              <a:rPr lang="en-US" dirty="0" smtClean="0"/>
              <a:t>Multiple Importance Sampling (MIS)</a:t>
            </a:r>
            <a:endParaRPr lang="en-US" dirty="0" smtClean="0">
              <a:latin typeface="Arial CE" charset="-18"/>
            </a:endParaRPr>
          </a:p>
        </p:txBody>
      </p:sp>
      <p:sp>
        <p:nvSpPr>
          <p:cNvPr id="41987" name="Freeform 3"/>
          <p:cNvSpPr>
            <a:spLocks/>
          </p:cNvSpPr>
          <p:nvPr/>
        </p:nvSpPr>
        <p:spPr bwMode="auto">
          <a:xfrm>
            <a:off x="3707904" y="3242196"/>
            <a:ext cx="4841404"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solidFill>
            <a:schemeClr val="bg1">
              <a:lumMod val="95000"/>
            </a:schemeClr>
          </a:solidFill>
          <a:ln w="12700" cap="rnd" cmpd="sng">
            <a:solidFill>
              <a:schemeClr val="tx1"/>
            </a:solidFill>
            <a:prstDash val="solid"/>
            <a:round/>
            <a:headEnd type="none" w="med" len="med"/>
            <a:tailEnd type="none" w="med" len="med"/>
          </a:ln>
        </p:spPr>
        <p:txBody>
          <a:bodyPr/>
          <a:lstStyle/>
          <a:p>
            <a:endParaRPr lang="en-US"/>
          </a:p>
        </p:txBody>
      </p:sp>
      <p:sp>
        <p:nvSpPr>
          <p:cNvPr id="41988" name="Rectangle 4"/>
          <p:cNvSpPr>
            <a:spLocks noChangeArrowheads="1"/>
          </p:cNvSpPr>
          <p:nvPr/>
        </p:nvSpPr>
        <p:spPr bwMode="auto">
          <a:xfrm>
            <a:off x="3717988" y="2780928"/>
            <a:ext cx="4819976" cy="3344168"/>
          </a:xfrm>
          <a:prstGeom prst="rect">
            <a:avLst/>
          </a:prstGeom>
          <a:noFill/>
          <a:ln w="25400">
            <a:solidFill>
              <a:schemeClr val="tx1"/>
            </a:solidFill>
            <a:miter lim="800000"/>
            <a:headEnd/>
            <a:tailEnd/>
          </a:ln>
        </p:spPr>
        <p:txBody>
          <a:bodyPr wrap="none" anchor="ctr"/>
          <a:lstStyle/>
          <a:p>
            <a:endParaRPr lang="en-US" dirty="0">
              <a:solidFill>
                <a:schemeClr val="tx2"/>
              </a:solidFill>
            </a:endParaRPr>
          </a:p>
        </p:txBody>
      </p:sp>
      <p:sp>
        <p:nvSpPr>
          <p:cNvPr id="41989" name="Rectangle 5"/>
          <p:cNvSpPr>
            <a:spLocks noChangeArrowheads="1"/>
          </p:cNvSpPr>
          <p:nvPr/>
        </p:nvSpPr>
        <p:spPr bwMode="auto">
          <a:xfrm>
            <a:off x="4057516" y="2980912"/>
            <a:ext cx="595654" cy="520655"/>
          </a:xfrm>
          <a:prstGeom prst="rect">
            <a:avLst/>
          </a:prstGeom>
          <a:noFill/>
          <a:ln w="12700">
            <a:noFill/>
            <a:miter lim="800000"/>
            <a:headEnd/>
            <a:tailEnd/>
          </a:ln>
        </p:spPr>
        <p:txBody>
          <a:bodyPr wrap="none" lIns="90488" tIns="44450" rIns="90488" bIns="44450">
            <a:spAutoFit/>
          </a:bodyPr>
          <a:lstStyle/>
          <a:p>
            <a:r>
              <a:rPr lang="cs-CZ" sz="2800" i="1" dirty="0">
                <a:latin typeface="+mj-lt"/>
              </a:rPr>
              <a:t>f</a:t>
            </a:r>
            <a:r>
              <a:rPr lang="cs-CZ" sz="2800" dirty="0">
                <a:latin typeface="+mj-lt"/>
              </a:rPr>
              <a:t>(</a:t>
            </a:r>
            <a:r>
              <a:rPr lang="cs-CZ" sz="2800" i="1" dirty="0">
                <a:latin typeface="+mj-lt"/>
              </a:rPr>
              <a:t>x</a:t>
            </a:r>
            <a:r>
              <a:rPr lang="cs-CZ" sz="2800" dirty="0">
                <a:latin typeface="+mj-lt"/>
              </a:rPr>
              <a:t>)</a:t>
            </a:r>
          </a:p>
        </p:txBody>
      </p:sp>
      <p:sp>
        <p:nvSpPr>
          <p:cNvPr id="41992" name="Freeform 8"/>
          <p:cNvSpPr>
            <a:spLocks/>
          </p:cNvSpPr>
          <p:nvPr/>
        </p:nvSpPr>
        <p:spPr bwMode="auto">
          <a:xfrm>
            <a:off x="3707904" y="4537596"/>
            <a:ext cx="3631368" cy="1601788"/>
          </a:xfrm>
          <a:custGeom>
            <a:avLst/>
            <a:gdLst>
              <a:gd name="T0" fmla="*/ 0 w 2881"/>
              <a:gd name="T1" fmla="*/ 1008 h 1009"/>
              <a:gd name="T2" fmla="*/ 336 w 2881"/>
              <a:gd name="T3" fmla="*/ 889 h 1009"/>
              <a:gd name="T4" fmla="*/ 576 w 2881"/>
              <a:gd name="T5" fmla="*/ 712 h 1009"/>
              <a:gd name="T6" fmla="*/ 768 w 2881"/>
              <a:gd name="T7" fmla="*/ 415 h 1009"/>
              <a:gd name="T8" fmla="*/ 912 w 2881"/>
              <a:gd name="T9" fmla="*/ 59 h 1009"/>
              <a:gd name="T10" fmla="*/ 1008 w 2881"/>
              <a:gd name="T11" fmla="*/ 0 h 1009"/>
              <a:gd name="T12" fmla="*/ 1104 w 2881"/>
              <a:gd name="T13" fmla="*/ 59 h 1009"/>
              <a:gd name="T14" fmla="*/ 1200 w 2881"/>
              <a:gd name="T15" fmla="*/ 237 h 1009"/>
              <a:gd name="T16" fmla="*/ 1296 w 2881"/>
              <a:gd name="T17" fmla="*/ 415 h 1009"/>
              <a:gd name="T18" fmla="*/ 1536 w 2881"/>
              <a:gd name="T19" fmla="*/ 720 h 1009"/>
              <a:gd name="T20" fmla="*/ 1824 w 2881"/>
              <a:gd name="T21" fmla="*/ 830 h 1009"/>
              <a:gd name="T22" fmla="*/ 2112 w 2881"/>
              <a:gd name="T23" fmla="*/ 889 h 1009"/>
              <a:gd name="T24" fmla="*/ 2496 w 2881"/>
              <a:gd name="T25" fmla="*/ 949 h 1009"/>
              <a:gd name="T26" fmla="*/ 2880 w 2881"/>
              <a:gd name="T27" fmla="*/ 1008 h 10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1"/>
              <a:gd name="T43" fmla="*/ 0 h 1009"/>
              <a:gd name="T44" fmla="*/ 2881 w 2881"/>
              <a:gd name="T45" fmla="*/ 1009 h 10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1" h="1009">
                <a:moveTo>
                  <a:pt x="0" y="1008"/>
                </a:moveTo>
                <a:lnTo>
                  <a:pt x="336" y="889"/>
                </a:lnTo>
                <a:lnTo>
                  <a:pt x="576" y="712"/>
                </a:lnTo>
                <a:lnTo>
                  <a:pt x="768" y="415"/>
                </a:lnTo>
                <a:lnTo>
                  <a:pt x="912" y="59"/>
                </a:lnTo>
                <a:lnTo>
                  <a:pt x="1008" y="0"/>
                </a:lnTo>
                <a:lnTo>
                  <a:pt x="1104" y="59"/>
                </a:lnTo>
                <a:lnTo>
                  <a:pt x="1200" y="237"/>
                </a:lnTo>
                <a:lnTo>
                  <a:pt x="1296" y="415"/>
                </a:lnTo>
                <a:lnTo>
                  <a:pt x="1536" y="720"/>
                </a:lnTo>
                <a:lnTo>
                  <a:pt x="1824" y="830"/>
                </a:lnTo>
                <a:lnTo>
                  <a:pt x="2112" y="889"/>
                </a:lnTo>
                <a:lnTo>
                  <a:pt x="2496" y="949"/>
                </a:lnTo>
                <a:lnTo>
                  <a:pt x="2880" y="1008"/>
                </a:lnTo>
              </a:path>
            </a:pathLst>
          </a:custGeom>
          <a:noFill/>
          <a:ln w="25400" cap="rnd" cmpd="sng">
            <a:solidFill>
              <a:srgbClr val="00B050"/>
            </a:solidFill>
            <a:prstDash val="solid"/>
            <a:round/>
            <a:headEnd type="none" w="med" len="med"/>
            <a:tailEnd type="none" w="med" len="med"/>
          </a:ln>
        </p:spPr>
        <p:txBody>
          <a:bodyPr/>
          <a:lstStyle/>
          <a:p>
            <a:endParaRPr lang="en-US"/>
          </a:p>
        </p:txBody>
      </p:sp>
      <p:sp>
        <p:nvSpPr>
          <p:cNvPr id="41993" name="Freeform 9"/>
          <p:cNvSpPr>
            <a:spLocks/>
          </p:cNvSpPr>
          <p:nvPr/>
        </p:nvSpPr>
        <p:spPr bwMode="auto">
          <a:xfrm>
            <a:off x="4857438" y="4994796"/>
            <a:ext cx="3691870" cy="1144588"/>
          </a:xfrm>
          <a:custGeom>
            <a:avLst/>
            <a:gdLst>
              <a:gd name="T0" fmla="*/ 2928 w 2929"/>
              <a:gd name="T1" fmla="*/ 672 h 721"/>
              <a:gd name="T2" fmla="*/ 2544 w 2929"/>
              <a:gd name="T3" fmla="*/ 635 h 721"/>
              <a:gd name="T4" fmla="*/ 2304 w 2929"/>
              <a:gd name="T5" fmla="*/ 508 h 721"/>
              <a:gd name="T6" fmla="*/ 2112 w 2929"/>
              <a:gd name="T7" fmla="*/ 296 h 721"/>
              <a:gd name="T8" fmla="*/ 1968 w 2929"/>
              <a:gd name="T9" fmla="*/ 96 h 721"/>
              <a:gd name="T10" fmla="*/ 1872 w 2929"/>
              <a:gd name="T11" fmla="*/ 0 h 721"/>
              <a:gd name="T12" fmla="*/ 1776 w 2929"/>
              <a:gd name="T13" fmla="*/ 42 h 721"/>
              <a:gd name="T14" fmla="*/ 1680 w 2929"/>
              <a:gd name="T15" fmla="*/ 169 h 721"/>
              <a:gd name="T16" fmla="*/ 1584 w 2929"/>
              <a:gd name="T17" fmla="*/ 296 h 721"/>
              <a:gd name="T18" fmla="*/ 1344 w 2929"/>
              <a:gd name="T19" fmla="*/ 480 h 721"/>
              <a:gd name="T20" fmla="*/ 1056 w 2929"/>
              <a:gd name="T21" fmla="*/ 593 h 721"/>
              <a:gd name="T22" fmla="*/ 768 w 2929"/>
              <a:gd name="T23" fmla="*/ 635 h 721"/>
              <a:gd name="T24" fmla="*/ 384 w 2929"/>
              <a:gd name="T25" fmla="*/ 678 h 721"/>
              <a:gd name="T26" fmla="*/ 0 w 2929"/>
              <a:gd name="T27" fmla="*/ 720 h 7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9"/>
              <a:gd name="T43" fmla="*/ 0 h 721"/>
              <a:gd name="T44" fmla="*/ 2929 w 2929"/>
              <a:gd name="T45" fmla="*/ 721 h 7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9" h="721">
                <a:moveTo>
                  <a:pt x="2928" y="672"/>
                </a:moveTo>
                <a:lnTo>
                  <a:pt x="2544" y="635"/>
                </a:lnTo>
                <a:lnTo>
                  <a:pt x="2304" y="508"/>
                </a:lnTo>
                <a:lnTo>
                  <a:pt x="2112" y="296"/>
                </a:lnTo>
                <a:lnTo>
                  <a:pt x="1968" y="96"/>
                </a:lnTo>
                <a:lnTo>
                  <a:pt x="1872" y="0"/>
                </a:lnTo>
                <a:lnTo>
                  <a:pt x="1776" y="42"/>
                </a:lnTo>
                <a:lnTo>
                  <a:pt x="1680" y="169"/>
                </a:lnTo>
                <a:lnTo>
                  <a:pt x="1584" y="296"/>
                </a:lnTo>
                <a:lnTo>
                  <a:pt x="1344" y="480"/>
                </a:lnTo>
                <a:lnTo>
                  <a:pt x="1056" y="593"/>
                </a:lnTo>
                <a:lnTo>
                  <a:pt x="768" y="635"/>
                </a:lnTo>
                <a:lnTo>
                  <a:pt x="384" y="678"/>
                </a:lnTo>
                <a:lnTo>
                  <a:pt x="0" y="720"/>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1994" name="Rectangle 10"/>
          <p:cNvSpPr>
            <a:spLocks noChangeArrowheads="1"/>
          </p:cNvSpPr>
          <p:nvPr/>
        </p:nvSpPr>
        <p:spPr bwMode="auto">
          <a:xfrm>
            <a:off x="4516860" y="5163071"/>
            <a:ext cx="977833" cy="520655"/>
          </a:xfrm>
          <a:prstGeom prst="rect">
            <a:avLst/>
          </a:prstGeom>
          <a:noFill/>
          <a:ln w="12700">
            <a:noFill/>
            <a:miter lim="800000"/>
            <a:headEnd/>
            <a:tailEnd/>
          </a:ln>
        </p:spPr>
        <p:txBody>
          <a:bodyPr wrap="none" lIns="90488" tIns="44450" rIns="90488" bIns="44450">
            <a:spAutoFit/>
          </a:bodyPr>
          <a:lstStyle/>
          <a:p>
            <a:r>
              <a:rPr lang="cs-CZ" sz="2800" i="1" dirty="0" smtClean="0">
                <a:solidFill>
                  <a:srgbClr val="00B050"/>
                </a:solidFill>
                <a:latin typeface="+mj-lt"/>
              </a:rPr>
              <a:t>p</a:t>
            </a:r>
            <a:r>
              <a:rPr lang="en-US" sz="2800" i="1" baseline="-25000" dirty="0" smtClean="0">
                <a:solidFill>
                  <a:srgbClr val="00B050"/>
                </a:solidFill>
                <a:latin typeface="+mj-lt"/>
              </a:rPr>
              <a:t>a</a:t>
            </a:r>
            <a:r>
              <a:rPr lang="cs-CZ" sz="2800" dirty="0" smtClean="0">
                <a:solidFill>
                  <a:srgbClr val="00B050"/>
                </a:solidFill>
                <a:latin typeface="+mj-lt"/>
              </a:rPr>
              <a:t>(</a:t>
            </a:r>
            <a:r>
              <a:rPr lang="cs-CZ" sz="2800" i="1" dirty="0" smtClean="0">
                <a:solidFill>
                  <a:srgbClr val="00B050"/>
                </a:solidFill>
                <a:latin typeface="+mj-lt"/>
              </a:rPr>
              <a:t>x</a:t>
            </a:r>
            <a:r>
              <a:rPr lang="cs-CZ" sz="2800" dirty="0">
                <a:solidFill>
                  <a:srgbClr val="00B050"/>
                </a:solidFill>
                <a:latin typeface="+mj-lt"/>
              </a:rPr>
              <a:t>)</a:t>
            </a:r>
          </a:p>
        </p:txBody>
      </p:sp>
      <p:sp>
        <p:nvSpPr>
          <p:cNvPr id="41995" name="Rectangle 11"/>
          <p:cNvSpPr>
            <a:spLocks noChangeArrowheads="1"/>
          </p:cNvSpPr>
          <p:nvPr/>
        </p:nvSpPr>
        <p:spPr bwMode="auto">
          <a:xfrm>
            <a:off x="6700708" y="5391671"/>
            <a:ext cx="772568" cy="520655"/>
          </a:xfrm>
          <a:prstGeom prst="rect">
            <a:avLst/>
          </a:prstGeom>
          <a:noFill/>
          <a:ln w="12700">
            <a:noFill/>
            <a:miter lim="800000"/>
            <a:headEnd/>
            <a:tailEnd/>
          </a:ln>
        </p:spPr>
        <p:txBody>
          <a:bodyPr wrap="none" lIns="90488" tIns="44450" rIns="90488" bIns="44450">
            <a:spAutoFit/>
          </a:bodyPr>
          <a:lstStyle/>
          <a:p>
            <a:r>
              <a:rPr lang="cs-CZ" sz="2800" i="1" dirty="0" smtClean="0">
                <a:solidFill>
                  <a:schemeClr val="accent2"/>
                </a:solidFill>
                <a:latin typeface="+mj-lt"/>
              </a:rPr>
              <a:t>p</a:t>
            </a:r>
            <a:r>
              <a:rPr lang="en-US" sz="2800" i="1" baseline="-25000" dirty="0" smtClean="0">
                <a:solidFill>
                  <a:schemeClr val="accent2"/>
                </a:solidFill>
                <a:latin typeface="+mj-lt"/>
              </a:rPr>
              <a:t>b</a:t>
            </a:r>
            <a:r>
              <a:rPr lang="cs-CZ" sz="2800" dirty="0" smtClean="0">
                <a:solidFill>
                  <a:schemeClr val="accent2"/>
                </a:solidFill>
                <a:latin typeface="+mj-lt"/>
              </a:rPr>
              <a:t>(</a:t>
            </a:r>
            <a:r>
              <a:rPr lang="cs-CZ" sz="2800" i="1" dirty="0" smtClean="0">
                <a:solidFill>
                  <a:schemeClr val="accent2"/>
                </a:solidFill>
                <a:latin typeface="+mj-lt"/>
              </a:rPr>
              <a:t>x</a:t>
            </a:r>
            <a:r>
              <a:rPr lang="cs-CZ" sz="2800" dirty="0">
                <a:solidFill>
                  <a:schemeClr val="accent2"/>
                </a:solidFill>
                <a:latin typeface="+mj-lt"/>
              </a:rPr>
              <a:t>)</a:t>
            </a:r>
          </a:p>
        </p:txBody>
      </p:sp>
      <p:sp>
        <p:nvSpPr>
          <p:cNvPr id="4" name="TextBox 3"/>
          <p:cNvSpPr txBox="1"/>
          <p:nvPr/>
        </p:nvSpPr>
        <p:spPr>
          <a:xfrm>
            <a:off x="494797" y="971436"/>
            <a:ext cx="3054041" cy="461665"/>
          </a:xfrm>
          <a:prstGeom prst="rect">
            <a:avLst/>
          </a:prstGeom>
          <a:noFill/>
        </p:spPr>
        <p:txBody>
          <a:bodyPr wrap="none" rtlCol="0">
            <a:spAutoFit/>
          </a:bodyPr>
          <a:lstStyle/>
          <a:p>
            <a:r>
              <a:rPr lang="en-US" sz="2400" dirty="0" smtClean="0">
                <a:solidFill>
                  <a:schemeClr val="accent1"/>
                </a:solidFill>
                <a:latin typeface="+mj-lt"/>
              </a:rPr>
              <a:t>[</a:t>
            </a:r>
            <a:r>
              <a:rPr lang="cs-CZ" sz="2400" dirty="0" err="1" smtClean="0">
                <a:solidFill>
                  <a:schemeClr val="accent1"/>
                </a:solidFill>
                <a:latin typeface="+mj-lt"/>
              </a:rPr>
              <a:t>Veach</a:t>
            </a:r>
            <a:r>
              <a:rPr lang="cs-CZ" sz="2400" dirty="0" smtClean="0">
                <a:solidFill>
                  <a:schemeClr val="accent1"/>
                </a:solidFill>
                <a:latin typeface="+mj-lt"/>
              </a:rPr>
              <a:t> </a:t>
            </a:r>
            <a:r>
              <a:rPr lang="en-US" sz="2400" dirty="0">
                <a:solidFill>
                  <a:schemeClr val="accent1"/>
                </a:solidFill>
                <a:latin typeface="+mj-lt"/>
              </a:rPr>
              <a:t>&amp; </a:t>
            </a:r>
            <a:r>
              <a:rPr lang="en-US" sz="2400" dirty="0" err="1">
                <a:solidFill>
                  <a:schemeClr val="accent1"/>
                </a:solidFill>
                <a:latin typeface="+mj-lt"/>
              </a:rPr>
              <a:t>Guibas</a:t>
            </a:r>
            <a:r>
              <a:rPr lang="en-US" sz="2400" dirty="0">
                <a:solidFill>
                  <a:schemeClr val="accent1"/>
                </a:solidFill>
                <a:latin typeface="+mj-lt"/>
              </a:rPr>
              <a:t>, </a:t>
            </a:r>
            <a:r>
              <a:rPr lang="en-US" sz="2400" dirty="0" smtClean="0">
                <a:solidFill>
                  <a:schemeClr val="accent1"/>
                </a:solidFill>
                <a:latin typeface="+mj-lt"/>
              </a:rPr>
              <a:t>95]</a:t>
            </a:r>
            <a:endParaRPr lang="cs-CZ" sz="2400" dirty="0">
              <a:solidFill>
                <a:schemeClr val="accent1"/>
              </a:solidFill>
              <a:latin typeface="+mj-lt"/>
            </a:endParaRPr>
          </a:p>
        </p:txBody>
      </p:sp>
      <p:grpSp>
        <p:nvGrpSpPr>
          <p:cNvPr id="2" name="Skupina 4"/>
          <p:cNvGrpSpPr/>
          <p:nvPr/>
        </p:nvGrpSpPr>
        <p:grpSpPr>
          <a:xfrm>
            <a:off x="2843808" y="1556792"/>
            <a:ext cx="3223492" cy="1008112"/>
            <a:chOff x="4139952" y="836712"/>
            <a:chExt cx="3223492" cy="1008112"/>
          </a:xfrm>
        </p:grpSpPr>
        <p:graphicFrame>
          <p:nvGraphicFramePr>
            <p:cNvPr id="16" name="Object 2"/>
            <p:cNvGraphicFramePr>
              <a:graphicFrameLocks noChangeAspect="1"/>
            </p:cNvGraphicFramePr>
            <p:nvPr/>
          </p:nvGraphicFramePr>
          <p:xfrm>
            <a:off x="4216698" y="909266"/>
            <a:ext cx="2976562" cy="863600"/>
          </p:xfrm>
          <a:graphic>
            <a:graphicData uri="http://schemas.openxmlformats.org/presentationml/2006/ole">
              <mc:AlternateContent xmlns:mc="http://schemas.openxmlformats.org/markup-compatibility/2006">
                <mc:Choice xmlns:v="urn:schemas-microsoft-com:vml" Requires="v">
                  <p:oleObj spid="_x0000_s88087" name="Rovnice" r:id="rId4" imgW="1485720" imgH="431640" progId="Equation.3">
                    <p:embed/>
                  </p:oleObj>
                </mc:Choice>
                <mc:Fallback>
                  <p:oleObj name="Rovnice" r:id="rId4" imgW="1485720" imgH="43164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216698" y="909266"/>
                          <a:ext cx="2976562" cy="8636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7" name="Obdélník 16"/>
            <p:cNvSpPr/>
            <p:nvPr/>
          </p:nvSpPr>
          <p:spPr>
            <a:xfrm>
              <a:off x="4139952" y="836712"/>
              <a:ext cx="3223492" cy="100811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ovéPole 18"/>
          <p:cNvSpPr txBox="1"/>
          <p:nvPr/>
        </p:nvSpPr>
        <p:spPr>
          <a:xfrm>
            <a:off x="755576" y="1628800"/>
            <a:ext cx="1890261" cy="830997"/>
          </a:xfrm>
          <a:prstGeom prst="rect">
            <a:avLst/>
          </a:prstGeom>
          <a:noFill/>
        </p:spPr>
        <p:txBody>
          <a:bodyPr wrap="none" rtlCol="0">
            <a:spAutoFit/>
          </a:bodyPr>
          <a:lstStyle/>
          <a:p>
            <a:r>
              <a:rPr lang="en-US" sz="2400" b="1" dirty="0" smtClean="0">
                <a:solidFill>
                  <a:schemeClr val="tx2"/>
                </a:solidFill>
                <a:latin typeface="+mn-lt"/>
              </a:rPr>
              <a:t>Combined </a:t>
            </a:r>
          </a:p>
          <a:p>
            <a:r>
              <a:rPr lang="en-US" sz="2400" b="1" dirty="0" smtClean="0">
                <a:solidFill>
                  <a:schemeClr val="tx2"/>
                </a:solidFill>
                <a:latin typeface="+mn-lt"/>
              </a:rPr>
              <a:t>estimator:</a:t>
            </a:r>
          </a:p>
        </p:txBody>
      </p:sp>
      <p:cxnSp>
        <p:nvCxnSpPr>
          <p:cNvPr id="33" name="Přímá spojovací čára 32"/>
          <p:cNvCxnSpPr/>
          <p:nvPr/>
        </p:nvCxnSpPr>
        <p:spPr>
          <a:xfrm flipV="1">
            <a:off x="7020272" y="3763120"/>
            <a:ext cx="0" cy="2520280"/>
          </a:xfrm>
          <a:prstGeom prst="line">
            <a:avLst/>
          </a:prstGeom>
          <a:ln w="38100">
            <a:solidFill>
              <a:srgbClr val="00B05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ctangle 5"/>
          <p:cNvSpPr>
            <a:spLocks noChangeArrowheads="1"/>
          </p:cNvSpPr>
          <p:nvPr/>
        </p:nvSpPr>
        <p:spPr bwMode="auto">
          <a:xfrm>
            <a:off x="7020272" y="6022664"/>
            <a:ext cx="500138" cy="520655"/>
          </a:xfrm>
          <a:prstGeom prst="rect">
            <a:avLst/>
          </a:prstGeom>
          <a:noFill/>
          <a:ln w="12700">
            <a:noFill/>
            <a:miter lim="800000"/>
            <a:headEnd/>
            <a:tailEnd/>
          </a:ln>
        </p:spPr>
        <p:txBody>
          <a:bodyPr wrap="none" lIns="90488" tIns="44450" rIns="90488" bIns="44450">
            <a:spAutoFit/>
          </a:bodyPr>
          <a:lstStyle/>
          <a:p>
            <a:r>
              <a:rPr lang="en-US" sz="2800" i="1" dirty="0" err="1" smtClean="0">
                <a:latin typeface="+mj-lt"/>
              </a:rPr>
              <a:t>x</a:t>
            </a:r>
            <a:r>
              <a:rPr lang="en-US" sz="2800" i="1" baseline="-25000" dirty="0" err="1" smtClean="0">
                <a:latin typeface="+mj-lt"/>
              </a:rPr>
              <a:t>a</a:t>
            </a:r>
            <a:endParaRPr lang="cs-CZ" sz="2800" dirty="0">
              <a:latin typeface="+mj-lt"/>
            </a:endParaRPr>
          </a:p>
        </p:txBody>
      </p:sp>
      <p:sp>
        <p:nvSpPr>
          <p:cNvPr id="20" name="Zástupný symbol pro zápatí 19"/>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3495543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MIS Results</a:t>
            </a:r>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pic>
        <p:nvPicPr>
          <p:cNvPr id="91138" name="Picture 2"/>
          <p:cNvPicPr>
            <a:picLocks noChangeAspect="1" noChangeArrowheads="1"/>
          </p:cNvPicPr>
          <p:nvPr/>
        </p:nvPicPr>
        <p:blipFill>
          <a:blip r:embed="rId3" cstate="print"/>
          <a:srcRect/>
          <a:stretch>
            <a:fillRect/>
          </a:stretch>
        </p:blipFill>
        <p:spPr bwMode="auto">
          <a:xfrm>
            <a:off x="3275856" y="2854677"/>
            <a:ext cx="2520000" cy="2167200"/>
          </a:xfrm>
          <a:prstGeom prst="rect">
            <a:avLst/>
          </a:prstGeom>
          <a:noFill/>
          <a:ln w="38100">
            <a:solidFill>
              <a:schemeClr val="accent1"/>
            </a:solidFill>
            <a:miter lim="800000"/>
            <a:headEnd/>
            <a:tailEnd/>
          </a:ln>
          <a:effectLst>
            <a:outerShdw blurRad="63500" sx="102000" sy="102000" algn="ctr" rotWithShape="0">
              <a:prstClr val="black">
                <a:alpha val="40000"/>
              </a:prstClr>
            </a:outerShdw>
          </a:effectLst>
        </p:spPr>
      </p:pic>
      <p:pic>
        <p:nvPicPr>
          <p:cNvPr id="91140" name="Picture 4"/>
          <p:cNvPicPr>
            <a:picLocks noChangeAspect="1" noChangeArrowheads="1"/>
          </p:cNvPicPr>
          <p:nvPr/>
        </p:nvPicPr>
        <p:blipFill>
          <a:blip r:embed="rId4" cstate="print"/>
          <a:srcRect/>
          <a:stretch>
            <a:fillRect/>
          </a:stretch>
        </p:blipFill>
        <p:spPr bwMode="auto">
          <a:xfrm>
            <a:off x="467544" y="2854677"/>
            <a:ext cx="2520000" cy="2167200"/>
          </a:xfrm>
          <a:prstGeom prst="rect">
            <a:avLst/>
          </a:prstGeom>
          <a:noFill/>
          <a:ln w="38100">
            <a:solidFill>
              <a:schemeClr val="accent1"/>
            </a:solidFill>
            <a:miter lim="800000"/>
            <a:headEnd/>
            <a:tailEnd/>
          </a:ln>
          <a:effectLst>
            <a:outerShdw blurRad="63500" sx="102000" sy="102000" algn="ctr" rotWithShape="0">
              <a:prstClr val="black">
                <a:alpha val="40000"/>
              </a:prstClr>
            </a:outerShdw>
          </a:effectLst>
        </p:spPr>
      </p:pic>
      <p:sp>
        <p:nvSpPr>
          <p:cNvPr id="10" name="TextBox 3"/>
          <p:cNvSpPr txBox="1"/>
          <p:nvPr/>
        </p:nvSpPr>
        <p:spPr>
          <a:xfrm>
            <a:off x="494797" y="971436"/>
            <a:ext cx="3054041" cy="461665"/>
          </a:xfrm>
          <a:prstGeom prst="rect">
            <a:avLst/>
          </a:prstGeom>
          <a:noFill/>
        </p:spPr>
        <p:txBody>
          <a:bodyPr wrap="none" rtlCol="0">
            <a:spAutoFit/>
          </a:bodyPr>
          <a:lstStyle/>
          <a:p>
            <a:r>
              <a:rPr lang="en-US" sz="2400" dirty="0" smtClean="0">
                <a:solidFill>
                  <a:schemeClr val="accent1"/>
                </a:solidFill>
                <a:latin typeface="+mj-lt"/>
              </a:rPr>
              <a:t>[</a:t>
            </a:r>
            <a:r>
              <a:rPr lang="cs-CZ" sz="2400" dirty="0" err="1" smtClean="0">
                <a:solidFill>
                  <a:schemeClr val="accent1"/>
                </a:solidFill>
                <a:latin typeface="+mj-lt"/>
              </a:rPr>
              <a:t>Veach</a:t>
            </a:r>
            <a:r>
              <a:rPr lang="cs-CZ" sz="2400" dirty="0" smtClean="0">
                <a:solidFill>
                  <a:schemeClr val="accent1"/>
                </a:solidFill>
                <a:latin typeface="+mj-lt"/>
              </a:rPr>
              <a:t> </a:t>
            </a:r>
            <a:r>
              <a:rPr lang="en-US" sz="2400" dirty="0">
                <a:solidFill>
                  <a:schemeClr val="accent1"/>
                </a:solidFill>
                <a:latin typeface="+mj-lt"/>
              </a:rPr>
              <a:t>&amp; </a:t>
            </a:r>
            <a:r>
              <a:rPr lang="en-US" sz="2400" dirty="0" err="1">
                <a:solidFill>
                  <a:schemeClr val="accent1"/>
                </a:solidFill>
                <a:latin typeface="+mj-lt"/>
              </a:rPr>
              <a:t>Guibas</a:t>
            </a:r>
            <a:r>
              <a:rPr lang="en-US" sz="2400" dirty="0">
                <a:solidFill>
                  <a:schemeClr val="accent1"/>
                </a:solidFill>
                <a:latin typeface="+mj-lt"/>
              </a:rPr>
              <a:t>, </a:t>
            </a:r>
            <a:r>
              <a:rPr lang="en-US" sz="2400" dirty="0" smtClean="0">
                <a:solidFill>
                  <a:schemeClr val="accent1"/>
                </a:solidFill>
                <a:latin typeface="+mj-lt"/>
              </a:rPr>
              <a:t>95]</a:t>
            </a:r>
            <a:endParaRPr lang="cs-CZ" sz="2400" dirty="0">
              <a:solidFill>
                <a:schemeClr val="accent1"/>
              </a:solidFill>
              <a:latin typeface="+mj-lt"/>
            </a:endParaRPr>
          </a:p>
        </p:txBody>
      </p:sp>
      <p:grpSp>
        <p:nvGrpSpPr>
          <p:cNvPr id="56" name="Skupina 55"/>
          <p:cNvGrpSpPr/>
          <p:nvPr/>
        </p:nvGrpSpPr>
        <p:grpSpPr>
          <a:xfrm>
            <a:off x="6156176" y="2854677"/>
            <a:ext cx="2592288" cy="2950586"/>
            <a:chOff x="6156176" y="2854677"/>
            <a:chExt cx="2592288" cy="2950586"/>
          </a:xfrm>
        </p:grpSpPr>
        <p:pic>
          <p:nvPicPr>
            <p:cNvPr id="91141" name="Picture 5"/>
            <p:cNvPicPr>
              <a:picLocks noChangeAspect="1" noChangeArrowheads="1"/>
            </p:cNvPicPr>
            <p:nvPr/>
          </p:nvPicPr>
          <p:blipFill>
            <a:blip r:embed="rId5" cstate="print"/>
            <a:srcRect/>
            <a:stretch>
              <a:fillRect/>
            </a:stretch>
          </p:blipFill>
          <p:spPr bwMode="auto">
            <a:xfrm>
              <a:off x="6156176" y="2854677"/>
              <a:ext cx="2520000" cy="2167200"/>
            </a:xfrm>
            <a:prstGeom prst="rect">
              <a:avLst/>
            </a:prstGeom>
            <a:noFill/>
            <a:ln w="38100">
              <a:solidFill>
                <a:schemeClr val="accent2"/>
              </a:solidFill>
              <a:miter lim="800000"/>
              <a:headEnd/>
              <a:tailEnd/>
            </a:ln>
            <a:effectLst>
              <a:outerShdw blurRad="63500" sx="102000" sy="102000" algn="ctr" rotWithShape="0">
                <a:prstClr val="black">
                  <a:alpha val="40000"/>
                </a:prstClr>
              </a:outerShdw>
            </a:effectLst>
          </p:spPr>
        </p:pic>
        <p:sp>
          <p:nvSpPr>
            <p:cNvPr id="11" name="TextBox 7"/>
            <p:cNvSpPr txBox="1"/>
            <p:nvPr/>
          </p:nvSpPr>
          <p:spPr>
            <a:xfrm>
              <a:off x="6156176" y="5158932"/>
              <a:ext cx="2592288" cy="646331"/>
            </a:xfrm>
            <a:prstGeom prst="rect">
              <a:avLst/>
            </a:prstGeom>
            <a:solidFill>
              <a:schemeClr val="accent2">
                <a:lumMod val="20000"/>
                <a:lumOff val="80000"/>
              </a:schemeClr>
            </a:solidFill>
          </p:spPr>
          <p:txBody>
            <a:bodyPr wrap="square" rtlCol="0">
              <a:spAutoFit/>
            </a:bodyPr>
            <a:lstStyle/>
            <a:p>
              <a:pPr algn="ctr"/>
              <a:r>
                <a:rPr lang="en-US" b="1" dirty="0" smtClean="0">
                  <a:solidFill>
                    <a:prstClr val="black"/>
                  </a:solidFill>
                  <a:latin typeface="Georgia"/>
                </a:rPr>
                <a:t>MIS:  A + B</a:t>
              </a:r>
              <a:br>
                <a:rPr lang="en-US" b="1" dirty="0" smtClean="0">
                  <a:solidFill>
                    <a:prstClr val="black"/>
                  </a:solidFill>
                  <a:latin typeface="Georgia"/>
                </a:rPr>
              </a:br>
              <a:endParaRPr lang="en-US" b="1" dirty="0" smtClean="0">
                <a:latin typeface="+mj-lt"/>
              </a:endParaRPr>
            </a:p>
          </p:txBody>
        </p:sp>
      </p:grpSp>
      <p:sp>
        <p:nvSpPr>
          <p:cNvPr id="12" name="TextBox 7"/>
          <p:cNvSpPr txBox="1"/>
          <p:nvPr/>
        </p:nvSpPr>
        <p:spPr>
          <a:xfrm>
            <a:off x="467545" y="5158933"/>
            <a:ext cx="2520280" cy="646331"/>
          </a:xfrm>
          <a:prstGeom prst="rect">
            <a:avLst/>
          </a:prstGeom>
          <a:solidFill>
            <a:schemeClr val="bg2"/>
          </a:solidFill>
        </p:spPr>
        <p:txBody>
          <a:bodyPr wrap="square" rtlCol="0">
            <a:spAutoFit/>
          </a:bodyPr>
          <a:lstStyle/>
          <a:p>
            <a:pPr algn="ctr"/>
            <a:r>
              <a:rPr lang="en-US" b="1" dirty="0" smtClean="0">
                <a:latin typeface="+mj-lt"/>
              </a:rPr>
              <a:t>A) Random walk</a:t>
            </a:r>
            <a:br>
              <a:rPr lang="en-US" b="1" dirty="0" smtClean="0">
                <a:latin typeface="+mj-lt"/>
              </a:rPr>
            </a:br>
            <a:endParaRPr lang="en-US" b="1" dirty="0" smtClean="0">
              <a:latin typeface="+mj-lt"/>
            </a:endParaRPr>
          </a:p>
        </p:txBody>
      </p:sp>
      <p:sp>
        <p:nvSpPr>
          <p:cNvPr id="13" name="TextBox 7"/>
          <p:cNvSpPr txBox="1"/>
          <p:nvPr/>
        </p:nvSpPr>
        <p:spPr>
          <a:xfrm>
            <a:off x="3275856" y="5158933"/>
            <a:ext cx="2520280" cy="646331"/>
          </a:xfrm>
          <a:prstGeom prst="rect">
            <a:avLst/>
          </a:prstGeom>
          <a:solidFill>
            <a:schemeClr val="bg2"/>
          </a:solidFill>
        </p:spPr>
        <p:txBody>
          <a:bodyPr wrap="square" rtlCol="0">
            <a:spAutoFit/>
          </a:bodyPr>
          <a:lstStyle/>
          <a:p>
            <a:pPr algn="ctr"/>
            <a:r>
              <a:rPr lang="en-US" b="1" dirty="0" smtClean="0">
                <a:latin typeface="+mj-lt"/>
              </a:rPr>
              <a:t>B) Next-event </a:t>
            </a:r>
            <a:br>
              <a:rPr lang="en-US" b="1" dirty="0" smtClean="0">
                <a:latin typeface="+mj-lt"/>
              </a:rPr>
            </a:br>
            <a:r>
              <a:rPr lang="en-US" b="1" dirty="0" smtClean="0">
                <a:latin typeface="+mj-lt"/>
              </a:rPr>
              <a:t>estimation</a:t>
            </a:r>
          </a:p>
        </p:txBody>
      </p:sp>
      <p:grpSp>
        <p:nvGrpSpPr>
          <p:cNvPr id="55" name="Skupina 54"/>
          <p:cNvGrpSpPr/>
          <p:nvPr/>
        </p:nvGrpSpPr>
        <p:grpSpPr>
          <a:xfrm>
            <a:off x="755576" y="2060848"/>
            <a:ext cx="1800200" cy="1944216"/>
            <a:chOff x="755576" y="2060848"/>
            <a:chExt cx="1800200" cy="1944216"/>
          </a:xfrm>
        </p:grpSpPr>
        <p:grpSp>
          <p:nvGrpSpPr>
            <p:cNvPr id="19" name="Skupina 18"/>
            <p:cNvGrpSpPr/>
            <p:nvPr/>
          </p:nvGrpSpPr>
          <p:grpSpPr>
            <a:xfrm>
              <a:off x="755576" y="2060848"/>
              <a:ext cx="1800200" cy="1944216"/>
              <a:chOff x="755576" y="1700808"/>
              <a:chExt cx="1800200" cy="1944216"/>
            </a:xfrm>
          </p:grpSpPr>
          <p:cxnSp>
            <p:nvCxnSpPr>
              <p:cNvPr id="16" name="Přímá spojovací šipka 15"/>
              <p:cNvCxnSpPr>
                <a:stCxn id="17" idx="2"/>
              </p:cNvCxnSpPr>
              <p:nvPr/>
            </p:nvCxnSpPr>
            <p:spPr>
              <a:xfrm>
                <a:off x="1561246" y="2070140"/>
                <a:ext cx="994530" cy="1574884"/>
              </a:xfrm>
              <a:prstGeom prst="straightConnector1">
                <a:avLst/>
              </a:prstGeom>
              <a:noFill/>
              <a:ln w="57150">
                <a:solidFill>
                  <a:schemeClr val="accent1"/>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55576" y="1700808"/>
                <a:ext cx="1611339" cy="369332"/>
              </a:xfrm>
              <a:prstGeom prst="rect">
                <a:avLst/>
              </a:prstGeom>
              <a:noFill/>
            </p:spPr>
            <p:txBody>
              <a:bodyPr wrap="none" rtlCol="0">
                <a:spAutoFit/>
              </a:bodyPr>
              <a:lstStyle/>
              <a:p>
                <a:r>
                  <a:rPr lang="en-US" dirty="0" smtClean="0">
                    <a:solidFill>
                      <a:schemeClr val="tx2"/>
                    </a:solidFill>
                    <a:latin typeface="+mn-lt"/>
                  </a:rPr>
                  <a:t>High variance</a:t>
                </a:r>
                <a:endParaRPr lang="cs-CZ" dirty="0" smtClean="0">
                  <a:solidFill>
                    <a:schemeClr val="tx2"/>
                  </a:solidFill>
                  <a:latin typeface="+mn-lt"/>
                </a:endParaRPr>
              </a:p>
            </p:txBody>
          </p:sp>
        </p:grpSp>
        <p:cxnSp>
          <p:nvCxnSpPr>
            <p:cNvPr id="40" name="Přímá spojovací čára 39"/>
            <p:cNvCxnSpPr/>
            <p:nvPr/>
          </p:nvCxnSpPr>
          <p:spPr>
            <a:xfrm>
              <a:off x="827584" y="2420888"/>
              <a:ext cx="1440160" cy="0"/>
            </a:xfrm>
            <a:prstGeom prst="line">
              <a:avLst/>
            </a:prstGeom>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4" name="Skupina 53"/>
          <p:cNvGrpSpPr/>
          <p:nvPr/>
        </p:nvGrpSpPr>
        <p:grpSpPr>
          <a:xfrm>
            <a:off x="3203848" y="1772816"/>
            <a:ext cx="2116285" cy="2016224"/>
            <a:chOff x="3203848" y="1772816"/>
            <a:chExt cx="2116285" cy="2016224"/>
          </a:xfrm>
        </p:grpSpPr>
        <p:cxnSp>
          <p:nvCxnSpPr>
            <p:cNvPr id="23" name="Přímá spojovací šipka 22"/>
            <p:cNvCxnSpPr>
              <a:stCxn id="24" idx="2"/>
            </p:cNvCxnSpPr>
            <p:nvPr/>
          </p:nvCxnSpPr>
          <p:spPr>
            <a:xfrm flipH="1">
              <a:off x="4067947" y="2419147"/>
              <a:ext cx="194044" cy="1369893"/>
            </a:xfrm>
            <a:prstGeom prst="straightConnector1">
              <a:avLst/>
            </a:prstGeom>
            <a:noFill/>
            <a:ln w="57150">
              <a:solidFill>
                <a:schemeClr val="accent1"/>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203848" y="1772816"/>
              <a:ext cx="2116285" cy="646331"/>
            </a:xfrm>
            <a:prstGeom prst="rect">
              <a:avLst/>
            </a:prstGeom>
            <a:noFill/>
          </p:spPr>
          <p:txBody>
            <a:bodyPr wrap="none" rtlCol="0">
              <a:spAutoFit/>
            </a:bodyPr>
            <a:lstStyle/>
            <a:p>
              <a:r>
                <a:rPr lang="en-US" dirty="0" smtClean="0">
                  <a:solidFill>
                    <a:schemeClr val="tx2"/>
                  </a:solidFill>
                  <a:latin typeface="+mn-lt"/>
                </a:rPr>
                <a:t>High variance</a:t>
              </a:r>
            </a:p>
            <a:p>
              <a:r>
                <a:rPr lang="en-US" b="1" dirty="0" smtClean="0">
                  <a:solidFill>
                    <a:schemeClr val="tx2"/>
                  </a:solidFill>
                  <a:latin typeface="+mn-lt"/>
                </a:rPr>
                <a:t>1/r</a:t>
              </a:r>
              <a:r>
                <a:rPr lang="en-US" b="1" baseline="30000" dirty="0" smtClean="0">
                  <a:solidFill>
                    <a:schemeClr val="tx2"/>
                  </a:solidFill>
                  <a:latin typeface="+mn-lt"/>
                </a:rPr>
                <a:t>2</a:t>
              </a:r>
              <a:r>
                <a:rPr lang="en-US" b="1" dirty="0" smtClean="0">
                  <a:solidFill>
                    <a:schemeClr val="tx2"/>
                  </a:solidFill>
                  <a:latin typeface="+mn-lt"/>
                </a:rPr>
                <a:t> singularity!</a:t>
              </a:r>
              <a:endParaRPr lang="cs-CZ" b="1" dirty="0" smtClean="0">
                <a:solidFill>
                  <a:schemeClr val="tx2"/>
                </a:solidFill>
                <a:latin typeface="+mn-lt"/>
              </a:endParaRPr>
            </a:p>
          </p:txBody>
        </p:sp>
        <p:cxnSp>
          <p:nvCxnSpPr>
            <p:cNvPr id="44" name="Přímá spojovací čára 43"/>
            <p:cNvCxnSpPr/>
            <p:nvPr/>
          </p:nvCxnSpPr>
          <p:spPr>
            <a:xfrm flipV="1">
              <a:off x="3275856" y="2409013"/>
              <a:ext cx="2016224" cy="1"/>
            </a:xfrm>
            <a:prstGeom prst="line">
              <a:avLst/>
            </a:prstGeom>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3" name="Skupina 52"/>
          <p:cNvGrpSpPr/>
          <p:nvPr/>
        </p:nvGrpSpPr>
        <p:grpSpPr>
          <a:xfrm>
            <a:off x="5929659" y="1772816"/>
            <a:ext cx="3214341" cy="1872208"/>
            <a:chOff x="5929659" y="1772816"/>
            <a:chExt cx="3214341" cy="1872208"/>
          </a:xfrm>
        </p:grpSpPr>
        <p:grpSp>
          <p:nvGrpSpPr>
            <p:cNvPr id="30" name="Skupina 29"/>
            <p:cNvGrpSpPr/>
            <p:nvPr/>
          </p:nvGrpSpPr>
          <p:grpSpPr>
            <a:xfrm>
              <a:off x="5929659" y="1772816"/>
              <a:ext cx="3214341" cy="1872208"/>
              <a:chOff x="1041801" y="1700808"/>
              <a:chExt cx="3214341" cy="1872208"/>
            </a:xfrm>
          </p:grpSpPr>
          <p:cxnSp>
            <p:nvCxnSpPr>
              <p:cNvPr id="31" name="Přímá spojovací šipka 30"/>
              <p:cNvCxnSpPr>
                <a:stCxn id="32" idx="2"/>
              </p:cNvCxnSpPr>
              <p:nvPr/>
            </p:nvCxnSpPr>
            <p:spPr>
              <a:xfrm flipH="1">
                <a:off x="2492454" y="2347139"/>
                <a:ext cx="156518" cy="1225877"/>
              </a:xfrm>
              <a:prstGeom prst="straightConnector1">
                <a:avLst/>
              </a:prstGeom>
              <a:noFill/>
              <a:ln w="57150">
                <a:solidFill>
                  <a:schemeClr val="accent2"/>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1041801" y="1700808"/>
                <a:ext cx="3214341" cy="646331"/>
              </a:xfrm>
              <a:prstGeom prst="rect">
                <a:avLst/>
              </a:prstGeom>
              <a:noFill/>
            </p:spPr>
            <p:txBody>
              <a:bodyPr wrap="none" rtlCol="0">
                <a:spAutoFit/>
              </a:bodyPr>
              <a:lstStyle/>
              <a:p>
                <a:r>
                  <a:rPr lang="en-US" b="1" dirty="0" smtClean="0">
                    <a:solidFill>
                      <a:schemeClr val="tx2"/>
                    </a:solidFill>
                    <a:latin typeface="+mn-lt"/>
                  </a:rPr>
                  <a:t>Low variance everywhere</a:t>
                </a:r>
              </a:p>
              <a:p>
                <a:r>
                  <a:rPr lang="en-US" b="1" dirty="0" smtClean="0">
                    <a:solidFill>
                      <a:schemeClr val="tx2"/>
                    </a:solidFill>
                    <a:latin typeface="+mn-lt"/>
                  </a:rPr>
                  <a:t>Singularity GONE!!!</a:t>
                </a:r>
                <a:endParaRPr lang="cs-CZ" b="1" dirty="0" smtClean="0">
                  <a:solidFill>
                    <a:schemeClr val="tx2"/>
                  </a:solidFill>
                  <a:latin typeface="+mn-lt"/>
                </a:endParaRPr>
              </a:p>
            </p:txBody>
          </p:sp>
        </p:grpSp>
        <p:cxnSp>
          <p:nvCxnSpPr>
            <p:cNvPr id="51" name="Přímá spojovací čára 50"/>
            <p:cNvCxnSpPr/>
            <p:nvPr/>
          </p:nvCxnSpPr>
          <p:spPr>
            <a:xfrm flipV="1">
              <a:off x="6012160" y="2420888"/>
              <a:ext cx="2952328" cy="2"/>
            </a:xfrm>
            <a:prstGeom prst="line">
              <a:avLst/>
            </a:prstGeom>
            <a:ln>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Sampling strategies</a:t>
            </a:r>
            <a:endParaRPr lang="en-US" dirty="0"/>
          </a:p>
        </p:txBody>
      </p:sp>
      <p:grpSp>
        <p:nvGrpSpPr>
          <p:cNvPr id="26" name="Skupina 25"/>
          <p:cNvGrpSpPr/>
          <p:nvPr/>
        </p:nvGrpSpPr>
        <p:grpSpPr>
          <a:xfrm>
            <a:off x="1377464" y="1138812"/>
            <a:ext cx="1898392" cy="5234398"/>
            <a:chOff x="1377464" y="1138812"/>
            <a:chExt cx="1898392" cy="5234398"/>
          </a:xfrm>
        </p:grpSpPr>
        <p:pic>
          <p:nvPicPr>
            <p:cNvPr id="1027" name="Picture 3" descr="C:\!SGI\vyuka\2010-zima\PGIII\envmap\rotation\brdf-diffuse.exr.png"/>
            <p:cNvPicPr>
              <a:picLocks noChangeAspect="1" noChangeArrowheads="1"/>
            </p:cNvPicPr>
            <p:nvPr/>
          </p:nvPicPr>
          <p:blipFill>
            <a:blip r:embed="rId2" cstate="print"/>
            <a:srcRect l="11073" t="4921" r="11073" b="4921"/>
            <a:stretch>
              <a:fillRect/>
            </a:stretch>
          </p:blipFill>
          <p:spPr bwMode="auto">
            <a:xfrm>
              <a:off x="1377464" y="1138812"/>
              <a:ext cx="1898392" cy="1648810"/>
            </a:xfrm>
            <a:prstGeom prst="rect">
              <a:avLst/>
            </a:prstGeom>
            <a:noFill/>
          </p:spPr>
        </p:pic>
        <p:pic>
          <p:nvPicPr>
            <p:cNvPr id="1031" name="Picture 7" descr="C:\!SGI\vyuka\2010-zima\PGIII\envmap\rotation\em-diffuse.exr.png"/>
            <p:cNvPicPr>
              <a:picLocks noChangeAspect="1" noChangeArrowheads="1"/>
            </p:cNvPicPr>
            <p:nvPr/>
          </p:nvPicPr>
          <p:blipFill>
            <a:blip r:embed="rId3" cstate="print"/>
            <a:srcRect l="11073" t="4921" r="11073" b="4921"/>
            <a:stretch>
              <a:fillRect/>
            </a:stretch>
          </p:blipFill>
          <p:spPr bwMode="auto">
            <a:xfrm>
              <a:off x="1377464" y="2931606"/>
              <a:ext cx="1898392" cy="1648810"/>
            </a:xfrm>
            <a:prstGeom prst="rect">
              <a:avLst/>
            </a:prstGeom>
            <a:noFill/>
          </p:spPr>
        </p:pic>
        <p:pic>
          <p:nvPicPr>
            <p:cNvPr id="1035" name="Picture 11" descr="C:\!SGI\vyuka\2010-zima\PGIII\envmap\rotation\mis-diffuse.exr.png"/>
            <p:cNvPicPr>
              <a:picLocks noChangeAspect="1" noChangeArrowheads="1"/>
            </p:cNvPicPr>
            <p:nvPr/>
          </p:nvPicPr>
          <p:blipFill>
            <a:blip r:embed="rId4" cstate="print"/>
            <a:srcRect l="11073" t="4921" r="11073" b="4921"/>
            <a:stretch>
              <a:fillRect/>
            </a:stretch>
          </p:blipFill>
          <p:spPr bwMode="auto">
            <a:xfrm>
              <a:off x="1377464" y="4724400"/>
              <a:ext cx="1898392" cy="1648810"/>
            </a:xfrm>
            <a:prstGeom prst="rect">
              <a:avLst/>
            </a:prstGeom>
            <a:noFill/>
          </p:spPr>
        </p:pic>
      </p:grpSp>
      <p:grpSp>
        <p:nvGrpSpPr>
          <p:cNvPr id="25" name="Skupina 24"/>
          <p:cNvGrpSpPr/>
          <p:nvPr/>
        </p:nvGrpSpPr>
        <p:grpSpPr>
          <a:xfrm>
            <a:off x="3849544" y="1138812"/>
            <a:ext cx="1898392" cy="5234398"/>
            <a:chOff x="3851920" y="1138812"/>
            <a:chExt cx="1898392" cy="5234398"/>
          </a:xfrm>
        </p:grpSpPr>
        <p:pic>
          <p:nvPicPr>
            <p:cNvPr id="1029" name="Picture 5" descr="C:\!SGI\vyuka\2010-zima\PGIII\envmap\rotation\brdf-alpha0.05.exr.png"/>
            <p:cNvPicPr>
              <a:picLocks noChangeAspect="1" noChangeArrowheads="1"/>
            </p:cNvPicPr>
            <p:nvPr/>
          </p:nvPicPr>
          <p:blipFill>
            <a:blip r:embed="rId5" cstate="print"/>
            <a:srcRect l="11073" t="4921" r="11073" b="4921"/>
            <a:stretch>
              <a:fillRect/>
            </a:stretch>
          </p:blipFill>
          <p:spPr bwMode="auto">
            <a:xfrm>
              <a:off x="3851920" y="1138812"/>
              <a:ext cx="1898392" cy="1648810"/>
            </a:xfrm>
            <a:prstGeom prst="rect">
              <a:avLst/>
            </a:prstGeom>
            <a:noFill/>
          </p:spPr>
        </p:pic>
        <p:pic>
          <p:nvPicPr>
            <p:cNvPr id="1033" name="Picture 9" descr="C:\!SGI\vyuka\2010-zima\PGIII\envmap\rotation\em-alpha0.05.exr.png"/>
            <p:cNvPicPr>
              <a:picLocks noChangeAspect="1" noChangeArrowheads="1"/>
            </p:cNvPicPr>
            <p:nvPr/>
          </p:nvPicPr>
          <p:blipFill>
            <a:blip r:embed="rId6" cstate="print"/>
            <a:srcRect l="11073" t="4921" r="11073" b="4921"/>
            <a:stretch>
              <a:fillRect/>
            </a:stretch>
          </p:blipFill>
          <p:spPr bwMode="auto">
            <a:xfrm>
              <a:off x="3851920" y="2931606"/>
              <a:ext cx="1898392" cy="1648810"/>
            </a:xfrm>
            <a:prstGeom prst="rect">
              <a:avLst/>
            </a:prstGeom>
            <a:noFill/>
          </p:spPr>
        </p:pic>
        <p:pic>
          <p:nvPicPr>
            <p:cNvPr id="1037" name="Picture 13" descr="C:\!SGI\vyuka\2010-zima\PGIII\envmap\rotation\mis-a0.05.exr.png"/>
            <p:cNvPicPr>
              <a:picLocks noChangeAspect="1" noChangeArrowheads="1"/>
            </p:cNvPicPr>
            <p:nvPr/>
          </p:nvPicPr>
          <p:blipFill>
            <a:blip r:embed="rId7" cstate="print"/>
            <a:srcRect l="11073" t="4921" r="11073" b="4921"/>
            <a:stretch>
              <a:fillRect/>
            </a:stretch>
          </p:blipFill>
          <p:spPr bwMode="auto">
            <a:xfrm>
              <a:off x="3851920" y="4724400"/>
              <a:ext cx="1898392" cy="1648810"/>
            </a:xfrm>
            <a:prstGeom prst="rect">
              <a:avLst/>
            </a:prstGeom>
            <a:noFill/>
          </p:spPr>
        </p:pic>
      </p:grpSp>
      <p:grpSp>
        <p:nvGrpSpPr>
          <p:cNvPr id="27" name="Skupina 26"/>
          <p:cNvGrpSpPr/>
          <p:nvPr/>
        </p:nvGrpSpPr>
        <p:grpSpPr>
          <a:xfrm>
            <a:off x="6321625" y="1138812"/>
            <a:ext cx="1898392" cy="5234398"/>
            <a:chOff x="6321625" y="1138812"/>
            <a:chExt cx="1898392" cy="5234398"/>
          </a:xfrm>
        </p:grpSpPr>
        <p:pic>
          <p:nvPicPr>
            <p:cNvPr id="1030" name="Picture 6" descr="C:\!SGI\vyuka\2010-zima\PGIII\envmap\rotation\brdf-alpha0.01.exr.png"/>
            <p:cNvPicPr>
              <a:picLocks noChangeAspect="1" noChangeArrowheads="1"/>
            </p:cNvPicPr>
            <p:nvPr/>
          </p:nvPicPr>
          <p:blipFill>
            <a:blip r:embed="rId8" cstate="print"/>
            <a:srcRect l="11073" t="4921" r="11073" b="4921"/>
            <a:stretch>
              <a:fillRect/>
            </a:stretch>
          </p:blipFill>
          <p:spPr bwMode="auto">
            <a:xfrm>
              <a:off x="6321625" y="1138812"/>
              <a:ext cx="1898392" cy="1648810"/>
            </a:xfrm>
            <a:prstGeom prst="rect">
              <a:avLst/>
            </a:prstGeom>
            <a:noFill/>
          </p:spPr>
        </p:pic>
        <p:pic>
          <p:nvPicPr>
            <p:cNvPr id="1034" name="Picture 10" descr="C:\!SGI\vyuka\2010-zima\PGIII\envmap\rotation\em-alpha0.01.exr.png"/>
            <p:cNvPicPr>
              <a:picLocks noChangeAspect="1" noChangeArrowheads="1"/>
            </p:cNvPicPr>
            <p:nvPr/>
          </p:nvPicPr>
          <p:blipFill>
            <a:blip r:embed="rId9" cstate="print"/>
            <a:srcRect l="11073" t="4921" r="11073" b="4921"/>
            <a:stretch>
              <a:fillRect/>
            </a:stretch>
          </p:blipFill>
          <p:spPr bwMode="auto">
            <a:xfrm>
              <a:off x="6321625" y="2931606"/>
              <a:ext cx="1898392" cy="1648810"/>
            </a:xfrm>
            <a:prstGeom prst="rect">
              <a:avLst/>
            </a:prstGeom>
            <a:noFill/>
          </p:spPr>
        </p:pic>
        <p:pic>
          <p:nvPicPr>
            <p:cNvPr id="1038" name="Picture 14" descr="C:\!SGI\vyuka\2010-zima\PGIII\envmap\rotation\mis-a0.01.exr.png"/>
            <p:cNvPicPr>
              <a:picLocks noChangeAspect="1" noChangeArrowheads="1"/>
            </p:cNvPicPr>
            <p:nvPr/>
          </p:nvPicPr>
          <p:blipFill>
            <a:blip r:embed="rId10" cstate="print"/>
            <a:srcRect l="11073" t="4921" r="11073" b="4921"/>
            <a:stretch>
              <a:fillRect/>
            </a:stretch>
          </p:blipFill>
          <p:spPr bwMode="auto">
            <a:xfrm>
              <a:off x="6321625" y="4724400"/>
              <a:ext cx="1898392" cy="1648810"/>
            </a:xfrm>
            <a:prstGeom prst="rect">
              <a:avLst/>
            </a:prstGeom>
            <a:noFill/>
          </p:spPr>
        </p:pic>
      </p:grpSp>
      <p:sp>
        <p:nvSpPr>
          <p:cNvPr id="18" name="TextBox 17"/>
          <p:cNvSpPr txBox="1"/>
          <p:nvPr/>
        </p:nvSpPr>
        <p:spPr>
          <a:xfrm rot="16200000">
            <a:off x="210486" y="1630382"/>
            <a:ext cx="1481496" cy="646331"/>
          </a:xfrm>
          <a:prstGeom prst="rect">
            <a:avLst/>
          </a:prstGeom>
          <a:noFill/>
        </p:spPr>
        <p:txBody>
          <a:bodyPr wrap="none" rtlCol="0">
            <a:spAutoFit/>
          </a:bodyPr>
          <a:lstStyle/>
          <a:p>
            <a:pPr algn="ctr" fontAlgn="auto">
              <a:spcBef>
                <a:spcPts val="0"/>
              </a:spcBef>
              <a:spcAft>
                <a:spcPts val="0"/>
              </a:spcAft>
            </a:pPr>
            <a:r>
              <a:rPr lang="en-US" dirty="0" smtClean="0">
                <a:latin typeface="+mj-lt"/>
              </a:rPr>
              <a:t>BRDF  IS</a:t>
            </a:r>
          </a:p>
          <a:p>
            <a:pPr algn="ctr" fontAlgn="auto">
              <a:spcBef>
                <a:spcPts val="0"/>
              </a:spcBef>
              <a:spcAft>
                <a:spcPts val="0"/>
              </a:spcAft>
            </a:pPr>
            <a:r>
              <a:rPr lang="en-US" dirty="0" smtClean="0">
                <a:latin typeface="+mj-lt"/>
              </a:rPr>
              <a:t>600 samples</a:t>
            </a:r>
            <a:endParaRPr lang="en-US" dirty="0">
              <a:latin typeface="+mj-lt"/>
            </a:endParaRPr>
          </a:p>
        </p:txBody>
      </p:sp>
      <p:sp>
        <p:nvSpPr>
          <p:cNvPr id="19" name="TextBox 18"/>
          <p:cNvSpPr txBox="1"/>
          <p:nvPr/>
        </p:nvSpPr>
        <p:spPr>
          <a:xfrm rot="16200000">
            <a:off x="210486" y="3410990"/>
            <a:ext cx="1481496" cy="646331"/>
          </a:xfrm>
          <a:prstGeom prst="rect">
            <a:avLst/>
          </a:prstGeom>
          <a:noFill/>
        </p:spPr>
        <p:txBody>
          <a:bodyPr wrap="none" rtlCol="0">
            <a:spAutoFit/>
          </a:bodyPr>
          <a:lstStyle/>
          <a:p>
            <a:pPr algn="ctr" fontAlgn="auto">
              <a:spcBef>
                <a:spcPts val="0"/>
              </a:spcBef>
              <a:spcAft>
                <a:spcPts val="0"/>
              </a:spcAft>
            </a:pPr>
            <a:r>
              <a:rPr lang="en-US" dirty="0" smtClean="0">
                <a:latin typeface="+mj-lt"/>
              </a:rPr>
              <a:t>EM IS</a:t>
            </a:r>
          </a:p>
          <a:p>
            <a:pPr algn="ctr" fontAlgn="auto">
              <a:spcBef>
                <a:spcPts val="0"/>
              </a:spcBef>
              <a:spcAft>
                <a:spcPts val="0"/>
              </a:spcAft>
            </a:pPr>
            <a:r>
              <a:rPr lang="en-US" dirty="0" smtClean="0">
                <a:latin typeface="+mj-lt"/>
              </a:rPr>
              <a:t>600 samples</a:t>
            </a:r>
            <a:endParaRPr lang="en-US" dirty="0">
              <a:latin typeface="+mj-lt"/>
            </a:endParaRPr>
          </a:p>
        </p:txBody>
      </p:sp>
      <p:sp>
        <p:nvSpPr>
          <p:cNvPr id="20" name="TextBox 19"/>
          <p:cNvSpPr txBox="1"/>
          <p:nvPr/>
        </p:nvSpPr>
        <p:spPr>
          <a:xfrm rot="16200000">
            <a:off x="-122938" y="5276889"/>
            <a:ext cx="2148345" cy="646331"/>
          </a:xfrm>
          <a:prstGeom prst="rect">
            <a:avLst/>
          </a:prstGeom>
          <a:noFill/>
        </p:spPr>
        <p:txBody>
          <a:bodyPr wrap="none" rtlCol="0">
            <a:spAutoFit/>
          </a:bodyPr>
          <a:lstStyle/>
          <a:p>
            <a:pPr algn="ctr" fontAlgn="auto">
              <a:spcBef>
                <a:spcPts val="0"/>
              </a:spcBef>
              <a:spcAft>
                <a:spcPts val="0"/>
              </a:spcAft>
            </a:pPr>
            <a:r>
              <a:rPr lang="en-US" b="1" dirty="0" smtClean="0">
                <a:latin typeface="+mj-lt"/>
              </a:rPr>
              <a:t>MIS</a:t>
            </a:r>
          </a:p>
          <a:p>
            <a:pPr algn="ctr" fontAlgn="auto">
              <a:spcBef>
                <a:spcPts val="0"/>
              </a:spcBef>
              <a:spcAft>
                <a:spcPts val="0"/>
              </a:spcAft>
            </a:pPr>
            <a:r>
              <a:rPr lang="en-US" dirty="0" smtClean="0">
                <a:latin typeface="+mj-lt"/>
              </a:rPr>
              <a:t>300 + 300 samples</a:t>
            </a:r>
            <a:endParaRPr lang="en-US" dirty="0">
              <a:latin typeface="+mj-lt"/>
            </a:endParaRPr>
          </a:p>
        </p:txBody>
      </p:sp>
      <p:cxnSp>
        <p:nvCxnSpPr>
          <p:cNvPr id="29" name="Přímá spojovací šipka 28"/>
          <p:cNvCxnSpPr/>
          <p:nvPr/>
        </p:nvCxnSpPr>
        <p:spPr>
          <a:xfrm>
            <a:off x="1475656" y="6624648"/>
            <a:ext cx="6696744"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3717784" y="6426628"/>
            <a:ext cx="2191626" cy="369332"/>
          </a:xfrm>
          <a:prstGeom prst="rect">
            <a:avLst/>
          </a:prstGeom>
          <a:solidFill>
            <a:schemeClr val="bg1"/>
          </a:solidFill>
        </p:spPr>
        <p:txBody>
          <a:bodyPr wrap="none" rtlCol="0">
            <a:spAutoFit/>
          </a:bodyPr>
          <a:lstStyle/>
          <a:p>
            <a:r>
              <a:rPr lang="en-US" dirty="0" smtClean="0">
                <a:latin typeface="+mn-lt"/>
              </a:rPr>
              <a:t>surface smoothness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formulation of light transport</a:t>
            </a:r>
            <a:endParaRPr lang="en-US" dirty="0"/>
          </a:p>
        </p:txBody>
      </p:sp>
      <p:sp>
        <p:nvSpPr>
          <p:cNvPr id="3" name="Zástupný symbol pro text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p:txBody>
      </p:sp>
      <p:sp>
        <p:nvSpPr>
          <p:cNvPr id="4" name="Title 3"/>
          <p:cNvSpPr>
            <a:spLocks noGrp="1"/>
          </p:cNvSpPr>
          <p:nvPr>
            <p:ph type="title"/>
          </p:nvPr>
        </p:nvSpPr>
        <p:spPr/>
        <p:txBody>
          <a:bodyPr/>
          <a:lstStyle/>
          <a:p>
            <a:r>
              <a:rPr lang="cs-CZ" dirty="0" smtClean="0"/>
              <a:t>Image </a:t>
            </a:r>
            <a:r>
              <a:rPr lang="en-US" dirty="0" smtClean="0"/>
              <a:t>synthesis (Rendering)</a:t>
            </a:r>
            <a:endParaRPr lang="en-US" dirty="0"/>
          </a:p>
        </p:txBody>
      </p:sp>
      <p:sp>
        <p:nvSpPr>
          <p:cNvPr id="6" name="Rounded Rectangle 5"/>
          <p:cNvSpPr/>
          <p:nvPr/>
        </p:nvSpPr>
        <p:spPr bwMode="auto">
          <a:xfrm>
            <a:off x="1277144" y="1295400"/>
            <a:ext cx="2430760" cy="1524000"/>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2"/>
                </a:solidFill>
                <a:effectLst/>
              </a:rPr>
              <a:t>Scene description</a:t>
            </a:r>
          </a:p>
        </p:txBody>
      </p:sp>
      <p:sp>
        <p:nvSpPr>
          <p:cNvPr id="7" name="Rounded Rectangle 6"/>
          <p:cNvSpPr/>
          <p:nvPr/>
        </p:nvSpPr>
        <p:spPr bwMode="auto">
          <a:xfrm>
            <a:off x="5607224" y="1295400"/>
            <a:ext cx="2349152" cy="1524000"/>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cs-CZ" sz="2800" b="1" dirty="0" smtClean="0">
                <a:solidFill>
                  <a:schemeClr val="tx2"/>
                </a:solidFill>
              </a:rPr>
              <a:t>Image</a:t>
            </a:r>
            <a:endParaRPr lang="en-US" sz="2800" b="1" dirty="0" smtClean="0">
              <a:solidFill>
                <a:schemeClr val="tx2"/>
              </a:solidFill>
            </a:endParaRPr>
          </a:p>
        </p:txBody>
      </p:sp>
      <p:sp>
        <p:nvSpPr>
          <p:cNvPr id="8" name="Right Arrow 7"/>
          <p:cNvSpPr/>
          <p:nvPr/>
        </p:nvSpPr>
        <p:spPr bwMode="auto">
          <a:xfrm>
            <a:off x="4419600" y="1752600"/>
            <a:ext cx="609600" cy="533400"/>
          </a:xfrm>
          <a:prstGeom prst="rightArrow">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eaLnBrk="0" latinLnBrk="0" hangingPunct="0">
              <a:lnSpc>
                <a:spcPct val="100000"/>
              </a:lnSpc>
              <a:buClrTx/>
              <a:buSzTx/>
              <a:buFontTx/>
              <a:buNone/>
              <a:tabLst/>
            </a:pPr>
            <a:endParaRPr lang="en-US" sz="2800" smtClean="0">
              <a:solidFill>
                <a:schemeClr val="tx1"/>
              </a:solidFill>
            </a:endParaRPr>
          </a:p>
        </p:txBody>
      </p:sp>
      <p:pic>
        <p:nvPicPr>
          <p:cNvPr id="9" name="Picture 4" descr="chemine"/>
          <p:cNvPicPr>
            <a:picLocks noChangeAspect="1" noChangeArrowheads="1"/>
          </p:cNvPicPr>
          <p:nvPr/>
        </p:nvPicPr>
        <p:blipFill>
          <a:blip r:embed="rId3" cstate="print"/>
          <a:srcRect/>
          <a:stretch>
            <a:fillRect/>
          </a:stretch>
        </p:blipFill>
        <p:spPr>
          <a:xfrm>
            <a:off x="5029200" y="3200400"/>
            <a:ext cx="3539068" cy="2819400"/>
          </a:xfrm>
          <a:prstGeom prst="rect">
            <a:avLst/>
          </a:prstGeom>
          <a:noFill/>
          <a:ln>
            <a:solidFill>
              <a:schemeClr val="tx1"/>
            </a:solidFill>
          </a:ln>
          <a:effectLst>
            <a:outerShdw blurRad="50800" dist="38100" dir="18900000" algn="bl" rotWithShape="0">
              <a:prstClr val="black">
                <a:alpha val="40000"/>
              </a:prstClr>
            </a:outerShdw>
          </a:effectLst>
        </p:spPr>
      </p:pic>
      <p:pic>
        <p:nvPicPr>
          <p:cNvPr id="11" name="Picture 3"/>
          <p:cNvPicPr>
            <a:picLocks noChangeAspect="1" noChangeArrowheads="1"/>
          </p:cNvPicPr>
          <p:nvPr/>
        </p:nvPicPr>
        <p:blipFill>
          <a:blip r:embed="rId4" cstate="print"/>
          <a:srcRect/>
          <a:stretch>
            <a:fillRect/>
          </a:stretch>
        </p:blipFill>
        <p:spPr bwMode="auto">
          <a:xfrm>
            <a:off x="685800" y="3200400"/>
            <a:ext cx="3712827" cy="2819400"/>
          </a:xfrm>
          <a:prstGeom prst="rect">
            <a:avLst/>
          </a:prstGeom>
          <a:noFill/>
          <a:ln>
            <a:solidFill>
              <a:schemeClr val="tx1"/>
            </a:solidFill>
          </a:ln>
          <a:effectLst>
            <a:outerShdw blurRad="50800" dist="38100" dir="18900000" algn="bl" rotWithShape="0">
              <a:prstClr val="black">
                <a:alpha val="40000"/>
              </a:prstClr>
            </a:outerShdw>
          </a:effectLst>
        </p:spPr>
      </p:pic>
      <p:sp>
        <p:nvSpPr>
          <p:cNvPr id="10" name="Zástupný symbol pro zápatí 9"/>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cs-CZ" altLang="en-US"/>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4"/>
          <p:cNvGraphicFramePr>
            <a:graphicFrameLocks noChangeAspect="1"/>
          </p:cNvGraphicFramePr>
          <p:nvPr/>
        </p:nvGraphicFramePr>
        <p:xfrm>
          <a:off x="788988" y="1189931"/>
          <a:ext cx="2798762" cy="582612"/>
        </p:xfrm>
        <a:graphic>
          <a:graphicData uri="http://schemas.openxmlformats.org/presentationml/2006/ole">
            <mc:AlternateContent xmlns:mc="http://schemas.openxmlformats.org/markup-compatibility/2006">
              <mc:Choice xmlns:v="urn:schemas-microsoft-com:vml" Requires="v">
                <p:oleObj spid="_x0000_s3095" name="Equation" r:id="rId4" imgW="1371600" imgH="291960" progId="Equation.3">
                  <p:embed/>
                </p:oleObj>
              </mc:Choice>
              <mc:Fallback>
                <p:oleObj name="Equation" r:id="rId4" imgW="1371600" imgH="29196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788988" y="1189931"/>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4"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Volný tvar 25"/>
          <p:cNvSpPr/>
          <p:nvPr/>
        </p:nvSpPr>
        <p:spPr>
          <a:xfrm>
            <a:off x="3623940" y="2795238"/>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Obdélník 16"/>
          <p:cNvSpPr/>
          <p:nvPr/>
        </p:nvSpPr>
        <p:spPr>
          <a:xfrm>
            <a:off x="689220" y="1124744"/>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761228" y="1738710"/>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302055" y="2167912"/>
            <a:ext cx="1875834" cy="646331"/>
          </a:xfrm>
          <a:prstGeom prst="rect">
            <a:avLst/>
          </a:prstGeom>
          <a:noFill/>
        </p:spPr>
        <p:txBody>
          <a:bodyPr wrap="none" rtlCol="0">
            <a:spAutoFit/>
          </a:bodyPr>
          <a:lstStyle/>
          <a:p>
            <a:pPr algn="ctr"/>
            <a:r>
              <a:rPr lang="en-US" dirty="0" smtClean="0">
                <a:solidFill>
                  <a:schemeClr val="accent1"/>
                </a:solidFill>
                <a:latin typeface="+mn-lt"/>
              </a:rPr>
              <a:t>measurement</a:t>
            </a:r>
          </a:p>
          <a:p>
            <a:pPr algn="ctr"/>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1496676" y="1810718"/>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1913356" y="1738710"/>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888495" y="2006393"/>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255993" y="2081769"/>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4" name="Obdélník 33"/>
          <p:cNvSpPr/>
          <p:nvPr/>
        </p:nvSpPr>
        <p:spPr>
          <a:xfrm>
            <a:off x="107504" y="5589240"/>
            <a:ext cx="4572000" cy="830997"/>
          </a:xfrm>
          <a:prstGeom prst="rect">
            <a:avLst/>
          </a:prstGeom>
        </p:spPr>
        <p:txBody>
          <a:bodyPr>
            <a:spAutoFit/>
          </a:bodyPr>
          <a:lstStyle/>
          <a:p>
            <a:r>
              <a:rPr lang="en-US" sz="2400" dirty="0" smtClean="0">
                <a:solidFill>
                  <a:schemeClr val="accent1"/>
                </a:solidFill>
                <a:latin typeface="+mj-lt"/>
              </a:rPr>
              <a:t>[</a:t>
            </a:r>
            <a:r>
              <a:rPr lang="en-US" sz="2400" dirty="0" err="1" smtClean="0">
                <a:solidFill>
                  <a:schemeClr val="accent1"/>
                </a:solidFill>
                <a:latin typeface="+mj-lt"/>
              </a:rPr>
              <a:t>Veach</a:t>
            </a:r>
            <a:r>
              <a:rPr lang="en-US" sz="2400" dirty="0" smtClean="0">
                <a:solidFill>
                  <a:schemeClr val="accent1"/>
                </a:solidFill>
                <a:latin typeface="+mj-lt"/>
              </a:rPr>
              <a:t> and </a:t>
            </a:r>
            <a:r>
              <a:rPr lang="en-US" sz="2400" dirty="0" err="1" smtClean="0">
                <a:solidFill>
                  <a:schemeClr val="accent1"/>
                </a:solidFill>
                <a:latin typeface="+mj-lt"/>
              </a:rPr>
              <a:t>Guibas</a:t>
            </a:r>
            <a:r>
              <a:rPr lang="en-US" sz="2400" dirty="0" smtClean="0">
                <a:solidFill>
                  <a:schemeClr val="accent1"/>
                </a:solidFill>
                <a:latin typeface="+mj-lt"/>
              </a:rPr>
              <a:t> 1995]</a:t>
            </a:r>
          </a:p>
          <a:p>
            <a:r>
              <a:rPr lang="en-US" sz="2400" dirty="0" smtClean="0">
                <a:solidFill>
                  <a:schemeClr val="accent1"/>
                </a:solidFill>
                <a:latin typeface="+mj-lt"/>
              </a:rPr>
              <a:t>[</a:t>
            </a:r>
            <a:r>
              <a:rPr lang="en-US" sz="2400" dirty="0" err="1" smtClean="0">
                <a:solidFill>
                  <a:schemeClr val="accent1"/>
                </a:solidFill>
                <a:latin typeface="+mj-lt"/>
              </a:rPr>
              <a:t>Veach</a:t>
            </a:r>
            <a:r>
              <a:rPr lang="en-US" sz="2400" dirty="0" smtClean="0">
                <a:solidFill>
                  <a:schemeClr val="accent1"/>
                </a:solidFill>
                <a:latin typeface="+mj-lt"/>
              </a:rPr>
              <a:t> 1997]</a:t>
            </a:r>
            <a:endParaRPr lang="en-US" sz="2400" dirty="0">
              <a:solidFill>
                <a:schemeClr val="accent1"/>
              </a:solidFill>
              <a:latin typeface="+mj-lt"/>
            </a:endParaRPr>
          </a:p>
        </p:txBody>
      </p:sp>
      <p:sp>
        <p:nvSpPr>
          <p:cNvPr id="36" name="Zástupný symbol pro zápatí 35"/>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Measurement contribution function</a:t>
            </a:r>
            <a:endParaRPr lang="en-US" dirty="0"/>
          </a:p>
        </p:txBody>
      </p:sp>
      <p:graphicFrame>
        <p:nvGraphicFramePr>
          <p:cNvPr id="47110" name="Object 6"/>
          <p:cNvGraphicFramePr>
            <a:graphicFrameLocks noChangeAspect="1"/>
          </p:cNvGraphicFramePr>
          <p:nvPr/>
        </p:nvGraphicFramePr>
        <p:xfrm>
          <a:off x="467544" y="4365104"/>
          <a:ext cx="1374775" cy="457200"/>
        </p:xfrm>
        <a:graphic>
          <a:graphicData uri="http://schemas.openxmlformats.org/presentationml/2006/ole">
            <mc:AlternateContent xmlns:mc="http://schemas.openxmlformats.org/markup-compatibility/2006">
              <mc:Choice xmlns:v="urn:schemas-microsoft-com:vml" Requires="v">
                <p:oleObj spid="_x0000_s4287" name="Rovnice" r:id="rId4" imgW="685800" imgH="228600" progId="Equation.3">
                  <p:embed/>
                </p:oleObj>
              </mc:Choice>
              <mc:Fallback>
                <p:oleObj name="Rovnice" r:id="rId4" imgW="685800" imgH="22860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67544" y="4365104"/>
                        <a:ext cx="1374775"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1" name="Object 7"/>
          <p:cNvGraphicFramePr>
            <a:graphicFrameLocks noChangeAspect="1"/>
          </p:cNvGraphicFramePr>
          <p:nvPr/>
        </p:nvGraphicFramePr>
        <p:xfrm>
          <a:off x="7452320" y="4365104"/>
          <a:ext cx="1704975" cy="482600"/>
        </p:xfrm>
        <a:graphic>
          <a:graphicData uri="http://schemas.openxmlformats.org/presentationml/2006/ole">
            <mc:AlternateContent xmlns:mc="http://schemas.openxmlformats.org/markup-compatibility/2006">
              <mc:Choice xmlns:v="urn:schemas-microsoft-com:vml" Requires="v">
                <p:oleObj spid="_x0000_s4288" name="Equation" r:id="rId6" imgW="850680" imgH="241200" progId="Equation.3">
                  <p:embed/>
                </p:oleObj>
              </mc:Choice>
              <mc:Fallback>
                <p:oleObj name="Equation" r:id="rId6" imgW="850680" imgH="241200" progId="Equation.3">
                  <p:embed/>
                  <p:pic>
                    <p:nvPicPr>
                      <p:cNvPr id="0" name="Picture 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52320" y="4365104"/>
                        <a:ext cx="1704975" cy="4826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9" name="Object 15"/>
          <p:cNvGraphicFramePr>
            <a:graphicFrameLocks noChangeAspect="1"/>
          </p:cNvGraphicFramePr>
          <p:nvPr/>
        </p:nvGraphicFramePr>
        <p:xfrm>
          <a:off x="3419872" y="1125563"/>
          <a:ext cx="2411412" cy="503237"/>
        </p:xfrm>
        <a:graphic>
          <a:graphicData uri="http://schemas.openxmlformats.org/presentationml/2006/ole">
            <mc:AlternateContent xmlns:mc="http://schemas.openxmlformats.org/markup-compatibility/2006">
              <mc:Choice xmlns:v="urn:schemas-microsoft-com:vml" Requires="v">
                <p:oleObj spid="_x0000_s4289" name="Equation" r:id="rId8" imgW="1091880" imgH="228600" progId="Equation.3">
                  <p:embed/>
                </p:oleObj>
              </mc:Choice>
              <mc:Fallback>
                <p:oleObj name="Equation" r:id="rId8" imgW="1091880" imgH="228600" progId="Equation.3">
                  <p:embed/>
                  <p:pic>
                    <p:nvPicPr>
                      <p:cNvPr id="0" name="Picture 5"/>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419872" y="1125563"/>
                        <a:ext cx="2411412"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3" name="Skupina 46"/>
          <p:cNvGrpSpPr/>
          <p:nvPr/>
        </p:nvGrpSpPr>
        <p:grpSpPr>
          <a:xfrm>
            <a:off x="1151620" y="1844824"/>
            <a:ext cx="6840760" cy="1080120"/>
            <a:chOff x="1475656" y="1844824"/>
            <a:chExt cx="6840760" cy="1080120"/>
          </a:xfrm>
        </p:grpSpPr>
        <p:sp>
          <p:nvSpPr>
            <p:cNvPr id="41" name="TextovéPole 40"/>
            <p:cNvSpPr txBox="1"/>
            <p:nvPr/>
          </p:nvSpPr>
          <p:spPr>
            <a:xfrm>
              <a:off x="5744878" y="2274741"/>
              <a:ext cx="2571538" cy="646331"/>
            </a:xfrm>
            <a:prstGeom prst="rect">
              <a:avLst/>
            </a:prstGeom>
            <a:noFill/>
          </p:spPr>
          <p:txBody>
            <a:bodyPr wrap="none" rtlCol="0">
              <a:spAutoFit/>
            </a:bodyPr>
            <a:lstStyle/>
            <a:p>
              <a:pPr algn="ctr"/>
              <a:r>
                <a:rPr lang="en-US" dirty="0" smtClean="0">
                  <a:solidFill>
                    <a:schemeClr val="accent2"/>
                  </a:solidFill>
                  <a:latin typeface="+mn-lt"/>
                </a:rPr>
                <a:t>detector sensitivity</a:t>
              </a:r>
              <a:br>
                <a:rPr lang="en-US" dirty="0" smtClean="0">
                  <a:solidFill>
                    <a:schemeClr val="accent2"/>
                  </a:solidFill>
                  <a:latin typeface="+mn-lt"/>
                </a:rPr>
              </a:br>
              <a:r>
                <a:rPr lang="en-US" dirty="0" smtClean="0">
                  <a:solidFill>
                    <a:schemeClr val="accent2"/>
                  </a:solidFill>
                  <a:latin typeface="+mn-lt"/>
                </a:rPr>
                <a:t>(“emitted importance”)</a:t>
              </a:r>
            </a:p>
          </p:txBody>
        </p:sp>
        <p:sp>
          <p:nvSpPr>
            <p:cNvPr id="75" name="TextovéPole 74"/>
            <p:cNvSpPr txBox="1"/>
            <p:nvPr/>
          </p:nvSpPr>
          <p:spPr>
            <a:xfrm>
              <a:off x="4447690" y="2278613"/>
              <a:ext cx="1348446" cy="646331"/>
            </a:xfrm>
            <a:prstGeom prst="rect">
              <a:avLst/>
            </a:prstGeom>
            <a:noFill/>
          </p:spPr>
          <p:txBody>
            <a:bodyPr wrap="none" rtlCol="0">
              <a:spAutoFit/>
            </a:bodyPr>
            <a:lstStyle/>
            <a:p>
              <a:pPr algn="ctr"/>
              <a:r>
                <a:rPr lang="en-US" dirty="0" smtClean="0">
                  <a:solidFill>
                    <a:schemeClr val="accent1"/>
                  </a:solidFill>
                  <a:latin typeface="+mn-lt"/>
                </a:rPr>
                <a:t>path</a:t>
              </a:r>
            </a:p>
            <a:p>
              <a:pPr algn="ctr"/>
              <a:r>
                <a:rPr lang="en-US" dirty="0" smtClean="0">
                  <a:solidFill>
                    <a:schemeClr val="accent1"/>
                  </a:solidFill>
                  <a:latin typeface="+mn-lt"/>
                </a:rPr>
                <a:t>throughput</a:t>
              </a:r>
            </a:p>
          </p:txBody>
        </p:sp>
        <p:graphicFrame>
          <p:nvGraphicFramePr>
            <p:cNvPr id="47117" name="Object 13"/>
            <p:cNvGraphicFramePr>
              <a:graphicFrameLocks noChangeAspect="1"/>
            </p:cNvGraphicFramePr>
            <p:nvPr/>
          </p:nvGraphicFramePr>
          <p:xfrm>
            <a:off x="1516063" y="1847487"/>
            <a:ext cx="6111875" cy="558800"/>
          </p:xfrm>
          <a:graphic>
            <a:graphicData uri="http://schemas.openxmlformats.org/presentationml/2006/ole">
              <mc:AlternateContent xmlns:mc="http://schemas.openxmlformats.org/markup-compatibility/2006">
                <mc:Choice xmlns:v="urn:schemas-microsoft-com:vml" Requires="v">
                  <p:oleObj spid="_x0000_s4290" name="Equation" r:id="rId10" imgW="2768400" imgH="253800" progId="Equation.3">
                    <p:embed/>
                  </p:oleObj>
                </mc:Choice>
                <mc:Fallback>
                  <p:oleObj name="Equation" r:id="rId10" imgW="2768400" imgH="253800" progId="Equation.3">
                    <p:embed/>
                    <p:pic>
                      <p:nvPicPr>
                        <p:cNvPr id="0" name="Picture 4"/>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1516063" y="1847487"/>
                          <a:ext cx="6111875"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4" name="Přímá spojovací čára 73"/>
            <p:cNvCxnSpPr/>
            <p:nvPr/>
          </p:nvCxnSpPr>
          <p:spPr>
            <a:xfrm>
              <a:off x="4819828" y="2319622"/>
              <a:ext cx="6480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131840" y="2319622"/>
              <a:ext cx="13681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flipH="1">
              <a:off x="5796136" y="2319622"/>
              <a:ext cx="1800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2987824" y="2276931"/>
              <a:ext cx="1066318" cy="646331"/>
            </a:xfrm>
            <a:prstGeom prst="rect">
              <a:avLst/>
            </a:prstGeom>
            <a:noFill/>
          </p:spPr>
          <p:txBody>
            <a:bodyPr wrap="none" rtlCol="0">
              <a:spAutoFit/>
            </a:bodyPr>
            <a:lstStyle/>
            <a:p>
              <a:pPr algn="ctr"/>
              <a:r>
                <a:rPr lang="en-US" dirty="0" smtClean="0">
                  <a:solidFill>
                    <a:schemeClr val="accent2"/>
                  </a:solidFill>
                  <a:latin typeface="+mn-lt"/>
                </a:rPr>
                <a:t>emitted</a:t>
              </a:r>
            </a:p>
            <a:p>
              <a:pPr algn="ctr"/>
              <a:r>
                <a:rPr lang="en-US" dirty="0" smtClean="0">
                  <a:solidFill>
                    <a:schemeClr val="accent2"/>
                  </a:solidFill>
                  <a:latin typeface="+mn-lt"/>
                </a:rPr>
                <a:t>radiance</a:t>
              </a:r>
            </a:p>
          </p:txBody>
        </p:sp>
        <p:sp>
          <p:nvSpPr>
            <p:cNvPr id="46" name="Obdélník 45"/>
            <p:cNvSpPr/>
            <p:nvPr/>
          </p:nvSpPr>
          <p:spPr>
            <a:xfrm>
              <a:off x="1475656" y="1844824"/>
              <a:ext cx="6768752"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5" name="Object 13"/>
          <p:cNvGraphicFramePr>
            <a:graphicFrameLocks noChangeAspect="1"/>
          </p:cNvGraphicFramePr>
          <p:nvPr/>
        </p:nvGraphicFramePr>
        <p:xfrm>
          <a:off x="1266825" y="3500438"/>
          <a:ext cx="6675438" cy="503237"/>
        </p:xfrm>
        <a:graphic>
          <a:graphicData uri="http://schemas.openxmlformats.org/presentationml/2006/ole">
            <mc:AlternateContent xmlns:mc="http://schemas.openxmlformats.org/markup-compatibility/2006">
              <mc:Choice xmlns:v="urn:schemas-microsoft-com:vml" Requires="v">
                <p:oleObj spid="_x0000_s4291" name="Rovnice" r:id="rId12" imgW="3022560" imgH="228600" progId="Equation.3">
                  <p:embed/>
                </p:oleObj>
              </mc:Choice>
              <mc:Fallback>
                <p:oleObj name="Rovnice" r:id="rId12" imgW="3022560" imgH="228600" progId="Equation.3">
                  <p:embed/>
                  <p:pic>
                    <p:nvPicPr>
                      <p:cNvPr id="0" name="Picture 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266825" y="3500438"/>
                        <a:ext cx="6675438"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6" name="Přímá spojovací čára 55"/>
          <p:cNvCxnSpPr/>
          <p:nvPr/>
        </p:nvCxnSpPr>
        <p:spPr>
          <a:xfrm flipH="1">
            <a:off x="3707904" y="4005064"/>
            <a:ext cx="504056" cy="19442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Přímá spojovací čára 56"/>
          <p:cNvCxnSpPr/>
          <p:nvPr/>
        </p:nvCxnSpPr>
        <p:spPr>
          <a:xfrm>
            <a:off x="5436096" y="4005064"/>
            <a:ext cx="504056" cy="19442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Skupina 62"/>
          <p:cNvGrpSpPr/>
          <p:nvPr/>
        </p:nvGrpSpPr>
        <p:grpSpPr>
          <a:xfrm>
            <a:off x="6042556" y="3933056"/>
            <a:ext cx="1904036" cy="1715279"/>
            <a:chOff x="6042556" y="3933056"/>
            <a:chExt cx="1904036" cy="1715279"/>
          </a:xfrm>
        </p:grpSpPr>
        <p:cxnSp>
          <p:nvCxnSpPr>
            <p:cNvPr id="64" name="Přímá spojovací čára 63"/>
            <p:cNvCxnSpPr>
              <a:stCxn id="65" idx="1"/>
              <a:endCxn id="66" idx="1"/>
            </p:cNvCxnSpPr>
            <p:nvPr/>
          </p:nvCxnSpPr>
          <p:spPr>
            <a:xfrm flipH="1">
              <a:off x="6972822" y="4070226"/>
              <a:ext cx="155462" cy="1460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ravá složená závorka 64"/>
            <p:cNvSpPr/>
            <p:nvPr/>
          </p:nvSpPr>
          <p:spPr>
            <a:xfrm rot="16200000" flipH="1">
              <a:off x="7059699" y="3245557"/>
              <a:ext cx="137169" cy="1512168"/>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Pravá složená závorka 65"/>
            <p:cNvSpPr/>
            <p:nvPr/>
          </p:nvSpPr>
          <p:spPr>
            <a:xfrm rot="14941878">
              <a:off x="6933790" y="4635534"/>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Skupina 66"/>
          <p:cNvGrpSpPr/>
          <p:nvPr/>
        </p:nvGrpSpPr>
        <p:grpSpPr>
          <a:xfrm>
            <a:off x="1647492" y="3933056"/>
            <a:ext cx="1990894" cy="1764055"/>
            <a:chOff x="1647492" y="3933056"/>
            <a:chExt cx="1990894" cy="1764055"/>
          </a:xfrm>
        </p:grpSpPr>
        <p:cxnSp>
          <p:nvCxnSpPr>
            <p:cNvPr id="68" name="Přímá spojovací čára 67"/>
            <p:cNvCxnSpPr>
              <a:stCxn id="69" idx="1"/>
              <a:endCxn id="70" idx="1"/>
            </p:cNvCxnSpPr>
            <p:nvPr/>
          </p:nvCxnSpPr>
          <p:spPr>
            <a:xfrm flipH="1">
              <a:off x="2659586" y="4070226"/>
              <a:ext cx="254742" cy="15076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Pravá složená závorka 68"/>
            <p:cNvSpPr/>
            <p:nvPr/>
          </p:nvSpPr>
          <p:spPr>
            <a:xfrm rot="16200000" flipH="1">
              <a:off x="2845743" y="3355058"/>
              <a:ext cx="137169" cy="129316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Pravá složená závorka 69"/>
            <p:cNvSpPr/>
            <p:nvPr/>
          </p:nvSpPr>
          <p:spPr>
            <a:xfrm rot="17153731">
              <a:off x="2582155" y="4640881"/>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Skupina 70"/>
          <p:cNvGrpSpPr/>
          <p:nvPr/>
        </p:nvGrpSpPr>
        <p:grpSpPr>
          <a:xfrm>
            <a:off x="914428" y="4811988"/>
            <a:ext cx="7561776" cy="1728959"/>
            <a:chOff x="914428" y="4956004"/>
            <a:chExt cx="7561776" cy="1728959"/>
          </a:xfrm>
        </p:grpSpPr>
        <p:sp>
          <p:nvSpPr>
            <p:cNvPr id="72"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7" name="Group 15"/>
            <p:cNvGrpSpPr/>
            <p:nvPr/>
          </p:nvGrpSpPr>
          <p:grpSpPr>
            <a:xfrm rot="6483402">
              <a:off x="8121880" y="5014669"/>
              <a:ext cx="410270" cy="298378"/>
              <a:chOff x="3192789" y="1005143"/>
              <a:chExt cx="785815" cy="571503"/>
            </a:xfrm>
          </p:grpSpPr>
          <p:sp>
            <p:nvSpPr>
              <p:cNvPr id="91"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92"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6" name="Straight Arrow Connector 9"/>
            <p:cNvCxnSpPr>
              <a:stCxn id="79" idx="3"/>
              <a:endCxn id="84"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13"/>
            <p:cNvCxnSpPr>
              <a:stCxn id="81" idx="1"/>
              <a:endCxn id="78"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78"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9"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3" name="Straight Arrow Connector 12"/>
            <p:cNvCxnSpPr>
              <a:endCxn id="8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84"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85"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292" name="Rovnice" r:id="rId14" imgW="164880" imgH="228600" progId="Equation.3">
                    <p:embed/>
                  </p:oleObj>
                </mc:Choice>
                <mc:Fallback>
                  <p:oleObj name="Rovnice" r:id="rId14" imgW="164880" imgH="228600" progId="Equation.3">
                    <p:embed/>
                    <p:pic>
                      <p:nvPicPr>
                        <p:cNvPr id="0" name="Picture 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6"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293" name="Rovnice" r:id="rId16" imgW="152280" imgH="215640" progId="Equation.3">
                    <p:embed/>
                  </p:oleObj>
                </mc:Choice>
                <mc:Fallback>
                  <p:oleObj name="Rovnice" r:id="rId16" imgW="152280" imgH="215640" progId="Equation.3">
                    <p:embed/>
                    <p:pic>
                      <p:nvPicPr>
                        <p:cNvPr id="0" name="Picture 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7"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294" name="Equation" r:id="rId18" imgW="253800" imgH="228600" progId="Equation.3">
                    <p:embed/>
                  </p:oleObj>
                </mc:Choice>
                <mc:Fallback>
                  <p:oleObj name="Equation" r:id="rId18" imgW="253800" imgH="228600" progId="Equation.3">
                    <p:embed/>
                    <p:pic>
                      <p:nvPicPr>
                        <p:cNvPr id="0" name="Picture 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8"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295" name="Equation" r:id="rId20" imgW="177480" imgH="228600" progId="Equation.3">
                    <p:embed/>
                  </p:oleObj>
                </mc:Choice>
                <mc:Fallback>
                  <p:oleObj name="Equation" r:id="rId20" imgW="177480" imgH="228600" progId="Equation.3">
                    <p:embed/>
                    <p:pic>
                      <p:nvPicPr>
                        <p:cNvPr id="0" name="Picture 1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9"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47" name="Zástupný symbol pro zápatí 46"/>
          <p:cNvSpPr>
            <a:spLocks noGrp="1"/>
          </p:cNvSpPr>
          <p:nvPr>
            <p:ph type="ftr" sz="quarter" idx="11"/>
          </p:nvPr>
        </p:nvSpPr>
        <p:spPr/>
        <p:txBody>
          <a:bodyPr/>
          <a:lstStyle/>
          <a:p>
            <a:pPr>
              <a:defRPr/>
            </a:pPr>
            <a:r>
              <a:rPr lang="en-US" altLang="en-US" i="1" smtClean="0"/>
              <a:t>Jaroslav Křivánek – </a:t>
            </a:r>
            <a:r>
              <a:rPr lang="en-US" smtClean="0"/>
              <a:t>Light Transport Simulation with Vertex Connection and Merging</a:t>
            </a:r>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500"/>
                                        <p:tgtEl>
                                          <p:spTgt spid="47110"/>
                                        </p:tgtEl>
                                      </p:cBhvr>
                                    </p:animEffect>
                                  </p:childTnLst>
                                </p:cTn>
                              </p:par>
                              <p:par>
                                <p:cTn id="8" presetID="10" presetClass="entr" presetSubtype="0" fill="hold" nodeType="withEffect">
                                  <p:stCondLst>
                                    <p:cond delay="0"/>
                                  </p:stCondLst>
                                  <p:childTnLst>
                                    <p:set>
                                      <p:cBhvr>
                                        <p:cTn id="9" dur="1" fill="hold">
                                          <p:stCondLst>
                                            <p:cond delay="0"/>
                                          </p:stCondLst>
                                        </p:cTn>
                                        <p:tgtEl>
                                          <p:spTgt spid="47111"/>
                                        </p:tgtEl>
                                        <p:attrNameLst>
                                          <p:attrName>style.visibility</p:attrName>
                                        </p:attrNameLst>
                                      </p:cBhvr>
                                      <p:to>
                                        <p:strVal val="visible"/>
                                      </p:to>
                                    </p:set>
                                    <p:animEffect transition="in" filter="fade">
                                      <p:cBhvr>
                                        <p:cTn id="10" dur="500"/>
                                        <p:tgtEl>
                                          <p:spTgt spid="471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MC evaluation of the path integral</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dirty="0" smtClean="0"/>
              <a:t>Sample path </a:t>
            </a:r>
            <a:r>
              <a:rPr lang="en-US" b="1" dirty="0" smtClean="0"/>
              <a:t>  </a:t>
            </a:r>
            <a:r>
              <a:rPr lang="en-US" dirty="0" smtClean="0"/>
              <a:t>  from some distribution with PDF</a:t>
            </a:r>
          </a:p>
          <a:p>
            <a:endParaRPr lang="en-US" dirty="0" smtClean="0"/>
          </a:p>
          <a:p>
            <a:r>
              <a:rPr lang="en-US" dirty="0" smtClean="0"/>
              <a:t>Evaluate the probability density</a:t>
            </a:r>
          </a:p>
          <a:p>
            <a:endParaRPr lang="en-US" dirty="0" smtClean="0"/>
          </a:p>
          <a:p>
            <a:r>
              <a:rPr lang="en-US" dirty="0" smtClean="0"/>
              <a:t>Evaluate the integrand</a:t>
            </a:r>
          </a:p>
          <a:p>
            <a:pPr lvl="1"/>
            <a:endParaRPr lang="en-US" dirty="0" smtClean="0"/>
          </a:p>
        </p:txBody>
      </p:sp>
      <p:sp>
        <p:nvSpPr>
          <p:cNvPr id="5" name="TextBox 19"/>
          <p:cNvSpPr txBox="1"/>
          <p:nvPr/>
        </p:nvSpPr>
        <p:spPr>
          <a:xfrm>
            <a:off x="4713172" y="4820959"/>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6" name="TextBox 19"/>
          <p:cNvSpPr txBox="1"/>
          <p:nvPr/>
        </p:nvSpPr>
        <p:spPr>
          <a:xfrm>
            <a:off x="8210500" y="2996952"/>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sp>
        <p:nvSpPr>
          <p:cNvPr id="7" name="TextBox 19"/>
          <p:cNvSpPr txBox="1"/>
          <p:nvPr/>
        </p:nvSpPr>
        <p:spPr>
          <a:xfrm>
            <a:off x="5906244" y="388613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graphicFrame>
        <p:nvGraphicFramePr>
          <p:cNvPr id="11" name="Object 2"/>
          <p:cNvGraphicFramePr>
            <a:graphicFrameLocks noChangeAspect="1"/>
          </p:cNvGraphicFramePr>
          <p:nvPr/>
        </p:nvGraphicFramePr>
        <p:xfrm>
          <a:off x="2602444" y="3380736"/>
          <a:ext cx="347663" cy="411162"/>
        </p:xfrm>
        <a:graphic>
          <a:graphicData uri="http://schemas.openxmlformats.org/presentationml/2006/ole">
            <mc:AlternateContent xmlns:mc="http://schemas.openxmlformats.org/markup-compatibility/2006">
              <mc:Choice xmlns:v="urn:schemas-microsoft-com:vml" Requires="v">
                <p:oleObj spid="_x0000_s6272" name="Rovnice" r:id="rId4" imgW="139680" imgH="164880" progId="Equation.3">
                  <p:embed/>
                </p:oleObj>
              </mc:Choice>
              <mc:Fallback>
                <p:oleObj name="Rovnice" r:id="rId4" imgW="139680" imgH="16488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602444" y="3380736"/>
                        <a:ext cx="347663" cy="4111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7402513" y="3336925"/>
          <a:ext cx="855662" cy="508000"/>
        </p:xfrm>
        <a:graphic>
          <a:graphicData uri="http://schemas.openxmlformats.org/presentationml/2006/ole">
            <mc:AlternateContent xmlns:mc="http://schemas.openxmlformats.org/markup-compatibility/2006">
              <mc:Choice xmlns:v="urn:schemas-microsoft-com:vml" Requires="v">
                <p:oleObj spid="_x0000_s6273" name="Rovnice" r:id="rId6" imgW="342720" imgH="203040" progId="Equation.3">
                  <p:embed/>
                </p:oleObj>
              </mc:Choice>
              <mc:Fallback>
                <p:oleObj name="Rovnice" r:id="rId6" imgW="342720" imgH="203040" progId="Equation.3">
                  <p:embed/>
                  <p:pic>
                    <p:nvPicPr>
                      <p:cNvPr id="0" name="Picture 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02513" y="3336925"/>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5" name="Object 5"/>
          <p:cNvGraphicFramePr>
            <a:graphicFrameLocks noChangeAspect="1"/>
          </p:cNvGraphicFramePr>
          <p:nvPr/>
        </p:nvGraphicFramePr>
        <p:xfrm>
          <a:off x="5148263" y="4221163"/>
          <a:ext cx="855662" cy="508000"/>
        </p:xfrm>
        <a:graphic>
          <a:graphicData uri="http://schemas.openxmlformats.org/presentationml/2006/ole">
            <mc:AlternateContent xmlns:mc="http://schemas.openxmlformats.org/markup-compatibility/2006">
              <mc:Choice xmlns:v="urn:schemas-microsoft-com:vml" Requires="v">
                <p:oleObj spid="_x0000_s6274" name="Rovnice" r:id="rId8" imgW="342720" imgH="203040" progId="Equation.3">
                  <p:embed/>
                </p:oleObj>
              </mc:Choice>
              <mc:Fallback>
                <p:oleObj name="Rovnice" r:id="rId8" imgW="342720" imgH="203040" progId="Equation.3">
                  <p:embed/>
                  <p:pic>
                    <p:nvPicPr>
                      <p:cNvPr id="0" name="Picture 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148263" y="4221163"/>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6" name="Object 6"/>
          <p:cNvGraphicFramePr>
            <a:graphicFrameLocks noChangeAspect="1"/>
          </p:cNvGraphicFramePr>
          <p:nvPr/>
        </p:nvGraphicFramePr>
        <p:xfrm>
          <a:off x="3886200" y="5073650"/>
          <a:ext cx="949325" cy="603250"/>
        </p:xfrm>
        <a:graphic>
          <a:graphicData uri="http://schemas.openxmlformats.org/presentationml/2006/ole">
            <mc:AlternateContent xmlns:mc="http://schemas.openxmlformats.org/markup-compatibility/2006">
              <mc:Choice xmlns:v="urn:schemas-microsoft-com:vml" Requires="v">
                <p:oleObj spid="_x0000_s6275" name="Rovnice" r:id="rId10" imgW="380880" imgH="241200" progId="Equation.3">
                  <p:embed/>
                </p:oleObj>
              </mc:Choice>
              <mc:Fallback>
                <p:oleObj name="Rovnice" r:id="rId10" imgW="380880" imgH="241200" progId="Equation.3">
                  <p:embed/>
                  <p:pic>
                    <p:nvPicPr>
                      <p:cNvPr id="0" name="Picture 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886200" y="5073650"/>
                        <a:ext cx="949325" cy="6032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5" name="Obdélník 1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611560" y="1196752"/>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17" name="Object 4"/>
          <p:cNvGraphicFramePr>
            <a:graphicFrameLocks noChangeAspect="1"/>
          </p:cNvGraphicFramePr>
          <p:nvPr/>
        </p:nvGraphicFramePr>
        <p:xfrm>
          <a:off x="1043608" y="1916832"/>
          <a:ext cx="3081338" cy="730250"/>
        </p:xfrm>
        <a:graphic>
          <a:graphicData uri="http://schemas.openxmlformats.org/presentationml/2006/ole">
            <mc:AlternateContent xmlns:mc="http://schemas.openxmlformats.org/markup-compatibility/2006">
              <mc:Choice xmlns:v="urn:schemas-microsoft-com:vml" Requires="v">
                <p:oleObj spid="_x0000_s6276" name="Rovnice" r:id="rId12" imgW="1206500" imgH="292100" progId="Equation.3">
                  <p:embed/>
                </p:oleObj>
              </mc:Choice>
              <mc:Fallback>
                <p:oleObj name="Rovnice" r:id="rId12" imgW="1206500" imgH="292100" progId="Equation.3">
                  <p:embed/>
                  <p:pic>
                    <p:nvPicPr>
                      <p:cNvPr id="0" name="Picture 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043608" y="1916832"/>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4" name="Skupina 23"/>
          <p:cNvGrpSpPr/>
          <p:nvPr/>
        </p:nvGrpSpPr>
        <p:grpSpPr>
          <a:xfrm>
            <a:off x="5220072" y="1196752"/>
            <a:ext cx="2880320" cy="1728192"/>
            <a:chOff x="5220072" y="1052736"/>
            <a:chExt cx="2880320" cy="1728192"/>
          </a:xfrm>
        </p:grpSpPr>
        <p:grpSp>
          <p:nvGrpSpPr>
            <p:cNvPr id="8" name="Skupina 4"/>
            <p:cNvGrpSpPr/>
            <p:nvPr/>
          </p:nvGrpSpPr>
          <p:grpSpPr>
            <a:xfrm>
              <a:off x="5868144" y="1628800"/>
              <a:ext cx="2232248" cy="1152128"/>
              <a:chOff x="1331640" y="1412776"/>
              <a:chExt cx="2232248" cy="1152128"/>
            </a:xfrm>
          </p:grpSpPr>
          <p:graphicFrame>
            <p:nvGraphicFramePr>
              <p:cNvPr id="31"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6277" name="Rovnice" r:id="rId14" imgW="799920" imgH="444240" progId="Equation.3">
                      <p:embed/>
                    </p:oleObj>
                  </mc:Choice>
                  <mc:Fallback>
                    <p:oleObj name="Rovnice" r:id="rId14" imgW="799920" imgH="444240" progId="Equation.3">
                      <p:embed/>
                      <p:pic>
                        <p:nvPicPr>
                          <p:cNvPr id="0" name="Picture 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Obdélník 31"/>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grpSp>
      <p:sp>
        <p:nvSpPr>
          <p:cNvPr id="23" name="Zástupný symbol pro zápatí 22"/>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6085"/>
                                        </p:tgtEl>
                                        <p:attrNameLst>
                                          <p:attrName>style.visibility</p:attrName>
                                        </p:attrNameLst>
                                      </p:cBhvr>
                                      <p:to>
                                        <p:strVal val="visible"/>
                                      </p:to>
                                    </p:set>
                                    <p:animEffect transition="in" filter="fade">
                                      <p:cBhvr>
                                        <p:cTn id="26" dur="500"/>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6086"/>
                                        </p:tgtEl>
                                        <p:attrNameLst>
                                          <p:attrName>style.visibility</p:attrName>
                                        </p:attrNameLst>
                                      </p:cBhvr>
                                      <p:to>
                                        <p:strVal val="visible"/>
                                      </p:to>
                                    </p:set>
                                    <p:animEffect transition="in" filter="fade">
                                      <p:cBhvr>
                                        <p:cTn id="34" dur="500"/>
                                        <p:tgtEl>
                                          <p:spTgt spid="460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Path tracing</a:t>
            </a:r>
            <a:br>
              <a:rPr lang="en-US" b="1" dirty="0" smtClean="0"/>
            </a:br>
            <a:r>
              <a:rPr lang="en-US" dirty="0" smtClean="0"/>
              <a:t>(</a:t>
            </a:r>
            <a:r>
              <a:rPr lang="en-US" dirty="0" err="1" smtClean="0"/>
              <a:t>adjoint</a:t>
            </a:r>
            <a:r>
              <a:rPr lang="en-US" dirty="0" smtClean="0"/>
              <a:t> walk)</a:t>
            </a:r>
            <a:endParaRPr lang="cs-CZ"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0556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00"/>
                                        <p:tgtEl>
                                          <p:spTgt spid="4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Light tracing</a:t>
            </a:r>
            <a:br>
              <a:rPr lang="en-US" b="1" dirty="0" smtClean="0"/>
            </a:br>
            <a:r>
              <a:rPr lang="en-US" dirty="0" smtClean="0"/>
              <a:t>(forward walk)</a:t>
            </a:r>
            <a:endParaRPr lang="cs-CZ"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0556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right)">
                                      <p:cBhvr>
                                        <p:cTn id="27" dur="500"/>
                                        <p:tgtEl>
                                          <p:spTgt spid="4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Bidirectional</a:t>
            </a:r>
            <a:br>
              <a:rPr lang="en-US" b="1" dirty="0" smtClean="0"/>
            </a:br>
            <a:r>
              <a:rPr lang="en-US" b="1" dirty="0" smtClean="0"/>
              <a:t>path tracing</a:t>
            </a:r>
            <a:br>
              <a:rPr lang="en-US" b="1" dirty="0" smtClean="0"/>
            </a:br>
            <a:r>
              <a:rPr lang="en-US" dirty="0" smtClean="0"/>
              <a:t>(forward + </a:t>
            </a:r>
            <a:r>
              <a:rPr lang="en-US" dirty="0" err="1" smtClean="0"/>
              <a:t>adjoint</a:t>
            </a:r>
            <a:r>
              <a:rPr lang="en-US" dirty="0" smtClean="0"/>
              <a:t>)</a:t>
            </a:r>
            <a:endParaRPr lang="cs-CZ"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0556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of a path</a:t>
            </a:r>
            <a:endParaRPr lang="cs-CZ" dirty="0"/>
          </a:p>
        </p:txBody>
      </p:sp>
      <p:grpSp>
        <p:nvGrpSpPr>
          <p:cNvPr id="3" name="Skupina 45"/>
          <p:cNvGrpSpPr/>
          <p:nvPr/>
        </p:nvGrpSpPr>
        <p:grpSpPr>
          <a:xfrm>
            <a:off x="2267744" y="1268760"/>
            <a:ext cx="4824536" cy="1872208"/>
            <a:chOff x="2339752" y="1844824"/>
            <a:chExt cx="4824536" cy="1872208"/>
          </a:xfrm>
        </p:grpSpPr>
        <p:sp>
          <p:nvSpPr>
            <p:cNvPr id="45" name="Obdélník 44"/>
            <p:cNvSpPr/>
            <p:nvPr/>
          </p:nvSpPr>
          <p:spPr>
            <a:xfrm>
              <a:off x="2339752" y="1844824"/>
              <a:ext cx="4824536" cy="18722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7275" name="Equation" r:id="rId4" imgW="1396800" imgH="228600" progId="Equation.3">
                    <p:embed/>
                  </p:oleObj>
                </mc:Choice>
                <mc:Fallback>
                  <p:oleObj name="Equation" r:id="rId4" imgW="1396800" imgH="22860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49"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0"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51" name="Straight Arrow Connector 6"/>
          <p:cNvCxnSpPr>
            <a:stCxn id="52" idx="1"/>
            <a:endCxn id="60" idx="5"/>
          </p:cNvCxnSpPr>
          <p:nvPr/>
        </p:nvCxnSpPr>
        <p:spPr>
          <a:xfrm flipH="1" flipV="1">
            <a:off x="5453903" y="4900015"/>
            <a:ext cx="1369413" cy="636285"/>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52"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54" name="Straight Arrow Connector 9"/>
          <p:cNvCxnSpPr>
            <a:stCxn id="60" idx="3"/>
            <a:endCxn id="61" idx="7"/>
          </p:cNvCxnSpPr>
          <p:nvPr/>
        </p:nvCxnSpPr>
        <p:spPr>
          <a:xfrm flipH="1">
            <a:off x="3844615" y="4900015"/>
            <a:ext cx="1517218" cy="1165129"/>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10"/>
          <p:cNvCxnSpPr>
            <a:stCxn id="61" idx="1"/>
            <a:endCxn id="56" idx="5"/>
          </p:cNvCxnSpPr>
          <p:nvPr/>
        </p:nvCxnSpPr>
        <p:spPr>
          <a:xfrm flipH="1" flipV="1">
            <a:off x="2320684" y="5210132"/>
            <a:ext cx="1431861" cy="855012"/>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56"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 name="Group 12"/>
          <p:cNvGrpSpPr/>
          <p:nvPr/>
        </p:nvGrpSpPr>
        <p:grpSpPr>
          <a:xfrm rot="21283642">
            <a:off x="1737382" y="4857759"/>
            <a:ext cx="410270" cy="298378"/>
            <a:chOff x="3192789" y="1005143"/>
            <a:chExt cx="785815" cy="571503"/>
          </a:xfrm>
        </p:grpSpPr>
        <p:sp>
          <p:nvSpPr>
            <p:cNvPr id="58"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9"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0"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62"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7276" name="Rovnice" r:id="rId6" imgW="164880" imgH="228600" progId="Equation.3">
                  <p:embed/>
                </p:oleObj>
              </mc:Choice>
              <mc:Fallback>
                <p:oleObj name="Rovnice" r:id="rId6" imgW="164880" imgH="228600" progId="Equation.3">
                  <p:embed/>
                  <p:pic>
                    <p:nvPicPr>
                      <p:cNvPr id="0" name="Picture 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7277" name="Rovnice" r:id="rId8" imgW="152280" imgH="215640" progId="Equation.3">
                  <p:embed/>
                </p:oleObj>
              </mc:Choice>
              <mc:Fallback>
                <p:oleObj name="Rovnice" r:id="rId8" imgW="152280" imgH="215640" progId="Equation.3">
                  <p:embed/>
                  <p:pic>
                    <p:nvPicPr>
                      <p:cNvPr id="0" name="Picture 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4"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7278" name="Rovnice" r:id="rId10" imgW="164880" imgH="215640" progId="Equation.3">
                  <p:embed/>
                </p:oleObj>
              </mc:Choice>
              <mc:Fallback>
                <p:oleObj name="Rovnice" r:id="rId10" imgW="164880" imgH="215640" progId="Equation.3">
                  <p:embed/>
                  <p:pic>
                    <p:nvPicPr>
                      <p:cNvPr id="0" name="Picture 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5"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7279" name="Rovnice" r:id="rId12" imgW="164880" imgH="228600" progId="Equation.3">
                  <p:embed/>
                </p:oleObj>
              </mc:Choice>
              <mc:Fallback>
                <p:oleObj name="Rovnice" r:id="rId12" imgW="164880" imgH="228600" progId="Equation.3">
                  <p:embed/>
                  <p:pic>
                    <p:nvPicPr>
                      <p:cNvPr id="0" name="Picture 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Zástupný symbol pro zápatí 31"/>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0556344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of a path</a:t>
            </a:r>
            <a:endParaRPr lang="cs-CZ" dirty="0"/>
          </a:p>
        </p:txBody>
      </p:sp>
      <p:grpSp>
        <p:nvGrpSpPr>
          <p:cNvPr id="3" name="Skupina 45"/>
          <p:cNvGrpSpPr/>
          <p:nvPr/>
        </p:nvGrpSpPr>
        <p:grpSpPr>
          <a:xfrm>
            <a:off x="2574826"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8299" name="Equation" r:id="rId4" imgW="1396800" imgH="228600" progId="Equation.3">
                    <p:embed/>
                  </p:oleObj>
                </mc:Choice>
                <mc:Fallback>
                  <p:oleObj name="Equation" r:id="rId4" imgW="1396800" imgH="22860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9"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8300" name="Rovnice" r:id="rId6" imgW="164880" imgH="228600" progId="Equation.3">
                  <p:embed/>
                </p:oleObj>
              </mc:Choice>
              <mc:Fallback>
                <p:oleObj name="Rovnice" r:id="rId6" imgW="164880" imgH="228600" progId="Equation.3">
                  <p:embed/>
                  <p:pic>
                    <p:nvPicPr>
                      <p:cNvPr id="0" name="Picture 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0"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8301" name="Rovnice" r:id="rId8" imgW="152280" imgH="215640" progId="Equation.3">
                  <p:embed/>
                </p:oleObj>
              </mc:Choice>
              <mc:Fallback>
                <p:oleObj name="Rovnice" r:id="rId8" imgW="152280" imgH="215640" progId="Equation.3">
                  <p:embed/>
                  <p:pic>
                    <p:nvPicPr>
                      <p:cNvPr id="0" name="Picture 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1"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8302" name="Rovnice" r:id="rId10" imgW="164880" imgH="215640" progId="Equation.3">
                  <p:embed/>
                </p:oleObj>
              </mc:Choice>
              <mc:Fallback>
                <p:oleObj name="Rovnice" r:id="rId10" imgW="164880" imgH="215640" progId="Equation.3">
                  <p:embed/>
                  <p:pic>
                    <p:nvPicPr>
                      <p:cNvPr id="0" name="Picture 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8303" name="Rovnice" r:id="rId12" imgW="164880" imgH="228600" progId="Equation.3">
                  <p:embed/>
                </p:oleObj>
              </mc:Choice>
              <mc:Fallback>
                <p:oleObj name="Rovnice" r:id="rId12" imgW="164880" imgH="228600" progId="Equation.3">
                  <p:embed/>
                  <p:pic>
                    <p:nvPicPr>
                      <p:cNvPr id="0" name="Picture 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1" name="Zástupný symbol pro zápatí 30"/>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0556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2.22222E-6 L -0.20868 2.22222E-6 " pathEditMode="relative" rAng="0" ptsTypes="AA">
                                      <p:cBhvr>
                                        <p:cTn id="6" dur="500" fill="hold"/>
                                        <p:tgtEl>
                                          <p:spTgt spid="3"/>
                                        </p:tgtEl>
                                        <p:attrNameLst>
                                          <p:attrName>ppt_x</p:attrName>
                                          <p:attrName>ppt_y</p:attrName>
                                        </p:attrNameLst>
                                      </p:cBhvr>
                                      <p:rCtr x="-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of a path</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9428" name="Equation" r:id="rId4" imgW="1396800" imgH="228600" progId="Equation.3">
                    <p:embed/>
                  </p:oleObj>
                </mc:Choice>
                <mc:Fallback>
                  <p:oleObj name="Equation" r:id="rId4" imgW="1396800" imgH="22860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9429" name="Equation" r:id="rId6" imgW="126720" imgH="101520" progId="Equation.3">
                  <p:embed/>
                </p:oleObj>
              </mc:Choice>
              <mc:Fallback>
                <p:oleObj name="Equation" r:id="rId6" imgW="126720" imgH="101520" progId="Equation.3">
                  <p:embed/>
                  <p:pic>
                    <p:nvPicPr>
                      <p:cNvPr id="0" name="Picture 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93295" y="2318461"/>
          <a:ext cx="1520825" cy="571500"/>
        </p:xfrm>
        <a:graphic>
          <a:graphicData uri="http://schemas.openxmlformats.org/presentationml/2006/ole">
            <mc:AlternateContent xmlns:mc="http://schemas.openxmlformats.org/markup-compatibility/2006">
              <mc:Choice xmlns:v="urn:schemas-microsoft-com:vml" Requires="v">
                <p:oleObj spid="_x0000_s9430" name="Equation" r:id="rId8" imgW="609480" imgH="228600" progId="Equation.3">
                  <p:embed/>
                </p:oleObj>
              </mc:Choice>
              <mc:Fallback>
                <p:oleObj name="Equation" r:id="rId8" imgW="609480" imgH="228600" progId="Equation.3">
                  <p:embed/>
                  <p:pic>
                    <p:nvPicPr>
                      <p:cNvPr id="0" name="Picture 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93295" y="2318461"/>
                        <a:ext cx="1520825"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3295" y="2786616"/>
          <a:ext cx="1489075" cy="539750"/>
        </p:xfrm>
        <a:graphic>
          <a:graphicData uri="http://schemas.openxmlformats.org/presentationml/2006/ole">
            <mc:AlternateContent xmlns:mc="http://schemas.openxmlformats.org/markup-compatibility/2006">
              <mc:Choice xmlns:v="urn:schemas-microsoft-com:vml" Requires="v">
                <p:oleObj spid="_x0000_s9431" name="Equation" r:id="rId10" imgW="596880" imgH="215640" progId="Equation.3">
                  <p:embed/>
                </p:oleObj>
              </mc:Choice>
              <mc:Fallback>
                <p:oleObj name="Equation" r:id="rId10" imgW="596880" imgH="215640" progId="Equation.3">
                  <p:embed/>
                  <p:pic>
                    <p:nvPicPr>
                      <p:cNvPr id="0" name="Picture 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3295" y="2786616"/>
                        <a:ext cx="1489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9432" name="Rovnice" r:id="rId12" imgW="393480" imgH="228600" progId="Equation.3">
                  <p:embed/>
                </p:oleObj>
              </mc:Choice>
              <mc:Fallback>
                <p:oleObj name="Rovnice" r:id="rId12" imgW="393480" imgH="228600" progId="Equation.3">
                  <p:embed/>
                  <p:pic>
                    <p:nvPicPr>
                      <p:cNvPr id="0" name="Picture 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9433" name="Equation" r:id="rId14" imgW="380880" imgH="228600" progId="Equation.3">
                  <p:embed/>
                </p:oleObj>
              </mc:Choice>
              <mc:Fallback>
                <p:oleObj name="Equation" r:id="rId14" imgW="380880" imgH="228600" progId="Equation.3">
                  <p:embed/>
                  <p:pic>
                    <p:nvPicPr>
                      <p:cNvPr id="0" name="Picture 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7"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9434" name="Rovnice" r:id="rId16" imgW="164880" imgH="228600" progId="Equation.3">
                  <p:embed/>
                </p:oleObj>
              </mc:Choice>
              <mc:Fallback>
                <p:oleObj name="Rovnice" r:id="rId16" imgW="164880" imgH="228600" progId="Equation.3">
                  <p:embed/>
                  <p:pic>
                    <p:nvPicPr>
                      <p:cNvPr id="0" name="Picture 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9435" name="Rovnice" r:id="rId18" imgW="152280" imgH="215640" progId="Equation.3">
                  <p:embed/>
                </p:oleObj>
              </mc:Choice>
              <mc:Fallback>
                <p:oleObj name="Rovnice" r:id="rId18" imgW="152280" imgH="215640" progId="Equation.3">
                  <p:embed/>
                  <p:pic>
                    <p:nvPicPr>
                      <p:cNvPr id="0" name="Picture 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9436" name="Rovnice" r:id="rId20" imgW="164880" imgH="215640" progId="Equation.3">
                  <p:embed/>
                </p:oleObj>
              </mc:Choice>
              <mc:Fallback>
                <p:oleObj name="Rovnice" r:id="rId20" imgW="164880" imgH="215640" progId="Equation.3">
                  <p:embed/>
                  <p:pic>
                    <p:nvPicPr>
                      <p:cNvPr id="0" name="Picture 1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9437" name="Rovnice" r:id="rId22" imgW="164880" imgH="228600" progId="Equation.3">
                  <p:embed/>
                </p:oleObj>
              </mc:Choice>
              <mc:Fallback>
                <p:oleObj name="Rovnice" r:id="rId22" imgW="164880" imgH="228600" progId="Equation.3">
                  <p:embed/>
                  <p:pic>
                    <p:nvPicPr>
                      <p:cNvPr id="0" name="Picture 1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4" name="TextovéPole 53"/>
          <p:cNvSpPr txBox="1"/>
          <p:nvPr/>
        </p:nvSpPr>
        <p:spPr>
          <a:xfrm>
            <a:off x="251520" y="3543399"/>
            <a:ext cx="3692036" cy="830997"/>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br>
              <a:rPr lang="en-US" sz="2400" b="1" dirty="0" smtClean="0">
                <a:solidFill>
                  <a:schemeClr val="tx2"/>
                </a:solidFill>
                <a:latin typeface="+mn-lt"/>
              </a:rPr>
            </a:br>
            <a:r>
              <a:rPr lang="en-US" sz="2400" dirty="0" smtClean="0">
                <a:solidFill>
                  <a:schemeClr val="tx2"/>
                </a:solidFill>
                <a:latin typeface="+mn-lt"/>
              </a:rPr>
              <a:t>(</a:t>
            </a:r>
            <a:r>
              <a:rPr lang="en-US" sz="2400" dirty="0" err="1" smtClean="0">
                <a:solidFill>
                  <a:schemeClr val="tx2"/>
                </a:solidFill>
                <a:latin typeface="+mn-lt"/>
              </a:rPr>
              <a:t>adjoint</a:t>
            </a:r>
            <a:r>
              <a:rPr lang="en-US" sz="2400" dirty="0" smtClean="0">
                <a:solidFill>
                  <a:schemeClr val="tx2"/>
                </a:solidFill>
                <a:latin typeface="+mn-lt"/>
              </a:rPr>
              <a:t> walk, next-event)</a:t>
            </a:r>
            <a:endParaRPr lang="cs-CZ" sz="2400" dirty="0" smtClean="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05563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mph" presetSubtype="2" fill="hold" nodeType="clickEffect">
                                  <p:stCondLst>
                                    <p:cond delay="0"/>
                                  </p:stCondLst>
                                  <p:childTnLst>
                                    <p:animClr clrSpc="rgb" dir="cw">
                                      <p:cBhvr>
                                        <p:cTn id="12" dur="500" fill="hold"/>
                                        <p:tgtEl>
                                          <p:spTgt spid="40"/>
                                        </p:tgtEl>
                                        <p:attrNameLst>
                                          <p:attrName>stroke.color</p:attrName>
                                        </p:attrNameLst>
                                      </p:cBhvr>
                                      <p:to>
                                        <a:schemeClr val="accent2"/>
                                      </p:to>
                                    </p:animClr>
                                    <p:set>
                                      <p:cBhvr>
                                        <p:cTn id="13" dur="500" fill="hold"/>
                                        <p:tgtEl>
                                          <p:spTgt spid="40"/>
                                        </p:tgtEl>
                                        <p:attrNameLst>
                                          <p:attrName>stroke.on</p:attrName>
                                        </p:attrNameLst>
                                      </p:cBhvr>
                                      <p:to>
                                        <p:strVal val="tru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fade">
                                      <p:cBhvr>
                                        <p:cTn id="17" dur="500"/>
                                        <p:tgtEl>
                                          <p:spTgt spid="583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500"/>
                            </p:stCondLst>
                            <p:childTnLst>
                              <p:par>
                                <p:cTn id="24" presetID="7" presetClass="emph" presetSubtype="2" fill="hold" nodeType="afterEffect">
                                  <p:stCondLst>
                                    <p:cond delay="0"/>
                                  </p:stCondLst>
                                  <p:childTnLst>
                                    <p:animClr clrSpc="rgb" dir="cw">
                                      <p:cBhvr>
                                        <p:cTn id="25" dur="500" fill="hold"/>
                                        <p:tgtEl>
                                          <p:spTgt spid="46"/>
                                        </p:tgtEl>
                                        <p:attrNameLst>
                                          <p:attrName>stroke.color</p:attrName>
                                        </p:attrNameLst>
                                      </p:cBhvr>
                                      <p:to>
                                        <a:schemeClr val="accent2"/>
                                      </p:to>
                                    </p:animClr>
                                    <p:set>
                                      <p:cBhvr>
                                        <p:cTn id="26" dur="500" fill="hold"/>
                                        <p:tgtEl>
                                          <p:spTgt spid="46"/>
                                        </p:tgtEl>
                                        <p:attrNameLst>
                                          <p:attrName>stroke.on</p:attrName>
                                        </p:attrNameLst>
                                      </p:cBhvr>
                                      <p:to>
                                        <p:strVal val="true"/>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8381"/>
                                        </p:tgtEl>
                                        <p:attrNameLst>
                                          <p:attrName>style.visibility</p:attrName>
                                        </p:attrNameLst>
                                      </p:cBhvr>
                                      <p:to>
                                        <p:strVal val="visible"/>
                                      </p:to>
                                    </p:set>
                                    <p:animEffect transition="in" filter="fade">
                                      <p:cBhvr>
                                        <p:cTn id="30" dur="500"/>
                                        <p:tgtEl>
                                          <p:spTgt spid="5838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500"/>
                            </p:stCondLst>
                            <p:childTnLst>
                              <p:par>
                                <p:cTn id="37" presetID="7" presetClass="emph" presetSubtype="2" fill="hold" nodeType="afterEffect">
                                  <p:stCondLst>
                                    <p:cond delay="0"/>
                                  </p:stCondLst>
                                  <p:childTnLst>
                                    <p:animClr clrSpc="rgb" dir="cw">
                                      <p:cBhvr>
                                        <p:cTn id="38" dur="500" fill="hold"/>
                                        <p:tgtEl>
                                          <p:spTgt spid="44"/>
                                        </p:tgtEl>
                                        <p:attrNameLst>
                                          <p:attrName>stroke.color</p:attrName>
                                        </p:attrNameLst>
                                      </p:cBhvr>
                                      <p:to>
                                        <a:schemeClr val="accent2"/>
                                      </p:to>
                                    </p:animClr>
                                    <p:set>
                                      <p:cBhvr>
                                        <p:cTn id="39" dur="500" fill="hold"/>
                                        <p:tgtEl>
                                          <p:spTgt spid="44"/>
                                        </p:tgtEl>
                                        <p:attrNameLst>
                                          <p:attrName>stroke.on</p:attrName>
                                        </p:attrNameLst>
                                      </p:cBhvr>
                                      <p:to>
                                        <p:strVal val="true"/>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8382"/>
                                        </p:tgtEl>
                                        <p:attrNameLst>
                                          <p:attrName>style.visibility</p:attrName>
                                        </p:attrNameLst>
                                      </p:cBhvr>
                                      <p:to>
                                        <p:strVal val="visible"/>
                                      </p:to>
                                    </p:set>
                                    <p:animEffect transition="in" filter="fade">
                                      <p:cBhvr>
                                        <p:cTn id="43" dur="500"/>
                                        <p:tgtEl>
                                          <p:spTgt spid="58382"/>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500" fill="hold"/>
                                        <p:tgtEl>
                                          <p:spTgt spid="36"/>
                                        </p:tgtEl>
                                        <p:attrNameLst>
                                          <p:attrName>stroke.color</p:attrName>
                                        </p:attrNameLst>
                                      </p:cBhvr>
                                      <p:to>
                                        <a:schemeClr val="accent2"/>
                                      </p:to>
                                    </p:animClr>
                                    <p:set>
                                      <p:cBhvr>
                                        <p:cTn id="48" dur="500" fill="hold"/>
                                        <p:tgtEl>
                                          <p:spTgt spid="36"/>
                                        </p:tgtEl>
                                        <p:attrNameLst>
                                          <p:attrName>stroke.on</p:attrName>
                                        </p:attrNameLst>
                                      </p:cBhvr>
                                      <p:to>
                                        <p:strVal val="true"/>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8383"/>
                                        </p:tgtEl>
                                        <p:attrNameLst>
                                          <p:attrName>style.visibility</p:attrName>
                                        </p:attrNameLst>
                                      </p:cBhvr>
                                      <p:to>
                                        <p:strVal val="visible"/>
                                      </p:to>
                                    </p:set>
                                    <p:animEffect transition="in" filter="fade">
                                      <p:cBhvr>
                                        <p:cTn id="52"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framework summary</a:t>
            </a:r>
            <a:endParaRPr lang="cs-CZ" dirty="0"/>
          </a:p>
        </p:txBody>
      </p:sp>
      <p:sp>
        <p:nvSpPr>
          <p:cNvPr id="3" name="Zástupný symbol pro obsah 2"/>
          <p:cNvSpPr>
            <a:spLocks noGrp="1"/>
          </p:cNvSpPr>
          <p:nvPr>
            <p:ph idx="1"/>
          </p:nvPr>
        </p:nvSpPr>
        <p:spPr/>
        <p:txBody>
          <a:bodyPr/>
          <a:lstStyle/>
          <a:p>
            <a:r>
              <a:rPr lang="en-US" b="1" dirty="0" smtClean="0"/>
              <a:t>Algorithms </a:t>
            </a:r>
          </a:p>
          <a:p>
            <a:pPr lvl="1"/>
            <a:endParaRPr lang="en-US" dirty="0" smtClean="0"/>
          </a:p>
          <a:p>
            <a:pPr lvl="1"/>
            <a:r>
              <a:rPr lang="en-US" dirty="0" smtClean="0"/>
              <a:t>different path sampling techniques</a:t>
            </a:r>
          </a:p>
          <a:p>
            <a:pPr lvl="1"/>
            <a:endParaRPr lang="en-US" dirty="0" smtClean="0"/>
          </a:p>
          <a:p>
            <a:pPr lvl="1"/>
            <a:r>
              <a:rPr lang="en-US" smtClean="0"/>
              <a:t>different path PDF</a:t>
            </a:r>
            <a:endParaRPr lang="en-US" dirty="0" smtClean="0"/>
          </a:p>
          <a:p>
            <a:pPr lvl="1"/>
            <a:endParaRPr lang="en-US" dirty="0" smtClean="0"/>
          </a:p>
        </p:txBody>
      </p:sp>
      <p:grpSp>
        <p:nvGrpSpPr>
          <p:cNvPr id="4" name="Skupina 26"/>
          <p:cNvGrpSpPr/>
          <p:nvPr/>
        </p:nvGrpSpPr>
        <p:grpSpPr>
          <a:xfrm>
            <a:off x="4139952" y="2924944"/>
            <a:ext cx="4310136" cy="3164282"/>
            <a:chOff x="2565071" y="2161455"/>
            <a:chExt cx="5885019" cy="4320479"/>
          </a:xfrm>
        </p:grpSpPr>
        <p:grpSp>
          <p:nvGrpSpPr>
            <p:cNvPr id="5"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1" name="Volný tvar 10"/>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olný tvar 13"/>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Volný tvar 14"/>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Volný tvar 7"/>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Volný tvar 9"/>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20" name="Zástupný symbol pro zápatí 19"/>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Teaser</a:t>
            </a:r>
            <a:endParaRPr lang="en-US" dirty="0"/>
          </a:p>
        </p:txBody>
      </p:sp>
      <p:pic>
        <p:nvPicPr>
          <p:cNvPr id="1027" name="Picture 3" descr="D:\devel\2013-ltscourse\slides-jk\30min\VCM_30min.png"/>
          <p:cNvPicPr>
            <a:picLocks noChangeAspect="1" noChangeArrowheads="1"/>
          </p:cNvPicPr>
          <p:nvPr/>
        </p:nvPicPr>
        <p:blipFill>
          <a:blip r:embed="rId3" cstate="print"/>
          <a:srcRect l="31722" r="14419"/>
          <a:stretch>
            <a:fillRect/>
          </a:stretch>
        </p:blipFill>
        <p:spPr bwMode="auto">
          <a:xfrm>
            <a:off x="96706" y="1268760"/>
            <a:ext cx="2891118" cy="4025954"/>
          </a:xfrm>
          <a:prstGeom prst="rect">
            <a:avLst/>
          </a:prstGeom>
          <a:noFill/>
          <a:ln w="57150">
            <a:solidFill>
              <a:schemeClr val="accent2"/>
            </a:solidFill>
          </a:ln>
          <a:effectLst>
            <a:outerShdw blurRad="63500" sx="102000" sy="102000" algn="ctr" rotWithShape="0">
              <a:prstClr val="black">
                <a:alpha val="40000"/>
              </a:prstClr>
            </a:outerShdw>
          </a:effectLst>
        </p:spPr>
      </p:pic>
      <p:pic>
        <p:nvPicPr>
          <p:cNvPr id="1028" name="Picture 4" descr="D:\devel\2013-ltscourse\slides-jk\30min\PPM_30min.png"/>
          <p:cNvPicPr>
            <a:picLocks noChangeAspect="1" noChangeArrowheads="1"/>
          </p:cNvPicPr>
          <p:nvPr/>
        </p:nvPicPr>
        <p:blipFill>
          <a:blip r:embed="rId4" cstate="print"/>
          <a:srcRect l="31722" r="14419"/>
          <a:stretch>
            <a:fillRect/>
          </a:stretch>
        </p:blipFill>
        <p:spPr bwMode="auto">
          <a:xfrm>
            <a:off x="6156176" y="1268760"/>
            <a:ext cx="2891118" cy="4025954"/>
          </a:xfrm>
          <a:prstGeom prst="rect">
            <a:avLst/>
          </a:prstGeom>
          <a:noFill/>
          <a:effectLst>
            <a:outerShdw blurRad="63500" sx="102000" sy="102000" algn="ctr" rotWithShape="0">
              <a:prstClr val="black">
                <a:alpha val="40000"/>
              </a:prstClr>
            </a:outerShdw>
          </a:effectLst>
        </p:spPr>
      </p:pic>
      <p:pic>
        <p:nvPicPr>
          <p:cNvPr id="1029" name="Picture 5" descr="D:\devel\2013-ltscourse\slides-jk\30min\BPT_30min.png"/>
          <p:cNvPicPr>
            <a:picLocks noChangeAspect="1" noChangeArrowheads="1"/>
          </p:cNvPicPr>
          <p:nvPr/>
        </p:nvPicPr>
        <p:blipFill>
          <a:blip r:embed="rId5" cstate="print"/>
          <a:srcRect l="31722" r="14419"/>
          <a:stretch>
            <a:fillRect/>
          </a:stretch>
        </p:blipFill>
        <p:spPr bwMode="auto">
          <a:xfrm>
            <a:off x="3126441" y="1268760"/>
            <a:ext cx="2891118" cy="4025954"/>
          </a:xfrm>
          <a:prstGeom prst="rect">
            <a:avLst/>
          </a:prstGeom>
          <a:noFill/>
          <a:effectLst>
            <a:outerShdw blurRad="63500" sx="102000" sy="102000" algn="ctr" rotWithShape="0">
              <a:prstClr val="black">
                <a:alpha val="40000"/>
              </a:prstClr>
            </a:outerShdw>
          </a:effectLst>
        </p:spPr>
      </p:pic>
      <p:sp>
        <p:nvSpPr>
          <p:cNvPr id="10" name="TextovéPole 9"/>
          <p:cNvSpPr txBox="1"/>
          <p:nvPr/>
        </p:nvSpPr>
        <p:spPr>
          <a:xfrm>
            <a:off x="1699200" y="4723026"/>
            <a:ext cx="1340432" cy="646331"/>
          </a:xfrm>
          <a:prstGeom prst="rect">
            <a:avLst/>
          </a:prstGeom>
          <a:noFill/>
        </p:spPr>
        <p:txBody>
          <a:bodyPr wrap="none" rtlCol="0">
            <a:spAutoFit/>
          </a:bodyPr>
          <a:lstStyle/>
          <a:p>
            <a:r>
              <a:rPr lang="en-US" sz="3600" b="1" dirty="0" smtClean="0">
                <a:solidFill>
                  <a:schemeClr val="bg1"/>
                </a:solidFill>
                <a:effectLst>
                  <a:outerShdw blurRad="38100" dist="38100" dir="2700000" algn="tl">
                    <a:srgbClr val="000000">
                      <a:alpha val="43137"/>
                    </a:srgbClr>
                  </a:outerShdw>
                </a:effectLst>
                <a:latin typeface="+mn-lt"/>
              </a:rPr>
              <a:t>VCM</a:t>
            </a:r>
            <a:endParaRPr lang="cs-CZ" sz="3600" b="1" dirty="0" smtClean="0">
              <a:solidFill>
                <a:schemeClr val="bg1"/>
              </a:solidFill>
              <a:effectLst>
                <a:outerShdw blurRad="38100" dist="38100" dir="2700000" algn="tl">
                  <a:srgbClr val="000000">
                    <a:alpha val="43137"/>
                  </a:srgbClr>
                </a:outerShdw>
              </a:effectLst>
              <a:latin typeface="+mn-lt"/>
            </a:endParaRPr>
          </a:p>
        </p:txBody>
      </p:sp>
      <p:sp>
        <p:nvSpPr>
          <p:cNvPr id="16" name="Zástupný symbol pro zápatí 15"/>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15" name="Pravá složená závorka 14"/>
          <p:cNvSpPr/>
          <p:nvPr/>
        </p:nvSpPr>
        <p:spPr>
          <a:xfrm rot="5400000">
            <a:off x="6012160" y="2561045"/>
            <a:ext cx="144016" cy="590465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Pravá složená závorka 16"/>
          <p:cNvSpPr/>
          <p:nvPr/>
        </p:nvSpPr>
        <p:spPr>
          <a:xfrm rot="5400000">
            <a:off x="1475656" y="4001205"/>
            <a:ext cx="144016" cy="3024336"/>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TextovéPole 17"/>
          <p:cNvSpPr txBox="1"/>
          <p:nvPr/>
        </p:nvSpPr>
        <p:spPr>
          <a:xfrm>
            <a:off x="4054091" y="5642759"/>
            <a:ext cx="4046301" cy="461665"/>
          </a:xfrm>
          <a:prstGeom prst="rect">
            <a:avLst/>
          </a:prstGeom>
          <a:noFill/>
        </p:spPr>
        <p:txBody>
          <a:bodyPr wrap="none" rtlCol="0">
            <a:spAutoFit/>
          </a:bodyPr>
          <a:lstStyle/>
          <a:p>
            <a:r>
              <a:rPr lang="en-US" sz="2400" b="1" dirty="0" smtClean="0">
                <a:solidFill>
                  <a:schemeClr val="accent1"/>
                </a:solidFill>
                <a:latin typeface="+mn-lt"/>
              </a:rPr>
              <a:t>previous state-of-the-art</a:t>
            </a:r>
            <a:endParaRPr lang="cs-CZ" sz="2400" b="1" dirty="0" smtClean="0">
              <a:solidFill>
                <a:schemeClr val="accent1"/>
              </a:solidFill>
              <a:latin typeface="+mn-lt"/>
            </a:endParaRPr>
          </a:p>
        </p:txBody>
      </p:sp>
      <p:sp>
        <p:nvSpPr>
          <p:cNvPr id="19" name="TextovéPole 18"/>
          <p:cNvSpPr txBox="1"/>
          <p:nvPr/>
        </p:nvSpPr>
        <p:spPr>
          <a:xfrm>
            <a:off x="56795" y="5657389"/>
            <a:ext cx="2975495" cy="461665"/>
          </a:xfrm>
          <a:prstGeom prst="rect">
            <a:avLst/>
          </a:prstGeom>
          <a:noFill/>
        </p:spPr>
        <p:txBody>
          <a:bodyPr wrap="none" rtlCol="0">
            <a:spAutoFit/>
          </a:bodyPr>
          <a:lstStyle/>
          <a:p>
            <a:pPr algn="ctr"/>
            <a:r>
              <a:rPr lang="en-US" sz="2400" b="1" dirty="0" smtClean="0">
                <a:solidFill>
                  <a:schemeClr val="accent2"/>
                </a:solidFill>
                <a:latin typeface="+mn-lt"/>
              </a:rPr>
              <a:t>proposed method</a:t>
            </a:r>
            <a:endParaRPr lang="cs-CZ" sz="2400" b="1" dirty="0" smtClean="0">
              <a:solidFill>
                <a:schemeClr val="accent2"/>
              </a:solidFill>
              <a:latin typeface="+mn-lt"/>
            </a:endParaRPr>
          </a:p>
        </p:txBody>
      </p:sp>
      <p:cxnSp>
        <p:nvCxnSpPr>
          <p:cNvPr id="22" name="Přímá spojovací šipka 21"/>
          <p:cNvCxnSpPr/>
          <p:nvPr/>
        </p:nvCxnSpPr>
        <p:spPr>
          <a:xfrm flipH="1">
            <a:off x="4283968" y="1052736"/>
            <a:ext cx="2520280" cy="936104"/>
          </a:xfrm>
          <a:prstGeom prst="straightConnector1">
            <a:avLst/>
          </a:prstGeom>
          <a:noFill/>
          <a:ln w="57150">
            <a:solidFill>
              <a:schemeClr val="accent1"/>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7092280" y="1052736"/>
            <a:ext cx="1584176" cy="864096"/>
          </a:xfrm>
          <a:prstGeom prst="straightConnector1">
            <a:avLst/>
          </a:prstGeom>
          <a:noFill/>
          <a:ln w="57150">
            <a:solidFill>
              <a:schemeClr val="accent1"/>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5660969" y="684745"/>
            <a:ext cx="2698175" cy="369332"/>
          </a:xfrm>
          <a:prstGeom prst="rect">
            <a:avLst/>
          </a:prstGeom>
          <a:noFill/>
        </p:spPr>
        <p:txBody>
          <a:bodyPr wrap="none" rtlCol="0">
            <a:spAutoFit/>
          </a:bodyPr>
          <a:lstStyle/>
          <a:p>
            <a:r>
              <a:rPr lang="en-US" b="1" dirty="0" smtClean="0">
                <a:solidFill>
                  <a:schemeClr val="tx2"/>
                </a:solidFill>
                <a:latin typeface="+mn-lt"/>
              </a:rPr>
              <a:t>noise (high variance)</a:t>
            </a:r>
            <a:endParaRPr lang="cs-CZ" b="1" dirty="0" smtClean="0">
              <a:solidFill>
                <a:schemeClr val="tx2"/>
              </a:solidFill>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 A historical remark</a:t>
            </a:r>
            <a:endParaRPr lang="en-US" dirty="0"/>
          </a:p>
        </p:txBody>
      </p:sp>
      <p:sp>
        <p:nvSpPr>
          <p:cNvPr id="3" name="Zástupný symbol pro obsah 2"/>
          <p:cNvSpPr>
            <a:spLocks noGrp="1"/>
          </p:cNvSpPr>
          <p:nvPr>
            <p:ph idx="1"/>
          </p:nvPr>
        </p:nvSpPr>
        <p:spPr/>
        <p:txBody>
          <a:bodyPr/>
          <a:lstStyle/>
          <a:p>
            <a:r>
              <a:rPr lang="en-US" dirty="0" smtClean="0"/>
              <a:t>This work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and </a:t>
            </a:r>
            <a:r>
              <a:rPr lang="en-US" sz="2000" dirty="0" err="1" smtClean="0">
                <a:solidFill>
                  <a:schemeClr val="accent1"/>
                </a:solidFill>
              </a:rPr>
              <a:t>Guibas</a:t>
            </a:r>
            <a:r>
              <a:rPr lang="en-US" sz="2000" dirty="0" smtClean="0">
                <a:solidFill>
                  <a:schemeClr val="accent1"/>
                </a:solidFill>
              </a:rPr>
              <a:t> 1995], [</a:t>
            </a:r>
            <a:r>
              <a:rPr lang="en-US" sz="2000" dirty="0" err="1" smtClean="0">
                <a:solidFill>
                  <a:schemeClr val="accent1"/>
                </a:solidFill>
              </a:rPr>
              <a:t>Veach</a:t>
            </a:r>
            <a:r>
              <a:rPr lang="en-US" sz="2000" dirty="0" smtClean="0">
                <a:solidFill>
                  <a:schemeClr val="accent1"/>
                </a:solidFill>
              </a:rPr>
              <a:t> 1997]</a:t>
            </a:r>
          </a:p>
          <a:p>
            <a:pPr lvl="1"/>
            <a:r>
              <a:rPr lang="en-US" dirty="0" smtClean="0"/>
              <a:t>Easily derived form the rendering equation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1997]</a:t>
            </a:r>
            <a:endParaRPr lang="en-US" sz="2000" dirty="0" smtClean="0"/>
          </a:p>
          <a:p>
            <a:endParaRPr lang="en-US" dirty="0" smtClean="0"/>
          </a:p>
          <a:p>
            <a:r>
              <a:rPr lang="en-US" dirty="0" smtClean="0"/>
              <a:t>Feynman path integral formulation of quantum mechanics</a:t>
            </a:r>
            <a:r>
              <a:rPr lang="cs-CZ" dirty="0" smtClean="0"/>
              <a:t> </a:t>
            </a:r>
            <a:r>
              <a:rPr lang="en-US" dirty="0" smtClean="0"/>
              <a:t> </a:t>
            </a:r>
            <a:r>
              <a:rPr lang="en-US" sz="2000" dirty="0" smtClean="0">
                <a:solidFill>
                  <a:schemeClr val="accent1"/>
                </a:solidFill>
              </a:rPr>
              <a:t>[Feynman and </a:t>
            </a:r>
            <a:r>
              <a:rPr lang="en-US" sz="2000" dirty="0" err="1" smtClean="0">
                <a:solidFill>
                  <a:schemeClr val="accent1"/>
                </a:solidFill>
              </a:rPr>
              <a:t>Hibbs</a:t>
            </a:r>
            <a:r>
              <a:rPr lang="en-US" sz="2000" dirty="0" smtClean="0">
                <a:solidFill>
                  <a:schemeClr val="accent1"/>
                </a:solidFill>
              </a:rPr>
              <a:t> 65]</a:t>
            </a:r>
          </a:p>
          <a:p>
            <a:endParaRPr lang="en-US" dirty="0" smtClean="0"/>
          </a:p>
          <a:p>
            <a:r>
              <a:rPr lang="en-US" dirty="0" smtClean="0"/>
              <a:t>Transport theory </a:t>
            </a:r>
            <a:r>
              <a:rPr lang="en-US" sz="2000" dirty="0" smtClean="0">
                <a:solidFill>
                  <a:schemeClr val="accent1"/>
                </a:solidFill>
              </a:rPr>
              <a:t>[</a:t>
            </a:r>
            <a:r>
              <a:rPr lang="en-US" sz="2000" dirty="0" err="1" smtClean="0">
                <a:solidFill>
                  <a:schemeClr val="accent1"/>
                </a:solidFill>
              </a:rPr>
              <a:t>Tessendorf</a:t>
            </a:r>
            <a:r>
              <a:rPr lang="en-US" sz="2000" dirty="0" smtClean="0">
                <a:solidFill>
                  <a:schemeClr val="accent1"/>
                </a:solidFill>
              </a:rPr>
              <a:t> 87, …]</a:t>
            </a:r>
          </a:p>
          <a:p>
            <a:endParaRPr lang="en-US" dirty="0" smtClean="0"/>
          </a:p>
          <a:p>
            <a:r>
              <a:rPr lang="en-US" dirty="0" smtClean="0"/>
              <a:t>Image synthesis </a:t>
            </a:r>
            <a:r>
              <a:rPr lang="en-US" sz="2000" dirty="0" smtClean="0">
                <a:solidFill>
                  <a:schemeClr val="accent1"/>
                </a:solidFill>
              </a:rPr>
              <a:t>[</a:t>
            </a:r>
            <a:r>
              <a:rPr lang="en-US" sz="2000" dirty="0" err="1" smtClean="0">
                <a:solidFill>
                  <a:schemeClr val="accent1"/>
                </a:solidFill>
              </a:rPr>
              <a:t>Premo</a:t>
            </a:r>
            <a:r>
              <a:rPr lang="cs-CZ" sz="2000" dirty="0" smtClean="0">
                <a:solidFill>
                  <a:schemeClr val="accent1"/>
                </a:solidFill>
              </a:rPr>
              <a:t>že </a:t>
            </a:r>
            <a:r>
              <a:rPr lang="cs-CZ" sz="2000" dirty="0" err="1" smtClean="0">
                <a:solidFill>
                  <a:schemeClr val="accent1"/>
                </a:solidFill>
              </a:rPr>
              <a:t>et</a:t>
            </a:r>
            <a:r>
              <a:rPr lang="cs-CZ" sz="2000" dirty="0" smtClean="0">
                <a:solidFill>
                  <a:schemeClr val="accent1"/>
                </a:solidFill>
              </a:rPr>
              <a:t> </a:t>
            </a:r>
            <a:r>
              <a:rPr lang="cs-CZ" sz="2000" dirty="0" err="1" smtClean="0">
                <a:solidFill>
                  <a:schemeClr val="accent1"/>
                </a:solidFill>
              </a:rPr>
              <a:t>al</a:t>
            </a:r>
            <a:r>
              <a:rPr lang="cs-CZ" sz="2000" dirty="0" smtClean="0">
                <a:solidFill>
                  <a:schemeClr val="accent1"/>
                </a:solidFill>
              </a:rPr>
              <a:t>. 03, 04</a:t>
            </a:r>
            <a:r>
              <a:rPr lang="en-US" sz="2000" dirty="0" smtClean="0">
                <a:solidFill>
                  <a:schemeClr val="accent1"/>
                </a:solidFill>
              </a:rPr>
              <a:t>]</a:t>
            </a:r>
            <a:endParaRPr lang="en-US" sz="2000" dirty="0">
              <a:solidFill>
                <a:schemeClr val="accent1"/>
              </a:solidFill>
            </a:endParaRPr>
          </a:p>
        </p:txBody>
      </p:sp>
      <p:sp>
        <p:nvSpPr>
          <p:cNvPr id="6" name="Zástupný symbol pro zápatí 5"/>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en-US" dirty="0"/>
          </a:p>
        </p:txBody>
      </p:sp>
      <p:sp>
        <p:nvSpPr>
          <p:cNvPr id="3" name="Zástupný symbol pro text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686800" cy="1139825"/>
          </a:xfrm>
        </p:spPr>
        <p:txBody>
          <a:bodyPr/>
          <a:lstStyle/>
          <a:p>
            <a:r>
              <a:rPr lang="en-US" dirty="0" smtClean="0"/>
              <a:t>Single path – Many possible techniques</a:t>
            </a:r>
            <a:endParaRPr lang="cs-CZ" dirty="0"/>
          </a:p>
        </p:txBody>
      </p:sp>
      <p:sp>
        <p:nvSpPr>
          <p:cNvPr id="3" name="Zástupný symbol pro obsah 2"/>
          <p:cNvSpPr>
            <a:spLocks noGrp="1"/>
          </p:cNvSpPr>
          <p:nvPr>
            <p:ph idx="1"/>
          </p:nvPr>
        </p:nvSpPr>
        <p:spPr/>
        <p:txBody>
          <a:bodyPr/>
          <a:lstStyle/>
          <a:p>
            <a:endParaRPr lang="cs-CZ" dirty="0" smtClean="0"/>
          </a:p>
          <a:p>
            <a:endParaRPr lang="cs-CZ" dirty="0"/>
          </a:p>
        </p:txBody>
      </p:sp>
      <p:grpSp>
        <p:nvGrpSpPr>
          <p:cNvPr id="4" name="Skupina 19"/>
          <p:cNvGrpSpPr/>
          <p:nvPr/>
        </p:nvGrpSpPr>
        <p:grpSpPr>
          <a:xfrm>
            <a:off x="35496" y="244727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244727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244727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8" name="Zástupný symbol pro zápatí 57"/>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05200"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a:t>
              </a:r>
              <a:r>
                <a:rPr lang="en-US" sz="1600" b="1" dirty="0" err="1" smtClean="0">
                  <a:latin typeface="+mn-lt"/>
                </a:rPr>
                <a:t>subpath</a:t>
              </a:r>
              <a:endParaRPr lang="en-US" sz="1600" b="1" dirty="0">
                <a:latin typeface="+mn-lt"/>
              </a:endParaRPr>
            </a:p>
          </p:txBody>
        </p:sp>
      </p:grpSp>
      <p:grpSp>
        <p:nvGrpSpPr>
          <p:cNvPr id="3"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TextovéPole 154"/>
          <p:cNvSpPr txBox="1"/>
          <p:nvPr/>
        </p:nvSpPr>
        <p:spPr>
          <a:xfrm>
            <a:off x="7524328" y="2411596"/>
            <a:ext cx="1481496" cy="369332"/>
          </a:xfrm>
          <a:prstGeom prst="rect">
            <a:avLst/>
          </a:prstGeom>
          <a:noFill/>
        </p:spPr>
        <p:txBody>
          <a:bodyPr wrap="none" rtlCol="0">
            <a:spAutoFit/>
          </a:bodyPr>
          <a:lstStyle/>
          <a:p>
            <a:r>
              <a:rPr lang="en-US" dirty="0" err="1" smtClean="0">
                <a:solidFill>
                  <a:schemeClr val="tx2"/>
                </a:solidFill>
                <a:latin typeface="+mn-lt"/>
              </a:rPr>
              <a:t>Adjoint</a:t>
            </a:r>
            <a:r>
              <a:rPr lang="en-US" dirty="0" smtClean="0">
                <a:solidFill>
                  <a:schemeClr val="tx2"/>
                </a:solidFill>
                <a:latin typeface="+mn-lt"/>
              </a:rPr>
              <a:t> walk</a:t>
            </a:r>
          </a:p>
        </p:txBody>
      </p:sp>
      <p:sp>
        <p:nvSpPr>
          <p:cNvPr id="157" name="TextovéPole 156"/>
          <p:cNvSpPr txBox="1"/>
          <p:nvPr/>
        </p:nvSpPr>
        <p:spPr>
          <a:xfrm>
            <a:off x="7524328" y="4581128"/>
            <a:ext cx="1693092" cy="646331"/>
          </a:xfrm>
          <a:prstGeom prst="rect">
            <a:avLst/>
          </a:prstGeom>
          <a:noFill/>
        </p:spPr>
        <p:txBody>
          <a:bodyPr wrap="none" rtlCol="0">
            <a:spAutoFit/>
          </a:bodyPr>
          <a:lstStyle/>
          <a:p>
            <a:r>
              <a:rPr lang="en-US" dirty="0" smtClean="0">
                <a:solidFill>
                  <a:schemeClr val="tx2"/>
                </a:solidFill>
                <a:latin typeface="+mn-lt"/>
              </a:rPr>
              <a:t>Fwd walk +</a:t>
            </a:r>
          </a:p>
          <a:p>
            <a:r>
              <a:rPr lang="en-US" dirty="0" smtClean="0">
                <a:solidFill>
                  <a:schemeClr val="tx2"/>
                </a:solidFill>
                <a:latin typeface="+mn-lt"/>
              </a:rPr>
              <a:t>Next event est.</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79" name="Zástupný symbol pro zápatí 78"/>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80" name="TextovéPole 79"/>
          <p:cNvSpPr txBox="1"/>
          <p:nvPr/>
        </p:nvSpPr>
        <p:spPr>
          <a:xfrm>
            <a:off x="7524328" y="2924944"/>
            <a:ext cx="1686680" cy="646331"/>
          </a:xfrm>
          <a:prstGeom prst="rect">
            <a:avLst/>
          </a:prstGeom>
          <a:noFill/>
        </p:spPr>
        <p:txBody>
          <a:bodyPr wrap="none" rtlCol="0">
            <a:spAutoFit/>
          </a:bodyPr>
          <a:lstStyle/>
          <a:p>
            <a:r>
              <a:rPr lang="en-US" dirty="0" err="1" smtClean="0">
                <a:solidFill>
                  <a:schemeClr val="tx2"/>
                </a:solidFill>
                <a:latin typeface="+mn-lt"/>
              </a:rPr>
              <a:t>Adjoint</a:t>
            </a:r>
            <a:r>
              <a:rPr lang="en-US" dirty="0" smtClean="0">
                <a:solidFill>
                  <a:schemeClr val="tx2"/>
                </a:solidFill>
                <a:latin typeface="+mn-lt"/>
              </a:rPr>
              <a:t> walk +</a:t>
            </a:r>
          </a:p>
          <a:p>
            <a:r>
              <a:rPr lang="en-US" dirty="0" smtClean="0">
                <a:solidFill>
                  <a:schemeClr val="tx2"/>
                </a:solidFill>
                <a:latin typeface="+mn-lt"/>
              </a:rPr>
              <a:t>next event est.</a:t>
            </a:r>
          </a:p>
        </p:txBody>
      </p:sp>
      <p:sp>
        <p:nvSpPr>
          <p:cNvPr id="81" name="TextovéPole 80"/>
          <p:cNvSpPr txBox="1"/>
          <p:nvPr/>
        </p:nvSpPr>
        <p:spPr>
          <a:xfrm>
            <a:off x="7524328" y="5445224"/>
            <a:ext cx="1157689" cy="369332"/>
          </a:xfrm>
          <a:prstGeom prst="rect">
            <a:avLst/>
          </a:prstGeom>
          <a:noFill/>
        </p:spPr>
        <p:txBody>
          <a:bodyPr wrap="none" rtlCol="0">
            <a:spAutoFit/>
          </a:bodyPr>
          <a:lstStyle/>
          <a:p>
            <a:r>
              <a:rPr lang="en-US" dirty="0" smtClean="0">
                <a:solidFill>
                  <a:schemeClr val="tx2"/>
                </a:solidFill>
                <a:latin typeface="+mn-lt"/>
              </a:rPr>
              <a:t>Fwd walk</a:t>
            </a:r>
          </a:p>
        </p:txBody>
      </p:sp>
    </p:spTree>
    <p:extLst>
      <p:ext uri="{BB962C8B-B14F-4D97-AF65-F5344CB8AC3E}">
        <p14:creationId xmlns:p14="http://schemas.microsoft.com/office/powerpoint/2010/main" val="17396264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500"/>
                                        <p:tgtEl>
                                          <p:spTgt spid="1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fade">
                                      <p:cBhvr>
                                        <p:cTn id="18" dur="500"/>
                                        <p:tgtEl>
                                          <p:spTgt spid="16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5"/>
                                        </p:tgtEl>
                                        <p:attrNameLst>
                                          <p:attrName>style.visibility</p:attrName>
                                        </p:attrNameLst>
                                      </p:cBhvr>
                                      <p:to>
                                        <p:strVal val="visible"/>
                                      </p:to>
                                    </p:set>
                                    <p:animEffect transition="in" filter="fade">
                                      <p:cBhvr>
                                        <p:cTn id="21" dur="500"/>
                                        <p:tgtEl>
                                          <p:spTgt spid="1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6"/>
                                        </p:tgtEl>
                                        <p:attrNameLst>
                                          <p:attrName>style.visibility</p:attrName>
                                        </p:attrNameLst>
                                      </p:cBhvr>
                                      <p:to>
                                        <p:strVal val="visible"/>
                                      </p:to>
                                    </p:set>
                                    <p:animEffect transition="in" filter="fade">
                                      <p:cBhvr>
                                        <p:cTn id="26"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05200"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a:t>
              </a:r>
              <a:r>
                <a:rPr lang="en-US" sz="1600" b="1" dirty="0" err="1" smtClean="0">
                  <a:latin typeface="+mn-lt"/>
                </a:rPr>
                <a:t>subpath</a:t>
              </a:r>
              <a:endParaRPr lang="en-US" sz="1600" b="1" dirty="0">
                <a:latin typeface="+mn-lt"/>
              </a:endParaRPr>
            </a:p>
          </p:txBody>
        </p:sp>
      </p:grpSp>
      <p:grpSp>
        <p:nvGrpSpPr>
          <p:cNvPr id="3"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9" name="Pravá složená závorka 158"/>
          <p:cNvSpPr/>
          <p:nvPr/>
        </p:nvSpPr>
        <p:spPr>
          <a:xfrm>
            <a:off x="6907078" y="4149080"/>
            <a:ext cx="144016" cy="360040"/>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ovéPole 159"/>
          <p:cNvSpPr txBox="1"/>
          <p:nvPr/>
        </p:nvSpPr>
        <p:spPr>
          <a:xfrm>
            <a:off x="7061458" y="4122344"/>
            <a:ext cx="718466" cy="369332"/>
          </a:xfrm>
          <a:prstGeom prst="rect">
            <a:avLst/>
          </a:prstGeom>
          <a:noFill/>
        </p:spPr>
        <p:txBody>
          <a:bodyPr wrap="none" rtlCol="0">
            <a:spAutoFit/>
          </a:bodyPr>
          <a:lstStyle/>
          <a:p>
            <a:r>
              <a:rPr lang="en-US" dirty="0" smtClean="0">
                <a:solidFill>
                  <a:schemeClr val="tx2"/>
                </a:solidFill>
                <a:latin typeface="+mn-lt"/>
              </a:rPr>
              <a:t>VPLs</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7" name="TextovéPole 166"/>
          <p:cNvSpPr txBox="1"/>
          <p:nvPr/>
        </p:nvSpPr>
        <p:spPr>
          <a:xfrm>
            <a:off x="1053067" y="3524815"/>
            <a:ext cx="6898042"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3600" dirty="0" smtClean="0">
                <a:latin typeface="+mn-lt"/>
              </a:rPr>
              <a:t>no single techniques importance </a:t>
            </a:r>
          </a:p>
          <a:p>
            <a:pPr algn="ctr"/>
            <a:r>
              <a:rPr lang="en-US" sz="3600" dirty="0" smtClean="0">
                <a:latin typeface="+mn-lt"/>
              </a:rPr>
              <a:t>samples all the terms</a:t>
            </a:r>
          </a:p>
        </p:txBody>
      </p:sp>
      <p:sp>
        <p:nvSpPr>
          <p:cNvPr id="80" name="Zástupný symbol pro zápatí 79"/>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extLst>
      <p:ext uri="{BB962C8B-B14F-4D97-AF65-F5344CB8AC3E}">
        <p14:creationId xmlns:p14="http://schemas.microsoft.com/office/powerpoint/2010/main" val="1739626453"/>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en-US" dirty="0"/>
          </a:p>
        </p:txBody>
      </p:sp>
      <p:sp>
        <p:nvSpPr>
          <p:cNvPr id="3" name="Zástupný symbol pro obsah 2"/>
          <p:cNvSpPr>
            <a:spLocks noGrp="1"/>
          </p:cNvSpPr>
          <p:nvPr>
            <p:ph idx="1"/>
          </p:nvPr>
        </p:nvSpPr>
        <p:spPr/>
        <p:txBody>
          <a:bodyPr/>
          <a:lstStyle/>
          <a:p>
            <a:endParaRPr lang="en-US" dirty="0" smtClean="0"/>
          </a:p>
          <a:p>
            <a:r>
              <a:rPr lang="en-US" dirty="0" smtClean="0"/>
              <a:t>Use </a:t>
            </a:r>
            <a:r>
              <a:rPr lang="en-US" b="1" dirty="0" smtClean="0"/>
              <a:t>all </a:t>
            </a:r>
            <a:r>
              <a:rPr lang="en-US" dirty="0" smtClean="0"/>
              <a:t>of the above sampling </a:t>
            </a:r>
            <a:r>
              <a:rPr lang="en-US" dirty="0" err="1" smtClean="0"/>
              <a:t>techiques</a:t>
            </a:r>
            <a:endParaRPr lang="en-US" dirty="0" smtClean="0"/>
          </a:p>
          <a:p>
            <a:endParaRPr lang="en-US" dirty="0" smtClean="0"/>
          </a:p>
          <a:p>
            <a:r>
              <a:rPr lang="en-US" dirty="0" smtClean="0"/>
              <a:t>Combine using </a:t>
            </a:r>
            <a:r>
              <a:rPr lang="en-US" b="1" dirty="0" smtClean="0"/>
              <a:t>Multiple Importance Sampling</a:t>
            </a:r>
          </a:p>
        </p:txBody>
      </p:sp>
      <p:sp>
        <p:nvSpPr>
          <p:cNvPr id="6" name="Zástupný symbol pro zápatí 5"/>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Multiple Importance Sampling (MIS)</a:t>
            </a:r>
            <a:endParaRPr lang="en-US" dirty="0"/>
          </a:p>
        </p:txBody>
      </p:sp>
      <p:sp>
        <p:nvSpPr>
          <p:cNvPr id="3" name="Zástupný symbol pro obsah 2"/>
          <p:cNvSpPr>
            <a:spLocks noGrp="1"/>
          </p:cNvSpPr>
          <p:nvPr>
            <p:ph idx="1"/>
          </p:nvPr>
        </p:nvSpPr>
        <p:spPr/>
        <p:txBody>
          <a:bodyPr/>
          <a:lstStyle/>
          <a:p>
            <a:endParaRPr lang="en-US" dirty="0"/>
          </a:p>
        </p:txBody>
      </p:sp>
      <p:grpSp>
        <p:nvGrpSpPr>
          <p:cNvPr id="4" name="Skupina 148"/>
          <p:cNvGrpSpPr/>
          <p:nvPr/>
        </p:nvGrpSpPr>
        <p:grpSpPr>
          <a:xfrm>
            <a:off x="1303800" y="3026436"/>
            <a:ext cx="2398398" cy="2664886"/>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95"/>
          <p:cNvCxnSpPr/>
          <p:nvPr/>
        </p:nvCxnSpPr>
        <p:spPr>
          <a:xfrm>
            <a:off x="2561684" y="3384850"/>
            <a:ext cx="908803" cy="817582"/>
          </a:xfrm>
          <a:prstGeom prst="line">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5496" y="3864187"/>
            <a:ext cx="1032572" cy="1064159"/>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4" name="Straight Arrow Connector 13"/>
          <p:cNvCxnSpPr/>
          <p:nvPr/>
        </p:nvCxnSpPr>
        <p:spPr>
          <a:xfrm flipH="1" flipV="1">
            <a:off x="927014" y="4635770"/>
            <a:ext cx="986999" cy="57907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3"/>
          <p:cNvCxnSpPr/>
          <p:nvPr/>
        </p:nvCxnSpPr>
        <p:spPr>
          <a:xfrm flipV="1">
            <a:off x="1999883" y="4255762"/>
            <a:ext cx="1534175" cy="992092"/>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2509259" y="3325489"/>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7" name="Oval 11"/>
          <p:cNvSpPr/>
          <p:nvPr/>
        </p:nvSpPr>
        <p:spPr>
          <a:xfrm>
            <a:off x="869982" y="4575788"/>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9" name="Oval 11"/>
          <p:cNvSpPr/>
          <p:nvPr/>
        </p:nvSpPr>
        <p:spPr>
          <a:xfrm>
            <a:off x="3476245" y="4204008"/>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20" name="Oval 11"/>
          <p:cNvSpPr/>
          <p:nvPr/>
        </p:nvSpPr>
        <p:spPr>
          <a:xfrm>
            <a:off x="1935427" y="5195529"/>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grpSp>
        <p:nvGrpSpPr>
          <p:cNvPr id="5" name="Skupina 148"/>
          <p:cNvGrpSpPr/>
          <p:nvPr/>
        </p:nvGrpSpPr>
        <p:grpSpPr>
          <a:xfrm>
            <a:off x="5918018" y="3068369"/>
            <a:ext cx="2398398" cy="2664886"/>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4" name="Volný tvar 33"/>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Volný tvar 34"/>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Volný tvar 35"/>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Connector 95"/>
          <p:cNvCxnSpPr/>
          <p:nvPr/>
        </p:nvCxnSpPr>
        <p:spPr>
          <a:xfrm>
            <a:off x="7175902" y="3426783"/>
            <a:ext cx="863198" cy="1579557"/>
          </a:xfrm>
          <a:prstGeom prst="line">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pic>
        <p:nvPicPr>
          <p:cNvPr id="41"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649714" y="3906120"/>
            <a:ext cx="1032572" cy="1064159"/>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2" name="Straight Arrow Connector 13"/>
          <p:cNvCxnSpPr/>
          <p:nvPr/>
        </p:nvCxnSpPr>
        <p:spPr>
          <a:xfrm flipH="1" flipV="1">
            <a:off x="5541233" y="4677703"/>
            <a:ext cx="1968277" cy="65629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13"/>
          <p:cNvCxnSpPr/>
          <p:nvPr/>
        </p:nvCxnSpPr>
        <p:spPr>
          <a:xfrm flipV="1">
            <a:off x="7631430" y="5085185"/>
            <a:ext cx="396954" cy="245005"/>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4" name="Oval 11"/>
          <p:cNvSpPr/>
          <p:nvPr/>
        </p:nvSpPr>
        <p:spPr>
          <a:xfrm>
            <a:off x="7123477" y="3367422"/>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5" name="Oval 11"/>
          <p:cNvSpPr/>
          <p:nvPr/>
        </p:nvSpPr>
        <p:spPr>
          <a:xfrm>
            <a:off x="5484199" y="4617721"/>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6" name="Oval 11"/>
          <p:cNvSpPr/>
          <p:nvPr/>
        </p:nvSpPr>
        <p:spPr>
          <a:xfrm>
            <a:off x="8028384" y="5013176"/>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7" name="Oval 11"/>
          <p:cNvSpPr/>
          <p:nvPr/>
        </p:nvSpPr>
        <p:spPr>
          <a:xfrm>
            <a:off x="7524328" y="5301208"/>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53" name="TextovéPole 52"/>
          <p:cNvSpPr txBox="1"/>
          <p:nvPr/>
        </p:nvSpPr>
        <p:spPr>
          <a:xfrm>
            <a:off x="1211708" y="1772816"/>
            <a:ext cx="2496196" cy="461665"/>
          </a:xfrm>
          <a:prstGeom prst="rect">
            <a:avLst/>
          </a:prstGeom>
          <a:noFill/>
        </p:spPr>
        <p:txBody>
          <a:bodyPr wrap="none" rtlCol="0">
            <a:spAutoFit/>
          </a:bodyPr>
          <a:lstStyle/>
          <a:p>
            <a:r>
              <a:rPr lang="en-US" sz="2400" dirty="0" smtClean="0">
                <a:solidFill>
                  <a:schemeClr val="tx2"/>
                </a:solidFill>
                <a:latin typeface="+mn-lt"/>
              </a:rPr>
              <a:t>High MIS weight</a:t>
            </a:r>
          </a:p>
        </p:txBody>
      </p:sp>
      <p:sp>
        <p:nvSpPr>
          <p:cNvPr id="54" name="TextovéPole 53"/>
          <p:cNvSpPr txBox="1"/>
          <p:nvPr/>
        </p:nvSpPr>
        <p:spPr>
          <a:xfrm>
            <a:off x="5844392" y="1772816"/>
            <a:ext cx="2400016" cy="461665"/>
          </a:xfrm>
          <a:prstGeom prst="rect">
            <a:avLst/>
          </a:prstGeom>
          <a:noFill/>
        </p:spPr>
        <p:txBody>
          <a:bodyPr wrap="none" rtlCol="0">
            <a:spAutoFit/>
          </a:bodyPr>
          <a:lstStyle/>
          <a:p>
            <a:r>
              <a:rPr lang="en-US" sz="2400" dirty="0" smtClean="0">
                <a:solidFill>
                  <a:schemeClr val="tx2"/>
                </a:solidFill>
                <a:latin typeface="+mn-lt"/>
              </a:rPr>
              <a:t>Low MIS weight</a:t>
            </a:r>
          </a:p>
        </p:txBody>
      </p:sp>
      <p:sp>
        <p:nvSpPr>
          <p:cNvPr id="55" name="TextovéPole 54"/>
          <p:cNvSpPr txBox="1"/>
          <p:nvPr/>
        </p:nvSpPr>
        <p:spPr>
          <a:xfrm>
            <a:off x="5364088" y="2276872"/>
            <a:ext cx="3512500" cy="461665"/>
          </a:xfrm>
          <a:prstGeom prst="rect">
            <a:avLst/>
          </a:prstGeom>
          <a:noFill/>
        </p:spPr>
        <p:txBody>
          <a:bodyPr wrap="none" rtlCol="0">
            <a:spAutoFit/>
          </a:bodyPr>
          <a:lstStyle/>
          <a:p>
            <a:r>
              <a:rPr lang="en-US" sz="2400" b="1" dirty="0" smtClean="0">
                <a:solidFill>
                  <a:schemeClr val="tx2"/>
                </a:solidFill>
                <a:latin typeface="+mn-lt"/>
              </a:rPr>
              <a:t>Singularity cancelled</a:t>
            </a:r>
          </a:p>
        </p:txBody>
      </p:sp>
      <p:sp>
        <p:nvSpPr>
          <p:cNvPr id="49" name="Zástupný symbol pro zápatí 48"/>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smtClean="0"/>
              <a:t>BPT Implementation</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Volný tvar 89"/>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right)">
                                      <p:cBhvr>
                                        <p:cTn id="31" dur="500"/>
                                        <p:tgtEl>
                                          <p:spTgt spid="3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500"/>
                                        <p:tgtEl>
                                          <p:spTgt spid="84"/>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fade">
                                      <p:cBhvr>
                                        <p:cTn id="6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90" grpId="0" animBg="1"/>
      <p:bldP spid="35" grpId="0" animBg="1"/>
      <p:bldP spid="34"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Limitations of Bidirectional Path Tracing</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88" y="6396335"/>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263697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Image Synthesis</a:t>
            </a:r>
            <a:br>
              <a:rPr lang="en-US" dirty="0" smtClean="0"/>
            </a:br>
            <a:r>
              <a:rPr lang="en-US" dirty="0" smtClean="0"/>
              <a:t>(Rendering)</a:t>
            </a:r>
            <a:endParaRPr lang="en-US" dirty="0"/>
          </a:p>
        </p:txBody>
      </p:sp>
      <p:sp>
        <p:nvSpPr>
          <p:cNvPr id="3" name="Zástupný symbol pro text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mn-lt"/>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mn-lt"/>
              </a:rPr>
              <a:t>Bidirectional path tracing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b="1" dirty="0" smtClean="0"/>
              <a:t>SDS paths</a:t>
            </a:r>
            <a:r>
              <a:rPr lang="en-US" dirty="0" smtClean="0"/>
              <a:t> sampled with zero (or very small) </a:t>
            </a:r>
            <a:r>
              <a:rPr lang="en-US" dirty="0" err="1" smtClean="0"/>
              <a:t>pdf</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p>
          </p:txBody>
        </p:sp>
      </p:grpSp>
      <p:sp>
        <p:nvSpPr>
          <p:cNvPr id="15" name="Zástupný symbol pro zápatí 1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chemeClr val="tx2"/>
                </a:solidFill>
                <a:latin typeface="+mn-lt"/>
              </a:rPr>
              <a:t>diffuse – D</a:t>
            </a:r>
            <a:endParaRPr lang="cs-CZ" dirty="0" smtClean="0">
              <a:solidFill>
                <a:schemeClr val="tx2"/>
              </a:solidFill>
              <a:latin typeface="+mn-lt"/>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chemeClr val="tx2"/>
                </a:solidFill>
                <a:latin typeface="+mn-lt"/>
              </a:rPr>
              <a:t>specular</a:t>
            </a:r>
            <a:r>
              <a:rPr lang="en-US" dirty="0" smtClean="0">
                <a:solidFill>
                  <a:schemeClr val="tx2"/>
                </a:solidFill>
                <a:latin typeface="+mn-lt"/>
              </a:rPr>
              <a:t> – S</a:t>
            </a:r>
            <a:endParaRPr lang="cs-CZ" dirty="0" smtClean="0">
              <a:solidFill>
                <a:schemeClr val="tx2"/>
              </a:solidFill>
              <a:latin typeface="+mn-lt"/>
            </a:endParaRPr>
          </a:p>
        </p:txBody>
      </p:sp>
    </p:spTree>
    <p:extLst>
      <p:ext uri="{BB962C8B-B14F-4D97-AF65-F5344CB8AC3E}">
        <p14:creationId xmlns:p14="http://schemas.microsoft.com/office/powerpoint/2010/main" val="3454533042"/>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Photon Mapping</a:t>
            </a:r>
            <a:br>
              <a:rPr lang="en-US" dirty="0" smtClean="0"/>
            </a:br>
            <a:r>
              <a:rPr lang="en-US" dirty="0" smtClean="0"/>
              <a:t/>
            </a:r>
            <a:br>
              <a:rPr lang="en-US" dirty="0" smtClean="0"/>
            </a:br>
            <a:r>
              <a:rPr lang="en-US" dirty="0" smtClean="0"/>
              <a:t>(Density estimation)</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Photon mapping</a:t>
            </a:r>
            <a:r>
              <a:rPr lang="en-US" dirty="0" smtClean="0"/>
              <a:t> (Density estimation)</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Many fwd walks + store collisions (“photon map”)</a:t>
            </a:r>
            <a:endParaRPr lang="cs-CZ" dirty="0" smtClean="0"/>
          </a:p>
          <a:p>
            <a:pPr marL="514350" indent="-514350">
              <a:buFont typeface="+mj-lt"/>
              <a:buAutoNum type="arabicPeriod"/>
            </a:pPr>
            <a:r>
              <a:rPr lang="en-US" dirty="0" smtClean="0"/>
              <a:t>Radiance estimate: (Kernel) </a:t>
            </a:r>
            <a:r>
              <a:rPr lang="en-US" b="1" dirty="0" smtClean="0"/>
              <a:t>density estimation</a:t>
            </a:r>
            <a:endParaRPr lang="en-US" dirty="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640005" name="Freeform 5"/>
          <p:cNvSpPr>
            <a:spLocks/>
          </p:cNvSpPr>
          <p:nvPr/>
        </p:nvSpPr>
        <p:spPr bwMode="auto">
          <a:xfrm>
            <a:off x="2655274" y="4195558"/>
            <a:ext cx="3464232" cy="1065166"/>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1907704" y="4062870"/>
            <a:ext cx="4934942" cy="1206862"/>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15" name="Zástupný symbol pro zápatí 1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20" name="Oval 10"/>
          <p:cNvSpPr/>
          <p:nvPr/>
        </p:nvSpPr>
        <p:spPr>
          <a:xfrm>
            <a:off x="4693156" y="5206722"/>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0"/>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88"/>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112"/>
          <p:cNvCxnSpPr>
            <a:stCxn id="24" idx="5"/>
            <a:endCxn id="22" idx="1"/>
          </p:cNvCxnSpPr>
          <p:nvPr/>
        </p:nvCxnSpPr>
        <p:spPr>
          <a:xfrm>
            <a:off x="2109518" y="3337924"/>
            <a:ext cx="2211138" cy="91604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4" name="Group 121"/>
          <p:cNvGrpSpPr/>
          <p:nvPr/>
        </p:nvGrpSpPr>
        <p:grpSpPr>
          <a:xfrm>
            <a:off x="4858814" y="3023107"/>
            <a:ext cx="1956713" cy="1276369"/>
            <a:chOff x="7445510" y="1787875"/>
            <a:chExt cx="1956713" cy="1276369"/>
          </a:xfrm>
        </p:grpSpPr>
        <p:cxnSp>
          <p:nvCxnSpPr>
            <p:cNvPr id="35" name="Straight Arrow Connector 115"/>
            <p:cNvCxnSpPr>
              <a:stCxn id="44" idx="1"/>
              <a:endCxn id="41" idx="5"/>
            </p:cNvCxnSpPr>
            <p:nvPr/>
          </p:nvCxnSpPr>
          <p:spPr>
            <a:xfrm flipV="1">
              <a:off x="7445510" y="1787875"/>
              <a:ext cx="1834556" cy="123747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127"/>
            <p:cNvCxnSpPr>
              <a:stCxn id="45" idx="1"/>
              <a:endCxn id="42" idx="5"/>
            </p:cNvCxnSpPr>
            <p:nvPr/>
          </p:nvCxnSpPr>
          <p:spPr>
            <a:xfrm flipV="1">
              <a:off x="7969001" y="1991895"/>
              <a:ext cx="1433222" cy="107234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37" name="Group 123"/>
          <p:cNvGrpSpPr/>
          <p:nvPr/>
        </p:nvGrpSpPr>
        <p:grpSpPr>
          <a:xfrm>
            <a:off x="4491756" y="4352651"/>
            <a:ext cx="890549" cy="864841"/>
            <a:chOff x="7078452" y="3117419"/>
            <a:chExt cx="890549" cy="864841"/>
          </a:xfrm>
        </p:grpSpPr>
        <p:cxnSp>
          <p:nvCxnSpPr>
            <p:cNvPr id="38" name="Straight Arrow Connector 114"/>
            <p:cNvCxnSpPr>
              <a:stCxn id="44" idx="3"/>
              <a:endCxn id="50" idx="7"/>
            </p:cNvCxnSpPr>
            <p:nvPr/>
          </p:nvCxnSpPr>
          <p:spPr>
            <a:xfrm flipH="1">
              <a:off x="7078452" y="3117419"/>
              <a:ext cx="367058" cy="86484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38"/>
            <p:cNvCxnSpPr>
              <a:stCxn id="49" idx="7"/>
              <a:endCxn id="45" idx="3"/>
            </p:cNvCxnSpPr>
            <p:nvPr/>
          </p:nvCxnSpPr>
          <p:spPr>
            <a:xfrm flipV="1">
              <a:off x="7646070" y="3156312"/>
              <a:ext cx="322931" cy="825948"/>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40" name="Group 96"/>
          <p:cNvGrpSpPr/>
          <p:nvPr/>
        </p:nvGrpSpPr>
        <p:grpSpPr>
          <a:xfrm rot="14345322">
            <a:off x="6554601" y="3123160"/>
            <a:ext cx="368001" cy="130204"/>
            <a:chOff x="7372351" y="1758697"/>
            <a:chExt cx="368001" cy="130204"/>
          </a:xfrm>
          <a:solidFill>
            <a:schemeClr val="bg2"/>
          </a:solidFill>
        </p:grpSpPr>
        <p:sp>
          <p:nvSpPr>
            <p:cNvPr id="41"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43" name="Group 122"/>
          <p:cNvGrpSpPr/>
          <p:nvPr/>
        </p:nvGrpSpPr>
        <p:grpSpPr>
          <a:xfrm>
            <a:off x="4839746" y="4241515"/>
            <a:ext cx="653697" cy="169097"/>
            <a:chOff x="8290888" y="3089387"/>
            <a:chExt cx="653697" cy="169097"/>
          </a:xfrm>
          <a:solidFill>
            <a:schemeClr val="bg2"/>
          </a:solidFill>
        </p:grpSpPr>
        <p:sp>
          <p:nvSpPr>
            <p:cNvPr id="44" name="Oval 117"/>
            <p:cNvSpPr/>
            <p:nvPr/>
          </p:nvSpPr>
          <p:spPr>
            <a:xfrm>
              <a:off x="8290888" y="308938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Oval 131"/>
            <p:cNvSpPr/>
            <p:nvPr/>
          </p:nvSpPr>
          <p:spPr>
            <a:xfrm>
              <a:off x="8814379" y="312828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6" name="Oval 48"/>
          <p:cNvSpPr/>
          <p:nvPr/>
        </p:nvSpPr>
        <p:spPr>
          <a:xfrm>
            <a:off x="4194056" y="5140454"/>
            <a:ext cx="1071134" cy="249212"/>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8" name="Group 124"/>
          <p:cNvGrpSpPr/>
          <p:nvPr/>
        </p:nvGrpSpPr>
        <p:grpSpPr>
          <a:xfrm>
            <a:off x="4380618" y="5198424"/>
            <a:ext cx="697824" cy="130204"/>
            <a:chOff x="6967314" y="3963192"/>
            <a:chExt cx="697824" cy="130204"/>
          </a:xfrm>
          <a:solidFill>
            <a:schemeClr val="bg2"/>
          </a:solidFill>
        </p:grpSpPr>
        <p:sp>
          <p:nvSpPr>
            <p:cNvPr id="49"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0"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53" name="Straight Arrow Connector 112"/>
          <p:cNvCxnSpPr/>
          <p:nvPr/>
        </p:nvCxnSpPr>
        <p:spPr>
          <a:xfrm>
            <a:off x="4427984" y="4365104"/>
            <a:ext cx="288032" cy="864096"/>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533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000"/>
                            </p:stCondLst>
                            <p:childTnLst>
                              <p:par>
                                <p:cTn id="34" presetID="22" presetClass="entr" presetSubtype="8" fill="hold" nodeType="afterEffect">
                                  <p:stCondLst>
                                    <p:cond delay="5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500"/>
                                        <p:tgtEl>
                                          <p:spTgt spid="53"/>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3500"/>
                            </p:stCondLst>
                            <p:childTnLst>
                              <p:par>
                                <p:cTn id="50" presetID="20" presetClass="entr" presetSubtype="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edge">
                                      <p:cBhvr>
                                        <p:cTn id="52" dur="1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28"/>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5340873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Density estimation in transport problems</a:t>
            </a:r>
            <a:endParaRPr lang="en-US" dirty="0"/>
          </a:p>
        </p:txBody>
      </p:sp>
      <p:sp>
        <p:nvSpPr>
          <p:cNvPr id="3" name="Zástupný symbol pro obsah 2"/>
          <p:cNvSpPr>
            <a:spLocks noGrp="1"/>
          </p:cNvSpPr>
          <p:nvPr>
            <p:ph idx="1"/>
          </p:nvPr>
        </p:nvSpPr>
        <p:spPr>
          <a:xfrm>
            <a:off x="457200" y="1600200"/>
            <a:ext cx="8229600" cy="4781128"/>
          </a:xfrm>
        </p:spPr>
        <p:txBody>
          <a:bodyPr/>
          <a:lstStyle/>
          <a:p>
            <a:r>
              <a:rPr lang="en-US" b="1" dirty="0" smtClean="0"/>
              <a:t>Graphics </a:t>
            </a:r>
            <a:r>
              <a:rPr lang="en-US" b="1" dirty="0" smtClean="0"/>
              <a:t>– Image synthesis</a:t>
            </a:r>
          </a:p>
          <a:p>
            <a:pPr lvl="1"/>
            <a:r>
              <a:rPr lang="en-US" dirty="0" smtClean="0">
                <a:solidFill>
                  <a:schemeClr val="accent1"/>
                </a:solidFill>
              </a:rPr>
              <a:t>[Jensen 1996], [Jensen 2001]</a:t>
            </a:r>
          </a:p>
          <a:p>
            <a:pPr lvl="1"/>
            <a:r>
              <a:rPr lang="en-US" dirty="0" smtClean="0">
                <a:solidFill>
                  <a:schemeClr val="accent1"/>
                </a:solidFill>
              </a:rPr>
              <a:t>[Hachisuka et al. 2008 – 2010]</a:t>
            </a:r>
          </a:p>
          <a:p>
            <a:pPr lvl="1"/>
            <a:r>
              <a:rPr lang="en-US" dirty="0" smtClean="0">
                <a:solidFill>
                  <a:schemeClr val="accent1"/>
                </a:solidFill>
              </a:rPr>
              <a:t>[</a:t>
            </a:r>
            <a:r>
              <a:rPr lang="en-US" dirty="0" err="1" smtClean="0">
                <a:solidFill>
                  <a:schemeClr val="accent1"/>
                </a:solidFill>
              </a:rPr>
              <a:t>Knaus</a:t>
            </a:r>
            <a:r>
              <a:rPr lang="en-US" dirty="0" smtClean="0">
                <a:solidFill>
                  <a:schemeClr val="accent1"/>
                </a:solidFill>
              </a:rPr>
              <a:t> and </a:t>
            </a:r>
            <a:r>
              <a:rPr lang="en-US" dirty="0" err="1" smtClean="0">
                <a:solidFill>
                  <a:schemeClr val="accent1"/>
                </a:solidFill>
              </a:rPr>
              <a:t>Zwicker</a:t>
            </a:r>
            <a:r>
              <a:rPr lang="en-US" dirty="0" smtClean="0">
                <a:solidFill>
                  <a:schemeClr val="accent1"/>
                </a:solidFill>
              </a:rPr>
              <a:t> 2011]</a:t>
            </a:r>
          </a:p>
          <a:p>
            <a:pPr lvl="1"/>
            <a:r>
              <a:rPr lang="en-US" dirty="0" smtClean="0">
                <a:solidFill>
                  <a:schemeClr val="accent1"/>
                </a:solidFill>
              </a:rPr>
              <a:t>[</a:t>
            </a:r>
            <a:r>
              <a:rPr lang="en-US" dirty="0" err="1" smtClean="0">
                <a:solidFill>
                  <a:schemeClr val="accent1"/>
                </a:solidFill>
              </a:rPr>
              <a:t>Jarosz</a:t>
            </a:r>
            <a:r>
              <a:rPr lang="en-US" dirty="0" smtClean="0">
                <a:solidFill>
                  <a:schemeClr val="accent1"/>
                </a:solidFill>
              </a:rPr>
              <a:t> et al. 2008, 2011]</a:t>
            </a:r>
          </a:p>
          <a:p>
            <a:pPr lvl="1"/>
            <a:endParaRPr lang="en-US" dirty="0" smtClean="0"/>
          </a:p>
          <a:p>
            <a:r>
              <a:rPr lang="en-US" b="1" dirty="0" smtClean="0"/>
              <a:t>Neutron transport</a:t>
            </a:r>
          </a:p>
          <a:p>
            <a:pPr lvl="1"/>
            <a:r>
              <a:rPr lang="en-US" dirty="0" smtClean="0">
                <a:solidFill>
                  <a:schemeClr val="accent1"/>
                </a:solidFill>
              </a:rPr>
              <a:t>[</a:t>
            </a:r>
            <a:r>
              <a:rPr lang="en-US" dirty="0" err="1" smtClean="0">
                <a:solidFill>
                  <a:schemeClr val="accent1"/>
                </a:solidFill>
              </a:rPr>
              <a:t>Banerjee</a:t>
            </a:r>
            <a:r>
              <a:rPr lang="en-US" dirty="0" smtClean="0">
                <a:solidFill>
                  <a:schemeClr val="accent1"/>
                </a:solidFill>
              </a:rPr>
              <a:t> and Martin 2009 – 2013]</a:t>
            </a:r>
          </a:p>
          <a:p>
            <a:pPr lvl="1"/>
            <a:r>
              <a:rPr lang="en-US" dirty="0" smtClean="0">
                <a:solidFill>
                  <a:schemeClr val="accent1"/>
                </a:solidFill>
              </a:rPr>
              <a:t>[</a:t>
            </a:r>
            <a:r>
              <a:rPr lang="en-US" dirty="0" err="1" smtClean="0">
                <a:solidFill>
                  <a:schemeClr val="accent1"/>
                </a:solidFill>
              </a:rPr>
              <a:t>Tamamoto</a:t>
            </a:r>
            <a:r>
              <a:rPr lang="en-US" dirty="0" smtClean="0">
                <a:solidFill>
                  <a:schemeClr val="accent1"/>
                </a:solidFill>
              </a:rPr>
              <a:t> 2013</a:t>
            </a:r>
            <a:r>
              <a:rPr lang="en-US" dirty="0" smtClean="0">
                <a:solidFill>
                  <a:schemeClr val="accent1"/>
                </a:solidFill>
              </a:rPr>
              <a:t>]</a:t>
            </a:r>
          </a:p>
          <a:p>
            <a:pPr lvl="1"/>
            <a:r>
              <a:rPr lang="en-US" dirty="0" smtClean="0">
                <a:solidFill>
                  <a:schemeClr val="accent1"/>
                </a:solidFill>
              </a:rPr>
              <a:t>[Dunn and Wilson 2013]</a:t>
            </a:r>
          </a:p>
          <a:p>
            <a:pPr lvl="1"/>
            <a:r>
              <a:rPr lang="en-US" dirty="0" smtClean="0">
                <a:solidFill>
                  <a:schemeClr val="accent1"/>
                </a:solidFill>
              </a:rPr>
              <a:t>[Burke et al. 2013]</a:t>
            </a:r>
            <a:endParaRPr lang="en-US" dirty="0">
              <a:solidFill>
                <a:schemeClr val="accent1"/>
              </a:solidFill>
            </a:endParaRPr>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6" name="Pravá složená závorka 5"/>
          <p:cNvSpPr/>
          <p:nvPr/>
        </p:nvSpPr>
        <p:spPr>
          <a:xfrm>
            <a:off x="5292080" y="2852936"/>
            <a:ext cx="144016" cy="864096"/>
          </a:xfrm>
          <a:prstGeom prst="rightBrace">
            <a:avLst/>
          </a:prstGeom>
          <a:ln w="12700"/>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ovéPole 6"/>
          <p:cNvSpPr txBox="1"/>
          <p:nvPr/>
        </p:nvSpPr>
        <p:spPr>
          <a:xfrm>
            <a:off x="5546360" y="2871986"/>
            <a:ext cx="2626040" cy="830997"/>
          </a:xfrm>
          <a:prstGeom prst="rect">
            <a:avLst/>
          </a:prstGeom>
          <a:noFill/>
        </p:spPr>
        <p:txBody>
          <a:bodyPr wrap="none" rtlCol="0">
            <a:spAutoFit/>
          </a:bodyPr>
          <a:lstStyle/>
          <a:p>
            <a:r>
              <a:rPr lang="en-US" sz="2400" dirty="0" smtClean="0">
                <a:solidFill>
                  <a:schemeClr val="tx2"/>
                </a:solidFill>
                <a:latin typeface="+mn-lt"/>
              </a:rPr>
              <a:t>convergence with </a:t>
            </a:r>
            <a:br>
              <a:rPr lang="en-US" sz="2400" dirty="0" smtClean="0">
                <a:solidFill>
                  <a:schemeClr val="tx2"/>
                </a:solidFill>
                <a:latin typeface="+mn-lt"/>
              </a:rPr>
            </a:br>
            <a:r>
              <a:rPr lang="en-US" sz="2400" dirty="0" smtClean="0">
                <a:solidFill>
                  <a:schemeClr val="tx2"/>
                </a:solidFill>
                <a:latin typeface="+mn-lt"/>
              </a:rPr>
              <a:t>limited memory</a:t>
            </a:r>
          </a:p>
        </p:txBody>
      </p:sp>
      <p:sp>
        <p:nvSpPr>
          <p:cNvPr id="8" name="TextovéPole 7"/>
          <p:cNvSpPr txBox="1"/>
          <p:nvPr/>
        </p:nvSpPr>
        <p:spPr>
          <a:xfrm>
            <a:off x="5171678" y="3678123"/>
            <a:ext cx="2824812" cy="461665"/>
          </a:xfrm>
          <a:prstGeom prst="rect">
            <a:avLst/>
          </a:prstGeom>
          <a:noFill/>
        </p:spPr>
        <p:txBody>
          <a:bodyPr wrap="none" rtlCol="0">
            <a:spAutoFit/>
          </a:bodyPr>
          <a:lstStyle/>
          <a:p>
            <a:r>
              <a:rPr lang="en-US" sz="2400" dirty="0" smtClean="0">
                <a:solidFill>
                  <a:schemeClr val="tx2"/>
                </a:solidFill>
                <a:latin typeface="+mn-lt"/>
              </a:rPr>
              <a:t>“track-length” KDE</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OuR</a:t>
            </a:r>
            <a:r>
              <a:rPr lang="cs-CZ" dirty="0" smtClean="0"/>
              <a:t> </a:t>
            </a:r>
            <a:r>
              <a:rPr lang="cs-CZ" dirty="0" err="1" smtClean="0"/>
              <a:t>Work</a:t>
            </a:r>
            <a:r>
              <a:rPr lang="en-US" dirty="0" smtClean="0"/>
              <a:t>:</a:t>
            </a:r>
            <a:br>
              <a:rPr lang="en-US" dirty="0" smtClean="0"/>
            </a:br>
            <a:r>
              <a:rPr lang="en-US" dirty="0" smtClean="0"/>
              <a:t/>
            </a:r>
            <a:br>
              <a:rPr lang="en-US" dirty="0" smtClean="0"/>
            </a:br>
            <a:r>
              <a:rPr lang="en-US" dirty="0" smtClean="0"/>
              <a:t>Vertex Connection and Merging</a:t>
            </a:r>
            <a:endParaRPr lang="en-US" dirty="0"/>
          </a:p>
        </p:txBody>
      </p:sp>
      <p:sp>
        <p:nvSpPr>
          <p:cNvPr id="3" name="Zástupný symbol pro text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88" y="6396335"/>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263697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28"/>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5340873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p:txBody>
      </p:sp>
      <p:sp>
        <p:nvSpPr>
          <p:cNvPr id="4" name="Title 3"/>
          <p:cNvSpPr>
            <a:spLocks noGrp="1"/>
          </p:cNvSpPr>
          <p:nvPr>
            <p:ph type="title"/>
          </p:nvPr>
        </p:nvSpPr>
        <p:spPr/>
        <p:txBody>
          <a:bodyPr/>
          <a:lstStyle/>
          <a:p>
            <a:r>
              <a:rPr lang="cs-CZ" dirty="0" smtClean="0"/>
              <a:t>Image </a:t>
            </a:r>
            <a:r>
              <a:rPr lang="en-US" dirty="0" smtClean="0"/>
              <a:t>synthesis (Rendering)</a:t>
            </a:r>
            <a:endParaRPr lang="en-US" dirty="0"/>
          </a:p>
        </p:txBody>
      </p:sp>
      <p:sp>
        <p:nvSpPr>
          <p:cNvPr id="6" name="Rounded Rectangle 5"/>
          <p:cNvSpPr/>
          <p:nvPr/>
        </p:nvSpPr>
        <p:spPr bwMode="auto">
          <a:xfrm>
            <a:off x="1277144" y="1295400"/>
            <a:ext cx="2430760" cy="1524000"/>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2"/>
                </a:solidFill>
                <a:effectLst/>
              </a:rPr>
              <a:t>Scene description</a:t>
            </a:r>
          </a:p>
        </p:txBody>
      </p:sp>
      <p:sp>
        <p:nvSpPr>
          <p:cNvPr id="7" name="Rounded Rectangle 6"/>
          <p:cNvSpPr/>
          <p:nvPr/>
        </p:nvSpPr>
        <p:spPr bwMode="auto">
          <a:xfrm>
            <a:off x="5607224" y="1295400"/>
            <a:ext cx="2349152" cy="1524000"/>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cs-CZ" sz="2800" b="1" dirty="0" smtClean="0">
                <a:solidFill>
                  <a:schemeClr val="tx2"/>
                </a:solidFill>
              </a:rPr>
              <a:t>Image</a:t>
            </a:r>
            <a:endParaRPr lang="en-US" sz="2800" b="1" dirty="0" smtClean="0">
              <a:solidFill>
                <a:schemeClr val="tx2"/>
              </a:solidFill>
            </a:endParaRPr>
          </a:p>
        </p:txBody>
      </p:sp>
      <p:sp>
        <p:nvSpPr>
          <p:cNvPr id="8" name="Right Arrow 7"/>
          <p:cNvSpPr/>
          <p:nvPr/>
        </p:nvSpPr>
        <p:spPr bwMode="auto">
          <a:xfrm>
            <a:off x="4419600" y="1752600"/>
            <a:ext cx="609600" cy="533400"/>
          </a:xfrm>
          <a:prstGeom prst="rightArrow">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eaLnBrk="0" latinLnBrk="0" hangingPunct="0">
              <a:lnSpc>
                <a:spcPct val="100000"/>
              </a:lnSpc>
              <a:buClrTx/>
              <a:buSzTx/>
              <a:buFontTx/>
              <a:buNone/>
              <a:tabLst/>
            </a:pPr>
            <a:endParaRPr lang="en-US" sz="2800" smtClean="0">
              <a:solidFill>
                <a:schemeClr val="tx1"/>
              </a:solidFill>
            </a:endParaRPr>
          </a:p>
        </p:txBody>
      </p:sp>
      <p:pic>
        <p:nvPicPr>
          <p:cNvPr id="9" name="Picture 4" descr="chemine"/>
          <p:cNvPicPr>
            <a:picLocks noChangeAspect="1" noChangeArrowheads="1"/>
          </p:cNvPicPr>
          <p:nvPr/>
        </p:nvPicPr>
        <p:blipFill>
          <a:blip r:embed="rId3" cstate="print"/>
          <a:srcRect/>
          <a:stretch>
            <a:fillRect/>
          </a:stretch>
        </p:blipFill>
        <p:spPr>
          <a:xfrm>
            <a:off x="5029200" y="3200400"/>
            <a:ext cx="3539068" cy="2819400"/>
          </a:xfrm>
          <a:prstGeom prst="rect">
            <a:avLst/>
          </a:prstGeom>
          <a:noFill/>
          <a:ln>
            <a:solidFill>
              <a:schemeClr val="tx1"/>
            </a:solidFill>
          </a:ln>
          <a:effectLst>
            <a:outerShdw blurRad="50800" dist="38100" dir="18900000" algn="bl" rotWithShape="0">
              <a:prstClr val="black">
                <a:alpha val="40000"/>
              </a:prstClr>
            </a:outerShdw>
          </a:effectLst>
        </p:spPr>
      </p:pic>
      <p:pic>
        <p:nvPicPr>
          <p:cNvPr id="11" name="Picture 3"/>
          <p:cNvPicPr>
            <a:picLocks noChangeAspect="1" noChangeArrowheads="1"/>
          </p:cNvPicPr>
          <p:nvPr/>
        </p:nvPicPr>
        <p:blipFill>
          <a:blip r:embed="rId4" cstate="print"/>
          <a:srcRect/>
          <a:stretch>
            <a:fillRect/>
          </a:stretch>
        </p:blipFill>
        <p:spPr bwMode="auto">
          <a:xfrm>
            <a:off x="685800" y="3200400"/>
            <a:ext cx="3712827" cy="2819400"/>
          </a:xfrm>
          <a:prstGeom prst="rect">
            <a:avLst/>
          </a:prstGeom>
          <a:noFill/>
          <a:ln>
            <a:solidFill>
              <a:schemeClr val="tx1"/>
            </a:solidFill>
          </a:ln>
          <a:effectLst>
            <a:outerShdw blurRad="50800" dist="38100" dir="18900000" algn="bl" rotWithShape="0">
              <a:prstClr val="black">
                <a:alpha val="40000"/>
              </a:prstClr>
            </a:outerShdw>
          </a:effectLst>
        </p:spPr>
      </p:pic>
      <p:sp>
        <p:nvSpPr>
          <p:cNvPr id="10" name="Zástupný symbol pro zápatí 9"/>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cs-CZ" altLang="en-US"/>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35"/>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60162214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0"/>
          <p:cNvGrpSpPr/>
          <p:nvPr/>
        </p:nvGrpSpPr>
        <p:grpSpPr>
          <a:xfrm>
            <a:off x="-96518" y="1628800"/>
            <a:ext cx="4572508" cy="2940327"/>
            <a:chOff x="-96518" y="1628800"/>
            <a:chExt cx="4572508" cy="2940327"/>
          </a:xfrm>
        </p:grpSpPr>
        <p:sp>
          <p:nvSpPr>
            <p:cNvPr id="20" name="Volný tvar 19"/>
            <p:cNvSpPr/>
            <p:nvPr/>
          </p:nvSpPr>
          <p:spPr>
            <a:xfrm>
              <a:off x="-96518" y="1628800"/>
              <a:ext cx="4572508" cy="2940327"/>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968240"/>
                <a:gd name="connsiteY0" fmla="*/ 2006980 h 2583044"/>
                <a:gd name="connsiteX1" fmla="*/ 3271508 w 8968240"/>
                <a:gd name="connsiteY1" fmla="*/ 2112233 h 2583044"/>
                <a:gd name="connsiteX2" fmla="*/ 6588038 w 8968240"/>
                <a:gd name="connsiteY2" fmla="*/ 2223004 h 2583044"/>
                <a:gd name="connsiteX3" fmla="*/ 8532254 w 8968240"/>
                <a:gd name="connsiteY3" fmla="*/ 2295012 h 2583044"/>
                <a:gd name="connsiteX4" fmla="*/ 8532254 w 8968240"/>
                <a:gd name="connsiteY4" fmla="*/ 494812 h 2583044"/>
                <a:gd name="connsiteX5" fmla="*/ 5916339 w 8968240"/>
                <a:gd name="connsiteY5" fmla="*/ 108012 h 2583044"/>
                <a:gd name="connsiteX6" fmla="*/ 5435910 w 8968240"/>
                <a:gd name="connsiteY6" fmla="*/ 1142883 h 2583044"/>
                <a:gd name="connsiteX7" fmla="*/ 1619486 w 8968240"/>
                <a:gd name="connsiteY7" fmla="*/ 1358907 h 2583044"/>
                <a:gd name="connsiteX8" fmla="*/ 467358 w 8968240"/>
                <a:gd name="connsiteY8" fmla="*/ 1430915 h 2583044"/>
                <a:gd name="connsiteX9" fmla="*/ 467358 w 8968240"/>
                <a:gd name="connsiteY9" fmla="*/ 2006980 h 2583044"/>
                <a:gd name="connsiteX0" fmla="*/ 467358 w 8556312"/>
                <a:gd name="connsiteY0" fmla="*/ 2191460 h 2819989"/>
                <a:gd name="connsiteX1" fmla="*/ 3271508 w 8556312"/>
                <a:gd name="connsiteY1" fmla="*/ 2296713 h 2819989"/>
                <a:gd name="connsiteX2" fmla="*/ 6588038 w 8556312"/>
                <a:gd name="connsiteY2" fmla="*/ 2407484 h 2819989"/>
                <a:gd name="connsiteX3" fmla="*/ 8532254 w 8556312"/>
                <a:gd name="connsiteY3" fmla="*/ 2479492 h 2819989"/>
                <a:gd name="connsiteX4" fmla="*/ 6732386 w 8556312"/>
                <a:gd name="connsiteY4" fmla="*/ 364500 h 2819989"/>
                <a:gd name="connsiteX5" fmla="*/ 5916339 w 8556312"/>
                <a:gd name="connsiteY5" fmla="*/ 292492 h 2819989"/>
                <a:gd name="connsiteX6" fmla="*/ 5435910 w 8556312"/>
                <a:gd name="connsiteY6" fmla="*/ 1327363 h 2819989"/>
                <a:gd name="connsiteX7" fmla="*/ 1619486 w 8556312"/>
                <a:gd name="connsiteY7" fmla="*/ 1543387 h 2819989"/>
                <a:gd name="connsiteX8" fmla="*/ 467358 w 8556312"/>
                <a:gd name="connsiteY8" fmla="*/ 1615395 h 2819989"/>
                <a:gd name="connsiteX9" fmla="*/ 467358 w 8556312"/>
                <a:gd name="connsiteY9" fmla="*/ 2191460 h 2819989"/>
                <a:gd name="connsiteX0" fmla="*/ 467358 w 7463770"/>
                <a:gd name="connsiteY0" fmla="*/ 2059445 h 2327785"/>
                <a:gd name="connsiteX1" fmla="*/ 3271508 w 7463770"/>
                <a:gd name="connsiteY1" fmla="*/ 2164698 h 2327785"/>
                <a:gd name="connsiteX2" fmla="*/ 6588038 w 7463770"/>
                <a:gd name="connsiteY2" fmla="*/ 2275469 h 2327785"/>
                <a:gd name="connsiteX3" fmla="*/ 6630379 w 7463770"/>
                <a:gd name="connsiteY3" fmla="*/ 1456621 h 2327785"/>
                <a:gd name="connsiteX4" fmla="*/ 6732386 w 7463770"/>
                <a:gd name="connsiteY4" fmla="*/ 232485 h 2327785"/>
                <a:gd name="connsiteX5" fmla="*/ 5916339 w 7463770"/>
                <a:gd name="connsiteY5" fmla="*/ 160477 h 2327785"/>
                <a:gd name="connsiteX6" fmla="*/ 5435910 w 7463770"/>
                <a:gd name="connsiteY6" fmla="*/ 1195348 h 2327785"/>
                <a:gd name="connsiteX7" fmla="*/ 1619486 w 7463770"/>
                <a:gd name="connsiteY7" fmla="*/ 1411372 h 2327785"/>
                <a:gd name="connsiteX8" fmla="*/ 467358 w 7463770"/>
                <a:gd name="connsiteY8" fmla="*/ 1483380 h 2327785"/>
                <a:gd name="connsiteX9" fmla="*/ 467358 w 7463770"/>
                <a:gd name="connsiteY9" fmla="*/ 2059445 h 2327785"/>
                <a:gd name="connsiteX0" fmla="*/ 467358 w 6851394"/>
                <a:gd name="connsiteY0" fmla="*/ 2059445 h 2229017"/>
                <a:gd name="connsiteX1" fmla="*/ 3271508 w 6851394"/>
                <a:gd name="connsiteY1" fmla="*/ 2164698 h 2229017"/>
                <a:gd name="connsiteX2" fmla="*/ 5610321 w 6851394"/>
                <a:gd name="connsiteY2" fmla="*/ 2176701 h 2229017"/>
                <a:gd name="connsiteX3" fmla="*/ 6630379 w 6851394"/>
                <a:gd name="connsiteY3" fmla="*/ 1456621 h 2229017"/>
                <a:gd name="connsiteX4" fmla="*/ 6732386 w 6851394"/>
                <a:gd name="connsiteY4" fmla="*/ 232485 h 2229017"/>
                <a:gd name="connsiteX5" fmla="*/ 5916339 w 6851394"/>
                <a:gd name="connsiteY5" fmla="*/ 160477 h 2229017"/>
                <a:gd name="connsiteX6" fmla="*/ 5435910 w 6851394"/>
                <a:gd name="connsiteY6" fmla="*/ 1195348 h 2229017"/>
                <a:gd name="connsiteX7" fmla="*/ 1619486 w 6851394"/>
                <a:gd name="connsiteY7" fmla="*/ 1411372 h 2229017"/>
                <a:gd name="connsiteX8" fmla="*/ 467358 w 6851394"/>
                <a:gd name="connsiteY8" fmla="*/ 1483380 h 2229017"/>
                <a:gd name="connsiteX9" fmla="*/ 467358 w 6851394"/>
                <a:gd name="connsiteY9" fmla="*/ 2059445 h 2229017"/>
                <a:gd name="connsiteX0" fmla="*/ 467358 w 6851393"/>
                <a:gd name="connsiteY0" fmla="*/ 2078988 h 2248560"/>
                <a:gd name="connsiteX1" fmla="*/ 3271508 w 6851393"/>
                <a:gd name="connsiteY1" fmla="*/ 2184241 h 2248560"/>
                <a:gd name="connsiteX2" fmla="*/ 5610321 w 6851393"/>
                <a:gd name="connsiteY2" fmla="*/ 2196244 h 2248560"/>
                <a:gd name="connsiteX3" fmla="*/ 6630379 w 6851393"/>
                <a:gd name="connsiteY3" fmla="*/ 1476164 h 2248560"/>
                <a:gd name="connsiteX4" fmla="*/ 6732386 w 6851393"/>
                <a:gd name="connsiteY4" fmla="*/ 252028 h 2248560"/>
                <a:gd name="connsiteX5" fmla="*/ 5916339 w 6851393"/>
                <a:gd name="connsiteY5" fmla="*/ 180020 h 2248560"/>
                <a:gd name="connsiteX6" fmla="*/ 5406310 w 6851393"/>
                <a:gd name="connsiteY6" fmla="*/ 1332148 h 2248560"/>
                <a:gd name="connsiteX7" fmla="*/ 1619486 w 6851393"/>
                <a:gd name="connsiteY7" fmla="*/ 1430915 h 2248560"/>
                <a:gd name="connsiteX8" fmla="*/ 467358 w 6851393"/>
                <a:gd name="connsiteY8" fmla="*/ 1502923 h 2248560"/>
                <a:gd name="connsiteX9" fmla="*/ 467358 w 6851393"/>
                <a:gd name="connsiteY9" fmla="*/ 2078988 h 2248560"/>
                <a:gd name="connsiteX0" fmla="*/ 823159 w 7207194"/>
                <a:gd name="connsiteY0" fmla="*/ 2078988 h 2248560"/>
                <a:gd name="connsiteX1" fmla="*/ 3627309 w 7207194"/>
                <a:gd name="connsiteY1" fmla="*/ 2184241 h 2248560"/>
                <a:gd name="connsiteX2" fmla="*/ 5966122 w 7207194"/>
                <a:gd name="connsiteY2" fmla="*/ 2196244 h 2248560"/>
                <a:gd name="connsiteX3" fmla="*/ 6986180 w 7207194"/>
                <a:gd name="connsiteY3" fmla="*/ 1476164 h 2248560"/>
                <a:gd name="connsiteX4" fmla="*/ 7088187 w 7207194"/>
                <a:gd name="connsiteY4" fmla="*/ 252028 h 2248560"/>
                <a:gd name="connsiteX5" fmla="*/ 6272140 w 7207194"/>
                <a:gd name="connsiteY5" fmla="*/ 180020 h 2248560"/>
                <a:gd name="connsiteX6" fmla="*/ 5762111 w 7207194"/>
                <a:gd name="connsiteY6" fmla="*/ 1332148 h 2248560"/>
                <a:gd name="connsiteX7" fmla="*/ 823159 w 7207194"/>
                <a:gd name="connsiteY7" fmla="*/ 1502923 h 2248560"/>
                <a:gd name="connsiteX8" fmla="*/ 823159 w 7207194"/>
                <a:gd name="connsiteY8" fmla="*/ 2078988 h 2248560"/>
                <a:gd name="connsiteX0" fmla="*/ 324239 w 6708274"/>
                <a:gd name="connsiteY0" fmla="*/ 2078988 h 2248560"/>
                <a:gd name="connsiteX1" fmla="*/ 3128389 w 6708274"/>
                <a:gd name="connsiteY1" fmla="*/ 2184241 h 2248560"/>
                <a:gd name="connsiteX2" fmla="*/ 5467202 w 6708274"/>
                <a:gd name="connsiteY2" fmla="*/ 2196244 h 2248560"/>
                <a:gd name="connsiteX3" fmla="*/ 6487260 w 6708274"/>
                <a:gd name="connsiteY3" fmla="*/ 1476164 h 2248560"/>
                <a:gd name="connsiteX4" fmla="*/ 6589267 w 6708274"/>
                <a:gd name="connsiteY4" fmla="*/ 252028 h 2248560"/>
                <a:gd name="connsiteX5" fmla="*/ 5773220 w 6708274"/>
                <a:gd name="connsiteY5" fmla="*/ 180020 h 2248560"/>
                <a:gd name="connsiteX6" fmla="*/ 5263191 w 6708274"/>
                <a:gd name="connsiteY6" fmla="*/ 1332148 h 2248560"/>
                <a:gd name="connsiteX7" fmla="*/ 1182958 w 6708274"/>
                <a:gd name="connsiteY7" fmla="*/ 1476164 h 2248560"/>
                <a:gd name="connsiteX8" fmla="*/ 324239 w 6708274"/>
                <a:gd name="connsiteY8" fmla="*/ 2078988 h 2248560"/>
                <a:gd name="connsiteX0" fmla="*/ 425024 w 6256357"/>
                <a:gd name="connsiteY0" fmla="*/ 2052228 h 2248560"/>
                <a:gd name="connsiteX1" fmla="*/ 2676472 w 6256357"/>
                <a:gd name="connsiteY1" fmla="*/ 2184241 h 2248560"/>
                <a:gd name="connsiteX2" fmla="*/ 5015285 w 6256357"/>
                <a:gd name="connsiteY2" fmla="*/ 2196244 h 2248560"/>
                <a:gd name="connsiteX3" fmla="*/ 6035343 w 6256357"/>
                <a:gd name="connsiteY3" fmla="*/ 1476164 h 2248560"/>
                <a:gd name="connsiteX4" fmla="*/ 6137350 w 6256357"/>
                <a:gd name="connsiteY4" fmla="*/ 252028 h 2248560"/>
                <a:gd name="connsiteX5" fmla="*/ 5321303 w 6256357"/>
                <a:gd name="connsiteY5" fmla="*/ 180020 h 2248560"/>
                <a:gd name="connsiteX6" fmla="*/ 4811274 w 6256357"/>
                <a:gd name="connsiteY6" fmla="*/ 1332148 h 2248560"/>
                <a:gd name="connsiteX7" fmla="*/ 731041 w 6256357"/>
                <a:gd name="connsiteY7" fmla="*/ 1476164 h 2248560"/>
                <a:gd name="connsiteX8" fmla="*/ 425024 w 6256357"/>
                <a:gd name="connsiteY8" fmla="*/ 2052228 h 2248560"/>
                <a:gd name="connsiteX0" fmla="*/ 425025 w 6358367"/>
                <a:gd name="connsiteY0" fmla="*/ 2088232 h 2284564"/>
                <a:gd name="connsiteX1" fmla="*/ 2676473 w 6358367"/>
                <a:gd name="connsiteY1" fmla="*/ 2220245 h 2284564"/>
                <a:gd name="connsiteX2" fmla="*/ 5015286 w 6358367"/>
                <a:gd name="connsiteY2" fmla="*/ 2232248 h 2284564"/>
                <a:gd name="connsiteX3" fmla="*/ 6035344 w 6358367"/>
                <a:gd name="connsiteY3" fmla="*/ 1512168 h 2284564"/>
                <a:gd name="connsiteX4" fmla="*/ 6239359 w 6358367"/>
                <a:gd name="connsiteY4" fmla="*/ 216024 h 2284564"/>
                <a:gd name="connsiteX5" fmla="*/ 5321304 w 6358367"/>
                <a:gd name="connsiteY5" fmla="*/ 216024 h 2284564"/>
                <a:gd name="connsiteX6" fmla="*/ 4811275 w 6358367"/>
                <a:gd name="connsiteY6" fmla="*/ 1368152 h 2284564"/>
                <a:gd name="connsiteX7" fmla="*/ 731042 w 6358367"/>
                <a:gd name="connsiteY7" fmla="*/ 1512168 h 2284564"/>
                <a:gd name="connsiteX8" fmla="*/ 425025 w 6358367"/>
                <a:gd name="connsiteY8" fmla="*/ 2088232 h 2284564"/>
                <a:gd name="connsiteX0" fmla="*/ 425025 w 6375366"/>
                <a:gd name="connsiteY0" fmla="*/ 2088232 h 2284564"/>
                <a:gd name="connsiteX1" fmla="*/ 2676473 w 6375366"/>
                <a:gd name="connsiteY1" fmla="*/ 2220245 h 2284564"/>
                <a:gd name="connsiteX2" fmla="*/ 5015286 w 6375366"/>
                <a:gd name="connsiteY2" fmla="*/ 2232248 h 2284564"/>
                <a:gd name="connsiteX3" fmla="*/ 6035344 w 6375366"/>
                <a:gd name="connsiteY3" fmla="*/ 1512168 h 2284564"/>
                <a:gd name="connsiteX4" fmla="*/ 6239359 w 6375366"/>
                <a:gd name="connsiteY4" fmla="*/ 216024 h 2284564"/>
                <a:gd name="connsiteX5" fmla="*/ 5219301 w 6375366"/>
                <a:gd name="connsiteY5" fmla="*/ 216024 h 2284564"/>
                <a:gd name="connsiteX6" fmla="*/ 4811275 w 6375366"/>
                <a:gd name="connsiteY6" fmla="*/ 1368152 h 2284564"/>
                <a:gd name="connsiteX7" fmla="*/ 731042 w 6375366"/>
                <a:gd name="connsiteY7" fmla="*/ 1512168 h 2284564"/>
                <a:gd name="connsiteX8" fmla="*/ 425025 w 6375366"/>
                <a:gd name="connsiteY8" fmla="*/ 2088232 h 2284564"/>
                <a:gd name="connsiteX0" fmla="*/ 425025 w 6273362"/>
                <a:gd name="connsiteY0" fmla="*/ 2208245 h 2352261"/>
                <a:gd name="connsiteX1" fmla="*/ 2676473 w 6273362"/>
                <a:gd name="connsiteY1" fmla="*/ 2340258 h 2352261"/>
                <a:gd name="connsiteX2" fmla="*/ 5015286 w 6273362"/>
                <a:gd name="connsiteY2" fmla="*/ 2352261 h 2352261"/>
                <a:gd name="connsiteX3" fmla="*/ 6239359 w 6273362"/>
                <a:gd name="connsiteY3" fmla="*/ 336037 h 2352261"/>
                <a:gd name="connsiteX4" fmla="*/ 5219301 w 6273362"/>
                <a:gd name="connsiteY4" fmla="*/ 336037 h 2352261"/>
                <a:gd name="connsiteX5" fmla="*/ 4811275 w 6273362"/>
                <a:gd name="connsiteY5" fmla="*/ 1488165 h 2352261"/>
                <a:gd name="connsiteX6" fmla="*/ 731042 w 6273362"/>
                <a:gd name="connsiteY6" fmla="*/ 1632181 h 2352261"/>
                <a:gd name="connsiteX7" fmla="*/ 425025 w 6273362"/>
                <a:gd name="connsiteY7" fmla="*/ 2208245 h 2352261"/>
                <a:gd name="connsiteX0" fmla="*/ 425025 w 6273363"/>
                <a:gd name="connsiteY0" fmla="*/ 2028225 h 2172241"/>
                <a:gd name="connsiteX1" fmla="*/ 2676473 w 6273363"/>
                <a:gd name="connsiteY1" fmla="*/ 2160238 h 2172241"/>
                <a:gd name="connsiteX2" fmla="*/ 5015286 w 6273363"/>
                <a:gd name="connsiteY2" fmla="*/ 2172241 h 2172241"/>
                <a:gd name="connsiteX3" fmla="*/ 6239361 w 6273363"/>
                <a:gd name="connsiteY3" fmla="*/ 372042 h 2172241"/>
                <a:gd name="connsiteX4" fmla="*/ 5219301 w 6273363"/>
                <a:gd name="connsiteY4" fmla="*/ 156017 h 2172241"/>
                <a:gd name="connsiteX5" fmla="*/ 4811275 w 6273363"/>
                <a:gd name="connsiteY5" fmla="*/ 1308145 h 2172241"/>
                <a:gd name="connsiteX6" fmla="*/ 731042 w 6273363"/>
                <a:gd name="connsiteY6" fmla="*/ 1452161 h 2172241"/>
                <a:gd name="connsiteX7" fmla="*/ 425025 w 6273363"/>
                <a:gd name="connsiteY7" fmla="*/ 2028225 h 2172241"/>
                <a:gd name="connsiteX0" fmla="*/ 425025 w 6375367"/>
                <a:gd name="connsiteY0" fmla="*/ 2028225 h 2172241"/>
                <a:gd name="connsiteX1" fmla="*/ 2676473 w 6375367"/>
                <a:gd name="connsiteY1" fmla="*/ 2160238 h 2172241"/>
                <a:gd name="connsiteX2" fmla="*/ 5015286 w 6375367"/>
                <a:gd name="connsiteY2" fmla="*/ 2172241 h 2172241"/>
                <a:gd name="connsiteX3" fmla="*/ 6341365 w 6375367"/>
                <a:gd name="connsiteY3" fmla="*/ 372042 h 2172241"/>
                <a:gd name="connsiteX4" fmla="*/ 5219301 w 6375367"/>
                <a:gd name="connsiteY4" fmla="*/ 156017 h 2172241"/>
                <a:gd name="connsiteX5" fmla="*/ 4811275 w 6375367"/>
                <a:gd name="connsiteY5" fmla="*/ 1308145 h 2172241"/>
                <a:gd name="connsiteX6" fmla="*/ 731042 w 6375367"/>
                <a:gd name="connsiteY6" fmla="*/ 1452161 h 2172241"/>
                <a:gd name="connsiteX7" fmla="*/ 425025 w 6375367"/>
                <a:gd name="connsiteY7" fmla="*/ 2028225 h 2172241"/>
                <a:gd name="connsiteX0" fmla="*/ 425025 w 6375368"/>
                <a:gd name="connsiteY0" fmla="*/ 2028225 h 2506278"/>
                <a:gd name="connsiteX1" fmla="*/ 2676473 w 6375368"/>
                <a:gd name="connsiteY1" fmla="*/ 2160238 h 2506278"/>
                <a:gd name="connsiteX2" fmla="*/ 5015286 w 6375368"/>
                <a:gd name="connsiteY2" fmla="*/ 2172241 h 2506278"/>
                <a:gd name="connsiteX3" fmla="*/ 6341365 w 6375368"/>
                <a:gd name="connsiteY3" fmla="*/ 372042 h 2506278"/>
                <a:gd name="connsiteX4" fmla="*/ 5219301 w 6375368"/>
                <a:gd name="connsiteY4" fmla="*/ 156017 h 2506278"/>
                <a:gd name="connsiteX5" fmla="*/ 4811275 w 6375368"/>
                <a:gd name="connsiteY5" fmla="*/ 1308145 h 2506278"/>
                <a:gd name="connsiteX6" fmla="*/ 731042 w 6375368"/>
                <a:gd name="connsiteY6" fmla="*/ 1452161 h 2506278"/>
                <a:gd name="connsiteX7" fmla="*/ 425025 w 6375368"/>
                <a:gd name="connsiteY7" fmla="*/ 2028225 h 2506278"/>
                <a:gd name="connsiteX0" fmla="*/ 425025 w 6409369"/>
                <a:gd name="connsiteY0" fmla="*/ 2028225 h 2362262"/>
                <a:gd name="connsiteX1" fmla="*/ 2676473 w 6409369"/>
                <a:gd name="connsiteY1" fmla="*/ 2160238 h 2362262"/>
                <a:gd name="connsiteX2" fmla="*/ 5627322 w 6409369"/>
                <a:gd name="connsiteY2" fmla="*/ 2028225 h 2362262"/>
                <a:gd name="connsiteX3" fmla="*/ 6341365 w 6409369"/>
                <a:gd name="connsiteY3" fmla="*/ 372042 h 2362262"/>
                <a:gd name="connsiteX4" fmla="*/ 5219301 w 6409369"/>
                <a:gd name="connsiteY4" fmla="*/ 156017 h 2362262"/>
                <a:gd name="connsiteX5" fmla="*/ 4811275 w 6409369"/>
                <a:gd name="connsiteY5" fmla="*/ 1308145 h 2362262"/>
                <a:gd name="connsiteX6" fmla="*/ 731042 w 6409369"/>
                <a:gd name="connsiteY6" fmla="*/ 1452161 h 2362262"/>
                <a:gd name="connsiteX7" fmla="*/ 425025 w 6409369"/>
                <a:gd name="connsiteY7" fmla="*/ 2028225 h 2362262"/>
                <a:gd name="connsiteX0" fmla="*/ 425025 w 6392367"/>
                <a:gd name="connsiteY0" fmla="*/ 2028225 h 2290254"/>
                <a:gd name="connsiteX1" fmla="*/ 2676473 w 6392367"/>
                <a:gd name="connsiteY1" fmla="*/ 2160238 h 2290254"/>
                <a:gd name="connsiteX2" fmla="*/ 5525316 w 6392367"/>
                <a:gd name="connsiteY2" fmla="*/ 1956217 h 2290254"/>
                <a:gd name="connsiteX3" fmla="*/ 6341365 w 6392367"/>
                <a:gd name="connsiteY3" fmla="*/ 372042 h 2290254"/>
                <a:gd name="connsiteX4" fmla="*/ 5219301 w 6392367"/>
                <a:gd name="connsiteY4" fmla="*/ 156017 h 2290254"/>
                <a:gd name="connsiteX5" fmla="*/ 4811275 w 6392367"/>
                <a:gd name="connsiteY5" fmla="*/ 1308145 h 2290254"/>
                <a:gd name="connsiteX6" fmla="*/ 731042 w 6392367"/>
                <a:gd name="connsiteY6" fmla="*/ 1452161 h 2290254"/>
                <a:gd name="connsiteX7" fmla="*/ 425025 w 6392367"/>
                <a:gd name="connsiteY7" fmla="*/ 2028225 h 2290254"/>
                <a:gd name="connsiteX0" fmla="*/ 425025 w 6392367"/>
                <a:gd name="connsiteY0" fmla="*/ 2028225 h 2290254"/>
                <a:gd name="connsiteX1" fmla="*/ 2676473 w 6392367"/>
                <a:gd name="connsiteY1" fmla="*/ 2160238 h 2290254"/>
                <a:gd name="connsiteX2" fmla="*/ 5525316 w 6392367"/>
                <a:gd name="connsiteY2" fmla="*/ 1956217 h 2290254"/>
                <a:gd name="connsiteX3" fmla="*/ 6341365 w 6392367"/>
                <a:gd name="connsiteY3" fmla="*/ 372042 h 2290254"/>
                <a:gd name="connsiteX4" fmla="*/ 5219301 w 6392367"/>
                <a:gd name="connsiteY4" fmla="*/ 156017 h 2290254"/>
                <a:gd name="connsiteX5" fmla="*/ 4811275 w 6392367"/>
                <a:gd name="connsiteY5" fmla="*/ 1308145 h 2290254"/>
                <a:gd name="connsiteX6" fmla="*/ 731042 w 6392367"/>
                <a:gd name="connsiteY6" fmla="*/ 1452161 h 2290254"/>
                <a:gd name="connsiteX7" fmla="*/ 425025 w 6392367"/>
                <a:gd name="connsiteY7" fmla="*/ 2028225 h 2290254"/>
                <a:gd name="connsiteX0" fmla="*/ 425025 w 6392367"/>
                <a:gd name="connsiteY0" fmla="*/ 2028225 h 2268252"/>
                <a:gd name="connsiteX1" fmla="*/ 2567147 w 6392367"/>
                <a:gd name="connsiteY1" fmla="*/ 2244249 h 2268252"/>
                <a:gd name="connsiteX2" fmla="*/ 5525316 w 6392367"/>
                <a:gd name="connsiteY2" fmla="*/ 1956217 h 2268252"/>
                <a:gd name="connsiteX3" fmla="*/ 6341365 w 6392367"/>
                <a:gd name="connsiteY3" fmla="*/ 372042 h 2268252"/>
                <a:gd name="connsiteX4" fmla="*/ 5219301 w 6392367"/>
                <a:gd name="connsiteY4" fmla="*/ 156017 h 2268252"/>
                <a:gd name="connsiteX5" fmla="*/ 4811275 w 6392367"/>
                <a:gd name="connsiteY5" fmla="*/ 1308145 h 2268252"/>
                <a:gd name="connsiteX6" fmla="*/ 731042 w 6392367"/>
                <a:gd name="connsiteY6" fmla="*/ 1452161 h 2268252"/>
                <a:gd name="connsiteX7" fmla="*/ 425025 w 6392367"/>
                <a:gd name="connsiteY7" fmla="*/ 2028225 h 2268252"/>
                <a:gd name="connsiteX0" fmla="*/ 425025 w 6290358"/>
                <a:gd name="connsiteY0" fmla="*/ 2028225 h 2268252"/>
                <a:gd name="connsiteX1" fmla="*/ 2567147 w 6290358"/>
                <a:gd name="connsiteY1" fmla="*/ 2244249 h 2268252"/>
                <a:gd name="connsiteX2" fmla="*/ 5525316 w 6290358"/>
                <a:gd name="connsiteY2" fmla="*/ 1956217 h 2268252"/>
                <a:gd name="connsiteX3" fmla="*/ 6239357 w 6290358"/>
                <a:gd name="connsiteY3" fmla="*/ 372041 h 2268252"/>
                <a:gd name="connsiteX4" fmla="*/ 5219301 w 6290358"/>
                <a:gd name="connsiteY4" fmla="*/ 156017 h 2268252"/>
                <a:gd name="connsiteX5" fmla="*/ 4811275 w 6290358"/>
                <a:gd name="connsiteY5" fmla="*/ 1308145 h 2268252"/>
                <a:gd name="connsiteX6" fmla="*/ 731042 w 6290358"/>
                <a:gd name="connsiteY6" fmla="*/ 1452161 h 2268252"/>
                <a:gd name="connsiteX7" fmla="*/ 425025 w 6290358"/>
                <a:gd name="connsiteY7" fmla="*/ 2028225 h 2268252"/>
                <a:gd name="connsiteX0" fmla="*/ 425025 w 6290359"/>
                <a:gd name="connsiteY0" fmla="*/ 2028225 h 2412268"/>
                <a:gd name="connsiteX1" fmla="*/ 2567146 w 6290359"/>
                <a:gd name="connsiteY1" fmla="*/ 2388265 h 2412268"/>
                <a:gd name="connsiteX2" fmla="*/ 5525316 w 6290359"/>
                <a:gd name="connsiteY2" fmla="*/ 1956217 h 2412268"/>
                <a:gd name="connsiteX3" fmla="*/ 6239357 w 6290359"/>
                <a:gd name="connsiteY3" fmla="*/ 372041 h 2412268"/>
                <a:gd name="connsiteX4" fmla="*/ 5219301 w 6290359"/>
                <a:gd name="connsiteY4" fmla="*/ 156017 h 2412268"/>
                <a:gd name="connsiteX5" fmla="*/ 4811275 w 6290359"/>
                <a:gd name="connsiteY5" fmla="*/ 1308145 h 2412268"/>
                <a:gd name="connsiteX6" fmla="*/ 731042 w 6290359"/>
                <a:gd name="connsiteY6" fmla="*/ 1452161 h 2412268"/>
                <a:gd name="connsiteX7" fmla="*/ 425025 w 6290359"/>
                <a:gd name="connsiteY7" fmla="*/ 2028225 h 2412268"/>
                <a:gd name="connsiteX0" fmla="*/ 272015 w 6137349"/>
                <a:gd name="connsiteY0" fmla="*/ 2028225 h 2412268"/>
                <a:gd name="connsiteX1" fmla="*/ 2414136 w 6137349"/>
                <a:gd name="connsiteY1" fmla="*/ 2388265 h 2412268"/>
                <a:gd name="connsiteX2" fmla="*/ 5372306 w 6137349"/>
                <a:gd name="connsiteY2" fmla="*/ 1956217 h 2412268"/>
                <a:gd name="connsiteX3" fmla="*/ 6086347 w 6137349"/>
                <a:gd name="connsiteY3" fmla="*/ 372041 h 2412268"/>
                <a:gd name="connsiteX4" fmla="*/ 5066291 w 6137349"/>
                <a:gd name="connsiteY4" fmla="*/ 156017 h 2412268"/>
                <a:gd name="connsiteX5" fmla="*/ 4658265 w 6137349"/>
                <a:gd name="connsiteY5" fmla="*/ 1308145 h 2412268"/>
                <a:gd name="connsiteX6" fmla="*/ 782043 w 6137349"/>
                <a:gd name="connsiteY6" fmla="*/ 1380153 h 2412268"/>
                <a:gd name="connsiteX7" fmla="*/ 272015 w 6137349"/>
                <a:gd name="connsiteY7" fmla="*/ 2028225 h 2412268"/>
                <a:gd name="connsiteX0" fmla="*/ 272016 w 6137350"/>
                <a:gd name="connsiteY0" fmla="*/ 2052228 h 2436271"/>
                <a:gd name="connsiteX1" fmla="*/ 2414137 w 6137350"/>
                <a:gd name="connsiteY1" fmla="*/ 2412268 h 2436271"/>
                <a:gd name="connsiteX2" fmla="*/ 5372307 w 6137350"/>
                <a:gd name="connsiteY2" fmla="*/ 1980220 h 2436271"/>
                <a:gd name="connsiteX3" fmla="*/ 6086348 w 6137350"/>
                <a:gd name="connsiteY3" fmla="*/ 396044 h 2436271"/>
                <a:gd name="connsiteX4" fmla="*/ 5066292 w 6137350"/>
                <a:gd name="connsiteY4" fmla="*/ 180020 h 2436271"/>
                <a:gd name="connsiteX5" fmla="*/ 4964282 w 6137350"/>
                <a:gd name="connsiteY5" fmla="*/ 1476164 h 2436271"/>
                <a:gd name="connsiteX6" fmla="*/ 782044 w 6137350"/>
                <a:gd name="connsiteY6" fmla="*/ 1404156 h 2436271"/>
                <a:gd name="connsiteX7" fmla="*/ 272016 w 6137350"/>
                <a:gd name="connsiteY7" fmla="*/ 2052228 h 2436271"/>
                <a:gd name="connsiteX0" fmla="*/ 272016 w 6154352"/>
                <a:gd name="connsiteY0" fmla="*/ 1920213 h 2304256"/>
                <a:gd name="connsiteX1" fmla="*/ 2414137 w 6154352"/>
                <a:gd name="connsiteY1" fmla="*/ 2280253 h 2304256"/>
                <a:gd name="connsiteX2" fmla="*/ 5372307 w 6154352"/>
                <a:gd name="connsiteY2" fmla="*/ 1848205 h 2304256"/>
                <a:gd name="connsiteX3" fmla="*/ 6086348 w 6154352"/>
                <a:gd name="connsiteY3" fmla="*/ 264029 h 2304256"/>
                <a:gd name="connsiteX4" fmla="*/ 4964283 w 6154352"/>
                <a:gd name="connsiteY4" fmla="*/ 264030 h 2304256"/>
                <a:gd name="connsiteX5" fmla="*/ 4964282 w 6154352"/>
                <a:gd name="connsiteY5" fmla="*/ 1344149 h 2304256"/>
                <a:gd name="connsiteX6" fmla="*/ 782044 w 6154352"/>
                <a:gd name="connsiteY6" fmla="*/ 1272141 h 2304256"/>
                <a:gd name="connsiteX7" fmla="*/ 272016 w 6154352"/>
                <a:gd name="connsiteY7" fmla="*/ 1920213 h 2304256"/>
                <a:gd name="connsiteX0" fmla="*/ 272016 w 6052345"/>
                <a:gd name="connsiteY0" fmla="*/ 1992221 h 2376264"/>
                <a:gd name="connsiteX1" fmla="*/ 2414137 w 6052345"/>
                <a:gd name="connsiteY1" fmla="*/ 2352261 h 2376264"/>
                <a:gd name="connsiteX2" fmla="*/ 5372307 w 6052345"/>
                <a:gd name="connsiteY2" fmla="*/ 1920213 h 2376264"/>
                <a:gd name="connsiteX3" fmla="*/ 5984341 w 6052345"/>
                <a:gd name="connsiteY3" fmla="*/ 264029 h 2376264"/>
                <a:gd name="connsiteX4" fmla="*/ 4964283 w 6052345"/>
                <a:gd name="connsiteY4" fmla="*/ 336038 h 2376264"/>
                <a:gd name="connsiteX5" fmla="*/ 4964282 w 6052345"/>
                <a:gd name="connsiteY5" fmla="*/ 1416157 h 2376264"/>
                <a:gd name="connsiteX6" fmla="*/ 782044 w 6052345"/>
                <a:gd name="connsiteY6" fmla="*/ 1344149 h 2376264"/>
                <a:gd name="connsiteX7" fmla="*/ 272016 w 6052345"/>
                <a:gd name="connsiteY7" fmla="*/ 1992221 h 2376264"/>
                <a:gd name="connsiteX0" fmla="*/ 272016 w 6035345"/>
                <a:gd name="connsiteY0" fmla="*/ 2004223 h 2388266"/>
                <a:gd name="connsiteX1" fmla="*/ 2414137 w 6035345"/>
                <a:gd name="connsiteY1" fmla="*/ 2364263 h 2388266"/>
                <a:gd name="connsiteX2" fmla="*/ 5372307 w 6035345"/>
                <a:gd name="connsiteY2" fmla="*/ 1932215 h 2388266"/>
                <a:gd name="connsiteX3" fmla="*/ 5984341 w 6035345"/>
                <a:gd name="connsiteY3" fmla="*/ 276031 h 2388266"/>
                <a:gd name="connsiteX4" fmla="*/ 5066289 w 6035345"/>
                <a:gd name="connsiteY4" fmla="*/ 276031 h 2388266"/>
                <a:gd name="connsiteX5" fmla="*/ 4964282 w 6035345"/>
                <a:gd name="connsiteY5" fmla="*/ 1428159 h 2388266"/>
                <a:gd name="connsiteX6" fmla="*/ 782044 w 6035345"/>
                <a:gd name="connsiteY6" fmla="*/ 1356151 h 2388266"/>
                <a:gd name="connsiteX7" fmla="*/ 272016 w 6035345"/>
                <a:gd name="connsiteY7" fmla="*/ 2004223 h 2388266"/>
                <a:gd name="connsiteX0" fmla="*/ 272016 w 6052346"/>
                <a:gd name="connsiteY0" fmla="*/ 2004223 h 2388266"/>
                <a:gd name="connsiteX1" fmla="*/ 2414137 w 6052346"/>
                <a:gd name="connsiteY1" fmla="*/ 2364263 h 2388266"/>
                <a:gd name="connsiteX2" fmla="*/ 5372307 w 6052346"/>
                <a:gd name="connsiteY2" fmla="*/ 1932215 h 2388266"/>
                <a:gd name="connsiteX3" fmla="*/ 5984341 w 6052346"/>
                <a:gd name="connsiteY3" fmla="*/ 276031 h 2388266"/>
                <a:gd name="connsiteX4" fmla="*/ 4964285 w 6052346"/>
                <a:gd name="connsiteY4" fmla="*/ 276031 h 2388266"/>
                <a:gd name="connsiteX5" fmla="*/ 4964282 w 6052346"/>
                <a:gd name="connsiteY5" fmla="*/ 1428159 h 2388266"/>
                <a:gd name="connsiteX6" fmla="*/ 782044 w 6052346"/>
                <a:gd name="connsiteY6" fmla="*/ 1356151 h 2388266"/>
                <a:gd name="connsiteX7" fmla="*/ 272016 w 6052346"/>
                <a:gd name="connsiteY7" fmla="*/ 2004223 h 2388266"/>
                <a:gd name="connsiteX0" fmla="*/ 272016 w 6154352"/>
                <a:gd name="connsiteY0" fmla="*/ 2004223 h 2388266"/>
                <a:gd name="connsiteX1" fmla="*/ 2414137 w 6154352"/>
                <a:gd name="connsiteY1" fmla="*/ 2364263 h 2388266"/>
                <a:gd name="connsiteX2" fmla="*/ 5372307 w 6154352"/>
                <a:gd name="connsiteY2" fmla="*/ 1932215 h 2388266"/>
                <a:gd name="connsiteX3" fmla="*/ 6086348 w 6154352"/>
                <a:gd name="connsiteY3" fmla="*/ 276031 h 2388266"/>
                <a:gd name="connsiteX4" fmla="*/ 4964285 w 6154352"/>
                <a:gd name="connsiteY4" fmla="*/ 276031 h 2388266"/>
                <a:gd name="connsiteX5" fmla="*/ 4964282 w 6154352"/>
                <a:gd name="connsiteY5" fmla="*/ 1428159 h 2388266"/>
                <a:gd name="connsiteX6" fmla="*/ 782044 w 6154352"/>
                <a:gd name="connsiteY6" fmla="*/ 1356151 h 2388266"/>
                <a:gd name="connsiteX7" fmla="*/ 272016 w 6154352"/>
                <a:gd name="connsiteY7" fmla="*/ 2004223 h 2388266"/>
                <a:gd name="connsiteX0" fmla="*/ 272016 w 6154353"/>
                <a:gd name="connsiteY0" fmla="*/ 2220247 h 2604290"/>
                <a:gd name="connsiteX1" fmla="*/ 2414137 w 6154353"/>
                <a:gd name="connsiteY1" fmla="*/ 2580287 h 2604290"/>
                <a:gd name="connsiteX2" fmla="*/ 5372307 w 6154353"/>
                <a:gd name="connsiteY2" fmla="*/ 2148239 h 2604290"/>
                <a:gd name="connsiteX3" fmla="*/ 6086349 w 6154353"/>
                <a:gd name="connsiteY3" fmla="*/ 276031 h 2604290"/>
                <a:gd name="connsiteX4" fmla="*/ 4964285 w 6154353"/>
                <a:gd name="connsiteY4" fmla="*/ 492055 h 2604290"/>
                <a:gd name="connsiteX5" fmla="*/ 4964282 w 6154353"/>
                <a:gd name="connsiteY5" fmla="*/ 1644183 h 2604290"/>
                <a:gd name="connsiteX6" fmla="*/ 782044 w 6154353"/>
                <a:gd name="connsiteY6" fmla="*/ 1572175 h 2604290"/>
                <a:gd name="connsiteX7" fmla="*/ 272016 w 6154353"/>
                <a:gd name="connsiteY7" fmla="*/ 2220247 h 2604290"/>
                <a:gd name="connsiteX0" fmla="*/ 272016 w 6154353"/>
                <a:gd name="connsiteY0" fmla="*/ 2256251 h 2640294"/>
                <a:gd name="connsiteX1" fmla="*/ 2414137 w 6154353"/>
                <a:gd name="connsiteY1" fmla="*/ 2616291 h 2640294"/>
                <a:gd name="connsiteX2" fmla="*/ 5372307 w 6154353"/>
                <a:gd name="connsiteY2" fmla="*/ 2184243 h 2640294"/>
                <a:gd name="connsiteX3" fmla="*/ 6086349 w 6154353"/>
                <a:gd name="connsiteY3" fmla="*/ 312035 h 2640294"/>
                <a:gd name="connsiteX4" fmla="*/ 4964284 w 6154353"/>
                <a:gd name="connsiteY4" fmla="*/ 312035 h 2640294"/>
                <a:gd name="connsiteX5" fmla="*/ 4964282 w 6154353"/>
                <a:gd name="connsiteY5" fmla="*/ 1680187 h 2640294"/>
                <a:gd name="connsiteX6" fmla="*/ 782044 w 6154353"/>
                <a:gd name="connsiteY6" fmla="*/ 1608179 h 2640294"/>
                <a:gd name="connsiteX7" fmla="*/ 272016 w 6154353"/>
                <a:gd name="connsiteY7" fmla="*/ 2256251 h 2640294"/>
                <a:gd name="connsiteX0" fmla="*/ 272016 w 6154353"/>
                <a:gd name="connsiteY0" fmla="*/ 2304256 h 2904323"/>
                <a:gd name="connsiteX1" fmla="*/ 2414137 w 6154353"/>
                <a:gd name="connsiteY1" fmla="*/ 2664296 h 2904323"/>
                <a:gd name="connsiteX2" fmla="*/ 5372307 w 6154353"/>
                <a:gd name="connsiteY2" fmla="*/ 2520280 h 2904323"/>
                <a:gd name="connsiteX3" fmla="*/ 6086349 w 6154353"/>
                <a:gd name="connsiteY3" fmla="*/ 360040 h 2904323"/>
                <a:gd name="connsiteX4" fmla="*/ 4964284 w 6154353"/>
                <a:gd name="connsiteY4" fmla="*/ 360040 h 2904323"/>
                <a:gd name="connsiteX5" fmla="*/ 4964282 w 6154353"/>
                <a:gd name="connsiteY5" fmla="*/ 1728192 h 2904323"/>
                <a:gd name="connsiteX6" fmla="*/ 782044 w 6154353"/>
                <a:gd name="connsiteY6" fmla="*/ 1656184 h 2904323"/>
                <a:gd name="connsiteX7" fmla="*/ 272016 w 6154353"/>
                <a:gd name="connsiteY7" fmla="*/ 2304256 h 2904323"/>
                <a:gd name="connsiteX0" fmla="*/ 272016 w 6154353"/>
                <a:gd name="connsiteY0" fmla="*/ 2304256 h 2928326"/>
                <a:gd name="connsiteX1" fmla="*/ 2414138 w 6154353"/>
                <a:gd name="connsiteY1" fmla="*/ 2808313 h 2928326"/>
                <a:gd name="connsiteX2" fmla="*/ 5372307 w 6154353"/>
                <a:gd name="connsiteY2" fmla="*/ 2520280 h 2928326"/>
                <a:gd name="connsiteX3" fmla="*/ 6086349 w 6154353"/>
                <a:gd name="connsiteY3" fmla="*/ 360040 h 2928326"/>
                <a:gd name="connsiteX4" fmla="*/ 4964284 w 6154353"/>
                <a:gd name="connsiteY4" fmla="*/ 360040 h 2928326"/>
                <a:gd name="connsiteX5" fmla="*/ 4964282 w 6154353"/>
                <a:gd name="connsiteY5" fmla="*/ 1728192 h 2928326"/>
                <a:gd name="connsiteX6" fmla="*/ 782044 w 6154353"/>
                <a:gd name="connsiteY6" fmla="*/ 1656184 h 2928326"/>
                <a:gd name="connsiteX7" fmla="*/ 272016 w 6154353"/>
                <a:gd name="connsiteY7" fmla="*/ 2304256 h 2928326"/>
                <a:gd name="connsiteX0" fmla="*/ 272016 w 6256360"/>
                <a:gd name="connsiteY0" fmla="*/ 2592288 h 2928326"/>
                <a:gd name="connsiteX1" fmla="*/ 2516145 w 6256360"/>
                <a:gd name="connsiteY1" fmla="*/ 2808313 h 2928326"/>
                <a:gd name="connsiteX2" fmla="*/ 5474314 w 6256360"/>
                <a:gd name="connsiteY2" fmla="*/ 2520280 h 2928326"/>
                <a:gd name="connsiteX3" fmla="*/ 6188356 w 6256360"/>
                <a:gd name="connsiteY3" fmla="*/ 360040 h 2928326"/>
                <a:gd name="connsiteX4" fmla="*/ 5066291 w 6256360"/>
                <a:gd name="connsiteY4" fmla="*/ 360040 h 2928326"/>
                <a:gd name="connsiteX5" fmla="*/ 5066289 w 6256360"/>
                <a:gd name="connsiteY5" fmla="*/ 1728192 h 2928326"/>
                <a:gd name="connsiteX6" fmla="*/ 884051 w 6256360"/>
                <a:gd name="connsiteY6" fmla="*/ 1656184 h 2928326"/>
                <a:gd name="connsiteX7" fmla="*/ 272016 w 6256360"/>
                <a:gd name="connsiteY7" fmla="*/ 2592288 h 2928326"/>
                <a:gd name="connsiteX0" fmla="*/ 272016 w 6256360"/>
                <a:gd name="connsiteY0" fmla="*/ 2592288 h 2940327"/>
                <a:gd name="connsiteX1" fmla="*/ 2516145 w 6256360"/>
                <a:gd name="connsiteY1" fmla="*/ 2880320 h 2940327"/>
                <a:gd name="connsiteX2" fmla="*/ 5474314 w 6256360"/>
                <a:gd name="connsiteY2" fmla="*/ 2520280 h 2940327"/>
                <a:gd name="connsiteX3" fmla="*/ 6188356 w 6256360"/>
                <a:gd name="connsiteY3" fmla="*/ 360040 h 2940327"/>
                <a:gd name="connsiteX4" fmla="*/ 5066291 w 6256360"/>
                <a:gd name="connsiteY4" fmla="*/ 360040 h 2940327"/>
                <a:gd name="connsiteX5" fmla="*/ 5066289 w 6256360"/>
                <a:gd name="connsiteY5" fmla="*/ 1728192 h 2940327"/>
                <a:gd name="connsiteX6" fmla="*/ 884051 w 6256360"/>
                <a:gd name="connsiteY6" fmla="*/ 1656184 h 2940327"/>
                <a:gd name="connsiteX7" fmla="*/ 272016 w 6256360"/>
                <a:gd name="connsiteY7" fmla="*/ 2592288 h 2940327"/>
                <a:gd name="connsiteX0" fmla="*/ 493027 w 6477371"/>
                <a:gd name="connsiteY0" fmla="*/ 2592288 h 2940327"/>
                <a:gd name="connsiteX1" fmla="*/ 2737156 w 6477371"/>
                <a:gd name="connsiteY1" fmla="*/ 2880320 h 2940327"/>
                <a:gd name="connsiteX2" fmla="*/ 5695325 w 6477371"/>
                <a:gd name="connsiteY2" fmla="*/ 2520280 h 2940327"/>
                <a:gd name="connsiteX3" fmla="*/ 6409367 w 6477371"/>
                <a:gd name="connsiteY3" fmla="*/ 360040 h 2940327"/>
                <a:gd name="connsiteX4" fmla="*/ 5287302 w 6477371"/>
                <a:gd name="connsiteY4" fmla="*/ 360040 h 2940327"/>
                <a:gd name="connsiteX5" fmla="*/ 5287300 w 6477371"/>
                <a:gd name="connsiteY5" fmla="*/ 1728192 h 2940327"/>
                <a:gd name="connsiteX6" fmla="*/ 799045 w 6477371"/>
                <a:gd name="connsiteY6" fmla="*/ 1656184 h 2940327"/>
                <a:gd name="connsiteX7" fmla="*/ 493027 w 6477371"/>
                <a:gd name="connsiteY7" fmla="*/ 2592288 h 294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371" h="2940327">
                  <a:moveTo>
                    <a:pt x="493027" y="2592288"/>
                  </a:moveTo>
                  <a:cubicBezTo>
                    <a:pt x="816045" y="2796311"/>
                    <a:pt x="1870106" y="2892321"/>
                    <a:pt x="2737156" y="2880320"/>
                  </a:cubicBezTo>
                  <a:cubicBezTo>
                    <a:pt x="3604206" y="2868319"/>
                    <a:pt x="5083290" y="2940327"/>
                    <a:pt x="5695325" y="2520280"/>
                  </a:cubicBezTo>
                  <a:cubicBezTo>
                    <a:pt x="6307360" y="2100233"/>
                    <a:pt x="6477371" y="720080"/>
                    <a:pt x="6409367" y="360040"/>
                  </a:cubicBezTo>
                  <a:cubicBezTo>
                    <a:pt x="6341363" y="0"/>
                    <a:pt x="5474313" y="132015"/>
                    <a:pt x="5287302" y="360040"/>
                  </a:cubicBezTo>
                  <a:cubicBezTo>
                    <a:pt x="5100291" y="588065"/>
                    <a:pt x="6003332" y="1400689"/>
                    <a:pt x="5287300" y="1728192"/>
                  </a:cubicBezTo>
                  <a:cubicBezTo>
                    <a:pt x="4379137" y="1948676"/>
                    <a:pt x="1598090" y="1512168"/>
                    <a:pt x="799045" y="1656184"/>
                  </a:cubicBezTo>
                  <a:cubicBezTo>
                    <a:pt x="0" y="1800200"/>
                    <a:pt x="170009" y="2388265"/>
                    <a:pt x="493027" y="2592288"/>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107504" y="3429000"/>
              <a:ext cx="4044749" cy="923330"/>
            </a:xfrm>
            <a:prstGeom prst="rect">
              <a:avLst/>
            </a:prstGeom>
            <a:noFill/>
          </p:spPr>
          <p:txBody>
            <a:bodyPr wrap="square" rtlCol="0">
              <a:spAutoFit/>
            </a:bodyPr>
            <a:lstStyle/>
            <a:p>
              <a:pPr lvl="0"/>
              <a:r>
                <a:rPr lang="en-US" b="1" dirty="0" smtClean="0">
                  <a:solidFill>
                    <a:srgbClr val="464646"/>
                  </a:solidFill>
                  <a:latin typeface="Georgia"/>
                </a:rPr>
                <a:t>- Path integral framework</a:t>
              </a:r>
            </a:p>
            <a:p>
              <a:pPr lvl="0"/>
              <a:r>
                <a:rPr lang="en-US" b="1" dirty="0" smtClean="0">
                  <a:solidFill>
                    <a:srgbClr val="464646"/>
                  </a:solidFill>
                  <a:latin typeface="Georgia"/>
                </a:rPr>
                <a:t>- Multiple importance sampling </a:t>
              </a:r>
              <a:br>
                <a:rPr lang="en-US" b="1" dirty="0" smtClean="0">
                  <a:solidFill>
                    <a:srgbClr val="464646"/>
                  </a:solidFill>
                  <a:latin typeface="Georgia"/>
                </a:rPr>
              </a:br>
              <a:r>
                <a:rPr lang="en-US" dirty="0" smtClean="0">
                  <a:solidFill>
                    <a:srgbClr val="464646"/>
                  </a:solidFill>
                  <a:latin typeface="Georgia"/>
                </a:rPr>
                <a:t>   </a:t>
              </a:r>
              <a:r>
                <a:rPr lang="en-US" dirty="0" smtClean="0">
                  <a:solidFill>
                    <a:srgbClr val="2DA2BF"/>
                  </a:solidFill>
                  <a:latin typeface="Georgia"/>
                </a:rPr>
                <a:t>[</a:t>
              </a:r>
              <a:r>
                <a:rPr lang="en-US" dirty="0" err="1" smtClean="0">
                  <a:solidFill>
                    <a:srgbClr val="2DA2BF"/>
                  </a:solidFill>
                  <a:latin typeface="Georgia"/>
                </a:rPr>
                <a:t>Veach</a:t>
              </a:r>
              <a:r>
                <a:rPr lang="en-US" dirty="0" smtClean="0">
                  <a:solidFill>
                    <a:srgbClr val="2DA2BF"/>
                  </a:solidFill>
                  <a:latin typeface="Georgia"/>
                </a:rPr>
                <a:t> and </a:t>
              </a:r>
              <a:r>
                <a:rPr lang="en-US" dirty="0" err="1" smtClean="0">
                  <a:solidFill>
                    <a:srgbClr val="2DA2BF"/>
                  </a:solidFill>
                  <a:latin typeface="Georgia"/>
                </a:rPr>
                <a:t>Guibas</a:t>
              </a:r>
              <a:r>
                <a:rPr lang="en-US" dirty="0" smtClean="0">
                  <a:solidFill>
                    <a:srgbClr val="2DA2BF"/>
                  </a:solidFill>
                  <a:latin typeface="Georgia"/>
                </a:rPr>
                <a:t> 1995, 1997]</a:t>
              </a:r>
              <a:endParaRPr lang="cs-CZ" dirty="0" smtClean="0">
                <a:solidFill>
                  <a:srgbClr val="2DA2BF"/>
                </a:solidFill>
                <a:latin typeface="Georgia"/>
              </a:endParaRPr>
            </a:p>
          </p:txBody>
        </p:sp>
      </p:grpSp>
      <p:sp>
        <p:nvSpPr>
          <p:cNvPr id="2" name="Nadpis 1"/>
          <p:cNvSpPr>
            <a:spLocks noGrp="1"/>
          </p:cNvSpPr>
          <p:nvPr>
            <p:ph type="title"/>
          </p:nvPr>
        </p:nvSpPr>
        <p:spPr/>
        <p:txBody>
          <a:bodyPr/>
          <a:lstStyle/>
          <a:p>
            <a:r>
              <a:rPr lang="en-US" dirty="0" smtClean="0"/>
              <a:t>Approach</a:t>
            </a:r>
            <a:endParaRPr lang="cs-CZ"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
        <p:nvSpPr>
          <p:cNvPr id="9" name="Rounded Rectangle 5"/>
          <p:cNvSpPr/>
          <p:nvPr/>
        </p:nvSpPr>
        <p:spPr bwMode="auto">
          <a:xfrm>
            <a:off x="621904" y="1542959"/>
            <a:ext cx="2905234" cy="1379984"/>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tx2"/>
                </a:solidFill>
              </a:rPr>
              <a:t>Bidirectional path tracing</a:t>
            </a:r>
          </a:p>
        </p:txBody>
      </p:sp>
      <p:sp>
        <p:nvSpPr>
          <p:cNvPr id="10" name="Rounded Rectangle 6"/>
          <p:cNvSpPr/>
          <p:nvPr/>
        </p:nvSpPr>
        <p:spPr bwMode="auto">
          <a:xfrm>
            <a:off x="4510337" y="1542959"/>
            <a:ext cx="2952327" cy="1379984"/>
          </a:xfrm>
          <a:prstGeom prst="roundRect">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tx2"/>
                </a:solidFill>
              </a:rPr>
              <a:t>Photon mapping</a:t>
            </a:r>
          </a:p>
          <a:p>
            <a:pPr algn="ctr" eaLnBrk="0" hangingPunct="0"/>
            <a:r>
              <a:rPr lang="en-US" sz="2000" dirty="0" smtClean="0">
                <a:solidFill>
                  <a:schemeClr val="tx2"/>
                </a:solidFill>
              </a:rPr>
              <a:t>(Density estimation)</a:t>
            </a:r>
            <a:endParaRPr lang="en-US" sz="2000" b="1" dirty="0" smtClean="0">
              <a:solidFill>
                <a:schemeClr val="tx2"/>
              </a:solidFill>
            </a:endParaRPr>
          </a:p>
        </p:txBody>
      </p:sp>
      <p:sp>
        <p:nvSpPr>
          <p:cNvPr id="12" name="Zaoblený obdélník 11"/>
          <p:cNvSpPr/>
          <p:nvPr/>
        </p:nvSpPr>
        <p:spPr>
          <a:xfrm>
            <a:off x="683568" y="4880700"/>
            <a:ext cx="6840760" cy="1152128"/>
          </a:xfrm>
          <a:prstGeom prst="roundRect">
            <a:avLst/>
          </a:prstGeom>
          <a:ln>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r>
              <a:rPr lang="en-US" sz="2000" b="1" dirty="0" smtClean="0">
                <a:solidFill>
                  <a:schemeClr val="bg1">
                    <a:lumMod val="95000"/>
                  </a:schemeClr>
                </a:solidFill>
              </a:rPr>
              <a:t>Vertex Connection and Merging (VCM)</a:t>
            </a:r>
            <a:endParaRPr lang="cs-CZ" sz="2000" b="1" dirty="0" smtClean="0">
              <a:solidFill>
                <a:schemeClr val="bg1">
                  <a:lumMod val="95000"/>
                </a:schemeClr>
              </a:solidFill>
            </a:endParaRPr>
          </a:p>
        </p:txBody>
      </p:sp>
      <p:sp>
        <p:nvSpPr>
          <p:cNvPr id="13" name="TextovéPole 12"/>
          <p:cNvSpPr txBox="1"/>
          <p:nvPr/>
        </p:nvSpPr>
        <p:spPr>
          <a:xfrm>
            <a:off x="3519891" y="1425291"/>
            <a:ext cx="1050288" cy="1569660"/>
          </a:xfrm>
          <a:prstGeom prst="rect">
            <a:avLst/>
          </a:prstGeom>
          <a:noFill/>
        </p:spPr>
        <p:txBody>
          <a:bodyPr wrap="none" rtlCol="0">
            <a:spAutoFit/>
          </a:bodyPr>
          <a:lstStyle/>
          <a:p>
            <a:r>
              <a:rPr lang="en-US" sz="9600" b="1" dirty="0" smtClean="0">
                <a:solidFill>
                  <a:schemeClr val="tx1">
                    <a:lumMod val="65000"/>
                    <a:lumOff val="35000"/>
                  </a:schemeClr>
                </a:solidFill>
                <a:effectLst>
                  <a:outerShdw blurRad="50800" dist="38100" dir="18900000" algn="bl" rotWithShape="0">
                    <a:prstClr val="black">
                      <a:alpha val="40000"/>
                    </a:prstClr>
                  </a:outerShdw>
                </a:effectLst>
                <a:latin typeface="+mn-lt"/>
              </a:rPr>
              <a:t>+</a:t>
            </a:r>
            <a:endParaRPr lang="cs-CZ" sz="9600" b="1" dirty="0" smtClean="0">
              <a:solidFill>
                <a:schemeClr val="tx1">
                  <a:lumMod val="65000"/>
                  <a:lumOff val="35000"/>
                </a:schemeClr>
              </a:solidFill>
              <a:effectLst>
                <a:outerShdw blurRad="50800" dist="38100" dir="18900000" algn="bl" rotWithShape="0">
                  <a:prstClr val="black">
                    <a:alpha val="40000"/>
                  </a:prstClr>
                </a:outerShdw>
              </a:effectLst>
              <a:latin typeface="+mn-lt"/>
            </a:endParaRPr>
          </a:p>
        </p:txBody>
      </p:sp>
      <p:sp>
        <p:nvSpPr>
          <p:cNvPr id="14" name="Pravá složená závorka 13"/>
          <p:cNvSpPr/>
          <p:nvPr/>
        </p:nvSpPr>
        <p:spPr>
          <a:xfrm>
            <a:off x="7966720" y="1410775"/>
            <a:ext cx="144016" cy="17281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Pravá složená závorka 14"/>
          <p:cNvSpPr/>
          <p:nvPr/>
        </p:nvSpPr>
        <p:spPr>
          <a:xfrm>
            <a:off x="7966720" y="4736684"/>
            <a:ext cx="144016" cy="144016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p:cNvSpPr txBox="1"/>
          <p:nvPr/>
        </p:nvSpPr>
        <p:spPr>
          <a:xfrm rot="16200000">
            <a:off x="7305413" y="1857411"/>
            <a:ext cx="2584362" cy="830997"/>
          </a:xfrm>
          <a:prstGeom prst="rect">
            <a:avLst/>
          </a:prstGeom>
          <a:noFill/>
        </p:spPr>
        <p:txBody>
          <a:bodyPr wrap="none" rtlCol="0">
            <a:spAutoFit/>
          </a:bodyPr>
          <a:lstStyle/>
          <a:p>
            <a:pPr algn="ctr"/>
            <a:r>
              <a:rPr lang="en-US" sz="2400" b="1" dirty="0" smtClean="0">
                <a:solidFill>
                  <a:schemeClr val="accent1"/>
                </a:solidFill>
                <a:latin typeface="+mn-lt"/>
              </a:rPr>
              <a:t>previous</a:t>
            </a:r>
            <a:br>
              <a:rPr lang="en-US" sz="2400" b="1" dirty="0" smtClean="0">
                <a:solidFill>
                  <a:schemeClr val="accent1"/>
                </a:solidFill>
                <a:latin typeface="+mn-lt"/>
              </a:rPr>
            </a:br>
            <a:r>
              <a:rPr lang="en-US" sz="2400" b="1" dirty="0" smtClean="0">
                <a:solidFill>
                  <a:schemeClr val="accent1"/>
                </a:solidFill>
                <a:latin typeface="+mn-lt"/>
              </a:rPr>
              <a:t>state-of-the-art</a:t>
            </a:r>
            <a:endParaRPr lang="cs-CZ" sz="2400" b="1" dirty="0" smtClean="0">
              <a:solidFill>
                <a:schemeClr val="accent1"/>
              </a:solidFill>
              <a:latin typeface="+mn-lt"/>
            </a:endParaRPr>
          </a:p>
        </p:txBody>
      </p:sp>
      <p:sp>
        <p:nvSpPr>
          <p:cNvPr id="17" name="TextovéPole 16"/>
          <p:cNvSpPr txBox="1"/>
          <p:nvPr/>
        </p:nvSpPr>
        <p:spPr>
          <a:xfrm rot="16200000">
            <a:off x="7529031" y="5225949"/>
            <a:ext cx="2137124" cy="461665"/>
          </a:xfrm>
          <a:prstGeom prst="rect">
            <a:avLst/>
          </a:prstGeom>
          <a:noFill/>
        </p:spPr>
        <p:txBody>
          <a:bodyPr wrap="none" rtlCol="0">
            <a:spAutoFit/>
          </a:bodyPr>
          <a:lstStyle/>
          <a:p>
            <a:pPr algn="ctr"/>
            <a:r>
              <a:rPr lang="en-US" sz="2400" b="1" dirty="0" smtClean="0">
                <a:solidFill>
                  <a:schemeClr val="accent2"/>
                </a:solidFill>
                <a:latin typeface="+mn-lt"/>
              </a:rPr>
              <a:t>new method</a:t>
            </a:r>
            <a:endParaRPr lang="cs-CZ" sz="2400" b="1" dirty="0" smtClean="0">
              <a:solidFill>
                <a:schemeClr val="accent2"/>
              </a:solidFill>
              <a:latin typeface="+mn-lt"/>
            </a:endParaRPr>
          </a:p>
        </p:txBody>
      </p:sp>
      <p:sp>
        <p:nvSpPr>
          <p:cNvPr id="11" name="Right Arrow 7"/>
          <p:cNvSpPr/>
          <p:nvPr/>
        </p:nvSpPr>
        <p:spPr bwMode="auto">
          <a:xfrm rot="5400000">
            <a:off x="3594584" y="3603712"/>
            <a:ext cx="974574" cy="692226"/>
          </a:xfrm>
          <a:prstGeom prst="rightArrow">
            <a:avLst/>
          </a:prstGeom>
          <a:solidFill>
            <a:schemeClr val="bg2"/>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eaLnBrk="0" latinLnBrk="0" hangingPunct="0">
              <a:lnSpc>
                <a:spcPct val="100000"/>
              </a:lnSpc>
              <a:buClrTx/>
              <a:buSzTx/>
              <a:buFontTx/>
              <a:buNone/>
              <a:tabLst/>
            </a:pPr>
            <a:endParaRPr lang="en-US" sz="280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BPT </a:t>
            </a:r>
            <a:r>
              <a:rPr lang="en-US" b="1" dirty="0" err="1" smtClean="0"/>
              <a:t>vs</a:t>
            </a:r>
            <a:r>
              <a:rPr lang="en-US" b="1" dirty="0" smtClean="0"/>
              <a:t> PM</a:t>
            </a:r>
            <a:endParaRPr lang="en-GB" b="1" dirty="0"/>
          </a:p>
        </p:txBody>
      </p:sp>
      <p:sp>
        <p:nvSpPr>
          <p:cNvPr id="17" name="TextBox 16"/>
          <p:cNvSpPr txBox="1"/>
          <p:nvPr/>
        </p:nvSpPr>
        <p:spPr>
          <a:xfrm>
            <a:off x="179512" y="5127575"/>
            <a:ext cx="5796643"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Bidirectional path tracing</a:t>
            </a:r>
            <a:endParaRPr lang="en-US" sz="2400" b="1" dirty="0">
              <a:solidFill>
                <a:schemeClr val="tx2"/>
              </a:solidFill>
              <a:latin typeface="+mn-lt"/>
            </a:endParaRPr>
          </a:p>
        </p:txBody>
      </p:sp>
      <p:sp>
        <p:nvSpPr>
          <p:cNvPr id="18" name="TextBox 17"/>
          <p:cNvSpPr txBox="1"/>
          <p:nvPr/>
        </p:nvSpPr>
        <p:spPr>
          <a:xfrm>
            <a:off x="6156176" y="5127575"/>
            <a:ext cx="2808312" cy="461665"/>
          </a:xfrm>
          <a:prstGeom prst="rect">
            <a:avLst/>
          </a:prstGeom>
          <a:solidFill>
            <a:schemeClr val="tx1">
              <a:alpha val="25000"/>
            </a:schemeClr>
          </a:solidFill>
        </p:spPr>
        <p:txBody>
          <a:bodyPr wrap="square" rtlCol="0">
            <a:spAutoFit/>
          </a:bodyPr>
          <a:lstStyle/>
          <a:p>
            <a:pPr algn="ctr"/>
            <a:r>
              <a:rPr lang="en-US" sz="2400" b="1" dirty="0" smtClean="0">
                <a:solidFill>
                  <a:schemeClr val="tx2"/>
                </a:solidFill>
                <a:latin typeface="+mn-lt"/>
              </a:rPr>
              <a:t>Photon mapping</a:t>
            </a:r>
            <a:endParaRPr lang="en-US" sz="2400" b="1" dirty="0">
              <a:solidFill>
                <a:schemeClr val="tx2"/>
              </a:solidFill>
              <a:latin typeface="+mn-lt"/>
            </a:endParaRPr>
          </a:p>
        </p:txBody>
      </p:sp>
      <p:cxnSp>
        <p:nvCxnSpPr>
          <p:cNvPr id="29" name="Straight Arrow Connector 28"/>
          <p:cNvCxnSpPr>
            <a:stCxn id="41" idx="3"/>
            <a:endCxn id="3" idx="1"/>
          </p:cNvCxnSpPr>
          <p:nvPr/>
        </p:nvCxnSpPr>
        <p:spPr>
          <a:xfrm>
            <a:off x="533280" y="2713602"/>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179512" y="1772319"/>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081350"/>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3" y="2007002"/>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10036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29702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189586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713602"/>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6"/>
          <p:cNvGrpSpPr/>
          <p:nvPr/>
        </p:nvGrpSpPr>
        <p:grpSpPr>
          <a:xfrm>
            <a:off x="179513" y="4450000"/>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accent1"/>
            </a:solidFill>
          </p:spPr>
          <p:txBody>
            <a:bodyPr wrap="square" rtlCol="0" anchor="ctr">
              <a:noAutofit/>
            </a:bodyPr>
            <a:lstStyle/>
            <a:p>
              <a:pPr algn="ctr"/>
              <a:r>
                <a:rPr lang="en-US" dirty="0" smtClean="0">
                  <a:solidFill>
                    <a:srgbClr val="FFC000"/>
                  </a:solidFill>
                  <a:effectLst>
                    <a:outerShdw blurRad="38100" dist="38100" dir="2700000" algn="tl">
                      <a:srgbClr val="000000">
                        <a:alpha val="43137"/>
                      </a:srgbClr>
                    </a:outerShdw>
                  </a:effectLst>
                  <a:latin typeface="+mn-lt"/>
                </a:rPr>
                <a:t>Unidirectional sampling</a:t>
              </a:r>
              <a:endParaRPr lang="en-US" dirty="0">
                <a:solidFill>
                  <a:srgbClr val="FFC000"/>
                </a:solidFill>
                <a:effectLst>
                  <a:outerShdw blurRad="38100" dist="38100" dir="2700000" algn="tl">
                    <a:srgbClr val="000000">
                      <a:alpha val="43137"/>
                    </a:srgbClr>
                  </a:outerShdw>
                </a:effectLst>
                <a:latin typeface="+mn-lt"/>
              </a:endParaRPr>
            </a:p>
          </p:txBody>
        </p:sp>
        <p:sp>
          <p:nvSpPr>
            <p:cNvPr id="20" name="TextBox 19"/>
            <p:cNvSpPr txBox="1"/>
            <p:nvPr/>
          </p:nvSpPr>
          <p:spPr>
            <a:xfrm>
              <a:off x="3167844" y="4305796"/>
              <a:ext cx="2808312" cy="830997"/>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Vertex connection</a:t>
              </a:r>
              <a:endParaRPr lang="en-US" sz="2000" dirty="0">
                <a:solidFill>
                  <a:srgbClr val="FFC000"/>
                </a:solidFill>
                <a:effectLst>
                  <a:outerShdw blurRad="50800" dist="38100" dir="2700000" algn="tl" rotWithShape="0">
                    <a:prstClr val="black"/>
                  </a:outerShdw>
                </a:effectLst>
                <a:latin typeface="+mn-lt"/>
              </a:endParaRPr>
            </a:p>
          </p:txBody>
        </p:sp>
      </p:grpSp>
      <p:grpSp>
        <p:nvGrpSpPr>
          <p:cNvPr id="9" name="Group 5"/>
          <p:cNvGrpSpPr/>
          <p:nvPr/>
        </p:nvGrpSpPr>
        <p:grpSpPr>
          <a:xfrm>
            <a:off x="3167844" y="1772319"/>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081350"/>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35" y="2007002"/>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10036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297021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189586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713602"/>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450000"/>
            <a:ext cx="2808312" cy="491356"/>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50800" dist="38100" dir="2700000" algn="tl" rotWithShape="0">
                    <a:prstClr val="black"/>
                  </a:outerShdw>
                </a:effectLst>
                <a:latin typeface="+mn-lt"/>
              </a:rPr>
              <a:t>Density estimation</a:t>
            </a:r>
            <a:endParaRPr lang="en-US" sz="2000" dirty="0">
              <a:solidFill>
                <a:srgbClr val="FFC000"/>
              </a:solidFill>
              <a:effectLst>
                <a:outerShdw blurRad="50800" dist="38100" dir="2700000" algn="tl" rotWithShape="0">
                  <a:prstClr val="black"/>
                </a:outerShdw>
              </a:effectLst>
              <a:latin typeface="+mn-lt"/>
            </a:endParaRPr>
          </a:p>
        </p:txBody>
      </p:sp>
      <p:grpSp>
        <p:nvGrpSpPr>
          <p:cNvPr id="11" name="Group 8"/>
          <p:cNvGrpSpPr/>
          <p:nvPr/>
        </p:nvGrpSpPr>
        <p:grpSpPr>
          <a:xfrm>
            <a:off x="6156176" y="1772319"/>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3" name="Group 121"/>
          <p:cNvGrpSpPr/>
          <p:nvPr/>
        </p:nvGrpSpPr>
        <p:grpSpPr>
          <a:xfrm>
            <a:off x="7483489" y="2007002"/>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7078452" y="2957225"/>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Group 96"/>
          <p:cNvGrpSpPr/>
          <p:nvPr/>
        </p:nvGrpSpPr>
        <p:grpSpPr>
          <a:xfrm>
            <a:off x="7372351" y="1895866"/>
            <a:ext cx="368001" cy="130204"/>
            <a:chOff x="7372351" y="1758697"/>
            <a:chExt cx="368001" cy="130204"/>
          </a:xfrm>
          <a:solidFill>
            <a:schemeClr val="bg2"/>
          </a:solidFill>
        </p:grpSpPr>
        <p:sp>
          <p:nvSpPr>
            <p:cNvPr id="119"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6" name="Group 122"/>
          <p:cNvGrpSpPr/>
          <p:nvPr/>
        </p:nvGrpSpPr>
        <p:grpSpPr>
          <a:xfrm>
            <a:off x="8815230" y="2846089"/>
            <a:ext cx="130206" cy="504056"/>
            <a:chOff x="8815230" y="2708920"/>
            <a:chExt cx="130206" cy="504056"/>
          </a:xfrm>
          <a:solidFill>
            <a:schemeClr val="bg2"/>
          </a:solidFill>
        </p:grpSpPr>
        <p:sp>
          <p:nvSpPr>
            <p:cNvPr id="118" name="Oval 117"/>
            <p:cNvSpPr/>
            <p:nvPr/>
          </p:nvSpPr>
          <p:spPr>
            <a:xfrm>
              <a:off x="8815230" y="270892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040857"/>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10036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124"/>
          <p:cNvGrpSpPr/>
          <p:nvPr/>
        </p:nvGrpSpPr>
        <p:grpSpPr>
          <a:xfrm>
            <a:off x="6967314" y="4100361"/>
            <a:ext cx="697824" cy="130204"/>
            <a:chOff x="6967314" y="3963192"/>
            <a:chExt cx="697824" cy="130204"/>
          </a:xfrm>
          <a:solidFill>
            <a:schemeClr val="bg2"/>
          </a:solidFill>
        </p:grpSpPr>
        <p:sp>
          <p:nvSpPr>
            <p:cNvPr id="137"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49786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par>
                          <p:cTn id="62" fill="hold">
                            <p:stCondLst>
                              <p:cond delay="3400"/>
                            </p:stCondLst>
                            <p:childTnLst>
                              <p:par>
                                <p:cTn id="63" presetID="16" presetClass="entr" presetSubtype="21" fill="hold" nodeType="afterEffect">
                                  <p:stCondLst>
                                    <p:cond delay="35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par>
                          <p:cTn id="86" fill="hold">
                            <p:stCondLst>
                              <p:cond delay="2000"/>
                            </p:stCondLst>
                            <p:childTnLst>
                              <p:par>
                                <p:cTn id="87" presetID="22" presetClass="entr" presetSubtype="2"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right)">
                                      <p:cBhvr>
                                        <p:cTn id="89" dur="500"/>
                                        <p:tgtEl>
                                          <p:spTgt spid="14"/>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3000"/>
                            </p:stCondLst>
                            <p:childTnLst>
                              <p:par>
                                <p:cTn id="95" presetID="22" presetClass="entr" presetSubtype="8" fill="hold" nodeType="afterEffect">
                                  <p:stCondLst>
                                    <p:cond delay="50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fade">
                                      <p:cBhvr>
                                        <p:cTn id="101" dur="500"/>
                                        <p:tgtEl>
                                          <p:spTgt spid="117"/>
                                        </p:tgtEl>
                                      </p:cBhvr>
                                    </p:animEffect>
                                  </p:childTnLst>
                                </p:cTn>
                              </p:par>
                            </p:childTnLst>
                          </p:cTn>
                        </p:par>
                        <p:par>
                          <p:cTn id="102" fill="hold">
                            <p:stCondLst>
                              <p:cond delay="4500"/>
                            </p:stCondLst>
                            <p:childTnLst>
                              <p:par>
                                <p:cTn id="103" presetID="20"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edge">
                                      <p:cBhvr>
                                        <p:cTn id="105"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Rectangle 150"/>
          <p:cNvSpPr/>
          <p:nvPr/>
        </p:nvSpPr>
        <p:spPr>
          <a:xfrm>
            <a:off x="6156176" y="4094994"/>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4094994"/>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70" name="Oval 169"/>
          <p:cNvSpPr/>
          <p:nvPr/>
        </p:nvSpPr>
        <p:spPr>
          <a:xfrm rot="16200000">
            <a:off x="8356463" y="4995842"/>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9" name="Straight Arrow Connector 28"/>
          <p:cNvCxnSpPr>
            <a:stCxn id="41" idx="3"/>
            <a:endCxn id="3" idx="1"/>
          </p:cNvCxnSpPr>
          <p:nvPr/>
        </p:nvCxnSpPr>
        <p:spPr>
          <a:xfrm>
            <a:off x="533280" y="5036277"/>
            <a:ext cx="916128" cy="54858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179512" y="4094994"/>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2"/>
          </p:cNvCxnSpPr>
          <p:nvPr/>
        </p:nvCxnSpPr>
        <p:spPr>
          <a:xfrm flipV="1">
            <a:off x="1541478" y="5122730"/>
            <a:ext cx="1298571" cy="462128"/>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2"/>
            <a:endCxn id="58" idx="7"/>
          </p:cNvCxnSpPr>
          <p:nvPr/>
        </p:nvCxnSpPr>
        <p:spPr>
          <a:xfrm flipH="1">
            <a:off x="1896256" y="5122730"/>
            <a:ext cx="943793" cy="526202"/>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840049" y="50576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Rectangle 111"/>
          <p:cNvSpPr/>
          <p:nvPr/>
        </p:nvSpPr>
        <p:spPr>
          <a:xfrm>
            <a:off x="7105823" y="4167347"/>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Oval 12"/>
          <p:cNvSpPr/>
          <p:nvPr/>
        </p:nvSpPr>
        <p:spPr>
          <a:xfrm>
            <a:off x="1150670" y="5622144"/>
            <a:ext cx="865994" cy="865994"/>
          </a:xfrm>
          <a:prstGeom prst="ellipse">
            <a:avLst/>
          </a:prstGeom>
          <a:solidFill>
            <a:schemeClr val="bg2"/>
          </a:solidFill>
          <a:ln>
            <a:noFill/>
          </a:ln>
          <a:effectLst>
            <a:outerShdw blurRad="508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 name="Oval 2"/>
          <p:cNvSpPr/>
          <p:nvPr/>
        </p:nvSpPr>
        <p:spPr>
          <a:xfrm>
            <a:off x="1430340" y="556579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785118" y="562986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0" name="Straight Arrow Connector 79"/>
          <p:cNvCxnSpPr>
            <a:stCxn id="58" idx="0"/>
            <a:endCxn id="72" idx="4"/>
          </p:cNvCxnSpPr>
          <p:nvPr/>
        </p:nvCxnSpPr>
        <p:spPr>
          <a:xfrm flipH="1" flipV="1">
            <a:off x="1583668" y="4348745"/>
            <a:ext cx="266553" cy="128111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518565" y="421854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6" name="Straight Arrow Connector 125"/>
          <p:cNvCxnSpPr>
            <a:stCxn id="121" idx="3"/>
            <a:endCxn id="133" idx="1"/>
          </p:cNvCxnSpPr>
          <p:nvPr/>
        </p:nvCxnSpPr>
        <p:spPr>
          <a:xfrm>
            <a:off x="6509944" y="5036277"/>
            <a:ext cx="964442" cy="54858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33" idx="7"/>
            <a:endCxn id="130" idx="2"/>
          </p:cNvCxnSpPr>
          <p:nvPr/>
        </p:nvCxnSpPr>
        <p:spPr>
          <a:xfrm flipV="1">
            <a:off x="7566456" y="5122730"/>
            <a:ext cx="1260471" cy="462128"/>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8826927" y="50576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30"/>
          <p:cNvSpPr/>
          <p:nvPr/>
        </p:nvSpPr>
        <p:spPr>
          <a:xfrm>
            <a:off x="7137548" y="5622144"/>
            <a:ext cx="865994" cy="865994"/>
          </a:xfrm>
          <a:prstGeom prst="ellipse">
            <a:avLst/>
          </a:prstGeom>
          <a:solidFill>
            <a:schemeClr val="bg2"/>
          </a:solidFill>
          <a:ln>
            <a:noFill/>
          </a:ln>
          <a:effectLst>
            <a:outerShdw blurRad="508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8" name="Group 113"/>
          <p:cNvGrpSpPr/>
          <p:nvPr/>
        </p:nvGrpSpPr>
        <p:grpSpPr>
          <a:xfrm rot="774754">
            <a:off x="6313091" y="4894224"/>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10" name="Group 6"/>
          <p:cNvGrpSpPr/>
          <p:nvPr/>
        </p:nvGrpSpPr>
        <p:grpSpPr>
          <a:xfrm>
            <a:off x="3167844" y="4094994"/>
            <a:ext cx="2808312" cy="2480452"/>
            <a:chOff x="3167844" y="4330432"/>
            <a:chExt cx="2808312" cy="2480452"/>
          </a:xfrm>
        </p:grpSpPr>
        <p:sp>
          <p:nvSpPr>
            <p:cNvPr id="150" name="Rectangle 149"/>
            <p:cNvSpPr/>
            <p:nvPr/>
          </p:nvSpPr>
          <p:spPr>
            <a:xfrm>
              <a:off x="3167845" y="4330432"/>
              <a:ext cx="2808311" cy="2480452"/>
            </a:xfrm>
            <a:prstGeom prst="rect">
              <a:avLst/>
            </a:prstGeom>
            <a:solidFill>
              <a:schemeClr val="tx1">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4330432"/>
              <a:ext cx="2808312" cy="2480452"/>
            </a:xfrm>
            <a:prstGeom prst="frame">
              <a:avLst>
                <a:gd name="adj1" fmla="val 3540"/>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4402785"/>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0" name="Straight Arrow Connector 139"/>
            <p:cNvCxnSpPr>
              <a:endCxn id="145" idx="1"/>
            </p:cNvCxnSpPr>
            <p:nvPr/>
          </p:nvCxnSpPr>
          <p:spPr>
            <a:xfrm>
              <a:off x="3522021" y="5271715"/>
              <a:ext cx="908868" cy="548581"/>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45" idx="7"/>
              <a:endCxn id="143" idx="2"/>
            </p:cNvCxnSpPr>
            <p:nvPr/>
          </p:nvCxnSpPr>
          <p:spPr>
            <a:xfrm flipV="1">
              <a:off x="4522959" y="5358168"/>
              <a:ext cx="1305831" cy="462128"/>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43" idx="2"/>
              <a:endCxn id="146" idx="7"/>
            </p:cNvCxnSpPr>
            <p:nvPr/>
          </p:nvCxnSpPr>
          <p:spPr>
            <a:xfrm flipH="1">
              <a:off x="4805369" y="5358168"/>
              <a:ext cx="1023421" cy="498063"/>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5828790" y="5293066"/>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4" name="Oval 143"/>
            <p:cNvSpPr/>
            <p:nvPr/>
          </p:nvSpPr>
          <p:spPr>
            <a:xfrm>
              <a:off x="4139411" y="5857582"/>
              <a:ext cx="865994" cy="865994"/>
            </a:xfrm>
            <a:prstGeom prst="ellipse">
              <a:avLst/>
            </a:prstGeom>
            <a:solidFill>
              <a:schemeClr val="tx1">
                <a:lumMod val="85000"/>
              </a:schemeClr>
            </a:solidFill>
            <a:ln>
              <a:noFill/>
            </a:ln>
            <a:effectLst>
              <a:outerShdw blurRad="508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5" name="Oval 144"/>
            <p:cNvSpPr/>
            <p:nvPr/>
          </p:nvSpPr>
          <p:spPr>
            <a:xfrm>
              <a:off x="4411821" y="5801228"/>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6" name="Oval 145"/>
            <p:cNvSpPr/>
            <p:nvPr/>
          </p:nvSpPr>
          <p:spPr>
            <a:xfrm>
              <a:off x="4694231" y="5837163"/>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7" name="Straight Arrow Connector 146"/>
            <p:cNvCxnSpPr>
              <a:stCxn id="146" idx="0"/>
              <a:endCxn id="148" idx="4"/>
            </p:cNvCxnSpPr>
            <p:nvPr/>
          </p:nvCxnSpPr>
          <p:spPr>
            <a:xfrm flipH="1" flipV="1">
              <a:off x="4572409" y="4584183"/>
              <a:ext cx="186925" cy="1252980"/>
            </a:xfrm>
            <a:prstGeom prst="straightConnector1">
              <a:avLst/>
            </a:prstGeom>
            <a:ln w="12700">
              <a:solidFill>
                <a:schemeClr val="tx1">
                  <a:lumMod val="65000"/>
                  <a:lumOff val="35000"/>
                </a:schemeClr>
              </a:solidFill>
              <a:tailEnd type="none" w="med" len="lg"/>
            </a:ln>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a:off x="4507306" y="4453979"/>
              <a:ext cx="130206" cy="130204"/>
            </a:xfrm>
            <a:prstGeom prst="ellipse">
              <a:avLst/>
            </a:prstGeom>
            <a:solidFill>
              <a:schemeClr val="tx1"/>
            </a:solidFill>
            <a:ln w="38100">
              <a:solidFill>
                <a:schemeClr val="bg1">
                  <a:lumMod val="85000"/>
                  <a:lumOff val="15000"/>
                </a:schemeClr>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1" name="Group 101"/>
            <p:cNvGrpSpPr/>
            <p:nvPr/>
          </p:nvGrpSpPr>
          <p:grpSpPr>
            <a:xfrm rot="774754">
              <a:off x="3324759" y="5129662"/>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sz="2000"/>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sz="2000"/>
              </a:p>
            </p:txBody>
          </p:sp>
        </p:grpSp>
      </p:grpSp>
      <p:cxnSp>
        <p:nvCxnSpPr>
          <p:cNvPr id="153" name="Straight Arrow Connector 152"/>
          <p:cNvCxnSpPr>
            <a:stCxn id="159" idx="0"/>
            <a:endCxn id="156" idx="5"/>
          </p:cNvCxnSpPr>
          <p:nvPr/>
        </p:nvCxnSpPr>
        <p:spPr>
          <a:xfrm flipH="1" flipV="1">
            <a:off x="7721284" y="4329677"/>
            <a:ext cx="32668" cy="128702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7610146" y="4218541"/>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9" name="Oval 158"/>
          <p:cNvSpPr/>
          <p:nvPr/>
        </p:nvSpPr>
        <p:spPr>
          <a:xfrm>
            <a:off x="7688849" y="561670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7" name="Oval 166"/>
          <p:cNvSpPr/>
          <p:nvPr/>
        </p:nvSpPr>
        <p:spPr>
          <a:xfrm>
            <a:off x="8826927" y="529770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32"/>
          <p:cNvSpPr/>
          <p:nvPr/>
        </p:nvSpPr>
        <p:spPr>
          <a:xfrm>
            <a:off x="7455318" y="556579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68" name="Straight Arrow Connector 167"/>
          <p:cNvCxnSpPr>
            <a:stCxn id="167" idx="2"/>
            <a:endCxn id="159" idx="7"/>
          </p:cNvCxnSpPr>
          <p:nvPr/>
        </p:nvCxnSpPr>
        <p:spPr>
          <a:xfrm flipH="1">
            <a:off x="7799987" y="5362806"/>
            <a:ext cx="1026940" cy="27296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2" name="Group 5"/>
          <p:cNvGrpSpPr/>
          <p:nvPr/>
        </p:nvGrpSpPr>
        <p:grpSpPr>
          <a:xfrm>
            <a:off x="193386" y="548680"/>
            <a:ext cx="8757230" cy="2868526"/>
            <a:chOff x="64853" y="2083362"/>
            <a:chExt cx="8976193" cy="2940251"/>
          </a:xfrm>
        </p:grpSpPr>
        <p:pic>
          <p:nvPicPr>
            <p:cNvPr id="59" name="Picture 5" descr="D:\Dropbox\Presentations\SIGGRAPH_Asia_2011\Images\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389" y="2083363"/>
              <a:ext cx="4448657" cy="2940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0" name="Picture 6" descr="D:\Dropbox\Presentations\SIGGRAPH_Asia_2011\Images\PBDT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53" y="2083363"/>
              <a:ext cx="4443259" cy="29373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1" name="Rectangle 60"/>
            <p:cNvSpPr/>
            <p:nvPr/>
          </p:nvSpPr>
          <p:spPr>
            <a:xfrm>
              <a:off x="1242492" y="3622036"/>
              <a:ext cx="386122" cy="386122"/>
            </a:xfrm>
            <a:prstGeom prst="rect">
              <a:avLst/>
            </a:prstGeom>
            <a:noFill/>
            <a:ln w="15875">
              <a:solidFill>
                <a:srgbClr val="FF0000"/>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Rectangle 61"/>
            <p:cNvSpPr/>
            <p:nvPr/>
          </p:nvSpPr>
          <p:spPr>
            <a:xfrm>
              <a:off x="434380" y="2364736"/>
              <a:ext cx="386122" cy="386122"/>
            </a:xfrm>
            <a:prstGeom prst="rect">
              <a:avLst/>
            </a:prstGeom>
            <a:noFill/>
            <a:ln w="15875">
              <a:solidFill>
                <a:srgbClr val="3BD703"/>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3" name="Rectangle 62"/>
            <p:cNvSpPr/>
            <p:nvPr/>
          </p:nvSpPr>
          <p:spPr>
            <a:xfrm>
              <a:off x="7298233" y="3622036"/>
              <a:ext cx="386122" cy="386122"/>
            </a:xfrm>
            <a:prstGeom prst="rect">
              <a:avLst/>
            </a:prstGeom>
            <a:noFill/>
            <a:ln w="15875">
              <a:solidFill>
                <a:srgbClr val="FF0000"/>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Rectangle 63"/>
            <p:cNvSpPr/>
            <p:nvPr/>
          </p:nvSpPr>
          <p:spPr>
            <a:xfrm>
              <a:off x="6470076" y="2364736"/>
              <a:ext cx="386122" cy="386122"/>
            </a:xfrm>
            <a:prstGeom prst="rect">
              <a:avLst/>
            </a:prstGeom>
            <a:noFill/>
            <a:ln w="15875">
              <a:solidFill>
                <a:srgbClr val="3BD703"/>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p:cNvSpPr/>
            <p:nvPr/>
          </p:nvSpPr>
          <p:spPr>
            <a:xfrm>
              <a:off x="4594991" y="3591587"/>
              <a:ext cx="1429089" cy="1429089"/>
            </a:xfrm>
            <a:prstGeom prst="rect">
              <a:avLst/>
            </a:prstGeom>
            <a:noFill/>
            <a:ln w="22225">
              <a:solidFill>
                <a:srgbClr val="3BD703"/>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Rectangle 65"/>
            <p:cNvSpPr/>
            <p:nvPr/>
          </p:nvSpPr>
          <p:spPr>
            <a:xfrm>
              <a:off x="3079429" y="3591587"/>
              <a:ext cx="1429089" cy="1429089"/>
            </a:xfrm>
            <a:prstGeom prst="rect">
              <a:avLst/>
            </a:prstGeom>
            <a:noFill/>
            <a:ln w="22225">
              <a:solidFill>
                <a:srgbClr val="3BD703"/>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7" name="Rectangle 66"/>
            <p:cNvSpPr/>
            <p:nvPr/>
          </p:nvSpPr>
          <p:spPr>
            <a:xfrm>
              <a:off x="4594991" y="2083363"/>
              <a:ext cx="1429089" cy="1429089"/>
            </a:xfrm>
            <a:prstGeom prst="rect">
              <a:avLst/>
            </a:prstGeom>
            <a:noFill/>
            <a:ln w="22225">
              <a:solidFill>
                <a:srgbClr val="FF0000"/>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8" name="Rectangle 67"/>
            <p:cNvSpPr/>
            <p:nvPr/>
          </p:nvSpPr>
          <p:spPr>
            <a:xfrm>
              <a:off x="3079430" y="2083362"/>
              <a:ext cx="1429089" cy="1429089"/>
            </a:xfrm>
            <a:prstGeom prst="rect">
              <a:avLst/>
            </a:prstGeom>
            <a:noFill/>
            <a:ln w="22225">
              <a:solidFill>
                <a:srgbClr val="FF0000"/>
              </a:solidFill>
            </a:ln>
            <a:effectLst>
              <a:outerShdw blurRad="50800" dist="127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73" name="TextBox 72"/>
          <p:cNvSpPr txBox="1"/>
          <p:nvPr/>
        </p:nvSpPr>
        <p:spPr>
          <a:xfrm>
            <a:off x="179512" y="3540877"/>
            <a:ext cx="2874837" cy="369332"/>
          </a:xfrm>
          <a:prstGeom prst="rect">
            <a:avLst/>
          </a:prstGeom>
          <a:solidFill>
            <a:schemeClr val="accent1"/>
          </a:solidFill>
        </p:spPr>
        <p:txBody>
          <a:bodyPr wrap="square" rtlCol="0" anchor="ctr">
            <a:noAutofit/>
          </a:bodyPr>
          <a:lstStyle/>
          <a:p>
            <a:pPr algn="ctr"/>
            <a:r>
              <a:rPr lang="en-US" dirty="0" smtClean="0">
                <a:solidFill>
                  <a:srgbClr val="FFC000"/>
                </a:solidFill>
                <a:effectLst>
                  <a:outerShdw blurRad="38100" dist="38100" dir="2700000" algn="tl">
                    <a:srgbClr val="000000">
                      <a:alpha val="43137"/>
                    </a:srgbClr>
                  </a:outerShdw>
                </a:effectLst>
                <a:latin typeface="+mn-lt"/>
              </a:rPr>
              <a:t>Unidirectional sampling</a:t>
            </a:r>
            <a:endParaRPr lang="en-US" dirty="0">
              <a:solidFill>
                <a:srgbClr val="FFC000"/>
              </a:solidFill>
              <a:effectLst>
                <a:outerShdw blurRad="38100" dist="38100" dir="2700000" algn="tl">
                  <a:srgbClr val="000000">
                    <a:alpha val="43137"/>
                  </a:srgbClr>
                </a:outerShdw>
              </a:effectLst>
              <a:latin typeface="+mn-lt"/>
            </a:endParaRPr>
          </a:p>
        </p:txBody>
      </p:sp>
      <p:sp>
        <p:nvSpPr>
          <p:cNvPr id="74" name="TextBox 73"/>
          <p:cNvSpPr txBox="1"/>
          <p:nvPr/>
        </p:nvSpPr>
        <p:spPr>
          <a:xfrm>
            <a:off x="6089650" y="3540877"/>
            <a:ext cx="2874838" cy="369332"/>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38100" dist="38100" dir="2700000" algn="tl">
                    <a:srgbClr val="000000">
                      <a:alpha val="43137"/>
                    </a:srgbClr>
                  </a:outerShdw>
                </a:effectLst>
                <a:latin typeface="+mn-lt"/>
              </a:rPr>
              <a:t>Density estimation</a:t>
            </a:r>
            <a:endParaRPr lang="en-US" sz="2000" dirty="0">
              <a:solidFill>
                <a:srgbClr val="FFC000"/>
              </a:solidFill>
              <a:effectLst>
                <a:outerShdw blurRad="38100" dist="38100" dir="2700000" algn="tl">
                  <a:srgbClr val="000000">
                    <a:alpha val="43137"/>
                  </a:srgbClr>
                </a:outerShdw>
              </a:effectLst>
              <a:latin typeface="+mn-lt"/>
            </a:endParaRPr>
          </a:p>
        </p:txBody>
      </p:sp>
      <p:sp>
        <p:nvSpPr>
          <p:cNvPr id="71" name="TextBox 70"/>
          <p:cNvSpPr txBox="1"/>
          <p:nvPr/>
        </p:nvSpPr>
        <p:spPr>
          <a:xfrm>
            <a:off x="3124200" y="3540877"/>
            <a:ext cx="2901950" cy="369332"/>
          </a:xfrm>
          <a:prstGeom prst="rect">
            <a:avLst/>
          </a:prstGeom>
          <a:solidFill>
            <a:schemeClr val="accent1"/>
          </a:solidFill>
        </p:spPr>
        <p:txBody>
          <a:bodyPr wrap="square" rtlCol="0" anchor="ctr">
            <a:noAutofit/>
          </a:bodyPr>
          <a:lstStyle/>
          <a:p>
            <a:pPr algn="ctr"/>
            <a:r>
              <a:rPr lang="en-US" sz="2000" dirty="0" smtClean="0">
                <a:solidFill>
                  <a:srgbClr val="FFC000"/>
                </a:solidFill>
                <a:effectLst>
                  <a:outerShdw blurRad="38100" dist="38100" dir="2700000" algn="tl">
                    <a:srgbClr val="000000">
                      <a:alpha val="43137"/>
                    </a:srgbClr>
                  </a:outerShdw>
                </a:effectLst>
                <a:latin typeface="+mn-lt"/>
              </a:rPr>
              <a:t>Vertex connection</a:t>
            </a:r>
            <a:endParaRPr lang="en-US" sz="2000" dirty="0">
              <a:solidFill>
                <a:srgbClr val="FFC000"/>
              </a:solidFill>
              <a:effectLst>
                <a:outerShdw blurRad="38100" dist="38100" dir="2700000" algn="tl">
                  <a:srgbClr val="000000">
                    <a:alpha val="43137"/>
                  </a:srgbClr>
                </a:outerShdw>
              </a:effectLst>
              <a:latin typeface="+mn-lt"/>
            </a:endParaRPr>
          </a:p>
        </p:txBody>
      </p:sp>
      <p:sp>
        <p:nvSpPr>
          <p:cNvPr id="77" name="TextBox 76"/>
          <p:cNvSpPr txBox="1"/>
          <p:nvPr/>
        </p:nvSpPr>
        <p:spPr>
          <a:xfrm>
            <a:off x="6084168" y="3106563"/>
            <a:ext cx="792088" cy="307777"/>
          </a:xfrm>
          <a:prstGeom prst="rect">
            <a:avLst/>
          </a:prstGeom>
          <a:solidFill>
            <a:schemeClr val="bg1">
              <a:alpha val="40000"/>
            </a:schemeClr>
          </a:solidFill>
        </p:spPr>
        <p:txBody>
          <a:bodyPr wrap="square" rtlCol="0">
            <a:noAutofit/>
          </a:bodyPr>
          <a:lstStyle/>
          <a:p>
            <a:pPr algn="ctr"/>
            <a:r>
              <a:rPr lang="en-US" b="1" dirty="0" smtClean="0">
                <a:solidFill>
                  <a:schemeClr val="bg1"/>
                </a:solidFill>
                <a:effectLst>
                  <a:outerShdw blurRad="38100" dist="38100" dir="2700000" algn="tl">
                    <a:srgbClr val="000000">
                      <a:alpha val="43137"/>
                    </a:srgbClr>
                  </a:outerShdw>
                </a:effectLst>
                <a:latin typeface="+mn-lt"/>
              </a:rPr>
              <a:t>PPM</a:t>
            </a:r>
            <a:endParaRPr lang="en-US" b="1" dirty="0">
              <a:solidFill>
                <a:schemeClr val="bg1"/>
              </a:solidFill>
              <a:effectLst>
                <a:outerShdw blurRad="38100" dist="38100" dir="2700000" algn="tl">
                  <a:srgbClr val="000000">
                    <a:alpha val="43137"/>
                  </a:srgbClr>
                </a:outerShdw>
              </a:effectLst>
              <a:latin typeface="+mn-lt"/>
            </a:endParaRPr>
          </a:p>
        </p:txBody>
      </p:sp>
      <p:sp>
        <p:nvSpPr>
          <p:cNvPr id="78" name="TextBox 77"/>
          <p:cNvSpPr txBox="1"/>
          <p:nvPr/>
        </p:nvSpPr>
        <p:spPr>
          <a:xfrm>
            <a:off x="193386" y="3068960"/>
            <a:ext cx="706206" cy="338773"/>
          </a:xfrm>
          <a:prstGeom prst="rect">
            <a:avLst/>
          </a:prstGeom>
          <a:solidFill>
            <a:schemeClr val="bg1">
              <a:alpha val="40000"/>
            </a:schemeClr>
          </a:solidFill>
        </p:spPr>
        <p:txBody>
          <a:bodyPr wrap="square" rtlCol="0">
            <a:noAutofit/>
          </a:bodyPr>
          <a:lstStyle/>
          <a:p>
            <a:pPr algn="ctr"/>
            <a:r>
              <a:rPr lang="en-US" b="1" dirty="0" smtClean="0">
                <a:solidFill>
                  <a:schemeClr val="bg1"/>
                </a:solidFill>
                <a:effectLst>
                  <a:outerShdw blurRad="38100" dist="38100" dir="2700000" algn="tl">
                    <a:srgbClr val="000000">
                      <a:alpha val="43137"/>
                    </a:srgbClr>
                  </a:outerShdw>
                </a:effectLst>
                <a:latin typeface="+mn-lt"/>
              </a:rPr>
              <a:t>BPT</a:t>
            </a:r>
            <a:endParaRPr lang="en-US" b="1" dirty="0">
              <a:solidFill>
                <a:schemeClr val="bg1"/>
              </a:solidFill>
              <a:effectLst>
                <a:outerShdw blurRad="38100" dist="38100" dir="2700000" algn="tl">
                  <a:srgbClr val="000000">
                    <a:alpha val="43137"/>
                  </a:srgbClr>
                </a:outerShdw>
              </a:effectLst>
              <a:latin typeface="+mn-lt"/>
            </a:endParaRPr>
          </a:p>
        </p:txBody>
      </p:sp>
      <p:sp>
        <p:nvSpPr>
          <p:cNvPr id="9" name="Rectangle 8"/>
          <p:cNvSpPr/>
          <p:nvPr/>
        </p:nvSpPr>
        <p:spPr>
          <a:xfrm>
            <a:off x="3169920" y="4077072"/>
            <a:ext cx="2806235" cy="2481182"/>
          </a:xfrm>
          <a:prstGeom prst="rect">
            <a:avLst/>
          </a:prstGeom>
          <a:solidFill>
            <a:schemeClr val="bg1">
              <a:alpha val="51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49" name="Multiply 148"/>
          <p:cNvSpPr/>
          <p:nvPr/>
        </p:nvSpPr>
        <p:spPr>
          <a:xfrm>
            <a:off x="2019300" y="3068960"/>
            <a:ext cx="5137580" cy="4568986"/>
          </a:xfrm>
          <a:prstGeom prst="mathMultiply">
            <a:avLst>
              <a:gd name="adj1" fmla="val 5230"/>
            </a:avLst>
          </a:prstGeom>
          <a:solidFill>
            <a:srgbClr val="C00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Nadpis 69"/>
          <p:cNvSpPr>
            <a:spLocks noGrp="1"/>
          </p:cNvSpPr>
          <p:nvPr>
            <p:ph type="title"/>
          </p:nvPr>
        </p:nvSpPr>
        <p:spPr/>
        <p:txBody>
          <a:bodyPr/>
          <a:lstStyle/>
          <a:p>
            <a:endParaRPr lang="en-US"/>
          </a:p>
        </p:txBody>
      </p:sp>
    </p:spTree>
    <p:extLst>
      <p:ext uri="{BB962C8B-B14F-4D97-AF65-F5344CB8AC3E}">
        <p14:creationId xmlns:p14="http://schemas.microsoft.com/office/powerpoint/2010/main" val="37725682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smtClean="0"/>
              <a:t>Problem</a:t>
            </a:r>
            <a:r>
              <a:rPr lang="en-US" dirty="0" smtClean="0"/>
              <a:t>: different mathematical frameworks</a:t>
            </a:r>
          </a:p>
          <a:p>
            <a:pPr lvl="1"/>
            <a:r>
              <a:rPr lang="en-US" sz="2400" b="1" dirty="0" smtClean="0"/>
              <a:t>BPT</a:t>
            </a:r>
            <a:r>
              <a:rPr lang="en-US" sz="2400" dirty="0" smtClean="0"/>
              <a:t>: Monte Carlo estimator of a path integral</a:t>
            </a:r>
          </a:p>
          <a:p>
            <a:pPr lvl="1"/>
            <a:r>
              <a:rPr lang="en-US" sz="2400" b="1" dirty="0" smtClean="0"/>
              <a:t>PM</a:t>
            </a:r>
            <a:r>
              <a:rPr lang="en-US" sz="2400" dirty="0" smtClean="0"/>
              <a:t>: </a:t>
            </a:r>
            <a:r>
              <a:rPr lang="en-US" dirty="0" smtClean="0"/>
              <a:t> </a:t>
            </a:r>
            <a:r>
              <a:rPr lang="en-US" sz="2400" dirty="0" smtClean="0"/>
              <a:t>Density estimation</a:t>
            </a:r>
          </a:p>
          <a:p>
            <a:pPr>
              <a:buSzPct val="100000"/>
              <a:buFont typeface="Wingdings" pitchFamily="2" charset="2"/>
              <a:buChar char=""/>
            </a:pPr>
            <a:endParaRPr lang="en-US" sz="2400" dirty="0" smtClean="0"/>
          </a:p>
          <a:p>
            <a:pPr>
              <a:buSzPct val="100000"/>
              <a:buFont typeface="Wingdings" pitchFamily="2" charset="2"/>
              <a:buChar char=""/>
            </a:pPr>
            <a:r>
              <a:rPr lang="en-US" b="1" dirty="0" smtClean="0"/>
              <a:t>Key contribution: </a:t>
            </a:r>
            <a:r>
              <a:rPr lang="en-US" dirty="0" smtClean="0"/>
              <a:t>Reformulate photon mapping in              </a:t>
            </a:r>
            <a:r>
              <a:rPr lang="en-US" dirty="0" err="1" smtClean="0"/>
              <a:t>Veach’s</a:t>
            </a:r>
            <a:r>
              <a:rPr lang="en-US" dirty="0" smtClean="0"/>
              <a:t> path integral framework</a:t>
            </a:r>
            <a:br>
              <a:rPr lang="en-US" dirty="0" smtClean="0"/>
            </a:br>
            <a:endParaRPr lang="en-US"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endParaRPr lang="cs-CZ" dirty="0"/>
          </a:p>
          <a:p>
            <a:pPr lvl="0">
              <a:buClr>
                <a:srgbClr val="00B050"/>
              </a:buClr>
              <a:buFont typeface="Wingdings 2" pitchFamily="18" charset="2"/>
              <a:buChar char=""/>
            </a:pPr>
            <a:endParaRPr lang="cs-CZ" dirty="0" smtClean="0"/>
          </a:p>
          <a:p>
            <a:pPr lvl="0">
              <a:buClr>
                <a:srgbClr val="00B050"/>
              </a:buClr>
              <a:buFont typeface="Wingdings 2" pitchFamily="18" charset="2"/>
              <a:buChar char=""/>
            </a:pPr>
            <a:r>
              <a:rPr lang="en-US" dirty="0" smtClean="0"/>
              <a:t>Combination of BPT and PM into a </a:t>
            </a:r>
            <a:r>
              <a:rPr lang="en-US" b="1" dirty="0" smtClean="0"/>
              <a:t>robust </a:t>
            </a:r>
            <a:r>
              <a:rPr lang="en-US" dirty="0" smtClean="0"/>
              <a:t>algorithm</a:t>
            </a:r>
            <a:endParaRPr lang="en-US" dirty="0"/>
          </a:p>
          <a:p>
            <a:pPr marL="746125" lvl="1" indent="-288925">
              <a:buFont typeface="+mj-lt"/>
              <a:buAutoNum type="arabicParenR"/>
            </a:pPr>
            <a:endParaRPr lang="en-US" dirty="0" smtClean="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sp>
        <p:nvSpPr>
          <p:cNvPr id="7" name="Zástupný symbol pro zápatí 6"/>
          <p:cNvSpPr>
            <a:spLocks noGrp="1"/>
          </p:cNvSpPr>
          <p:nvPr>
            <p:ph type="ftr" sz="quarter" idx="11"/>
          </p:nvPr>
        </p:nvSpPr>
        <p:spPr/>
        <p:txBody>
          <a:bodyPr/>
          <a:lstStyle/>
          <a:p>
            <a:pPr>
              <a:defRPr/>
            </a:pPr>
            <a:r>
              <a:rPr lang="en-US" altLang="en-US" i="1" smtClean="0"/>
              <a:t>Jaroslav Křivánek – </a:t>
            </a:r>
            <a:r>
              <a:rPr lang="en-US" smtClean="0"/>
              <a:t>Light Transport Simulation with Vertex Connection and Merging</a:t>
            </a:r>
            <a:endParaRPr lang="en-US" altLang="en-US" dirty="0"/>
          </a:p>
        </p:txBody>
      </p:sp>
    </p:spTree>
    <p:extLst>
      <p:ext uri="{BB962C8B-B14F-4D97-AF65-F5344CB8AC3E}">
        <p14:creationId xmlns:p14="http://schemas.microsoft.com/office/powerpoint/2010/main" val="4284438174"/>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Bidirectional MC path sampling</a:t>
            </a:r>
            <a:endParaRPr lang="en-GB" b="1" dirty="0"/>
          </a:p>
        </p:txBody>
      </p:sp>
      <p:sp>
        <p:nvSpPr>
          <p:cNvPr id="38" name="Rectangle 37"/>
          <p:cNvSpPr/>
          <p:nvPr/>
        </p:nvSpPr>
        <p:spPr>
          <a:xfrm>
            <a:off x="3465373"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2"/>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5"/>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2"/>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38"/>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64"/>
          <p:cNvGrpSpPr/>
          <p:nvPr/>
        </p:nvGrpSpPr>
        <p:grpSpPr>
          <a:xfrm rot="774754">
            <a:off x="2594931" y="2494671"/>
            <a:ext cx="410270" cy="298378"/>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1"/>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a:spLocks noRot="1" noChangeAspect="1" noMove="1" noResize="1" noEditPoints="1" noAdjustHandles="1" noChangeArrowheads="1" noChangeShapeType="1" noTextEdit="1"/>
          </p:cNvSpPr>
          <p:nvPr/>
        </p:nvSpPr>
        <p:spPr>
          <a:xfrm>
            <a:off x="5877129" y="2996178"/>
            <a:ext cx="501676" cy="400110"/>
          </a:xfrm>
          <a:prstGeom prst="rect">
            <a:avLst/>
          </a:prstGeom>
          <a:blipFill rotWithShape="1">
            <a:blip r:embed="rId3" cstate="print">
              <a:lum bright="-60000"/>
            </a:blip>
            <a:stretch>
              <a:fillRect b="-10606"/>
            </a:stretch>
          </a:blipFill>
        </p:spPr>
        <p:txBody>
          <a:bodyPr/>
          <a:lstStyle/>
          <a:p>
            <a:r>
              <a:rPr lang="en-GB">
                <a:noFill/>
              </a:rPr>
              <a:t> </a:t>
            </a:r>
          </a:p>
        </p:txBody>
      </p:sp>
      <p:sp>
        <p:nvSpPr>
          <p:cNvPr id="71" name="Rectangle 70"/>
          <p:cNvSpPr>
            <a:spLocks noRot="1" noChangeAspect="1" noMove="1" noResize="1" noEditPoints="1" noAdjustHandles="1" noChangeArrowheads="1" noChangeShapeType="1" noTextEdit="1"/>
          </p:cNvSpPr>
          <p:nvPr/>
        </p:nvSpPr>
        <p:spPr>
          <a:xfrm>
            <a:off x="5056497" y="1772816"/>
            <a:ext cx="495713" cy="400110"/>
          </a:xfrm>
          <a:prstGeom prst="rect">
            <a:avLst/>
          </a:prstGeom>
          <a:blipFill rotWithShape="1">
            <a:blip r:embed="rId4" cstate="print">
              <a:lum bright="-60000"/>
            </a:blip>
            <a:stretch>
              <a:fillRect b="-9231"/>
            </a:stretch>
          </a:blipFill>
        </p:spPr>
        <p:txBody>
          <a:bodyPr/>
          <a:lstStyle/>
          <a:p>
            <a:r>
              <a:rPr lang="en-GB">
                <a:noFill/>
              </a:rPr>
              <a:t> </a:t>
            </a:r>
          </a:p>
        </p:txBody>
      </p:sp>
      <p:sp>
        <p:nvSpPr>
          <p:cNvPr id="72" name="Rectangle 71"/>
          <p:cNvSpPr>
            <a:spLocks noRot="1" noChangeAspect="1" noMove="1" noResize="1" noEditPoints="1" noAdjustHandles="1" noChangeArrowheads="1" noChangeShapeType="1" noTextEdit="1"/>
          </p:cNvSpPr>
          <p:nvPr/>
        </p:nvSpPr>
        <p:spPr>
          <a:xfrm>
            <a:off x="3688124" y="4724510"/>
            <a:ext cx="501676" cy="400110"/>
          </a:xfrm>
          <a:prstGeom prst="rect">
            <a:avLst/>
          </a:prstGeom>
          <a:blipFill rotWithShape="1">
            <a:blip r:embed="rId5" cstate="print">
              <a:lum bright="-60000"/>
            </a:blip>
            <a:stretch>
              <a:fillRect b="-9091"/>
            </a:stretch>
          </a:blipFill>
        </p:spPr>
        <p:txBody>
          <a:bodyPr/>
          <a:lstStyle/>
          <a:p>
            <a:r>
              <a:rPr lang="en-GB">
                <a:noFill/>
              </a:rPr>
              <a:t> </a:t>
            </a:r>
          </a:p>
        </p:txBody>
      </p:sp>
      <p:sp>
        <p:nvSpPr>
          <p:cNvPr id="73" name="Rectangle 72"/>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spTree>
    <p:extLst>
      <p:ext uri="{BB962C8B-B14F-4D97-AF65-F5344CB8AC3E}">
        <p14:creationId xmlns:p14="http://schemas.microsoft.com/office/powerpoint/2010/main" val="106940944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3465373"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rot="774754">
            <a:off x="2594931"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3" name="Group 25"/>
          <p:cNvGrpSpPr/>
          <p:nvPr/>
        </p:nvGrpSpPr>
        <p:grpSpPr>
          <a:xfrm>
            <a:off x="5870082" y="2996178"/>
            <a:ext cx="508723" cy="496391"/>
            <a:chOff x="5870082" y="3321257"/>
            <a:chExt cx="508723" cy="496391"/>
          </a:xfrm>
        </p:grpSpPr>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cstate="print">
                <a:lum bright="-60000"/>
              </a:blip>
              <a:stretch>
                <a:fillRect b="-10606"/>
              </a:stretch>
            </a:blipFill>
          </p:spPr>
          <p:txBody>
            <a:bodyPr/>
            <a:lstStyle/>
            <a:p>
              <a:r>
                <a:rPr lang="en-GB">
                  <a:noFill/>
                </a:rPr>
                <a:t> </a:t>
              </a:r>
            </a:p>
          </p:txBody>
        </p:sp>
      </p:grpSp>
      <p:grpSp>
        <p:nvGrpSpPr>
          <p:cNvPr id="4" name="Group 26"/>
          <p:cNvGrpSpPr/>
          <p:nvPr/>
        </p:nvGrpSpPr>
        <p:grpSpPr>
          <a:xfrm>
            <a:off x="5056497" y="1772816"/>
            <a:ext cx="495713" cy="557764"/>
            <a:chOff x="5056497" y="2097895"/>
            <a:chExt cx="495713" cy="557764"/>
          </a:xfrm>
        </p:grpSpPr>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cstate="print">
                <a:lum bright="-60000"/>
              </a:blip>
              <a:stretch>
                <a:fillRect b="-9231"/>
              </a:stretch>
            </a:blipFill>
          </p:spPr>
          <p:txBody>
            <a:bodyPr/>
            <a:lstStyle/>
            <a:p>
              <a:r>
                <a:rPr lang="en-GB">
                  <a:noFill/>
                </a:rPr>
                <a:t> </a:t>
              </a:r>
            </a:p>
          </p:txBody>
        </p:sp>
      </p:grpSp>
      <p:grpSp>
        <p:nvGrpSpPr>
          <p:cNvPr id="6" name="Group 27"/>
          <p:cNvGrpSpPr/>
          <p:nvPr/>
        </p:nvGrpSpPr>
        <p:grpSpPr>
          <a:xfrm>
            <a:off x="3688124" y="4629901"/>
            <a:ext cx="501676" cy="494719"/>
            <a:chOff x="3688124" y="4954980"/>
            <a:chExt cx="501676" cy="494719"/>
          </a:xfrm>
        </p:grpSpPr>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cstate="print">
                <a:lum bright="-60000"/>
              </a:blip>
              <a:stretch>
                <a:fillRect b="-9091"/>
              </a:stretch>
            </a:blipFill>
          </p:spPr>
          <p:txBody>
            <a:bodyPr/>
            <a:lstStyle/>
            <a:p>
              <a:r>
                <a:rPr lang="en-GB">
                  <a:noFill/>
                </a:rPr>
                <a:t> </a:t>
              </a:r>
            </a:p>
          </p:txBody>
        </p:sp>
      </p:grpSp>
      <p:grpSp>
        <p:nvGrpSpPr>
          <p:cNvPr id="37" name="Skupina 36"/>
          <p:cNvGrpSpPr/>
          <p:nvPr/>
        </p:nvGrpSpPr>
        <p:grpSpPr>
          <a:xfrm>
            <a:off x="2642988" y="2802602"/>
            <a:ext cx="511999" cy="417345"/>
            <a:chOff x="2642988" y="2802602"/>
            <a:chExt cx="511999" cy="417345"/>
          </a:xfrm>
        </p:grpSpPr>
        <p:sp>
          <p:nvSpPr>
            <p:cNvPr id="12" name="Oval 11"/>
            <p:cNvSpPr/>
            <p:nvPr/>
          </p:nvSpPr>
          <p:spPr>
            <a:xfrm>
              <a:off x="2980910"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grpSp>
      <p:grpSp>
        <p:nvGrpSpPr>
          <p:cNvPr id="28" name="Group 97"/>
          <p:cNvGrpSpPr/>
          <p:nvPr/>
        </p:nvGrpSpPr>
        <p:grpSpPr>
          <a:xfrm>
            <a:off x="397315" y="1052736"/>
            <a:ext cx="1469796" cy="495172"/>
            <a:chOff x="611560" y="1244064"/>
            <a:chExt cx="1469796" cy="495172"/>
          </a:xfrm>
        </p:grpSpPr>
        <p:sp>
          <p:nvSpPr>
            <p:cNvPr id="2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5"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36"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1093692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00"/>
                                        <p:tgtEl>
                                          <p:spTgt spid="6"/>
                                        </p:tgtEl>
                                      </p:cBhvr>
                                    </p:animEffect>
                                  </p:childTnLst>
                                </p:cTn>
                              </p:par>
                            </p:childTnLst>
                          </p:cTn>
                        </p:par>
                        <p:par>
                          <p:cTn id="16" fill="hold">
                            <p:stCondLst>
                              <p:cond delay="220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00"/>
                                        <p:tgtEl>
                                          <p:spTgt spid="3"/>
                                        </p:tgtEl>
                                      </p:cBhvr>
                                    </p:animEffect>
                                  </p:childTnLst>
                                </p:cTn>
                              </p:par>
                            </p:childTnLst>
                          </p:cTn>
                        </p:par>
                        <p:par>
                          <p:cTn id="20" fill="hold">
                            <p:stCondLst>
                              <p:cond delay="34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grpSp>
        <p:nvGrpSpPr>
          <p:cNvPr id="4" name="Group 3"/>
          <p:cNvGrpSpPr/>
          <p:nvPr/>
        </p:nvGrpSpPr>
        <p:grpSpPr>
          <a:xfrm>
            <a:off x="2467888" y="1772816"/>
            <a:ext cx="4157884" cy="3418086"/>
            <a:chOff x="2467888" y="2097895"/>
            <a:chExt cx="4157884" cy="3418086"/>
          </a:xfrm>
        </p:grpSpPr>
        <p:sp>
          <p:nvSpPr>
            <p:cNvPr id="22"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43" name="Rectangle 42"/>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3"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1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13" name="Group 65"/>
          <p:cNvGrpSpPr/>
          <p:nvPr/>
        </p:nvGrpSpPr>
        <p:grpSpPr>
          <a:xfrm>
            <a:off x="2471496" y="1772816"/>
            <a:ext cx="4157884" cy="3418086"/>
            <a:chOff x="2467888" y="2097895"/>
            <a:chExt cx="4157884" cy="3418086"/>
          </a:xfrm>
        </p:grpSpPr>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67" name="Rectangle 66"/>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3"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24" name="Group 5"/>
          <p:cNvGrpSpPr/>
          <p:nvPr/>
        </p:nvGrpSpPr>
        <p:grpSpPr>
          <a:xfrm>
            <a:off x="264666" y="5264160"/>
            <a:ext cx="8646904" cy="400111"/>
            <a:chOff x="264666" y="5264160"/>
            <a:chExt cx="8646904" cy="400111"/>
          </a:xfrm>
        </p:grpSpPr>
        <p:sp>
          <p:nvSpPr>
            <p:cNvPr id="119" name="TextBox 118"/>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Bidirectional path tracing</a:t>
              </a:r>
              <a:endParaRPr lang="en-US" sz="2000" b="1" dirty="0">
                <a:solidFill>
                  <a:schemeClr val="tx2"/>
                </a:solidFill>
                <a:latin typeface="+mn-lt"/>
              </a:endParaRPr>
            </a:p>
          </p:txBody>
        </p:sp>
        <p:sp>
          <p:nvSpPr>
            <p:cNvPr id="127" name="TextBox 126"/>
            <p:cNvSpPr txBox="1"/>
            <p:nvPr/>
          </p:nvSpPr>
          <p:spPr>
            <a:xfrm>
              <a:off x="4753686" y="5264161"/>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grpSp>
      <p:grpSp>
        <p:nvGrpSpPr>
          <p:cNvPr id="58" name="Group 97"/>
          <p:cNvGrpSpPr/>
          <p:nvPr/>
        </p:nvGrpSpPr>
        <p:grpSpPr>
          <a:xfrm>
            <a:off x="397315" y="1052736"/>
            <a:ext cx="1469796" cy="495172"/>
            <a:chOff x="611560" y="1244064"/>
            <a:chExt cx="1469796" cy="495172"/>
          </a:xfrm>
        </p:grpSpPr>
        <p:sp>
          <p:nvSpPr>
            <p:cNvPr id="5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1"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6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995238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13"/>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16" y="2819837"/>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Photon mapping</a:t>
            </a:r>
            <a:endParaRPr lang="en-US" sz="2000" b="1" dirty="0">
              <a:solidFill>
                <a:schemeClr val="tx2"/>
              </a:solidFill>
              <a:latin typeface="+mn-lt"/>
            </a:endParaRPr>
          </a:p>
        </p:txBody>
      </p:sp>
      <p:sp>
        <p:nvSpPr>
          <p:cNvPr id="128" name="TextBox 127"/>
          <p:cNvSpPr txBox="1"/>
          <p:nvPr/>
        </p:nvSpPr>
        <p:spPr>
          <a:xfrm>
            <a:off x="26466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126" name="TextBox 125"/>
          <p:cNvSpPr txBox="1"/>
          <p:nvPr/>
        </p:nvSpPr>
        <p:spPr>
          <a:xfrm>
            <a:off x="4753686" y="5798914"/>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5"/>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126215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1"/>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78"/>
            <a:ext cx="501676" cy="400110"/>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75" y="1772816"/>
            <a:ext cx="495713" cy="400110"/>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0"/>
            <a:ext cx="501676" cy="400110"/>
          </a:xfrm>
          <a:prstGeom prst="rect">
            <a:avLst/>
          </a:prstGeom>
          <a:blipFill rotWithShape="1">
            <a:blip r:embed="rId6" cstate="print">
              <a:lum bright="-60000"/>
            </a:blip>
            <a:stretch>
              <a:fillRect b="-9091"/>
            </a:stretch>
          </a:blipFill>
        </p:spPr>
        <p:txBody>
          <a:bodyPr/>
          <a:lstStyle/>
          <a:p>
            <a:r>
              <a:rPr lang="en-US">
                <a:noFill/>
              </a:rPr>
              <a:t> </a:t>
            </a:r>
          </a:p>
        </p:txBody>
      </p:sp>
      <p:cxnSp>
        <p:nvCxnSpPr>
          <p:cNvPr id="105" name="Straight Arrow Connector 104"/>
          <p:cNvCxnSpPr>
            <a:stCxn id="81" idx="3"/>
            <a:endCxn id="82" idx="7"/>
          </p:cNvCxnSpPr>
          <p:nvPr/>
        </p:nvCxnSpPr>
        <p:spPr>
          <a:xfrm flipH="1">
            <a:off x="6322118" y="2311512"/>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3"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1"/>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1"/>
            <a:ext cx="410270" cy="298378"/>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2"/>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0" y="2996178"/>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111" name="PDF VC"/>
              <p:cNvSpPr/>
              <p:nvPr/>
            </p:nvSpPr>
            <p:spPr>
              <a:xfrm>
                <a:off x="995135" y="5817755"/>
                <a:ext cx="262680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5" y="5817755"/>
                <a:ext cx="2626809" cy="584775"/>
              </a:xfrm>
              <a:prstGeom prst="rect">
                <a:avLst/>
              </a:prstGeom>
              <a:blipFill rotWithShape="1">
                <a:blip r:embed="rId8" cstate="print"/>
                <a:stretch>
                  <a:fillRect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PDF VM 1"/>
              <p:cNvSpPr/>
              <p:nvPr/>
            </p:nvSpPr>
            <p:spPr>
              <a:xfrm>
                <a:off x="4796801" y="5819202"/>
                <a:ext cx="1070037"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cstate="print"/>
                <a:stretch>
                  <a:fillRect b="-10909"/>
                </a:stretch>
              </a:blipFill>
            </p:spPr>
            <p:txBody>
              <a:bodyPr/>
              <a:lstStyle/>
              <a:p>
                <a:r>
                  <a:rPr lang="en-US">
                    <a:noFill/>
                  </a:rPr>
                  <a:t> </a:t>
                </a:r>
              </a:p>
            </p:txBody>
          </p:sp>
        </mc:Fallback>
      </mc:AlternateContent>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19009"/>
                <a:ext cx="3903826"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19009"/>
                <a:ext cx="3903826" cy="584775"/>
              </a:xfrm>
              <a:prstGeom prst="rect">
                <a:avLst/>
              </a:prstGeom>
              <a:blipFill rotWithShape="1">
                <a:blip r:embed="rId10" cstate="print"/>
                <a:stretch>
                  <a:fillRect b="-10526"/>
                </a:stretch>
              </a:blipFill>
            </p:spPr>
            <p:txBody>
              <a:bodyPr/>
              <a:lstStyle/>
              <a:p>
                <a:r>
                  <a:rPr lang="en-US">
                    <a:noFill/>
                  </a:rPr>
                  <a:t> </a:t>
                </a:r>
              </a:p>
            </p:txBody>
          </p:sp>
        </mc:Fallback>
      </mc:AlternateContent>
      <p:cxnSp>
        <p:nvCxnSpPr>
          <p:cNvPr id="77" name="Straight Arrow Connector 76"/>
          <p:cNvCxnSpPr>
            <a:stCxn id="81" idx="3"/>
            <a:endCxn id="91" idx="7"/>
          </p:cNvCxnSpPr>
          <p:nvPr/>
        </p:nvCxnSpPr>
        <p:spPr>
          <a:xfrm flipH="1">
            <a:off x="6595814" y="2311512"/>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38"/>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86" y="2802602"/>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295" y="1772816"/>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1"/>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r"/>
          <p:cNvGrpSpPr/>
          <p:nvPr/>
        </p:nvGrpSpPr>
        <p:grpSpPr>
          <a:xfrm>
            <a:off x="5832674" y="4247279"/>
            <a:ext cx="444130" cy="449535"/>
            <a:chOff x="5795004" y="4572358"/>
            <a:chExt cx="444130" cy="449535"/>
          </a:xfrm>
        </p:grpSpPr>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cstate="print">
                <a:lum bright="-60000"/>
              </a:blip>
              <a:stretch>
                <a:fillRect/>
              </a:stretch>
            </a:blipFill>
          </p:spPr>
          <p:txBody>
            <a:bodyPr/>
            <a:lstStyle/>
            <a:p>
              <a:r>
                <a:rPr lang="en-US">
                  <a:noFill/>
                </a:rPr>
                <a:t> </a:t>
              </a:r>
            </a:p>
          </p:txBody>
        </p:sp>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17755"/>
                <a:ext cx="4140942"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a:rPr>
                        </m:ctrlPr>
                      </m:dPr>
                      <m:e>
                        <m:bar>
                          <m:barPr>
                            <m:pos m:val="top"/>
                            <m:ctrlPr>
                              <a:rPr lang="en-US" sz="1600" i="1">
                                <a:effectLst>
                                  <a:outerShdw blurRad="38100" dist="25400" dir="2700000" algn="tl">
                                    <a:srgbClr val="000000"/>
                                  </a:outerShdw>
                                </a:effectLst>
                                <a:latin typeface="Cambria Math"/>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a:rPr>
                        </m:ctrlPr>
                      </m:dPr>
                      <m:e>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smtClean="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a:rPr>
                            </m:ctrlPr>
                          </m:dPr>
                          <m:e>
                            <m:sSub>
                              <m:sSubPr>
                                <m:ctrlPr>
                                  <a:rPr lang="en-US" sz="1600" i="1">
                                    <a:solidFill>
                                      <a:srgbClr val="FFC000"/>
                                    </a:solidFill>
                                    <a:effectLst>
                                      <a:outerShdw blurRad="38100" dist="25400" dir="2700000" algn="tl">
                                        <a:srgbClr val="000000"/>
                                      </a:outerShdw>
                                    </a:effectLst>
                                    <a:latin typeface="Cambria Math"/>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smtClean="0">
                  <a:solidFill>
                    <a:srgbClr val="FF7979"/>
                  </a:solidFill>
                  <a:effectLst>
                    <a:outerShdw blurRad="38100" dist="25400" dir="2700000" algn="tl">
                      <a:srgbClr val="000000"/>
                    </a:outerShdw>
                  </a:effectLst>
                  <a:latin typeface="Cambria Math"/>
                </a:endParaRPr>
              </a:p>
              <a:p>
                <a:r>
                  <a:rPr lang="en-US" sz="1600" dirty="0" smtClean="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a:rPr>
                        </m:ctrlPr>
                      </m:dPr>
                      <m:e>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17755"/>
                <a:ext cx="4140942" cy="584775"/>
              </a:xfrm>
              <a:prstGeom prst="rect">
                <a:avLst/>
              </a:prstGeom>
              <a:blipFill rotWithShape="1">
                <a:blip r:embed="rId15" cstate="print"/>
                <a:stretch>
                  <a:fillRect b="-10417"/>
                </a:stretch>
              </a:blipFill>
            </p:spPr>
            <p:txBody>
              <a:bodyPr/>
              <a:lstStyle/>
              <a:p>
                <a:r>
                  <a:rPr lang="en-US">
                    <a:noFill/>
                  </a:rPr>
                  <a:t> </a:t>
                </a:r>
              </a:p>
            </p:txBody>
          </p:sp>
        </mc:Fallback>
      </mc:AlternateContent>
      <p:grpSp>
        <p:nvGrpSpPr>
          <p:cNvPr id="24" name="Group 100"/>
          <p:cNvGrpSpPr/>
          <p:nvPr/>
        </p:nvGrpSpPr>
        <p:grpSpPr>
          <a:xfrm>
            <a:off x="6376744" y="4629615"/>
            <a:ext cx="501676" cy="495005"/>
            <a:chOff x="6339074" y="4954694"/>
            <a:chExt cx="501676" cy="495005"/>
          </a:xfrm>
        </p:grpSpPr>
        <p:sp>
          <p:nvSpPr>
            <p:cNvPr id="91" name="Oval 90"/>
            <p:cNvSpPr/>
            <p:nvPr/>
          </p:nvSpPr>
          <p:spPr>
            <a:xfrm>
              <a:off x="6447006" y="495469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cstate="print">
                <a:lum bright="-60000"/>
              </a:blip>
              <a:stretch>
                <a:fillRect b="-10606"/>
              </a:stretch>
            </a:blipFill>
          </p:spPr>
          <p:txBody>
            <a:bodyPr/>
            <a:lstStyle/>
            <a:p>
              <a:r>
                <a:rPr lang="en-US">
                  <a:noFill/>
                </a:rPr>
                <a:t> </a:t>
              </a:r>
            </a:p>
          </p:txBody>
        </p:sp>
      </p:grpSp>
      <p:sp>
        <p:nvSpPr>
          <p:cNvPr id="87" name="Vertex merging"/>
          <p:cNvSpPr txBox="1"/>
          <p:nvPr/>
        </p:nvSpPr>
        <p:spPr>
          <a:xfrm>
            <a:off x="4753686" y="5261138"/>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latin typeface="+mn-lt"/>
              </a:rPr>
              <a:t>Vertex merging</a:t>
            </a:r>
            <a:endParaRPr lang="en-US" sz="2000" b="1" dirty="0">
              <a:solidFill>
                <a:schemeClr val="accent1"/>
              </a:solidFill>
              <a:latin typeface="+mn-lt"/>
            </a:endParaRPr>
          </a:p>
        </p:txBody>
      </p:sp>
      <p:sp>
        <p:nvSpPr>
          <p:cNvPr id="93" name="Vertex connection"/>
          <p:cNvSpPr txBox="1"/>
          <p:nvPr/>
        </p:nvSpPr>
        <p:spPr>
          <a:xfrm>
            <a:off x="264666" y="5264158"/>
            <a:ext cx="4157884" cy="400110"/>
          </a:xfrm>
          <a:prstGeom prst="rect">
            <a:avLst/>
          </a:prstGeom>
          <a:solidFill>
            <a:schemeClr val="tx1">
              <a:alpha val="20000"/>
            </a:schemeClr>
          </a:solidFill>
        </p:spPr>
        <p:txBody>
          <a:bodyPr wrap="square" rtlCol="0">
            <a:spAutoFit/>
          </a:bodyPr>
          <a:lstStyle/>
          <a:p>
            <a:pPr algn="ctr"/>
            <a:r>
              <a:rPr lang="en-US" sz="2000" b="1" dirty="0" smtClean="0">
                <a:solidFill>
                  <a:schemeClr val="tx2"/>
                </a:solidFill>
                <a:latin typeface="+mn-lt"/>
              </a:rPr>
              <a:t>Vertex connection</a:t>
            </a:r>
            <a:endParaRPr lang="en-US" sz="2000" b="1" dirty="0">
              <a:solidFill>
                <a:schemeClr val="tx2"/>
              </a:solidFill>
              <a:latin typeface="+mn-lt"/>
            </a:endParaRPr>
          </a:p>
        </p:txBody>
      </p:sp>
      <p:grpSp>
        <p:nvGrpSpPr>
          <p:cNvPr id="25" name="RR vertex"/>
          <p:cNvGrpSpPr/>
          <p:nvPr/>
        </p:nvGrpSpPr>
        <p:grpSpPr>
          <a:xfrm>
            <a:off x="6377266" y="4630319"/>
            <a:ext cx="501676" cy="491830"/>
            <a:chOff x="6339074" y="4954694"/>
            <a:chExt cx="501676" cy="491830"/>
          </a:xfrm>
        </p:grpSpPr>
        <p:sp>
          <p:nvSpPr>
            <p:cNvPr id="96" name="Oval 95"/>
            <p:cNvSpPr/>
            <p:nvPr/>
          </p:nvSpPr>
          <p:spPr>
            <a:xfrm>
              <a:off x="6447006" y="4954694"/>
              <a:ext cx="130206" cy="130204"/>
            </a:xfrm>
            <a:prstGeom prst="ellipse">
              <a:avLst/>
            </a:prstGeom>
            <a:solidFill>
              <a:schemeClr val="bg2"/>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cstate="print">
                <a:lum bright="-60000"/>
              </a:blip>
              <a:stretch>
                <a:fillRect b="-10606"/>
              </a:stretch>
            </a:blipFill>
          </p:spPr>
          <p:txBody>
            <a:bodyPr/>
            <a:lstStyle/>
            <a:p>
              <a:r>
                <a:rPr lang="en-US">
                  <a:noFill/>
                </a:rPr>
                <a:t> </a:t>
              </a:r>
            </a:p>
          </p:txBody>
        </p:sp>
      </p:grpSp>
      <p:grpSp>
        <p:nvGrpSpPr>
          <p:cNvPr id="69" name="Group 97"/>
          <p:cNvGrpSpPr/>
          <p:nvPr/>
        </p:nvGrpSpPr>
        <p:grpSpPr>
          <a:xfrm>
            <a:off x="397315" y="1052736"/>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2770419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up)">
                                      <p:cBhvr>
                                        <p:cTn id="26" dur="1000"/>
                                        <p:tgtEl>
                                          <p:spTgt spid="7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1500"/>
                            </p:stCondLst>
                            <p:childTnLst>
                              <p:par>
                                <p:cTn id="32" presetID="20" presetClass="entr" presetSubtype="0" fill="hold" grpId="0" nodeType="afterEffect">
                                  <p:stCondLst>
                                    <p:cond delay="500"/>
                                  </p:stCondLst>
                                  <p:childTnLst>
                                    <p:set>
                                      <p:cBhvr>
                                        <p:cTn id="33" dur="1" fill="hold">
                                          <p:stCondLst>
                                            <p:cond delay="0"/>
                                          </p:stCondLst>
                                        </p:cTn>
                                        <p:tgtEl>
                                          <p:spTgt spid="92"/>
                                        </p:tgtEl>
                                        <p:attrNameLst>
                                          <p:attrName>style.visibility</p:attrName>
                                        </p:attrNameLst>
                                      </p:cBhvr>
                                      <p:to>
                                        <p:strVal val="visible"/>
                                      </p:to>
                                    </p:set>
                                    <p:animEffect transition="in" filter="wedge">
                                      <p:cBhvr>
                                        <p:cTn id="34" dur="1000"/>
                                        <p:tgtEl>
                                          <p:spTgt spid="92"/>
                                        </p:tgtEl>
                                      </p:cBhvr>
                                    </p:animEffect>
                                  </p:childTnLst>
                                </p:cTn>
                              </p:par>
                              <p:par>
                                <p:cTn id="35" presetID="10" presetClass="entr" presetSubtype="0" fill="hold"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7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xit" presetSubtype="0" fill="hold" grpId="0"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barn(inVertical)">
                                      <p:cBhvr>
                                        <p:cTn id="50" dur="500"/>
                                        <p:tgtEl>
                                          <p:spTgt spid="10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par>
                                <p:cTn id="60" presetID="10" presetClass="exit" presetSubtype="0" fill="hold" grpId="1" nodeType="withEffect">
                                  <p:stCondLst>
                                    <p:cond delay="0"/>
                                  </p:stCondLst>
                                  <p:childTnLst>
                                    <p:animEffect transition="out" filter="fade">
                                      <p:cBhvr>
                                        <p:cTn id="61" dur="500"/>
                                        <p:tgtEl>
                                          <p:spTgt spid="125"/>
                                        </p:tgtEl>
                                      </p:cBhvr>
                                    </p:animEffect>
                                    <p:set>
                                      <p:cBhvr>
                                        <p:cTn id="62" dur="1" fill="hold">
                                          <p:stCondLst>
                                            <p:cond delay="499"/>
                                          </p:stCondLst>
                                        </p:cTn>
                                        <p:tgtEl>
                                          <p:spTgt spid="12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xit" presetSubtype="0" fill="hold"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xit" presetSubtype="0" fill="hold" grpId="1" nodeType="withEffect">
                                  <p:stCondLst>
                                    <p:cond delay="0"/>
                                  </p:stCondLst>
                                  <p:childTnLst>
                                    <p:animEffect transition="out" filter="fade">
                                      <p:cBhvr>
                                        <p:cTn id="75" dur="500"/>
                                        <p:tgtEl>
                                          <p:spTgt spid="90"/>
                                        </p:tgtEl>
                                      </p:cBhvr>
                                    </p:animEffect>
                                    <p:set>
                                      <p:cBhvr>
                                        <p:cTn id="76" dur="1" fill="hold">
                                          <p:stCondLst>
                                            <p:cond delay="499"/>
                                          </p:stCondLst>
                                        </p:cTn>
                                        <p:tgtEl>
                                          <p:spTgt spid="9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8" grpId="0" animBg="1"/>
      <p:bldP spid="126" grpId="0" animBg="1"/>
      <p:bldP spid="111" grpId="0" animBg="1"/>
      <p:bldP spid="125" grpId="0" animBg="1"/>
      <p:bldP spid="125" grpId="1" animBg="1"/>
      <p:bldP spid="68" grpId="0" animBg="1"/>
      <p:bldP spid="92" grpId="0" animBg="1"/>
      <p:bldP spid="70" grpId="0" animBg="1"/>
      <p:bldP spid="90" grpId="0" animBg="1"/>
      <p:bldP spid="90" grpId="1" animBg="1"/>
      <p:bldP spid="87" grpId="0" animBg="1"/>
      <p:bldP spid="9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Sampling techniques</a:t>
            </a:r>
            <a:endParaRPr lang="en-GB" b="1" dirty="0"/>
          </a:p>
        </p:txBody>
      </p:sp>
      <p:sp>
        <p:nvSpPr>
          <p:cNvPr id="12" name="Sun 11"/>
          <p:cNvSpPr/>
          <p:nvPr/>
        </p:nvSpPr>
        <p:spPr>
          <a:xfrm rot="1134788">
            <a:off x="5458204" y="1785814"/>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8"/>
            <a:ext cx="410270" cy="298378"/>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097" y="2885117"/>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098" y="2885117"/>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5"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3"/>
            <a:ext cx="501676" cy="400110"/>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64" y="2847731"/>
            <a:ext cx="495713" cy="400110"/>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0"/>
            <a:ext cx="501676" cy="400110"/>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07" y="2397015"/>
            <a:ext cx="511999" cy="400110"/>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38"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78" y="2846595"/>
            <a:ext cx="511999" cy="400110"/>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097" y="3989736"/>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098" y="3989736"/>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5" y="3561622"/>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2"/>
            <a:ext cx="501676" cy="400110"/>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64" y="3952350"/>
            <a:ext cx="495713" cy="400110"/>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09"/>
            <a:ext cx="501676" cy="400110"/>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07" y="3501634"/>
            <a:ext cx="511999" cy="400110"/>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38" y="3561622"/>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78" y="3951214"/>
            <a:ext cx="511999" cy="400110"/>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799"/>
            <a:ext cx="805590" cy="21813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097" y="5141864"/>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4"/>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5" y="4713750"/>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0"/>
            <a:ext cx="501676" cy="400110"/>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64" y="5104478"/>
            <a:ext cx="495713" cy="400110"/>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37"/>
            <a:ext cx="501676" cy="400110"/>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07" y="4653762"/>
            <a:ext cx="511999" cy="400110"/>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38" y="4713750"/>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2"/>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78" y="5131920"/>
            <a:ext cx="511999" cy="400110"/>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2"/>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0"/>
            <a:ext cx="501676" cy="400110"/>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smtClean="0">
                <a:solidFill>
                  <a:schemeClr val="tx2"/>
                </a:solidFill>
                <a:latin typeface="+mn-lt"/>
              </a:rPr>
              <a:t>Unidirectional</a:t>
            </a:r>
            <a:endParaRPr lang="en-US" sz="1600" dirty="0">
              <a:solidFill>
                <a:schemeClr val="tx2"/>
              </a:solidFill>
              <a:latin typeface="+mn-lt"/>
            </a:endParaRPr>
          </a:p>
        </p:txBody>
      </p:sp>
      <p:sp>
        <p:nvSpPr>
          <p:cNvPr id="119" name="TextBox 118"/>
          <p:cNvSpPr txBox="1"/>
          <p:nvPr/>
        </p:nvSpPr>
        <p:spPr>
          <a:xfrm>
            <a:off x="7987486" y="2615198"/>
            <a:ext cx="793807" cy="338554"/>
          </a:xfrm>
          <a:prstGeom prst="rect">
            <a:avLst/>
          </a:prstGeom>
          <a:noFill/>
        </p:spPr>
        <p:txBody>
          <a:bodyPr wrap="none" rtlCol="0">
            <a:spAutoFit/>
          </a:bodyPr>
          <a:lstStyle/>
          <a:p>
            <a:r>
              <a:rPr lang="en-US" sz="1600" dirty="0" smtClean="0">
                <a:solidFill>
                  <a:schemeClr val="tx2"/>
                </a:solidFill>
                <a:latin typeface="+mn-lt"/>
              </a:rPr>
              <a:t>2 ways</a:t>
            </a:r>
            <a:endParaRPr lang="en-US" sz="1600" dirty="0">
              <a:solidFill>
                <a:schemeClr val="tx2"/>
              </a:solidFill>
              <a:latin typeface="+mn-lt"/>
            </a:endParaRP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smtClean="0">
                <a:solidFill>
                  <a:schemeClr val="tx2"/>
                </a:solidFill>
                <a:latin typeface="+mn-lt"/>
              </a:rPr>
              <a:t>Vertex connection</a:t>
            </a:r>
            <a:endParaRPr lang="en-US" sz="1600" dirty="0">
              <a:solidFill>
                <a:schemeClr val="tx2"/>
              </a:solidFill>
              <a:latin typeface="+mn-lt"/>
            </a:endParaRPr>
          </a:p>
        </p:txBody>
      </p:sp>
      <p:sp>
        <p:nvSpPr>
          <p:cNvPr id="120" name="TextBox 119"/>
          <p:cNvSpPr txBox="1"/>
          <p:nvPr/>
        </p:nvSpPr>
        <p:spPr>
          <a:xfrm>
            <a:off x="7987486" y="3666510"/>
            <a:ext cx="793807" cy="338554"/>
          </a:xfrm>
          <a:prstGeom prst="rect">
            <a:avLst/>
          </a:prstGeom>
          <a:noFill/>
        </p:spPr>
        <p:txBody>
          <a:bodyPr wrap="none" rtlCol="0">
            <a:spAutoFit/>
          </a:bodyPr>
          <a:lstStyle/>
          <a:p>
            <a:r>
              <a:rPr lang="en-US" sz="1600" dirty="0" smtClean="0">
                <a:solidFill>
                  <a:schemeClr val="tx2"/>
                </a:solidFill>
                <a:latin typeface="+mn-lt"/>
              </a:rPr>
              <a:t>4 ways</a:t>
            </a:r>
            <a:endParaRPr lang="en-US" sz="1600" dirty="0">
              <a:solidFill>
                <a:schemeClr val="tx2"/>
              </a:solidFill>
              <a:latin typeface="+mn-lt"/>
            </a:endParaRP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Vertex merging</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1" name="TextBox 120"/>
          <p:cNvSpPr txBox="1"/>
          <p:nvPr/>
        </p:nvSpPr>
        <p:spPr>
          <a:xfrm>
            <a:off x="7987486" y="4746630"/>
            <a:ext cx="881973"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5 ways</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47" y="5898758"/>
            <a:ext cx="597728"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1" y="5898758"/>
            <a:ext cx="865173"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47"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36"/>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314197673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bdélník 30"/>
          <p:cNvSpPr/>
          <p:nvPr/>
        </p:nvSpPr>
        <p:spPr>
          <a:xfrm>
            <a:off x="0" y="2276872"/>
            <a:ext cx="9144000" cy="2304256"/>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Straight Connector 22"/>
          <p:cNvCxnSpPr/>
          <p:nvPr/>
        </p:nvCxnSpPr>
        <p:spPr bwMode="auto">
          <a:xfrm>
            <a:off x="-64512" y="40944"/>
            <a:ext cx="9208512"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27" name="Obdélník 26"/>
          <p:cNvSpPr/>
          <p:nvPr/>
        </p:nvSpPr>
        <p:spPr>
          <a:xfrm>
            <a:off x="0" y="0"/>
            <a:ext cx="9144000" cy="2276872"/>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Zástupný symbol pro obsah 1"/>
          <p:cNvSpPr>
            <a:spLocks noGrp="1"/>
          </p:cNvSpPr>
          <p:nvPr>
            <p:ph idx="1"/>
          </p:nvPr>
        </p:nvSpPr>
        <p:spPr/>
        <p:txBody>
          <a:bodyPr/>
          <a:lstStyle/>
          <a:p>
            <a:endParaRPr lang="cs-CZ" dirty="0" smtClean="0"/>
          </a:p>
          <a:p>
            <a:endParaRPr lang="cs-CZ" dirty="0" smtClean="0"/>
          </a:p>
          <a:p>
            <a:endParaRPr lang="cs-CZ" dirty="0" smtClean="0"/>
          </a:p>
          <a:p>
            <a:endParaRPr lang="cs-CZ" dirty="0" smtClean="0"/>
          </a:p>
          <a:p>
            <a:endParaRPr lang="cs-CZ" dirty="0" smtClean="0"/>
          </a:p>
        </p:txBody>
      </p:sp>
      <p:pic>
        <p:nvPicPr>
          <p:cNvPr id="12292" name="Picture 4" descr="http://loyalkng.com/wp-content/uploads/2010/01/the-third-the-seventh-by-alex-roman-completely-cgi-film-coolest-effects-e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627" y="147093"/>
            <a:ext cx="3602497" cy="2012731"/>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bwMode="auto">
          <a:xfrm>
            <a:off x="0" y="2286000"/>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7" name="TextBox 6"/>
          <p:cNvSpPr txBox="1"/>
          <p:nvPr/>
        </p:nvSpPr>
        <p:spPr>
          <a:xfrm rot="16200000">
            <a:off x="-717525" y="911230"/>
            <a:ext cx="2021707" cy="492443"/>
          </a:xfrm>
          <a:prstGeom prst="rect">
            <a:avLst/>
          </a:prstGeom>
          <a:noFill/>
        </p:spPr>
        <p:txBody>
          <a:bodyPr wrap="none" rtlCol="0">
            <a:spAutoFit/>
          </a:bodyPr>
          <a:lstStyle/>
          <a:p>
            <a:r>
              <a:rPr lang="en-US" sz="2600" dirty="0" smtClean="0">
                <a:latin typeface="+mj-lt"/>
              </a:rPr>
              <a:t>Architecture</a:t>
            </a:r>
            <a:endParaRPr lang="en-US" sz="2600" dirty="0">
              <a:latin typeface="+mj-lt"/>
            </a:endParaRPr>
          </a:p>
        </p:txBody>
      </p:sp>
      <p:sp>
        <p:nvSpPr>
          <p:cNvPr id="11" name="TextovéPole 10"/>
          <p:cNvSpPr txBox="1"/>
          <p:nvPr/>
        </p:nvSpPr>
        <p:spPr>
          <a:xfrm>
            <a:off x="4114800" y="620688"/>
            <a:ext cx="4724400" cy="954107"/>
          </a:xfrm>
          <a:prstGeom prst="rect">
            <a:avLst/>
          </a:prstGeom>
          <a:noFill/>
        </p:spPr>
        <p:txBody>
          <a:bodyPr wrap="square" rtlCol="0">
            <a:spAutoFit/>
          </a:bodyPr>
          <a:lstStyle/>
          <a:p>
            <a:pPr algn="ctr"/>
            <a:r>
              <a:rPr lang="en-US" sz="2800" dirty="0" smtClean="0">
                <a:latin typeface="+mn-lt"/>
              </a:rPr>
              <a:t>Light transport </a:t>
            </a:r>
            <a:br>
              <a:rPr lang="en-US" sz="2800" dirty="0" smtClean="0">
                <a:latin typeface="+mn-lt"/>
              </a:rPr>
            </a:br>
            <a:r>
              <a:rPr lang="en-US" sz="2800" dirty="0" smtClean="0">
                <a:latin typeface="+mn-lt"/>
              </a:rPr>
              <a:t>simulation</a:t>
            </a:r>
            <a:endParaRPr lang="en-US" sz="2800" dirty="0">
              <a:latin typeface="+mn-lt"/>
            </a:endParaRPr>
          </a:p>
        </p:txBody>
      </p:sp>
      <p:sp>
        <p:nvSpPr>
          <p:cNvPr id="30" name="Rectangle 29"/>
          <p:cNvSpPr/>
          <p:nvPr/>
        </p:nvSpPr>
        <p:spPr>
          <a:xfrm>
            <a:off x="526459" y="1887012"/>
            <a:ext cx="1366080" cy="307777"/>
          </a:xfrm>
          <a:prstGeom prst="rect">
            <a:avLst/>
          </a:prstGeom>
        </p:spPr>
        <p:txBody>
          <a:bodyPr wrap="none">
            <a:spAutoFit/>
          </a:bodyPr>
          <a:lstStyle/>
          <a:p>
            <a:r>
              <a:rPr lang="en-US" sz="1400" dirty="0" smtClean="0">
                <a:solidFill>
                  <a:schemeClr val="bg1"/>
                </a:solidFill>
                <a:effectLst>
                  <a:outerShdw blurRad="38100" dist="38100" dir="2700000" algn="tl">
                    <a:srgbClr val="000000">
                      <a:alpha val="43137"/>
                    </a:srgbClr>
                  </a:outerShdw>
                </a:effectLst>
                <a:latin typeface="+mj-lt"/>
              </a:rPr>
              <a:t>© Alex </a:t>
            </a:r>
            <a:r>
              <a:rPr lang="en-US" sz="1400" dirty="0">
                <a:solidFill>
                  <a:schemeClr val="bg1"/>
                </a:solidFill>
                <a:effectLst>
                  <a:outerShdw blurRad="38100" dist="38100" dir="2700000" algn="tl">
                    <a:srgbClr val="000000">
                      <a:alpha val="43137"/>
                    </a:srgbClr>
                  </a:outerShdw>
                </a:effectLst>
                <a:latin typeface="+mj-lt"/>
              </a:rPr>
              <a:t>Roman</a:t>
            </a:r>
          </a:p>
        </p:txBody>
      </p:sp>
      <p:grpSp>
        <p:nvGrpSpPr>
          <p:cNvPr id="3" name="Skupina 32"/>
          <p:cNvGrpSpPr/>
          <p:nvPr/>
        </p:nvGrpSpPr>
        <p:grpSpPr>
          <a:xfrm>
            <a:off x="0" y="2400814"/>
            <a:ext cx="9144000" cy="2180314"/>
            <a:chOff x="0" y="2400814"/>
            <a:chExt cx="9144000" cy="2180314"/>
          </a:xfrm>
        </p:grpSpPr>
        <p:cxnSp>
          <p:nvCxnSpPr>
            <p:cNvPr id="21" name="Straight Connector 20"/>
            <p:cNvCxnSpPr/>
            <p:nvPr/>
          </p:nvCxnSpPr>
          <p:spPr bwMode="auto">
            <a:xfrm>
              <a:off x="0" y="4581128"/>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12" name="TextBox 11"/>
            <p:cNvSpPr txBox="1"/>
            <p:nvPr/>
          </p:nvSpPr>
          <p:spPr>
            <a:xfrm rot="16200000">
              <a:off x="-614130" y="3202512"/>
              <a:ext cx="1814920" cy="492443"/>
            </a:xfrm>
            <a:prstGeom prst="rect">
              <a:avLst/>
            </a:prstGeom>
            <a:noFill/>
          </p:spPr>
          <p:txBody>
            <a:bodyPr wrap="none" rtlCol="0">
              <a:spAutoFit/>
            </a:bodyPr>
            <a:lstStyle/>
            <a:p>
              <a:r>
                <a:rPr lang="cs-CZ" sz="2600" dirty="0" smtClean="0">
                  <a:latin typeface="+mn-lt"/>
                </a:rPr>
                <a:t>Film / SFX</a:t>
              </a:r>
              <a:endParaRPr lang="cs-CZ" sz="2600" dirty="0">
                <a:latin typeface="+mn-lt"/>
              </a:endParaRPr>
            </a:p>
          </p:txBody>
        </p:sp>
        <p:pic>
          <p:nvPicPr>
            <p:cNvPr id="12294" name="Picture 6" descr="http://www.arts-wallpapers.com/movie_wallpapers/AVATAR-MOVIE/images/avatar_movie_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27" y="2400814"/>
              <a:ext cx="3633373" cy="204039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Rectangle 33"/>
            <p:cNvSpPr/>
            <p:nvPr/>
          </p:nvSpPr>
          <p:spPr>
            <a:xfrm>
              <a:off x="516453" y="4157246"/>
              <a:ext cx="1734770" cy="307777"/>
            </a:xfrm>
            <a:prstGeom prst="rect">
              <a:avLst/>
            </a:prstGeom>
          </p:spPr>
          <p:txBody>
            <a:bodyPr wrap="none">
              <a:spAutoFit/>
            </a:bodyPr>
            <a:lstStyle/>
            <a:p>
              <a:r>
                <a:rPr lang="en-US" sz="1400" dirty="0" smtClean="0">
                  <a:solidFill>
                    <a:schemeClr val="bg1"/>
                  </a:solidFill>
                  <a:effectLst>
                    <a:outerShdw blurRad="38100" dist="38100" dir="2700000" algn="tl">
                      <a:srgbClr val="000000">
                        <a:alpha val="43137"/>
                      </a:srgbClr>
                    </a:outerShdw>
                  </a:effectLst>
                  <a:latin typeface="+mn-lt"/>
                </a:rPr>
                <a:t>© 20</a:t>
              </a:r>
              <a:r>
                <a:rPr lang="en-US" sz="1400" baseline="30000" dirty="0" smtClean="0">
                  <a:solidFill>
                    <a:schemeClr val="bg1"/>
                  </a:solidFill>
                  <a:effectLst>
                    <a:outerShdw blurRad="38100" dist="38100" dir="2700000" algn="tl">
                      <a:srgbClr val="000000">
                        <a:alpha val="43137"/>
                      </a:srgbClr>
                    </a:outerShdw>
                  </a:effectLst>
                  <a:latin typeface="+mn-lt"/>
                </a:rPr>
                <a:t>th</a:t>
              </a:r>
              <a:r>
                <a:rPr lang="en-US" sz="1400" dirty="0" smtClean="0">
                  <a:solidFill>
                    <a:schemeClr val="bg1"/>
                  </a:solidFill>
                  <a:effectLst>
                    <a:outerShdw blurRad="38100" dist="38100" dir="2700000" algn="tl">
                      <a:srgbClr val="000000">
                        <a:alpha val="43137"/>
                      </a:srgbClr>
                    </a:outerShdw>
                  </a:effectLst>
                  <a:latin typeface="+mn-lt"/>
                </a:rPr>
                <a:t> Century Fox</a:t>
              </a:r>
              <a:endParaRPr lang="en-US" sz="1400" dirty="0">
                <a:solidFill>
                  <a:schemeClr val="bg1"/>
                </a:solidFill>
                <a:effectLst>
                  <a:outerShdw blurRad="38100" dist="38100" dir="2700000" algn="tl">
                    <a:srgbClr val="000000">
                      <a:alpha val="43137"/>
                    </a:srgbClr>
                  </a:outerShdw>
                </a:effectLst>
                <a:latin typeface="+mn-lt"/>
              </a:endParaRPr>
            </a:p>
          </p:txBody>
        </p:sp>
      </p:grpSp>
      <p:grpSp>
        <p:nvGrpSpPr>
          <p:cNvPr id="4" name="Skupina 34"/>
          <p:cNvGrpSpPr/>
          <p:nvPr/>
        </p:nvGrpSpPr>
        <p:grpSpPr>
          <a:xfrm>
            <a:off x="0" y="4682197"/>
            <a:ext cx="9144000" cy="2140547"/>
            <a:chOff x="0" y="4682197"/>
            <a:chExt cx="9144000" cy="2140547"/>
          </a:xfrm>
        </p:grpSpPr>
        <p:pic>
          <p:nvPicPr>
            <p:cNvPr id="12290" name="Picture 2" descr="Need For Speed Shift features detailed cars, great tracks, and a focus on realistic ra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627" y="4682197"/>
              <a:ext cx="3602497" cy="2023403"/>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16200000">
              <a:off x="-337843" y="5496854"/>
              <a:ext cx="1269899" cy="523220"/>
            </a:xfrm>
            <a:prstGeom prst="rect">
              <a:avLst/>
            </a:prstGeom>
            <a:noFill/>
          </p:spPr>
          <p:txBody>
            <a:bodyPr wrap="none" rtlCol="0">
              <a:spAutoFit/>
            </a:bodyPr>
            <a:lstStyle/>
            <a:p>
              <a:r>
                <a:rPr lang="en-US" sz="2800" dirty="0" smtClean="0">
                  <a:latin typeface="+mn-lt"/>
                </a:rPr>
                <a:t>Games</a:t>
              </a:r>
              <a:endParaRPr lang="en-US" sz="2800" dirty="0">
                <a:latin typeface="+mn-lt"/>
              </a:endParaRPr>
            </a:p>
          </p:txBody>
        </p:sp>
        <p:cxnSp>
          <p:nvCxnSpPr>
            <p:cNvPr id="24" name="Straight Connector 23"/>
            <p:cNvCxnSpPr/>
            <p:nvPr/>
          </p:nvCxnSpPr>
          <p:spPr bwMode="auto">
            <a:xfrm>
              <a:off x="0" y="6822744"/>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29" name="TextBox 28"/>
            <p:cNvSpPr txBox="1"/>
            <p:nvPr/>
          </p:nvSpPr>
          <p:spPr>
            <a:xfrm>
              <a:off x="511792" y="6400800"/>
              <a:ext cx="1582484"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latin typeface="+mn-lt"/>
                </a:rPr>
                <a:t>© Electronic Arts</a:t>
              </a:r>
              <a:endParaRPr lang="cs-CZ" sz="1400" dirty="0">
                <a:solidFill>
                  <a:schemeClr val="bg1"/>
                </a:solidFill>
                <a:effectLst>
                  <a:outerShdw blurRad="38100" dist="38100" dir="2700000" algn="tl">
                    <a:srgbClr val="000000">
                      <a:alpha val="43137"/>
                    </a:srgbClr>
                  </a:outerShdw>
                </a:effectLst>
                <a:latin typeface="+mn-lt"/>
              </a:endParaRPr>
            </a:p>
          </p:txBody>
        </p:sp>
        <p:sp>
          <p:nvSpPr>
            <p:cNvPr id="25" name="TextovéPole 24"/>
            <p:cNvSpPr txBox="1"/>
            <p:nvPr/>
          </p:nvSpPr>
          <p:spPr>
            <a:xfrm>
              <a:off x="4114800" y="5432288"/>
              <a:ext cx="4724399" cy="523220"/>
            </a:xfrm>
            <a:prstGeom prst="rect">
              <a:avLst/>
            </a:prstGeom>
            <a:noFill/>
          </p:spPr>
          <p:txBody>
            <a:bodyPr wrap="square" rtlCol="0">
              <a:spAutoFit/>
            </a:bodyPr>
            <a:lstStyle/>
            <a:p>
              <a:pPr algn="ctr"/>
              <a:r>
                <a:rPr lang="en-US" sz="2800" dirty="0" smtClean="0">
                  <a:latin typeface="+mn-lt"/>
                </a:rPr>
                <a:t>Ad-hoc solutions</a:t>
              </a:r>
              <a:endParaRPr lang="en-US" sz="2800" dirty="0">
                <a:latin typeface="+mn-lt"/>
              </a:endParaRPr>
            </a:p>
          </p:txBody>
        </p:sp>
      </p:grpSp>
      <p:sp>
        <p:nvSpPr>
          <p:cNvPr id="26" name="Up-Down Arrow 18"/>
          <p:cNvSpPr/>
          <p:nvPr/>
        </p:nvSpPr>
        <p:spPr bwMode="auto">
          <a:xfrm>
            <a:off x="6042248" y="1556792"/>
            <a:ext cx="762000" cy="3744416"/>
          </a:xfrm>
          <a:prstGeom prst="upDownArrow">
            <a:avLst>
              <a:gd name="adj1" fmla="val 41724"/>
              <a:gd name="adj2" fmla="val 112069"/>
            </a:avLst>
          </a:prstGeom>
          <a:solidFill>
            <a:schemeClr val="bg2">
              <a:lumMod val="90000"/>
            </a:schemeClr>
          </a:solidFill>
          <a:ln>
            <a:solidFill>
              <a:schemeClr val="accent1"/>
            </a:solidFill>
            <a:headEnd type="none" w="med" len="med"/>
            <a:tailEnd type="none" w="med" len="med"/>
          </a:ln>
          <a:effectLst>
            <a:outerShdw blurRad="50800" dist="38100" dir="18900000" algn="b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921906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Technique comparison – SDS Paths</a:t>
            </a:r>
            <a:endParaRPr lang="en-US" b="1" dirty="0"/>
          </a:p>
        </p:txBody>
      </p:sp>
      <p:grpSp>
        <p:nvGrpSpPr>
          <p:cNvPr id="4" name="Group 101"/>
          <p:cNvGrpSpPr/>
          <p:nvPr/>
        </p:nvGrpSpPr>
        <p:grpSpPr>
          <a:xfrm>
            <a:off x="5599509" y="3584238"/>
            <a:ext cx="2438400" cy="2889612"/>
            <a:chOff x="3352926" y="3851756"/>
            <a:chExt cx="2438400" cy="2889612"/>
          </a:xfrm>
        </p:grpSpPr>
        <p:sp>
          <p:nvSpPr>
            <p:cNvPr id="131" name="Vertex merging"/>
            <p:cNvSpPr txBox="1"/>
            <p:nvPr/>
          </p:nvSpPr>
          <p:spPr>
            <a:xfrm>
              <a:off x="3352926" y="3851756"/>
              <a:ext cx="2438400"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Vertex merging</a:t>
              </a:r>
              <a:endParaRPr lang="en-US" sz="1600" dirty="0">
                <a:effectLst>
                  <a:outerShdw blurRad="50800" dist="38100" dir="2700000" algn="tl" rotWithShape="0">
                    <a:prstClr val="black"/>
                  </a:outerShdw>
                </a:effectLst>
                <a:latin typeface="+mn-lt"/>
              </a:endParaRPr>
            </a:p>
          </p:txBody>
        </p:sp>
        <p:pic>
          <p:nvPicPr>
            <p:cNvPr id="10242" name="Picture 2" descr="C:\Publications\VertexCM\Paper\images\VMDiscussion\V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100"/>
          <p:cNvGrpSpPr/>
          <p:nvPr/>
        </p:nvGrpSpPr>
        <p:grpSpPr>
          <a:xfrm>
            <a:off x="1197244" y="3573016"/>
            <a:ext cx="2438652" cy="2900834"/>
            <a:chOff x="505196" y="3840534"/>
            <a:chExt cx="2438652" cy="2900834"/>
          </a:xfrm>
        </p:grpSpPr>
        <p:sp>
          <p:nvSpPr>
            <p:cNvPr id="133" name="TextBox 132"/>
            <p:cNvSpPr txBox="1"/>
            <p:nvPr/>
          </p:nvSpPr>
          <p:spPr>
            <a:xfrm>
              <a:off x="505196" y="3840534"/>
              <a:ext cx="2438651" cy="338554"/>
            </a:xfrm>
            <a:prstGeom prst="rect">
              <a:avLst/>
            </a:prstGeom>
            <a:solidFill>
              <a:schemeClr val="tx1">
                <a:alpha val="20000"/>
              </a:schemeClr>
            </a:solidFill>
          </p:spPr>
          <p:txBody>
            <a:bodyPr wrap="square" rtlCol="0">
              <a:spAutoFit/>
            </a:bodyPr>
            <a:lstStyle/>
            <a:p>
              <a:pPr algn="ctr"/>
              <a:r>
                <a:rPr lang="en-US" sz="1600" dirty="0" smtClean="0">
                  <a:effectLst>
                    <a:outerShdw blurRad="50800" dist="38100" dir="2700000" algn="tl" rotWithShape="0">
                      <a:prstClr val="black"/>
                    </a:outerShdw>
                  </a:effectLst>
                  <a:latin typeface="+mn-lt"/>
                </a:rPr>
                <a:t>Unidirectional sampling</a:t>
              </a:r>
              <a:endParaRPr lang="en-US" sz="1600" dirty="0">
                <a:effectLst>
                  <a:outerShdw blurRad="50800" dist="38100" dir="2700000" algn="tl" rotWithShape="0">
                    <a:prstClr val="black"/>
                  </a:outerShdw>
                </a:effectLst>
                <a:latin typeface="+mn-lt"/>
              </a:endParaRPr>
            </a:p>
          </p:txBody>
        </p:sp>
        <p:pic>
          <p:nvPicPr>
            <p:cNvPr id="10244" name="Picture 4" descr="C:\Publications\VertexCM\Paper\images\VMDiscussion\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104"/>
          <p:cNvGrpSpPr/>
          <p:nvPr/>
        </p:nvGrpSpPr>
        <p:grpSpPr>
          <a:xfrm>
            <a:off x="6670104" y="3584238"/>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38554"/>
            </a:xfrm>
            <a:prstGeom prst="rect">
              <a:avLst/>
            </a:prstGeom>
            <a:solidFill>
              <a:schemeClr val="tx1">
                <a:alpha val="20000"/>
              </a:schemeClr>
            </a:solidFill>
          </p:spPr>
          <p:txBody>
            <a:bodyPr wrap="square" rtlCol="0">
              <a:spAutoFit/>
            </a:bodyPr>
            <a:lstStyle/>
            <a:p>
              <a:pPr algn="ctr"/>
              <a:r>
                <a:rPr lang="en-US" sz="1600" dirty="0" smtClean="0">
                  <a:solidFill>
                    <a:schemeClr val="accent1"/>
                  </a:solidFill>
                  <a:effectLst>
                    <a:outerShdw blurRad="50800" dist="38100" dir="2700000" algn="tl" rotWithShape="0">
                      <a:prstClr val="black"/>
                    </a:outerShdw>
                  </a:effectLst>
                  <a:latin typeface="+mn-lt"/>
                </a:rPr>
                <a:t>Vertex merging (reuse)</a:t>
              </a:r>
              <a:endParaRPr lang="en-US" sz="1600" dirty="0">
                <a:solidFill>
                  <a:schemeClr val="accent1"/>
                </a:solidFill>
                <a:effectLst>
                  <a:outerShdw blurRad="50800" dist="38100" dir="2700000" algn="tl" rotWithShape="0">
                    <a:prstClr val="black"/>
                  </a:outerShdw>
                </a:effectLst>
                <a:latin typeface="+mn-lt"/>
              </a:endParaRPr>
            </a:p>
          </p:txBody>
        </p:sp>
      </p:grpSp>
      <p:grpSp>
        <p:nvGrpSpPr>
          <p:cNvPr id="7" name="Group 10240"/>
          <p:cNvGrpSpPr/>
          <p:nvPr/>
        </p:nvGrpSpPr>
        <p:grpSpPr>
          <a:xfrm>
            <a:off x="680586" y="2397333"/>
            <a:ext cx="7874512" cy="1967771"/>
            <a:chOff x="680586" y="2509270"/>
            <a:chExt cx="7874512" cy="1967771"/>
          </a:xfrm>
        </p:grpSpPr>
        <p:grpSp>
          <p:nvGrpSpPr>
            <p:cNvPr id="8"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9"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0"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1"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4"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5"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6" name="Group 10244"/>
          <p:cNvGrpSpPr/>
          <p:nvPr/>
        </p:nvGrpSpPr>
        <p:grpSpPr>
          <a:xfrm>
            <a:off x="611559" y="4770068"/>
            <a:ext cx="7976128" cy="413480"/>
            <a:chOff x="611559" y="4754165"/>
            <a:chExt cx="7976128" cy="413480"/>
          </a:xfrm>
        </p:grpSpPr>
        <p:sp>
          <p:nvSpPr>
            <p:cNvPr id="161" name="Vertex merging"/>
            <p:cNvSpPr txBox="1"/>
            <p:nvPr/>
          </p:nvSpPr>
          <p:spPr>
            <a:xfrm>
              <a:off x="4932947" y="4767535"/>
              <a:ext cx="3654740" cy="400110"/>
            </a:xfrm>
            <a:prstGeom prst="rect">
              <a:avLst/>
            </a:prstGeom>
            <a:solidFill>
              <a:schemeClr val="tx1">
                <a:alpha val="20000"/>
              </a:schemeClr>
            </a:solidFill>
          </p:spPr>
          <p:txBody>
            <a:bodyPr wrap="square" rtlCol="0">
              <a:spAutoFit/>
            </a:bodyPr>
            <a:lstStyle/>
            <a:p>
              <a:pPr algn="ctr"/>
              <a:r>
                <a:rPr lang="en-US" sz="2000" b="1" dirty="0" smtClean="0">
                  <a:solidFill>
                    <a:schemeClr val="accent1"/>
                  </a:solidFill>
                  <a:effectLst>
                    <a:outerShdw blurRad="50800" dist="38100" dir="2700000" algn="tl" rotWithShape="0">
                      <a:prstClr val="black"/>
                    </a:outerShdw>
                  </a:effectLst>
                  <a:latin typeface="+mn-lt"/>
                </a:rPr>
                <a:t>PM</a:t>
              </a:r>
              <a:r>
                <a:rPr lang="en-US" sz="2000" dirty="0" smtClean="0">
                  <a:solidFill>
                    <a:schemeClr val="accent1"/>
                  </a:solidFill>
                  <a:effectLst>
                    <a:outerShdw blurRad="50800" dist="38100" dir="2700000" algn="tl" rotWithShape="0">
                      <a:prstClr val="black"/>
                    </a:outerShdw>
                  </a:effectLst>
                  <a:latin typeface="+mn-lt"/>
                </a:rPr>
                <a:t>: Vertex merging</a:t>
              </a:r>
              <a:endParaRPr lang="en-US" sz="2000" dirty="0">
                <a:solidFill>
                  <a:schemeClr val="accent1"/>
                </a:solidFill>
                <a:effectLst>
                  <a:outerShdw blurRad="50800" dist="38100" dir="2700000" algn="tl" rotWithShape="0">
                    <a:prstClr val="black"/>
                  </a:outerShdw>
                </a:effectLst>
                <a:latin typeface="+mn-lt"/>
              </a:endParaRPr>
            </a:p>
          </p:txBody>
        </p:sp>
        <p:sp>
          <p:nvSpPr>
            <p:cNvPr id="162" name="TextBox 161"/>
            <p:cNvSpPr txBox="1"/>
            <p:nvPr/>
          </p:nvSpPr>
          <p:spPr>
            <a:xfrm>
              <a:off x="611559" y="4754165"/>
              <a:ext cx="3751893" cy="400110"/>
            </a:xfrm>
            <a:prstGeom prst="rect">
              <a:avLst/>
            </a:prstGeom>
            <a:solidFill>
              <a:schemeClr val="tx1">
                <a:alpha val="20000"/>
              </a:schemeClr>
            </a:solidFill>
          </p:spPr>
          <p:txBody>
            <a:bodyPr wrap="square" rtlCol="0">
              <a:spAutoFit/>
            </a:bodyPr>
            <a:lstStyle/>
            <a:p>
              <a:pPr algn="ctr"/>
              <a:r>
                <a:rPr lang="en-US" sz="2000" b="1" dirty="0" smtClean="0">
                  <a:effectLst>
                    <a:outerShdw blurRad="50800" dist="38100" dir="2700000" algn="tl" rotWithShape="0">
                      <a:prstClr val="black"/>
                    </a:outerShdw>
                  </a:effectLst>
                  <a:latin typeface="+mn-lt"/>
                </a:rPr>
                <a:t>BPT</a:t>
              </a:r>
              <a:r>
                <a:rPr lang="en-US" sz="2000" dirty="0" smtClean="0">
                  <a:effectLst>
                    <a:outerShdw blurRad="50800" dist="38100" dir="2700000" algn="tl" rotWithShape="0">
                      <a:prstClr val="black"/>
                    </a:outerShdw>
                  </a:effectLst>
                  <a:latin typeface="+mn-lt"/>
                </a:rPr>
                <a:t>: Unidirectional sampling</a:t>
              </a:r>
              <a:endParaRPr lang="en-US" sz="2000" dirty="0">
                <a:effectLst>
                  <a:outerShdw blurRad="50800" dist="38100" dir="2700000" algn="tl" rotWithShape="0">
                    <a:prstClr val="black"/>
                  </a:outerShdw>
                </a:effectLst>
                <a:latin typeface="+mn-lt"/>
              </a:endParaRPr>
            </a:p>
          </p:txBody>
        </p:sp>
      </p:grpSp>
      <p:grpSp>
        <p:nvGrpSpPr>
          <p:cNvPr id="17" name="Group 96"/>
          <p:cNvGrpSpPr/>
          <p:nvPr/>
        </p:nvGrpSpPr>
        <p:grpSpPr>
          <a:xfrm>
            <a:off x="6484366" y="1470381"/>
            <a:ext cx="1443602" cy="1681334"/>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8" name="Group 10254"/>
          <p:cNvGrpSpPr/>
          <p:nvPr/>
        </p:nvGrpSpPr>
        <p:grpSpPr>
          <a:xfrm>
            <a:off x="3866659" y="1353308"/>
            <a:ext cx="1410683" cy="707540"/>
            <a:chOff x="216180" y="1139653"/>
            <a:chExt cx="1410683" cy="707540"/>
          </a:xfrm>
        </p:grpSpPr>
        <p:sp>
          <p:nvSpPr>
            <p:cNvPr id="176" name="TextBox 175"/>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181" name="Rectangle 180"/>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180" name="Rectangle 179"/>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078437" cy="276999"/>
            </a:xfrm>
            <a:prstGeom prst="rect">
              <a:avLst/>
            </a:prstGeom>
            <a:noFill/>
          </p:spPr>
          <p:txBody>
            <a:bodyPr wrap="none" rtlCol="0">
              <a:spAutoFit/>
            </a:bodyPr>
            <a:lstStyle/>
            <a:p>
              <a:r>
                <a:rPr lang="en-US" sz="1200" dirty="0" smtClean="0">
                  <a:latin typeface="+mn-lt"/>
                </a:rPr>
                <a:t>Mirror surface</a:t>
              </a:r>
              <a:endParaRPr lang="en-US" sz="1200" dirty="0">
                <a:latin typeface="+mn-lt"/>
              </a:endParaRPr>
            </a:p>
          </p:txBody>
        </p:sp>
      </p:grpSp>
      <p:grpSp>
        <p:nvGrpSpPr>
          <p:cNvPr id="19" name="Group 10256"/>
          <p:cNvGrpSpPr/>
          <p:nvPr/>
        </p:nvGrpSpPr>
        <p:grpSpPr>
          <a:xfrm>
            <a:off x="1197496" y="6191343"/>
            <a:ext cx="7911259" cy="282507"/>
            <a:chOff x="1197496" y="6458610"/>
            <a:chExt cx="7911259" cy="282507"/>
          </a:xfrm>
        </p:grpSpPr>
        <p:sp>
          <p:nvSpPr>
            <p:cNvPr id="191" name="TextBox 190"/>
            <p:cNvSpPr txBox="1"/>
            <p:nvPr/>
          </p:nvSpPr>
          <p:spPr>
            <a:xfrm>
              <a:off x="4143380"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sp>
          <p:nvSpPr>
            <p:cNvPr id="193" name="TextBox 192"/>
            <p:cNvSpPr txBox="1"/>
            <p:nvPr/>
          </p:nvSpPr>
          <p:spPr>
            <a:xfrm>
              <a:off x="6670104"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solidFill>
                    <a:srgbClr val="FFC000"/>
                  </a:solidFill>
                  <a:effectLst>
                    <a:outerShdw blurRad="50800" dist="38100" dir="2700000" algn="tl" rotWithShape="0">
                      <a:prstClr val="black"/>
                    </a:outerShdw>
                  </a:effectLst>
                  <a:latin typeface="+mn-lt"/>
                </a:rPr>
                <a:t>1.2 billion paths/pixel</a:t>
              </a:r>
              <a:endParaRPr lang="en-US" sz="1600" dirty="0">
                <a:solidFill>
                  <a:srgbClr val="FFC000"/>
                </a:solidFill>
                <a:effectLst>
                  <a:outerShdw blurRad="50800" dist="38100" dir="2700000" algn="tl" rotWithShape="0">
                    <a:prstClr val="black"/>
                  </a:outerShdw>
                </a:effectLst>
                <a:latin typeface="+mn-lt"/>
              </a:endParaRPr>
            </a:p>
          </p:txBody>
        </p:sp>
        <p:sp>
          <p:nvSpPr>
            <p:cNvPr id="196" name="TextBox 195"/>
            <p:cNvSpPr txBox="1"/>
            <p:nvPr/>
          </p:nvSpPr>
          <p:spPr>
            <a:xfrm>
              <a:off x="1197496" y="6458610"/>
              <a:ext cx="2438651" cy="282507"/>
            </a:xfrm>
            <a:prstGeom prst="rect">
              <a:avLst/>
            </a:prstGeom>
            <a:solidFill>
              <a:schemeClr val="bg1">
                <a:alpha val="80000"/>
              </a:schemeClr>
            </a:solidFill>
          </p:spPr>
          <p:txBody>
            <a:bodyPr wrap="square" rtlCol="0" anchor="ctr">
              <a:spAutoFit/>
            </a:bodyPr>
            <a:lstStyle/>
            <a:p>
              <a:pPr algn="ctr"/>
              <a:r>
                <a:rPr lang="en-US" sz="1600" dirty="0" smtClean="0">
                  <a:effectLst>
                    <a:outerShdw blurRad="50800" dist="38100" dir="2700000" algn="tl" rotWithShape="0">
                      <a:prstClr val="black"/>
                    </a:outerShdw>
                  </a:effectLst>
                  <a:latin typeface="+mn-lt"/>
                </a:rPr>
                <a:t>10k paths/pixel</a:t>
              </a:r>
              <a:endParaRPr lang="en-US" sz="1600" dirty="0">
                <a:effectLst>
                  <a:outerShdw blurRad="50800" dist="38100" dir="2700000" algn="tl" rotWithShape="0">
                    <a:prstClr val="black"/>
                  </a:outerShdw>
                </a:effectLst>
                <a:latin typeface="+mn-lt"/>
              </a:endParaRPr>
            </a:p>
          </p:txBody>
        </p:sp>
      </p:grpSp>
      <p:grpSp>
        <p:nvGrpSpPr>
          <p:cNvPr id="20" name="Group 7"/>
          <p:cNvGrpSpPr/>
          <p:nvPr/>
        </p:nvGrpSpPr>
        <p:grpSpPr>
          <a:xfrm>
            <a:off x="611559" y="4258702"/>
            <a:ext cx="7976127" cy="1778490"/>
            <a:chOff x="611559" y="4258702"/>
            <a:chExt cx="7976127" cy="1778490"/>
          </a:xfrm>
        </p:grpSpPr>
        <p:sp>
          <p:nvSpPr>
            <p:cNvPr id="169" name="Rectangle 168"/>
            <p:cNvSpPr/>
            <p:nvPr/>
          </p:nvSpPr>
          <p:spPr>
            <a:xfrm>
              <a:off x="611559" y="5389120"/>
              <a:ext cx="7976127" cy="648072"/>
            </a:xfrm>
            <a:prstGeom prst="rect">
              <a:avLst/>
            </a:prstGeom>
            <a:solidFill>
              <a:schemeClr val="accent2">
                <a:alpha val="52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smtClean="0"/>
                <a:t>Roughly equal path sampling probabilities</a:t>
              </a:r>
              <a:endParaRPr lang="en-US" sz="2400" b="1" dirty="0"/>
            </a:p>
          </p:txBody>
        </p:sp>
        <p:grpSp>
          <p:nvGrpSpPr>
            <p:cNvPr id="21" name="Group 5"/>
            <p:cNvGrpSpPr/>
            <p:nvPr/>
          </p:nvGrpSpPr>
          <p:grpSpPr>
            <a:xfrm>
              <a:off x="6451797" y="4258702"/>
              <a:ext cx="2013726" cy="486322"/>
              <a:chOff x="6451797" y="4310083"/>
              <a:chExt cx="2013726" cy="486322"/>
            </a:xfrm>
          </p:grpSpPr>
          <p:grpSp>
            <p:nvGrpSpPr>
              <p:cNvPr id="22"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nvGrpSpPr>
              <p:cNvPr id="23"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grpSp>
      <p:sp>
        <p:nvSpPr>
          <p:cNvPr id="96" name="TextBox 95"/>
          <p:cNvSpPr txBox="1"/>
          <p:nvPr/>
        </p:nvSpPr>
        <p:spPr>
          <a:xfrm>
            <a:off x="1197496" y="5683512"/>
            <a:ext cx="7911008" cy="507831"/>
          </a:xfrm>
          <a:prstGeom prst="rect">
            <a:avLst/>
          </a:prstGeom>
          <a:solidFill>
            <a:srgbClr val="7A0000">
              <a:alpha val="90000"/>
            </a:srgbClr>
          </a:solidFill>
        </p:spPr>
        <p:txBody>
          <a:bodyPr wrap="square" bIns="91440" rtlCol="0" anchor="ctr">
            <a:spAutoFit/>
          </a:bodyPr>
          <a:lstStyle/>
          <a:p>
            <a:pPr algn="ctr"/>
            <a:r>
              <a:rPr lang="en-US" sz="2400" b="1" dirty="0" smtClean="0">
                <a:effectLst>
                  <a:outerShdw blurRad="50800" dist="38100" dir="2700000" algn="tl" rotWithShape="0">
                    <a:prstClr val="black"/>
                  </a:outerShdw>
                </a:effectLst>
                <a:latin typeface="+mn-lt"/>
              </a:rPr>
              <a:t>Roughly equal total number of rays per image!</a:t>
            </a:r>
            <a:endParaRPr lang="en-US" sz="2400" b="1" dirty="0">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1136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7"/>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p:tgtEl>
                                          <p:spTgt spid="4"/>
                                        </p:tgtEl>
                                      </p:cBhvr>
                                    </p:animEffect>
                                  </p:childTnLst>
                                </p:cTn>
                              </p:par>
                              <p:par>
                                <p:cTn id="24" presetID="10" presetClass="entr" presetSubtype="0" fill="hold" nodeType="withEffect">
                                  <p:stCondLst>
                                    <p:cond delay="7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8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4"/>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p:tgtEl>
                                          <p:spTgt spid="6"/>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3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686800" cy="1139825"/>
          </a:xfrm>
        </p:spPr>
        <p:txBody>
          <a:bodyPr/>
          <a:lstStyle/>
          <a:p>
            <a:r>
              <a:rPr lang="en-US" b="1" dirty="0" smtClean="0"/>
              <a:t>Technique comparison – Diffuse </a:t>
            </a:r>
            <a:r>
              <a:rPr lang="en-US" b="1" dirty="0" err="1" smtClean="0"/>
              <a:t>Illum</a:t>
            </a:r>
            <a:r>
              <a:rPr lang="en-US" b="1" dirty="0" smtClean="0"/>
              <a:t>.</a:t>
            </a:r>
            <a:endParaRPr lang="en-US" b="1" dirty="0"/>
          </a:p>
        </p:txBody>
      </p:sp>
      <p:sp>
        <p:nvSpPr>
          <p:cNvPr id="131" name="Vertex merging"/>
          <p:cNvSpPr txBox="1"/>
          <p:nvPr/>
        </p:nvSpPr>
        <p:spPr>
          <a:xfrm>
            <a:off x="634049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Vertex</a:t>
            </a:r>
          </a:p>
          <a:p>
            <a:pPr algn="ctr"/>
            <a:r>
              <a:rPr lang="en-US" sz="2000" dirty="0" smtClean="0">
                <a:effectLst>
                  <a:outerShdw blurRad="50800" dist="38100" dir="2700000" algn="tl" rotWithShape="0">
                    <a:prstClr val="black"/>
                  </a:outerShdw>
                </a:effectLst>
                <a:latin typeface="+mn-lt"/>
              </a:rPr>
              <a:t>Merging</a:t>
            </a:r>
            <a:r>
              <a:rPr lang="en-US" sz="2000" dirty="0" smtClean="0">
                <a:solidFill>
                  <a:schemeClr val="accent1"/>
                </a:solidFill>
                <a:effectLst>
                  <a:outerShdw blurRad="50800" dist="38100" dir="2700000" algn="tl" rotWithShape="0">
                    <a:prstClr val="black"/>
                  </a:outerShdw>
                </a:effectLst>
                <a:latin typeface="+mn-lt"/>
              </a:rPr>
              <a:t> </a:t>
            </a:r>
            <a:r>
              <a:rPr lang="en-US" sz="2000" dirty="0" smtClean="0">
                <a:effectLst>
                  <a:outerShdw blurRad="50800" dist="38100" dir="2700000" algn="tl" rotWithShape="0">
                    <a:prstClr val="black"/>
                  </a:outerShdw>
                </a:effectLst>
                <a:latin typeface="+mn-lt"/>
              </a:rPr>
              <a:t>(</a:t>
            </a:r>
            <a:r>
              <a:rPr lang="en-US" sz="2000" b="1" dirty="0" smtClean="0">
                <a:effectLst>
                  <a:outerShdw blurRad="50800" dist="38100" dir="2700000" algn="tl" rotWithShape="0">
                    <a:prstClr val="black"/>
                  </a:outerShdw>
                </a:effectLst>
                <a:latin typeface="+mn-lt"/>
              </a:rPr>
              <a:t>VM</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grpSp>
        <p:nvGrpSpPr>
          <p:cNvPr id="3" name="Group 7"/>
          <p:cNvGrpSpPr/>
          <p:nvPr/>
        </p:nvGrpSpPr>
        <p:grpSpPr>
          <a:xfrm>
            <a:off x="451620" y="1397070"/>
            <a:ext cx="2335171" cy="2896026"/>
            <a:chOff x="323528" y="2021939"/>
            <a:chExt cx="2335171" cy="2896026"/>
          </a:xfrm>
        </p:grpSpPr>
        <p:sp>
          <p:nvSpPr>
            <p:cNvPr id="21" name="Rectangle 20"/>
            <p:cNvSpPr>
              <a:spLocks noRot="1" noChangeAspect="1" noMove="1" noResize="1" noEditPoints="1" noAdjustHandles="1" noChangeArrowheads="1" noChangeShapeType="1" noTextEdit="1"/>
            </p:cNvSpPr>
            <p:nvPr/>
          </p:nvSpPr>
          <p:spPr>
            <a:xfrm>
              <a:off x="371585" y="3423489"/>
              <a:ext cx="511999" cy="400110"/>
            </a:xfrm>
            <a:prstGeom prst="rect">
              <a:avLst/>
            </a:prstGeom>
            <a:blipFill rotWithShape="1">
              <a:blip r:embed="rId3" cstate="print">
                <a:lum bright="-60000"/>
              </a:blip>
              <a:stretch>
                <a:fillRect b="-10769"/>
              </a:stretch>
            </a:blipFill>
          </p:spPr>
          <p:txBody>
            <a:bodyPr/>
            <a:lstStyle/>
            <a:p>
              <a:r>
                <a:rPr lang="en-US">
                  <a:noFill/>
                </a:rPr>
                <a:t> </a:t>
              </a:r>
            </a:p>
          </p:txBody>
        </p:sp>
        <p:sp>
          <p:nvSpPr>
            <p:cNvPr id="6" name="Rectangle 5"/>
            <p:cNvSpPr/>
            <p:nvPr/>
          </p:nvSpPr>
          <p:spPr>
            <a:xfrm>
              <a:off x="1090323" y="2385764"/>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4" name="Group 117"/>
            <p:cNvGrpSpPr/>
            <p:nvPr/>
          </p:nvGrpSpPr>
          <p:grpSpPr>
            <a:xfrm>
              <a:off x="1465756" y="2513134"/>
              <a:ext cx="860188" cy="329144"/>
              <a:chOff x="3444441" y="2883266"/>
              <a:chExt cx="835188" cy="319577"/>
            </a:xfrm>
          </p:grpSpPr>
          <p:sp>
            <p:nvSpPr>
              <p:cNvPr id="119" name="Rectangle 118"/>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7" name="Group 119"/>
              <p:cNvGrpSpPr/>
              <p:nvPr/>
            </p:nvGrpSpPr>
            <p:grpSpPr>
              <a:xfrm>
                <a:off x="3456045" y="3024268"/>
                <a:ext cx="811979" cy="178575"/>
                <a:chOff x="3399981" y="3014744"/>
                <a:chExt cx="921967" cy="266618"/>
              </a:xfrm>
            </p:grpSpPr>
            <p:sp>
              <p:nvSpPr>
                <p:cNvPr id="121" name="Isosceles Triangle 120"/>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2" name="Isosceles Triangle 121"/>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3" name="Isosceles Triangle 122"/>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4" name="Isosceles Triangle 123"/>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25" name="Isosceles Triangle 124"/>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5" name="Rectangle 4"/>
            <p:cNvSpPr/>
            <p:nvPr/>
          </p:nvSpPr>
          <p:spPr>
            <a:xfrm>
              <a:off x="1090323" y="4492418"/>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a:stCxn id="17" idx="1"/>
              <a:endCxn id="12" idx="5"/>
            </p:cNvCxnSpPr>
            <p:nvPr/>
          </p:nvCxnSpPr>
          <p:spPr>
            <a:xfrm flipH="1" flipV="1">
              <a:off x="820645"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09507" y="340625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8" name="Group 12"/>
            <p:cNvGrpSpPr/>
            <p:nvPr/>
          </p:nvGrpSpPr>
          <p:grpSpPr>
            <a:xfrm rot="774754">
              <a:off x="323528" y="3098323"/>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9" name="Rectangle 18"/>
            <p:cNvSpPr>
              <a:spLocks noRot="1" noChangeAspect="1" noMove="1" noResize="1" noEditPoints="1" noAdjustHandles="1" noChangeArrowheads="1" noChangeShapeType="1" noTextEdit="1"/>
            </p:cNvSpPr>
            <p:nvPr/>
          </p:nvSpPr>
          <p:spPr>
            <a:xfrm>
              <a:off x="1691757" y="2021939"/>
              <a:ext cx="501676" cy="400110"/>
            </a:xfrm>
            <a:prstGeom prst="rect">
              <a:avLst/>
            </a:prstGeom>
            <a:blipFill rotWithShape="1">
              <a:blip r:embed="rId4" cstate="print">
                <a:lum bright="-60000"/>
              </a:blip>
              <a:stretch>
                <a:fillRect b="-10769"/>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572350" y="4517855"/>
              <a:ext cx="501676" cy="400110"/>
            </a:xfrm>
            <a:prstGeom prst="rect">
              <a:avLst/>
            </a:prstGeom>
            <a:blipFill rotWithShape="1">
              <a:blip r:embed="rId5" cstate="print">
                <a:lum bright="-60000"/>
              </a:blip>
              <a:stretch>
                <a:fillRect b="-7576"/>
              </a:stretch>
            </a:blipFill>
          </p:spPr>
          <p:txBody>
            <a:bodyPr/>
            <a:lstStyle/>
            <a:p>
              <a:r>
                <a:rPr lang="en-US">
                  <a:noFill/>
                </a:rPr>
                <a:t> </a:t>
              </a:r>
            </a:p>
          </p:txBody>
        </p:sp>
        <p:cxnSp>
          <p:nvCxnSpPr>
            <p:cNvPr id="10" name="Straight Arrow Connector 9"/>
            <p:cNvCxnSpPr>
              <a:stCxn id="16" idx="4"/>
              <a:endCxn id="17" idx="0"/>
            </p:cNvCxnSpPr>
            <p:nvPr/>
          </p:nvCxnSpPr>
          <p:spPr>
            <a:xfrm flipH="1">
              <a:off x="1874511" y="2642772"/>
              <a:ext cx="21339" cy="1780474"/>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30747" y="2512568"/>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809408" y="442324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2" name="TextBox 131"/>
          <p:cNvSpPr txBox="1"/>
          <p:nvPr/>
        </p:nvSpPr>
        <p:spPr>
          <a:xfrm>
            <a:off x="51785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Vertex connection (</a:t>
            </a:r>
            <a:r>
              <a:rPr lang="en-US" sz="2000" b="1" dirty="0" smtClean="0">
                <a:effectLst>
                  <a:outerShdw blurRad="50800" dist="38100" dir="2700000" algn="tl" rotWithShape="0">
                    <a:prstClr val="black"/>
                  </a:outerShdw>
                </a:effectLst>
                <a:latin typeface="+mn-lt"/>
              </a:rPr>
              <a:t>VC</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grpSp>
        <p:nvGrpSpPr>
          <p:cNvPr id="9" name="Group 6"/>
          <p:cNvGrpSpPr/>
          <p:nvPr/>
        </p:nvGrpSpPr>
        <p:grpSpPr>
          <a:xfrm>
            <a:off x="3357957" y="1397070"/>
            <a:ext cx="2335171" cy="2896026"/>
            <a:chOff x="3229865" y="2021939"/>
            <a:chExt cx="2335171" cy="2896026"/>
          </a:xfrm>
        </p:grpSpPr>
        <p:sp>
          <p:nvSpPr>
            <p:cNvPr id="55" name="Rectangle 54"/>
            <p:cNvSpPr>
              <a:spLocks noRot="1" noChangeAspect="1" noMove="1" noResize="1" noEditPoints="1" noAdjustHandles="1" noChangeArrowheads="1" noChangeShapeType="1" noTextEdit="1"/>
            </p:cNvSpPr>
            <p:nvPr/>
          </p:nvSpPr>
          <p:spPr>
            <a:xfrm>
              <a:off x="3277922" y="3423489"/>
              <a:ext cx="511999" cy="400110"/>
            </a:xfrm>
            <a:prstGeom prst="rect">
              <a:avLst/>
            </a:prstGeom>
            <a:blipFill rotWithShape="1">
              <a:blip r:embed="rId6" cstate="print">
                <a:lum bright="-60000"/>
              </a:blip>
              <a:stretch>
                <a:fillRect b="-10769"/>
              </a:stretch>
            </a:blipFill>
          </p:spPr>
          <p:txBody>
            <a:bodyPr/>
            <a:lstStyle/>
            <a:p>
              <a:r>
                <a:rPr lang="en-US">
                  <a:noFill/>
                </a:rPr>
                <a:t> </a:t>
              </a:r>
            </a:p>
          </p:txBody>
        </p:sp>
        <p:sp>
          <p:nvSpPr>
            <p:cNvPr id="47" name="Rectangle 46"/>
            <p:cNvSpPr/>
            <p:nvPr/>
          </p:nvSpPr>
          <p:spPr>
            <a:xfrm>
              <a:off x="3996660" y="2385764"/>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09"/>
            <p:cNvGrpSpPr/>
            <p:nvPr/>
          </p:nvGrpSpPr>
          <p:grpSpPr>
            <a:xfrm>
              <a:off x="4372948" y="2513134"/>
              <a:ext cx="860188" cy="329144"/>
              <a:chOff x="3444441" y="2883266"/>
              <a:chExt cx="835188" cy="319577"/>
            </a:xfrm>
          </p:grpSpPr>
          <p:sp>
            <p:nvSpPr>
              <p:cNvPr id="111" name="Rectangle 110"/>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8" name="Group 111"/>
              <p:cNvGrpSpPr/>
              <p:nvPr/>
            </p:nvGrpSpPr>
            <p:grpSpPr>
              <a:xfrm>
                <a:off x="3456045" y="3024268"/>
                <a:ext cx="811979" cy="178575"/>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alpha val="60000"/>
                  </a:srgbClr>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3996660" y="4492418"/>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66" idx="1"/>
              <a:endCxn id="49" idx="5"/>
            </p:cNvCxnSpPr>
            <p:nvPr/>
          </p:nvCxnSpPr>
          <p:spPr>
            <a:xfrm flipH="1" flipV="1">
              <a:off x="3726982" y="3517390"/>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3615844" y="340625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49"/>
            <p:cNvGrpSpPr/>
            <p:nvPr/>
          </p:nvGrpSpPr>
          <p:grpSpPr>
            <a:xfrm rot="774754">
              <a:off x="3229865" y="3098323"/>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53" name="Rectangle 52"/>
            <p:cNvSpPr>
              <a:spLocks noRot="1" noChangeAspect="1" noMove="1" noResize="1" noEditPoints="1" noAdjustHandles="1" noChangeArrowheads="1" noChangeShapeType="1" noTextEdit="1"/>
            </p:cNvSpPr>
            <p:nvPr/>
          </p:nvSpPr>
          <p:spPr>
            <a:xfrm>
              <a:off x="4598094" y="2021939"/>
              <a:ext cx="501676" cy="400110"/>
            </a:xfrm>
            <a:prstGeom prst="rect">
              <a:avLst/>
            </a:prstGeom>
            <a:blipFill rotWithShape="1">
              <a:blip r:embed="rId7" cstate="print">
                <a:lum bright="-60000"/>
              </a:blip>
              <a:stretch>
                <a:fillRect b="-10769"/>
              </a:stretch>
            </a:blipFill>
          </p:spPr>
          <p:txBody>
            <a:bodyPr/>
            <a:lstStyle/>
            <a:p>
              <a:r>
                <a:rPr lang="en-US">
                  <a:noFill/>
                </a:rPr>
                <a:t> </a:t>
              </a:r>
            </a:p>
          </p:txBody>
        </p:sp>
        <p:sp>
          <p:nvSpPr>
            <p:cNvPr id="54" name="Rectangle 53"/>
            <p:cNvSpPr>
              <a:spLocks noRot="1" noChangeAspect="1" noMove="1" noResize="1" noEditPoints="1" noAdjustHandles="1" noChangeArrowheads="1" noChangeShapeType="1" noTextEdit="1"/>
            </p:cNvSpPr>
            <p:nvPr/>
          </p:nvSpPr>
          <p:spPr>
            <a:xfrm>
              <a:off x="4478687" y="4517855"/>
              <a:ext cx="501676" cy="400110"/>
            </a:xfrm>
            <a:prstGeom prst="rect">
              <a:avLst/>
            </a:prstGeom>
            <a:blipFill rotWithShape="1">
              <a:blip r:embed="rId8" cstate="print">
                <a:lum bright="-60000"/>
              </a:blip>
              <a:stretch>
                <a:fillRect b="-7576"/>
              </a:stretch>
            </a:blipFill>
          </p:spPr>
          <p:txBody>
            <a:bodyPr/>
            <a:lstStyle/>
            <a:p>
              <a:r>
                <a:rPr lang="en-US">
                  <a:noFill/>
                </a:rPr>
                <a:t> </a:t>
              </a:r>
            </a:p>
          </p:txBody>
        </p:sp>
        <p:cxnSp>
          <p:nvCxnSpPr>
            <p:cNvPr id="91" name="Straight Arrow Connector 90"/>
            <p:cNvCxnSpPr/>
            <p:nvPr/>
          </p:nvCxnSpPr>
          <p:spPr>
            <a:xfrm flipH="1">
              <a:off x="4781754" y="2642772"/>
              <a:ext cx="22194"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4737939" y="25125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65"/>
            <p:cNvSpPr/>
            <p:nvPr/>
          </p:nvSpPr>
          <p:spPr>
            <a:xfrm>
              <a:off x="4715745" y="442324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133" name="TextBox 132"/>
          <p:cNvSpPr txBox="1"/>
          <p:nvPr/>
        </p:nvSpPr>
        <p:spPr>
          <a:xfrm>
            <a:off x="3429170" y="4398203"/>
            <a:ext cx="2377440" cy="707886"/>
          </a:xfrm>
          <a:prstGeom prst="rect">
            <a:avLst/>
          </a:prstGeom>
          <a:solidFill>
            <a:schemeClr val="tx1">
              <a:alpha val="20000"/>
            </a:schemeClr>
          </a:solidFill>
        </p:spPr>
        <p:txBody>
          <a:bodyPr wrap="square" rtlCol="0">
            <a:spAutoFit/>
          </a:bodyPr>
          <a:lstStyle/>
          <a:p>
            <a:pPr algn="ctr"/>
            <a:r>
              <a:rPr lang="en-US" sz="2000" dirty="0" smtClean="0">
                <a:effectLst>
                  <a:outerShdw blurRad="50800" dist="38100" dir="2700000" algn="tl" rotWithShape="0">
                    <a:prstClr val="black"/>
                  </a:outerShdw>
                </a:effectLst>
                <a:latin typeface="+mn-lt"/>
              </a:rPr>
              <a:t>Unidirectional sampling (</a:t>
            </a:r>
            <a:r>
              <a:rPr lang="en-US" sz="2000" b="1" dirty="0" smtClean="0">
                <a:effectLst>
                  <a:outerShdw blurRad="50800" dist="38100" dir="2700000" algn="tl" rotWithShape="0">
                    <a:prstClr val="black"/>
                  </a:outerShdw>
                </a:effectLst>
                <a:latin typeface="+mn-lt"/>
              </a:rPr>
              <a:t>US</a:t>
            </a:r>
            <a:r>
              <a:rPr lang="en-US" sz="2000" dirty="0" smtClean="0">
                <a:effectLst>
                  <a:outerShdw blurRad="50800" dist="38100" dir="2700000" algn="tl" rotWithShape="0">
                    <a:prstClr val="black"/>
                  </a:outerShdw>
                </a:effectLst>
                <a:latin typeface="+mn-lt"/>
              </a:rPr>
              <a:t>)</a:t>
            </a:r>
            <a:endParaRPr lang="en-US" sz="2000" dirty="0">
              <a:effectLst>
                <a:outerShdw blurRad="50800" dist="38100" dir="2700000" algn="tl" rotWithShape="0">
                  <a:prstClr val="black"/>
                </a:outerShdw>
              </a:effectLst>
              <a:latin typeface="+mn-lt"/>
            </a:endParaRPr>
          </a:p>
        </p:txBody>
      </p:sp>
      <p:sp>
        <p:nvSpPr>
          <p:cNvPr id="85" name="Rectangle 84"/>
          <p:cNvSpPr>
            <a:spLocks noRot="1" noChangeAspect="1" noMove="1" noResize="1" noEditPoints="1" noAdjustHandles="1" noChangeArrowheads="1" noChangeShapeType="1" noTextEdit="1"/>
          </p:cNvSpPr>
          <p:nvPr/>
        </p:nvSpPr>
        <p:spPr>
          <a:xfrm>
            <a:off x="3429170" y="5365195"/>
            <a:ext cx="5288760" cy="1224136"/>
          </a:xfrm>
          <a:prstGeom prst="rect">
            <a:avLst/>
          </a:prstGeom>
          <a:blipFill rotWithShape="1">
            <a:blip r:embed="rId9" cstate="print"/>
            <a:stretch>
              <a:fillRect/>
            </a:stretch>
          </a:blipFill>
          <a:ln>
            <a:noFill/>
          </a:ln>
          <a:effectLst>
            <a:outerShdw blurRad="50800" dist="38100" dir="7740000" algn="t" rotWithShape="0">
              <a:srgbClr val="000000">
                <a:alpha val="60000"/>
              </a:srgbClr>
            </a:outerShdw>
          </a:effectLst>
        </p:spPr>
        <p:txBody>
          <a:bodyPr/>
          <a:lstStyle/>
          <a:p>
            <a:r>
              <a:rPr lang="en-US">
                <a:noFill/>
              </a:rPr>
              <a:t> </a:t>
            </a:r>
          </a:p>
        </p:txBody>
      </p:sp>
      <p:grpSp>
        <p:nvGrpSpPr>
          <p:cNvPr id="23" name="Group 27"/>
          <p:cNvGrpSpPr/>
          <p:nvPr/>
        </p:nvGrpSpPr>
        <p:grpSpPr>
          <a:xfrm>
            <a:off x="6269277" y="1397070"/>
            <a:ext cx="2335171" cy="2896026"/>
            <a:chOff x="6269277" y="1397070"/>
            <a:chExt cx="2335171" cy="2896026"/>
          </a:xfrm>
        </p:grpSpPr>
        <p:sp>
          <p:nvSpPr>
            <p:cNvPr id="76" name="Rectangle 75"/>
            <p:cNvSpPr>
              <a:spLocks noRot="1" noChangeAspect="1" noMove="1" noResize="1" noEditPoints="1" noAdjustHandles="1" noChangeArrowheads="1" noChangeShapeType="1" noTextEdit="1"/>
            </p:cNvSpPr>
            <p:nvPr/>
          </p:nvSpPr>
          <p:spPr>
            <a:xfrm>
              <a:off x="6317334" y="2798620"/>
              <a:ext cx="511999" cy="400110"/>
            </a:xfrm>
            <a:prstGeom prst="rect">
              <a:avLst/>
            </a:prstGeom>
            <a:blipFill rotWithShape="1">
              <a:blip r:embed="rId10" cstate="print">
                <a:lum bright="-60000"/>
              </a:blip>
              <a:stretch>
                <a:fillRect b="-9091"/>
              </a:stretch>
            </a:blipFill>
          </p:spPr>
          <p:txBody>
            <a:bodyPr/>
            <a:lstStyle/>
            <a:p>
              <a:r>
                <a:rPr lang="en-US">
                  <a:noFill/>
                </a:rPr>
                <a:t> </a:t>
              </a:r>
            </a:p>
          </p:txBody>
        </p:sp>
        <p:sp>
          <p:nvSpPr>
            <p:cNvPr id="67" name="Rectangle 66"/>
            <p:cNvSpPr/>
            <p:nvPr/>
          </p:nvSpPr>
          <p:spPr>
            <a:xfrm>
              <a:off x="7036072" y="3867549"/>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68" name="Rectangle 67"/>
            <p:cNvSpPr/>
            <p:nvPr/>
          </p:nvSpPr>
          <p:spPr>
            <a:xfrm>
              <a:off x="7036072" y="1760895"/>
              <a:ext cx="1568376"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0" name="Oval 69"/>
            <p:cNvSpPr/>
            <p:nvPr/>
          </p:nvSpPr>
          <p:spPr>
            <a:xfrm>
              <a:off x="6655256" y="278138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4" name="Group 70"/>
            <p:cNvGrpSpPr/>
            <p:nvPr/>
          </p:nvGrpSpPr>
          <p:grpSpPr>
            <a:xfrm rot="774754">
              <a:off x="6269277" y="2473454"/>
              <a:ext cx="410270" cy="298378"/>
              <a:chOff x="3192789" y="1005143"/>
              <a:chExt cx="785815" cy="571503"/>
            </a:xfrm>
          </p:grpSpPr>
          <p:sp>
            <p:nvSpPr>
              <p:cNvPr id="72" name="Isosceles Triangle 71"/>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73" name="Rectangle 72"/>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74" name="Rectangle 73"/>
            <p:cNvSpPr>
              <a:spLocks noRot="1" noChangeAspect="1" noMove="1" noResize="1" noEditPoints="1" noAdjustHandles="1" noChangeArrowheads="1" noChangeShapeType="1" noTextEdit="1"/>
            </p:cNvSpPr>
            <p:nvPr/>
          </p:nvSpPr>
          <p:spPr>
            <a:xfrm>
              <a:off x="7637506" y="1397070"/>
              <a:ext cx="501676" cy="400110"/>
            </a:xfrm>
            <a:prstGeom prst="rect">
              <a:avLst/>
            </a:prstGeom>
            <a:blipFill rotWithShape="1">
              <a:blip r:embed="rId11" cstate="print">
                <a:lum bright="-60000"/>
              </a:blip>
              <a:stretch>
                <a:fillRect b="-9091"/>
              </a:stretch>
            </a:blipFill>
          </p:spPr>
          <p:txBody>
            <a:bodyPr/>
            <a:lstStyle/>
            <a:p>
              <a:r>
                <a:rPr lang="en-US">
                  <a:noFill/>
                </a:rPr>
                <a:t> </a:t>
              </a:r>
            </a:p>
          </p:txBody>
        </p:sp>
        <p:sp>
          <p:nvSpPr>
            <p:cNvPr id="75" name="Rectangle 74"/>
            <p:cNvSpPr>
              <a:spLocks noRot="1" noChangeAspect="1" noMove="1" noResize="1" noEditPoints="1" noAdjustHandles="1" noChangeArrowheads="1" noChangeShapeType="1" noTextEdit="1"/>
            </p:cNvSpPr>
            <p:nvPr/>
          </p:nvSpPr>
          <p:spPr>
            <a:xfrm>
              <a:off x="7518099" y="3892986"/>
              <a:ext cx="501676" cy="400110"/>
            </a:xfrm>
            <a:prstGeom prst="rect">
              <a:avLst/>
            </a:prstGeom>
            <a:blipFill rotWithShape="1">
              <a:blip r:embed="rId12" cstate="print">
                <a:lum bright="-60000"/>
              </a:blip>
              <a:stretch>
                <a:fillRect b="-9231"/>
              </a:stretch>
            </a:blipFill>
          </p:spPr>
          <p:txBody>
            <a:bodyPr/>
            <a:lstStyle/>
            <a:p>
              <a:r>
                <a:rPr lang="en-US">
                  <a:noFill/>
                </a:rPr>
                <a:t> </a:t>
              </a:r>
            </a:p>
          </p:txBody>
        </p:sp>
        <p:grpSp>
          <p:nvGrpSpPr>
            <p:cNvPr id="25" name="Group 76"/>
            <p:cNvGrpSpPr/>
            <p:nvPr/>
          </p:nvGrpSpPr>
          <p:grpSpPr>
            <a:xfrm>
              <a:off x="7411505" y="1888265"/>
              <a:ext cx="860188" cy="329144"/>
              <a:chOff x="3444441" y="2883266"/>
              <a:chExt cx="835188" cy="319577"/>
            </a:xfrm>
          </p:grpSpPr>
          <p:sp>
            <p:nvSpPr>
              <p:cNvPr id="78" name="Rectangle 77"/>
              <p:cNvSpPr/>
              <p:nvPr/>
            </p:nvSpPr>
            <p:spPr>
              <a:xfrm>
                <a:off x="3444441" y="2883266"/>
                <a:ext cx="835188" cy="89089"/>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27" name="Group 78"/>
              <p:cNvGrpSpPr/>
              <p:nvPr/>
            </p:nvGrpSpPr>
            <p:grpSpPr>
              <a:xfrm>
                <a:off x="3456045" y="3024268"/>
                <a:ext cx="811979" cy="178575"/>
                <a:chOff x="3399981" y="3014744"/>
                <a:chExt cx="921967" cy="266618"/>
              </a:xfrm>
            </p:grpSpPr>
            <p:sp>
              <p:nvSpPr>
                <p:cNvPr id="80" name="Isosceles Triangle 79"/>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1" name="Isosceles Triangle 80"/>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2" name="Isosceles Triangle 81"/>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3" name="Isosceles Triangle 82"/>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84" name="Isosceles Triangle 83"/>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86" name="Oval 85"/>
            <p:cNvSpPr/>
            <p:nvPr/>
          </p:nvSpPr>
          <p:spPr>
            <a:xfrm>
              <a:off x="7776496" y="1887699"/>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Oval 107"/>
            <p:cNvSpPr/>
            <p:nvPr/>
          </p:nvSpPr>
          <p:spPr>
            <a:xfrm>
              <a:off x="7380728" y="3728833"/>
              <a:ext cx="877008"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9" name="Straight Arrow Connector 68"/>
            <p:cNvCxnSpPr>
              <a:endCxn id="70" idx="5"/>
            </p:cNvCxnSpPr>
            <p:nvPr/>
          </p:nvCxnSpPr>
          <p:spPr>
            <a:xfrm flipH="1" flipV="1">
              <a:off x="6766394" y="2892521"/>
              <a:ext cx="1007831" cy="92492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86" idx="4"/>
            </p:cNvCxnSpPr>
            <p:nvPr/>
          </p:nvCxnSpPr>
          <p:spPr>
            <a:xfrm flipV="1">
              <a:off x="7820260" y="2017903"/>
              <a:ext cx="21339" cy="178047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8" name="Group 106"/>
            <p:cNvGrpSpPr/>
            <p:nvPr/>
          </p:nvGrpSpPr>
          <p:grpSpPr>
            <a:xfrm>
              <a:off x="7755157" y="3798377"/>
              <a:ext cx="131846" cy="128688"/>
              <a:chOff x="5652120" y="3618210"/>
              <a:chExt cx="323923" cy="316165"/>
            </a:xfrm>
          </p:grpSpPr>
          <p:sp>
            <p:nvSpPr>
              <p:cNvPr id="103" name="Chord 102"/>
              <p:cNvSpPr/>
              <p:nvPr/>
            </p:nvSpPr>
            <p:spPr>
              <a:xfrm>
                <a:off x="5652120" y="3618210"/>
                <a:ext cx="314846" cy="314846"/>
              </a:xfrm>
              <a:prstGeom prst="chord">
                <a:avLst>
                  <a:gd name="adj1" fmla="val 5412850"/>
                  <a:gd name="adj2" fmla="val 16200000"/>
                </a:avLst>
              </a:prstGeom>
              <a:solidFill>
                <a:schemeClr val="tx1"/>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4" name="Chord 103"/>
              <p:cNvSpPr/>
              <p:nvPr/>
            </p:nvSpPr>
            <p:spPr>
              <a:xfrm rot="10800000">
                <a:off x="5661197" y="3619529"/>
                <a:ext cx="314846" cy="314846"/>
              </a:xfrm>
              <a:prstGeom prst="chord">
                <a:avLst>
                  <a:gd name="adj1" fmla="val 5412850"/>
                  <a:gd name="adj2" fmla="val 16200000"/>
                </a:avLst>
              </a:prstGeom>
              <a:solidFill>
                <a:schemeClr val="tx1"/>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6" name="Oval 105"/>
              <p:cNvSpPr/>
              <p:nvPr/>
            </p:nvSpPr>
            <p:spPr>
              <a:xfrm>
                <a:off x="5696702" y="3658834"/>
                <a:ext cx="236234" cy="236234"/>
              </a:xfrm>
              <a:prstGeom prst="ellipse">
                <a:avLst/>
              </a:prstGeom>
              <a:solidFill>
                <a:schemeClr val="bg2"/>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grpSp>
        <p:nvGrpSpPr>
          <p:cNvPr id="29" name="Group 86"/>
          <p:cNvGrpSpPr/>
          <p:nvPr/>
        </p:nvGrpSpPr>
        <p:grpSpPr>
          <a:xfrm>
            <a:off x="7697821" y="992514"/>
            <a:ext cx="1410683" cy="492270"/>
            <a:chOff x="216180" y="1139653"/>
            <a:chExt cx="1410683" cy="492270"/>
          </a:xfrm>
        </p:grpSpPr>
        <p:sp>
          <p:nvSpPr>
            <p:cNvPr id="88" name="TextBox 87"/>
            <p:cNvSpPr txBox="1"/>
            <p:nvPr/>
          </p:nvSpPr>
          <p:spPr>
            <a:xfrm>
              <a:off x="513738" y="1139653"/>
              <a:ext cx="931986" cy="276999"/>
            </a:xfrm>
            <a:prstGeom prst="rect">
              <a:avLst/>
            </a:prstGeom>
            <a:noFill/>
          </p:spPr>
          <p:txBody>
            <a:bodyPr wrap="none" rtlCol="0">
              <a:spAutoFit/>
            </a:bodyPr>
            <a:lstStyle/>
            <a:p>
              <a:r>
                <a:rPr lang="en-US" sz="1200" dirty="0" smtClean="0">
                  <a:latin typeface="+mn-lt"/>
                </a:rPr>
                <a:t>Diffuse light</a:t>
              </a:r>
              <a:endParaRPr lang="en-US" sz="1200" dirty="0">
                <a:latin typeface="+mn-lt"/>
              </a:endParaRPr>
            </a:p>
          </p:txBody>
        </p:sp>
        <p:sp>
          <p:nvSpPr>
            <p:cNvPr id="89" name="Rectangle 88"/>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93" name="TextBox 92"/>
            <p:cNvSpPr txBox="1"/>
            <p:nvPr/>
          </p:nvSpPr>
          <p:spPr>
            <a:xfrm>
              <a:off x="513738" y="1354924"/>
              <a:ext cx="1113125" cy="276999"/>
            </a:xfrm>
            <a:prstGeom prst="rect">
              <a:avLst/>
            </a:prstGeom>
            <a:noFill/>
          </p:spPr>
          <p:txBody>
            <a:bodyPr wrap="none" rtlCol="0">
              <a:spAutoFit/>
            </a:bodyPr>
            <a:lstStyle/>
            <a:p>
              <a:r>
                <a:rPr lang="en-US" sz="1200" dirty="0" smtClean="0">
                  <a:latin typeface="+mn-lt"/>
                </a:rPr>
                <a:t>Diffuse surface</a:t>
              </a:r>
              <a:endParaRPr lang="en-US" sz="1200" dirty="0">
                <a:latin typeface="+mn-lt"/>
              </a:endParaRPr>
            </a:p>
          </p:txBody>
        </p:sp>
        <p:sp>
          <p:nvSpPr>
            <p:cNvPr id="95" name="Rectangle 94"/>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09840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cs-CZ" dirty="0" smtClean="0"/>
              <a:t>CM – </a:t>
            </a:r>
            <a:r>
              <a:rPr lang="en-US" dirty="0" smtClean="0"/>
              <a:t>Algorithm overview</a:t>
            </a:r>
            <a:endParaRPr lang="en-US" dirty="0"/>
          </a:p>
        </p:txBody>
      </p:sp>
      <p:sp>
        <p:nvSpPr>
          <p:cNvPr id="18" name="Vertex connection"/>
          <p:cNvSpPr txBox="1"/>
          <p:nvPr/>
        </p:nvSpPr>
        <p:spPr>
          <a:xfrm>
            <a:off x="701174" y="976875"/>
            <a:ext cx="7741651" cy="400110"/>
          </a:xfrm>
          <a:prstGeom prst="rect">
            <a:avLst/>
          </a:prstGeom>
          <a:solidFill>
            <a:schemeClr val="tx1">
              <a:alpha val="10000"/>
            </a:schemeClr>
          </a:solidFill>
        </p:spPr>
        <p:txBody>
          <a:bodyPr wrap="square" rtlCol="0">
            <a:spAutoFit/>
          </a:bodyPr>
          <a:lstStyle/>
          <a:p>
            <a:pPr lvl="0"/>
            <a:r>
              <a:rPr lang="en-US" sz="2000" b="1" dirty="0" smtClean="0">
                <a:solidFill>
                  <a:srgbClr val="FFC000"/>
                </a:solidFill>
                <a:effectLst>
                  <a:outerShdw blurRad="50800" dist="38100" dir="2700000" algn="tl" rotWithShape="0">
                    <a:prstClr val="black"/>
                  </a:outerShdw>
                </a:effectLst>
                <a:latin typeface="Georgia"/>
              </a:rPr>
              <a:t>Stage 1: Light sub-path sampling</a:t>
            </a:r>
            <a:endParaRPr lang="en-US" sz="2000" b="1" dirty="0">
              <a:solidFill>
                <a:srgbClr val="FFC000"/>
              </a:solidFill>
              <a:effectLst>
                <a:outerShdw blurRad="50800" dist="38100" dir="2700000" algn="tl" rotWithShape="0">
                  <a:prstClr val="black"/>
                </a:outerShdw>
              </a:effectLst>
              <a:latin typeface="Georgia"/>
            </a:endParaRPr>
          </a:p>
        </p:txBody>
      </p:sp>
      <p:grpSp>
        <p:nvGrpSpPr>
          <p:cNvPr id="3" name="Group 51"/>
          <p:cNvGrpSpPr/>
          <p:nvPr/>
        </p:nvGrpSpPr>
        <p:grpSpPr>
          <a:xfrm>
            <a:off x="3310148" y="1435009"/>
            <a:ext cx="2527732" cy="2423895"/>
            <a:chOff x="3310148" y="1310887"/>
            <a:chExt cx="2527732" cy="2423895"/>
          </a:xfrm>
        </p:grpSpPr>
        <p:sp>
          <p:nvSpPr>
            <p:cNvPr id="21" name="Vertex connection"/>
            <p:cNvSpPr txBox="1"/>
            <p:nvPr/>
          </p:nvSpPr>
          <p:spPr>
            <a:xfrm>
              <a:off x="3310148"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solidFill>
              <a:schemeClr val="bg1"/>
            </a:solidFill>
            <a:extLst/>
          </p:spPr>
        </p:pic>
      </p:grpSp>
      <p:grpSp>
        <p:nvGrpSpPr>
          <p:cNvPr id="4" name="Group 50"/>
          <p:cNvGrpSpPr/>
          <p:nvPr/>
        </p:nvGrpSpPr>
        <p:grpSpPr>
          <a:xfrm>
            <a:off x="5915092" y="1435009"/>
            <a:ext cx="2527732" cy="2423895"/>
            <a:chOff x="5915092" y="1310887"/>
            <a:chExt cx="2527732" cy="2423895"/>
          </a:xfrm>
        </p:grpSpPr>
        <p:sp>
          <p:nvSpPr>
            <p:cNvPr id="23" name="Vertex connection"/>
            <p:cNvSpPr txBox="1"/>
            <p:nvPr/>
          </p:nvSpPr>
          <p:spPr>
            <a:xfrm>
              <a:off x="5915092" y="3365450"/>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Build search </a:t>
              </a:r>
              <a:r>
                <a:rPr lang="en-US" dirty="0" err="1" smtClean="0">
                  <a:solidFill>
                    <a:prstClr val="black"/>
                  </a:solidFill>
                  <a:effectLst>
                    <a:outerShdw blurRad="50800" dist="38100" dir="2700000" algn="tl" rotWithShape="0">
                      <a:prstClr val="black"/>
                    </a:outerShdw>
                  </a:effectLst>
                  <a:latin typeface="Georgia"/>
                </a:rPr>
                <a:t>struct</a:t>
              </a:r>
              <a:r>
                <a:rPr lang="en-US" dirty="0" smtClean="0">
                  <a:solidFill>
                    <a:prstClr val="black"/>
                  </a:solidFill>
                  <a:effectLst>
                    <a:outerShdw blurRad="50800" dist="38100" dir="2700000" algn="tl" rotWithShape="0">
                      <a:prstClr val="black"/>
                    </a:outerShdw>
                  </a:effectLst>
                  <a:latin typeface="Georgia"/>
                </a:rPr>
                <a:t>.</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solidFill>
              <a:schemeClr val="bg1"/>
            </a:solidFill>
            <a:extLst/>
          </p:spPr>
        </p:pic>
      </p:grpSp>
      <p:grpSp>
        <p:nvGrpSpPr>
          <p:cNvPr id="5" name="Group 52"/>
          <p:cNvGrpSpPr/>
          <p:nvPr/>
        </p:nvGrpSpPr>
        <p:grpSpPr>
          <a:xfrm>
            <a:off x="705203" y="1435009"/>
            <a:ext cx="2527733" cy="2423895"/>
            <a:chOff x="705203" y="1310887"/>
            <a:chExt cx="2527733" cy="2423895"/>
          </a:xfrm>
        </p:grpSpPr>
        <p:sp>
          <p:nvSpPr>
            <p:cNvPr id="19" name="Vertex connection"/>
            <p:cNvSpPr txBox="1"/>
            <p:nvPr/>
          </p:nvSpPr>
          <p:spPr>
            <a:xfrm>
              <a:off x="705203" y="3365450"/>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solidFill>
              <a:schemeClr val="bg1"/>
            </a:solidFill>
            <a:effectLst/>
            <a:extLst/>
          </p:spPr>
        </p:pic>
      </p:grpSp>
      <p:sp>
        <p:nvSpPr>
          <p:cNvPr id="46" name="Vertex connection"/>
          <p:cNvSpPr txBox="1"/>
          <p:nvPr/>
        </p:nvSpPr>
        <p:spPr>
          <a:xfrm>
            <a:off x="705202" y="3923098"/>
            <a:ext cx="7737623" cy="400110"/>
          </a:xfrm>
          <a:prstGeom prst="rect">
            <a:avLst/>
          </a:prstGeom>
          <a:solidFill>
            <a:schemeClr val="tx1">
              <a:alpha val="10000"/>
            </a:schemeClr>
          </a:solidFill>
        </p:spPr>
        <p:txBody>
          <a:bodyPr wrap="square" rtlCol="0">
            <a:noAutofit/>
          </a:bodyPr>
          <a:lstStyle/>
          <a:p>
            <a:pPr lvl="0"/>
            <a:r>
              <a:rPr lang="en-US" sz="2000" b="1" dirty="0" smtClean="0">
                <a:solidFill>
                  <a:srgbClr val="FFC000"/>
                </a:solidFill>
                <a:effectLst>
                  <a:outerShdw blurRad="38100" dist="38100" dir="2700000" algn="tl">
                    <a:srgbClr val="000000">
                      <a:alpha val="43137"/>
                    </a:srgbClr>
                  </a:outerShdw>
                </a:effectLst>
                <a:latin typeface="Georgia"/>
              </a:rPr>
              <a:t>Stage 2: Eye sub-path sampling</a:t>
            </a:r>
          </a:p>
          <a:p>
            <a:endParaRPr lang="en-US" sz="2000" dirty="0">
              <a:solidFill>
                <a:srgbClr val="FFC000"/>
              </a:solidFill>
              <a:effectLst>
                <a:outerShdw blurRad="38100" dist="38100" dir="2700000" algn="tl">
                  <a:srgbClr val="000000">
                    <a:alpha val="43137"/>
                  </a:srgbClr>
                </a:outerShdw>
              </a:effectLst>
              <a:latin typeface="+mn-lt"/>
            </a:endParaRPr>
          </a:p>
        </p:txBody>
      </p:sp>
      <p:grpSp>
        <p:nvGrpSpPr>
          <p:cNvPr id="7" name="Group 54"/>
          <p:cNvGrpSpPr/>
          <p:nvPr/>
        </p:nvGrpSpPr>
        <p:grpSpPr>
          <a:xfrm>
            <a:off x="701175" y="4387195"/>
            <a:ext cx="2531454" cy="2421738"/>
            <a:chOff x="701175" y="4387195"/>
            <a:chExt cx="2531454" cy="2421738"/>
          </a:xfrm>
        </p:grpSpPr>
        <p:sp>
          <p:nvSpPr>
            <p:cNvPr id="27" name="Vertex connection"/>
            <p:cNvSpPr txBox="1"/>
            <p:nvPr/>
          </p:nvSpPr>
          <p:spPr>
            <a:xfrm>
              <a:off x="704897" y="6439601"/>
              <a:ext cx="2527732"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solidFill>
              <a:schemeClr val="bg1"/>
            </a:solidFill>
            <a:extLst/>
          </p:spPr>
        </p:pic>
        <p:sp>
          <p:nvSpPr>
            <p:cNvPr id="54" name="TextBox 53"/>
            <p:cNvSpPr txBox="1"/>
            <p:nvPr/>
          </p:nvSpPr>
          <p:spPr>
            <a:xfrm>
              <a:off x="987642" y="5805264"/>
              <a:ext cx="526106"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VC</a:t>
              </a:r>
              <a:endParaRPr lang="en-US" b="1" dirty="0">
                <a:effectLst>
                  <a:outerShdw blurRad="50800" dist="38100" dir="2700000" algn="tl" rotWithShape="0">
                    <a:prstClr val="black">
                      <a:alpha val="40000"/>
                    </a:prstClr>
                  </a:outerShdw>
                </a:effectLst>
                <a:latin typeface="+mn-lt"/>
              </a:endParaRPr>
            </a:p>
          </p:txBody>
        </p:sp>
      </p:grpSp>
      <p:grpSp>
        <p:nvGrpSpPr>
          <p:cNvPr id="8" name="Group 55"/>
          <p:cNvGrpSpPr/>
          <p:nvPr/>
        </p:nvGrpSpPr>
        <p:grpSpPr>
          <a:xfrm>
            <a:off x="3309994" y="4387195"/>
            <a:ext cx="2527733" cy="2421738"/>
            <a:chOff x="3309994" y="4387195"/>
            <a:chExt cx="2527733" cy="2421738"/>
          </a:xfrm>
        </p:grpSpPr>
        <p:sp>
          <p:nvSpPr>
            <p:cNvPr id="36" name="Vertex connection"/>
            <p:cNvSpPr txBox="1"/>
            <p:nvPr/>
          </p:nvSpPr>
          <p:spPr>
            <a:xfrm>
              <a:off x="3309994"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solidFill>
              <a:schemeClr val="bg1"/>
            </a:solidFill>
            <a:extLst/>
          </p:spPr>
        </p:pic>
        <p:sp>
          <p:nvSpPr>
            <p:cNvPr id="59" name="TextBox 58"/>
            <p:cNvSpPr txBox="1"/>
            <p:nvPr/>
          </p:nvSpPr>
          <p:spPr>
            <a:xfrm>
              <a:off x="3635715" y="5805264"/>
              <a:ext cx="596638" cy="369332"/>
            </a:xfrm>
            <a:prstGeom prst="rect">
              <a:avLst/>
            </a:prstGeom>
            <a:noFill/>
          </p:spPr>
          <p:txBody>
            <a:bodyPr wrap="none" rtlCol="0">
              <a:spAutoFit/>
            </a:bodyPr>
            <a:lstStyle/>
            <a:p>
              <a:r>
                <a:rPr lang="en-US" b="1" dirty="0" smtClean="0">
                  <a:effectLst>
                    <a:outerShdw blurRad="50800" dist="38100" dir="2700000" algn="tl" rotWithShape="0">
                      <a:prstClr val="black">
                        <a:alpha val="40000"/>
                      </a:prstClr>
                    </a:outerShdw>
                  </a:effectLst>
                  <a:latin typeface="+mn-lt"/>
                </a:rPr>
                <a:t>VM</a:t>
              </a:r>
              <a:endParaRPr lang="en-US" b="1" dirty="0">
                <a:effectLst>
                  <a:outerShdw blurRad="50800" dist="38100" dir="2700000" algn="tl" rotWithShape="0">
                    <a:prstClr val="black">
                      <a:alpha val="40000"/>
                    </a:prstClr>
                  </a:outerShdw>
                </a:effectLst>
                <a:latin typeface="+mn-lt"/>
              </a:endParaRPr>
            </a:p>
          </p:txBody>
        </p:sp>
      </p:grpSp>
      <p:grpSp>
        <p:nvGrpSpPr>
          <p:cNvPr id="9" name="Group 56"/>
          <p:cNvGrpSpPr/>
          <p:nvPr/>
        </p:nvGrpSpPr>
        <p:grpSpPr>
          <a:xfrm>
            <a:off x="5915092" y="4387195"/>
            <a:ext cx="2527733" cy="2421738"/>
            <a:chOff x="5915092" y="4387195"/>
            <a:chExt cx="2527733" cy="2421738"/>
          </a:xfrm>
        </p:grpSpPr>
        <p:sp>
          <p:nvSpPr>
            <p:cNvPr id="37" name="Vertex connection"/>
            <p:cNvSpPr txBox="1"/>
            <p:nvPr/>
          </p:nvSpPr>
          <p:spPr>
            <a:xfrm>
              <a:off x="5915092" y="6439601"/>
              <a:ext cx="2527733" cy="369332"/>
            </a:xfrm>
            <a:prstGeom prst="rect">
              <a:avLst/>
            </a:prstGeom>
            <a:solidFill>
              <a:schemeClr val="tx1">
                <a:alpha val="20000"/>
              </a:schemeClr>
            </a:solidFill>
          </p:spPr>
          <p:txBody>
            <a:bodyPr wrap="square" rtlCol="0">
              <a:spAutoFit/>
            </a:bodyPr>
            <a:lstStyle/>
            <a:p>
              <a:r>
                <a:rPr lang="en-US" dirty="0" smtClean="0">
                  <a:solidFill>
                    <a:prstClr val="black"/>
                  </a:solidFill>
                  <a:effectLst>
                    <a:outerShdw blurRad="50800" dist="38100" dir="2700000" algn="tl" rotWithShape="0">
                      <a:prstClr val="black"/>
                    </a:outerShdw>
                  </a:effectLst>
                  <a:latin typeface="Georgia"/>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solidFill>
              <a:schemeClr val="bg1"/>
            </a:solidFill>
            <a:extLst/>
          </p:spPr>
        </p:pic>
        <p:sp>
          <p:nvSpPr>
            <p:cNvPr id="60" name="TextBox 59"/>
            <p:cNvSpPr txBox="1"/>
            <p:nvPr/>
          </p:nvSpPr>
          <p:spPr>
            <a:xfrm>
              <a:off x="6432396" y="5015428"/>
              <a:ext cx="449162"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VC</a:t>
              </a:r>
              <a:endParaRPr lang="en-US" sz="1400" b="1" dirty="0">
                <a:effectLst>
                  <a:outerShdw blurRad="50800" dist="38100" dir="2700000" algn="tl" rotWithShape="0">
                    <a:prstClr val="black">
                      <a:alpha val="40000"/>
                    </a:prstClr>
                  </a:outerShdw>
                </a:effectLst>
                <a:latin typeface="+mn-lt"/>
              </a:endParaRPr>
            </a:p>
          </p:txBody>
        </p:sp>
        <p:sp>
          <p:nvSpPr>
            <p:cNvPr id="61" name="TextBox 60"/>
            <p:cNvSpPr txBox="1"/>
            <p:nvPr/>
          </p:nvSpPr>
          <p:spPr>
            <a:xfrm>
              <a:off x="6432396" y="5986303"/>
              <a:ext cx="505267" cy="307777"/>
            </a:xfrm>
            <a:prstGeom prst="rect">
              <a:avLst/>
            </a:prstGeom>
            <a:noFill/>
          </p:spPr>
          <p:txBody>
            <a:bodyPr wrap="none" rtlCol="0">
              <a:spAutoFit/>
            </a:bodyPr>
            <a:lstStyle/>
            <a:p>
              <a:r>
                <a:rPr lang="en-US" sz="1400" b="1" dirty="0" smtClean="0">
                  <a:effectLst>
                    <a:outerShdw blurRad="50800" dist="38100" dir="2700000" algn="tl" rotWithShape="0">
                      <a:prstClr val="black">
                        <a:alpha val="40000"/>
                      </a:prstClr>
                    </a:outerShdw>
                  </a:effectLst>
                  <a:latin typeface="+mn-lt"/>
                </a:rPr>
                <a:t>VM</a:t>
              </a:r>
              <a:endParaRPr lang="en-US" sz="1400" b="1" dirty="0">
                <a:effectLst>
                  <a:outerShdw blurRad="50800" dist="38100" dir="2700000" algn="tl" rotWithShape="0">
                    <a:prstClr val="black">
                      <a:alpha val="40000"/>
                    </a:prstClr>
                  </a:outerShdw>
                </a:effectLst>
                <a:latin typeface="+mn-lt"/>
              </a:endParaRPr>
            </a:p>
          </p:txBody>
        </p:sp>
      </p:grpSp>
    </p:spTree>
    <p:extLst>
      <p:ext uri="{BB962C8B-B14F-4D97-AF65-F5344CB8AC3E}">
        <p14:creationId xmlns:p14="http://schemas.microsoft.com/office/powerpoint/2010/main" val="4101371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6396335"/>
            <a:ext cx="5724129"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843583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6396335"/>
            <a:ext cx="766834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3645303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35"/>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937734519"/>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41845" y="3901584"/>
            <a:ext cx="492444" cy="3002850"/>
            <a:chOff x="12550" y="3898776"/>
            <a:chExt cx="492444"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26" y="6563072"/>
              <a:ext cx="40889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VC</a:t>
              </a:r>
              <a:endParaRPr lang="en-US" sz="1600" b="1" dirty="0">
                <a:latin typeface="+mn-lt"/>
              </a:endParaRPr>
            </a:p>
          </p:txBody>
        </p:sp>
        <p:sp>
          <p:nvSpPr>
            <p:cNvPr id="8" name="TextBox 7"/>
            <p:cNvSpPr txBox="1"/>
            <p:nvPr/>
          </p:nvSpPr>
          <p:spPr>
            <a:xfrm>
              <a:off x="12550" y="3898776"/>
              <a:ext cx="49244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VM</a:t>
              </a:r>
              <a:endParaRPr lang="en-US" sz="1600" b="1" dirty="0">
                <a:latin typeface="+mn-lt"/>
              </a:endParaRPr>
            </a:p>
          </p:txBody>
        </p:sp>
      </p:grpSp>
      <p:sp>
        <p:nvSpPr>
          <p:cNvPr id="10" name="TextBox 9"/>
          <p:cNvSpPr txBox="1"/>
          <p:nvPr/>
        </p:nvSpPr>
        <p:spPr>
          <a:xfrm>
            <a:off x="3635896" y="6396335"/>
            <a:ext cx="550810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65986784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1" y="6396335"/>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55142603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1640" y="6396335"/>
            <a:ext cx="781236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3871677599"/>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9792" y="6396335"/>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25399585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p:txBody>
          <a:bodyPr/>
          <a:lstStyle/>
          <a:p>
            <a:pPr eaLnBrk="1" hangingPunct="1">
              <a:defRPr/>
            </a:pPr>
            <a:r>
              <a:rPr lang="en-US" dirty="0" smtClean="0"/>
              <a:t>Image generation</a:t>
            </a:r>
            <a:endParaRPr lang="cs-CZ" dirty="0" smtClean="0"/>
          </a:p>
        </p:txBody>
      </p:sp>
      <p:sp>
        <p:nvSpPr>
          <p:cNvPr id="16387" name="Rectangle 3"/>
          <p:cNvSpPr>
            <a:spLocks noGrp="1" noChangeArrowheads="1"/>
          </p:cNvSpPr>
          <p:nvPr>
            <p:ph type="body" idx="1"/>
          </p:nvPr>
        </p:nvSpPr>
        <p:spPr>
          <a:xfrm>
            <a:off x="457200" y="1196752"/>
            <a:ext cx="8229600" cy="4934173"/>
          </a:xfrm>
        </p:spPr>
        <p:txBody>
          <a:bodyPr/>
          <a:lstStyle/>
          <a:p>
            <a:pPr eaLnBrk="1" hangingPunct="1"/>
            <a:r>
              <a:rPr lang="en-US" b="1" dirty="0" smtClean="0"/>
              <a:t>Pixel value = radiance measurement</a:t>
            </a:r>
          </a:p>
          <a:p>
            <a:pPr eaLnBrk="1" hangingPunct="1"/>
            <a:r>
              <a:rPr lang="en-US" b="1" dirty="0" smtClean="0"/>
              <a:t>Light transport simulation = RTE solution</a:t>
            </a:r>
          </a:p>
        </p:txBody>
      </p:sp>
      <p:grpSp>
        <p:nvGrpSpPr>
          <p:cNvPr id="2" name="Group 4"/>
          <p:cNvGrpSpPr>
            <a:grpSpLocks/>
          </p:cNvGrpSpPr>
          <p:nvPr/>
        </p:nvGrpSpPr>
        <p:grpSpPr bwMode="auto">
          <a:xfrm>
            <a:off x="2044179" y="2506941"/>
            <a:ext cx="6192838" cy="3433762"/>
            <a:chOff x="1292" y="1909"/>
            <a:chExt cx="3901" cy="2163"/>
          </a:xfrm>
        </p:grpSpPr>
        <p:sp>
          <p:nvSpPr>
            <p:cNvPr id="16400" name="Freeform 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accent1"/>
              </a:solidFill>
              <a:round/>
              <a:headEnd/>
              <a:tailEnd/>
            </a:ln>
          </p:spPr>
          <p:txBody>
            <a:bodyPr>
              <a:spAutoFit/>
            </a:bodyPr>
            <a:lstStyle/>
            <a:p>
              <a:endParaRPr lang="cs-CZ"/>
            </a:p>
          </p:txBody>
        </p:sp>
        <p:sp>
          <p:nvSpPr>
            <p:cNvPr id="16401" name="Line 6"/>
            <p:cNvSpPr>
              <a:spLocks noChangeShapeType="1"/>
            </p:cNvSpPr>
            <p:nvPr/>
          </p:nvSpPr>
          <p:spPr bwMode="auto">
            <a:xfrm flipV="1">
              <a:off x="5193" y="1909"/>
              <a:ext cx="0" cy="1996"/>
            </a:xfrm>
            <a:prstGeom prst="line">
              <a:avLst/>
            </a:prstGeom>
            <a:noFill/>
            <a:ln w="57150">
              <a:solidFill>
                <a:schemeClr val="accent1"/>
              </a:solidFill>
              <a:round/>
              <a:headEnd/>
              <a:tailEnd/>
            </a:ln>
          </p:spPr>
          <p:txBody>
            <a:bodyPr>
              <a:spAutoFit/>
            </a:bodyPr>
            <a:lstStyle/>
            <a:p>
              <a:endParaRPr lang="en-US"/>
            </a:p>
          </p:txBody>
        </p:sp>
      </p:grpSp>
      <p:pic>
        <p:nvPicPr>
          <p:cNvPr id="1638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99592" y="2257703"/>
            <a:ext cx="1504950" cy="1550988"/>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3" name="Group 8"/>
          <p:cNvGrpSpPr>
            <a:grpSpLocks/>
          </p:cNvGrpSpPr>
          <p:nvPr/>
        </p:nvGrpSpPr>
        <p:grpSpPr bwMode="auto">
          <a:xfrm>
            <a:off x="2044179" y="3265766"/>
            <a:ext cx="6121400" cy="2519362"/>
            <a:chOff x="1292" y="2387"/>
            <a:chExt cx="3856" cy="1587"/>
          </a:xfrm>
        </p:grpSpPr>
        <p:sp>
          <p:nvSpPr>
            <p:cNvPr id="16396" name="Line 9"/>
            <p:cNvSpPr>
              <a:spLocks noChangeShapeType="1"/>
            </p:cNvSpPr>
            <p:nvPr/>
          </p:nvSpPr>
          <p:spPr bwMode="auto">
            <a:xfrm>
              <a:off x="1292" y="2478"/>
              <a:ext cx="1270" cy="1496"/>
            </a:xfrm>
            <a:prstGeom prst="line">
              <a:avLst/>
            </a:prstGeom>
            <a:noFill/>
            <a:ln w="28575">
              <a:solidFill>
                <a:schemeClr val="accent3"/>
              </a:solidFill>
              <a:round/>
              <a:headEnd type="triangle" w="med" len="med"/>
              <a:tailEnd/>
            </a:ln>
          </p:spPr>
          <p:txBody>
            <a:bodyPr lIns="0" tIns="0" rIns="0" bIns="0" anchor="ctr">
              <a:spAutoFit/>
            </a:bodyPr>
            <a:lstStyle/>
            <a:p>
              <a:endParaRPr lang="en-US"/>
            </a:p>
          </p:txBody>
        </p:sp>
        <p:sp>
          <p:nvSpPr>
            <p:cNvPr id="16397" name="Line 10"/>
            <p:cNvSpPr>
              <a:spLocks noChangeShapeType="1"/>
            </p:cNvSpPr>
            <p:nvPr/>
          </p:nvSpPr>
          <p:spPr bwMode="auto">
            <a:xfrm>
              <a:off x="1306" y="2446"/>
              <a:ext cx="2028" cy="1256"/>
            </a:xfrm>
            <a:prstGeom prst="line">
              <a:avLst/>
            </a:prstGeom>
            <a:noFill/>
            <a:ln w="28575">
              <a:solidFill>
                <a:schemeClr val="accent3"/>
              </a:solidFill>
              <a:round/>
              <a:headEnd type="triangle" w="med" len="med"/>
              <a:tailEnd/>
            </a:ln>
          </p:spPr>
          <p:txBody>
            <a:bodyPr lIns="0" tIns="0" rIns="0" bIns="0" anchor="ctr">
              <a:spAutoFit/>
            </a:bodyPr>
            <a:lstStyle/>
            <a:p>
              <a:endParaRPr lang="en-US"/>
            </a:p>
          </p:txBody>
        </p:sp>
        <p:sp>
          <p:nvSpPr>
            <p:cNvPr id="16398" name="Line 11"/>
            <p:cNvSpPr>
              <a:spLocks noChangeShapeType="1"/>
            </p:cNvSpPr>
            <p:nvPr/>
          </p:nvSpPr>
          <p:spPr bwMode="auto">
            <a:xfrm>
              <a:off x="1338" y="2432"/>
              <a:ext cx="3810" cy="1180"/>
            </a:xfrm>
            <a:prstGeom prst="line">
              <a:avLst/>
            </a:prstGeom>
            <a:noFill/>
            <a:ln w="28575">
              <a:solidFill>
                <a:schemeClr val="accent3"/>
              </a:solidFill>
              <a:round/>
              <a:headEnd type="triangle" w="med" len="med"/>
              <a:tailEnd/>
            </a:ln>
          </p:spPr>
          <p:txBody>
            <a:bodyPr lIns="0" tIns="0" rIns="0" bIns="0" anchor="ctr">
              <a:spAutoFit/>
            </a:bodyPr>
            <a:lstStyle/>
            <a:p>
              <a:endParaRPr lang="en-US"/>
            </a:p>
          </p:txBody>
        </p:sp>
        <p:sp>
          <p:nvSpPr>
            <p:cNvPr id="16399" name="Line 12"/>
            <p:cNvSpPr>
              <a:spLocks noChangeShapeType="1"/>
            </p:cNvSpPr>
            <p:nvPr/>
          </p:nvSpPr>
          <p:spPr bwMode="auto">
            <a:xfrm>
              <a:off x="1338" y="2387"/>
              <a:ext cx="3810" cy="317"/>
            </a:xfrm>
            <a:prstGeom prst="line">
              <a:avLst/>
            </a:prstGeom>
            <a:noFill/>
            <a:ln w="28575">
              <a:solidFill>
                <a:schemeClr val="accent3"/>
              </a:solidFill>
              <a:round/>
              <a:headEnd type="triangle" w="med" len="med"/>
              <a:tailEnd/>
            </a:ln>
          </p:spPr>
          <p:txBody>
            <a:bodyPr lIns="0" tIns="0" rIns="0" bIns="0" anchor="ctr">
              <a:spAutoFit/>
            </a:bodyPr>
            <a:lstStyle/>
            <a:p>
              <a:endParaRPr lang="en-US"/>
            </a:p>
          </p:txBody>
        </p:sp>
      </p:grpSp>
      <p:sp>
        <p:nvSpPr>
          <p:cNvPr id="16392" name="Oval 15"/>
          <p:cNvSpPr>
            <a:spLocks noChangeArrowheads="1"/>
          </p:cNvSpPr>
          <p:nvPr/>
        </p:nvSpPr>
        <p:spPr bwMode="auto">
          <a:xfrm>
            <a:off x="3946004" y="5720680"/>
            <a:ext cx="228600" cy="228600"/>
          </a:xfrm>
          <a:prstGeom prst="ellipse">
            <a:avLst/>
          </a:prstGeom>
          <a:solidFill>
            <a:schemeClr val="bg2"/>
          </a:solidFill>
          <a:ln w="25400">
            <a:solidFill>
              <a:schemeClr val="accent4"/>
            </a:solidFill>
            <a:round/>
            <a:headEnd/>
            <a:tailEnd/>
          </a:ln>
        </p:spPr>
        <p:txBody>
          <a:bodyPr wrap="none" anchor="ctr">
            <a:spAutoFit/>
          </a:bodyPr>
          <a:lstStyle/>
          <a:p>
            <a:endParaRPr lang="cs-CZ"/>
          </a:p>
        </p:txBody>
      </p:sp>
      <p:sp>
        <p:nvSpPr>
          <p:cNvPr id="16393" name="Oval 16"/>
          <p:cNvSpPr>
            <a:spLocks noChangeArrowheads="1"/>
          </p:cNvSpPr>
          <p:nvPr/>
        </p:nvSpPr>
        <p:spPr bwMode="auto">
          <a:xfrm>
            <a:off x="8127479" y="5115203"/>
            <a:ext cx="228600" cy="228600"/>
          </a:xfrm>
          <a:prstGeom prst="ellipse">
            <a:avLst/>
          </a:prstGeom>
          <a:solidFill>
            <a:schemeClr val="bg2"/>
          </a:solidFill>
          <a:ln w="25400">
            <a:solidFill>
              <a:schemeClr val="accent4"/>
            </a:solidFill>
            <a:round/>
            <a:headEnd/>
            <a:tailEnd/>
          </a:ln>
        </p:spPr>
        <p:txBody>
          <a:bodyPr wrap="none" anchor="ctr">
            <a:spAutoFit/>
          </a:bodyPr>
          <a:lstStyle/>
          <a:p>
            <a:endParaRPr lang="cs-CZ"/>
          </a:p>
        </p:txBody>
      </p:sp>
      <p:sp>
        <p:nvSpPr>
          <p:cNvPr id="16394" name="Oval 17"/>
          <p:cNvSpPr>
            <a:spLocks noChangeArrowheads="1"/>
          </p:cNvSpPr>
          <p:nvPr/>
        </p:nvSpPr>
        <p:spPr bwMode="auto">
          <a:xfrm>
            <a:off x="8122717" y="3654703"/>
            <a:ext cx="228600" cy="228600"/>
          </a:xfrm>
          <a:prstGeom prst="ellipse">
            <a:avLst/>
          </a:prstGeom>
          <a:solidFill>
            <a:schemeClr val="bg2"/>
          </a:solidFill>
          <a:ln w="25400">
            <a:solidFill>
              <a:schemeClr val="accent4"/>
            </a:solidFill>
            <a:round/>
            <a:headEnd/>
            <a:tailEnd/>
          </a:ln>
        </p:spPr>
        <p:txBody>
          <a:bodyPr wrap="none" anchor="ctr">
            <a:spAutoFit/>
          </a:bodyPr>
          <a:lstStyle/>
          <a:p>
            <a:endParaRPr lang="cs-CZ"/>
          </a:p>
        </p:txBody>
      </p:sp>
      <p:sp>
        <p:nvSpPr>
          <p:cNvPr id="16395" name="Oval 18"/>
          <p:cNvSpPr>
            <a:spLocks noChangeArrowheads="1"/>
          </p:cNvSpPr>
          <p:nvPr/>
        </p:nvSpPr>
        <p:spPr bwMode="auto">
          <a:xfrm>
            <a:off x="5191244" y="5260614"/>
            <a:ext cx="228600" cy="228600"/>
          </a:xfrm>
          <a:prstGeom prst="ellipse">
            <a:avLst/>
          </a:prstGeom>
          <a:solidFill>
            <a:schemeClr val="bg2"/>
          </a:solidFill>
          <a:ln w="25400">
            <a:solidFill>
              <a:schemeClr val="accent4"/>
            </a:solidFill>
            <a:round/>
            <a:headEnd/>
            <a:tailEnd/>
          </a:ln>
        </p:spPr>
        <p:txBody>
          <a:bodyPr wrap="none" anchor="ctr">
            <a:spAutoFit/>
          </a:bodyPr>
          <a:lstStyle/>
          <a:p>
            <a:endParaRPr lang="cs-CZ"/>
          </a:p>
        </p:txBody>
      </p:sp>
      <p:sp>
        <p:nvSpPr>
          <p:cNvPr id="19" name="Slide Number Placeholder 2"/>
          <p:cNvSpPr txBox="1">
            <a:spLocks/>
          </p:cNvSpPr>
          <p:nvPr/>
        </p:nvSpPr>
        <p:spPr>
          <a:xfrm>
            <a:off x="7010400" y="6477000"/>
            <a:ext cx="2133600" cy="3810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069EF-2218-4AB1-8D37-562BB864C219}" type="slidenum">
              <a:rPr kumimoji="0" lang="en-US" sz="18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FFFFFF"/>
              </a:solidFill>
              <a:effectLst/>
              <a:uLnTx/>
              <a:uFillTx/>
              <a:latin typeface="+mn-lt"/>
              <a:ea typeface="+mn-ea"/>
              <a:cs typeface="+mn-cs"/>
            </a:endParaRPr>
          </a:p>
        </p:txBody>
      </p:sp>
      <p:sp>
        <p:nvSpPr>
          <p:cNvPr id="22" name="TextovéPole 21"/>
          <p:cNvSpPr txBox="1"/>
          <p:nvPr/>
        </p:nvSpPr>
        <p:spPr>
          <a:xfrm>
            <a:off x="3764657" y="4049147"/>
            <a:ext cx="2952328" cy="461665"/>
          </a:xfrm>
          <a:prstGeom prst="rect">
            <a:avLst/>
          </a:prstGeom>
          <a:solidFill>
            <a:schemeClr val="bg2"/>
          </a:solidFill>
          <a:ln>
            <a:solidFill>
              <a:schemeClr val="accent1"/>
            </a:solidFill>
          </a:ln>
        </p:spPr>
        <p:txBody>
          <a:bodyPr wrap="square" rtlCol="0">
            <a:spAutoFit/>
          </a:bodyPr>
          <a:lstStyle/>
          <a:p>
            <a:r>
              <a:rPr lang="en-US" sz="2400" b="1" dirty="0" smtClean="0">
                <a:solidFill>
                  <a:schemeClr val="tx2"/>
                </a:solidFill>
                <a:latin typeface="+mn-lt"/>
              </a:rPr>
              <a:t>Radiance</a:t>
            </a:r>
            <a:r>
              <a:rPr lang="en-US" sz="2400" b="1" dirty="0" smtClean="0">
                <a:effectLst>
                  <a:outerShdw blurRad="38100" dist="38100" dir="2700000" algn="tl">
                    <a:srgbClr val="000000">
                      <a:alpha val="43137"/>
                    </a:srgbClr>
                  </a:outerShdw>
                </a:effectLst>
                <a:latin typeface="+mn-lt"/>
              </a:rPr>
              <a:t> </a:t>
            </a:r>
            <a:r>
              <a:rPr lang="en-US" sz="2400" i="1" kern="0" dirty="0" smtClean="0">
                <a:solidFill>
                  <a:srgbClr val="464646"/>
                </a:solidFill>
                <a:latin typeface="Georgia"/>
              </a:rPr>
              <a:t>L</a:t>
            </a:r>
            <a:r>
              <a:rPr lang="en-US" sz="2400" kern="0" dirty="0" smtClean="0">
                <a:solidFill>
                  <a:srgbClr val="464646"/>
                </a:solidFill>
                <a:latin typeface="Georgia"/>
              </a:rPr>
              <a:t> (</a:t>
            </a:r>
            <a:r>
              <a:rPr lang="en-US" sz="2400" b="1" kern="0" dirty="0" smtClean="0">
                <a:solidFill>
                  <a:srgbClr val="464646"/>
                </a:solidFill>
                <a:latin typeface="Georgia"/>
              </a:rPr>
              <a:t>x, </a:t>
            </a:r>
            <a:r>
              <a:rPr lang="cs-CZ" sz="2400" b="1" kern="0" dirty="0" smtClean="0">
                <a:solidFill>
                  <a:srgbClr val="464646"/>
                </a:solidFill>
                <a:latin typeface="Symbol" pitchFamily="18"/>
              </a:rPr>
              <a:t></a:t>
            </a:r>
            <a:r>
              <a:rPr lang="en-US" sz="2400" kern="0" dirty="0" smtClean="0">
                <a:solidFill>
                  <a:srgbClr val="464646"/>
                </a:solidFill>
                <a:latin typeface="Georgia"/>
              </a:rPr>
              <a:t>)</a:t>
            </a:r>
            <a:endParaRPr lang="cs-CZ" b="1" dirty="0">
              <a:effectLst>
                <a:outerShdw blurRad="38100" dist="38100" dir="2700000" algn="tl">
                  <a:srgbClr val="000000">
                    <a:alpha val="43137"/>
                  </a:srgbClr>
                </a:outerShdw>
              </a:effectLst>
              <a:latin typeface="+mn-lt"/>
            </a:endParaRPr>
          </a:p>
        </p:txBody>
      </p:sp>
      <p:sp>
        <p:nvSpPr>
          <p:cNvPr id="20" name="Zástupný symbol pro zápatí 19"/>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 y="0"/>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4"/>
            <a:ext cx="625492" cy="3002850"/>
            <a:chOff x="-53974" y="3898776"/>
            <a:chExt cx="625492"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2"/>
              <a:ext cx="625492"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30"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9" name="TextBox 8"/>
          <p:cNvSpPr txBox="1"/>
          <p:nvPr/>
        </p:nvSpPr>
        <p:spPr>
          <a:xfrm>
            <a:off x="3707904" y="6396335"/>
            <a:ext cx="543609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17547103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ropbox\Presentations\SIGGRAPH_Asia_2012\Comparison\mirrorballs\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6396335"/>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59114753"/>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Dropbox\Presentations\SIGGRAPH_Asia_2012\Comparison\mirrorballs\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396335"/>
            <a:ext cx="774035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Stochastic progressive photon mapping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2904217228"/>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ropbox\Presentations\SIGGRAPH_Asia_2012\Comparison\mirrorballs\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35"/>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4017255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 y="0"/>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4"/>
            <a:ext cx="625492" cy="3002850"/>
            <a:chOff x="-53974" y="3898776"/>
            <a:chExt cx="625492" cy="3002850"/>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2"/>
              <a:ext cx="625492"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BPT</a:t>
              </a:r>
              <a:endParaRPr lang="en-US" sz="1600" b="1" dirty="0">
                <a:latin typeface="+mn-lt"/>
              </a:endParaRPr>
            </a:p>
          </p:txBody>
        </p:sp>
        <p:sp>
          <p:nvSpPr>
            <p:cNvPr id="8" name="TextBox 7"/>
            <p:cNvSpPr txBox="1"/>
            <p:nvPr/>
          </p:nvSpPr>
          <p:spPr>
            <a:xfrm>
              <a:off x="-10693" y="3898776"/>
              <a:ext cx="538930"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smtClean="0">
                  <a:latin typeface="+mn-lt"/>
                </a:rPr>
                <a:t>PM</a:t>
              </a:r>
              <a:endParaRPr lang="en-US" sz="1600" b="1" dirty="0">
                <a:latin typeface="+mn-lt"/>
              </a:endParaRPr>
            </a:p>
          </p:txBody>
        </p:sp>
      </p:grpSp>
      <p:sp>
        <p:nvSpPr>
          <p:cNvPr id="10" name="TextBox 9"/>
          <p:cNvSpPr txBox="1"/>
          <p:nvPr/>
        </p:nvSpPr>
        <p:spPr>
          <a:xfrm>
            <a:off x="3779912" y="6396335"/>
            <a:ext cx="536409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97577209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Convergence rate</a:t>
            </a:r>
            <a:endParaRPr lang="en-US" dirty="0"/>
          </a:p>
        </p:txBody>
      </p:sp>
      <p:sp>
        <p:nvSpPr>
          <p:cNvPr id="3" name="Zástupný symbol pro obsah 2"/>
          <p:cNvSpPr>
            <a:spLocks noGrp="1"/>
          </p:cNvSpPr>
          <p:nvPr>
            <p:ph idx="1"/>
          </p:nvPr>
        </p:nvSpPr>
        <p:spPr/>
        <p:txBody>
          <a:bodyPr/>
          <a:lstStyle/>
          <a:p>
            <a:endParaRPr lang="en-US" b="1" dirty="0" smtClean="0"/>
          </a:p>
          <a:p>
            <a:r>
              <a:rPr lang="en-US" b="1" dirty="0" smtClean="0"/>
              <a:t>RMSE convergence</a:t>
            </a:r>
          </a:p>
          <a:p>
            <a:pPr lvl="1">
              <a:buClr>
                <a:srgbClr val="00B050"/>
              </a:buClr>
              <a:buFont typeface="Wingdings" pitchFamily="2" charset="2"/>
              <a:buChar char="C"/>
            </a:pPr>
            <a:r>
              <a:rPr lang="en-US" b="1" dirty="0" smtClean="0"/>
              <a:t>BPT</a:t>
            </a:r>
            <a:r>
              <a:rPr lang="en-US" dirty="0" smtClean="0"/>
              <a:t>:  </a:t>
            </a:r>
            <a:r>
              <a:rPr lang="en-US" i="1" dirty="0" smtClean="0"/>
              <a:t>O</a:t>
            </a:r>
            <a:r>
              <a:rPr lang="en-US" dirty="0" smtClean="0"/>
              <a:t>(</a:t>
            </a:r>
            <a:r>
              <a:rPr lang="en-US" i="1" dirty="0" smtClean="0"/>
              <a:t>N</a:t>
            </a:r>
            <a:r>
              <a:rPr lang="en-US" baseline="30000" dirty="0" smtClean="0"/>
              <a:t>-0.5</a:t>
            </a:r>
            <a:r>
              <a:rPr lang="en-US" dirty="0" smtClean="0"/>
              <a:t>)</a:t>
            </a:r>
          </a:p>
          <a:p>
            <a:pPr lvl="1">
              <a:buFont typeface="Wingdings" pitchFamily="2" charset="2"/>
              <a:buChar char="D"/>
            </a:pPr>
            <a:r>
              <a:rPr lang="en-US" b="1" dirty="0" smtClean="0"/>
              <a:t>PPM</a:t>
            </a:r>
            <a:r>
              <a:rPr lang="en-US" dirty="0" smtClean="0"/>
              <a:t>: </a:t>
            </a:r>
            <a:r>
              <a:rPr lang="en-US" i="1" dirty="0" smtClean="0"/>
              <a:t>O</a:t>
            </a:r>
            <a:r>
              <a:rPr lang="en-US" dirty="0" smtClean="0"/>
              <a:t>(</a:t>
            </a:r>
            <a:r>
              <a:rPr lang="en-US" i="1" dirty="0" smtClean="0"/>
              <a:t>N</a:t>
            </a:r>
            <a:r>
              <a:rPr lang="en-US" baseline="30000" dirty="0" smtClean="0"/>
              <a:t>-0.33</a:t>
            </a:r>
            <a:r>
              <a:rPr lang="en-US" dirty="0" smtClean="0"/>
              <a:t>)</a:t>
            </a:r>
          </a:p>
          <a:p>
            <a:pPr lvl="1">
              <a:buClr>
                <a:srgbClr val="00B050"/>
              </a:buClr>
              <a:buFont typeface="Wingdings" pitchFamily="2" charset="2"/>
              <a:buChar char="C"/>
            </a:pPr>
            <a:r>
              <a:rPr lang="en-US" b="1" dirty="0" smtClean="0"/>
              <a:t>VCM</a:t>
            </a:r>
            <a:r>
              <a:rPr lang="en-US" dirty="0" smtClean="0"/>
              <a:t>: </a:t>
            </a:r>
            <a:r>
              <a:rPr lang="en-US" i="1" dirty="0" smtClean="0"/>
              <a:t>O</a:t>
            </a:r>
            <a:r>
              <a:rPr lang="en-US" dirty="0" smtClean="0"/>
              <a:t>(</a:t>
            </a:r>
            <a:r>
              <a:rPr lang="en-US" i="1" dirty="0" smtClean="0"/>
              <a:t>N</a:t>
            </a:r>
            <a:r>
              <a:rPr lang="en-US" baseline="30000" dirty="0" smtClean="0"/>
              <a:t>-0.5</a:t>
            </a:r>
            <a:r>
              <a:rPr lang="en-US" dirty="0" smtClean="0"/>
              <a:t>)</a:t>
            </a: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grpSp>
        <p:nvGrpSpPr>
          <p:cNvPr id="8" name="Skupina 7"/>
          <p:cNvGrpSpPr/>
          <p:nvPr/>
        </p:nvGrpSpPr>
        <p:grpSpPr>
          <a:xfrm>
            <a:off x="4964160" y="2348880"/>
            <a:ext cx="3453657" cy="2924944"/>
            <a:chOff x="4112890" y="1628800"/>
            <a:chExt cx="4133850" cy="3501008"/>
          </a:xfrm>
        </p:grpSpPr>
        <p:pic>
          <p:nvPicPr>
            <p:cNvPr id="156674" name="Picture 2"/>
            <p:cNvPicPr>
              <a:picLocks noChangeAspect="1" noChangeArrowheads="1"/>
            </p:cNvPicPr>
            <p:nvPr/>
          </p:nvPicPr>
          <p:blipFill>
            <a:blip r:embed="rId3" cstate="print"/>
            <a:srcRect/>
            <a:stretch>
              <a:fillRect/>
            </a:stretch>
          </p:blipFill>
          <p:spPr bwMode="auto">
            <a:xfrm>
              <a:off x="4932040" y="1700808"/>
              <a:ext cx="3314700" cy="3429000"/>
            </a:xfrm>
            <a:prstGeom prst="rect">
              <a:avLst/>
            </a:prstGeom>
            <a:noFill/>
            <a:ln w="9525">
              <a:noFill/>
              <a:miter lim="800000"/>
              <a:headEnd/>
              <a:tailEnd/>
            </a:ln>
            <a:effectLst/>
          </p:spPr>
        </p:pic>
        <p:pic>
          <p:nvPicPr>
            <p:cNvPr id="156675" name="Picture 3"/>
            <p:cNvPicPr>
              <a:picLocks noChangeAspect="1" noChangeArrowheads="1"/>
            </p:cNvPicPr>
            <p:nvPr/>
          </p:nvPicPr>
          <p:blipFill>
            <a:blip r:embed="rId4" cstate="print"/>
            <a:srcRect/>
            <a:stretch>
              <a:fillRect/>
            </a:stretch>
          </p:blipFill>
          <p:spPr bwMode="auto">
            <a:xfrm>
              <a:off x="4112890" y="1628800"/>
              <a:ext cx="819150" cy="3248025"/>
            </a:xfrm>
            <a:prstGeom prst="rect">
              <a:avLst/>
            </a:prstGeom>
            <a:noFill/>
            <a:ln w="9525">
              <a:noFill/>
              <a:miter lim="800000"/>
              <a:headEnd/>
              <a:tailEnd/>
            </a:ln>
          </p:spPr>
        </p:pic>
      </p:grpSp>
      <p:sp>
        <p:nvSpPr>
          <p:cNvPr id="9" name="Obdélník 8"/>
          <p:cNvSpPr/>
          <p:nvPr/>
        </p:nvSpPr>
        <p:spPr>
          <a:xfrm>
            <a:off x="4427984" y="2204864"/>
            <a:ext cx="4104456" cy="3960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rot="16200000">
            <a:off x="4263710" y="3536749"/>
            <a:ext cx="841897" cy="369332"/>
          </a:xfrm>
          <a:prstGeom prst="rect">
            <a:avLst/>
          </a:prstGeom>
          <a:noFill/>
        </p:spPr>
        <p:txBody>
          <a:bodyPr wrap="none" rtlCol="0">
            <a:spAutoFit/>
          </a:bodyPr>
          <a:lstStyle/>
          <a:p>
            <a:r>
              <a:rPr lang="en-US" dirty="0" smtClean="0">
                <a:latin typeface="+mn-lt"/>
              </a:rPr>
              <a:t>RMSE</a:t>
            </a:r>
          </a:p>
        </p:txBody>
      </p:sp>
      <p:sp>
        <p:nvSpPr>
          <p:cNvPr id="11" name="TextovéPole 10"/>
          <p:cNvSpPr txBox="1"/>
          <p:nvPr/>
        </p:nvSpPr>
        <p:spPr>
          <a:xfrm>
            <a:off x="6516216" y="5301208"/>
            <a:ext cx="976549" cy="369332"/>
          </a:xfrm>
          <a:prstGeom prst="rect">
            <a:avLst/>
          </a:prstGeom>
          <a:noFill/>
        </p:spPr>
        <p:txBody>
          <a:bodyPr wrap="none" rtlCol="0">
            <a:spAutoFit/>
          </a:bodyPr>
          <a:lstStyle/>
          <a:p>
            <a:r>
              <a:rPr lang="en-US" dirty="0" smtClean="0">
                <a:latin typeface="+mn-lt"/>
              </a:rPr>
              <a:t>time [s]</a:t>
            </a:r>
          </a:p>
        </p:txBody>
      </p:sp>
      <p:pic>
        <p:nvPicPr>
          <p:cNvPr id="12" name="Picture 2" descr="D:\Dropbox\Presentations\SIGGRAPH_Asia_2012\Comparison\mirrorballs\ggbs_s_vc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4797152"/>
            <a:ext cx="1800200" cy="1350150"/>
          </a:xfrm>
          <a:prstGeom prst="rect">
            <a:avLst/>
          </a:prstGeom>
          <a:noFill/>
          <a:extLst>
            <a:ext uri="{909E8E84-426E-40DD-AFC4-6F175D3DCCD1}">
              <a14:hiddenFill xmlns:a14="http://schemas.microsoft.com/office/drawing/2010/main">
                <a:solidFill>
                  <a:srgbClr val="FFFFFF"/>
                </a:solidFill>
              </a14:hiddenFill>
            </a:ext>
          </a:extLst>
        </p:spPr>
      </p:pic>
      <p:pic>
        <p:nvPicPr>
          <p:cNvPr id="225282" name="Picture 2"/>
          <p:cNvPicPr>
            <a:picLocks noChangeAspect="1" noChangeArrowheads="1"/>
          </p:cNvPicPr>
          <p:nvPr/>
        </p:nvPicPr>
        <p:blipFill>
          <a:blip r:embed="rId6" cstate="print"/>
          <a:srcRect/>
          <a:stretch>
            <a:fillRect/>
          </a:stretch>
        </p:blipFill>
        <p:spPr bwMode="auto">
          <a:xfrm>
            <a:off x="4459651" y="5743126"/>
            <a:ext cx="4032447" cy="3232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en-US" dirty="0"/>
          </a:p>
        </p:txBody>
      </p:sp>
      <p:sp>
        <p:nvSpPr>
          <p:cNvPr id="3" name="Zástupný symbol pro obsah 2"/>
          <p:cNvSpPr>
            <a:spLocks noGrp="1"/>
          </p:cNvSpPr>
          <p:nvPr>
            <p:ph idx="1"/>
          </p:nvPr>
        </p:nvSpPr>
        <p:spPr/>
        <p:txBody>
          <a:bodyPr/>
          <a:lstStyle/>
          <a:p>
            <a:r>
              <a:rPr lang="en-US" dirty="0" smtClean="0"/>
              <a:t>Image synthesis requires </a:t>
            </a:r>
            <a:r>
              <a:rPr lang="en-US" b="1" dirty="0" smtClean="0"/>
              <a:t>robust</a:t>
            </a:r>
            <a:r>
              <a:rPr lang="en-US" dirty="0" smtClean="0"/>
              <a:t> estimators</a:t>
            </a:r>
          </a:p>
          <a:p>
            <a:endParaRPr lang="en-US" dirty="0" smtClean="0"/>
          </a:p>
          <a:p>
            <a:r>
              <a:rPr lang="en-US" b="1" dirty="0" smtClean="0"/>
              <a:t>Vertex Connection and Merging</a:t>
            </a:r>
          </a:p>
          <a:p>
            <a:pPr lvl="1"/>
            <a:r>
              <a:rPr lang="en-US" dirty="0" smtClean="0"/>
              <a:t>Bidirectional path tracing + Photon mapping (density est.)</a:t>
            </a:r>
          </a:p>
          <a:p>
            <a:pPr lvl="1"/>
            <a:r>
              <a:rPr lang="en-US" dirty="0" smtClean="0"/>
              <a:t>Photon mapping (density est.) as a path sampling technique</a:t>
            </a:r>
          </a:p>
          <a:p>
            <a:pPr lvl="1"/>
            <a:endParaRPr lang="en-US" dirty="0" smtClean="0"/>
          </a:p>
          <a:p>
            <a:r>
              <a:rPr lang="en-US" b="1" dirty="0" smtClean="0"/>
              <a:t>Invaluable tools</a:t>
            </a:r>
          </a:p>
          <a:p>
            <a:pPr lvl="1"/>
            <a:r>
              <a:rPr lang="en-US" dirty="0" smtClean="0"/>
              <a:t>Multiple importance sampling</a:t>
            </a:r>
          </a:p>
          <a:p>
            <a:pPr lvl="1"/>
            <a:r>
              <a:rPr lang="en-US" dirty="0" smtClean="0"/>
              <a:t>Path integral view of light transport</a:t>
            </a:r>
          </a:p>
          <a:p>
            <a:pPr lvl="1"/>
            <a:endParaRPr lang="en-US" dirty="0"/>
          </a:p>
        </p:txBody>
      </p:sp>
      <p:sp>
        <p:nvSpPr>
          <p:cNvPr id="4" name="Zástupný symbol pro zápatí 3"/>
          <p:cNvSpPr>
            <a:spLocks noGrp="1"/>
          </p:cNvSpPr>
          <p:nvPr>
            <p:ph type="ftr" sz="quarter" idx="11"/>
          </p:nvPr>
        </p:nvSpPr>
        <p:spPr/>
        <p:txBody>
          <a:bodyPr/>
          <a:lstStyle/>
          <a:p>
            <a:pPr>
              <a:defRPr/>
            </a:pPr>
            <a:r>
              <a:rPr lang="en-US" altLang="en-US" i="1" smtClean="0"/>
              <a:t>Jaroslav Křivánek – </a:t>
            </a:r>
            <a:r>
              <a:rPr lang="en-US" smtClean="0"/>
              <a:t>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Remaining challenges</a:t>
            </a:r>
            <a:endParaRPr lang="en-US" dirty="0"/>
          </a:p>
        </p:txBody>
      </p:sp>
      <p:sp>
        <p:nvSpPr>
          <p:cNvPr id="3" name="Zástupný symbol pro obsah 2"/>
          <p:cNvSpPr>
            <a:spLocks noGrp="1"/>
          </p:cNvSpPr>
          <p:nvPr>
            <p:ph idx="1"/>
          </p:nvPr>
        </p:nvSpPr>
        <p:spPr>
          <a:xfrm>
            <a:off x="323528" y="1268760"/>
            <a:ext cx="8363272" cy="4862165"/>
          </a:xfrm>
        </p:spPr>
        <p:txBody>
          <a:bodyPr/>
          <a:lstStyle/>
          <a:p>
            <a:pPr lvl="1"/>
            <a:endParaRPr lang="en-US" dirty="0" smtClean="0"/>
          </a:p>
          <a:p>
            <a:pPr>
              <a:buNone/>
            </a:pPr>
            <a:endParaRPr lang="en-US" dirty="0"/>
          </a:p>
        </p:txBody>
      </p:sp>
      <p:pic>
        <p:nvPicPr>
          <p:cNvPr id="22" name="Picture 2" descr="D:\Dropbox\Images\RenderHistory\VertexMerging\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32" y="1556792"/>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2211729"/>
            <a:ext cx="3839992" cy="2081381"/>
            <a:chOff x="57626" y="4731034"/>
            <a:chExt cx="3839992" cy="2081381"/>
          </a:xfrm>
        </p:grpSpPr>
        <p:grpSp>
          <p:nvGrpSpPr>
            <p:cNvPr id="24" name="Group 14"/>
            <p:cNvGrpSpPr/>
            <p:nvPr/>
          </p:nvGrpSpPr>
          <p:grpSpPr>
            <a:xfrm>
              <a:off x="57626" y="5242932"/>
              <a:ext cx="2592288" cy="1569483"/>
              <a:chOff x="251520" y="5175146"/>
              <a:chExt cx="2592288" cy="1569483"/>
            </a:xfrm>
          </p:grpSpPr>
          <p:pic>
            <p:nvPicPr>
              <p:cNvPr id="28" name="Picture 2" descr="D:\Dropbox\Images\RenderHistory\VertexMerging\R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9"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25"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27"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0" name="Group 26"/>
          <p:cNvGrpSpPr/>
          <p:nvPr/>
        </p:nvGrpSpPr>
        <p:grpSpPr>
          <a:xfrm>
            <a:off x="4372602" y="1108069"/>
            <a:ext cx="4642557" cy="5633299"/>
            <a:chOff x="4372602" y="1108069"/>
            <a:chExt cx="4642557" cy="5633299"/>
          </a:xfrm>
        </p:grpSpPr>
        <p:grpSp>
          <p:nvGrpSpPr>
            <p:cNvPr id="31" name="Group 2"/>
            <p:cNvGrpSpPr/>
            <p:nvPr/>
          </p:nvGrpSpPr>
          <p:grpSpPr>
            <a:xfrm>
              <a:off x="4372602" y="1108069"/>
              <a:ext cx="4642557" cy="5633299"/>
              <a:chOff x="4765539" y="1283750"/>
              <a:chExt cx="4232994" cy="5136334"/>
            </a:xfrm>
          </p:grpSpPr>
          <p:pic>
            <p:nvPicPr>
              <p:cNvPr id="35" name="Picture 2" descr="C:\Users\Iliyan\Desktop\kitch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7" name="Picture 2" descr="C:\Users\Iliyan\Desktop\kitche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32" name="TextBox 24"/>
            <p:cNvSpPr txBox="1"/>
            <p:nvPr/>
          </p:nvSpPr>
          <p:spPr>
            <a:xfrm>
              <a:off x="8316416" y="6493720"/>
              <a:ext cx="698743"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BPT</a:t>
              </a:r>
              <a:endParaRPr lang="en-US" b="1" dirty="0">
                <a:solidFill>
                  <a:schemeClr val="bg1"/>
                </a:solidFill>
                <a:effectLst>
                  <a:outerShdw blurRad="50800" dist="38100" dir="2700000" algn="tl" rotWithShape="0">
                    <a:prstClr val="black"/>
                  </a:outerShdw>
                </a:effectLst>
                <a:latin typeface="+mn-lt"/>
              </a:endParaRPr>
            </a:p>
          </p:txBody>
        </p:sp>
        <p:sp>
          <p:nvSpPr>
            <p:cNvPr id="33" name="TextBox 25"/>
            <p:cNvSpPr txBox="1"/>
            <p:nvPr/>
          </p:nvSpPr>
          <p:spPr>
            <a:xfrm>
              <a:off x="5868144" y="6493720"/>
              <a:ext cx="786785"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sp>
          <p:nvSpPr>
            <p:cNvPr id="34" name="TextBox 28"/>
            <p:cNvSpPr txBox="1"/>
            <p:nvPr/>
          </p:nvSpPr>
          <p:spPr>
            <a:xfrm>
              <a:off x="4372602" y="4453587"/>
              <a:ext cx="775462" cy="247648"/>
            </a:xfrm>
            <a:prstGeom prst="rect">
              <a:avLst/>
            </a:prstGeom>
            <a:solidFill>
              <a:schemeClr val="bg1">
                <a:alpha val="25000"/>
              </a:schemeClr>
            </a:solidFill>
          </p:spPr>
          <p:txBody>
            <a:bodyPr wrap="square" rtlCol="0" anchor="ctr">
              <a:noAutofit/>
            </a:bodyPr>
            <a:lstStyle/>
            <a:p>
              <a:pPr algn="ctr"/>
              <a:r>
                <a:rPr lang="en-US" b="1" dirty="0" smtClean="0">
                  <a:solidFill>
                    <a:schemeClr val="bg1"/>
                  </a:solidFill>
                  <a:effectLst>
                    <a:outerShdw blurRad="50800" dist="38100" dir="2700000" algn="tl" rotWithShape="0">
                      <a:prstClr val="black"/>
                    </a:outerShdw>
                  </a:effectLst>
                  <a:latin typeface="+mn-lt"/>
                </a:rPr>
                <a:t>VCM</a:t>
              </a:r>
              <a:endParaRPr lang="en-US" b="1" dirty="0">
                <a:solidFill>
                  <a:schemeClr val="bg1"/>
                </a:solidFill>
                <a:effectLst>
                  <a:outerShdw blurRad="50800" dist="38100" dir="2700000" algn="tl" rotWithShape="0">
                    <a:prstClr val="black"/>
                  </a:outerShdw>
                </a:effectLst>
                <a:latin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Future work</a:t>
            </a:r>
            <a:endParaRPr lang="en-US" dirty="0"/>
          </a:p>
        </p:txBody>
      </p:sp>
      <p:sp>
        <p:nvSpPr>
          <p:cNvPr id="3" name="Zástupný symbol pro obsah 2"/>
          <p:cNvSpPr>
            <a:spLocks noGrp="1"/>
          </p:cNvSpPr>
          <p:nvPr>
            <p:ph idx="1"/>
          </p:nvPr>
        </p:nvSpPr>
        <p:spPr/>
        <p:txBody>
          <a:bodyPr/>
          <a:lstStyle/>
          <a:p>
            <a:r>
              <a:rPr lang="en-US" dirty="0" smtClean="0"/>
              <a:t>“Photon beams” </a:t>
            </a:r>
            <a:r>
              <a:rPr lang="en-US" dirty="0" smtClean="0">
                <a:solidFill>
                  <a:schemeClr val="accent1"/>
                </a:solidFill>
              </a:rPr>
              <a:t>[</a:t>
            </a:r>
            <a:r>
              <a:rPr lang="en-US" dirty="0" err="1" smtClean="0">
                <a:solidFill>
                  <a:schemeClr val="accent1"/>
                </a:solidFill>
              </a:rPr>
              <a:t>Jarosz</a:t>
            </a:r>
            <a:r>
              <a:rPr lang="en-US" dirty="0" smtClean="0">
                <a:solidFill>
                  <a:schemeClr val="accent1"/>
                </a:solidFill>
              </a:rPr>
              <a:t> et al. 2011]</a:t>
            </a:r>
          </a:p>
          <a:p>
            <a:pPr lvl="1"/>
            <a:r>
              <a:rPr lang="en-US" dirty="0" smtClean="0"/>
              <a:t>Density estimation with cylindrical kernels</a:t>
            </a:r>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pic>
        <p:nvPicPr>
          <p:cNvPr id="225285" name="Picture 5"/>
          <p:cNvPicPr>
            <a:picLocks noChangeAspect="1" noChangeArrowheads="1"/>
          </p:cNvPicPr>
          <p:nvPr/>
        </p:nvPicPr>
        <p:blipFill>
          <a:blip r:embed="rId2" cstate="print"/>
          <a:srcRect/>
          <a:stretch>
            <a:fillRect/>
          </a:stretch>
        </p:blipFill>
        <p:spPr bwMode="auto">
          <a:xfrm>
            <a:off x="1907704" y="2636912"/>
            <a:ext cx="5350941" cy="308819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References</a:t>
            </a:r>
            <a:endParaRPr lang="en-US" dirty="0"/>
          </a:p>
        </p:txBody>
      </p:sp>
      <p:sp>
        <p:nvSpPr>
          <p:cNvPr id="3" name="Zástupný symbol pro obsah 2"/>
          <p:cNvSpPr>
            <a:spLocks noGrp="1"/>
          </p:cNvSpPr>
          <p:nvPr>
            <p:ph idx="1"/>
          </p:nvPr>
        </p:nvSpPr>
        <p:spPr/>
        <p:txBody>
          <a:bodyPr/>
          <a:lstStyle/>
          <a:p>
            <a:endParaRPr lang="en-US" dirty="0" smtClean="0"/>
          </a:p>
          <a:p>
            <a:r>
              <a:rPr lang="en-US" sz="2800" i="1" dirty="0" err="1" smtClean="0"/>
              <a:t>Georgiev</a:t>
            </a:r>
            <a:r>
              <a:rPr lang="en-US" sz="2800" i="1" dirty="0" smtClean="0"/>
              <a:t> </a:t>
            </a:r>
            <a:r>
              <a:rPr lang="cs-CZ" sz="2800" i="1" dirty="0" err="1" smtClean="0"/>
              <a:t>et</a:t>
            </a:r>
            <a:r>
              <a:rPr lang="cs-CZ" sz="2800" i="1" dirty="0" smtClean="0"/>
              <a:t> </a:t>
            </a:r>
            <a:r>
              <a:rPr lang="cs-CZ" sz="2800" i="1" dirty="0" err="1" smtClean="0"/>
              <a:t>al</a:t>
            </a:r>
            <a:r>
              <a:rPr lang="cs-CZ" sz="2800" i="1" dirty="0" smtClean="0"/>
              <a:t>., </a:t>
            </a:r>
            <a:r>
              <a:rPr lang="en-US" sz="2600" dirty="0" smtClean="0"/>
              <a:t>“Light Transport Simulation with Vertex Connection and Merging”</a:t>
            </a:r>
            <a:endParaRPr lang="en-US" i="1" dirty="0" smtClean="0"/>
          </a:p>
          <a:p>
            <a:pPr lvl="1"/>
            <a:endParaRPr lang="en-US" sz="2400" dirty="0" smtClean="0"/>
          </a:p>
          <a:p>
            <a:r>
              <a:rPr lang="en-US" sz="2800" i="1" dirty="0" smtClean="0"/>
              <a:t>Hachisuka et al.</a:t>
            </a:r>
            <a:r>
              <a:rPr lang="cs-CZ" sz="2800" i="1" dirty="0" smtClean="0"/>
              <a:t> </a:t>
            </a:r>
            <a:r>
              <a:rPr lang="en-US" sz="2600" dirty="0" smtClean="0"/>
              <a:t>“A Path Space Extension for Robust Light Transport Simulation”</a:t>
            </a:r>
            <a:endParaRPr lang="en-US" i="1" dirty="0" smtClean="0"/>
          </a:p>
          <a:p>
            <a:pPr lvl="1"/>
            <a:endParaRPr lang="en-US" sz="2400" dirty="0" smtClean="0"/>
          </a:p>
          <a:p>
            <a:pPr lvl="1"/>
            <a:r>
              <a:rPr lang="en-US" sz="2400" dirty="0" smtClean="0"/>
              <a:t>Same algorithm, different theoretical derivations</a:t>
            </a: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Radiative transfer flavor</a:t>
            </a:r>
            <a:endParaRPr lang="cs-CZ" dirty="0"/>
          </a:p>
        </p:txBody>
      </p:sp>
      <p:sp>
        <p:nvSpPr>
          <p:cNvPr id="3" name="Zástupný symbol pro obsah 2"/>
          <p:cNvSpPr>
            <a:spLocks noGrp="1"/>
          </p:cNvSpPr>
          <p:nvPr>
            <p:ph idx="1"/>
          </p:nvPr>
        </p:nvSpPr>
        <p:spPr>
          <a:xfrm>
            <a:off x="457200" y="1600200"/>
            <a:ext cx="8435280" cy="5257800"/>
          </a:xfrm>
        </p:spPr>
        <p:txBody>
          <a:bodyPr/>
          <a:lstStyle/>
          <a:p>
            <a:pPr eaLnBrk="1" hangingPunct="1"/>
            <a:r>
              <a:rPr lang="en-US" b="1" dirty="0" smtClean="0"/>
              <a:t>One-speed, steady-state</a:t>
            </a:r>
          </a:p>
          <a:p>
            <a:pPr eaLnBrk="1" hangingPunct="1"/>
            <a:endParaRPr lang="en-US" dirty="0" smtClean="0"/>
          </a:p>
          <a:p>
            <a:pPr eaLnBrk="1" hangingPunct="1"/>
            <a:r>
              <a:rPr lang="en-US" dirty="0" smtClean="0"/>
              <a:t>Environment = </a:t>
            </a:r>
            <a:r>
              <a:rPr lang="en-US" b="1" dirty="0" smtClean="0"/>
              <a:t>surfaces in vacuum</a:t>
            </a:r>
          </a:p>
          <a:p>
            <a:pPr lvl="1" eaLnBrk="1" hangingPunct="1"/>
            <a:r>
              <a:rPr lang="en-US" dirty="0" smtClean="0"/>
              <a:t>Scattering and absorption only on surfaces</a:t>
            </a:r>
          </a:p>
          <a:p>
            <a:pPr eaLnBrk="1" hangingPunct="1"/>
            <a:endParaRPr lang="en-US" dirty="0" smtClean="0"/>
          </a:p>
          <a:p>
            <a:pPr eaLnBrk="1" hangingPunct="1"/>
            <a:r>
              <a:rPr lang="en-US" b="1" dirty="0" smtClean="0"/>
              <a:t>Boundary condition</a:t>
            </a:r>
            <a:r>
              <a:rPr lang="en-US" dirty="0" smtClean="0"/>
              <a:t> = surface reflection / transmission</a:t>
            </a:r>
          </a:p>
          <a:p>
            <a:pPr eaLnBrk="1" hangingPunct="1"/>
            <a:endParaRPr lang="en-US" dirty="0" smtClean="0"/>
          </a:p>
          <a:p>
            <a:r>
              <a:rPr lang="en-US" dirty="0" smtClean="0"/>
              <a:t> =&gt; </a:t>
            </a:r>
            <a:r>
              <a:rPr lang="en-US" b="1" dirty="0" smtClean="0"/>
              <a:t>Rendering Equation</a:t>
            </a:r>
            <a:r>
              <a:rPr lang="en-US" dirty="0" smtClean="0"/>
              <a:t> </a:t>
            </a:r>
          </a:p>
          <a:p>
            <a:pPr lvl="1"/>
            <a:r>
              <a:rPr lang="en-US" dirty="0" smtClean="0">
                <a:solidFill>
                  <a:schemeClr val="accent1"/>
                </a:solidFill>
              </a:rPr>
              <a:t>[</a:t>
            </a:r>
            <a:r>
              <a:rPr lang="en-US" dirty="0" err="1" smtClean="0">
                <a:solidFill>
                  <a:schemeClr val="accent1"/>
                </a:solidFill>
              </a:rPr>
              <a:t>Kajiya</a:t>
            </a:r>
            <a:r>
              <a:rPr lang="en-US" dirty="0" smtClean="0">
                <a:solidFill>
                  <a:schemeClr val="accent1"/>
                </a:solidFill>
              </a:rPr>
              <a:t> 1986]</a:t>
            </a:r>
            <a:endParaRPr lang="cs-CZ" dirty="0">
              <a:solidFill>
                <a:schemeClr val="accent1"/>
              </a:solidFill>
            </a:endParaRPr>
          </a:p>
        </p:txBody>
      </p:sp>
      <p:sp>
        <p:nvSpPr>
          <p:cNvPr id="5" name="Zástupný symbol pro zápatí 4"/>
          <p:cNvSpPr>
            <a:spLocks noGrp="1"/>
          </p:cNvSpPr>
          <p:nvPr>
            <p:ph type="ftr" sz="quarter" idx="11"/>
          </p:nvPr>
        </p:nvSpPr>
        <p:spPr/>
        <p:txBody>
          <a:bodyPr/>
          <a:lstStyle/>
          <a:p>
            <a:pPr>
              <a:defRPr/>
            </a:pPr>
            <a:r>
              <a:rPr lang="en-US" altLang="en-US" i="1" smtClean="0"/>
              <a:t>Jaroslav Křivánek – </a:t>
            </a:r>
            <a:r>
              <a:rPr lang="en-US" smtClean="0"/>
              <a:t>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Additional resources</a:t>
            </a:r>
            <a:endParaRPr lang="en-US" dirty="0"/>
          </a:p>
        </p:txBody>
      </p:sp>
      <p:sp>
        <p:nvSpPr>
          <p:cNvPr id="3" name="Zástupný symbol pro obsah 2"/>
          <p:cNvSpPr>
            <a:spLocks noGrp="1"/>
          </p:cNvSpPr>
          <p:nvPr>
            <p:ph idx="1"/>
          </p:nvPr>
        </p:nvSpPr>
        <p:spPr/>
        <p:txBody>
          <a:bodyPr/>
          <a:lstStyle/>
          <a:p>
            <a:endParaRPr lang="en-US" sz="2600" b="1" dirty="0" smtClean="0"/>
          </a:p>
          <a:p>
            <a:r>
              <a:rPr lang="en-US" sz="2600" b="1" dirty="0" smtClean="0"/>
              <a:t>Implementation technical report</a:t>
            </a:r>
            <a:br>
              <a:rPr lang="en-US" sz="2600" b="1" dirty="0" smtClean="0"/>
            </a:br>
            <a:r>
              <a:rPr lang="en-US" sz="2600" b="1" dirty="0" smtClean="0"/>
              <a:t>Image comparisons</a:t>
            </a:r>
            <a:br>
              <a:rPr lang="en-US" sz="2600" b="1" dirty="0" smtClean="0"/>
            </a:br>
            <a:r>
              <a:rPr lang="en-US" sz="2600" i="1" dirty="0" smtClean="0"/>
              <a:t> </a:t>
            </a:r>
            <a:r>
              <a:rPr lang="en-US" i="1" dirty="0" smtClean="0"/>
              <a:t>[</a:t>
            </a:r>
            <a:r>
              <a:rPr lang="en-US" i="1" dirty="0" smtClean="0">
                <a:solidFill>
                  <a:schemeClr val="accent5">
                    <a:lumMod val="40000"/>
                    <a:lumOff val="60000"/>
                  </a:schemeClr>
                </a:solidFill>
                <a:hlinkClick r:id="rId2"/>
              </a:rPr>
              <a:t>iliyan.com</a:t>
            </a:r>
            <a:r>
              <a:rPr lang="en-US" i="1" dirty="0" smtClean="0"/>
              <a:t>]</a:t>
            </a:r>
          </a:p>
          <a:p>
            <a:endParaRPr lang="en-US" sz="2600" b="1" dirty="0" smtClean="0"/>
          </a:p>
          <a:p>
            <a:r>
              <a:rPr lang="en-US" sz="2600" b="1" dirty="0" err="1" smtClean="0"/>
              <a:t>SmallVCM</a:t>
            </a:r>
            <a:r>
              <a:rPr lang="en-US" b="1" dirty="0" smtClean="0"/>
              <a:t> </a:t>
            </a:r>
            <a:r>
              <a:rPr lang="en-US" dirty="0" smtClean="0"/>
              <a:t>– </a:t>
            </a:r>
            <a:r>
              <a:rPr lang="en-US" i="1" dirty="0" smtClean="0"/>
              <a:t>open-source VCM implementation   [</a:t>
            </a:r>
            <a:r>
              <a:rPr lang="en-US" i="1" dirty="0" smtClean="0">
                <a:solidFill>
                  <a:schemeClr val="accent5">
                    <a:lumMod val="40000"/>
                    <a:lumOff val="60000"/>
                  </a:schemeClr>
                </a:solidFill>
                <a:hlinkClick r:id="rId3"/>
              </a:rPr>
              <a:t>SmallVCM.com</a:t>
            </a:r>
            <a:r>
              <a:rPr lang="en-US" i="1" dirty="0" smtClean="0"/>
              <a:t>]</a:t>
            </a:r>
            <a:endParaRPr lang="en-US" u="sng" dirty="0" smtClean="0">
              <a:solidFill>
                <a:schemeClr val="accent5">
                  <a:lumMod val="40000"/>
                  <a:lumOff val="60000"/>
                </a:schemeClr>
              </a:solidFill>
            </a:endParaRPr>
          </a:p>
          <a:p>
            <a:endParaRPr lang="en-US" dirty="0"/>
          </a:p>
        </p:txBody>
      </p:sp>
      <p:sp>
        <p:nvSpPr>
          <p:cNvPr id="5" name="Zástupný symbol pro zápatí 4"/>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PS 18 Available Now!"/>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43608" y="1700808"/>
            <a:ext cx="261693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VCM in production</a:t>
            </a:r>
            <a:endParaRPr lang="en-US" b="1" dirty="0"/>
          </a:p>
        </p:txBody>
      </p:sp>
      <p:pic>
        <p:nvPicPr>
          <p:cNvPr id="6" name="Picture 4" descr="http://www.3dvf.com/forum/static/images/vignette/1/17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628800"/>
            <a:ext cx="2101215" cy="10801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txBox="1">
            <a:spLocks/>
          </p:cNvSpPr>
          <p:nvPr/>
        </p:nvSpPr>
        <p:spPr>
          <a:xfrm>
            <a:off x="755576" y="5013176"/>
            <a:ext cx="3996273" cy="764704"/>
          </a:xfrm>
          <a:prstGeom prst="rect">
            <a:avLst/>
          </a:prstGeom>
        </p:spPr>
        <p:txBody>
          <a:bodyPr lIns="144000" tIns="144000">
            <a:normAutofit lnSpcReduction="10000"/>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fontAlgn="auto">
              <a:spcAft>
                <a:spcPts val="0"/>
              </a:spcAft>
              <a:buNone/>
            </a:pPr>
            <a:r>
              <a:rPr lang="en-US" sz="1800" i="1" dirty="0" smtClean="0">
                <a:solidFill>
                  <a:schemeClr val="tx2"/>
                </a:solidFill>
              </a:rPr>
              <a:t>Developed by </a:t>
            </a:r>
            <a:r>
              <a:rPr lang="en-US" sz="1800" i="1" dirty="0" err="1" smtClean="0">
                <a:solidFill>
                  <a:schemeClr val="tx2"/>
                </a:solidFill>
              </a:rPr>
              <a:t>Ondra</a:t>
            </a:r>
            <a:r>
              <a:rPr lang="en-US" sz="1800" i="1" dirty="0" smtClean="0">
                <a:solidFill>
                  <a:schemeClr val="tx2"/>
                </a:solidFill>
              </a:rPr>
              <a:t> </a:t>
            </a:r>
            <a:r>
              <a:rPr lang="en-US" sz="1800" i="1" dirty="0" err="1" smtClean="0">
                <a:solidFill>
                  <a:schemeClr val="tx2"/>
                </a:solidFill>
              </a:rPr>
              <a:t>Karlík</a:t>
            </a:r>
            <a:endParaRPr lang="en-US" sz="1800" i="1" dirty="0" smtClean="0">
              <a:solidFill>
                <a:schemeClr val="tx2"/>
              </a:solidFill>
            </a:endParaRPr>
          </a:p>
          <a:p>
            <a:pPr marL="0" lvl="0" indent="0" fontAlgn="auto">
              <a:spcAft>
                <a:spcPts val="0"/>
              </a:spcAft>
              <a:buNone/>
            </a:pPr>
            <a:r>
              <a:rPr lang="en-US" sz="1800" i="1" kern="0" dirty="0" smtClean="0">
                <a:solidFill>
                  <a:schemeClr val="accent5">
                    <a:lumMod val="40000"/>
                    <a:lumOff val="60000"/>
                  </a:schemeClr>
                </a:solidFill>
              </a:rPr>
              <a:t>http://www.corona-renderer.com</a:t>
            </a:r>
            <a:endParaRPr lang="en-US" sz="1800" u="sng" kern="0" dirty="0" smtClean="0">
              <a:solidFill>
                <a:schemeClr val="accent5">
                  <a:lumMod val="40000"/>
                  <a:lumOff val="60000"/>
                </a:schemeClr>
              </a:solidFill>
            </a:endParaRPr>
          </a:p>
          <a:p>
            <a:pPr marL="0" indent="0" fontAlgn="auto">
              <a:spcAft>
                <a:spcPts val="0"/>
              </a:spcAft>
              <a:buNone/>
            </a:pPr>
            <a:endParaRPr lang="en-US" sz="1800" i="1" u="sng" dirty="0" smtClean="0">
              <a:solidFill>
                <a:schemeClr val="tx2"/>
              </a:solidFill>
            </a:endParaRPr>
          </a:p>
        </p:txBody>
      </p:sp>
      <p:pic>
        <p:nvPicPr>
          <p:cNvPr id="10" name="Picture 2" descr="http://corona-renderer.com/forum/Themes/Skm_Light_RC5/images/theme/mylogo.png"/>
          <p:cNvPicPr>
            <a:picLocks noChangeAspect="1" noChangeArrowheads="1"/>
          </p:cNvPicPr>
          <p:nvPr/>
        </p:nvPicPr>
        <p:blipFill>
          <a:blip r:embed="rId5" cstate="print">
            <a:lum bright="-9000"/>
            <a:extLst>
              <a:ext uri="{28A0092B-C50C-407E-A947-70E740481C1C}">
                <a14:useLocalDpi xmlns:a14="http://schemas.microsoft.com/office/drawing/2010/main" val="0"/>
              </a:ext>
            </a:extLst>
          </a:blip>
          <a:srcRect/>
          <a:stretch>
            <a:fillRect/>
          </a:stretch>
        </p:blipFill>
        <p:spPr bwMode="auto">
          <a:xfrm>
            <a:off x="827584" y="4437112"/>
            <a:ext cx="2663259" cy="5874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3298" name="Picture 2" descr="http://upload.wikimedia.org/wikipedia/en/c/ca/Weta-logo.png"/>
          <p:cNvPicPr>
            <a:picLocks noChangeAspect="1" noChangeArrowheads="1"/>
          </p:cNvPicPr>
          <p:nvPr/>
        </p:nvPicPr>
        <p:blipFill>
          <a:blip r:embed="rId6" cstate="print"/>
          <a:srcRect/>
          <a:stretch>
            <a:fillRect/>
          </a:stretch>
        </p:blipFill>
        <p:spPr bwMode="auto">
          <a:xfrm>
            <a:off x="5868144" y="3789040"/>
            <a:ext cx="2197596" cy="2354567"/>
          </a:xfrm>
          <a:prstGeom prst="rect">
            <a:avLst/>
          </a:prstGeom>
          <a:noFill/>
        </p:spPr>
      </p:pic>
    </p:spTree>
    <p:extLst>
      <p:ext uri="{BB962C8B-B14F-4D97-AF65-F5344CB8AC3E}">
        <p14:creationId xmlns:p14="http://schemas.microsoft.com/office/powerpoint/2010/main" val="816048843"/>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Demo</a:t>
            </a:r>
            <a:endParaRPr lang="en-US" b="1" dirty="0"/>
          </a:p>
        </p:txBody>
      </p:sp>
      <p:sp>
        <p:nvSpPr>
          <p:cNvPr id="9" name="Content Placeholder 5"/>
          <p:cNvSpPr txBox="1">
            <a:spLocks/>
          </p:cNvSpPr>
          <p:nvPr/>
        </p:nvSpPr>
        <p:spPr>
          <a:xfrm>
            <a:off x="611560" y="4752528"/>
            <a:ext cx="3996273" cy="764704"/>
          </a:xfrm>
          <a:prstGeom prst="rect">
            <a:avLst/>
          </a:prstGeom>
        </p:spPr>
        <p:txBody>
          <a:bodyPr lIns="144000" tIns="144000">
            <a:normAutofit lnSpcReduction="10000"/>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fontAlgn="auto">
              <a:spcAft>
                <a:spcPts val="0"/>
              </a:spcAft>
              <a:buNone/>
            </a:pPr>
            <a:r>
              <a:rPr lang="en-US" sz="1800" i="1" dirty="0" smtClean="0">
                <a:solidFill>
                  <a:schemeClr val="tx2"/>
                </a:solidFill>
              </a:rPr>
              <a:t>Developed by </a:t>
            </a:r>
            <a:r>
              <a:rPr lang="en-US" sz="1800" i="1" dirty="0" err="1" smtClean="0">
                <a:solidFill>
                  <a:schemeClr val="tx2"/>
                </a:solidFill>
              </a:rPr>
              <a:t>Ondra</a:t>
            </a:r>
            <a:r>
              <a:rPr lang="en-US" sz="1800" i="1" dirty="0" smtClean="0">
                <a:solidFill>
                  <a:schemeClr val="tx2"/>
                </a:solidFill>
              </a:rPr>
              <a:t> </a:t>
            </a:r>
            <a:r>
              <a:rPr lang="en-US" sz="1800" i="1" dirty="0" err="1" smtClean="0">
                <a:solidFill>
                  <a:schemeClr val="tx2"/>
                </a:solidFill>
              </a:rPr>
              <a:t>Karlík</a:t>
            </a:r>
            <a:endParaRPr lang="en-US" sz="1800" i="1" dirty="0" smtClean="0">
              <a:solidFill>
                <a:schemeClr val="tx2"/>
              </a:solidFill>
            </a:endParaRPr>
          </a:p>
          <a:p>
            <a:pPr marL="0" lvl="0" indent="0" fontAlgn="auto">
              <a:spcAft>
                <a:spcPts val="0"/>
              </a:spcAft>
              <a:buNone/>
            </a:pPr>
            <a:r>
              <a:rPr lang="en-US" sz="1800" i="1" kern="0" dirty="0" smtClean="0">
                <a:solidFill>
                  <a:schemeClr val="accent5">
                    <a:lumMod val="40000"/>
                    <a:lumOff val="60000"/>
                  </a:schemeClr>
                </a:solidFill>
              </a:rPr>
              <a:t>http://www.corona-renderer.com</a:t>
            </a:r>
            <a:endParaRPr lang="en-US" sz="1800" u="sng" kern="0" dirty="0" smtClean="0">
              <a:solidFill>
                <a:schemeClr val="accent5">
                  <a:lumMod val="40000"/>
                  <a:lumOff val="60000"/>
                </a:schemeClr>
              </a:solidFill>
            </a:endParaRPr>
          </a:p>
          <a:p>
            <a:pPr marL="0" indent="0" fontAlgn="auto">
              <a:spcAft>
                <a:spcPts val="0"/>
              </a:spcAft>
              <a:buNone/>
            </a:pPr>
            <a:endParaRPr lang="en-US" sz="1800" i="1" u="sng" dirty="0" smtClean="0">
              <a:solidFill>
                <a:schemeClr val="tx2"/>
              </a:solidFill>
            </a:endParaRPr>
          </a:p>
        </p:txBody>
      </p:sp>
      <p:pic>
        <p:nvPicPr>
          <p:cNvPr id="10" name="Picture 2" descr="http://corona-renderer.com/forum/Themes/Skm_Light_RC5/images/theme/mylogo.png"/>
          <p:cNvPicPr>
            <a:picLocks noChangeAspect="1" noChangeArrowheads="1"/>
          </p:cNvPicPr>
          <p:nvPr/>
        </p:nvPicPr>
        <p:blipFill>
          <a:blip r:embed="rId3" cstate="print">
            <a:lum bright="-9000"/>
            <a:extLst>
              <a:ext uri="{28A0092B-C50C-407E-A947-70E740481C1C}">
                <a14:useLocalDpi xmlns:a14="http://schemas.microsoft.com/office/drawing/2010/main" val="0"/>
              </a:ext>
            </a:extLst>
          </a:blip>
          <a:srcRect/>
          <a:stretch>
            <a:fillRect/>
          </a:stretch>
        </p:blipFill>
        <p:spPr bwMode="auto">
          <a:xfrm>
            <a:off x="683568" y="4176464"/>
            <a:ext cx="2663259" cy="5874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Zástupný symbol pro obsah 11"/>
          <p:cNvSpPr>
            <a:spLocks noGrp="1"/>
          </p:cNvSpPr>
          <p:nvPr>
            <p:ph idx="1"/>
          </p:nvPr>
        </p:nvSpPr>
        <p:spPr/>
        <p:txBody>
          <a:bodyPr/>
          <a:lstStyle/>
          <a:p>
            <a:endParaRPr lang="en-US"/>
          </a:p>
        </p:txBody>
      </p:sp>
      <p:pic>
        <p:nvPicPr>
          <p:cNvPr id="225282" name="Picture 2"/>
          <p:cNvPicPr>
            <a:picLocks noChangeAspect="1" noChangeArrowheads="1"/>
          </p:cNvPicPr>
          <p:nvPr/>
        </p:nvPicPr>
        <p:blipFill>
          <a:blip r:embed="rId4" cstate="print"/>
          <a:srcRect/>
          <a:stretch>
            <a:fillRect/>
          </a:stretch>
        </p:blipFill>
        <p:spPr bwMode="auto">
          <a:xfrm>
            <a:off x="4788024" y="1844824"/>
            <a:ext cx="3662536" cy="3662536"/>
          </a:xfrm>
          <a:prstGeom prst="rect">
            <a:avLst/>
          </a:prstGeom>
          <a:noFill/>
          <a:ln w="9525">
            <a:noFill/>
            <a:miter lim="800000"/>
            <a:headEnd/>
            <a:tailEnd/>
          </a:ln>
        </p:spPr>
      </p:pic>
    </p:spTree>
    <p:extLst>
      <p:ext uri="{BB962C8B-B14F-4D97-AF65-F5344CB8AC3E}">
        <p14:creationId xmlns:p14="http://schemas.microsoft.com/office/powerpoint/2010/main" val="816048843"/>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VCM in production</a:t>
            </a:r>
            <a:endParaRPr lang="en-US" b="1" dirty="0"/>
          </a:p>
        </p:txBody>
      </p:sp>
      <p:grpSp>
        <p:nvGrpSpPr>
          <p:cNvPr id="11" name="Skupina 10"/>
          <p:cNvGrpSpPr/>
          <p:nvPr/>
        </p:nvGrpSpPr>
        <p:grpSpPr>
          <a:xfrm>
            <a:off x="1206000" y="1557634"/>
            <a:ext cx="6732000" cy="4464000"/>
            <a:chOff x="827584" y="954185"/>
            <a:chExt cx="7488832" cy="5241210"/>
          </a:xfrm>
        </p:grpSpPr>
        <p:pic>
          <p:nvPicPr>
            <p:cNvPr id="10243" name="Picture 3" descr="D:\Temp\ondra vcm2\!!\pool-bd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954185"/>
              <a:ext cx="7488832" cy="524121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10244" name="Picture 4" descr="D:\Temp\ondra vcm2\!!\pool-vc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791"/>
            <a:stretch/>
          </p:blipFill>
          <p:spPr bwMode="auto">
            <a:xfrm>
              <a:off x="827584" y="3039705"/>
              <a:ext cx="7488832" cy="3155689"/>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827584" y="3039705"/>
              <a:ext cx="7488832" cy="13946"/>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7584" y="3046393"/>
              <a:ext cx="998511" cy="403096"/>
            </a:xfrm>
            <a:prstGeom prst="rect">
              <a:avLst/>
            </a:prstGeom>
            <a:solidFill>
              <a:schemeClr val="bg1">
                <a:alpha val="26000"/>
              </a:schemeClr>
            </a:solidFill>
          </p:spPr>
          <p:txBody>
            <a:bodyPr wrap="square" rtlCol="0" anchor="ctr">
              <a:noAutofit/>
            </a:bodyPr>
            <a:lstStyle/>
            <a:p>
              <a:r>
                <a:rPr lang="en-US" sz="2000" b="1" dirty="0" smtClean="0">
                  <a:solidFill>
                    <a:schemeClr val="bg1"/>
                  </a:solidFill>
                  <a:effectLst>
                    <a:outerShdw blurRad="50800" dist="38100" dir="2700000" algn="tl" rotWithShape="0">
                      <a:prstClr val="black"/>
                    </a:outerShdw>
                  </a:effectLst>
                  <a:latin typeface="+mn-lt"/>
                </a:rPr>
                <a:t>VCM</a:t>
              </a:r>
              <a:endParaRPr lang="en-US" sz="2000" b="1" dirty="0">
                <a:solidFill>
                  <a:schemeClr val="bg1"/>
                </a:solidFill>
                <a:effectLst>
                  <a:outerShdw blurRad="50800" dist="38100" dir="2700000" algn="tl" rotWithShape="0">
                    <a:prstClr val="black"/>
                  </a:outerShdw>
                </a:effectLst>
                <a:latin typeface="+mn-lt"/>
              </a:endParaRPr>
            </a:p>
          </p:txBody>
        </p:sp>
        <p:sp>
          <p:nvSpPr>
            <p:cNvPr id="13" name="TextBox 12"/>
            <p:cNvSpPr txBox="1"/>
            <p:nvPr/>
          </p:nvSpPr>
          <p:spPr>
            <a:xfrm>
              <a:off x="827584" y="2617397"/>
              <a:ext cx="998511" cy="422926"/>
            </a:xfrm>
            <a:prstGeom prst="rect">
              <a:avLst/>
            </a:prstGeom>
            <a:solidFill>
              <a:schemeClr val="bg1">
                <a:alpha val="26000"/>
              </a:schemeClr>
            </a:solidFill>
          </p:spPr>
          <p:txBody>
            <a:bodyPr wrap="square" rtlCol="0" anchor="ctr">
              <a:noAutofit/>
            </a:bodyPr>
            <a:lstStyle/>
            <a:p>
              <a:r>
                <a:rPr lang="en-US" sz="2000" b="1" dirty="0" smtClean="0">
                  <a:solidFill>
                    <a:schemeClr val="bg1"/>
                  </a:solidFill>
                  <a:effectLst>
                    <a:outerShdw blurRad="50800" dist="38100" dir="2700000" algn="tl" rotWithShape="0">
                      <a:prstClr val="black"/>
                    </a:outerShdw>
                  </a:effectLst>
                  <a:latin typeface="+mn-lt"/>
                </a:rPr>
                <a:t>BPT</a:t>
              </a:r>
              <a:endParaRPr lang="en-US" sz="2000" b="1" dirty="0">
                <a:solidFill>
                  <a:schemeClr val="bg1"/>
                </a:solidFill>
                <a:effectLst>
                  <a:outerShdw blurRad="50800" dist="38100" dir="2700000" algn="tl" rotWithShape="0">
                    <a:prstClr val="black"/>
                  </a:outerShdw>
                </a:effectLst>
                <a:latin typeface="+mn-lt"/>
              </a:endParaRPr>
            </a:p>
          </p:txBody>
        </p:sp>
      </p:grpSp>
      <p:pic>
        <p:nvPicPr>
          <p:cNvPr id="15" name="Picture 2" descr="http://corona-renderer.com/forum/Themes/Skm_Light_RC5/images/theme/mylogo.png"/>
          <p:cNvPicPr>
            <a:picLocks noChangeAspect="1" noChangeArrowheads="1"/>
          </p:cNvPicPr>
          <p:nvPr/>
        </p:nvPicPr>
        <p:blipFill>
          <a:blip r:embed="rId5" cstate="print">
            <a:lum bright="-9000"/>
            <a:extLst>
              <a:ext uri="{28A0092B-C50C-407E-A947-70E740481C1C}">
                <a14:useLocalDpi xmlns:a14="http://schemas.microsoft.com/office/drawing/2010/main" val="0"/>
              </a:ext>
            </a:extLst>
          </a:blip>
          <a:srcRect/>
          <a:stretch>
            <a:fillRect/>
          </a:stretch>
        </p:blipFill>
        <p:spPr bwMode="auto">
          <a:xfrm>
            <a:off x="5076056" y="620688"/>
            <a:ext cx="2663259" cy="5874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Content Placeholder 5"/>
          <p:cNvSpPr txBox="1">
            <a:spLocks/>
          </p:cNvSpPr>
          <p:nvPr/>
        </p:nvSpPr>
        <p:spPr>
          <a:xfrm>
            <a:off x="2771800" y="6093296"/>
            <a:ext cx="3996273" cy="764704"/>
          </a:xfrm>
          <a:prstGeom prst="rect">
            <a:avLst/>
          </a:prstGeom>
        </p:spPr>
        <p:txBody>
          <a:bodyPr lIns="144000" tIns="144000">
            <a:normAutofit lnSpcReduction="10000"/>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indent="0" fontAlgn="auto">
              <a:spcAft>
                <a:spcPts val="0"/>
              </a:spcAft>
              <a:buNone/>
            </a:pPr>
            <a:r>
              <a:rPr lang="en-US" sz="1800" i="1" dirty="0" smtClean="0">
                <a:solidFill>
                  <a:schemeClr val="tx2"/>
                </a:solidFill>
              </a:rPr>
              <a:t>Developed by </a:t>
            </a:r>
            <a:r>
              <a:rPr lang="en-US" sz="1800" i="1" dirty="0" err="1" smtClean="0">
                <a:solidFill>
                  <a:schemeClr val="tx2"/>
                </a:solidFill>
              </a:rPr>
              <a:t>Ondra</a:t>
            </a:r>
            <a:r>
              <a:rPr lang="en-US" sz="1800" i="1" dirty="0" smtClean="0">
                <a:solidFill>
                  <a:schemeClr val="tx2"/>
                </a:solidFill>
              </a:rPr>
              <a:t> </a:t>
            </a:r>
            <a:r>
              <a:rPr lang="en-US" sz="1800" i="1" dirty="0" err="1" smtClean="0">
                <a:solidFill>
                  <a:schemeClr val="tx2"/>
                </a:solidFill>
              </a:rPr>
              <a:t>Karlík</a:t>
            </a:r>
            <a:endParaRPr lang="en-US" sz="1800" i="1" dirty="0" smtClean="0">
              <a:solidFill>
                <a:schemeClr val="tx2"/>
              </a:solidFill>
            </a:endParaRPr>
          </a:p>
          <a:p>
            <a:pPr marL="0" lvl="0" indent="0" fontAlgn="auto">
              <a:spcAft>
                <a:spcPts val="0"/>
              </a:spcAft>
              <a:buNone/>
            </a:pPr>
            <a:r>
              <a:rPr lang="en-US" sz="1800" i="1" kern="0" dirty="0" smtClean="0">
                <a:solidFill>
                  <a:schemeClr val="accent5">
                    <a:lumMod val="40000"/>
                    <a:lumOff val="60000"/>
                  </a:schemeClr>
                </a:solidFill>
              </a:rPr>
              <a:t>http://www.corona-renderer.com</a:t>
            </a:r>
            <a:endParaRPr lang="en-US" sz="1800" u="sng" kern="0" dirty="0" smtClean="0">
              <a:solidFill>
                <a:schemeClr val="accent5">
                  <a:lumMod val="40000"/>
                  <a:lumOff val="60000"/>
                </a:schemeClr>
              </a:solidFill>
            </a:endParaRPr>
          </a:p>
          <a:p>
            <a:pPr marL="0" indent="0" fontAlgn="auto">
              <a:spcAft>
                <a:spcPts val="0"/>
              </a:spcAft>
              <a:buNone/>
            </a:pPr>
            <a:endParaRPr lang="en-US" sz="1800" i="1" u="sng" dirty="0" smtClean="0">
              <a:solidFill>
                <a:schemeClr val="tx2"/>
              </a:solidFill>
            </a:endParaRPr>
          </a:p>
        </p:txBody>
      </p:sp>
    </p:spTree>
    <p:extLst>
      <p:ext uri="{BB962C8B-B14F-4D97-AF65-F5344CB8AC3E}">
        <p14:creationId xmlns:p14="http://schemas.microsoft.com/office/powerpoint/2010/main" val="427148723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Acknowledgements</a:t>
            </a:r>
            <a:endParaRPr lang="cs-CZ" dirty="0"/>
          </a:p>
        </p:txBody>
      </p:sp>
      <p:sp>
        <p:nvSpPr>
          <p:cNvPr id="3" name="Zástupný symbol pro obsah 2"/>
          <p:cNvSpPr>
            <a:spLocks noGrp="1"/>
          </p:cNvSpPr>
          <p:nvPr>
            <p:ph idx="1"/>
          </p:nvPr>
        </p:nvSpPr>
        <p:spPr/>
        <p:txBody>
          <a:bodyPr/>
          <a:lstStyle/>
          <a:p>
            <a:r>
              <a:rPr lang="en-US" b="1" dirty="0" smtClean="0"/>
              <a:t>Czech Science Foundation </a:t>
            </a:r>
          </a:p>
          <a:p>
            <a:pPr lvl="1"/>
            <a:r>
              <a:rPr lang="en-US" dirty="0" smtClean="0"/>
              <a:t>grant no. P202-13-26189S</a:t>
            </a:r>
          </a:p>
          <a:p>
            <a:pPr lvl="1"/>
            <a:endParaRPr lang="en-US" dirty="0" smtClean="0"/>
          </a:p>
          <a:p>
            <a:r>
              <a:rPr lang="en-US" b="1" dirty="0" err="1" smtClean="0"/>
              <a:t>Iliyan</a:t>
            </a:r>
            <a:r>
              <a:rPr lang="en-US" b="1" dirty="0" smtClean="0"/>
              <a:t> </a:t>
            </a:r>
            <a:r>
              <a:rPr lang="en-US" b="1" dirty="0" err="1" smtClean="0"/>
              <a:t>Georgiev</a:t>
            </a:r>
            <a:endParaRPr lang="en-US" b="1" dirty="0" smtClean="0"/>
          </a:p>
          <a:p>
            <a:endParaRPr lang="en-US" b="1" dirty="0" smtClean="0"/>
          </a:p>
          <a:p>
            <a:r>
              <a:rPr lang="en-US" b="1" dirty="0" err="1" smtClean="0"/>
              <a:t>Ondra</a:t>
            </a:r>
            <a:r>
              <a:rPr lang="en-US" b="1" dirty="0" smtClean="0"/>
              <a:t> Karl</a:t>
            </a:r>
            <a:r>
              <a:rPr lang="cs-CZ" b="1" dirty="0" err="1" smtClean="0"/>
              <a:t>ík</a:t>
            </a:r>
            <a:endParaRPr lang="en-US" b="1" dirty="0" smtClean="0"/>
          </a:p>
          <a:p>
            <a:endParaRPr lang="en-US" b="1" dirty="0" smtClean="0"/>
          </a:p>
          <a:p>
            <a:r>
              <a:rPr lang="en-US" b="1" dirty="0" smtClean="0"/>
              <a:t>Eugene </a:t>
            </a:r>
            <a:r>
              <a:rPr lang="en-US" b="1" dirty="0" err="1" smtClean="0"/>
              <a:t>D’Eon</a:t>
            </a:r>
            <a:endParaRPr lang="en-US" b="1" dirty="0" smtClean="0"/>
          </a:p>
          <a:p>
            <a:endParaRPr lang="en-US" b="1" dirty="0" smtClean="0"/>
          </a:p>
          <a:p>
            <a:endParaRPr lang="en-US" b="1" dirty="0" smtClean="0"/>
          </a:p>
        </p:txBody>
      </p:sp>
      <p:sp>
        <p:nvSpPr>
          <p:cNvPr id="6" name="Zástupný symbol pro zápatí 5"/>
          <p:cNvSpPr>
            <a:spLocks noGrp="1"/>
          </p:cNvSpPr>
          <p:nvPr>
            <p:ph type="ftr" sz="quarter" idx="11"/>
          </p:nvPr>
        </p:nvSpPr>
        <p:spPr/>
        <p:txBody>
          <a:bodyPr/>
          <a:lstStyle/>
          <a:p>
            <a:pPr>
              <a:defRPr/>
            </a:pPr>
            <a:r>
              <a:rPr lang="en-US" altLang="en-US" smtClean="0"/>
              <a:t>Jaroslav Křivánek – Light Transport Simulation with Vertex Connection and Merging</a:t>
            </a:r>
            <a:endParaRPr lang="en-US" altLang="en-US"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22313" y="1"/>
            <a:ext cx="7772400" cy="4581127"/>
          </a:xfrm>
        </p:spPr>
        <p:txBody>
          <a:bodyPr/>
          <a:lstStyle/>
          <a:p>
            <a:r>
              <a:rPr lang="en-US" dirty="0" smtClean="0"/>
              <a:t>Thank you!</a:t>
            </a:r>
            <a:br>
              <a:rPr lang="en-US" dirty="0" smtClean="0"/>
            </a:br>
            <a:r>
              <a:rPr lang="en-US" dirty="0" smtClean="0"/>
              <a:t/>
            </a:r>
            <a:br>
              <a:rPr lang="en-US" dirty="0" smtClean="0"/>
            </a:br>
            <a:endParaRPr lang="en-US" dirty="0"/>
          </a:p>
        </p:txBody>
      </p:sp>
      <p:sp>
        <p:nvSpPr>
          <p:cNvPr id="6" name="Zástupný symbol pro text 5"/>
          <p:cNvSpPr>
            <a:spLocks noGrp="1"/>
          </p:cNvSpPr>
          <p:nvPr>
            <p:ph type="body" idx="1"/>
          </p:nvPr>
        </p:nvSpPr>
        <p:spPr>
          <a:xfrm>
            <a:off x="722313" y="3140968"/>
            <a:ext cx="7772400" cy="3168352"/>
          </a:xfrm>
        </p:spPr>
        <p:txBody>
          <a:bodyPr/>
          <a:lstStyle/>
          <a:p>
            <a:pPr algn="ctr"/>
            <a:r>
              <a:rPr lang="en-US" sz="3600" b="1" dirty="0" smtClean="0">
                <a:solidFill>
                  <a:schemeClr val="tx2"/>
                </a:solidFill>
              </a:rPr>
              <a:t>Questions?</a:t>
            </a:r>
          </a:p>
          <a:p>
            <a:endParaRPr lang="en-US" sz="3600" dirty="0" smtClean="0">
              <a:solidFill>
                <a:schemeClr val="tx2"/>
              </a:solidFill>
            </a:endParaRPr>
          </a:p>
          <a:p>
            <a:endParaRPr lang="en-US" sz="3600" dirty="0" smtClean="0">
              <a:solidFill>
                <a:schemeClr val="tx2"/>
              </a:solidFill>
            </a:endParaRPr>
          </a:p>
          <a:p>
            <a:endParaRPr lang="en-US" sz="3600" dirty="0" smtClean="0">
              <a:solidFill>
                <a:schemeClr val="tx2"/>
              </a:solidFill>
            </a:endParaRPr>
          </a:p>
          <a:p>
            <a:endParaRPr lang="en-US" sz="3600" dirty="0" smtClean="0">
              <a:solidFill>
                <a:schemeClr val="tx2"/>
              </a:solidFill>
            </a:endParaRPr>
          </a:p>
        </p:txBody>
      </p:sp>
      <p:sp>
        <p:nvSpPr>
          <p:cNvPr id="4" name="Zástupný symbol pro zápatí 3"/>
          <p:cNvSpPr txBox="1">
            <a:spLocks/>
          </p:cNvSpPr>
          <p:nvPr/>
        </p:nvSpPr>
        <p:spPr>
          <a:xfrm>
            <a:off x="611560" y="4437112"/>
            <a:ext cx="7920880" cy="1296144"/>
          </a:xfrm>
          <a:prstGeom prst="rect">
            <a:avLst/>
          </a:prstGeom>
        </p:spPr>
        <p:txBody>
          <a:bodyPr anchor="ctr" anchorCtr="0"/>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en-US" altLang="en-US" sz="1800" i="0" u="none" strike="noStrike" kern="1200" cap="none" spc="0" normalizeH="0" baseline="0" noProof="0" dirty="0" smtClean="0">
              <a:ln>
                <a:noFill/>
              </a:ln>
              <a:solidFill>
                <a:schemeClr val="tx2"/>
              </a:solidFill>
              <a:effectLst/>
              <a:uLnTx/>
              <a:uFillTx/>
              <a:latin typeface="+mj-lt"/>
              <a:ea typeface="+mn-ea"/>
              <a:cs typeface="+mn-cs"/>
            </a:endParaRPr>
          </a:p>
          <a:p>
            <a:pPr lvl="0">
              <a:defRPr/>
            </a:pPr>
            <a:r>
              <a:rPr lang="en-US" altLang="en-US" b="1" i="1" dirty="0" smtClean="0">
                <a:solidFill>
                  <a:schemeClr val="tx2"/>
                </a:solidFill>
                <a:latin typeface="Georgia"/>
              </a:rPr>
              <a:t>Jaroslav Křivánek</a:t>
            </a:r>
            <a:r>
              <a:rPr lang="en-US" altLang="en-US" i="1" dirty="0" smtClean="0">
                <a:solidFill>
                  <a:schemeClr val="tx2"/>
                </a:solidFill>
                <a:latin typeface="Georgia"/>
              </a:rPr>
              <a:t> </a:t>
            </a:r>
            <a:br>
              <a:rPr lang="en-US" altLang="en-US" i="1" dirty="0" smtClean="0">
                <a:solidFill>
                  <a:schemeClr val="tx2"/>
                </a:solidFill>
                <a:latin typeface="Georgia"/>
              </a:rPr>
            </a:br>
            <a:r>
              <a:rPr lang="en-US" altLang="en-US" dirty="0" smtClean="0">
                <a:solidFill>
                  <a:schemeClr val="tx2"/>
                </a:solidFill>
                <a:latin typeface="Georgia"/>
              </a:rPr>
              <a:t>Light Transport Simulation with </a:t>
            </a:r>
            <a:br>
              <a:rPr lang="en-US" altLang="en-US" dirty="0" smtClean="0">
                <a:solidFill>
                  <a:schemeClr val="tx2"/>
                </a:solidFill>
                <a:latin typeface="Georgia"/>
              </a:rPr>
            </a:br>
            <a:r>
              <a:rPr lang="en-US" altLang="en-US" dirty="0" smtClean="0">
                <a:solidFill>
                  <a:schemeClr val="tx2"/>
                </a:solidFill>
                <a:latin typeface="Georgia"/>
              </a:rPr>
              <a:t>Vertex Connection and Merging</a:t>
            </a:r>
            <a:endParaRPr kumimoji="0" lang="en-US" altLang="en-US" sz="1800" b="0" u="none" strike="noStrike" kern="1200" cap="none" spc="0" normalizeH="0" baseline="0" noProof="0" dirty="0" smtClean="0">
              <a:ln>
                <a:noFill/>
              </a:ln>
              <a:solidFill>
                <a:schemeClr val="tx2"/>
              </a:solidFill>
              <a:effectLst/>
              <a:uLnTx/>
              <a:uFillTx/>
              <a:latin typeface="+mj-lt"/>
              <a:ea typeface="+mn-ea"/>
              <a:cs typeface="+mn-cs"/>
            </a:endParaRPr>
          </a:p>
          <a:p>
            <a:pPr>
              <a:defRPr/>
            </a:pPr>
            <a:endParaRPr kumimoji="0" lang="en-US" altLang="en-US" sz="1800" b="0" i="0" u="none" strike="noStrike" kern="1200" cap="none" spc="0" normalizeH="0" baseline="0" noProof="0" dirty="0">
              <a:ln>
                <a:noFill/>
              </a:ln>
              <a:solidFill>
                <a:schemeClr val="tx2"/>
              </a:solidFill>
              <a:effectLst/>
              <a:uLnTx/>
              <a:uFillTx/>
              <a:latin typeface="+mj-lt"/>
              <a:ea typeface="+mn-ea"/>
              <a:cs typeface="+mn-cs"/>
            </a:endParaRPr>
          </a:p>
        </p:txBody>
      </p:sp>
      <p:pic>
        <p:nvPicPr>
          <p:cNvPr id="7" name="Picture 3" descr="C:\!SGI\ZALOHA\2011\logo-cgg\color-on-transparent-1200dpi.png"/>
          <p:cNvPicPr>
            <a:picLocks noChangeAspect="1" noChangeArrowheads="1"/>
          </p:cNvPicPr>
          <p:nvPr/>
        </p:nvPicPr>
        <p:blipFill>
          <a:blip r:embed="rId3" cstate="print"/>
          <a:srcRect/>
          <a:stretch>
            <a:fillRect/>
          </a:stretch>
        </p:blipFill>
        <p:spPr bwMode="auto">
          <a:xfrm>
            <a:off x="5269789" y="4293096"/>
            <a:ext cx="2974619" cy="1597615"/>
          </a:xfrm>
          <a:prstGeom prst="rect">
            <a:avLst/>
          </a:prstGeom>
          <a:noFill/>
        </p:spPr>
      </p:pic>
      <p:sp>
        <p:nvSpPr>
          <p:cNvPr id="8" name="Obdélník 7"/>
          <p:cNvSpPr/>
          <p:nvPr/>
        </p:nvSpPr>
        <p:spPr>
          <a:xfrm>
            <a:off x="2286000" y="6270411"/>
            <a:ext cx="4572000" cy="830997"/>
          </a:xfrm>
          <a:prstGeom prst="rect">
            <a:avLst/>
          </a:prstGeom>
        </p:spPr>
        <p:txBody>
          <a:bodyPr>
            <a:spAutoFit/>
          </a:bodyPr>
          <a:lstStyle/>
          <a:p>
            <a:pPr algn="ctr"/>
            <a:r>
              <a:rPr lang="en-US" sz="2400" i="1" dirty="0" smtClean="0">
                <a:latin typeface="+mj-lt"/>
              </a:rPr>
              <a:t>[</a:t>
            </a:r>
            <a:r>
              <a:rPr lang="en-US" sz="2400" i="1" dirty="0" smtClean="0">
                <a:solidFill>
                  <a:schemeClr val="accent5">
                    <a:lumMod val="40000"/>
                    <a:lumOff val="60000"/>
                  </a:schemeClr>
                </a:solidFill>
                <a:latin typeface="+mj-lt"/>
                <a:hlinkClick r:id="rId4"/>
              </a:rPr>
              <a:t>cgg.mff.cuni.cz/~</a:t>
            </a:r>
            <a:r>
              <a:rPr lang="en-US" sz="2400" i="1" dirty="0" err="1" smtClean="0">
                <a:solidFill>
                  <a:schemeClr val="accent5">
                    <a:lumMod val="40000"/>
                    <a:lumOff val="60000"/>
                  </a:schemeClr>
                </a:solidFill>
                <a:latin typeface="+mj-lt"/>
                <a:hlinkClick r:id="rId4"/>
              </a:rPr>
              <a:t>jaroslav</a:t>
            </a:r>
            <a:r>
              <a:rPr lang="en-US" sz="2400" i="1" dirty="0" smtClean="0">
                <a:latin typeface="+mj-lt"/>
              </a:rPr>
              <a:t>]</a:t>
            </a:r>
            <a:br>
              <a:rPr lang="en-US" sz="2400" i="1" dirty="0" smtClean="0">
                <a:latin typeface="+mj-lt"/>
              </a:rPr>
            </a:br>
            <a:endParaRPr lang="en-US" sz="2400" dirty="0">
              <a:latin typeface="+mj-lt"/>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5"/>
          <p:cNvSpPr>
            <a:spLocks/>
          </p:cNvSpPr>
          <p:nvPr/>
        </p:nvSpPr>
        <p:spPr bwMode="auto">
          <a:xfrm>
            <a:off x="2362200" y="6156325"/>
            <a:ext cx="6192838" cy="625475"/>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accent1"/>
            </a:solidFill>
            <a:round/>
            <a:headEnd/>
            <a:tailEnd/>
          </a:ln>
        </p:spPr>
        <p:txBody>
          <a:bodyPr>
            <a:spAutoFit/>
          </a:bodyPr>
          <a:lstStyle/>
          <a:p>
            <a:endParaRPr lang="cs-CZ"/>
          </a:p>
        </p:txBody>
      </p:sp>
      <p:sp>
        <p:nvSpPr>
          <p:cNvPr id="20" name="Line 6"/>
          <p:cNvSpPr>
            <a:spLocks noChangeShapeType="1"/>
          </p:cNvSpPr>
          <p:nvPr/>
        </p:nvSpPr>
        <p:spPr bwMode="auto">
          <a:xfrm flipV="1">
            <a:off x="8555038" y="3348038"/>
            <a:ext cx="0" cy="3168650"/>
          </a:xfrm>
          <a:prstGeom prst="line">
            <a:avLst/>
          </a:prstGeom>
          <a:noFill/>
          <a:ln w="57150">
            <a:solidFill>
              <a:schemeClr val="accent1"/>
            </a:solidFill>
            <a:round/>
            <a:headEnd/>
            <a:tailEnd/>
          </a:ln>
        </p:spPr>
        <p:txBody>
          <a:bodyPr>
            <a:spAutoFit/>
          </a:bodyPr>
          <a:lstStyle/>
          <a:p>
            <a:endParaRPr lang="en-US"/>
          </a:p>
        </p:txBody>
      </p:sp>
      <p:sp>
        <p:nvSpPr>
          <p:cNvPr id="23554" name="Line 2"/>
          <p:cNvSpPr>
            <a:spLocks noChangeShapeType="1"/>
          </p:cNvSpPr>
          <p:nvPr/>
        </p:nvSpPr>
        <p:spPr bwMode="auto">
          <a:xfrm flipV="1">
            <a:off x="5694363" y="4306888"/>
            <a:ext cx="2854325" cy="1833562"/>
          </a:xfrm>
          <a:prstGeom prst="line">
            <a:avLst/>
          </a:prstGeom>
          <a:noFill/>
          <a:ln w="57150">
            <a:solidFill>
              <a:schemeClr val="tx2"/>
            </a:solidFill>
            <a:prstDash val="sysDot"/>
            <a:round/>
            <a:headEnd/>
            <a:tailEnd/>
          </a:ln>
        </p:spPr>
        <p:txBody>
          <a:bodyPr wrap="none"/>
          <a:lstStyle/>
          <a:p>
            <a:endParaRPr lang="en-US"/>
          </a:p>
        </p:txBody>
      </p:sp>
      <p:sp>
        <p:nvSpPr>
          <p:cNvPr id="849923" name="Rectangle 3"/>
          <p:cNvSpPr>
            <a:spLocks noGrp="1" noChangeArrowheads="1"/>
          </p:cNvSpPr>
          <p:nvPr>
            <p:ph type="title"/>
          </p:nvPr>
        </p:nvSpPr>
        <p:spPr/>
        <p:txBody>
          <a:bodyPr/>
          <a:lstStyle/>
          <a:p>
            <a:pPr eaLnBrk="1" hangingPunct="1">
              <a:defRPr/>
            </a:pPr>
            <a:r>
              <a:rPr lang="en-US" dirty="0" smtClean="0"/>
              <a:t>Rendering Equation </a:t>
            </a:r>
            <a:r>
              <a:rPr lang="cs-CZ" dirty="0" smtClean="0"/>
              <a:t>– </a:t>
            </a:r>
            <a:r>
              <a:rPr lang="cs-CZ" dirty="0" err="1" smtClean="0"/>
              <a:t>Kajiya</a:t>
            </a:r>
            <a:r>
              <a:rPr lang="cs-CZ" dirty="0" smtClean="0"/>
              <a:t> 1986</a:t>
            </a:r>
          </a:p>
        </p:txBody>
      </p:sp>
      <p:sp>
        <p:nvSpPr>
          <p:cNvPr id="23556" name="Rectangle 4"/>
          <p:cNvSpPr>
            <a:spLocks noGrp="1" noChangeArrowheads="1"/>
          </p:cNvSpPr>
          <p:nvPr>
            <p:ph type="body" idx="1"/>
          </p:nvPr>
        </p:nvSpPr>
        <p:spPr>
          <a:xfrm>
            <a:off x="76200" y="1114425"/>
            <a:ext cx="9067800" cy="5011738"/>
          </a:xfrm>
        </p:spPr>
        <p:txBody>
          <a:bodyPr/>
          <a:lstStyle/>
          <a:p>
            <a:pPr eaLnBrk="1" hangingPunct="1">
              <a:buNone/>
            </a:pPr>
            <a:endParaRPr lang="en-US" sz="2800" i="1" baseline="-25000" dirty="0" smtClean="0">
              <a:solidFill>
                <a:srgbClr val="00B050"/>
              </a:solidFill>
              <a:latin typeface="Times New Roman" pitchFamily="18" charset="0"/>
            </a:endParaRPr>
          </a:p>
          <a:p>
            <a:pPr eaLnBrk="1" hangingPunct="1">
              <a:buNone/>
            </a:pPr>
            <a:endParaRPr lang="en-US" sz="2800" i="1" baseline="-25000" dirty="0" smtClean="0">
              <a:solidFill>
                <a:srgbClr val="00B050"/>
              </a:solidFill>
              <a:latin typeface="Times New Roman" pitchFamily="18" charset="0"/>
            </a:endParaRPr>
          </a:p>
          <a:p>
            <a:pPr eaLnBrk="1" hangingPunct="1"/>
            <a:endParaRPr lang="cs-CZ" baseline="-25000" dirty="0" smtClean="0"/>
          </a:p>
        </p:txBody>
      </p:sp>
      <p:sp>
        <p:nvSpPr>
          <p:cNvPr id="849928" name="Rectangle 8"/>
          <p:cNvSpPr>
            <a:spLocks noChangeArrowheads="1"/>
          </p:cNvSpPr>
          <p:nvPr/>
        </p:nvSpPr>
        <p:spPr bwMode="auto">
          <a:xfrm>
            <a:off x="5418138" y="6273800"/>
            <a:ext cx="389850" cy="461665"/>
          </a:xfrm>
          <a:prstGeom prst="rect">
            <a:avLst/>
          </a:prstGeom>
          <a:noFill/>
          <a:ln w="9525" algn="ctr">
            <a:noFill/>
            <a:miter lim="800000"/>
            <a:headEnd/>
            <a:tailEnd/>
          </a:ln>
          <a:effectLst/>
        </p:spPr>
        <p:txBody>
          <a:bodyPr wrap="none">
            <a:spAutoFit/>
          </a:bodyPr>
          <a:lstStyle/>
          <a:p>
            <a:pPr eaLnBrk="0" hangingPunct="0">
              <a:spcBef>
                <a:spcPct val="50000"/>
              </a:spcBef>
              <a:buClr>
                <a:schemeClr val="accent1"/>
              </a:buClr>
              <a:buSzPct val="120000"/>
              <a:buFont typeface="Wingdings" pitchFamily="2" charset="2"/>
              <a:buNone/>
              <a:defRPr/>
            </a:pPr>
            <a:r>
              <a:rPr lang="en-US" sz="2400" b="1" dirty="0" smtClean="0">
                <a:solidFill>
                  <a:schemeClr val="tx2"/>
                </a:solidFill>
                <a:effectLst>
                  <a:outerShdw blurRad="38100" dist="38100" dir="2700000" algn="tl">
                    <a:srgbClr val="000000"/>
                  </a:outerShdw>
                </a:effectLst>
                <a:latin typeface="Verdana" pitchFamily="34" charset="0"/>
              </a:rPr>
              <a:t>x</a:t>
            </a:r>
            <a:endParaRPr lang="fr-FR" sz="2400" b="1" dirty="0">
              <a:solidFill>
                <a:schemeClr val="tx2"/>
              </a:solidFill>
              <a:effectLst>
                <a:outerShdw blurRad="38100" dist="38100" dir="2700000" algn="tl">
                  <a:srgbClr val="000000"/>
                </a:outerShdw>
              </a:effectLst>
              <a:latin typeface="Verdana" pitchFamily="34" charset="0"/>
            </a:endParaRPr>
          </a:p>
        </p:txBody>
      </p:sp>
      <p:sp>
        <p:nvSpPr>
          <p:cNvPr id="23562" name="Line 13"/>
          <p:cNvSpPr>
            <a:spLocks noChangeShapeType="1"/>
          </p:cNvSpPr>
          <p:nvPr/>
        </p:nvSpPr>
        <p:spPr bwMode="auto">
          <a:xfrm flipV="1">
            <a:off x="7596188" y="4311650"/>
            <a:ext cx="939800" cy="612775"/>
          </a:xfrm>
          <a:prstGeom prst="line">
            <a:avLst/>
          </a:prstGeom>
          <a:noFill/>
          <a:ln w="57150">
            <a:solidFill>
              <a:schemeClr val="accent2"/>
            </a:solidFill>
            <a:round/>
            <a:headEnd type="triangle" w="med" len="med"/>
            <a:tailEnd/>
          </a:ln>
        </p:spPr>
        <p:txBody>
          <a:bodyPr wrap="none"/>
          <a:lstStyle/>
          <a:p>
            <a:endParaRPr lang="en-US"/>
          </a:p>
        </p:txBody>
      </p:sp>
      <p:sp>
        <p:nvSpPr>
          <p:cNvPr id="23564" name="Text Box 15"/>
          <p:cNvSpPr txBox="1">
            <a:spLocks noChangeArrowheads="1"/>
          </p:cNvSpPr>
          <p:nvPr/>
        </p:nvSpPr>
        <p:spPr bwMode="auto">
          <a:xfrm>
            <a:off x="5940152" y="3861048"/>
            <a:ext cx="2281394" cy="523220"/>
          </a:xfrm>
          <a:prstGeom prst="rect">
            <a:avLst/>
          </a:prstGeom>
          <a:noFill/>
          <a:ln w="9525">
            <a:noFill/>
            <a:miter lim="800000"/>
            <a:headEnd/>
            <a:tailEnd/>
          </a:ln>
        </p:spPr>
        <p:txBody>
          <a:bodyPr wrap="none">
            <a:spAutoFit/>
          </a:bodyPr>
          <a:lstStyle/>
          <a:p>
            <a:r>
              <a:rPr lang="en-US" sz="2800" i="1" dirty="0" smtClean="0">
                <a:solidFill>
                  <a:schemeClr val="tx2"/>
                </a:solidFill>
                <a:latin typeface="Times New Roman" pitchFamily="18" charset="0"/>
              </a:rPr>
              <a:t>L</a:t>
            </a:r>
            <a:r>
              <a:rPr lang="en-US" sz="2800" dirty="0" smtClean="0">
                <a:solidFill>
                  <a:schemeClr val="tx2"/>
                </a:solidFill>
                <a:latin typeface="Times New Roman" pitchFamily="18" charset="0"/>
              </a:rPr>
              <a:t>(</a:t>
            </a:r>
            <a:r>
              <a:rPr lang="en-US" sz="2800" i="1" dirty="0" smtClean="0">
                <a:solidFill>
                  <a:schemeClr val="tx2"/>
                </a:solidFill>
                <a:latin typeface="Times New Roman" pitchFamily="18" charset="0"/>
              </a:rPr>
              <a:t>r</a:t>
            </a:r>
            <a:r>
              <a:rPr lang="en-US" sz="2800" dirty="0" smtClean="0">
                <a:solidFill>
                  <a:schemeClr val="tx2"/>
                </a:solidFill>
                <a:latin typeface="Times New Roman" pitchFamily="18" charset="0"/>
              </a:rPr>
              <a:t>(</a:t>
            </a:r>
            <a:r>
              <a:rPr lang="en-US" sz="2800" b="1" dirty="0" err="1" smtClean="0">
                <a:solidFill>
                  <a:schemeClr val="tx2"/>
                </a:solidFill>
                <a:latin typeface="Times New Roman" pitchFamily="18" charset="0"/>
              </a:rPr>
              <a:t>x</a:t>
            </a:r>
            <a:r>
              <a:rPr lang="en-US" sz="2800" dirty="0" err="1" smtClean="0">
                <a:solidFill>
                  <a:schemeClr val="tx2"/>
                </a:solidFill>
                <a:latin typeface="Times New Roman" pitchFamily="18" charset="0"/>
              </a:rPr>
              <a:t>,</a:t>
            </a:r>
            <a:r>
              <a:rPr lang="en-US" sz="2800" dirty="0" err="1" smtClean="0">
                <a:solidFill>
                  <a:schemeClr val="tx2"/>
                </a:solidFill>
                <a:latin typeface="Symbol" pitchFamily="18" charset="2"/>
              </a:rPr>
              <a:t>w</a:t>
            </a:r>
            <a:r>
              <a:rPr lang="en-US" sz="2800" i="1" baseline="-25000" dirty="0" err="1" smtClean="0">
                <a:solidFill>
                  <a:schemeClr val="tx2"/>
                </a:solidFill>
                <a:latin typeface="Times New Roman" pitchFamily="18" charset="0"/>
              </a:rPr>
              <a:t>i</a:t>
            </a:r>
            <a:r>
              <a:rPr lang="en-US" sz="2800" dirty="0" smtClean="0">
                <a:solidFill>
                  <a:schemeClr val="tx2"/>
                </a:solidFill>
                <a:latin typeface="Times New Roman" pitchFamily="18" charset="0"/>
              </a:rPr>
              <a:t>), </a:t>
            </a:r>
            <a:r>
              <a:rPr lang="en-US" sz="2800" dirty="0" smtClean="0">
                <a:solidFill>
                  <a:schemeClr val="tx2"/>
                </a:solidFill>
                <a:latin typeface="Times New Roman" pitchFamily="18" charset="0"/>
                <a:cs typeface="Times New Roman" pitchFamily="18" charset="0"/>
              </a:rPr>
              <a:t>−</a:t>
            </a:r>
            <a:r>
              <a:rPr lang="en-US" sz="2800" dirty="0" err="1">
                <a:solidFill>
                  <a:schemeClr val="tx2"/>
                </a:solidFill>
                <a:latin typeface="Symbol" pitchFamily="18" charset="2"/>
              </a:rPr>
              <a:t>w</a:t>
            </a:r>
            <a:r>
              <a:rPr lang="en-US" sz="2800" i="1" baseline="-25000" dirty="0" err="1">
                <a:solidFill>
                  <a:schemeClr val="tx2"/>
                </a:solidFill>
                <a:latin typeface="Times New Roman" pitchFamily="18" charset="0"/>
              </a:rPr>
              <a:t>i</a:t>
            </a:r>
            <a:r>
              <a:rPr lang="en-US" sz="2800" dirty="0">
                <a:solidFill>
                  <a:schemeClr val="tx2"/>
                </a:solidFill>
                <a:latin typeface="Times New Roman" pitchFamily="18" charset="0"/>
              </a:rPr>
              <a:t>)</a:t>
            </a:r>
            <a:endParaRPr lang="cs-CZ" sz="2800" dirty="0">
              <a:solidFill>
                <a:schemeClr val="tx2"/>
              </a:solidFill>
              <a:latin typeface="Times New Roman" pitchFamily="18" charset="0"/>
            </a:endParaRPr>
          </a:p>
        </p:txBody>
      </p:sp>
      <p:sp>
        <p:nvSpPr>
          <p:cNvPr id="16" name="Slide Number Placeholder 2"/>
          <p:cNvSpPr txBox="1">
            <a:spLocks/>
          </p:cNvSpPr>
          <p:nvPr/>
        </p:nvSpPr>
        <p:spPr>
          <a:xfrm>
            <a:off x="7010400" y="6477000"/>
            <a:ext cx="2133600" cy="3810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069EF-2218-4AB1-8D37-562BB864C219}" type="slidenum">
              <a:rPr kumimoji="0" lang="en-US" sz="18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FFFFFF"/>
              </a:solidFill>
              <a:effectLst/>
              <a:uLnTx/>
              <a:uFillTx/>
              <a:latin typeface="+mn-lt"/>
              <a:ea typeface="+mn-ea"/>
              <a:cs typeface="+mn-cs"/>
            </a:endParaRPr>
          </a:p>
        </p:txBody>
      </p:sp>
      <p:sp>
        <p:nvSpPr>
          <p:cNvPr id="21" name="Line 23"/>
          <p:cNvSpPr>
            <a:spLocks noChangeShapeType="1"/>
          </p:cNvSpPr>
          <p:nvPr/>
        </p:nvSpPr>
        <p:spPr bwMode="auto">
          <a:xfrm flipH="1" flipV="1">
            <a:off x="2411413" y="4146550"/>
            <a:ext cx="3227387" cy="2025650"/>
          </a:xfrm>
          <a:prstGeom prst="line">
            <a:avLst/>
          </a:prstGeom>
          <a:noFill/>
          <a:ln w="38100">
            <a:solidFill>
              <a:srgbClr val="FFC000"/>
            </a:solidFill>
            <a:round/>
            <a:headEnd/>
            <a:tailEnd type="triangle" w="med" len="med"/>
          </a:ln>
        </p:spPr>
        <p:txBody>
          <a:bodyPr/>
          <a:lstStyle/>
          <a:p>
            <a:endParaRPr lang="en-US"/>
          </a:p>
        </p:txBody>
      </p:sp>
      <p:sp>
        <p:nvSpPr>
          <p:cNvPr id="24" name="Oval 20"/>
          <p:cNvSpPr>
            <a:spLocks noChangeArrowheads="1"/>
          </p:cNvSpPr>
          <p:nvPr/>
        </p:nvSpPr>
        <p:spPr bwMode="auto">
          <a:xfrm>
            <a:off x="5516563" y="6075363"/>
            <a:ext cx="228600" cy="228600"/>
          </a:xfrm>
          <a:prstGeom prst="ellipse">
            <a:avLst/>
          </a:prstGeom>
          <a:solidFill>
            <a:schemeClr val="folHlink"/>
          </a:solidFill>
          <a:ln w="25400">
            <a:noFill/>
            <a:round/>
            <a:headEnd/>
            <a:tailEnd/>
          </a:ln>
        </p:spPr>
        <p:txBody>
          <a:bodyPr wrap="none" anchor="ctr">
            <a:spAutoFit/>
          </a:bodyPr>
          <a:lstStyle/>
          <a:p>
            <a:endParaRPr lang="cs-CZ"/>
          </a:p>
        </p:txBody>
      </p:sp>
      <p:sp>
        <p:nvSpPr>
          <p:cNvPr id="25" name="Line 34"/>
          <p:cNvSpPr>
            <a:spLocks noChangeShapeType="1"/>
          </p:cNvSpPr>
          <p:nvPr/>
        </p:nvSpPr>
        <p:spPr bwMode="auto">
          <a:xfrm flipV="1">
            <a:off x="5614988" y="4764088"/>
            <a:ext cx="0" cy="1427162"/>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26" name="Line 35"/>
          <p:cNvSpPr>
            <a:spLocks noChangeShapeType="1"/>
          </p:cNvSpPr>
          <p:nvPr/>
        </p:nvSpPr>
        <p:spPr bwMode="auto">
          <a:xfrm flipV="1">
            <a:off x="5614988" y="5199063"/>
            <a:ext cx="992188" cy="99218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27" name="Line 36"/>
          <p:cNvSpPr>
            <a:spLocks noChangeShapeType="1"/>
          </p:cNvSpPr>
          <p:nvPr/>
        </p:nvSpPr>
        <p:spPr bwMode="auto">
          <a:xfrm flipH="1" flipV="1">
            <a:off x="4619625" y="5199063"/>
            <a:ext cx="995363" cy="99218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28" name="Line 37"/>
          <p:cNvSpPr>
            <a:spLocks noChangeShapeType="1"/>
          </p:cNvSpPr>
          <p:nvPr/>
        </p:nvSpPr>
        <p:spPr bwMode="auto">
          <a:xfrm flipV="1">
            <a:off x="5614988" y="5694363"/>
            <a:ext cx="1322388" cy="49688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29" name="Line 38"/>
          <p:cNvSpPr>
            <a:spLocks noChangeShapeType="1"/>
          </p:cNvSpPr>
          <p:nvPr/>
        </p:nvSpPr>
        <p:spPr bwMode="auto">
          <a:xfrm flipV="1">
            <a:off x="5614988" y="4865688"/>
            <a:ext cx="495300" cy="1325562"/>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0" name="Line 39"/>
          <p:cNvSpPr>
            <a:spLocks noChangeShapeType="1"/>
          </p:cNvSpPr>
          <p:nvPr/>
        </p:nvSpPr>
        <p:spPr bwMode="auto">
          <a:xfrm flipH="1" flipV="1">
            <a:off x="5116513" y="4865688"/>
            <a:ext cx="498475" cy="1325562"/>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1" name="Line 40"/>
          <p:cNvSpPr>
            <a:spLocks noChangeShapeType="1"/>
          </p:cNvSpPr>
          <p:nvPr/>
        </p:nvSpPr>
        <p:spPr bwMode="auto">
          <a:xfrm flipH="1" flipV="1">
            <a:off x="4319588" y="5630863"/>
            <a:ext cx="1295400" cy="56038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2" name="Line 41"/>
          <p:cNvSpPr>
            <a:spLocks noChangeShapeType="1"/>
          </p:cNvSpPr>
          <p:nvPr/>
        </p:nvSpPr>
        <p:spPr bwMode="auto">
          <a:xfrm flipV="1">
            <a:off x="5614988" y="5943600"/>
            <a:ext cx="1406525" cy="247650"/>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3" name="Line 42"/>
          <p:cNvSpPr>
            <a:spLocks noChangeShapeType="1"/>
          </p:cNvSpPr>
          <p:nvPr/>
        </p:nvSpPr>
        <p:spPr bwMode="auto">
          <a:xfrm flipV="1">
            <a:off x="5614988" y="5446713"/>
            <a:ext cx="1157288" cy="74453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4" name="Line 43"/>
          <p:cNvSpPr>
            <a:spLocks noChangeShapeType="1"/>
          </p:cNvSpPr>
          <p:nvPr/>
        </p:nvSpPr>
        <p:spPr bwMode="auto">
          <a:xfrm flipV="1">
            <a:off x="5614988" y="5032375"/>
            <a:ext cx="742950" cy="1158875"/>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5" name="Line 44"/>
          <p:cNvSpPr>
            <a:spLocks noChangeShapeType="1"/>
          </p:cNvSpPr>
          <p:nvPr/>
        </p:nvSpPr>
        <p:spPr bwMode="auto">
          <a:xfrm flipV="1">
            <a:off x="5614988" y="4784725"/>
            <a:ext cx="247650" cy="1406525"/>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6" name="Line 45"/>
          <p:cNvSpPr>
            <a:spLocks noChangeShapeType="1"/>
          </p:cNvSpPr>
          <p:nvPr/>
        </p:nvSpPr>
        <p:spPr bwMode="auto">
          <a:xfrm flipH="1" flipV="1">
            <a:off x="5364163" y="4784725"/>
            <a:ext cx="250825" cy="1406525"/>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7" name="Line 46"/>
          <p:cNvSpPr>
            <a:spLocks noChangeShapeType="1"/>
          </p:cNvSpPr>
          <p:nvPr/>
        </p:nvSpPr>
        <p:spPr bwMode="auto">
          <a:xfrm flipH="1" flipV="1">
            <a:off x="4868863" y="4949825"/>
            <a:ext cx="746125" cy="1241425"/>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8" name="Line 47"/>
          <p:cNvSpPr>
            <a:spLocks noChangeShapeType="1"/>
          </p:cNvSpPr>
          <p:nvPr/>
        </p:nvSpPr>
        <p:spPr bwMode="auto">
          <a:xfrm flipH="1" flipV="1">
            <a:off x="4454525" y="5364163"/>
            <a:ext cx="1160463" cy="82708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39" name="Line 48"/>
          <p:cNvSpPr>
            <a:spLocks noChangeShapeType="1"/>
          </p:cNvSpPr>
          <p:nvPr/>
        </p:nvSpPr>
        <p:spPr bwMode="auto">
          <a:xfrm flipH="1" flipV="1">
            <a:off x="4264025" y="5935663"/>
            <a:ext cx="1350963" cy="255587"/>
          </a:xfrm>
          <a:prstGeom prst="line">
            <a:avLst/>
          </a:prstGeom>
          <a:noFill/>
          <a:ln w="9525">
            <a:solidFill>
              <a:schemeClr val="bg1">
                <a:lumMod val="50000"/>
              </a:schemeClr>
            </a:solidFill>
            <a:round/>
            <a:headEnd type="triangle" w="med" len="med"/>
            <a:tailEnd/>
          </a:ln>
        </p:spPr>
        <p:txBody>
          <a:bodyPr wrap="none"/>
          <a:lstStyle/>
          <a:p>
            <a:endParaRPr lang="en-US"/>
          </a:p>
        </p:txBody>
      </p:sp>
      <p:sp>
        <p:nvSpPr>
          <p:cNvPr id="40" name="Line 50"/>
          <p:cNvSpPr>
            <a:spLocks noChangeShapeType="1"/>
          </p:cNvSpPr>
          <p:nvPr/>
        </p:nvSpPr>
        <p:spPr bwMode="auto">
          <a:xfrm>
            <a:off x="3927475" y="6191250"/>
            <a:ext cx="3325813" cy="0"/>
          </a:xfrm>
          <a:prstGeom prst="line">
            <a:avLst/>
          </a:prstGeom>
          <a:noFill/>
          <a:ln w="12700">
            <a:solidFill>
              <a:schemeClr val="tx2"/>
            </a:solidFill>
            <a:round/>
            <a:headEnd/>
            <a:tailEnd/>
          </a:ln>
        </p:spPr>
        <p:txBody>
          <a:bodyPr wrap="none"/>
          <a:lstStyle/>
          <a:p>
            <a:endParaRPr lang="en-US"/>
          </a:p>
        </p:txBody>
      </p:sp>
      <p:graphicFrame>
        <p:nvGraphicFramePr>
          <p:cNvPr id="41" name="Object 4"/>
          <p:cNvGraphicFramePr>
            <a:graphicFrameLocks noChangeAspect="1"/>
          </p:cNvGraphicFramePr>
          <p:nvPr/>
        </p:nvGraphicFramePr>
        <p:xfrm>
          <a:off x="673100" y="1538288"/>
          <a:ext cx="7888288" cy="1457325"/>
        </p:xfrm>
        <a:graphic>
          <a:graphicData uri="http://schemas.openxmlformats.org/presentationml/2006/ole">
            <mc:AlternateContent xmlns:mc="http://schemas.openxmlformats.org/markup-compatibility/2006">
              <mc:Choice xmlns:v="urn:schemas-microsoft-com:vml" Requires="v">
                <p:oleObj spid="_x0000_s157719" name="Rovnice" r:id="rId4" imgW="3429000" imgH="634680" progId="Equation.3">
                  <p:embed/>
                </p:oleObj>
              </mc:Choice>
              <mc:Fallback>
                <p:oleObj name="Rovnice" r:id="rId4" imgW="3429000" imgH="634680" progId="Equation.3">
                  <p:embed/>
                  <p:pic>
                    <p:nvPicPr>
                      <p:cNvPr id="0" name="Picture 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673100" y="1538288"/>
                        <a:ext cx="7888288" cy="145732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42" name="Rectangle 6"/>
          <p:cNvSpPr/>
          <p:nvPr/>
        </p:nvSpPr>
        <p:spPr>
          <a:xfrm>
            <a:off x="467544" y="1412776"/>
            <a:ext cx="8208912"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0" name="Line 11"/>
          <p:cNvSpPr>
            <a:spLocks noChangeShapeType="1"/>
          </p:cNvSpPr>
          <p:nvPr/>
        </p:nvSpPr>
        <p:spPr bwMode="auto">
          <a:xfrm flipV="1">
            <a:off x="5614988" y="5562600"/>
            <a:ext cx="982662" cy="628650"/>
          </a:xfrm>
          <a:prstGeom prst="line">
            <a:avLst/>
          </a:prstGeom>
          <a:noFill/>
          <a:ln w="57150">
            <a:solidFill>
              <a:schemeClr val="accent2"/>
            </a:solidFill>
            <a:round/>
            <a:headEnd type="triangle" w="med" len="med"/>
            <a:tailEnd/>
          </a:ln>
        </p:spPr>
        <p:txBody>
          <a:bodyPr wrap="none"/>
          <a:lstStyle/>
          <a:p>
            <a:endParaRPr lang="en-US">
              <a:solidFill>
                <a:srgbClr val="92D050"/>
              </a:solidFill>
            </a:endParaRPr>
          </a:p>
        </p:txBody>
      </p:sp>
      <p:sp>
        <p:nvSpPr>
          <p:cNvPr id="43" name="Text Box 15"/>
          <p:cNvSpPr txBox="1">
            <a:spLocks noChangeArrowheads="1"/>
          </p:cNvSpPr>
          <p:nvPr/>
        </p:nvSpPr>
        <p:spPr bwMode="auto">
          <a:xfrm>
            <a:off x="6883060" y="5210036"/>
            <a:ext cx="497252" cy="523220"/>
          </a:xfrm>
          <a:prstGeom prst="rect">
            <a:avLst/>
          </a:prstGeom>
          <a:noFill/>
          <a:ln w="9525">
            <a:noFill/>
            <a:miter lim="800000"/>
            <a:headEnd/>
            <a:tailEnd/>
          </a:ln>
        </p:spPr>
        <p:txBody>
          <a:bodyPr wrap="none">
            <a:spAutoFit/>
          </a:bodyPr>
          <a:lstStyle/>
          <a:p>
            <a:r>
              <a:rPr lang="en-US" sz="2800" dirty="0" err="1" smtClean="0">
                <a:solidFill>
                  <a:schemeClr val="tx2"/>
                </a:solidFill>
                <a:latin typeface="Symbol" pitchFamily="18" charset="2"/>
              </a:rPr>
              <a:t>w</a:t>
            </a:r>
            <a:r>
              <a:rPr lang="en-US" sz="2800" i="1" baseline="-25000" dirty="0" err="1" smtClean="0">
                <a:solidFill>
                  <a:schemeClr val="tx2"/>
                </a:solidFill>
                <a:latin typeface="Times New Roman" pitchFamily="18" charset="0"/>
              </a:rPr>
              <a:t>i</a:t>
            </a:r>
            <a:endParaRPr lang="cs-CZ" sz="2800" dirty="0">
              <a:solidFill>
                <a:schemeClr val="tx2"/>
              </a:solidFill>
              <a:latin typeface="Times New Roman" pitchFamily="18" charset="0"/>
            </a:endParaRPr>
          </a:p>
        </p:txBody>
      </p:sp>
      <p:sp>
        <p:nvSpPr>
          <p:cNvPr id="44" name="Text Box 15"/>
          <p:cNvSpPr txBox="1">
            <a:spLocks noChangeArrowheads="1"/>
          </p:cNvSpPr>
          <p:nvPr/>
        </p:nvSpPr>
        <p:spPr bwMode="auto">
          <a:xfrm>
            <a:off x="3707904" y="4509120"/>
            <a:ext cx="551754" cy="523220"/>
          </a:xfrm>
          <a:prstGeom prst="rect">
            <a:avLst/>
          </a:prstGeom>
          <a:noFill/>
          <a:ln w="9525">
            <a:noFill/>
            <a:miter lim="800000"/>
            <a:headEnd/>
            <a:tailEnd/>
          </a:ln>
        </p:spPr>
        <p:txBody>
          <a:bodyPr wrap="none">
            <a:spAutoFit/>
          </a:bodyPr>
          <a:lstStyle/>
          <a:p>
            <a:r>
              <a:rPr lang="en-US" sz="2800" dirty="0" err="1" smtClean="0">
                <a:solidFill>
                  <a:schemeClr val="tx2"/>
                </a:solidFill>
                <a:latin typeface="Symbol" pitchFamily="18" charset="2"/>
              </a:rPr>
              <a:t>w</a:t>
            </a:r>
            <a:r>
              <a:rPr lang="en-US" sz="2800" i="1" baseline="-25000" dirty="0" err="1" smtClean="0">
                <a:solidFill>
                  <a:schemeClr val="tx2"/>
                </a:solidFill>
                <a:latin typeface="Times New Roman" pitchFamily="18" charset="0"/>
              </a:rPr>
              <a:t>o</a:t>
            </a:r>
            <a:endParaRPr lang="cs-CZ" sz="2800" dirty="0">
              <a:solidFill>
                <a:schemeClr val="tx2"/>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7131</TotalTime>
  <Words>7866</Words>
  <Application>Microsoft Office PowerPoint</Application>
  <PresentationFormat>On-screen Show (4:3)</PresentationFormat>
  <Paragraphs>834</Paragraphs>
  <Slides>85</Slides>
  <Notes>72</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88" baseType="lpstr">
      <vt:lpstr>Hrany</vt:lpstr>
      <vt:lpstr>Rovnice</vt:lpstr>
      <vt:lpstr>Equation</vt:lpstr>
      <vt:lpstr>Light Transport Simulation  with  Vertex Connection and Merging</vt:lpstr>
      <vt:lpstr>Image synthesis (Rendering)</vt:lpstr>
      <vt:lpstr>Teaser</vt:lpstr>
      <vt:lpstr>Image Synthesis (Rendering)</vt:lpstr>
      <vt:lpstr>Image synthesis (Rendering)</vt:lpstr>
      <vt:lpstr>PowerPoint Presentation</vt:lpstr>
      <vt:lpstr>Image generation</vt:lpstr>
      <vt:lpstr>Radiative transfer flavor</vt:lpstr>
      <vt:lpstr>Rendering Equation – Kajiya 1986</vt:lpstr>
      <vt:lpstr>Rendering Equation – Kajiya 1986</vt:lpstr>
      <vt:lpstr>Rendering Equation – Kajiya 1986</vt:lpstr>
      <vt:lpstr>Issue addressed by our work</vt:lpstr>
      <vt:lpstr>Approach</vt:lpstr>
      <vt:lpstr>Outline</vt:lpstr>
      <vt:lpstr>Multiple Importance Sampling</vt:lpstr>
      <vt:lpstr>Multiple Importance Sampling (MIS)</vt:lpstr>
      <vt:lpstr>MIS Results</vt:lpstr>
      <vt:lpstr>Sampling strategies</vt:lpstr>
      <vt:lpstr>Path Integral formulation of light transport</vt:lpstr>
      <vt:lpstr>Path integral formulation</vt:lpstr>
      <vt:lpstr>Measurement contribution function</vt:lpstr>
      <vt:lpstr>MC evaluation of the path integral</vt:lpstr>
      <vt:lpstr>Path sampling</vt:lpstr>
      <vt:lpstr>Path sampling</vt:lpstr>
      <vt:lpstr>Path sampling</vt:lpstr>
      <vt:lpstr>Probability density of a path</vt:lpstr>
      <vt:lpstr>Probability density of a path</vt:lpstr>
      <vt:lpstr>Probability density of a path</vt:lpstr>
      <vt:lpstr>Path integral framework summary</vt:lpstr>
      <vt:lpstr>“Path integral” – A historical remark</vt:lpstr>
      <vt:lpstr>Bidirectional Path Tracing</vt:lpstr>
      <vt:lpstr>Single path – Many possible techniques</vt:lpstr>
      <vt:lpstr>All possible bidirectional techniques</vt:lpstr>
      <vt:lpstr>All possible bidirectional techniques</vt:lpstr>
      <vt:lpstr>Bidirectional path tracing</vt:lpstr>
      <vt:lpstr>Multiple Importance Sampling (MIS)</vt:lpstr>
      <vt:lpstr>BPT Implementation</vt:lpstr>
      <vt:lpstr>Limitations of Bidirectional Path Tracing</vt:lpstr>
      <vt:lpstr>PowerPoint Presentation</vt:lpstr>
      <vt:lpstr>Insufficient path sampling techniques</vt:lpstr>
      <vt:lpstr>Insufficient path sampling techniques</vt:lpstr>
      <vt:lpstr>Photon Mapping  (Density estimation)</vt:lpstr>
      <vt:lpstr>Photon mapping (Density estimation)</vt:lpstr>
      <vt:lpstr>Insufficient path sampling techniques</vt:lpstr>
      <vt:lpstr>PowerPoint Presentation</vt:lpstr>
      <vt:lpstr>Density estimation in transport problems</vt:lpstr>
      <vt:lpstr>OuR Work:  Vertex Connection and Merging</vt:lpstr>
      <vt:lpstr>PowerPoint Presentation</vt:lpstr>
      <vt:lpstr>PowerPoint Presentation</vt:lpstr>
      <vt:lpstr>PowerPoint Presentation</vt:lpstr>
      <vt:lpstr>Approach</vt:lpstr>
      <vt:lpstr>BPT vs PM</vt:lpstr>
      <vt:lpstr>PowerPoint Presentation</vt:lpstr>
      <vt:lpstr>Overview</vt:lpstr>
      <vt:lpstr>Bidirectional MC path sampling</vt:lpstr>
      <vt:lpstr>Bidirectional MC path sampling</vt:lpstr>
      <vt:lpstr>Bidirectional MC path sampling</vt:lpstr>
      <vt:lpstr>Bidirectional MC path sampling</vt:lpstr>
      <vt:lpstr>Sampling techniques</vt:lpstr>
      <vt:lpstr>Technique comparison – SDS Paths</vt:lpstr>
      <vt:lpstr>Technique comparison – Diffuse Illum.</vt:lpstr>
      <vt:lpstr>VCM – Algorithm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Convergence rate</vt:lpstr>
      <vt:lpstr>Summary</vt:lpstr>
      <vt:lpstr>Remaining challenges</vt:lpstr>
      <vt:lpstr>Future work</vt:lpstr>
      <vt:lpstr>References</vt:lpstr>
      <vt:lpstr>Additional resources</vt:lpstr>
      <vt:lpstr>VCM in production</vt:lpstr>
      <vt:lpstr>Demo</vt:lpstr>
      <vt:lpstr>VCM in production</vt:lpstr>
      <vt:lpstr>Acknowledgements</vt:lpstr>
      <vt:lpstr>Thank you!  </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Light Transport Simulation - Introduction</dc:title>
  <dc:creator>Jaroslav Křivánek</dc:creator>
  <cp:lastModifiedBy>Jaroslav Křivánek</cp:lastModifiedBy>
  <cp:revision>3670</cp:revision>
  <dcterms:created xsi:type="dcterms:W3CDTF">2006-11-17T09:10:54Z</dcterms:created>
  <dcterms:modified xsi:type="dcterms:W3CDTF">2013-09-25T16:45:48Z</dcterms:modified>
</cp:coreProperties>
</file>