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56"/>
  </p:notesMasterIdLst>
  <p:sldIdLst>
    <p:sldId id="457" r:id="rId2"/>
    <p:sldId id="811" r:id="rId3"/>
    <p:sldId id="790" r:id="rId4"/>
    <p:sldId id="791" r:id="rId5"/>
    <p:sldId id="792" r:id="rId6"/>
    <p:sldId id="793" r:id="rId7"/>
    <p:sldId id="796" r:id="rId8"/>
    <p:sldId id="797" r:id="rId9"/>
    <p:sldId id="798" r:id="rId10"/>
    <p:sldId id="799" r:id="rId11"/>
    <p:sldId id="800" r:id="rId12"/>
    <p:sldId id="818" r:id="rId13"/>
    <p:sldId id="819" r:id="rId14"/>
    <p:sldId id="802" r:id="rId15"/>
    <p:sldId id="803" r:id="rId16"/>
    <p:sldId id="804" r:id="rId17"/>
    <p:sldId id="805" r:id="rId18"/>
    <p:sldId id="806" r:id="rId19"/>
    <p:sldId id="807" r:id="rId20"/>
    <p:sldId id="808" r:id="rId21"/>
    <p:sldId id="809" r:id="rId22"/>
    <p:sldId id="812" r:id="rId23"/>
    <p:sldId id="810" r:id="rId24"/>
    <p:sldId id="644" r:id="rId25"/>
    <p:sldId id="645" r:id="rId26"/>
    <p:sldId id="646" r:id="rId27"/>
    <p:sldId id="815" r:id="rId28"/>
    <p:sldId id="647" r:id="rId29"/>
    <p:sldId id="813" r:id="rId30"/>
    <p:sldId id="648" r:id="rId31"/>
    <p:sldId id="649" r:id="rId32"/>
    <p:sldId id="824" r:id="rId33"/>
    <p:sldId id="650" r:id="rId34"/>
    <p:sldId id="823" r:id="rId35"/>
    <p:sldId id="677" r:id="rId36"/>
    <p:sldId id="652" r:id="rId37"/>
    <p:sldId id="653" r:id="rId38"/>
    <p:sldId id="654" r:id="rId39"/>
    <p:sldId id="655" r:id="rId40"/>
    <p:sldId id="656" r:id="rId41"/>
    <p:sldId id="657" r:id="rId42"/>
    <p:sldId id="658" r:id="rId43"/>
    <p:sldId id="659" r:id="rId44"/>
    <p:sldId id="761" r:id="rId45"/>
    <p:sldId id="766" r:id="rId46"/>
    <p:sldId id="731" r:id="rId47"/>
    <p:sldId id="733" r:id="rId48"/>
    <p:sldId id="667" r:id="rId49"/>
    <p:sldId id="822" r:id="rId50"/>
    <p:sldId id="820" r:id="rId51"/>
    <p:sldId id="821" r:id="rId52"/>
    <p:sldId id="825" r:id="rId53"/>
    <p:sldId id="721" r:id="rId54"/>
    <p:sldId id="722" r:id="rId55"/>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A0D0"/>
    <a:srgbClr val="A62240"/>
    <a:srgbClr val="6699FF"/>
    <a:srgbClr val="0000FF"/>
    <a:srgbClr val="FFCC00"/>
    <a:srgbClr val="FFFF00"/>
    <a:srgbClr val="FF00FF"/>
    <a:srgbClr val="00FFFF"/>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78997" autoAdjust="0"/>
  </p:normalViewPr>
  <p:slideViewPr>
    <p:cSldViewPr>
      <p:cViewPr>
        <p:scale>
          <a:sx n="60" d="100"/>
          <a:sy n="60" d="100"/>
        </p:scale>
        <p:origin x="-1476" y="-19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2.wmf"/><Relationship Id="rId5" Type="http://schemas.openxmlformats.org/officeDocument/2006/relationships/image" Target="../media/image6.wmf"/><Relationship Id="rId4"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4741301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main idea of bidirectional path tracing is to use all of the sampling techniques</a:t>
            </a:r>
            <a:r>
              <a:rPr lang="en-US" baseline="0" dirty="0" smtClean="0"/>
              <a:t> above and combine them using multiple importance sampling.</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None/>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t>
            </a:r>
            <a:r>
              <a:rPr lang="en-US" dirty="0" smtClean="0"/>
              <a:t>In </a:t>
            </a:r>
            <a:r>
              <a:rPr lang="en-US" dirty="0" smtClean="0"/>
              <a:t>this rendering of the pool, </a:t>
            </a:r>
            <a:r>
              <a:rPr lang="en-US" dirty="0" smtClean="0"/>
              <a:t>BPT </a:t>
            </a:r>
            <a:r>
              <a:rPr lang="en-US" dirty="0" smtClean="0"/>
              <a:t>is unable</a:t>
            </a:r>
            <a:r>
              <a:rPr lang="en-US" baseline="0" dirty="0" smtClean="0"/>
              <a:t> to reproduce the caustics seen at the pool bottom.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As usual,</a:t>
            </a:r>
            <a:r>
              <a:rPr lang="en-US" baseline="0" dirty="0" smtClean="0"/>
              <a:t> the culprit is inappropriate path sampling. The problem is that none of the path sampling techniques used in bidirectional path tracing is efficient at sampling the SDS effects, so their combination cannot sample those effects either.</a:t>
            </a:r>
          </a:p>
          <a:p>
            <a:pPr>
              <a:buFont typeface="Arial" pitchFamily="34" charset="0"/>
              <a:buChar char="•"/>
            </a:pPr>
            <a:r>
              <a:rPr lang="en-US" baseline="0" dirty="0" smtClean="0"/>
              <a:t> To see this, consider the example on the slide. We have a pool (diffuse – D) filled with water (specular – S), a pinhole camera, and a small light source.</a:t>
            </a:r>
          </a:p>
          <a:p>
            <a:pPr>
              <a:buFont typeface="Arial" pitchFamily="34" charset="0"/>
              <a:buChar char="•"/>
            </a:pPr>
            <a:r>
              <a:rPr lang="en-US" baseline="0" dirty="0" smtClean="0"/>
              <a:t> No path connections are possible because of the two </a:t>
            </a:r>
            <a:r>
              <a:rPr lang="en-US" baseline="0" dirty="0" err="1" smtClean="0"/>
              <a:t>specular</a:t>
            </a:r>
            <a:r>
              <a:rPr lang="en-US" baseline="0" dirty="0" smtClean="0"/>
              <a:t> vertices. Unidirectional sampling from the light source is not possible either because of the pinhole camera.</a:t>
            </a:r>
          </a:p>
          <a:p>
            <a:pPr>
              <a:buFont typeface="Arial" pitchFamily="34" charset="0"/>
              <a:buChar char="•"/>
            </a:pPr>
            <a:r>
              <a:rPr lang="en-US" baseline="0" dirty="0" smtClean="0"/>
              <a:t> So we are left with one single (unidirectional) path sampling technique that starts from the camera, and hope to randomly strike the light source. The smaller the source the lower the probability of hitting it and the higher the estimator variance.</a:t>
            </a:r>
          </a:p>
          <a:p>
            <a:pPr>
              <a:buFont typeface="Arial" pitchFamily="34" charset="0"/>
              <a:buChar char="•"/>
            </a:pPr>
            <a:r>
              <a:rPr lang="en-US" baseline="0" dirty="0" smtClean="0"/>
              <a:t> In the limit, for point sources and pinhole camera, the SDS effects cannot be sampled by local path sampling at all.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Photon</a:t>
            </a:r>
            <a:r>
              <a:rPr lang="en-US" baseline="0" dirty="0" smtClean="0"/>
              <a:t> mapping – a computer graphics name for a light transport technique based on non-parametric density estimation – is well known for its efficient handling of caustics and reflected caustics.</a:t>
            </a:r>
          </a:p>
          <a:p>
            <a:pPr>
              <a:buFont typeface="Arial" pitchFamily="34" charset="0"/>
              <a:buChar char="•"/>
            </a:pPr>
            <a:r>
              <a:rPr lang="en-US" baseline="0" dirty="0" smtClean="0"/>
              <a:t> The algorithm proceeds in two stages. </a:t>
            </a:r>
          </a:p>
          <a:p>
            <a:pPr>
              <a:buFont typeface="Arial" pitchFamily="34" charset="0"/>
              <a:buChar char="•"/>
            </a:pPr>
            <a:r>
              <a:rPr lang="en-US" baseline="0" dirty="0" smtClean="0"/>
              <a:t> In the first stage, a large number of particle histories (light paths) are traced starting from the light source. Every time the particle scatters, we store it in a data structure called the “photon map”.</a:t>
            </a:r>
          </a:p>
          <a:p>
            <a:pPr>
              <a:buFont typeface="Arial" pitchFamily="34" charset="0"/>
              <a:buChar char="•"/>
            </a:pPr>
            <a:r>
              <a:rPr lang="en-US" baseline="0" dirty="0" smtClean="0"/>
              <a:t> In the second stage, we generate the image by tracing sub-paths starting from the camera and whenever we hit a non-specular object, we estimate the radiance by a “photon map lookup” and terminate the walk.</a:t>
            </a:r>
          </a:p>
          <a:p>
            <a:pPr>
              <a:buFont typeface="Arial" pitchFamily="34" charset="0"/>
              <a:buChar char="•"/>
            </a:pPr>
            <a:r>
              <a:rPr lang="en-US" baseline="0" dirty="0" smtClean="0"/>
              <a:t> The photon map lookup estimates the radiance using a non-parametric density estimation technique; k-NN density estimation is most common. This involves finding the k nearest neighboring particles in the photon map and estimating the radiance as a weighted density of these particles.</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This</a:t>
            </a:r>
            <a:r>
              <a:rPr lang="en-US" baseline="0" dirty="0" smtClean="0"/>
              <a:t> approach has absolutely no problem handling SDS paths because – unlike bidirectional path tracing – it does not rely on connecting sub-path with an edge.</a:t>
            </a:r>
          </a:p>
          <a:p>
            <a:pPr>
              <a:buFont typeface="Arial" pitchFamily="34" charset="0"/>
              <a:buChar char="•"/>
            </a:pPr>
            <a:r>
              <a:rPr lang="en-US" baseline="0" dirty="0" smtClean="0"/>
              <a:t> Instead, the connection is made using the density estimate, which can be readily performed at the bottom of the pool.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dirty="0" smtClean="0"/>
              <a:t>Bidirectional path tracing</a:t>
            </a:r>
            <a:r>
              <a:rPr lang="en-US" baseline="0" dirty="0" smtClean="0"/>
              <a:t> is one of the most versatile light transport simulation algorithms available today. It can robustly handle a wide range of illumination and scene configurations, but is notoriously inefficient for specular-diffuse-specular light interactions, which occur e.g. when a caustic is seen through a reflection/refraction.</a:t>
            </a:r>
            <a:endParaRPr lang="en-US"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However, even though both</a:t>
            </a:r>
            <a:r>
              <a:rPr lang="en-US" baseline="0" dirty="0" smtClean="0"/>
              <a:t> </a:t>
            </a:r>
            <a:r>
              <a:rPr lang="en-US" dirty="0" smtClean="0"/>
              <a:t>methods have been published more than 15 years ago, neither a</a:t>
            </a:r>
            <a:r>
              <a:rPr lang="en-US" baseline="0" dirty="0" smtClean="0"/>
              <a:t> rigorous analysis of their relative performance nor an</a:t>
            </a:r>
            <a:r>
              <a:rPr lang="en-US" dirty="0" smtClean="0"/>
              <a:t> efficient</a:t>
            </a:r>
            <a:r>
              <a:rPr lang="en-US" baseline="0" dirty="0" smtClean="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baseline="0" dirty="0" smtClean="0"/>
          </a:p>
          <a:p>
            <a:r>
              <a:rPr lang="en-US" baseline="0" dirty="0" smtClean="0"/>
              <a:t>The first step toward combining these two methods is to put them in the same mathematical framework. We choose </a:t>
            </a:r>
            <a:r>
              <a:rPr lang="en-US" baseline="0" dirty="0" err="1" smtClean="0"/>
              <a:t>Veach’s</a:t>
            </a:r>
            <a:r>
              <a:rPr lang="en-US" baseline="0" dirty="0" smtClean="0"/>
              <a:t> path integral formulation of light transport, as it has a number of good properties and also because BPT is already naturally defined in this framework.</a:t>
            </a:r>
          </a:p>
          <a:p>
            <a:endParaRPr lang="en-US" baseline="0" dirty="0" smtClean="0"/>
          </a:p>
          <a:p>
            <a:r>
              <a:rPr lang="en-US" baseline="0" dirty="0" smtClean="0"/>
              <a:t>We need two key ingredients: (1) express PM as a sampling technique that constructs light transport paths that connect the light sources to the camera, and (2) derive the probability densities for paths sampled with this technique. This will give us a basis for reasoning about the relative efficiency of BPT and PM. And more importantly, it will lay the ground for combining their corresponding estimators via </a:t>
            </a:r>
            <a:r>
              <a:rPr lang="en-US" b="0" i="1" baseline="0" dirty="0" smtClean="0"/>
              <a:t>multiple importance sampling</a:t>
            </a:r>
            <a:r>
              <a:rPr lang="en-US" baseline="0" dirty="0" smtClean="0"/>
              <a:t>.</a:t>
            </a: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by reviewing how bidirectional</a:t>
            </a:r>
            <a:r>
              <a:rPr lang="en-US" baseline="0" dirty="0" smtClean="0"/>
              <a:t> path tracing (</a:t>
            </a:r>
            <a:r>
              <a:rPr lang="en-US" dirty="0" smtClean="0"/>
              <a:t>BPT) and photon mapping (PM) sample light transport paths that connect the light sources to the camera</a:t>
            </a:r>
            <a:r>
              <a:rPr lang="en-US" baseline="0" dirty="0" smtClean="0"/>
              <a:t>:</a:t>
            </a:r>
          </a:p>
          <a:p>
            <a:endParaRPr lang="en-US" baseline="0" dirty="0" smtClean="0"/>
          </a:p>
          <a:p>
            <a:pPr marL="0" indent="0">
              <a:buFont typeface="Arial" pitchFamily="34" charset="0"/>
              <a:buNone/>
            </a:pPr>
            <a:r>
              <a:rPr lang="en-US" baseline="0" dirty="0" smtClean="0"/>
              <a:t>[CLICK] The techniques BPT employs can be roughly categorized to </a:t>
            </a:r>
            <a:r>
              <a:rPr lang="en-US" i="1" baseline="0" dirty="0" smtClean="0"/>
              <a:t>unidirectional sampling</a:t>
            </a:r>
            <a:r>
              <a:rPr lang="en-US" baseline="0" dirty="0" smtClean="0"/>
              <a:t> (US) and </a:t>
            </a:r>
            <a:r>
              <a:rPr lang="en-US" i="1" baseline="0" dirty="0" smtClean="0"/>
              <a:t>vertex connection</a:t>
            </a:r>
            <a:r>
              <a:rPr lang="en-US" i="0" baseline="0" dirty="0" smtClean="0"/>
              <a:t> (VC)</a:t>
            </a:r>
            <a:r>
              <a:rPr lang="en-US" baseline="0" dirty="0" smtClean="0"/>
              <a:t>. [CLICK] US constructs a path by starting either from a light source or the camera and tracing a random walk in the scene until termination. [CLICK] On the other hand, VC traces one subpath from a light source and another one from the camera, and then completes a full path by connects their endpoints.</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[CLICK] In contrast, PM first traces a number of light subpaths and stores their vertices, a.k.a. photons. It then traces subpaths from the camera and computes the outgoing radiance at the hit points using density estimation by looking up nearby photons.</a:t>
            </a:r>
          </a:p>
          <a:p>
            <a:endParaRPr lang="en-GB"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23</a:t>
            </a:fld>
            <a:endParaRPr lang="bg-BG"/>
          </a:p>
        </p:txBody>
      </p:sp>
    </p:spTree>
    <p:extLst>
      <p:ext uri="{BB962C8B-B14F-4D97-AF65-F5344CB8AC3E}">
        <p14:creationId xmlns:p14="http://schemas.microsoft.com/office/powerpoint/2010/main" val="2194441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by taking a simple length-3 path and see how it can be constructed </a:t>
            </a:r>
            <a:r>
              <a:rPr lang="en-US" dirty="0" err="1" smtClean="0"/>
              <a:t>bidirectionally</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24</a:t>
            </a:fld>
            <a:endParaRPr lang="bg-BG"/>
          </a:p>
        </p:txBody>
      </p:sp>
    </p:spTree>
    <p:extLst>
      <p:ext uri="{BB962C8B-B14F-4D97-AF65-F5344CB8AC3E}">
        <p14:creationId xmlns:p14="http://schemas.microsoft.com/office/powerpoint/2010/main" val="3085944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trace one subpath from the camera and another</a:t>
            </a:r>
            <a:r>
              <a:rPr lang="en-US" baseline="0" dirty="0" smtClean="0"/>
              <a:t> one from a light source.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25</a:t>
            </a:fld>
            <a:endParaRPr lang="bg-BG"/>
          </a:p>
        </p:txBody>
      </p:sp>
    </p:spTree>
    <p:extLst>
      <p:ext uri="{BB962C8B-B14F-4D97-AF65-F5344CB8AC3E}">
        <p14:creationId xmlns:p14="http://schemas.microsoft.com/office/powerpoint/2010/main" val="990059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a:t>
            </a:r>
            <a:r>
              <a:rPr lang="en-US" baseline="0" dirty="0" smtClean="0"/>
              <a:t>’s see how we complete a full path in BPT and PM.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26</a:t>
            </a:fld>
            <a:endParaRPr lang="bg-BG"/>
          </a:p>
        </p:txBody>
      </p:sp>
    </p:spTree>
    <p:extLst>
      <p:ext uri="{BB962C8B-B14F-4D97-AF65-F5344CB8AC3E}">
        <p14:creationId xmlns:p14="http://schemas.microsoft.com/office/powerpoint/2010/main" val="1320192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US" baseline="0" dirty="0" smtClean="0"/>
                  <a:t>, and will concatenate the two subpaths </a:t>
                </a:r>
                <a:r>
                  <a:rPr lang="en-US" baseline="0" dirty="0" smtClean="0">
                    <a:effectLst/>
                  </a:rPr>
                  <a:t>only if the “photon” hit-point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r>
                      <a:rPr lang="en-US" sz="1200" b="0" i="0" smtClean="0">
                        <a:effectLst/>
                        <a:latin typeface="Cambria Math"/>
                      </a:rPr>
                      <m:t> </m:t>
                    </m:r>
                  </m:oMath>
                </a14:m>
                <a:r>
                  <a:rPr lang="en-US" baseline="0" dirty="0" smtClean="0">
                    <a:effectLst/>
                  </a:rPr>
                  <a:t> lies within a distance </a:t>
                </a:r>
                <a14:m>
                  <m:oMath xmlns:m="http://schemas.openxmlformats.org/officeDocument/2006/math">
                    <m:r>
                      <a:rPr lang="en-US" sz="1200" i="1" smtClean="0">
                        <a:effectLst/>
                        <a:latin typeface="Cambria Math"/>
                      </a:rPr>
                      <m:t>𝑟</m:t>
                    </m:r>
                  </m:oMath>
                </a14:m>
                <a:r>
                  <a:rPr lang="en-US" baseline="0" dirty="0" smtClean="0">
                    <a:effectLst/>
                  </a:rPr>
                  <a:t>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and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but conditioning its acceptance on the random event that a vertex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sampled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lands within a distance </a:t>
                </a:r>
                <a14:m>
                  <m:oMath xmlns:m="http://schemas.openxmlformats.org/officeDocument/2006/math">
                    <m:r>
                      <a:rPr lang="en-US" sz="1200" i="1" smtClean="0">
                        <a:effectLst/>
                        <a:latin typeface="Cambria Math"/>
                      </a:rPr>
                      <m:t>𝑟</m:t>
                    </m:r>
                  </m:oMath>
                </a14:m>
                <a:r>
                  <a:rPr lang="en-GB" sz="1200" baseline="0" dirty="0" smtClean="0">
                    <a:effectLst/>
                  </a:rPr>
                  <a:t> to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within a distance </a:t>
                </a:r>
                <a14:m>
                  <m:oMath xmlns:m="http://schemas.openxmlformats.org/officeDocument/2006/math">
                    <m:r>
                      <a:rPr lang="en-US" sz="1200" i="1" smtClean="0">
                        <a:effectLst/>
                        <a:latin typeface="Cambria Math"/>
                      </a:rPr>
                      <m:t>𝑟</m:t>
                    </m:r>
                  </m:oMath>
                </a14:m>
                <a:r>
                  <a:rPr lang="en-GB" sz="120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 This acceptance probability</a:t>
                </a:r>
                <a:r>
                  <a:rPr lang="en-GB" sz="1200" baseline="0" dirty="0" smtClean="0">
                    <a:effectLst/>
                  </a:rPr>
                  <a:t> is equal to the integral of the PDF of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over the </a:t>
                </a:r>
                <a14:m>
                  <m:oMath xmlns:m="http://schemas.openxmlformats.org/officeDocument/2006/math">
                    <m:r>
                      <a:rPr lang="en-US" sz="1200" i="1" smtClean="0">
                        <a:effectLst/>
                        <a:latin typeface="Cambria Math"/>
                      </a:rPr>
                      <m:t>𝑟</m:t>
                    </m:r>
                  </m:oMath>
                </a14:m>
                <a:r>
                  <a:rPr lang="en-GB" sz="1200" baseline="0" dirty="0" smtClean="0">
                    <a:effectLst/>
                  </a:rPr>
                  <a:t>-</a:t>
                </a:r>
                <a:r>
                  <a:rPr lang="en-US" sz="1200" baseline="0" noProof="0" dirty="0" smtClean="0">
                    <a:effectLst/>
                  </a:rPr>
                  <a:t>neighborhood</a:t>
                </a:r>
                <a:r>
                  <a:rPr lang="en-GB" sz="1200" baseline="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is constant inside this disc</a:t>
                </a:r>
                <a:r>
                  <a:rPr lang="en-GB" sz="1200" smtClean="0">
                    <a:effectLst/>
                  </a:rPr>
                  <a:t>, the</a:t>
                </a:r>
                <a:r>
                  <a:rPr lang="en-GB" sz="1200" baseline="0" smtClean="0">
                    <a:effectLst/>
                  </a:rPr>
                  <a:t> </a:t>
                </a:r>
                <a:r>
                  <a:rPr lang="en-GB" sz="1200" baseline="0" dirty="0" smtClean="0">
                    <a:effectLst/>
                  </a:rPr>
                  <a:t>integral</a:t>
                </a:r>
                <a:r>
                  <a:rPr lang="en-GB" sz="1200" dirty="0" smtClean="0">
                    <a:effectLst/>
                  </a:rPr>
                  <a:t> can be well approximated by the PDF of the actual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we have sampled, multiplied by the disc area</a:t>
                </a:r>
                <a:r>
                  <a:rPr lang="en-GB" sz="1200" baseline="0" dirty="0" smtClean="0">
                    <a:effectLst/>
                  </a:rPr>
                  <a:t> </a:t>
                </a:r>
                <a14:m>
                  <m:oMath xmlns:m="http://schemas.openxmlformats.org/officeDocument/2006/math">
                    <m:r>
                      <a:rPr lang="en-US" sz="1200" b="0" i="1" baseline="0" smtClean="0">
                        <a:effectLst/>
                        <a:latin typeface="Cambria Math"/>
                      </a:rPr>
                      <m:t>𝜋</m:t>
                    </m:r>
                    <m:sSup>
                      <m:sSupPr>
                        <m:ctrlPr>
                          <a:rPr lang="en-US" sz="1200" b="0" i="1" baseline="0" smtClean="0">
                            <a:effectLst/>
                            <a:latin typeface="Cambria Math"/>
                          </a:rPr>
                        </m:ctrlPr>
                      </m:sSupPr>
                      <m:e>
                        <m:r>
                          <a:rPr lang="en-US" sz="1200" b="0" i="1" baseline="0" smtClean="0">
                            <a:effectLst/>
                            <a:latin typeface="Cambria Math"/>
                          </a:rPr>
                          <m:t>𝑟</m:t>
                        </m:r>
                      </m:e>
                      <m:sup>
                        <m:r>
                          <a:rPr lang="en-US" sz="1200" b="0" i="1" baseline="0" smtClean="0">
                            <a:effectLst/>
                            <a:latin typeface="Cambria Math"/>
                          </a:rPr>
                          <m:t>2</m:t>
                        </m:r>
                      </m:sup>
                    </m:sSup>
                  </m:oMath>
                </a14:m>
                <a:r>
                  <a:rPr lang="en-GB" sz="1200" dirty="0" smtClean="0">
                    <a:effectLst/>
                  </a:rPr>
                  <a:t>.</a:t>
                </a:r>
                <a:endParaRPr lang="en-US" dirty="0"/>
              </a:p>
              <a:p>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 will concatenate the two subpaths </a:t>
                </a:r>
                <a:r>
                  <a:rPr lang="en-US" baseline="0" dirty="0" smtClean="0">
                    <a:effectLst/>
                  </a:rPr>
                  <a:t>only if the “photon” hit-point </a:t>
                </a:r>
                <a:r>
                  <a:rPr lang="en-US" sz="1200" b="1" i="0" dirty="0">
                    <a:effectLst/>
                    <a:latin typeface="Cambria Math"/>
                  </a:rPr>
                  <a:t>"x" </a:t>
                </a:r>
                <a:r>
                  <a:rPr lang="en-US" sz="1200" b="0" i="0" dirty="0" smtClean="0">
                    <a:effectLst/>
                    <a:latin typeface="Cambria Math"/>
                  </a:rPr>
                  <a:t>_2^∗  </a:t>
                </a:r>
                <a:r>
                  <a:rPr lang="en-US" baseline="0" dirty="0" smtClean="0">
                    <a:effectLst/>
                  </a:rPr>
                  <a:t> lies within a distance </a:t>
                </a:r>
                <a:r>
                  <a:rPr lang="en-US" sz="1200" i="0" dirty="0" smtClean="0">
                    <a:effectLst/>
                    <a:latin typeface="Cambria Math"/>
                  </a:rPr>
                  <a:t>𝑟</a:t>
                </a:r>
                <a:r>
                  <a:rPr lang="en-US" baseline="0" dirty="0" smtClean="0">
                    <a:effectLst/>
                  </a:rPr>
                  <a:t>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and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but conditioning its acceptance on the random event that a vertex </a:t>
                </a:r>
                <a:r>
                  <a:rPr lang="en-US" sz="1200" b="1" i="0" dirty="0">
                    <a:effectLst/>
                    <a:latin typeface="Cambria Math"/>
                  </a:rPr>
                  <a:t>"x" </a:t>
                </a:r>
                <a:r>
                  <a:rPr lang="en-US" sz="1200" b="0" i="0" dirty="0" smtClean="0">
                    <a:effectLst/>
                    <a:latin typeface="Cambria Math"/>
                  </a:rPr>
                  <a:t>_2^∗</a:t>
                </a:r>
                <a:r>
                  <a:rPr lang="en-GB" sz="1200" baseline="0" dirty="0" smtClean="0">
                    <a:effectLst/>
                  </a:rPr>
                  <a:t> sampled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lands within a distance </a:t>
                </a:r>
                <a:r>
                  <a:rPr lang="en-US" sz="1200" i="0" dirty="0" smtClean="0">
                    <a:effectLst/>
                    <a:latin typeface="Cambria Math"/>
                  </a:rPr>
                  <a:t>𝑟</a:t>
                </a:r>
                <a:r>
                  <a:rPr lang="en-GB" sz="1200" baseline="0" dirty="0" smtClean="0">
                    <a:effectLst/>
                  </a:rPr>
                  <a:t> to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r>
                  <a:rPr lang="en-US" sz="1200" b="1" i="0" dirty="0">
                    <a:effectLst/>
                    <a:latin typeface="Cambria Math"/>
                  </a:rPr>
                  <a:t>"x" </a:t>
                </a:r>
                <a:r>
                  <a:rPr lang="en-US" sz="1200" b="0" i="0" dirty="0" smtClean="0">
                    <a:effectLst/>
                    <a:latin typeface="Cambria Math"/>
                  </a:rPr>
                  <a:t>_2^∗</a:t>
                </a:r>
                <a:r>
                  <a:rPr lang="en-GB" sz="1200" dirty="0" smtClean="0">
                    <a:effectLst/>
                  </a:rPr>
                  <a:t> within a distance </a:t>
                </a:r>
                <a:r>
                  <a:rPr lang="en-US" sz="1200" i="0" dirty="0" smtClean="0">
                    <a:effectLst/>
                    <a:latin typeface="Cambria Math"/>
                  </a:rPr>
                  <a:t>𝑟</a:t>
                </a:r>
                <a:r>
                  <a:rPr lang="en-GB" sz="120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This acceptance probability</a:t>
                </a:r>
                <a:r>
                  <a:rPr lang="en-GB" sz="1200" baseline="0" dirty="0" smtClean="0">
                    <a:effectLst/>
                  </a:rPr>
                  <a:t> is equal to the integral of the PDF of </a:t>
                </a:r>
                <a:r>
                  <a:rPr lang="en-US" sz="1200" b="1" i="0" dirty="0">
                    <a:effectLst/>
                    <a:latin typeface="Cambria Math"/>
                  </a:rPr>
                  <a:t>"x" </a:t>
                </a:r>
                <a:r>
                  <a:rPr lang="en-US" sz="1200" b="0" i="0" dirty="0" smtClean="0">
                    <a:effectLst/>
                    <a:latin typeface="Cambria Math"/>
                  </a:rPr>
                  <a:t>_2^∗</a:t>
                </a:r>
                <a:r>
                  <a:rPr lang="en-GB" sz="1200" baseline="0" dirty="0" smtClean="0">
                    <a:effectLst/>
                  </a:rPr>
                  <a:t> over the </a:t>
                </a:r>
                <a:r>
                  <a:rPr lang="en-US" sz="1200" i="0" dirty="0" smtClean="0">
                    <a:effectLst/>
                    <a:latin typeface="Cambria Math"/>
                  </a:rPr>
                  <a:t>𝑟</a:t>
                </a:r>
                <a:r>
                  <a:rPr lang="en-GB" sz="1200" baseline="0" dirty="0" smtClean="0">
                    <a:effectLst/>
                  </a:rPr>
                  <a:t>-</a:t>
                </a:r>
                <a:r>
                  <a:rPr lang="en-US" sz="1200" baseline="0" noProof="0" dirty="0" smtClean="0">
                    <a:effectLst/>
                  </a:rPr>
                  <a:t>neighborhood</a:t>
                </a:r>
                <a:r>
                  <a:rPr lang="en-GB" sz="1200" baseline="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r>
                  <a:rPr lang="en-US" sz="1200" b="1" i="0" dirty="0">
                    <a:effectLst/>
                    <a:latin typeface="Cambria Math"/>
                  </a:rPr>
                  <a:t>"x" </a:t>
                </a:r>
                <a:r>
                  <a:rPr lang="en-US" sz="1200" b="0" i="0" dirty="0" smtClean="0">
                    <a:effectLst/>
                    <a:latin typeface="Cambria Math"/>
                  </a:rPr>
                  <a:t>_2^∗</a:t>
                </a:r>
                <a:r>
                  <a:rPr lang="en-GB" sz="1200" dirty="0" smtClean="0">
                    <a:effectLst/>
                  </a:rPr>
                  <a:t> is constant inside this disc, this</a:t>
                </a:r>
                <a:r>
                  <a:rPr lang="en-GB" sz="1200" baseline="0" dirty="0" smtClean="0">
                    <a:effectLst/>
                  </a:rPr>
                  <a:t> integral</a:t>
                </a:r>
                <a:r>
                  <a:rPr lang="en-GB" sz="1200" dirty="0" smtClean="0">
                    <a:effectLst/>
                  </a:rPr>
                  <a:t> can be well approximated by the PDF of the actual point </a:t>
                </a:r>
                <a:r>
                  <a:rPr lang="en-US" sz="1200" b="1" i="0" dirty="0">
                    <a:effectLst/>
                    <a:latin typeface="Cambria Math"/>
                  </a:rPr>
                  <a:t>"x" </a:t>
                </a:r>
                <a:r>
                  <a:rPr lang="en-US" sz="1200" b="0" i="0" dirty="0" smtClean="0">
                    <a:effectLst/>
                    <a:latin typeface="Cambria Math"/>
                  </a:rPr>
                  <a:t>_2^∗</a:t>
                </a:r>
                <a:r>
                  <a:rPr lang="en-GB" sz="1200" dirty="0" smtClean="0">
                    <a:effectLst/>
                  </a:rPr>
                  <a:t> we have sampled, multiplied by the disc area</a:t>
                </a:r>
                <a:r>
                  <a:rPr lang="en-GB" sz="1200" baseline="0" dirty="0" smtClean="0">
                    <a:effectLst/>
                  </a:rPr>
                  <a:t> </a:t>
                </a:r>
                <a:r>
                  <a:rPr lang="en-US" sz="1200" b="0" i="0" baseline="0" dirty="0" smtClean="0">
                    <a:effectLst/>
                    <a:latin typeface="Cambria Math"/>
                  </a:rPr>
                  <a:t>𝜋𝑟^2</a:t>
                </a:r>
                <a:r>
                  <a:rPr lang="en-GB" sz="1200" dirty="0" smtClean="0">
                    <a:effectLst/>
                  </a:rPr>
                  <a:t>.</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27</a:t>
            </a:fld>
            <a:endParaRPr lang="bg-BG"/>
          </a:p>
        </p:txBody>
      </p:sp>
    </p:spTree>
    <p:extLst>
      <p:ext uri="{BB962C8B-B14F-4D97-AF65-F5344CB8AC3E}">
        <p14:creationId xmlns:p14="http://schemas.microsoft.com/office/powerpoint/2010/main" val="2852636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 will concatenate the two subpaths </a:t>
                </a:r>
                <a:r>
                  <a:rPr lang="en-US" baseline="0" dirty="0" smtClean="0">
                    <a:effectLst/>
                  </a:rPr>
                  <a:t>only if the “photon” hit-point </a:t>
                </a:r>
                <a:r>
                  <a:rPr lang="en-US" sz="1200" b="1" i="0" dirty="0">
                    <a:effectLst/>
                    <a:latin typeface="Cambria Math"/>
                  </a:rPr>
                  <a:t>"x" </a:t>
                </a:r>
                <a:r>
                  <a:rPr lang="en-US" sz="1200" b="0" i="0" dirty="0" smtClean="0">
                    <a:effectLst/>
                    <a:latin typeface="Cambria Math"/>
                  </a:rPr>
                  <a:t>_2^∗  </a:t>
                </a:r>
                <a:r>
                  <a:rPr lang="en-US" baseline="0" dirty="0" smtClean="0">
                    <a:effectLst/>
                  </a:rPr>
                  <a:t> lies within a distance </a:t>
                </a:r>
                <a:r>
                  <a:rPr lang="en-US" sz="1200" i="0" dirty="0" smtClean="0">
                    <a:effectLst/>
                    <a:latin typeface="Cambria Math"/>
                  </a:rPr>
                  <a:t>𝑟</a:t>
                </a:r>
                <a:r>
                  <a:rPr lang="en-US" baseline="0" dirty="0" smtClean="0">
                    <a:effectLst/>
                  </a:rPr>
                  <a:t>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and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but conditioning its acceptance on the random event that a vertex </a:t>
                </a:r>
                <a:r>
                  <a:rPr lang="en-US" sz="1200" b="1" i="0" dirty="0">
                    <a:effectLst/>
                    <a:latin typeface="Cambria Math"/>
                  </a:rPr>
                  <a:t>"x" </a:t>
                </a:r>
                <a:r>
                  <a:rPr lang="en-US" sz="1200" b="0" i="0" dirty="0" smtClean="0">
                    <a:effectLst/>
                    <a:latin typeface="Cambria Math"/>
                  </a:rPr>
                  <a:t>_2^∗</a:t>
                </a:r>
                <a:r>
                  <a:rPr lang="en-GB" sz="1200" baseline="0" dirty="0" smtClean="0">
                    <a:effectLst/>
                  </a:rPr>
                  <a:t> sampled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lands within a distance </a:t>
                </a:r>
                <a:r>
                  <a:rPr lang="en-US" sz="1200" i="0" dirty="0" smtClean="0">
                    <a:effectLst/>
                    <a:latin typeface="Cambria Math"/>
                  </a:rPr>
                  <a:t>𝑟</a:t>
                </a:r>
                <a:r>
                  <a:rPr lang="en-GB" sz="1200" baseline="0" dirty="0" smtClean="0">
                    <a:effectLst/>
                  </a:rPr>
                  <a:t> to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r>
                  <a:rPr lang="en-US" sz="1200" b="1" i="0" dirty="0">
                    <a:effectLst/>
                    <a:latin typeface="Cambria Math"/>
                  </a:rPr>
                  <a:t>"x" </a:t>
                </a:r>
                <a:r>
                  <a:rPr lang="en-US" sz="1200" b="0" i="0" dirty="0" smtClean="0">
                    <a:effectLst/>
                    <a:latin typeface="Cambria Math"/>
                  </a:rPr>
                  <a:t>_2^∗</a:t>
                </a:r>
                <a:r>
                  <a:rPr lang="en-GB" sz="1200" dirty="0" smtClean="0">
                    <a:effectLst/>
                  </a:rPr>
                  <a:t> within a distance </a:t>
                </a:r>
                <a:r>
                  <a:rPr lang="en-US" sz="1200" i="0" dirty="0" smtClean="0">
                    <a:effectLst/>
                    <a:latin typeface="Cambria Math"/>
                  </a:rPr>
                  <a:t>𝑟</a:t>
                </a:r>
                <a:r>
                  <a:rPr lang="en-GB" sz="120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This acceptance probability</a:t>
                </a:r>
                <a:r>
                  <a:rPr lang="en-GB" sz="1200" baseline="0" dirty="0" smtClean="0">
                    <a:effectLst/>
                  </a:rPr>
                  <a:t> is equal to the integral of the PDF of </a:t>
                </a:r>
                <a:r>
                  <a:rPr lang="en-US" sz="1200" b="1" i="0" dirty="0">
                    <a:effectLst/>
                    <a:latin typeface="Cambria Math"/>
                  </a:rPr>
                  <a:t>"x" </a:t>
                </a:r>
                <a:r>
                  <a:rPr lang="en-US" sz="1200" b="0" i="0" dirty="0" smtClean="0">
                    <a:effectLst/>
                    <a:latin typeface="Cambria Math"/>
                  </a:rPr>
                  <a:t>_2^∗</a:t>
                </a:r>
                <a:r>
                  <a:rPr lang="en-GB" sz="1200" baseline="0" dirty="0" smtClean="0">
                    <a:effectLst/>
                  </a:rPr>
                  <a:t> over the </a:t>
                </a:r>
                <a:r>
                  <a:rPr lang="en-US" sz="1200" i="0" dirty="0" smtClean="0">
                    <a:effectLst/>
                    <a:latin typeface="Cambria Math"/>
                  </a:rPr>
                  <a:t>𝑟</a:t>
                </a:r>
                <a:r>
                  <a:rPr lang="en-GB" sz="1200" baseline="0" dirty="0" smtClean="0">
                    <a:effectLst/>
                  </a:rPr>
                  <a:t>-</a:t>
                </a:r>
                <a:r>
                  <a:rPr lang="en-US" sz="1200" baseline="0" noProof="0" dirty="0" smtClean="0">
                    <a:effectLst/>
                  </a:rPr>
                  <a:t>neighborhood</a:t>
                </a:r>
                <a:r>
                  <a:rPr lang="en-GB" sz="1200" baseline="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r>
                  <a:rPr lang="en-US" sz="1200" b="1" i="0" dirty="0">
                    <a:effectLst/>
                    <a:latin typeface="Cambria Math"/>
                  </a:rPr>
                  <a:t>"x" </a:t>
                </a:r>
                <a:r>
                  <a:rPr lang="en-US" sz="1200" b="0" i="0" dirty="0" smtClean="0">
                    <a:effectLst/>
                    <a:latin typeface="Cambria Math"/>
                  </a:rPr>
                  <a:t>_2^∗</a:t>
                </a:r>
                <a:r>
                  <a:rPr lang="en-GB" sz="1200" dirty="0" smtClean="0">
                    <a:effectLst/>
                  </a:rPr>
                  <a:t> is constant inside this disc, this</a:t>
                </a:r>
                <a:r>
                  <a:rPr lang="en-GB" sz="1200" baseline="0" dirty="0" smtClean="0">
                    <a:effectLst/>
                  </a:rPr>
                  <a:t> integral</a:t>
                </a:r>
                <a:r>
                  <a:rPr lang="en-GB" sz="1200" dirty="0" smtClean="0">
                    <a:effectLst/>
                  </a:rPr>
                  <a:t> can be well approximated by the PDF of the actual point </a:t>
                </a:r>
                <a:r>
                  <a:rPr lang="en-US" sz="1200" b="1" i="0" dirty="0">
                    <a:effectLst/>
                    <a:latin typeface="Cambria Math"/>
                  </a:rPr>
                  <a:t>"x" </a:t>
                </a:r>
                <a:r>
                  <a:rPr lang="en-US" sz="1200" b="0" i="0" dirty="0" smtClean="0">
                    <a:effectLst/>
                    <a:latin typeface="Cambria Math"/>
                  </a:rPr>
                  <a:t>_2^∗</a:t>
                </a:r>
                <a:r>
                  <a:rPr lang="en-GB" sz="1200" dirty="0" smtClean="0">
                    <a:effectLst/>
                  </a:rPr>
                  <a:t> we have sampled, multiplied by the disc area</a:t>
                </a:r>
                <a:r>
                  <a:rPr lang="en-GB" sz="1200" baseline="0" dirty="0" smtClean="0">
                    <a:effectLst/>
                  </a:rPr>
                  <a:t> </a:t>
                </a:r>
                <a:r>
                  <a:rPr lang="en-US" sz="1200" b="0" i="0" baseline="0" dirty="0" smtClean="0">
                    <a:effectLst/>
                    <a:latin typeface="Cambria Math"/>
                  </a:rPr>
                  <a:t>𝜋𝑟^2</a:t>
                </a:r>
                <a:r>
                  <a:rPr lang="en-GB" sz="1200" dirty="0" smtClean="0">
                    <a:effectLst/>
                  </a:rPr>
                  <a:t>.</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28</a:t>
            </a:fld>
            <a:endParaRPr lang="bg-BG"/>
          </a:p>
        </p:txBody>
      </p:sp>
    </p:spTree>
    <p:extLst>
      <p:ext uri="{BB962C8B-B14F-4D97-AF65-F5344CB8AC3E}">
        <p14:creationId xmlns:p14="http://schemas.microsoft.com/office/powerpoint/2010/main" val="2852636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 will concatenate the two subpaths </a:t>
                </a:r>
                <a:r>
                  <a:rPr lang="en-US" baseline="0" dirty="0" smtClean="0">
                    <a:effectLst/>
                  </a:rPr>
                  <a:t>only if the “photon” hit-point </a:t>
                </a:r>
                <a:r>
                  <a:rPr lang="en-US" sz="1200" b="1" i="0" dirty="0">
                    <a:effectLst/>
                    <a:latin typeface="Cambria Math"/>
                  </a:rPr>
                  <a:t>"x" </a:t>
                </a:r>
                <a:r>
                  <a:rPr lang="en-US" sz="1200" b="0" i="0" dirty="0" smtClean="0">
                    <a:effectLst/>
                    <a:latin typeface="Cambria Math"/>
                  </a:rPr>
                  <a:t>_2^∗  </a:t>
                </a:r>
                <a:r>
                  <a:rPr lang="en-US" baseline="0" dirty="0" smtClean="0">
                    <a:effectLst/>
                  </a:rPr>
                  <a:t> lies within a distance </a:t>
                </a:r>
                <a:r>
                  <a:rPr lang="en-US" sz="1200" i="0" dirty="0" smtClean="0">
                    <a:effectLst/>
                    <a:latin typeface="Cambria Math"/>
                  </a:rPr>
                  <a:t>𝑟</a:t>
                </a:r>
                <a:r>
                  <a:rPr lang="en-US" baseline="0" dirty="0" smtClean="0">
                    <a:effectLst/>
                  </a:rPr>
                  <a:t>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and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but conditioning its acceptance on the random event that a vertex </a:t>
                </a:r>
                <a:r>
                  <a:rPr lang="en-US" sz="1200" b="1" i="0" dirty="0">
                    <a:effectLst/>
                    <a:latin typeface="Cambria Math"/>
                  </a:rPr>
                  <a:t>"x" </a:t>
                </a:r>
                <a:r>
                  <a:rPr lang="en-US" sz="1200" b="0" i="0" dirty="0" smtClean="0">
                    <a:effectLst/>
                    <a:latin typeface="Cambria Math"/>
                  </a:rPr>
                  <a:t>_2^∗</a:t>
                </a:r>
                <a:r>
                  <a:rPr lang="en-GB" sz="1200" baseline="0" dirty="0" smtClean="0">
                    <a:effectLst/>
                  </a:rPr>
                  <a:t> sampled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lands within a distance </a:t>
                </a:r>
                <a:r>
                  <a:rPr lang="en-US" sz="1200" i="0" dirty="0" smtClean="0">
                    <a:effectLst/>
                    <a:latin typeface="Cambria Math"/>
                  </a:rPr>
                  <a:t>𝑟</a:t>
                </a:r>
                <a:r>
                  <a:rPr lang="en-GB" sz="1200" baseline="0" dirty="0" smtClean="0">
                    <a:effectLst/>
                  </a:rPr>
                  <a:t> to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r>
                  <a:rPr lang="en-US" sz="1200" b="1" i="0" dirty="0">
                    <a:effectLst/>
                    <a:latin typeface="Cambria Math"/>
                  </a:rPr>
                  <a:t>"x" </a:t>
                </a:r>
                <a:r>
                  <a:rPr lang="en-US" sz="1200" b="0" i="0" dirty="0" smtClean="0">
                    <a:effectLst/>
                    <a:latin typeface="Cambria Math"/>
                  </a:rPr>
                  <a:t>_2^∗</a:t>
                </a:r>
                <a:r>
                  <a:rPr lang="en-GB" sz="1200" dirty="0" smtClean="0">
                    <a:effectLst/>
                  </a:rPr>
                  <a:t> within a distance </a:t>
                </a:r>
                <a:r>
                  <a:rPr lang="en-US" sz="1200" i="0" dirty="0" smtClean="0">
                    <a:effectLst/>
                    <a:latin typeface="Cambria Math"/>
                  </a:rPr>
                  <a:t>𝑟</a:t>
                </a:r>
                <a:r>
                  <a:rPr lang="en-GB" sz="120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This acceptance probability</a:t>
                </a:r>
                <a:r>
                  <a:rPr lang="en-GB" sz="1200" baseline="0" dirty="0" smtClean="0">
                    <a:effectLst/>
                  </a:rPr>
                  <a:t> is equal to the integral of the PDF of </a:t>
                </a:r>
                <a:r>
                  <a:rPr lang="en-US" sz="1200" b="1" i="0" dirty="0">
                    <a:effectLst/>
                    <a:latin typeface="Cambria Math"/>
                  </a:rPr>
                  <a:t>"x" </a:t>
                </a:r>
                <a:r>
                  <a:rPr lang="en-US" sz="1200" b="0" i="0" dirty="0" smtClean="0">
                    <a:effectLst/>
                    <a:latin typeface="Cambria Math"/>
                  </a:rPr>
                  <a:t>_2^∗</a:t>
                </a:r>
                <a:r>
                  <a:rPr lang="en-GB" sz="1200" baseline="0" dirty="0" smtClean="0">
                    <a:effectLst/>
                  </a:rPr>
                  <a:t> over the </a:t>
                </a:r>
                <a:r>
                  <a:rPr lang="en-US" sz="1200" i="0" dirty="0" smtClean="0">
                    <a:effectLst/>
                    <a:latin typeface="Cambria Math"/>
                  </a:rPr>
                  <a:t>𝑟</a:t>
                </a:r>
                <a:r>
                  <a:rPr lang="en-GB" sz="1200" baseline="0" dirty="0" smtClean="0">
                    <a:effectLst/>
                  </a:rPr>
                  <a:t>-</a:t>
                </a:r>
                <a:r>
                  <a:rPr lang="en-US" sz="1200" baseline="0" noProof="0" dirty="0" smtClean="0">
                    <a:effectLst/>
                  </a:rPr>
                  <a:t>neighborhood</a:t>
                </a:r>
                <a:r>
                  <a:rPr lang="en-GB" sz="1200" baseline="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r>
                  <a:rPr lang="en-US" sz="1200" b="1" i="0" dirty="0">
                    <a:effectLst/>
                    <a:latin typeface="Cambria Math"/>
                  </a:rPr>
                  <a:t>"x" </a:t>
                </a:r>
                <a:r>
                  <a:rPr lang="en-US" sz="1200" b="0" i="0" dirty="0" smtClean="0">
                    <a:effectLst/>
                    <a:latin typeface="Cambria Math"/>
                  </a:rPr>
                  <a:t>_2^∗</a:t>
                </a:r>
                <a:r>
                  <a:rPr lang="en-GB" sz="1200" dirty="0" smtClean="0">
                    <a:effectLst/>
                  </a:rPr>
                  <a:t> is constant inside this disc, this</a:t>
                </a:r>
                <a:r>
                  <a:rPr lang="en-GB" sz="1200" baseline="0" dirty="0" smtClean="0">
                    <a:effectLst/>
                  </a:rPr>
                  <a:t> integral</a:t>
                </a:r>
                <a:r>
                  <a:rPr lang="en-GB" sz="1200" dirty="0" smtClean="0">
                    <a:effectLst/>
                  </a:rPr>
                  <a:t> can be well approximated by the PDF of the actual point </a:t>
                </a:r>
                <a:r>
                  <a:rPr lang="en-US" sz="1200" b="1" i="0" dirty="0">
                    <a:effectLst/>
                    <a:latin typeface="Cambria Math"/>
                  </a:rPr>
                  <a:t>"x" </a:t>
                </a:r>
                <a:r>
                  <a:rPr lang="en-US" sz="1200" b="0" i="0" dirty="0" smtClean="0">
                    <a:effectLst/>
                    <a:latin typeface="Cambria Math"/>
                  </a:rPr>
                  <a:t>_2^∗</a:t>
                </a:r>
                <a:r>
                  <a:rPr lang="en-GB" sz="1200" dirty="0" smtClean="0">
                    <a:effectLst/>
                  </a:rPr>
                  <a:t> we have sampled, multiplied by the disc area</a:t>
                </a:r>
                <a:r>
                  <a:rPr lang="en-GB" sz="1200" baseline="0" dirty="0" smtClean="0">
                    <a:effectLst/>
                  </a:rPr>
                  <a:t> </a:t>
                </a:r>
                <a:r>
                  <a:rPr lang="en-US" sz="1200" b="0" i="0" baseline="0" dirty="0" smtClean="0">
                    <a:effectLst/>
                    <a:latin typeface="Cambria Math"/>
                  </a:rPr>
                  <a:t>𝜋𝑟^2</a:t>
                </a:r>
                <a:r>
                  <a:rPr lang="en-GB" sz="1200" dirty="0" smtClean="0">
                    <a:effectLst/>
                  </a:rPr>
                  <a:t>.</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29</a:t>
            </a:fld>
            <a:endParaRPr lang="bg-BG"/>
          </a:p>
        </p:txBody>
      </p:sp>
    </p:spTree>
    <p:extLst>
      <p:ext uri="{BB962C8B-B14F-4D97-AF65-F5344CB8AC3E}">
        <p14:creationId xmlns:p14="http://schemas.microsoft.com/office/powerpoint/2010/main" val="2852636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that we </a:t>
            </a:r>
            <a:r>
              <a:rPr lang="en-US" dirty="0" smtClean="0"/>
              <a:t>have </a:t>
            </a:r>
            <a:r>
              <a:rPr lang="en-US" baseline="0" dirty="0" smtClean="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with so many ways to sample the same light transport path, a question naturally arises in the mind of the curious: which technique is the most efficient for what types of paths?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30</a:t>
            </a:fld>
            <a:endParaRPr lang="bg-BG"/>
          </a:p>
        </p:txBody>
      </p:sp>
    </p:spTree>
    <p:extLst>
      <p:ext uri="{BB962C8B-B14F-4D97-AF65-F5344CB8AC3E}">
        <p14:creationId xmlns:p14="http://schemas.microsoft.com/office/powerpoint/2010/main" val="3708996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other</a:t>
            </a:r>
            <a:r>
              <a:rPr lang="en-US" baseline="0" dirty="0" smtClean="0"/>
              <a:t> hand, photon mapping (PM) is well known for its efficient handling of caustics. Recently, Hachisuka and Jensen [2009] showed a progressive variant of PM that converges to the correct result with a fixed memory footprint. Their stochastic progressive photon mapping (PPM) algorithm captures the reflected caustics in our scene quite well. However, it has hard time handling the strong distant indirect illumination coming from the part of the scene behind the camera.</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4</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dirty="0" smtClean="0"/>
                  <a:t>To answer this question, let</a:t>
                </a:r>
                <a:r>
                  <a:rPr lang="en-US" baseline="0" dirty="0" smtClean="0"/>
                  <a:t> us</a:t>
                </a:r>
                <a:r>
                  <a:rPr lang="en-US" dirty="0" smtClean="0"/>
                  <a:t> first take a look at</a:t>
                </a:r>
                <a:r>
                  <a:rPr lang="en-US"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14:m>
                  <m:oMath xmlns:m="http://schemas.openxmlformats.org/officeDocument/2006/math">
                    <m:r>
                      <a:rPr lang="en-US" sz="1200" b="0" i="1" smtClean="0">
                        <a:effectLst/>
                        <a:latin typeface="Cambria Math"/>
                      </a:rPr>
                      <m:t>𝐴</m:t>
                    </m:r>
                  </m:oMath>
                </a14:m>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14:m>
                  <m:oMath xmlns:m="http://schemas.openxmlformats.org/officeDocument/2006/math">
                    <m:r>
                      <a:rPr lang="en-US" sz="1200" i="1" smtClean="0">
                        <a:effectLst/>
                        <a:latin typeface="Cambria Math"/>
                      </a:rPr>
                      <m:t>𝑟</m:t>
                    </m:r>
                    <m:r>
                      <a:rPr lang="en-US" sz="1200" b="0" i="1" smtClean="0">
                        <a:effectLst/>
                        <a:latin typeface="Cambria Math"/>
                      </a:rPr>
                      <m:t>=</m:t>
                    </m:r>
                    <m:rad>
                      <m:radPr>
                        <m:degHide m:val="on"/>
                        <m:ctrlPr>
                          <a:rPr lang="en-US" sz="1200" b="0" i="1" smtClean="0">
                            <a:effectLst/>
                            <a:latin typeface="Cambria Math"/>
                          </a:rPr>
                        </m:ctrlPr>
                      </m:radPr>
                      <m:deg/>
                      <m:e>
                        <m:r>
                          <a:rPr lang="en-US" sz="1200" b="0" i="1" smtClean="0">
                            <a:effectLst/>
                            <a:latin typeface="Cambria Math"/>
                          </a:rPr>
                          <m:t>𝐴</m:t>
                        </m:r>
                        <m:r>
                          <a:rPr lang="en-US" sz="1200" b="0" i="1" smtClean="0">
                            <a:effectLst/>
                            <a:latin typeface="Cambria Math"/>
                          </a:rPr>
                          <m:t>/</m:t>
                        </m:r>
                        <m:r>
                          <a:rPr lang="en-US" sz="1200" b="0" i="1" smtClean="0">
                            <a:effectLst/>
                            <a:latin typeface="Cambria Math"/>
                          </a:rPr>
                          <m:t>𝜋</m:t>
                        </m:r>
                      </m:e>
                    </m:rad>
                  </m:oMath>
                </a14:m>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To answer this question, let</a:t>
                </a:r>
                <a:r>
                  <a:rPr lang="en-US" baseline="0" dirty="0" smtClean="0"/>
                  <a:t> us</a:t>
                </a:r>
                <a:r>
                  <a:rPr lang="en-US" dirty="0" smtClean="0"/>
                  <a:t> first take a look at</a:t>
                </a:r>
                <a:r>
                  <a:rPr lang="en-US"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r>
                  <a:rPr lang="en-US" sz="1200" b="0" i="0" dirty="0" smtClean="0">
                    <a:effectLst/>
                    <a:latin typeface="Cambria Math"/>
                  </a:rPr>
                  <a:t>𝐴</a:t>
                </a:r>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r>
                  <a:rPr lang="en-US" sz="1200" i="0" dirty="0" smtClean="0">
                    <a:effectLst/>
                    <a:latin typeface="Cambria Math"/>
                  </a:rPr>
                  <a:t>𝑟</a:t>
                </a:r>
                <a:r>
                  <a:rPr lang="en-US" sz="1200" b="0" i="0" dirty="0" smtClean="0">
                    <a:effectLst/>
                    <a:latin typeface="Cambria Math"/>
                  </a:rPr>
                  <a:t>=√(𝐴/𝜋)</a:t>
                </a:r>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31</a:t>
            </a:fld>
            <a:endParaRPr lang="bg-BG"/>
          </a:p>
        </p:txBody>
      </p:sp>
    </p:spTree>
    <p:extLst>
      <p:ext uri="{BB962C8B-B14F-4D97-AF65-F5344CB8AC3E}">
        <p14:creationId xmlns:p14="http://schemas.microsoft.com/office/powerpoint/2010/main" val="1317989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32</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let’s look at another extreme example</a:t>
                </a:r>
                <a:r>
                  <a:rPr lang="en-US" baseline="0" dirty="0" smtClean="0"/>
                  <a:t> – diffuse illumination. Note that vertex connection (VC) constructs the edge between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US" baseline="0" dirty="0" smtClean="0"/>
                  <a:t> and</a:t>
                </a:r>
                <a:r>
                  <a:rPr lang="en-US" baseline="0" dirty="0" smtClean="0">
                    <a:effectLst/>
                  </a:rPr>
                  <a:t>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 deterministically, while </a:t>
                </a:r>
                <a:r>
                  <a:rPr lang="en-US" baseline="0" dirty="0" smtClean="0"/>
                  <a:t>unidirectional sampling (US) and vertex merging (VM) both rely on random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Once again, it can be shown that if the light source and the merging disk have the same area, then US and VM sample this path with roughly the same probability density.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For the specific case shown on this slide, this density is about 100,000 lower than that of VC. This demonstrates that VM is not an intrinsically more robust sampling technique than VC either. This is not surprising – if we recall the expression for the VM path PDF, we see that it can only be lower than that of the corresponding VC technique, as their only difference is the probability factor in the VM PDF, which is necessarily in the range </a:t>
                </a:r>
                <a14:m>
                  <m:oMath xmlns:m="http://schemas.openxmlformats.org/officeDocument/2006/math">
                    <m:r>
                      <a:rPr lang="en-US" sz="1200" b="0" i="1" smtClean="0">
                        <a:effectLst/>
                        <a:latin typeface="Cambria Math"/>
                      </a:rPr>
                      <m:t>[0;1]</m:t>
                    </m:r>
                  </m:oMath>
                </a14:m>
                <a:r>
                  <a:rPr lang="en-US" dirty="0" smtClean="0"/>
                  <a:t>. Still, by reusing paths across pixels, vertex merging, and thus photon mapping, gains a lot of efficiency over unidirectional</a:t>
                </a:r>
                <a:r>
                  <a:rPr lang="en-US" baseline="0" dirty="0" smtClean="0"/>
                  <a:t>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these useful insights emerge </a:t>
                </a:r>
                <a:r>
                  <a:rPr lang="en-US" baseline="0" dirty="0" smtClean="0"/>
                  <a:t>from the reformulation of photon mapping as a path sampling technique.</a:t>
                </a:r>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let’s look at another extreme example</a:t>
                </a:r>
                <a:r>
                  <a:rPr lang="en-US" baseline="0" dirty="0" smtClean="0"/>
                  <a:t> – diffuse illumination. Note that vertex connection (VC) constructs the edge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a:t>
                </a:r>
                <a:r>
                  <a:rPr lang="en-US"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deterministically, while </a:t>
                </a:r>
                <a:r>
                  <a:rPr lang="en-US" baseline="0" dirty="0" smtClean="0"/>
                  <a:t>unidirectional sampling (US) and vertex merging (VM) both rely on random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Once again, it can be shown that if the light source and the merging disk have the same area, then US and VM sample this path with roughly the same probability density.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For the specific case shown on this slide, this density is about 100,000 lower than that of VC. This demonstrates that VM is not an intrinsically more robust sampling technique than VC either. This is not surprising – if we recall the expression for the VM path PDF, we see that it can only be lower than that of the corresponding VC technique, as their only difference is the probability factor in the VM PDF, which is necessarily in the range </a:t>
                </a:r>
                <a:r>
                  <a:rPr lang="en-US" sz="1200" b="0" i="0" dirty="0" smtClean="0">
                    <a:effectLst/>
                    <a:latin typeface="Cambria Math"/>
                  </a:rPr>
                  <a:t>[0;1]</a:t>
                </a:r>
                <a:r>
                  <a:rPr lang="en-US" dirty="0" smtClean="0"/>
                  <a:t>. Still, by reusing paths across pixels, vertex merging, and thus photon mapping, gains a lot of efficiency over unidirectional</a:t>
                </a:r>
                <a:r>
                  <a:rPr lang="en-US" baseline="0" dirty="0" smtClean="0"/>
                  <a:t>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these useful insights emerge </a:t>
                </a:r>
                <a:r>
                  <a:rPr lang="en-US" baseline="0" dirty="0" smtClean="0"/>
                  <a:t>from the reformulation of photon mapping as a path sampling technique.</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33</a:t>
            </a:fld>
            <a:endParaRPr lang="bg-BG"/>
          </a:p>
        </p:txBody>
      </p:sp>
    </p:spTree>
    <p:extLst>
      <p:ext uri="{BB962C8B-B14F-4D97-AF65-F5344CB8AC3E}">
        <p14:creationId xmlns:p14="http://schemas.microsoft.com/office/powerpoint/2010/main" val="641113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34</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lnSpcReduction="20000"/>
          </a:bodyPr>
          <a:lstStyle/>
          <a:p>
            <a:r>
              <a:rPr lang="en-US" dirty="0" smtClean="0"/>
              <a:t>Even</a:t>
            </a:r>
            <a:r>
              <a:rPr lang="en-US" baseline="0" dirty="0" smtClean="0"/>
              <a:t> more usefully</a:t>
            </a:r>
            <a:r>
              <a:rPr lang="en-US" dirty="0" smtClean="0"/>
              <a:t>, we now have the necessary ingredients</a:t>
            </a:r>
            <a:r>
              <a:rPr lang="en-US" baseline="0" dirty="0" smtClean="0"/>
              <a:t> for combining photon mapping and bidirectional path tracing into one unified algorithm. The vertex merging path PDFs tell us how to weight all sampling techniques in multiple importance sampling, and the insights from the previous two slides command to strive for path reuse.</a:t>
            </a:r>
          </a:p>
          <a:p>
            <a:endParaRPr lang="en-US" baseline="0" dirty="0" smtClean="0"/>
          </a:p>
          <a:p>
            <a:r>
              <a:rPr lang="en-US" baseline="0" dirty="0" smtClean="0"/>
              <a:t>The combined algorithm, which we call </a:t>
            </a:r>
            <a:r>
              <a:rPr lang="en-US" i="1" baseline="0" dirty="0" smtClean="0"/>
              <a:t>vertex connection and merging</a:t>
            </a:r>
            <a:r>
              <a:rPr lang="en-US" baseline="0" dirty="0" smtClean="0"/>
              <a:t> (VCM), operates in two stages.</a:t>
            </a:r>
          </a:p>
          <a:p>
            <a:endParaRPr lang="en-US" baseline="0" dirty="0" smtClean="0"/>
          </a:p>
          <a:p>
            <a:pPr marL="228600" indent="-228600">
              <a:buFont typeface="+mj-lt"/>
              <a:buAutoNum type="arabicPeriod"/>
            </a:pPr>
            <a:r>
              <a:rPr lang="en-US" baseline="0" dirty="0" smtClean="0"/>
              <a:t>In the first stage, we</a:t>
            </a:r>
          </a:p>
          <a:p>
            <a:pPr marL="685800" lvl="1" indent="-228600">
              <a:buFont typeface="+mj-lt"/>
              <a:buAutoNum type="alphaLcParenR"/>
            </a:pPr>
            <a:r>
              <a:rPr lang="en-US" baseline="0" dirty="0" smtClean="0"/>
              <a:t>[CLICK] trace the light </a:t>
            </a:r>
            <a:r>
              <a:rPr lang="en-US" baseline="0" dirty="0" err="1" smtClean="0"/>
              <a:t>subpaths</a:t>
            </a:r>
            <a:r>
              <a:rPr lang="en-US" baseline="0" dirty="0" smtClean="0"/>
              <a:t> for all pixels,</a:t>
            </a:r>
          </a:p>
          <a:p>
            <a:pPr marL="685800" lvl="1" indent="-228600">
              <a:buFont typeface="+mj-lt"/>
              <a:buAutoNum type="alphaLcParenR"/>
            </a:pPr>
            <a:r>
              <a:rPr lang="en-US" baseline="0" dirty="0" smtClean="0"/>
              <a:t>[CLICK] connect them to the camera, and</a:t>
            </a:r>
          </a:p>
          <a:p>
            <a:pPr marL="685800" lvl="1" indent="-228600">
              <a:buFont typeface="+mj-lt"/>
              <a:buAutoNum type="alphaLcParenR"/>
            </a:pPr>
            <a:r>
              <a:rPr lang="en-US" baseline="0" dirty="0" smtClean="0"/>
              <a:t>[CLICK] store them in a range search acceleration data structure (e.g. a </a:t>
            </a:r>
            <a:r>
              <a:rPr lang="en-US" baseline="0" dirty="0" err="1" smtClean="0"/>
              <a:t>kd</a:t>
            </a:r>
            <a:r>
              <a:rPr lang="en-US" baseline="0" dirty="0" smtClean="0"/>
              <a:t>-tree or a hashed grid).</a:t>
            </a:r>
          </a:p>
          <a:p>
            <a:pPr marL="457200" lvl="1" indent="0">
              <a:buFont typeface="+mj-lt"/>
              <a:buNone/>
            </a:pPr>
            <a:endParaRPr lang="en-US" baseline="0" dirty="0" smtClean="0"/>
          </a:p>
          <a:p>
            <a:pPr marL="228600" lvl="0" indent="-228600">
              <a:buFont typeface="+mj-lt"/>
              <a:buAutoNum type="arabicPeriod"/>
            </a:pPr>
            <a:r>
              <a:rPr lang="en-US" baseline="0" dirty="0" smtClean="0"/>
              <a:t>[CLICK] In the second stage, we trace a camera </a:t>
            </a:r>
            <a:r>
              <a:rPr lang="en-US" baseline="0" dirty="0" err="1" smtClean="0"/>
              <a:t>subpath</a:t>
            </a:r>
            <a:r>
              <a:rPr lang="en-US" baseline="0" dirty="0" smtClean="0"/>
              <a:t> for every pixel.</a:t>
            </a:r>
          </a:p>
          <a:p>
            <a:pPr marL="685800" lvl="1" indent="-228600">
              <a:buFont typeface="+mj-lt"/>
              <a:buAutoNum type="alphaLcParenR"/>
            </a:pPr>
            <a:r>
              <a:rPr lang="en-US" baseline="0" dirty="0" smtClean="0"/>
              <a:t>[CLICK] Each sampled vertex on this path is connected to a light source (a.k.a. next event estimation), connected to the vertices of the light </a:t>
            </a:r>
            <a:r>
              <a:rPr lang="en-US" baseline="0" dirty="0" err="1" smtClean="0"/>
              <a:t>subpath</a:t>
            </a:r>
            <a:r>
              <a:rPr lang="en-US" baseline="0" dirty="0" smtClean="0"/>
              <a:t> corresponding to that pixel, and</a:t>
            </a:r>
          </a:p>
          <a:p>
            <a:pPr marL="685800" lvl="1" indent="-228600">
              <a:buFont typeface="+mj-lt"/>
              <a:buAutoNum type="alphaLcParenR"/>
            </a:pPr>
            <a:r>
              <a:rPr lang="en-US" baseline="0" dirty="0" smtClean="0"/>
              <a:t>[CLICK] merged with the vertices of </a:t>
            </a:r>
            <a:r>
              <a:rPr lang="en-US" i="1" baseline="0" dirty="0" smtClean="0"/>
              <a:t>all</a:t>
            </a:r>
            <a:r>
              <a:rPr lang="en-US" baseline="0" dirty="0" smtClean="0"/>
              <a:t> light </a:t>
            </a:r>
            <a:r>
              <a:rPr lang="en-US" baseline="0" dirty="0" err="1" smtClean="0"/>
              <a:t>subpaths</a:t>
            </a:r>
            <a:r>
              <a:rPr lang="en-US" baseline="0" dirty="0" smtClean="0"/>
              <a:t>.</a:t>
            </a:r>
          </a:p>
          <a:p>
            <a:pPr marL="685800" lvl="1" indent="-228600">
              <a:buFont typeface="+mj-lt"/>
              <a:buAutoNum type="alphaLcParenR"/>
            </a:pPr>
            <a:r>
              <a:rPr lang="en-US" baseline="0" dirty="0" smtClean="0"/>
              <a:t>[CLICK] We then sample the next vertex and do the same.</a:t>
            </a:r>
          </a:p>
          <a:p>
            <a:pPr marL="0" lvl="0" indent="0">
              <a:buFont typeface="+mj-lt"/>
              <a:buNone/>
            </a:pPr>
            <a:endParaRPr lang="en-US" baseline="0" dirty="0" smtClean="0"/>
          </a:p>
          <a:p>
            <a:pPr marL="0" lvl="0" indent="0">
              <a:buFont typeface="+mj-lt"/>
              <a:buNone/>
            </a:pPr>
            <a:r>
              <a:rPr lang="en-US" baseline="0" dirty="0" smtClean="0"/>
              <a:t>In a progressive rendering setup, we perform these steps at each rendering iteration, progressively reducing the vertex merging radius . For details on this, please refer to the cited papers below for details.</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now see how this</a:t>
            </a:r>
            <a:r>
              <a:rPr lang="en-US" baseline="0" dirty="0" smtClean="0"/>
              <a:t> combined algorithm stacks up against bidirectional path tracing and stochastic progressive photon mapping on a number of scenes with complex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36</a:t>
            </a:fld>
            <a:endParaRPr lang="bg-BG"/>
          </a:p>
        </p:txBody>
      </p:sp>
    </p:spTree>
    <p:extLst>
      <p:ext uri="{BB962C8B-B14F-4D97-AF65-F5344CB8AC3E}">
        <p14:creationId xmlns:p14="http://schemas.microsoft.com/office/powerpoint/2010/main" val="80410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visualize the relative contributions of VM and VC techniques to the VCM image from the previous slide. This directly corresponds to the weights that VCM assigned to these techniques.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39</a:t>
            </a:fld>
            <a:endParaRPr lang="bg-BG"/>
          </a:p>
        </p:txBody>
      </p:sp>
    </p:spTree>
    <p:extLst>
      <p:ext uri="{BB962C8B-B14F-4D97-AF65-F5344CB8AC3E}">
        <p14:creationId xmlns:p14="http://schemas.microsoft.com/office/powerpoint/2010/main" val="2340552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 </a:t>
            </a:r>
            <a:r>
              <a:rPr lang="en-US" baseline="0" dirty="0" smtClean="0"/>
              <a:t>important property of the algorithm is that it retains the higher order of convergence of BPT, meaning that it approaches the correct solution faster than PPM as we spend more computational effort (i.e. sample more paths). The asymptotic analysis can be found in the VCM paper.</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45</a:t>
            </a:fld>
            <a:endParaRPr lang="en-US"/>
          </a:p>
        </p:txBody>
      </p:sp>
    </p:spTree>
    <p:extLst>
      <p:ext uri="{BB962C8B-B14F-4D97-AF65-F5344CB8AC3E}">
        <p14:creationId xmlns:p14="http://schemas.microsoft.com/office/powerpoint/2010/main" val="1281264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 multiple</a:t>
            </a:r>
            <a:r>
              <a:rPr lang="en-US" baseline="0" dirty="0" smtClean="0"/>
              <a:t> importance sampling to </a:t>
            </a:r>
            <a:r>
              <a:rPr lang="en-US" dirty="0" smtClean="0"/>
              <a:t>combine</a:t>
            </a:r>
            <a:r>
              <a:rPr lang="en-US" baseline="0" dirty="0" smtClean="0"/>
              <a:t> estimators from bidirectional path tracing and photon mapping, the </a:t>
            </a:r>
            <a:r>
              <a:rPr lang="en-US" dirty="0" smtClean="0"/>
              <a:t>algorithm I will talk</a:t>
            </a:r>
            <a:r>
              <a:rPr lang="en-US" baseline="0" dirty="0" smtClean="0"/>
              <a:t> about today automatically finds a good mixture of techniques for each individual light transport path, and produces a clean image in the same amount of time.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baseline="0" dirty="0" smtClean="0"/>
              <a:t>Even though VCM is a step forward in Monte Carlo rendering and has proven very useful in practice, it doesn’t come without limitations. Specifically, it cannot handle more efficiently those types of light transport paths that are difficult for both BPT and PM to sample.</a:t>
            </a:r>
          </a:p>
          <a:p>
            <a:r>
              <a:rPr lang="en-US" baseline="0" dirty="0" smtClean="0"/>
              <a:t>[CLICK] A prominent example are caustics falling on a glossy surface.</a:t>
            </a:r>
          </a:p>
          <a:p>
            <a:r>
              <a:rPr lang="en-US" baseline="0" dirty="0" smtClean="0"/>
              <a:t>[CLICK] On this kitchen scene, even though VCM brings practical improvements over BPT, there is still a lot to be desired from the caustics on the glossy surface.</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a:t>
            </a:r>
            <a:r>
              <a:rPr lang="en-US" baseline="0" dirty="0" smtClean="0"/>
              <a:t> of companies have announced VCM integration in the upcoming releases of their commercial renderers.</a:t>
            </a:r>
          </a:p>
          <a:p>
            <a:endParaRPr lang="en-US" baseline="0" dirty="0" smtClean="0"/>
          </a:p>
          <a:p>
            <a:r>
              <a:rPr lang="en-US" baseline="0" dirty="0" smtClean="0"/>
              <a:t>For example, VCM is coming in Pixar’s Photorealistic </a:t>
            </a:r>
            <a:r>
              <a:rPr lang="en-US" baseline="0" dirty="0" err="1" smtClean="0"/>
              <a:t>RenderMan</a:t>
            </a:r>
            <a:r>
              <a:rPr lang="en-US" baseline="0" dirty="0" smtClean="0"/>
              <a:t> v19,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48</a:t>
            </a:fld>
            <a:endParaRPr lang="bg-BG"/>
          </a:p>
        </p:txBody>
      </p:sp>
    </p:spTree>
    <p:extLst>
      <p:ext uri="{BB962C8B-B14F-4D97-AF65-F5344CB8AC3E}">
        <p14:creationId xmlns:p14="http://schemas.microsoft.com/office/powerpoint/2010/main" val="2800125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sz="1200" b="0" kern="1200" dirty="0" smtClean="0">
                <a:solidFill>
                  <a:schemeClr val="tx1"/>
                </a:solidFill>
                <a:latin typeface="Arial" charset="0"/>
                <a:ea typeface="+mn-ea"/>
                <a:cs typeface="+mn-cs"/>
              </a:rPr>
              <a:t> We have recently extended VCM to participating media</a:t>
            </a:r>
            <a:r>
              <a:rPr lang="en-US" sz="1200" b="0" kern="1200" baseline="0" dirty="0" smtClean="0">
                <a:solidFill>
                  <a:schemeClr val="tx1"/>
                </a:solidFill>
                <a:latin typeface="Arial" charset="0"/>
                <a:ea typeface="+mn-ea"/>
                <a:cs typeface="+mn-cs"/>
              </a:rPr>
              <a:t> and this work just got accepted to SIGGRAPH.</a:t>
            </a:r>
          </a:p>
          <a:p>
            <a:pPr>
              <a:buFont typeface="Arial" pitchFamily="34" charset="0"/>
              <a:buChar char="•"/>
            </a:pPr>
            <a:r>
              <a:rPr lang="en-US" sz="1200" b="0" kern="1200" baseline="0" dirty="0" smtClean="0">
                <a:solidFill>
                  <a:schemeClr val="tx1"/>
                </a:solidFill>
                <a:latin typeface="Arial" charset="0"/>
                <a:ea typeface="+mn-ea"/>
                <a:cs typeface="+mn-cs"/>
              </a:rPr>
              <a:t> And again, understanding all the existing photon point and photon beams estimators in the path integral framework proved to be essential.</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None/>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a:t>
            </a:r>
            <a:r>
              <a:rPr lang="en-US" dirty="0" smtClean="0"/>
              <a:t>The path integral</a:t>
            </a:r>
            <a:r>
              <a:rPr lang="en-US" baseline="0" dirty="0" smtClean="0"/>
              <a:t> formulation of light transport formalizes the idea that t</a:t>
            </a:r>
            <a:r>
              <a:rPr lang="en-US" dirty="0" smtClean="0"/>
              <a:t>he response of the detector - camera in our case - is due to</a:t>
            </a:r>
            <a:r>
              <a:rPr lang="en-US" baseline="0" dirty="0" smtClean="0"/>
              <a:t> all the light particles – travelling over all possible paths – that hit the detector.</a:t>
            </a:r>
          </a:p>
          <a:p>
            <a:pPr>
              <a:buFont typeface="Arial" pitchFamily="34" charset="0"/>
              <a:buChar char="•"/>
            </a:pPr>
            <a:r>
              <a:rPr lang="en-US" baseline="0" dirty="0" smtClean="0"/>
              <a:t> The detector response is written as an integral over all light transport paths of all lengths in the scene.</a:t>
            </a:r>
          </a:p>
          <a:p>
            <a:pPr>
              <a:buFont typeface="Arial" pitchFamily="34" charset="0"/>
              <a:buChar char="•"/>
            </a:pPr>
            <a:r>
              <a:rPr lang="en-US" baseline="0" dirty="0" smtClean="0"/>
              <a:t> The integrand of this integral is the so called “measurement contribution function”.</a:t>
            </a:r>
          </a:p>
          <a:p>
            <a:pPr>
              <a:buFont typeface="Arial" pitchFamily="34" charset="0"/>
              <a:buChar char="•"/>
            </a:pPr>
            <a:endParaRPr lang="en-US" baseline="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The path integral formulation gives the pixel value as simple integral,</a:t>
            </a:r>
            <a:r>
              <a:rPr lang="en-US" baseline="0" dirty="0" smtClean="0"/>
              <a:t> which allows to argue about efficiency of different algorithms in terms of the probability density of sampling some types of paths, and even more importantly, it allows to combine different path sampling techniques through Multiple Importance Sampling.</a:t>
            </a:r>
          </a:p>
          <a:p>
            <a:pPr>
              <a:buFont typeface="Arial" pitchFamily="34" charset="0"/>
              <a:buChar char="•"/>
            </a:pPr>
            <a:endParaRPr lang="en-US" baseline="0"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Thanks to the formal simplicity of the path integral formulation, applying Monte Carlo integration is really a more-or-less</a:t>
            </a:r>
            <a:r>
              <a:rPr lang="en-US" baseline="0" dirty="0" smtClean="0"/>
              <a:t> mechanical process.</a:t>
            </a:r>
          </a:p>
          <a:p>
            <a:pPr>
              <a:buFont typeface="Arial" pitchFamily="34" charset="0"/>
              <a:buChar char="•"/>
            </a:pPr>
            <a:r>
              <a:rPr lang="en-US" baseline="0" dirty="0" smtClean="0"/>
              <a:t> For each pixel, we need to repeatedly evaluate the estimator shown at the top right of the slide and average the estimates.</a:t>
            </a:r>
          </a:p>
          <a:p>
            <a:pPr>
              <a:buFont typeface="Arial" pitchFamily="34" charset="0"/>
              <a:buChar char="•"/>
            </a:pPr>
            <a:r>
              <a:rPr lang="en-US" baseline="0" dirty="0" smtClean="0"/>
              <a:t> This involves the following three steps:</a:t>
            </a:r>
          </a:p>
          <a:p>
            <a:pPr lvl="1">
              <a:buFont typeface="Arial" pitchFamily="34" charset="0"/>
              <a:buChar char="•"/>
            </a:pPr>
            <a:r>
              <a:rPr lang="en-US" baseline="0" dirty="0" smtClean="0"/>
              <a:t> First, we need to draw (or sample, or generate – all are synonyms) a random light transport path </a:t>
            </a:r>
            <a:r>
              <a:rPr lang="en-US" i="1" baseline="0" dirty="0" smtClean="0"/>
              <a:t>x</a:t>
            </a:r>
            <a:r>
              <a:rPr lang="en-US" baseline="0" dirty="0" smtClean="0"/>
              <a:t> in the scene (connecting a light source to the camera).</a:t>
            </a:r>
          </a:p>
          <a:p>
            <a:pPr lvl="1">
              <a:buFont typeface="Arial" pitchFamily="34" charset="0"/>
              <a:buChar char="•"/>
            </a:pPr>
            <a:r>
              <a:rPr lang="en-US" baseline="0" dirty="0" smtClean="0"/>
              <a:t> Then we need to evaluate the probability density of this path, and the contribution function.</a:t>
            </a:r>
          </a:p>
          <a:p>
            <a:pPr lvl="1">
              <a:buFont typeface="Arial" pitchFamily="34" charset="0"/>
              <a:buChar char="•"/>
            </a:pPr>
            <a:r>
              <a:rPr lang="en-US" baseline="0" dirty="0" smtClean="0"/>
              <a:t> Finally, we simply evaluate the formula at the top of the slide.</a:t>
            </a:r>
          </a:p>
          <a:p>
            <a:pPr lvl="0">
              <a:buFont typeface="Arial" pitchFamily="34" charset="0"/>
              <a:buChar char="•"/>
            </a:pPr>
            <a:r>
              <a:rPr lang="en-US" baseline="0" dirty="0" smtClean="0"/>
              <a:t> Evaluating the path contribution function is simple – we have an analytic formula for this that takes a path and returns a number – the path contribution</a:t>
            </a:r>
            <a:r>
              <a:rPr lang="en-US" baseline="0" dirty="0" smtClean="0"/>
              <a:t>.</a:t>
            </a:r>
            <a:endParaRPr lang="en-US" baseline="0"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xfrm>
            <a:off x="164232" y="6248400"/>
            <a:ext cx="2895600" cy="457200"/>
          </a:xfrm>
          <a:ln/>
        </p:spPr>
        <p:txBody>
          <a:bodyPr/>
          <a:lstStyle>
            <a:lvl1pPr>
              <a:defRPr/>
            </a:lvl1pPr>
          </a:lstStyle>
          <a:p>
            <a:pPr>
              <a:defRPr/>
            </a:pPr>
            <a:r>
              <a:rPr lang="en-US" altLang="en-US" smtClean="0"/>
              <a:t>Jaroslav Křivánek – Combining path integral and particle density estimators</a:t>
            </a: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1875736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457200" y="6381328"/>
            <a:ext cx="2133600" cy="457200"/>
          </a:xfrm>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xfrm>
            <a:off x="6553200" y="6381328"/>
            <a:ext cx="2133600" cy="457200"/>
          </a:xfrm>
          <a:ln/>
        </p:spPr>
        <p:txBody>
          <a:bodyPr/>
          <a:lstStyle>
            <a:lvl1pPr>
              <a:defRPr/>
            </a:lvl1pPr>
          </a:lstStyle>
          <a:p>
            <a:pPr>
              <a:defRPr/>
            </a:pPr>
            <a:fld id="{81494967-73EE-4A75-A827-47B02327E019}" type="slidenum">
              <a:rPr lang="en-US" altLang="en-US"/>
              <a:pPr>
                <a:defRPr/>
              </a:pPr>
              <a:t>‹#›</a:t>
            </a:fld>
            <a:endParaRPr lang="en-US" altLang="en-US"/>
          </a:p>
        </p:txBody>
      </p:sp>
      <p:sp>
        <p:nvSpPr>
          <p:cNvPr id="8" name="Zástupný symbol pro zápatí 23"/>
          <p:cNvSpPr>
            <a:spLocks noGrp="1"/>
          </p:cNvSpPr>
          <p:nvPr>
            <p:ph type="ftr" sz="quarter" idx="11"/>
          </p:nvPr>
        </p:nvSpPr>
        <p:spPr bwMode="auto">
          <a:xfrm>
            <a:off x="1403350" y="6356176"/>
            <a:ext cx="6337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a:lstStyle>
          <a:p>
            <a:pPr>
              <a:defRPr/>
            </a:pPr>
            <a:r>
              <a:rPr lang="en-US" altLang="en-US" i="1" smtClean="0"/>
              <a:t>Jaroslav Křivánek – Combining path integral and particle density estimators</a:t>
            </a:r>
            <a:endParaRPr lang="en-US" alt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val="310278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284984"/>
            <a:ext cx="2483768" cy="3573016"/>
          </a:xfrm>
          <a:prstGeom prst="rect">
            <a:avLst/>
          </a:prstGeom>
          <a:noFill/>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Combining path integral and particle density estimators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1403648" y="6248400"/>
            <a:ext cx="6336704"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Jaroslav Křivánek – Combining path integral and particle density estimators</a:t>
            </a:r>
            <a:endParaRPr lang="en-US" altLang="en-US" dirty="0"/>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77"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5" r:id="rId19"/>
    <p:sldLayoutId id="2147483776"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1.xml"/><Relationship Id="rId7" Type="http://schemas.openxmlformats.org/officeDocument/2006/relationships/oleObject" Target="../embeddings/oleObject9.bin"/><Relationship Id="rId12"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15.wmf"/><Relationship Id="rId4" Type="http://schemas.openxmlformats.org/officeDocument/2006/relationships/image" Target="../media/image7.png"/><Relationship Id="rId9"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2.xml"/><Relationship Id="rId7" Type="http://schemas.openxmlformats.org/officeDocument/2006/relationships/oleObject" Target="../embeddings/oleObject13.bin"/><Relationship Id="rId12"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15.wmf"/><Relationship Id="rId4" Type="http://schemas.openxmlformats.org/officeDocument/2006/relationships/image" Target="../media/image7.png"/><Relationship Id="rId9"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26.xml"/><Relationship Id="rId16" Type="http://schemas.openxmlformats.org/officeDocument/2006/relationships/image" Target="../media/image330.png"/><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20.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60.png"/><Relationship Id="rId1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1.png"/><Relationship Id="rId17" Type="http://schemas.openxmlformats.org/officeDocument/2006/relationships/image" Target="../media/image37.png"/><Relationship Id="rId2" Type="http://schemas.openxmlformats.org/officeDocument/2006/relationships/notesSlide" Target="../notesSlides/notesSlide27.xml"/><Relationship Id="rId16" Type="http://schemas.openxmlformats.org/officeDocument/2006/relationships/image" Target="../media/image36.png"/><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40.png"/><Relationship Id="rId4" Type="http://schemas.openxmlformats.org/officeDocument/2006/relationships/image" Target="../media/image26.png"/><Relationship Id="rId9" Type="http://schemas.openxmlformats.org/officeDocument/2006/relationships/image" Target="../media/image72.png"/><Relationship Id="rId1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6.png"/><Relationship Id="rId2" Type="http://schemas.openxmlformats.org/officeDocument/2006/relationships/notesSlide" Target="../notesSlides/notesSlide28.xml"/><Relationship Id="rId16"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27.png"/><Relationship Id="rId15" Type="http://schemas.openxmlformats.org/officeDocument/2006/relationships/image" Target="../media/image39.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29.xml"/><Relationship Id="rId16"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44.png"/><Relationship Id="rId11" Type="http://schemas.openxmlformats.org/officeDocument/2006/relationships/image" Target="../media/image50.png"/><Relationship Id="rId5" Type="http://schemas.openxmlformats.org/officeDocument/2006/relationships/image" Target="../media/image43.png"/><Relationship Id="rId15" Type="http://schemas.openxmlformats.org/officeDocument/2006/relationships/image" Target="../media/image54.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hyperlink" Target="http://www.smallvcm.com/" TargetMode="External"/><Relationship Id="rId2" Type="http://schemas.openxmlformats.org/officeDocument/2006/relationships/hyperlink" Target="http://iliyan.com/publications/VertexMergin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iliyan.com/publications/VertexMergi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wmf"/><Relationship Id="rId3" Type="http://schemas.openxmlformats.org/officeDocument/2006/relationships/notesSlide" Target="../notesSlides/notesSlide8.xml"/><Relationship Id="rId7" Type="http://schemas.openxmlformats.org/officeDocument/2006/relationships/image" Target="../media/image9.wmf"/><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1.wmf"/><Relationship Id="rId5" Type="http://schemas.openxmlformats.org/officeDocument/2006/relationships/image" Target="../media/image8.wmf"/><Relationship Id="rId15" Type="http://schemas.openxmlformats.org/officeDocument/2006/relationships/image" Target="../media/image1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0.wmf"/><Relationship Id="rId1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858002" cy="3573016"/>
          </a:xfrm>
        </p:spPr>
        <p:txBody>
          <a:bodyPr/>
          <a:lstStyle/>
          <a:p>
            <a:r>
              <a:rPr lang="en-US" sz="3600" cap="none" dirty="0">
                <a:solidFill>
                  <a:schemeClr val="tx1"/>
                </a:solidFill>
              </a:rPr>
              <a:t>Combining </a:t>
            </a:r>
            <a:r>
              <a:rPr lang="en-US" sz="3600" cap="none" dirty="0" smtClean="0">
                <a:solidFill>
                  <a:schemeClr val="tx1"/>
                </a:solidFill>
              </a:rPr>
              <a:t/>
            </a:r>
            <a:br>
              <a:rPr lang="en-US" sz="3600" cap="none" dirty="0" smtClean="0">
                <a:solidFill>
                  <a:schemeClr val="tx1"/>
                </a:solidFill>
              </a:rPr>
            </a:br>
            <a:r>
              <a:rPr lang="en-US" sz="3600" cap="none" dirty="0" smtClean="0">
                <a:solidFill>
                  <a:schemeClr val="bg2">
                    <a:lumMod val="50000"/>
                  </a:schemeClr>
                </a:solidFill>
              </a:rPr>
              <a:t>path integral estimators</a:t>
            </a:r>
            <a:r>
              <a:rPr lang="en-US" sz="3600" cap="none" dirty="0" smtClean="0">
                <a:solidFill>
                  <a:schemeClr val="tx1"/>
                </a:solidFill>
              </a:rPr>
              <a:t> </a:t>
            </a:r>
            <a:br>
              <a:rPr lang="en-US" sz="3600" cap="none" dirty="0" smtClean="0">
                <a:solidFill>
                  <a:schemeClr val="tx1"/>
                </a:solidFill>
              </a:rPr>
            </a:br>
            <a:r>
              <a:rPr lang="en-US" sz="3600" cap="none" dirty="0" smtClean="0">
                <a:solidFill>
                  <a:schemeClr val="tx1"/>
                </a:solidFill>
              </a:rPr>
              <a:t>and </a:t>
            </a:r>
            <a:br>
              <a:rPr lang="en-US" sz="3600" cap="none" dirty="0" smtClean="0">
                <a:solidFill>
                  <a:schemeClr val="tx1"/>
                </a:solidFill>
              </a:rPr>
            </a:br>
            <a:r>
              <a:rPr lang="en-US" sz="3600" cap="none" dirty="0" smtClean="0">
                <a:solidFill>
                  <a:schemeClr val="bg2">
                    <a:lumMod val="50000"/>
                  </a:schemeClr>
                </a:solidFill>
              </a:rPr>
              <a:t>particle </a:t>
            </a:r>
            <a:r>
              <a:rPr lang="en-US" sz="3600" cap="none" dirty="0">
                <a:solidFill>
                  <a:schemeClr val="bg2">
                    <a:lumMod val="50000"/>
                  </a:schemeClr>
                </a:solidFill>
              </a:rPr>
              <a:t>density estimators</a:t>
            </a:r>
            <a:r>
              <a:rPr lang="en-US" sz="3600" cap="none" dirty="0">
                <a:solidFill>
                  <a:schemeClr val="tx1"/>
                </a:solidFill>
              </a:rPr>
              <a:t> </a:t>
            </a:r>
            <a:r>
              <a:rPr lang="en-US" sz="3600" cap="none" dirty="0" smtClean="0">
                <a:solidFill>
                  <a:schemeClr val="tx1"/>
                </a:solidFill>
              </a:rPr>
              <a:t/>
            </a:r>
            <a:br>
              <a:rPr lang="en-US" sz="3600" cap="none" dirty="0" smtClean="0">
                <a:solidFill>
                  <a:schemeClr val="tx1"/>
                </a:solidFill>
              </a:rPr>
            </a:br>
            <a:r>
              <a:rPr lang="en-US" sz="3600" cap="none" dirty="0" smtClean="0">
                <a:solidFill>
                  <a:schemeClr val="tx1"/>
                </a:solidFill>
              </a:rPr>
              <a:t>in light </a:t>
            </a:r>
            <a:r>
              <a:rPr lang="en-US" sz="3600" cap="none" dirty="0">
                <a:solidFill>
                  <a:schemeClr val="tx1"/>
                </a:solidFill>
              </a:rPr>
              <a:t>transport </a:t>
            </a:r>
            <a:r>
              <a:rPr lang="en-US" sz="3600" cap="none" dirty="0" smtClean="0">
                <a:solidFill>
                  <a:schemeClr val="tx1"/>
                </a:solidFill>
              </a:rPr>
              <a:t>simulation</a:t>
            </a:r>
            <a:endParaRPr lang="en-US" sz="2800" b="1" cap="none" dirty="0">
              <a:solidFill>
                <a:schemeClr val="tx1"/>
              </a:solidFill>
            </a:endParaRPr>
          </a:p>
        </p:txBody>
      </p:sp>
      <p:sp>
        <p:nvSpPr>
          <p:cNvPr id="18" name="Zástupný symbol pro text 17"/>
          <p:cNvSpPr>
            <a:spLocks noGrp="1"/>
          </p:cNvSpPr>
          <p:nvPr>
            <p:ph type="body" idx="1"/>
          </p:nvPr>
        </p:nvSpPr>
        <p:spPr>
          <a:xfrm>
            <a:off x="722313" y="5301208"/>
            <a:ext cx="7772400" cy="1440160"/>
          </a:xfrm>
        </p:spPr>
        <p:txBody>
          <a:bodyPr/>
          <a:lstStyle/>
          <a:p>
            <a:endParaRPr lang="en-US" dirty="0"/>
          </a:p>
        </p:txBody>
      </p:sp>
      <p:sp>
        <p:nvSpPr>
          <p:cNvPr id="5" name="Title 1"/>
          <p:cNvSpPr txBox="1">
            <a:spLocks/>
          </p:cNvSpPr>
          <p:nvPr/>
        </p:nvSpPr>
        <p:spPr bwMode="auto">
          <a:xfrm>
            <a:off x="0" y="685800"/>
            <a:ext cx="9144000" cy="1470025"/>
          </a:xfrm>
          <a:prstGeom prst="rect">
            <a:avLst/>
          </a:prstGeom>
          <a:noFill/>
          <a:ln w="9525">
            <a:noFill/>
            <a:miter lim="800000"/>
            <a:headEnd/>
            <a:tailEnd/>
          </a:ln>
        </p:spPr>
        <p:txBody>
          <a:bodyPr vert="horz" wrap="square" lIns="91429" tIns="45715" rIns="91429" bIns="45715" numCol="1" anchor="t"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0" cap="none" spc="0" normalizeH="0" baseline="0" noProof="0" dirty="0">
              <a:ln>
                <a:noFill/>
              </a:ln>
              <a:solidFill>
                <a:schemeClr val="tx1"/>
              </a:solidFill>
              <a:effectLst/>
              <a:uLnTx/>
              <a:uFillTx/>
              <a:latin typeface="+mj-lt"/>
              <a:ea typeface="+mj-ea"/>
              <a:cs typeface="+mj-cs"/>
            </a:endParaRPr>
          </a:p>
        </p:txBody>
      </p:sp>
      <p:sp>
        <p:nvSpPr>
          <p:cNvPr id="8" name="TextovéPole 7"/>
          <p:cNvSpPr txBox="1"/>
          <p:nvPr/>
        </p:nvSpPr>
        <p:spPr>
          <a:xfrm>
            <a:off x="2237861" y="3689737"/>
            <a:ext cx="4668278" cy="1323439"/>
          </a:xfrm>
          <a:prstGeom prst="rect">
            <a:avLst/>
          </a:prstGeom>
          <a:noFill/>
        </p:spPr>
        <p:txBody>
          <a:bodyPr wrap="square" rtlCol="0">
            <a:spAutoFit/>
          </a:bodyPr>
          <a:lstStyle/>
          <a:p>
            <a:pPr algn="ctr"/>
            <a:r>
              <a:rPr lang="cs-CZ" sz="2400" b="1" dirty="0" smtClean="0">
                <a:solidFill>
                  <a:schemeClr val="tx2"/>
                </a:solidFill>
                <a:latin typeface="+mn-lt"/>
              </a:rPr>
              <a:t>Jaroslav </a:t>
            </a:r>
            <a:r>
              <a:rPr lang="en-US" sz="2400" b="1" dirty="0" smtClean="0">
                <a:solidFill>
                  <a:schemeClr val="tx2"/>
                </a:solidFill>
                <a:latin typeface="+mn-lt"/>
              </a:rPr>
              <a:t/>
            </a:r>
            <a:br>
              <a:rPr lang="en-US" sz="2400" b="1" dirty="0" smtClean="0">
                <a:solidFill>
                  <a:schemeClr val="tx2"/>
                </a:solidFill>
                <a:latin typeface="+mn-lt"/>
              </a:rPr>
            </a:br>
            <a:r>
              <a:rPr lang="cs-CZ" sz="2400" b="1" dirty="0" smtClean="0">
                <a:solidFill>
                  <a:schemeClr val="tx2"/>
                </a:solidFill>
                <a:latin typeface="+mn-lt"/>
              </a:rPr>
              <a:t>Křivánek</a:t>
            </a:r>
          </a:p>
          <a:p>
            <a:pPr algn="ctr"/>
            <a:r>
              <a:rPr lang="cs-CZ" sz="1600" dirty="0" smtClean="0">
                <a:solidFill>
                  <a:schemeClr val="tx2"/>
                </a:solidFill>
                <a:latin typeface="+mn-lt"/>
              </a:rPr>
              <a:t/>
            </a:r>
            <a:br>
              <a:rPr lang="cs-CZ" sz="1600" dirty="0" smtClean="0">
                <a:solidFill>
                  <a:schemeClr val="tx2"/>
                </a:solidFill>
                <a:latin typeface="+mn-lt"/>
              </a:rPr>
            </a:br>
            <a:r>
              <a:rPr lang="en-US" sz="1600" dirty="0" smtClean="0">
                <a:solidFill>
                  <a:schemeClr val="tx2"/>
                </a:solidFill>
                <a:latin typeface="+mn-lt"/>
              </a:rPr>
              <a:t>Charles University </a:t>
            </a:r>
            <a:r>
              <a:rPr lang="cs-CZ" sz="1600" dirty="0" smtClean="0">
                <a:solidFill>
                  <a:schemeClr val="tx2"/>
                </a:solidFill>
                <a:latin typeface="+mn-lt"/>
              </a:rPr>
              <a:t> in </a:t>
            </a:r>
            <a:r>
              <a:rPr lang="en-US" sz="1600" dirty="0" smtClean="0">
                <a:solidFill>
                  <a:schemeClr val="tx2"/>
                </a:solidFill>
                <a:latin typeface="+mn-lt"/>
              </a:rPr>
              <a:t>Prague</a:t>
            </a:r>
            <a:endParaRPr lang="cs-CZ" sz="1600" dirty="0" smtClean="0">
              <a:solidFill>
                <a:schemeClr val="tx2"/>
              </a:solidFill>
              <a:latin typeface="+mn-lt"/>
            </a:endParaRPr>
          </a:p>
        </p:txBody>
      </p:sp>
      <p:cxnSp>
        <p:nvCxnSpPr>
          <p:cNvPr id="14" name="Přímá spojovací čára 13"/>
          <p:cNvCxnSpPr/>
          <p:nvPr/>
        </p:nvCxnSpPr>
        <p:spPr>
          <a:xfrm>
            <a:off x="3707904" y="3329697"/>
            <a:ext cx="172819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6922" name="AutoShape 10" descr="data:image/jpeg;base64,/9j/4AAQSkZJRgABAQAAAQABAAD/2wCEAAkGBxQTEhIUExQVFhUWFxkUFhgUFRgcFxwgGxkYHBsaHBkaHSggGBslGxcYJDIhJSkrLi4uFx8zODMsNygtLisBCgoKDg0OGhAQGzQmHyQtLzItNSw3NywsMC8sLCwsLDcsNy8yLC80MCwrLTQ1LDc0LCw3NywsNy0vLC4sLy0sLP/AABEIAJgBSwMBIgACEQEDEQH/xAAcAAACAwADAQAAAAAAAAAAAAAABwUGCAEDBAL/xABMEAABAwICAwoKBgcIAgMAAAABAAIDBBEFEgYhMQcIEyIyQVFhcbIUMzRScnOBkaGxFyNCU6PSFlRkkpPR0xVidKLBwsPwJENEY4L/xAAaAQEAAgMBAAAAAAAAAAAAAAAAAQMCBAUG/8QALhEBAAIBAQUGBgIDAAAAAAAAAAECAxEEEyExQQUSFVGh0TJxgZGx8CLhI2HB/9oADAMBAAIRAxEAPwB4oQhAIQhAIQhAIQvJiWJxQNzyvDR17T2DaURNorGsvWhUmn0/a+pjjazLE45S9x41zqBsNQF7K7KZiYV4s9MuvcnXQJXbsenlZhroG07YssrXHO9pcQWkXA1gbHDbdNFK/fB4VwuHNmA40Egd/wDl/Fd7L5T7FC0nK7dPxWW+aseL80bWMH+VoUHU6R1cnLqqh3pTPI911FoQemKqeXDju2j7R6VtWl5DPRHyWJIeU3tHzW26XkM9EfJB2oQhAIQqVunaeR4ZBxbOqZAeCZ0f33DzR8UEfutborcPj4GAg1cg1c/Bg/bcOnoBWZZ5nPc573FznEuc5xuSTtJPOV24jXSTyvllcXyPcXOc46ySvMgEIQgFoLcQ3POBa2uqWfWvH1LHDWxp+2RzOI2dAPWqnuK7nnhcgrKlv/jxniNcNUrh032sHxOrpWjUCY3yviKL1kndCQafm+V8RResk7oSDQCEIQNje5eXz+oPfarbvkvIqX/Ef8b1Ut7l5fP6g99qtu+S8ipf8R/xvQZ6QhCAQhCAQhCAQhCAQhCDcaEIQCEIQCCUKF0uw2SencyJ5a7bYGwfb7JKQwvaa1mYjVCaS6dMjvHTWe/YX/Yb2ecfgl3W1b5Xl8ji9x5z/p0DqC6XNIJBFiDYg7R1LhXxWIeZz7TkzT/Kfp0Ccmh2LeEUzHE8dvEf2jn9osUm1aNz7FuBqRG48SbinoDhfKf9PaFF41hdsGbd5YieU8PY2FD6X4YKmiqoD/7InAdtrtP7wCmEKl6Nh1zSCQdRGorhWPdEwrwbEqyK1gJXOb6L+MPgbexVxB9w8pvaPmtt0vIZ6I+SxJDym9o+a23S8hnoj5IO1CFB6Y6UQ4dTunmPUxg5T3czWj5nmCDx6f6Zw4ZTmR9nSuuIo763Hp6mjnKynjmMTVc755355Hm5PN1ADmAGqy9Olekc1fUPnndcnU1oPFY3ma3qCh0AhCEArjuZaEPxOpAIIp4yHTP6vMB853w2qE0W0flrqmOnhHGdrJOxrRtceoLWuimjkNBTMp4Rqbrc48p7udzus/BBI0NGyGNkUbQ1jGhjGjYABYBd6EIExvlfEUXrJO6Eg0/N8r4ii9ZJ3QkGgEIQgbG9y8vn9Qe+1W3fJeRUv+I/43qpb3Ly+f1B77U69MdEKfEo446jPlY/OODdlN7Ea9R1WKDHiFpf6DsM/aP4o/Kj6DsM/aP4o/KgzQhMPdj0Np8NmpmU3CWkY5zuEdm1hwAtqCXiAQhCAQmTuNaE02JuqxU8J9UIi3g3ZeUZL31G/JCZ30HYZ+0fxR+VBmhC0v8AQdhn7R/FH5UfQdhn7R/FH5UDMQhCAQuCbayqhHp7D4S6NwtFfK2Tr5yR5vQVMRMqsmamPTvzpquCF8seCAQQQdYI2L6ULVF0/wBGM4NTCOMBeVo5wPtAdI50uVoAhK7TvRngHGeIfVOPGA+wT/tPwVtLdHG7Q2TT/LT6+/uqC5BI1jURrBXCFY5B16MYqKmnjk+1bK/qcNv8/apVK7c3xbg5zC48WXZ1OGz3jV7AmiqLRpL02x5t7iiZ58pZ43xuFZKyCoA1SxZD6TCf9rm+5KNaV3wWFcLholA1wStefRddp+Jas1LFtPuHlN7R81tul5DPRHyWJIeU3tHzW2I5A2IOOxrA4+wXQeTSLHYaKB887g1jR7XHma0c7j0LKWnWl02JVLppNTBcRR31Mb0dZNrkr27pGnMuJ1GY3ZBGSIY77B57ul5Hu2dtPQCEIQC7qOlfK9kcbS97yGta0ayTsC6VorcU3PPBYxWVLfr5B9W1w8W08/U9w9w9qCy7l+g7MMpgHAGokAdM8dwHzW/E61dEIQCEIQJjfK+IovWSd0JBp+b5XxFF6yTuhINAIQhA2N7l5fP6g99q0Ws6b3Ly+f1B77VotAIQhAgN8p5RReqf3gk2nJvlPKKL1T+8Em0AhCEDt3s/LxD0YPnKnskTvZ+XiHowfOVPZAIQhAIQvDjWJNp4Xyu+yNQ6Sdg9pRFrRWJmVV3RdIMjfBozxnj6wjmafs9p+SW67aupdK90jzdzjmJ/7zLqV9Y0h5faM85rzafosei2lclKQx13w87edvW3+SamH18c7BJE4OaecfIjmPUkQpHA8blpX54zqPKYb5Xdo6etRamrZ2TbrYv4241/B3rrnha9rmuAc1wsQdhCjdH9IIqtl2GzhymHlD+Y61LKnk71bVvXWOMSTelmj7qSWwuYna2O/wBp6x8VBp6YthrKiJ0UguDsPODzEdBCTONYU+mldE/m1tPM4cxCurbVwNt2Tc271fhn0eOKQtIc02LSHA9BBuE7sBxIVEEco+0OMOgjUR70j1dtzPFskjqdx1ScZnpAax7R8kvGsHZ2bd5e7PKfz0XXSrDfCaOpg28JE9o7bG3xssZObYkHaNRW4lkHdJwvwbE6yICw4Qvb2Ps8d5UvQq7Dym9o+a2lU+TO9Ue4sWw8pvaPmtpVPkzvVHuIMVv2lcLl+0rhAIQvRh72NljMrS+MOaXtabEtvrAPNcIGvuJbnfDvbXVLfqWH6ljhy3D7Z/ug+89i0IozRqugmpYZKXLwBYMgaLZQBybcxGyyk0AhCEAhCECY3yviKL1kndCQafm+V8RResk7oSDQCEIQNje5eXz+oPfatFrOm9y8vn9Qe+1aLQCEIQIDfKeUUXqn94JNpyb5Tyii9U/vBJtAIQhA7d7Py8Q9GD5yp7JE72fl4h6MHzlT2QCEIQCrOm+BzVTGCJzbNJcWHVmPMc3Vr96syFMTory44yVmluUkPXUEkLssrHMP94bew7D7F50+qulZI0tkY17TzOFwqZjO56x13U78h8x+tnsO1vxVkXjq42bs29eNOMepcIXvxTBpqc2ljLeh21p7HDUvArHNtWazpMO6jqnxPa+Nxa5uwj/usdSaGimmDKm0ctmTf5X9beg9SVKAej4LGaxK/Z9pvgnWOXk0AobSjAW1cWU6nt1xu6D0HqKq2iem/Jiqj1Nl/wBH/m9/SmC11xcawehVTE1l38eTFtOOY6dYIWqp3Rvcx4yuabEFcU1Q6N7XtNnNIcO0Jo6c6M+EM4WMfXMH74HN29CVRCtrOsOBtOz2wX0+0nrhNe2eGOVux7Qew849hSF3x2F5KunqAPGxlhPXGR8bOHuTC3McWsX0zjtvIz4Zh8j715t3/CuFw3hQLugka/2O4rvZrB9iptGkvQbNm3uOLdevzZrh5Te0fNbSqfJneqPcWLYeU3tHzW2qYfVs9EfJQ2GI3bSuE4d2Tcy4AvraNv1JN5o2/wDrJPKaAOR09HZsTyAQhCBgbkun7sOn4OUk0sp448x2wSD3WI6OxaghlDmhzSC1wBBGwg7CFh9ObcQ3ROCLaCqd9W42p3uPJJPiyTsaTs6Dq50D9QhCAQhCBMb5XxFF6yTuhINPzfK+IovWSd0JBoBCEIGxvcvL5/UHvtWi1nTe5eXz+oPfatFoBCEIEBvlPKKL1T+8Em05N8p5RReqf3gk2gEIQgdu9n5eIejB85U9kid7Py8Q9GD5yp7IBCEIBCXenekE0VU1kMjmBjBmA2EnXrB6re9eOh3QqhvjGRyDsLXfDV8Fn3J0aNu0MVbzS2vA0EKnUW6HTu1SMkjPTYOb7wb/AAVhoscp5fFzMcejMAfcdaxmJhsY9oxX+G0PbLGHAhwBB2gi49yqeNaAwyXdCeBd0AXZ+7zexW9CRMwnLhx5Y0vGpK4xo3UU1zIwlg+23W3+Y9qiU/yFW8a0Kp57uaOCf0s2Htbs91lZGTzcrN2XMccc/SSkVm0V0ufTEMku+Ho+0zrb0jqXRjOiFTT3OXhGedHc+9u0fJQCz4TDnxOXBfXlJ80VYyVgfG4OadhH/dR6lRN0DRm16mEdcrR3x/r71VcAx6WlfmjN2nlMPJd/I9abGB43FVx5mHXbjsdbM2/SOcdar0ms6uvTNj2ynctwt+8iaoKt0UjJGbWODh19I9o1Ju41TsrsPmY3W2eF2XtLdXudb3Kiab6NeDP4SMfUvP7hPN2dCmtzHFrtfTuPJ48fYeUPYdftU24xqo2K1sGacN+v5/tl5rC14BFiHWI6wVtml5DPRHyWS90TCfBsVqo7WbwpkZ6LzmHzt7FrSl5DPRHyVTtPt7AQQQCCLEHYVnHde3MzRudVUrSaVx47BtiJ+bCefm2dC0guuoha9rmPAc1wLXAi4IOoghBiBCY+61ucuw+QzwAupHu1c5jJPId/d6D7O1cIBcgrhCDR24tuh+Fxto6h3/kRt4jifGNA74G3pGvpTVWIqOqfE9kkbix7CHNc02II51qrcx05ZidPc2bURgCZg+D2jzT8DqQXNCEIExvlfEUXrJO6Eg0/N8r4ii9ZJ3QkGgEIQgbG9y8vn9Qe+1aLWdN7l5fP6g99q0WgEIQgQG+U8oovVP7wSbTk3ynlFF6p/eCTaAQhCB272fl4h6MHzlT2SJ3s/LxD0YPnKnsgEIQgS2ls+esqD/fy/ugD/RRC766TNLK7znud73EroWxDyWS3etM+chFkIUsHvosbqIvFzSN6s1x7jcKwUW6FUN8Y1kg/dPvGr4KoIUTESuptGWnw2kz6HdDp3eMY+M9mYe8a/grBQ47TzeLmY7qvY+42KSCFjNIblO08sfFET6fv2aAUHjOitPUXLmZX+ezU728x9qVNDjNRD4uZ7R0ZiW+46lYKLdBqW+MbHIOzK73jV8Fj3Jjk2fEMGSO7kr/11YzoNUQ3Mf1zP7upw7Wk6/ZdV+jq5IJA9hLHtPt7CDzdRTFot0SndqkZJGemwc34G/wXtqf7PrhYvic7mIcGyezYSp70xzhRbZcN51wX4+U/urowHSSGujMEwDZHCzmHku62np6toVNxCikw2rY8XLA7Mx3nN+009djb3FSOLaAzRnPTP4QDWBfLIOix2H4LspsaE7DR4gCx+xkrhYg8xdfYevYUjToZJvaIrljS8cp6T81D3f6EGqo6tmtk8Qbfrabj/K4e5aApeQz0R8kkdP6B5w18Eo+sopmTMPM6J5ykjpF3BO6l5DPRHyVcxpLr4cm8pFvv8+rtQhCha6K2kZNG+OVoex4LXNcLgg8xWXt1Hc9fhs2eO7qWQ/VvO1p8x3WOY84WqF5MVw2KpifDMwPjeMrmn/uojpQYnQrjuk6CS4ZPbW6nkJMMnV5juh4+O3spyAUtovj8tDUx1EJs5h1jmc3naeohRKEGydENJYcQpmVEJ1HU9p5THc7T2dPONamlknc402kwypDxd0L+LNGOcdI6HDm9y1bhtfHPEyWJ4fG8ZmuabghAod8r4ii9ZJ3QkGn5vlfEUXrJO6Eg0AhCEDY3uXl8/qD32rRazpvcvL5/UHvtWi0AhCECA3ynlFF6p/eCTacm+U8oovVP7wSbQCEIQO3ez8vEPRg+cqeyRO9n5eIejB85U9kAhCECe/Qyu+4P8SL86P0LrvuPxIvzpwoWe8lzPCsXnPp7E9+hdd9x+JF+dH6F133H4kX504UJvJPCsXnPp7E9+hdd9x+JF+dH6F133H4kX504UJvJPCsXnPp7E9+hdd9x+JF+dH6F133H4kX504UJvJPCsXnPp7E9+hdd9x+JF+dH6F133H4kX504UJvJPCsXnPp7E9+hdd9x+JF+dH6F1v3H4kX504UKd5J4Vi859PYrKLBMVi8WJG9XDRke4vspSSDEZW5amiinHS58TXjsc1+oq/oUd/8A0trsFaxpF7afTT8FpiejdVJA+IQSWLHMa2SWFxaHDkCTPcsvbURqIBCY8DbNaDtAAPuXYhYzOrYw4YxRpEhCEKFwQhCCOx/BYayB8E7A+N41jnB5nA8zh0rOmN7jOJRzSNp4hPEDxJBLE2462veCCNh1LTiEGVfoixf9U/Hp/wCoj6IsX/VPx6f+otVIQZV+iLF/1T8en/qJlbkOEYvh7zBU0p8Eeb34aA8E7zgBISWnnA7U4EIFlu4aK1dfFStpIuFLHvc7jxtsC0Actwv7Eovoixf9U/Hp/wCotVIQZV+iLF/1T8en/qI+iLF/1T8en/qLVSECX3FdBq6hrJZKqDg2OhLAeEidrzNNrMeTsBToQhAIQhAnd3LQ+srpqV1LAZWsjc1xD2CxLgRynBLL6KcW/U3fxIfzrV6EGUPopxb9Td/Eh/Oj6KcW/U3fxIfzrV6ECk3CtEqyhdWmrhMQkEQZdzDfKZL8lxtbMNvSm2hCAQhCCmYPuhQvwwYjUN4BhLxkzZiS1zmhrTYZnG2y381NaKYrNVQCaan8Hzm8bHPzPyfZc4ZRkJ83XZIfQMcA3DaqvaZcPDpGQn7FPKZTx5G241yLgnZ7E7dOcXpoqF75zI6KQNY0U5+skLyMrYy0jWem+xBYw4FDjbakhSweB4jhj4MPmw9s0vAPD52ubK0jY5gcSHC99amaXRaKvxnFxVZnwxGC0WdzWFzoW8YhpFyA027UF0wrHpJMSrqRwbwdPHA9hAOYmRpLrm9ubVqViDh7kuqenkfimOxwOySupKdkTvNcYnhp9hsofczpqalq4qeppJKfEskgEr3ucyovcvc12azjZt7W1a9aBukrlKLcj0VhnY6sqM0kkVVKIA578seV+a4aDa5drN78ysm5PLeGtubkV1SDc7OPq+CCW3QcekoaKSoiDXPa6NoD75ePI1p2EczlPwyXA2XIBI7UipHF+jVbxttabG/7RHZTml2iUGH01LWU/CCrZNAHTGR5fJnIa/Pc2IPRZA3CbbVylDplI+qxh9NLTTVcEFOyRtPFK2Npc4i8j8zm5wL29yntzGgqaeWsjdTzU9GSx9NHNIx5YSDwjQWudZt7EBBYdMtJPAYoZOD4ThKiOntmy24QnjXsb2tsU+qDuyeTUf8Aj6b5uUfpLgjazHYoZXP4DwMulY17mh4zmzXZTfLexI6kDNBvsRmGznSx0fw0UeK11DRkxxSUgnYwucWslJLcwve3N7lF6A0FNTVMdNX0ksWIPErRUOke5lQHA5iH5rE5ea2rqKBn0GPRTVNTTMzcJT5OEuLN44uADz6l8YTV1Tn1XhMLY42PtA5rg4yMsbuIDjlN+Y2S70P0Moxi+It4I2pnQOh+tk4pLLm/G42vzrqSwXCYquXHYqhpezwtrrZ3N1iIEa2kFBeMAxmOrhbPFmyOLgMwseK4tOrtCkUpNANHqeLCJqmNhEzoahjnZ3nUHPtxS7KNg1gKTw2W2i4cT/8ACfrv1O50F00jx6KjiEs2bKXsjGUXOZ5sPYpRI/SvAoJMFwupewmbLRw5s7+S61xa9r6zrtdS+6HRtpW4fh1LFL4NUTPMsUUpD5ByjHwkjtQcSb8YdCBsA32LlKrRPB56fEYnU2Hz0dI9jm1LHzMfGXW4jw0PcQdVtX81b90jFpKXDaqaG4kayzXD7OYhub2Xv7EFlvzc6rWn2kMlHTxuhax0000dPHwl8oLzbMbayAqdiGgFLFhhq43yNrGQipFXwr+EL8ocSSXWLXbLdBUVpvh0VXSYRWzRnh6mWljlOd4Bab3GUOs2/SBfWgb2CxztiaKp8b5teZ0TS1h16rAkkalSNIdPq+ku6TCjwXCCJj/Co+MXOszihpIzdexXfBsJipYmwwNyxtuQC5ztpudbiTtPSqnuw+Rw/wCMpu+gmdF8YrJ3SCqoTSBoBYTOyTMTe4s3ZbV71YAb7Ett1ytkMmH0bWSyRVEjuFZC8MdIGAERZyRYG9zrGxeLRfCqilxBklNh89JSPjeKhj5o3szBt2PDQ8kHi21dKBrFwVYwvSKSTE62kcGCOCKKRrhfMS/bc3tZVHQbRanxSGSurw6eaWWQDNI8CJrHkBjA0jLa118HRqGtx/EGVALoWQQOMQc5rXmwy5spGYN16ukhA2AUFyVWjMfg79IKKMu8HgYHwsLicnCQuc4NJ1gX+SiKDQuB+AGtlMj6ptK6eOUyPzR8GHOjawXs1osObnJQO1cNcDsN+xKPFcSlrWaP0ksjmx1sXCVLmuLXSZI2uyZhsDiTftC9OOYLFhFbhklBeJtTUMpZ4Q9xY9r7DPlcTxm9PZ1oLdo9pBJPX4pTPa0MpDTiMtBzHhY3Odm12Otuq1lZcwva+voSrixF9PV6VTx8uKOme2+y4gksV84boBSzYYKuR73VkkPhPhfCvzteWlwIINg0bLdSBrrhrgdmvsSXmxqbEKXAKaeRzWVzpRUuacrpBAQA248/ntzr249orT0GJ4R4LeJks5zwiRxYS1mqQNcTY2NiexA3EJWUmK/2TPjcTzxAzw+muducWc0X/wDsyi3b0qc0M0NjbRU/hDM0zmcJKXbc0hLyD2F1vYglMB0Ngp6DwA3mhOcHhQLnO4uOwAaidR6lFt3N4vAnUTqiofEHiSElzeEhLTcBjrbOooQgGbnuaemqKitqZ5ad4fHnyBlh9nI1tteq7tpsp/C9H2QVVZUtc4uqjGXtNsreDZlGWwvrHShCDoOjDeHrp2yysfVxNhcWEAx5GFofGbXDtd7m+sBeHCdCclVHVVFVPVSwtcyHhQwBgcLONmAXcQbXKEIJPRPRxlBC6GN7nh0j5bvte7zcjUBqULPufN4aofBV1NPHUuzzwwlga4naWuLbxk85GtCEHEG5xAzDn4e2WXgnyiXNxc4Ie1wA1Wtdo5lN6TaOMrKdsD3ua1r433ba94yCBrFuZCEHi0k0NZUzR1Mc0tNUxjIJoCLlu3I9pBD235ivfo7gz6cScLVTVL5CCXTZbNsLWY1oAaOznQhB86U6Osro4o5HuaI5o5wWWuSy9gbg6ta+/wCwWeG+G5nZ+B4DLqy2zZr7L39qEIOiXRdhrJawSSNkkp/BrNIAaL3zNNrhwKjsN0Hy1MNRU1lRVOgDhCJcgazMLFxytGZ1ucoQg7avQ29a6sgqpoHSBgmZGGFkgZsvmaS0karj4KSwfR9lPLVyNc5xqpBK8OtYHKG2FhssOdcoQRejmhQpHSNZUzPpn8IRTvyFjeE22cBmttsL8/Soobl7OBdSmtq/BOMW0+Zga29yAX5czmgm4aTbUL35xCCaxDQuGXD46Bz5AyNsbWSAgSAx2yuva19XQumu0JbUUzIaqpnlkjfwkdRxWTMdzFpaLC3xQhB6ME0amhmEs1fU1GVpY1kmRsev7RaxozO6Cekqdr6Nk0b4pWhzHtLHNOwg6iEIQUsbmwMYp31tW6jadVMXNy2BuGGQNzlg82/MFO6QaLRVTKaMl0baeWOZgjta8fJabjk9i5QgnVD6UaPsrYmRSOc0Nljmuy17sNwNY2IQg+NKtGIq6JrJC9jmOD4pYnZZI3Dna7mXnwPRuaGUSzV9TU2aWNZJkbHrtxi1jRmdq2npKEIPBLoFkllfR1lRSNmdnkjiyGMuO1zQ9p4MnnIUvh+jbIqyorA95fPHHG5rrZQGDURqvcoQg88OiMbZsQmEj81a1rJBxbNysLLt1X2Hnuu2DReNuHHDw9/B8A6nz6s9nNLb7LX19C5Qg8dZoNBJR01KXyNNMGiCZjg2ZhaAA4EC1yBr1WXxhWhIZUMqampnq5Yxli4bKGR9LmsYAM587auEIJCg0YijqK+e7nmt4MSsfbIBGxzABqvYhxvdQB3NQI3U7K6rZRuNzTBzctjtYHlucMPm3XCEHZp/huHxUdPHU8JBFE5rYJadrs0JA1OzNBLRqtcjbZUzCqaGrxSgdSVFVXGB7pJ6mcuMbGhvFibdrW3JN9WvXz83CEErpdFBiuLUMMGZ5pnP8Nc1pDGsa5rmxuJFnEvYQAOk+xsBCE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6924" name="AutoShape 12" descr="data:image/jpeg;base64,/9j/4AAQSkZJRgABAQAAAQABAAD/2wCEAAkGBxQTEhIUExQVFhUWFxkUFhgUFRgcFxwgGxkYHBsaHBkaHSggGBslGxcYJDIhJSkrLi4uFx8zODMsNygtLisBCgoKDg0OGhAQGzQmHyQtLzItNSw3NywsMC8sLCwsLDcsNy8yLC80MCwrLTQ1LDc0LCw3NywsNy0vLC4sLy0sLP/AABEIAJgBSwMBIgACEQEDEQH/xAAcAAACAwADAQAAAAAAAAAAAAAABwUGCAEDBAL/xABMEAABAwICAwoKBgcIAgMAAAABAAIDBBEFEgYhMQcIEyIyQVFhcbIUMzRScnOBkaGxFyNCU6PSFlRkkpPR0xVidKLBwsPwJENEY4L/xAAaAQEAAgMBAAAAAAAAAAAAAAAAAQMCBAUG/8QALhEBAAIBAQUGBgIDAAAAAAAAAAECAxEEEyExQQUSFVGh0TJxgZGx8CLhI2HB/9oADAMBAAIRAxEAPwB4oQhAIQhAIQhAIQvJiWJxQNzyvDR17T2DaURNorGsvWhUmn0/a+pjjazLE45S9x41zqBsNQF7K7KZiYV4s9MuvcnXQJXbsenlZhroG07YssrXHO9pcQWkXA1gbHDbdNFK/fB4VwuHNmA40Egd/wDl/Fd7L5T7FC0nK7dPxWW+aseL80bWMH+VoUHU6R1cnLqqh3pTPI911FoQemKqeXDju2j7R6VtWl5DPRHyWJIeU3tHzW26XkM9EfJB2oQhAIQqVunaeR4ZBxbOqZAeCZ0f33DzR8UEfutborcPj4GAg1cg1c/Bg/bcOnoBWZZ5nPc573FznEuc5xuSTtJPOV24jXSTyvllcXyPcXOc46ySvMgEIQgFoLcQ3POBa2uqWfWvH1LHDWxp+2RzOI2dAPWqnuK7nnhcgrKlv/jxniNcNUrh032sHxOrpWjUCY3yviKL1kndCQafm+V8RResk7oSDQCEIQNje5eXz+oPfarbvkvIqX/Ef8b1Ut7l5fP6g99qtu+S8ipf8R/xvQZ6QhCAQhCAQhCAQhCAQhCDcaEIQCEIQCCUKF0uw2SencyJ5a7bYGwfb7JKQwvaa1mYjVCaS6dMjvHTWe/YX/Yb2ecfgl3W1b5Xl8ji9x5z/p0DqC6XNIJBFiDYg7R1LhXxWIeZz7TkzT/Kfp0Ccmh2LeEUzHE8dvEf2jn9osUm1aNz7FuBqRG48SbinoDhfKf9PaFF41hdsGbd5YieU8PY2FD6X4YKmiqoD/7InAdtrtP7wCmEKl6Nh1zSCQdRGorhWPdEwrwbEqyK1gJXOb6L+MPgbexVxB9w8pvaPmtt0vIZ6I+SxJDym9o+a23S8hnoj5IO1CFB6Y6UQ4dTunmPUxg5T3czWj5nmCDx6f6Zw4ZTmR9nSuuIo763Hp6mjnKynjmMTVc755355Hm5PN1ADmAGqy9Olekc1fUPnndcnU1oPFY3ma3qCh0AhCEArjuZaEPxOpAIIp4yHTP6vMB853w2qE0W0flrqmOnhHGdrJOxrRtceoLWuimjkNBTMp4Rqbrc48p7udzus/BBI0NGyGNkUbQ1jGhjGjYABYBd6EIExvlfEUXrJO6Eg0/N8r4ii9ZJ3QkGgEIQgbG9y8vn9Qe+1W3fJeRUv+I/43qpb3Ly+f1B77U69MdEKfEo446jPlY/OODdlN7Ea9R1WKDHiFpf6DsM/aP4o/Kj6DsM/aP4o/KgzQhMPdj0Np8NmpmU3CWkY5zuEdm1hwAtqCXiAQhCAQmTuNaE02JuqxU8J9UIi3g3ZeUZL31G/JCZ30HYZ+0fxR+VBmhC0v8AQdhn7R/FH5UfQdhn7R/FH5UDMQhCAQuCbayqhHp7D4S6NwtFfK2Tr5yR5vQVMRMqsmamPTvzpquCF8seCAQQQdYI2L6ULVF0/wBGM4NTCOMBeVo5wPtAdI50uVoAhK7TvRngHGeIfVOPGA+wT/tPwVtLdHG7Q2TT/LT6+/uqC5BI1jURrBXCFY5B16MYqKmnjk+1bK/qcNv8/apVK7c3xbg5zC48WXZ1OGz3jV7AmiqLRpL02x5t7iiZ58pZ43xuFZKyCoA1SxZD6TCf9rm+5KNaV3wWFcLholA1wStefRddp+Jas1LFtPuHlN7R81tul5DPRHyWJIeU3tHzW2I5A2IOOxrA4+wXQeTSLHYaKB887g1jR7XHma0c7j0LKWnWl02JVLppNTBcRR31Mb0dZNrkr27pGnMuJ1GY3ZBGSIY77B57ul5Hu2dtPQCEIQC7qOlfK9kcbS97yGta0ayTsC6VorcU3PPBYxWVLfr5B9W1w8W08/U9w9w9qCy7l+g7MMpgHAGokAdM8dwHzW/E61dEIQCEIQJjfK+IovWSd0JBp+b5XxFF6yTuhINAIQhA2N7l5fP6g99q0Ws6b3Ly+f1B77VotAIQhAgN8p5RReqf3gk2nJvlPKKL1T+8Em0AhCEDt3s/LxD0YPnKnskTvZ+XiHowfOVPZAIQhAIQvDjWJNp4Xyu+yNQ6Sdg9pRFrRWJmVV3RdIMjfBozxnj6wjmafs9p+SW67aupdK90jzdzjmJ/7zLqV9Y0h5faM85rzafosei2lclKQx13w87edvW3+SamH18c7BJE4OaecfIjmPUkQpHA8blpX54zqPKYb5Xdo6etRamrZ2TbrYv4241/B3rrnha9rmuAc1wsQdhCjdH9IIqtl2GzhymHlD+Y61LKnk71bVvXWOMSTelmj7qSWwuYna2O/wBp6x8VBp6YthrKiJ0UguDsPODzEdBCTONYU+mldE/m1tPM4cxCurbVwNt2Tc271fhn0eOKQtIc02LSHA9BBuE7sBxIVEEco+0OMOgjUR70j1dtzPFskjqdx1ScZnpAax7R8kvGsHZ2bd5e7PKfz0XXSrDfCaOpg28JE9o7bG3xssZObYkHaNRW4lkHdJwvwbE6yICw4Qvb2Ps8d5UvQq7Dym9o+a2lU+TO9Ue4sWw8pvaPmtpVPkzvVHuIMVv2lcLl+0rhAIQvRh72NljMrS+MOaXtabEtvrAPNcIGvuJbnfDvbXVLfqWH6ljhy3D7Z/ug+89i0IozRqugmpYZKXLwBYMgaLZQBybcxGyyk0AhCEAhCECY3yviKL1kndCQafm+V8RResk7oSDQCEIQNje5eXz+oPfatFrOm9y8vn9Qe+1aLQCEIQIDfKeUUXqn94JNpyb5Tyii9U/vBJtAIQhA7d7Py8Q9GD5yp7JE72fl4h6MHzlT2QCEIQCrOm+BzVTGCJzbNJcWHVmPMc3Vr96syFMTory44yVmluUkPXUEkLssrHMP94bew7D7F50+qulZI0tkY17TzOFwqZjO56x13U78h8x+tnsO1vxVkXjq42bs29eNOMepcIXvxTBpqc2ljLeh21p7HDUvArHNtWazpMO6jqnxPa+Nxa5uwj/usdSaGimmDKm0ctmTf5X9beg9SVKAej4LGaxK/Z9pvgnWOXk0AobSjAW1cWU6nt1xu6D0HqKq2iem/Jiqj1Nl/wBH/m9/SmC11xcawehVTE1l38eTFtOOY6dYIWqp3Rvcx4yuabEFcU1Q6N7XtNnNIcO0Jo6c6M+EM4WMfXMH74HN29CVRCtrOsOBtOz2wX0+0nrhNe2eGOVux7Qew849hSF3x2F5KunqAPGxlhPXGR8bOHuTC3McWsX0zjtvIz4Zh8j715t3/CuFw3hQLugka/2O4rvZrB9iptGkvQbNm3uOLdevzZrh5Te0fNbSqfJneqPcWLYeU3tHzW2qYfVs9EfJQ2GI3bSuE4d2Tcy4AvraNv1JN5o2/wDrJPKaAOR09HZsTyAQhCBgbkun7sOn4OUk0sp448x2wSD3WI6OxaghlDmhzSC1wBBGwg7CFh9ObcQ3ROCLaCqd9W42p3uPJJPiyTsaTs6Dq50D9QhCAQhCBMb5XxFF6yTuhINPzfK+IovWSd0JBoBCEIGxvcvL5/UHvtWi1nTe5eXz+oPfatFoBCEIEBvlPKKL1T+8Em05N8p5RReqf3gk2gEIQgdu9n5eIejB85U9kid7Py8Q9GD5yp7IBCEIBCXenekE0VU1kMjmBjBmA2EnXrB6re9eOh3QqhvjGRyDsLXfDV8Fn3J0aNu0MVbzS2vA0EKnUW6HTu1SMkjPTYOb7wb/AAVhoscp5fFzMcejMAfcdaxmJhsY9oxX+G0PbLGHAhwBB2gi49yqeNaAwyXdCeBd0AXZ+7zexW9CRMwnLhx5Y0vGpK4xo3UU1zIwlg+23W3+Y9qiU/yFW8a0Kp57uaOCf0s2Htbs91lZGTzcrN2XMccc/SSkVm0V0ufTEMku+Ho+0zrb0jqXRjOiFTT3OXhGedHc+9u0fJQCz4TDnxOXBfXlJ80VYyVgfG4OadhH/dR6lRN0DRm16mEdcrR3x/r71VcAx6WlfmjN2nlMPJd/I9abGB43FVx5mHXbjsdbM2/SOcdar0ms6uvTNj2ynctwt+8iaoKt0UjJGbWODh19I9o1Ju41TsrsPmY3W2eF2XtLdXudb3Kiab6NeDP4SMfUvP7hPN2dCmtzHFrtfTuPJ48fYeUPYdftU24xqo2K1sGacN+v5/tl5rC14BFiHWI6wVtml5DPRHyWS90TCfBsVqo7WbwpkZ6LzmHzt7FrSl5DPRHyVTtPt7AQQQCCLEHYVnHde3MzRudVUrSaVx47BtiJ+bCefm2dC0guuoha9rmPAc1wLXAi4IOoghBiBCY+61ucuw+QzwAupHu1c5jJPId/d6D7O1cIBcgrhCDR24tuh+Fxto6h3/kRt4jifGNA74G3pGvpTVWIqOqfE9kkbix7CHNc02II51qrcx05ZidPc2bURgCZg+D2jzT8DqQXNCEIExvlfEUXrJO6Eg0/N8r4ii9ZJ3QkGgEIQgbG9y8vn9Qe+1aLWdN7l5fP6g99q0WgEIQgQG+U8oovVP7wSbTk3ynlFF6p/eCTaAQhCB272fl4h6MHzlT2SJ3s/LxD0YPnKnsgEIQgS2ls+esqD/fy/ugD/RRC766TNLK7znud73EroWxDyWS3etM+chFkIUsHvosbqIvFzSN6s1x7jcKwUW6FUN8Y1kg/dPvGr4KoIUTESuptGWnw2kz6HdDp3eMY+M9mYe8a/grBQ47TzeLmY7qvY+42KSCFjNIblO08sfFET6fv2aAUHjOitPUXLmZX+ezU728x9qVNDjNRD4uZ7R0ZiW+46lYKLdBqW+MbHIOzK73jV8Fj3Jjk2fEMGSO7kr/11YzoNUQ3Mf1zP7upw7Wk6/ZdV+jq5IJA9hLHtPt7CDzdRTFot0SndqkZJGemwc34G/wXtqf7PrhYvic7mIcGyezYSp70xzhRbZcN51wX4+U/urowHSSGujMEwDZHCzmHku62np6toVNxCikw2rY8XLA7Mx3nN+009djb3FSOLaAzRnPTP4QDWBfLIOix2H4LspsaE7DR4gCx+xkrhYg8xdfYevYUjToZJvaIrljS8cp6T81D3f6EGqo6tmtk8Qbfrabj/K4e5aApeQz0R8kkdP6B5w18Eo+sopmTMPM6J5ykjpF3BO6l5DPRHyVcxpLr4cm8pFvv8+rtQhCha6K2kZNG+OVoex4LXNcLgg8xWXt1Hc9fhs2eO7qWQ/VvO1p8x3WOY84WqF5MVw2KpifDMwPjeMrmn/uojpQYnQrjuk6CS4ZPbW6nkJMMnV5juh4+O3spyAUtovj8tDUx1EJs5h1jmc3naeohRKEGydENJYcQpmVEJ1HU9p5THc7T2dPONamlknc402kwypDxd0L+LNGOcdI6HDm9y1bhtfHPEyWJ4fG8ZmuabghAod8r4ii9ZJ3QkGn5vlfEUXrJO6Eg0AhCEDY3uXl8/qD32rRazpvcvL5/UHvtWi0AhCECA3ynlFF6p/eCTacm+U8oovVP7wSbQCEIQO3ez8vEPRg+cqeyRO9n5eIejB85U9kAhCECe/Qyu+4P8SL86P0LrvuPxIvzpwoWe8lzPCsXnPp7E9+hdd9x+JF+dH6F133H4kX504UJvJPCsXnPp7E9+hdd9x+JF+dH6F133H4kX504UJvJPCsXnPp7E9+hdd9x+JF+dH6F133H4kX504UJvJPCsXnPp7E9+hdd9x+JF+dH6F133H4kX504UJvJPCsXnPp7E9+hdd9x+JF+dH6F1v3H4kX504UKd5J4Vi859PYrKLBMVi8WJG9XDRke4vspSSDEZW5amiinHS58TXjsc1+oq/oUd/8A0trsFaxpF7afTT8FpiejdVJA+IQSWLHMa2SWFxaHDkCTPcsvbURqIBCY8DbNaDtAAPuXYhYzOrYw4YxRpEhCEKFwQhCCOx/BYayB8E7A+N41jnB5nA8zh0rOmN7jOJRzSNp4hPEDxJBLE2462veCCNh1LTiEGVfoixf9U/Hp/wCoj6IsX/VPx6f+otVIQZV+iLF/1T8en/qJlbkOEYvh7zBU0p8Eeb34aA8E7zgBISWnnA7U4EIFlu4aK1dfFStpIuFLHvc7jxtsC0Actwv7Eovoixf9U/Hp/wCotVIQZV+iLF/1T8en/qI+iLF/1T8en/qLVSECX3FdBq6hrJZKqDg2OhLAeEidrzNNrMeTsBToQhAIQhAnd3LQ+srpqV1LAZWsjc1xD2CxLgRynBLL6KcW/U3fxIfzrV6EGUPopxb9Td/Eh/Oj6KcW/U3fxIfzrV6ECk3CtEqyhdWmrhMQkEQZdzDfKZL8lxtbMNvSm2hCAQhCCmYPuhQvwwYjUN4BhLxkzZiS1zmhrTYZnG2y381NaKYrNVQCaan8Hzm8bHPzPyfZc4ZRkJ83XZIfQMcA3DaqvaZcPDpGQn7FPKZTx5G241yLgnZ7E7dOcXpoqF75zI6KQNY0U5+skLyMrYy0jWem+xBYw4FDjbakhSweB4jhj4MPmw9s0vAPD52ubK0jY5gcSHC99amaXRaKvxnFxVZnwxGC0WdzWFzoW8YhpFyA027UF0wrHpJMSrqRwbwdPHA9hAOYmRpLrm9ubVqViDh7kuqenkfimOxwOySupKdkTvNcYnhp9hsofczpqalq4qeppJKfEskgEr3ucyovcvc12azjZt7W1a9aBukrlKLcj0VhnY6sqM0kkVVKIA578seV+a4aDa5drN78ysm5PLeGtubkV1SDc7OPq+CCW3QcekoaKSoiDXPa6NoD75ePI1p2EczlPwyXA2XIBI7UipHF+jVbxttabG/7RHZTml2iUGH01LWU/CCrZNAHTGR5fJnIa/Pc2IPRZA3CbbVylDplI+qxh9NLTTVcEFOyRtPFK2Npc4i8j8zm5wL29yntzGgqaeWsjdTzU9GSx9NHNIx5YSDwjQWudZt7EBBYdMtJPAYoZOD4ThKiOntmy24QnjXsb2tsU+qDuyeTUf8Aj6b5uUfpLgjazHYoZXP4DwMulY17mh4zmzXZTfLexI6kDNBvsRmGznSx0fw0UeK11DRkxxSUgnYwucWslJLcwve3N7lF6A0FNTVMdNX0ksWIPErRUOke5lQHA5iH5rE5ea2rqKBn0GPRTVNTTMzcJT5OEuLN44uADz6l8YTV1Tn1XhMLY42PtA5rg4yMsbuIDjlN+Y2S70P0Moxi+It4I2pnQOh+tk4pLLm/G42vzrqSwXCYquXHYqhpezwtrrZ3N1iIEa2kFBeMAxmOrhbPFmyOLgMwseK4tOrtCkUpNANHqeLCJqmNhEzoahjnZ3nUHPtxS7KNg1gKTw2W2i4cT/8ACfrv1O50F00jx6KjiEs2bKXsjGUXOZ5sPYpRI/SvAoJMFwupewmbLRw5s7+S61xa9r6zrtdS+6HRtpW4fh1LFL4NUTPMsUUpD5ByjHwkjtQcSb8YdCBsA32LlKrRPB56fEYnU2Hz0dI9jm1LHzMfGXW4jw0PcQdVtX81b90jFpKXDaqaG4kayzXD7OYhub2Xv7EFlvzc6rWn2kMlHTxuhax0000dPHwl8oLzbMbayAqdiGgFLFhhq43yNrGQipFXwr+EL8ocSSXWLXbLdBUVpvh0VXSYRWzRnh6mWljlOd4Bab3GUOs2/SBfWgb2CxztiaKp8b5teZ0TS1h16rAkkalSNIdPq+ku6TCjwXCCJj/Co+MXOszihpIzdexXfBsJipYmwwNyxtuQC5ztpudbiTtPSqnuw+Rw/wCMpu+gmdF8YrJ3SCqoTSBoBYTOyTMTe4s3ZbV71YAb7Ett1ytkMmH0bWSyRVEjuFZC8MdIGAERZyRYG9zrGxeLRfCqilxBklNh89JSPjeKhj5o3szBt2PDQ8kHi21dKBrFwVYwvSKSTE62kcGCOCKKRrhfMS/bc3tZVHQbRanxSGSurw6eaWWQDNI8CJrHkBjA0jLa118HRqGtx/EGVALoWQQOMQc5rXmwy5spGYN16ukhA2AUFyVWjMfg79IKKMu8HgYHwsLicnCQuc4NJ1gX+SiKDQuB+AGtlMj6ptK6eOUyPzR8GHOjawXs1osObnJQO1cNcDsN+xKPFcSlrWaP0ksjmx1sXCVLmuLXSZI2uyZhsDiTftC9OOYLFhFbhklBeJtTUMpZ4Q9xY9r7DPlcTxm9PZ1oLdo9pBJPX4pTPa0MpDTiMtBzHhY3Odm12Otuq1lZcwva+voSrixF9PV6VTx8uKOme2+y4gksV84boBSzYYKuR73VkkPhPhfCvzteWlwIINg0bLdSBrrhrgdmvsSXmxqbEKXAKaeRzWVzpRUuacrpBAQA248/ntzr249orT0GJ4R4LeJks5zwiRxYS1mqQNcTY2NiexA3EJWUmK/2TPjcTzxAzw+muducWc0X/wDsyi3b0qc0M0NjbRU/hDM0zmcJKXbc0hLyD2F1vYglMB0Ngp6DwA3mhOcHhQLnO4uOwAaidR6lFt3N4vAnUTqiofEHiSElzeEhLTcBjrbOooQgGbnuaemqKitqZ5ad4fHnyBlh9nI1tteq7tpsp/C9H2QVVZUtc4uqjGXtNsreDZlGWwvrHShCDoOjDeHrp2yysfVxNhcWEAx5GFofGbXDtd7m+sBeHCdCclVHVVFVPVSwtcyHhQwBgcLONmAXcQbXKEIJPRPRxlBC6GN7nh0j5bvte7zcjUBqULPufN4aofBV1NPHUuzzwwlga4naWuLbxk85GtCEHEG5xAzDn4e2WXgnyiXNxc4Ie1wA1Wtdo5lN6TaOMrKdsD3ua1r433ba94yCBrFuZCEHi0k0NZUzR1Mc0tNUxjIJoCLlu3I9pBD235ivfo7gz6cScLVTVL5CCXTZbNsLWY1oAaOznQhB86U6Osro4o5HuaI5o5wWWuSy9gbg6ta+/wCwWeG+G5nZ+B4DLqy2zZr7L39qEIOiXRdhrJawSSNkkp/BrNIAaL3zNNrhwKjsN0Hy1MNRU1lRVOgDhCJcgazMLFxytGZ1ucoQg7avQ29a6sgqpoHSBgmZGGFkgZsvmaS0karj4KSwfR9lPLVyNc5xqpBK8OtYHKG2FhssOdcoQRejmhQpHSNZUzPpn8IRTvyFjeE22cBmttsL8/Soobl7OBdSmtq/BOMW0+Zga29yAX5czmgm4aTbUL35xCCaxDQuGXD46Bz5AyNsbWSAgSAx2yuva19XQumu0JbUUzIaqpnlkjfwkdRxWTMdzFpaLC3xQhB6ME0amhmEs1fU1GVpY1kmRsev7RaxozO6Cekqdr6Nk0b4pWhzHtLHNOwg6iEIQUsbmwMYp31tW6jadVMXNy2BuGGQNzlg82/MFO6QaLRVTKaMl0baeWOZgjta8fJabjk9i5QgnVD6UaPsrYmRSOc0Nljmuy17sNwNY2IQg+NKtGIq6JrJC9jmOD4pYnZZI3Dna7mXnwPRuaGUSzV9TU2aWNZJkbHrtxi1jRmdq2npKEIPBLoFkllfR1lRSNmdnkjiyGMuO1zQ9p4MnnIUvh+jbIqyorA95fPHHG5rrZQGDURqvcoQg88OiMbZsQmEj81a1rJBxbNysLLt1X2Hnuu2DReNuHHDw9/B8A6nz6s9nNLb7LX19C5Qg8dZoNBJR01KXyNNMGiCZjg2ZhaAA4EC1yBr1WXxhWhIZUMqampnq5Yxli4bKGR9LmsYAM587auEIJCg0YijqK+e7nmt4MSsfbIBGxzABqvYhxvdQB3NQI3U7K6rZRuNzTBzctjtYHlucMPm3XCEHZp/huHxUdPHU8JBFE5rYJadrs0JA1OzNBLRqtcjbZUzCqaGrxSgdSVFVXGB7pJ6mcuMbGhvFibdrW3JN9WvXz83CEErpdFBiuLUMMGZ5pnP8Nc1pDGsa5rmxuJFnEvYQAOk+xsBCE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 name="Picture 3" descr="C:\!SGI\ZALOHA\2011\logo-cgg\color-on-transparent-1200dpi.png"/>
          <p:cNvPicPr>
            <a:picLocks noChangeAspect="1" noChangeArrowheads="1"/>
          </p:cNvPicPr>
          <p:nvPr/>
        </p:nvPicPr>
        <p:blipFill>
          <a:blip r:embed="rId3" cstate="print"/>
          <a:srcRect/>
          <a:stretch>
            <a:fillRect/>
          </a:stretch>
        </p:blipFill>
        <p:spPr bwMode="auto">
          <a:xfrm>
            <a:off x="3923928" y="5517232"/>
            <a:ext cx="2001146" cy="1074780"/>
          </a:xfrm>
          <a:prstGeom prst="rect">
            <a:avLst/>
          </a:prstGeom>
          <a:noFill/>
        </p:spPr>
      </p:pic>
      <p:pic>
        <p:nvPicPr>
          <p:cNvPr id="20" name="Picture 4" descr="http://kas.fsv.cuni.cz/old/logo1.jpg"/>
          <p:cNvPicPr>
            <a:picLocks noChangeAspect="1" noChangeArrowheads="1"/>
          </p:cNvPicPr>
          <p:nvPr/>
        </p:nvPicPr>
        <p:blipFill>
          <a:blip r:embed="rId4" cstate="print">
            <a:lum bright="70000" contrast="-70000"/>
          </a:blip>
          <a:srcRect l="44366" b="19968"/>
          <a:stretch>
            <a:fillRect/>
          </a:stretch>
        </p:blipFill>
        <p:spPr bwMode="auto">
          <a:xfrm>
            <a:off x="0" y="3284984"/>
            <a:ext cx="2483768" cy="3573016"/>
          </a:xfrm>
          <a:prstGeom prst="rect">
            <a:avLst/>
          </a:prstGeom>
          <a:noFill/>
        </p:spPr>
      </p:pic>
    </p:spTree>
    <p:extLst>
      <p:ext uri="{BB962C8B-B14F-4D97-AF65-F5344CB8AC3E}">
        <p14:creationId xmlns:p14="http://schemas.microsoft.com/office/powerpoint/2010/main" val="257838563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686800" cy="1139825"/>
          </a:xfrm>
        </p:spPr>
        <p:txBody>
          <a:bodyPr/>
          <a:lstStyle/>
          <a:p>
            <a:r>
              <a:rPr lang="en-US" dirty="0" smtClean="0"/>
              <a:t>Many possible sampling techniques</a:t>
            </a:r>
            <a:endParaRPr lang="cs-CZ" dirty="0"/>
          </a:p>
        </p:txBody>
      </p:sp>
      <p:sp>
        <p:nvSpPr>
          <p:cNvPr id="3" name="Zástupný symbol pro obsah 2"/>
          <p:cNvSpPr>
            <a:spLocks noGrp="1"/>
          </p:cNvSpPr>
          <p:nvPr>
            <p:ph idx="1"/>
          </p:nvPr>
        </p:nvSpPr>
        <p:spPr/>
        <p:txBody>
          <a:bodyPr/>
          <a:lstStyle/>
          <a:p>
            <a:endParaRPr lang="cs-CZ" dirty="0" smtClean="0"/>
          </a:p>
          <a:p>
            <a:endParaRPr lang="cs-CZ" dirty="0"/>
          </a:p>
        </p:txBody>
      </p:sp>
      <p:grpSp>
        <p:nvGrpSpPr>
          <p:cNvPr id="4" name="Skupina 19"/>
          <p:cNvGrpSpPr/>
          <p:nvPr/>
        </p:nvGrpSpPr>
        <p:grpSpPr>
          <a:xfrm>
            <a:off x="35496" y="2447279"/>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0" name="Skupina 35"/>
          <p:cNvGrpSpPr/>
          <p:nvPr/>
        </p:nvGrpSpPr>
        <p:grpSpPr>
          <a:xfrm>
            <a:off x="3084105" y="2447279"/>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51"/>
          <p:cNvGrpSpPr/>
          <p:nvPr/>
        </p:nvGrpSpPr>
        <p:grpSpPr>
          <a:xfrm>
            <a:off x="6156176" y="2447279"/>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8" name="Zástupný symbol pro zápatí 57"/>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sp>
        <p:nvSpPr>
          <p:cNvPr id="53" name="TextovéPole 52"/>
          <p:cNvSpPr txBox="1"/>
          <p:nvPr/>
        </p:nvSpPr>
        <p:spPr>
          <a:xfrm>
            <a:off x="2503165" y="4892967"/>
            <a:ext cx="4137671"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3600" dirty="0" smtClean="0">
                <a:latin typeface="+mn-lt"/>
              </a:rPr>
              <a:t>no single technique</a:t>
            </a:r>
          </a:p>
          <a:p>
            <a:pPr algn="ctr"/>
            <a:r>
              <a:rPr lang="en-US" sz="3600" dirty="0" smtClean="0">
                <a:latin typeface="+mn-lt"/>
              </a:rPr>
              <a:t>works well by itself</a:t>
            </a:r>
          </a:p>
        </p:txBody>
      </p:sp>
    </p:spTree>
    <p:extLst>
      <p:ext uri="{BB962C8B-B14F-4D97-AF65-F5344CB8AC3E}">
        <p14:creationId xmlns:p14="http://schemas.microsoft.com/office/powerpoint/2010/main" val="930262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Bidirectional path tracing</a:t>
            </a:r>
            <a:endParaRPr lang="en-US" dirty="0"/>
          </a:p>
        </p:txBody>
      </p:sp>
      <p:sp>
        <p:nvSpPr>
          <p:cNvPr id="3" name="Zástupný symbol pro obsah 2"/>
          <p:cNvSpPr>
            <a:spLocks noGrp="1"/>
          </p:cNvSpPr>
          <p:nvPr>
            <p:ph idx="1"/>
          </p:nvPr>
        </p:nvSpPr>
        <p:spPr/>
        <p:txBody>
          <a:bodyPr/>
          <a:lstStyle/>
          <a:p>
            <a:endParaRPr lang="en-US" dirty="0" smtClean="0"/>
          </a:p>
          <a:p>
            <a:r>
              <a:rPr lang="en-US" dirty="0" smtClean="0"/>
              <a:t>Use </a:t>
            </a:r>
            <a:r>
              <a:rPr lang="en-US" b="1" dirty="0" smtClean="0"/>
              <a:t>all </a:t>
            </a:r>
            <a:r>
              <a:rPr lang="en-US" dirty="0" smtClean="0"/>
              <a:t>of the above sampling </a:t>
            </a:r>
            <a:r>
              <a:rPr lang="en-US" dirty="0" err="1" smtClean="0"/>
              <a:t>techiques</a:t>
            </a:r>
            <a:endParaRPr lang="en-US" dirty="0" smtClean="0"/>
          </a:p>
          <a:p>
            <a:endParaRPr lang="en-US" dirty="0" smtClean="0"/>
          </a:p>
          <a:p>
            <a:r>
              <a:rPr lang="en-US" dirty="0" smtClean="0"/>
              <a:t>Combine using </a:t>
            </a:r>
            <a:r>
              <a:rPr lang="en-US" b="1" dirty="0" smtClean="0"/>
              <a:t>Multiple Importance Sampling</a:t>
            </a:r>
          </a:p>
        </p:txBody>
      </p:sp>
      <p:sp>
        <p:nvSpPr>
          <p:cNvPr id="6" name="Zástupný symbol pro zápatí 5"/>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spTree>
    <p:extLst>
      <p:ext uri="{BB962C8B-B14F-4D97-AF65-F5344CB8AC3E}">
        <p14:creationId xmlns:p14="http://schemas.microsoft.com/office/powerpoint/2010/main" val="57072794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686800" cy="1139825"/>
          </a:xfrm>
        </p:spPr>
        <p:txBody>
          <a:bodyPr/>
          <a:lstStyle/>
          <a:p>
            <a:r>
              <a:rPr lang="en-US" dirty="0" smtClean="0"/>
              <a:t>Multiple Importance Sampling</a:t>
            </a:r>
            <a:endParaRPr lang="cs-CZ" dirty="0"/>
          </a:p>
        </p:txBody>
      </p:sp>
      <p:sp>
        <p:nvSpPr>
          <p:cNvPr id="3" name="Zástupný symbol pro obsah 2"/>
          <p:cNvSpPr>
            <a:spLocks noGrp="1"/>
          </p:cNvSpPr>
          <p:nvPr>
            <p:ph idx="1"/>
          </p:nvPr>
        </p:nvSpPr>
        <p:spPr/>
        <p:txBody>
          <a:bodyPr/>
          <a:lstStyle/>
          <a:p>
            <a:endParaRPr lang="cs-CZ" dirty="0" smtClean="0"/>
          </a:p>
          <a:p>
            <a:endParaRPr lang="cs-CZ" dirty="0"/>
          </a:p>
        </p:txBody>
      </p:sp>
      <p:grpSp>
        <p:nvGrpSpPr>
          <p:cNvPr id="4" name="Skupina 19"/>
          <p:cNvGrpSpPr/>
          <p:nvPr/>
        </p:nvGrpSpPr>
        <p:grpSpPr>
          <a:xfrm>
            <a:off x="35496" y="2447279"/>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0" name="Skupina 35"/>
          <p:cNvGrpSpPr/>
          <p:nvPr/>
        </p:nvGrpSpPr>
        <p:grpSpPr>
          <a:xfrm>
            <a:off x="3084105" y="2447279"/>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51"/>
          <p:cNvGrpSpPr/>
          <p:nvPr/>
        </p:nvGrpSpPr>
        <p:grpSpPr>
          <a:xfrm>
            <a:off x="6156176" y="2447279"/>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8" name="Zástupný symbol pro zápatí 57"/>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graphicFrame>
        <p:nvGraphicFramePr>
          <p:cNvPr id="52" name="Objekt 51"/>
          <p:cNvGraphicFramePr>
            <a:graphicFrameLocks noChangeAspect="1"/>
          </p:cNvGraphicFramePr>
          <p:nvPr>
            <p:extLst>
              <p:ext uri="{D42A27DB-BD31-4B8C-83A1-F6EECF244321}">
                <p14:modId xmlns:p14="http://schemas.microsoft.com/office/powerpoint/2010/main" val="4274525445"/>
              </p:ext>
            </p:extLst>
          </p:nvPr>
        </p:nvGraphicFramePr>
        <p:xfrm>
          <a:off x="1222375" y="1548606"/>
          <a:ext cx="950913" cy="539750"/>
        </p:xfrm>
        <a:graphic>
          <a:graphicData uri="http://schemas.openxmlformats.org/presentationml/2006/ole">
            <mc:AlternateContent xmlns:mc="http://schemas.openxmlformats.org/markup-compatibility/2006">
              <mc:Choice xmlns:v="urn:schemas-microsoft-com:vml" Requires="v">
                <p:oleObj spid="_x0000_s95323" name="Rovnice" r:id="rId5" imgW="380880" imgH="215640" progId="Equation.3">
                  <p:embed/>
                </p:oleObj>
              </mc:Choice>
              <mc:Fallback>
                <p:oleObj name="Rovnice" r:id="rId5" imgW="380880" imgH="215640" progId="Equation.3">
                  <p:embed/>
                  <p:pic>
                    <p:nvPicPr>
                      <p:cNvPr id="0" name="Objekt 51"/>
                      <p:cNvPicPr>
                        <a:picLocks noChangeAspect="1" noChangeArrowheads="1"/>
                      </p:cNvPicPr>
                      <p:nvPr/>
                    </p:nvPicPr>
                    <p:blipFill>
                      <a:blip r:embed="rId6">
                        <a:lum bright="20000"/>
                      </a:blip>
                      <a:srcRect/>
                      <a:stretch>
                        <a:fillRect/>
                      </a:stretch>
                    </p:blipFill>
                    <p:spPr bwMode="auto">
                      <a:xfrm>
                        <a:off x="1222375" y="1548606"/>
                        <a:ext cx="950913"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4" name="Objekt 53"/>
          <p:cNvGraphicFramePr>
            <a:graphicFrameLocks noChangeAspect="1"/>
          </p:cNvGraphicFramePr>
          <p:nvPr>
            <p:extLst>
              <p:ext uri="{D42A27DB-BD31-4B8C-83A1-F6EECF244321}">
                <p14:modId xmlns:p14="http://schemas.microsoft.com/office/powerpoint/2010/main" val="3522362296"/>
              </p:ext>
            </p:extLst>
          </p:nvPr>
        </p:nvGraphicFramePr>
        <p:xfrm>
          <a:off x="4241800" y="1548606"/>
          <a:ext cx="982663" cy="539750"/>
        </p:xfrm>
        <a:graphic>
          <a:graphicData uri="http://schemas.openxmlformats.org/presentationml/2006/ole">
            <mc:AlternateContent xmlns:mc="http://schemas.openxmlformats.org/markup-compatibility/2006">
              <mc:Choice xmlns:v="urn:schemas-microsoft-com:vml" Requires="v">
                <p:oleObj spid="_x0000_s95324" name="Rovnice" r:id="rId7" imgW="393480" imgH="215640" progId="Equation.3">
                  <p:embed/>
                </p:oleObj>
              </mc:Choice>
              <mc:Fallback>
                <p:oleObj name="Rovnice" r:id="rId7" imgW="393480" imgH="215640" progId="Equation.3">
                  <p:embed/>
                  <p:pic>
                    <p:nvPicPr>
                      <p:cNvPr id="0" name="Objekt 51"/>
                      <p:cNvPicPr>
                        <a:picLocks noChangeAspect="1" noChangeArrowheads="1"/>
                      </p:cNvPicPr>
                      <p:nvPr/>
                    </p:nvPicPr>
                    <p:blipFill>
                      <a:blip r:embed="rId8">
                        <a:lum bright="20000"/>
                      </a:blip>
                      <a:srcRect/>
                      <a:stretch>
                        <a:fillRect/>
                      </a:stretch>
                    </p:blipFill>
                    <p:spPr bwMode="auto">
                      <a:xfrm>
                        <a:off x="4241800" y="1548606"/>
                        <a:ext cx="982663"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5" name="Objekt 54"/>
          <p:cNvGraphicFramePr>
            <a:graphicFrameLocks noChangeAspect="1"/>
          </p:cNvGraphicFramePr>
          <p:nvPr>
            <p:extLst>
              <p:ext uri="{D42A27DB-BD31-4B8C-83A1-F6EECF244321}">
                <p14:modId xmlns:p14="http://schemas.microsoft.com/office/powerpoint/2010/main" val="2689592233"/>
              </p:ext>
            </p:extLst>
          </p:nvPr>
        </p:nvGraphicFramePr>
        <p:xfrm>
          <a:off x="7261745" y="1532731"/>
          <a:ext cx="982663" cy="571500"/>
        </p:xfrm>
        <a:graphic>
          <a:graphicData uri="http://schemas.openxmlformats.org/presentationml/2006/ole">
            <mc:AlternateContent xmlns:mc="http://schemas.openxmlformats.org/markup-compatibility/2006">
              <mc:Choice xmlns:v="urn:schemas-microsoft-com:vml" Requires="v">
                <p:oleObj spid="_x0000_s95325" name="Rovnice" r:id="rId9" imgW="393480" imgH="228600" progId="Equation.3">
                  <p:embed/>
                </p:oleObj>
              </mc:Choice>
              <mc:Fallback>
                <p:oleObj name="Rovnice" r:id="rId9" imgW="393480" imgH="228600" progId="Equation.3">
                  <p:embed/>
                  <p:pic>
                    <p:nvPicPr>
                      <p:cNvPr id="0" name="Objekt 53"/>
                      <p:cNvPicPr>
                        <a:picLocks noChangeAspect="1" noChangeArrowheads="1"/>
                      </p:cNvPicPr>
                      <p:nvPr/>
                    </p:nvPicPr>
                    <p:blipFill>
                      <a:blip r:embed="rId10">
                        <a:lum bright="20000"/>
                      </a:blip>
                      <a:srcRect/>
                      <a:stretch>
                        <a:fillRect/>
                      </a:stretch>
                    </p:blipFill>
                    <p:spPr bwMode="auto">
                      <a:xfrm>
                        <a:off x="7261745" y="1532731"/>
                        <a:ext cx="982663"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60" name="Skupina 59"/>
          <p:cNvGrpSpPr/>
          <p:nvPr/>
        </p:nvGrpSpPr>
        <p:grpSpPr>
          <a:xfrm>
            <a:off x="3340386" y="4869160"/>
            <a:ext cx="2527758" cy="1152128"/>
            <a:chOff x="3340386" y="4869160"/>
            <a:chExt cx="2527758" cy="1152128"/>
          </a:xfrm>
        </p:grpSpPr>
        <p:graphicFrame>
          <p:nvGraphicFramePr>
            <p:cNvPr id="57" name="Object 2"/>
            <p:cNvGraphicFramePr>
              <a:graphicFrameLocks noChangeAspect="1"/>
            </p:cNvGraphicFramePr>
            <p:nvPr>
              <p:extLst>
                <p:ext uri="{D42A27DB-BD31-4B8C-83A1-F6EECF244321}">
                  <p14:modId xmlns:p14="http://schemas.microsoft.com/office/powerpoint/2010/main" val="1159625314"/>
                </p:ext>
              </p:extLst>
            </p:nvPr>
          </p:nvGraphicFramePr>
          <p:xfrm>
            <a:off x="3460750" y="5122863"/>
            <a:ext cx="2222500" cy="569912"/>
          </p:xfrm>
          <a:graphic>
            <a:graphicData uri="http://schemas.openxmlformats.org/presentationml/2006/ole">
              <mc:AlternateContent xmlns:mc="http://schemas.openxmlformats.org/markup-compatibility/2006">
                <mc:Choice xmlns:v="urn:schemas-microsoft-com:vml" Requires="v">
                  <p:oleObj spid="_x0000_s95326" name="Rovnice" r:id="rId11" imgW="888840" imgH="228600" progId="Equation.3">
                    <p:embed/>
                  </p:oleObj>
                </mc:Choice>
                <mc:Fallback>
                  <p:oleObj name="Rovnice" r:id="rId11" imgW="888840" imgH="228600" progId="Equation.3">
                    <p:embed/>
                    <p:pic>
                      <p:nvPicPr>
                        <p:cNvPr id="0" name=""/>
                        <p:cNvPicPr>
                          <a:picLocks noChangeAspect="1" noChangeArrowheads="1"/>
                        </p:cNvPicPr>
                        <p:nvPr/>
                      </p:nvPicPr>
                      <p:blipFill>
                        <a:blip r:embed="rId12">
                          <a:lum bright="20000"/>
                        </a:blip>
                        <a:srcRect/>
                        <a:stretch>
                          <a:fillRect/>
                        </a:stretch>
                      </p:blipFill>
                      <p:spPr bwMode="auto">
                        <a:xfrm>
                          <a:off x="3460750" y="5122863"/>
                          <a:ext cx="2222500" cy="5699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9" name="Obdélník 58"/>
            <p:cNvSpPr/>
            <p:nvPr/>
          </p:nvSpPr>
          <p:spPr>
            <a:xfrm>
              <a:off x="3340386" y="4869160"/>
              <a:ext cx="252775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4102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686800" cy="1139825"/>
          </a:xfrm>
        </p:spPr>
        <p:txBody>
          <a:bodyPr/>
          <a:lstStyle/>
          <a:p>
            <a:r>
              <a:rPr lang="en-US" dirty="0" smtClean="0"/>
              <a:t>Multiple Importance Sampling</a:t>
            </a:r>
            <a:endParaRPr lang="cs-CZ" dirty="0"/>
          </a:p>
        </p:txBody>
      </p:sp>
      <p:sp>
        <p:nvSpPr>
          <p:cNvPr id="3" name="Zástupný symbol pro obsah 2"/>
          <p:cNvSpPr>
            <a:spLocks noGrp="1"/>
          </p:cNvSpPr>
          <p:nvPr>
            <p:ph idx="1"/>
          </p:nvPr>
        </p:nvSpPr>
        <p:spPr/>
        <p:txBody>
          <a:bodyPr/>
          <a:lstStyle/>
          <a:p>
            <a:endParaRPr lang="cs-CZ" dirty="0" smtClean="0"/>
          </a:p>
          <a:p>
            <a:endParaRPr lang="cs-CZ" dirty="0"/>
          </a:p>
        </p:txBody>
      </p:sp>
      <p:grpSp>
        <p:nvGrpSpPr>
          <p:cNvPr id="4" name="Skupina 19"/>
          <p:cNvGrpSpPr/>
          <p:nvPr/>
        </p:nvGrpSpPr>
        <p:grpSpPr>
          <a:xfrm>
            <a:off x="35496" y="2447279"/>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0" name="Skupina 35"/>
          <p:cNvGrpSpPr/>
          <p:nvPr/>
        </p:nvGrpSpPr>
        <p:grpSpPr>
          <a:xfrm>
            <a:off x="3084105" y="2447279"/>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51"/>
          <p:cNvGrpSpPr/>
          <p:nvPr/>
        </p:nvGrpSpPr>
        <p:grpSpPr>
          <a:xfrm>
            <a:off x="6156176" y="2447279"/>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8" name="Zástupný symbol pro zápatí 57"/>
          <p:cNvSpPr>
            <a:spLocks noGrp="1"/>
          </p:cNvSpPr>
          <p:nvPr>
            <p:ph type="ftr" sz="quarter" idx="11"/>
          </p:nvPr>
        </p:nvSpPr>
        <p:spPr>
          <a:xfrm>
            <a:off x="1475060" y="6356176"/>
            <a:ext cx="6337300" cy="457200"/>
          </a:xfrm>
        </p:spPr>
        <p:txBody>
          <a:bodyPr/>
          <a:lstStyle/>
          <a:p>
            <a:pPr>
              <a:defRPr/>
            </a:pPr>
            <a:r>
              <a:rPr lang="en-US" altLang="en-US" dirty="0" smtClean="0"/>
              <a:t>Jaroslav </a:t>
            </a:r>
            <a:r>
              <a:rPr lang="en-US" altLang="en-US" dirty="0" err="1" smtClean="0"/>
              <a:t>Křivánek</a:t>
            </a:r>
            <a:r>
              <a:rPr lang="en-US" altLang="en-US" dirty="0" smtClean="0"/>
              <a:t> – Combining path integral and particle density estimators</a:t>
            </a:r>
            <a:endParaRPr lang="en-US" altLang="en-US" dirty="0"/>
          </a:p>
        </p:txBody>
      </p:sp>
      <p:graphicFrame>
        <p:nvGraphicFramePr>
          <p:cNvPr id="52" name="Objekt 51"/>
          <p:cNvGraphicFramePr>
            <a:graphicFrameLocks noChangeAspect="1"/>
          </p:cNvGraphicFramePr>
          <p:nvPr>
            <p:extLst>
              <p:ext uri="{D42A27DB-BD31-4B8C-83A1-F6EECF244321}">
                <p14:modId xmlns:p14="http://schemas.microsoft.com/office/powerpoint/2010/main" val="291462531"/>
              </p:ext>
            </p:extLst>
          </p:nvPr>
        </p:nvGraphicFramePr>
        <p:xfrm>
          <a:off x="1222375" y="1548606"/>
          <a:ext cx="950913" cy="539750"/>
        </p:xfrm>
        <a:graphic>
          <a:graphicData uri="http://schemas.openxmlformats.org/presentationml/2006/ole">
            <mc:AlternateContent xmlns:mc="http://schemas.openxmlformats.org/markup-compatibility/2006">
              <mc:Choice xmlns:v="urn:schemas-microsoft-com:vml" Requires="v">
                <p:oleObj spid="_x0000_s96342" name="Rovnice" r:id="rId5" imgW="380880" imgH="215640" progId="Equation.3">
                  <p:embed/>
                </p:oleObj>
              </mc:Choice>
              <mc:Fallback>
                <p:oleObj name="Rovnice" r:id="rId5" imgW="380880" imgH="215640" progId="Equation.3">
                  <p:embed/>
                  <p:pic>
                    <p:nvPicPr>
                      <p:cNvPr id="0" name=""/>
                      <p:cNvPicPr>
                        <a:picLocks noChangeAspect="1" noChangeArrowheads="1"/>
                      </p:cNvPicPr>
                      <p:nvPr/>
                    </p:nvPicPr>
                    <p:blipFill>
                      <a:blip r:embed="rId6">
                        <a:lum bright="20000"/>
                      </a:blip>
                      <a:srcRect/>
                      <a:stretch>
                        <a:fillRect/>
                      </a:stretch>
                    </p:blipFill>
                    <p:spPr bwMode="auto">
                      <a:xfrm>
                        <a:off x="1222375" y="1548606"/>
                        <a:ext cx="950913"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4" name="Objekt 53"/>
          <p:cNvGraphicFramePr>
            <a:graphicFrameLocks noChangeAspect="1"/>
          </p:cNvGraphicFramePr>
          <p:nvPr>
            <p:extLst>
              <p:ext uri="{D42A27DB-BD31-4B8C-83A1-F6EECF244321}">
                <p14:modId xmlns:p14="http://schemas.microsoft.com/office/powerpoint/2010/main" val="908471209"/>
              </p:ext>
            </p:extLst>
          </p:nvPr>
        </p:nvGraphicFramePr>
        <p:xfrm>
          <a:off x="4241800" y="1548606"/>
          <a:ext cx="982663" cy="539750"/>
        </p:xfrm>
        <a:graphic>
          <a:graphicData uri="http://schemas.openxmlformats.org/presentationml/2006/ole">
            <mc:AlternateContent xmlns:mc="http://schemas.openxmlformats.org/markup-compatibility/2006">
              <mc:Choice xmlns:v="urn:schemas-microsoft-com:vml" Requires="v">
                <p:oleObj spid="_x0000_s96343" name="Rovnice" r:id="rId7" imgW="393480" imgH="215640" progId="Equation.3">
                  <p:embed/>
                </p:oleObj>
              </mc:Choice>
              <mc:Fallback>
                <p:oleObj name="Rovnice" r:id="rId7" imgW="393480" imgH="215640" progId="Equation.3">
                  <p:embed/>
                  <p:pic>
                    <p:nvPicPr>
                      <p:cNvPr id="0" name=""/>
                      <p:cNvPicPr>
                        <a:picLocks noChangeAspect="1" noChangeArrowheads="1"/>
                      </p:cNvPicPr>
                      <p:nvPr/>
                    </p:nvPicPr>
                    <p:blipFill>
                      <a:blip r:embed="rId8">
                        <a:lum bright="20000"/>
                      </a:blip>
                      <a:srcRect/>
                      <a:stretch>
                        <a:fillRect/>
                      </a:stretch>
                    </p:blipFill>
                    <p:spPr bwMode="auto">
                      <a:xfrm>
                        <a:off x="4241800" y="1548606"/>
                        <a:ext cx="982663"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5" name="Objekt 54"/>
          <p:cNvGraphicFramePr>
            <a:graphicFrameLocks noChangeAspect="1"/>
          </p:cNvGraphicFramePr>
          <p:nvPr>
            <p:extLst>
              <p:ext uri="{D42A27DB-BD31-4B8C-83A1-F6EECF244321}">
                <p14:modId xmlns:p14="http://schemas.microsoft.com/office/powerpoint/2010/main" val="178257546"/>
              </p:ext>
            </p:extLst>
          </p:nvPr>
        </p:nvGraphicFramePr>
        <p:xfrm>
          <a:off x="7261745" y="1532731"/>
          <a:ext cx="982663" cy="571500"/>
        </p:xfrm>
        <a:graphic>
          <a:graphicData uri="http://schemas.openxmlformats.org/presentationml/2006/ole">
            <mc:AlternateContent xmlns:mc="http://schemas.openxmlformats.org/markup-compatibility/2006">
              <mc:Choice xmlns:v="urn:schemas-microsoft-com:vml" Requires="v">
                <p:oleObj spid="_x0000_s96344" name="Rovnice" r:id="rId9" imgW="393480" imgH="228600" progId="Equation.3">
                  <p:embed/>
                </p:oleObj>
              </mc:Choice>
              <mc:Fallback>
                <p:oleObj name="Rovnice" r:id="rId9" imgW="393480" imgH="228600" progId="Equation.3">
                  <p:embed/>
                  <p:pic>
                    <p:nvPicPr>
                      <p:cNvPr id="0" name=""/>
                      <p:cNvPicPr>
                        <a:picLocks noChangeAspect="1" noChangeArrowheads="1"/>
                      </p:cNvPicPr>
                      <p:nvPr/>
                    </p:nvPicPr>
                    <p:blipFill>
                      <a:blip r:embed="rId10">
                        <a:lum bright="20000"/>
                      </a:blip>
                      <a:srcRect/>
                      <a:stretch>
                        <a:fillRect/>
                      </a:stretch>
                    </p:blipFill>
                    <p:spPr bwMode="auto">
                      <a:xfrm>
                        <a:off x="7261745" y="1532731"/>
                        <a:ext cx="982663"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7" name="Object 2"/>
          <p:cNvGraphicFramePr>
            <a:graphicFrameLocks noChangeAspect="1"/>
          </p:cNvGraphicFramePr>
          <p:nvPr>
            <p:extLst>
              <p:ext uri="{D42A27DB-BD31-4B8C-83A1-F6EECF244321}">
                <p14:modId xmlns:p14="http://schemas.microsoft.com/office/powerpoint/2010/main" val="469672688"/>
              </p:ext>
            </p:extLst>
          </p:nvPr>
        </p:nvGraphicFramePr>
        <p:xfrm>
          <a:off x="2239963" y="4868863"/>
          <a:ext cx="4664075" cy="1077912"/>
        </p:xfrm>
        <a:graphic>
          <a:graphicData uri="http://schemas.openxmlformats.org/presentationml/2006/ole">
            <mc:AlternateContent xmlns:mc="http://schemas.openxmlformats.org/markup-compatibility/2006">
              <mc:Choice xmlns:v="urn:schemas-microsoft-com:vml" Requires="v">
                <p:oleObj spid="_x0000_s96345" name="Rovnice" r:id="rId11" imgW="1866600" imgH="431640" progId="Equation.3">
                  <p:embed/>
                </p:oleObj>
              </mc:Choice>
              <mc:Fallback>
                <p:oleObj name="Rovnice" r:id="rId11" imgW="1866600" imgH="431640" progId="Equation.3">
                  <p:embed/>
                  <p:pic>
                    <p:nvPicPr>
                      <p:cNvPr id="0" name=""/>
                      <p:cNvPicPr>
                        <a:picLocks noChangeAspect="1" noChangeArrowheads="1"/>
                      </p:cNvPicPr>
                      <p:nvPr/>
                    </p:nvPicPr>
                    <p:blipFill>
                      <a:blip r:embed="rId12">
                        <a:lum bright="20000"/>
                      </a:blip>
                      <a:srcRect/>
                      <a:stretch>
                        <a:fillRect/>
                      </a:stretch>
                    </p:blipFill>
                    <p:spPr bwMode="auto">
                      <a:xfrm>
                        <a:off x="2239963" y="4868863"/>
                        <a:ext cx="4664075" cy="10779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9" name="Obdélník 58"/>
          <p:cNvSpPr/>
          <p:nvPr/>
        </p:nvSpPr>
        <p:spPr>
          <a:xfrm>
            <a:off x="2140429" y="4869160"/>
            <a:ext cx="4951852"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23181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67544" y="1508070"/>
            <a:ext cx="8208912" cy="4031908"/>
          </a:xfrm>
          <a:prstGeom prst="rect">
            <a:avLst/>
          </a:prstGeom>
          <a:noFill/>
          <a:ln w="12700">
            <a:noFill/>
            <a:miter lim="800000"/>
            <a:headEnd/>
            <a:tailEnd/>
          </a:ln>
        </p:spPr>
      </p:pic>
      <p:sp>
        <p:nvSpPr>
          <p:cNvPr id="2" name="Nadpis 1"/>
          <p:cNvSpPr>
            <a:spLocks noGrp="1"/>
          </p:cNvSpPr>
          <p:nvPr>
            <p:ph type="title"/>
          </p:nvPr>
        </p:nvSpPr>
        <p:spPr/>
        <p:txBody>
          <a:bodyPr/>
          <a:lstStyle/>
          <a:p>
            <a:r>
              <a:rPr lang="en-US" dirty="0" smtClean="0"/>
              <a:t>Bidirectional path tracing</a:t>
            </a:r>
            <a:endParaRPr lang="en-US" dirty="0"/>
          </a:p>
        </p:txBody>
      </p:sp>
      <p:sp>
        <p:nvSpPr>
          <p:cNvPr id="7" name="TextBox 4"/>
          <p:cNvSpPr txBox="1">
            <a:spLocks noChangeArrowheads="1"/>
          </p:cNvSpPr>
          <p:nvPr/>
        </p:nvSpPr>
        <p:spPr bwMode="auto">
          <a:xfrm>
            <a:off x="899592" y="5579948"/>
            <a:ext cx="3233578" cy="369332"/>
          </a:xfrm>
          <a:prstGeom prst="rect">
            <a:avLst/>
          </a:prstGeom>
          <a:noFill/>
          <a:ln w="9525">
            <a:noFill/>
            <a:miter lim="800000"/>
            <a:headEnd/>
            <a:tailEnd/>
          </a:ln>
        </p:spPr>
        <p:txBody>
          <a:bodyPr wrap="none">
            <a:spAutoFit/>
          </a:bodyPr>
          <a:lstStyle/>
          <a:p>
            <a:r>
              <a:rPr lang="cs-CZ" b="1" dirty="0">
                <a:latin typeface="+mj-lt"/>
              </a:rPr>
              <a:t>BPT, 25 </a:t>
            </a:r>
            <a:r>
              <a:rPr lang="en-US" b="1" dirty="0" smtClean="0">
                <a:latin typeface="+mj-lt"/>
              </a:rPr>
              <a:t>samples per pixel</a:t>
            </a:r>
            <a:endParaRPr lang="en-US" b="1" dirty="0">
              <a:latin typeface="+mj-lt"/>
            </a:endParaRPr>
          </a:p>
        </p:txBody>
      </p:sp>
      <p:sp>
        <p:nvSpPr>
          <p:cNvPr id="8" name="TextBox 5"/>
          <p:cNvSpPr txBox="1">
            <a:spLocks noChangeArrowheads="1"/>
          </p:cNvSpPr>
          <p:nvPr/>
        </p:nvSpPr>
        <p:spPr bwMode="auto">
          <a:xfrm>
            <a:off x="5218462" y="5579948"/>
            <a:ext cx="3063659" cy="369332"/>
          </a:xfrm>
          <a:prstGeom prst="rect">
            <a:avLst/>
          </a:prstGeom>
          <a:noFill/>
          <a:ln w="9525">
            <a:noFill/>
            <a:miter lim="800000"/>
            <a:headEnd/>
            <a:tailEnd/>
          </a:ln>
        </p:spPr>
        <p:txBody>
          <a:bodyPr wrap="none">
            <a:spAutoFit/>
          </a:bodyPr>
          <a:lstStyle/>
          <a:p>
            <a:r>
              <a:rPr lang="cs-CZ" b="1" dirty="0">
                <a:latin typeface="+mj-lt"/>
              </a:rPr>
              <a:t>PT, 56 </a:t>
            </a:r>
            <a:r>
              <a:rPr lang="en-US" b="1" dirty="0" smtClean="0">
                <a:latin typeface="+mj-lt"/>
              </a:rPr>
              <a:t>samples per pixel</a:t>
            </a:r>
            <a:endParaRPr lang="en-US" b="1" dirty="0">
              <a:latin typeface="+mj-lt"/>
            </a:endParaRPr>
          </a:p>
        </p:txBody>
      </p:sp>
      <p:sp>
        <p:nvSpPr>
          <p:cNvPr id="9" name="TextBox 6"/>
          <p:cNvSpPr txBox="1"/>
          <p:nvPr/>
        </p:nvSpPr>
        <p:spPr>
          <a:xfrm rot="16200000">
            <a:off x="7850467" y="3354148"/>
            <a:ext cx="2146742" cy="369332"/>
          </a:xfrm>
          <a:prstGeom prst="rect">
            <a:avLst/>
          </a:prstGeom>
          <a:noFill/>
        </p:spPr>
        <p:txBody>
          <a:bodyPr wrap="none" rtlCol="0">
            <a:spAutoFit/>
          </a:bodyPr>
          <a:lstStyle/>
          <a:p>
            <a:r>
              <a:rPr lang="cs-CZ" dirty="0" smtClean="0">
                <a:latin typeface="+mj-lt"/>
              </a:rPr>
              <a:t>Image</a:t>
            </a:r>
            <a:r>
              <a:rPr lang="en-US" dirty="0" smtClean="0">
                <a:latin typeface="+mj-lt"/>
              </a:rPr>
              <a:t>s</a:t>
            </a:r>
            <a:r>
              <a:rPr lang="cs-CZ" dirty="0" smtClean="0">
                <a:latin typeface="+mj-lt"/>
              </a:rPr>
              <a:t>: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10" name="Obdélník 9"/>
          <p:cNvSpPr/>
          <p:nvPr/>
        </p:nvSpPr>
        <p:spPr>
          <a:xfrm>
            <a:off x="467544" y="1505597"/>
            <a:ext cx="4057564" cy="403716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4634821" y="1511116"/>
            <a:ext cx="4041635" cy="402414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ástupný symbol pro číslo snímku 11"/>
          <p:cNvSpPr>
            <a:spLocks noGrp="1"/>
          </p:cNvSpPr>
          <p:nvPr>
            <p:ph type="sldNum" sz="quarter" idx="12"/>
          </p:nvPr>
        </p:nvSpPr>
        <p:spPr/>
        <p:txBody>
          <a:bodyPr/>
          <a:lstStyle/>
          <a:p>
            <a:pPr>
              <a:defRPr/>
            </a:pPr>
            <a:fld id="{81494967-73EE-4A75-A827-47B02327E019}" type="slidenum">
              <a:rPr lang="en-US" altLang="en-US" smtClean="0"/>
              <a:pPr>
                <a:defRPr/>
              </a:pPr>
              <a:t>14</a:t>
            </a:fld>
            <a:endParaRPr lang="en-US" altLang="en-US"/>
          </a:p>
        </p:txBody>
      </p:sp>
      <p:sp>
        <p:nvSpPr>
          <p:cNvPr id="14" name="Zástupný symbol pro zápatí 57"/>
          <p:cNvSpPr>
            <a:spLocks noGrp="1"/>
          </p:cNvSpPr>
          <p:nvPr>
            <p:ph type="ftr" sz="quarter" idx="11"/>
          </p:nvPr>
        </p:nvSpPr>
        <p:spPr>
          <a:xfrm>
            <a:off x="1403350" y="6356176"/>
            <a:ext cx="6337300" cy="457200"/>
          </a:xfrm>
        </p:spPr>
        <p:txBody>
          <a:bodyPr/>
          <a:lstStyle/>
          <a:p>
            <a:pPr>
              <a:defRPr/>
            </a:pPr>
            <a:r>
              <a:rPr lang="en-US" altLang="en-US" dirty="0" smtClean="0"/>
              <a:t>Jaroslav </a:t>
            </a:r>
            <a:r>
              <a:rPr lang="en-US" altLang="en-US" dirty="0" err="1" smtClean="0"/>
              <a:t>Křivánek</a:t>
            </a:r>
            <a:r>
              <a:rPr lang="en-US" altLang="en-US" dirty="0" smtClean="0"/>
              <a:t> – Combining path integral and particle density estimators</a:t>
            </a:r>
            <a:endParaRPr lang="en-US" altLang="en-US" dirty="0"/>
          </a:p>
        </p:txBody>
      </p:sp>
    </p:spTree>
    <p:extLst>
      <p:ext uri="{BB962C8B-B14F-4D97-AF65-F5344CB8AC3E}">
        <p14:creationId xmlns:p14="http://schemas.microsoft.com/office/powerpoint/2010/main" val="180014226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Limitations of Bidirectional Path Tracing</a:t>
            </a:r>
            <a:endParaRPr lang="en-US" dirty="0"/>
          </a:p>
        </p:txBody>
      </p:sp>
      <p:sp>
        <p:nvSpPr>
          <p:cNvPr id="3" name="Zástupný symbol pro text 2"/>
          <p:cNvSpPr>
            <a:spLocks noGrp="1"/>
          </p:cNvSpPr>
          <p:nvPr>
            <p:ph type="body" idx="1"/>
          </p:nvPr>
        </p:nvSpPr>
        <p:spPr/>
        <p:txBody>
          <a:bodyPr/>
          <a:lstStyle/>
          <a:p>
            <a:endParaRPr lang="cs-CZ" dirty="0" smtClean="0"/>
          </a:p>
          <a:p>
            <a:endParaRPr lang="cs-CZ" dirty="0" smtClean="0"/>
          </a:p>
          <a:p>
            <a:endParaRPr lang="cs-CZ" dirty="0" smtClean="0"/>
          </a:p>
          <a:p>
            <a:endParaRPr lang="en-US" dirty="0"/>
          </a:p>
        </p:txBody>
      </p:sp>
    </p:spTree>
    <p:extLst>
      <p:ext uri="{BB962C8B-B14F-4D97-AF65-F5344CB8AC3E}">
        <p14:creationId xmlns:p14="http://schemas.microsoft.com/office/powerpoint/2010/main" val="301356409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Insufficient path sampling techniques</a:t>
            </a:r>
            <a:endParaRPr lang="en-US" dirty="0"/>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
        <p:nvSpPr>
          <p:cNvPr id="8" name="TextovéPole 7"/>
          <p:cNvSpPr txBox="1"/>
          <p:nvPr/>
        </p:nvSpPr>
        <p:spPr>
          <a:xfrm>
            <a:off x="46374" y="6381328"/>
            <a:ext cx="3174267"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mn-lt"/>
              </a:rPr>
              <a:t>Reference solution</a:t>
            </a:r>
          </a:p>
        </p:txBody>
      </p:sp>
      <p:pic>
        <p:nvPicPr>
          <p:cNvPr id="55301" name="Picture 5" descr="C:\devel\2012-importance\paper\supplemental-images\Pool scene\Bidirectional Path Tracing.png"/>
          <p:cNvPicPr>
            <a:picLocks noChangeAspect="1" noChangeArrowheads="1"/>
          </p:cNvPicPr>
          <p:nvPr/>
        </p:nvPicPr>
        <p:blipFill>
          <a:blip r:embed="rId4" cstate="print"/>
          <a:srcRect l="51575"/>
          <a:stretch>
            <a:fillRect/>
          </a:stretch>
        </p:blipFill>
        <p:spPr bwMode="auto">
          <a:xfrm>
            <a:off x="4716016" y="0"/>
            <a:ext cx="4427984" cy="6859429"/>
          </a:xfrm>
          <a:prstGeom prst="rect">
            <a:avLst/>
          </a:prstGeom>
          <a:noFill/>
          <a:ln w="12700">
            <a:solidFill>
              <a:schemeClr val="tx1"/>
            </a:solidFill>
          </a:ln>
        </p:spPr>
      </p:pic>
      <p:sp>
        <p:nvSpPr>
          <p:cNvPr id="10" name="TextovéPole 9"/>
          <p:cNvSpPr txBox="1"/>
          <p:nvPr/>
        </p:nvSpPr>
        <p:spPr>
          <a:xfrm>
            <a:off x="4932040" y="6396335"/>
            <a:ext cx="426591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mn-lt"/>
              </a:rPr>
              <a:t>Bidirectional path tracing</a:t>
            </a:r>
          </a:p>
        </p:txBody>
      </p:sp>
    </p:spTree>
    <p:extLst>
      <p:ext uri="{BB962C8B-B14F-4D97-AF65-F5344CB8AC3E}">
        <p14:creationId xmlns:p14="http://schemas.microsoft.com/office/powerpoint/2010/main" val="149972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path sampling techniques</a:t>
            </a:r>
            <a:endParaRPr lang="cs-CZ" dirty="0"/>
          </a:p>
        </p:txBody>
      </p:sp>
      <p:sp>
        <p:nvSpPr>
          <p:cNvPr id="3" name="Content Placeholder 2"/>
          <p:cNvSpPr>
            <a:spLocks noGrp="1"/>
          </p:cNvSpPr>
          <p:nvPr>
            <p:ph idx="1"/>
          </p:nvPr>
        </p:nvSpPr>
        <p:spPr/>
        <p:txBody>
          <a:bodyPr/>
          <a:lstStyle/>
          <a:p>
            <a:r>
              <a:rPr lang="en-US" b="1" dirty="0" smtClean="0"/>
              <a:t>SDS paths</a:t>
            </a:r>
            <a:r>
              <a:rPr lang="en-US" dirty="0" smtClean="0"/>
              <a:t> sampled with zero (or very small) </a:t>
            </a:r>
            <a:r>
              <a:rPr lang="en-US" dirty="0" err="1" smtClean="0"/>
              <a:t>pdf</a:t>
            </a:r>
            <a:endParaRPr lang="cs-CZ" dirty="0" smtClean="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grpSp>
        <p:nvGrpSpPr>
          <p:cNvPr id="5" name="Skupina 61"/>
          <p:cNvGrpSpPr/>
          <p:nvPr/>
        </p:nvGrpSpPr>
        <p:grpSpPr>
          <a:xfrm>
            <a:off x="1907704" y="3212692"/>
            <a:ext cx="4934942" cy="2057040"/>
            <a:chOff x="2671986" y="3798441"/>
            <a:chExt cx="3206750" cy="1336675"/>
          </a:xfrm>
        </p:grpSpPr>
        <p:sp>
          <p:nvSpPr>
            <p:cNvPr id="640005" name="Freeform 5"/>
            <p:cNvSpPr>
              <a:spLocks/>
            </p:cNvSpPr>
            <p:nvPr/>
          </p:nvSpPr>
          <p:spPr bwMode="auto">
            <a:xfrm>
              <a:off x="3157761" y="4437112"/>
              <a:ext cx="2251075" cy="692150"/>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solidFill>
            <a:ln w="190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cs-CZ"/>
            </a:p>
          </p:txBody>
        </p:sp>
        <p:sp>
          <p:nvSpPr>
            <p:cNvPr id="640007" name="Freeform 7"/>
            <p:cNvSpPr>
              <a:spLocks/>
            </p:cNvSpPr>
            <p:nvPr/>
          </p:nvSpPr>
          <p:spPr bwMode="auto">
            <a:xfrm>
              <a:off x="2671986" y="4350891"/>
              <a:ext cx="3206750" cy="784225"/>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640033" name="Freeform 33"/>
            <p:cNvSpPr>
              <a:spLocks/>
            </p:cNvSpPr>
            <p:nvPr/>
          </p:nvSpPr>
          <p:spPr bwMode="auto">
            <a:xfrm>
              <a:off x="2738661" y="3798441"/>
              <a:ext cx="3095625" cy="1336675"/>
            </a:xfrm>
            <a:custGeom>
              <a:avLst/>
              <a:gdLst/>
              <a:ahLst/>
              <a:cxnLst>
                <a:cxn ang="0">
                  <a:pos x="0" y="30"/>
                </a:cxn>
                <a:cxn ang="0">
                  <a:pos x="968" y="446"/>
                </a:cxn>
                <a:cxn ang="0">
                  <a:pos x="1126" y="842"/>
                </a:cxn>
                <a:cxn ang="0">
                  <a:pos x="1236" y="458"/>
                </a:cxn>
                <a:cxn ang="0">
                  <a:pos x="1950" y="0"/>
                </a:cxn>
              </a:cxnLst>
              <a:rect l="0" t="0" r="r" b="b"/>
              <a:pathLst>
                <a:path w="1950" h="842">
                  <a:moveTo>
                    <a:pt x="0" y="30"/>
                  </a:moveTo>
                  <a:lnTo>
                    <a:pt x="968" y="446"/>
                  </a:lnTo>
                  <a:lnTo>
                    <a:pt x="1126" y="842"/>
                  </a:lnTo>
                  <a:lnTo>
                    <a:pt x="1236" y="458"/>
                  </a:lnTo>
                  <a:lnTo>
                    <a:pt x="1950" y="0"/>
                  </a:lnTo>
                </a:path>
              </a:pathLst>
            </a:custGeom>
            <a:noFill/>
            <a:ln w="12700">
              <a:solidFill>
                <a:schemeClr val="tx1"/>
              </a:solidFill>
              <a:prstDash val="solid"/>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cs-CZ"/>
            </a:p>
          </p:txBody>
        </p:sp>
      </p:grpSp>
      <p:sp>
        <p:nvSpPr>
          <p:cNvPr id="15" name="Zástupný symbol pro zápatí 14"/>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sp>
        <p:nvSpPr>
          <p:cNvPr id="16" name="TextovéPole 15"/>
          <p:cNvSpPr txBox="1"/>
          <p:nvPr/>
        </p:nvSpPr>
        <p:spPr>
          <a:xfrm>
            <a:off x="4139952" y="5277456"/>
            <a:ext cx="1314784" cy="369332"/>
          </a:xfrm>
          <a:prstGeom prst="rect">
            <a:avLst/>
          </a:prstGeom>
          <a:noFill/>
        </p:spPr>
        <p:txBody>
          <a:bodyPr wrap="none" rtlCol="0">
            <a:spAutoFit/>
          </a:bodyPr>
          <a:lstStyle/>
          <a:p>
            <a:r>
              <a:rPr lang="en-US" dirty="0" smtClean="0">
                <a:solidFill>
                  <a:schemeClr val="tx2"/>
                </a:solidFill>
                <a:latin typeface="+mn-lt"/>
              </a:rPr>
              <a:t>diffuse – D</a:t>
            </a:r>
            <a:endParaRPr lang="cs-CZ" dirty="0" smtClean="0">
              <a:solidFill>
                <a:schemeClr val="tx2"/>
              </a:solidFill>
              <a:latin typeface="+mn-lt"/>
            </a:endParaRPr>
          </a:p>
        </p:txBody>
      </p:sp>
      <p:sp>
        <p:nvSpPr>
          <p:cNvPr id="20" name="Oval 10"/>
          <p:cNvSpPr/>
          <p:nvPr/>
        </p:nvSpPr>
        <p:spPr>
          <a:xfrm>
            <a:off x="4693156" y="520672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Oval 10"/>
          <p:cNvSpPr/>
          <p:nvPr/>
        </p:nvSpPr>
        <p:spPr>
          <a:xfrm>
            <a:off x="4971286" y="425014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 name="Oval 10"/>
          <p:cNvSpPr/>
          <p:nvPr/>
        </p:nvSpPr>
        <p:spPr>
          <a:xfrm>
            <a:off x="4301588" y="423490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Oval 10"/>
          <p:cNvSpPr/>
          <p:nvPr/>
        </p:nvSpPr>
        <p:spPr>
          <a:xfrm>
            <a:off x="6693092" y="316382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 name="Oval 10"/>
          <p:cNvSpPr/>
          <p:nvPr/>
        </p:nvSpPr>
        <p:spPr>
          <a:xfrm>
            <a:off x="1998380" y="322678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5" name="TextovéPole 24"/>
          <p:cNvSpPr txBox="1"/>
          <p:nvPr/>
        </p:nvSpPr>
        <p:spPr>
          <a:xfrm>
            <a:off x="3995936" y="3861048"/>
            <a:ext cx="1433406" cy="369332"/>
          </a:xfrm>
          <a:prstGeom prst="rect">
            <a:avLst/>
          </a:prstGeom>
          <a:noFill/>
        </p:spPr>
        <p:txBody>
          <a:bodyPr wrap="none" rtlCol="0">
            <a:spAutoFit/>
          </a:bodyPr>
          <a:lstStyle/>
          <a:p>
            <a:r>
              <a:rPr lang="en-US" dirty="0" err="1" smtClean="0">
                <a:solidFill>
                  <a:schemeClr val="tx2"/>
                </a:solidFill>
                <a:latin typeface="+mn-lt"/>
              </a:rPr>
              <a:t>specular</a:t>
            </a:r>
            <a:r>
              <a:rPr lang="en-US" dirty="0" smtClean="0">
                <a:solidFill>
                  <a:schemeClr val="tx2"/>
                </a:solidFill>
                <a:latin typeface="+mn-lt"/>
              </a:rPr>
              <a:t> – S</a:t>
            </a:r>
            <a:endParaRPr lang="cs-CZ" dirty="0" smtClean="0">
              <a:solidFill>
                <a:schemeClr val="tx2"/>
              </a:solidFill>
              <a:latin typeface="+mn-lt"/>
            </a:endParaRPr>
          </a:p>
        </p:txBody>
      </p:sp>
    </p:spTree>
    <p:extLst>
      <p:ext uri="{BB962C8B-B14F-4D97-AF65-F5344CB8AC3E}">
        <p14:creationId xmlns:p14="http://schemas.microsoft.com/office/powerpoint/2010/main" val="710772419"/>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Photon Mapping</a:t>
            </a:r>
            <a:br>
              <a:rPr lang="en-US" dirty="0" smtClean="0"/>
            </a:br>
            <a:r>
              <a:rPr lang="en-US" dirty="0" smtClean="0"/>
              <a:t/>
            </a:r>
            <a:br>
              <a:rPr lang="en-US" dirty="0" smtClean="0"/>
            </a:br>
            <a:r>
              <a:rPr lang="en-US" dirty="0" smtClean="0"/>
              <a:t>(Density estimation)</a:t>
            </a:r>
            <a:endParaRPr lang="en-US" dirty="0"/>
          </a:p>
        </p:txBody>
      </p:sp>
      <p:sp>
        <p:nvSpPr>
          <p:cNvPr id="3" name="Zástupný symbol pro text 2"/>
          <p:cNvSpPr>
            <a:spLocks noGrp="1"/>
          </p:cNvSpPr>
          <p:nvPr>
            <p:ph type="body" idx="1"/>
          </p:nvPr>
        </p:nvSpPr>
        <p:spPr/>
        <p:txBody>
          <a:bodyPr/>
          <a:lstStyle/>
          <a:p>
            <a:endParaRPr lang="cs-CZ" dirty="0" smtClean="0"/>
          </a:p>
          <a:p>
            <a:endParaRPr lang="cs-CZ" dirty="0" smtClean="0"/>
          </a:p>
          <a:p>
            <a:endParaRPr lang="cs-CZ" dirty="0" smtClean="0"/>
          </a:p>
          <a:p>
            <a:endParaRPr lang="en-US" dirty="0"/>
          </a:p>
        </p:txBody>
      </p:sp>
    </p:spTree>
    <p:extLst>
      <p:ext uri="{BB962C8B-B14F-4D97-AF65-F5344CB8AC3E}">
        <p14:creationId xmlns:p14="http://schemas.microsoft.com/office/powerpoint/2010/main" val="281441849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Photon mapping</a:t>
            </a:r>
            <a:r>
              <a:rPr lang="en-US" dirty="0" smtClean="0"/>
              <a:t> (Density estimation)</a:t>
            </a:r>
            <a:endParaRPr lang="cs-CZ"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Many fwd walks + store collisions (“photon map”)</a:t>
            </a:r>
            <a:endParaRPr lang="cs-CZ" dirty="0" smtClean="0"/>
          </a:p>
          <a:p>
            <a:pPr marL="514350" indent="-514350">
              <a:buFont typeface="+mj-lt"/>
              <a:buAutoNum type="arabicPeriod"/>
            </a:pPr>
            <a:r>
              <a:rPr lang="en-US" dirty="0" smtClean="0"/>
              <a:t>Radiance estimate: (Kernel) </a:t>
            </a:r>
            <a:r>
              <a:rPr lang="en-US" b="1" dirty="0" smtClean="0"/>
              <a:t>density estimation</a:t>
            </a:r>
            <a:endParaRPr lang="en-US" dirty="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640005" name="Freeform 5"/>
          <p:cNvSpPr>
            <a:spLocks/>
          </p:cNvSpPr>
          <p:nvPr/>
        </p:nvSpPr>
        <p:spPr bwMode="auto">
          <a:xfrm>
            <a:off x="2655274" y="4195558"/>
            <a:ext cx="3464232" cy="1065166"/>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solidFill>
          <a:ln w="190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cs-CZ"/>
          </a:p>
        </p:txBody>
      </p:sp>
      <p:sp>
        <p:nvSpPr>
          <p:cNvPr id="640007" name="Freeform 7"/>
          <p:cNvSpPr>
            <a:spLocks/>
          </p:cNvSpPr>
          <p:nvPr/>
        </p:nvSpPr>
        <p:spPr bwMode="auto">
          <a:xfrm>
            <a:off x="1907704" y="4062870"/>
            <a:ext cx="4934942" cy="1206862"/>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15" name="Zástupný symbol pro zápatí 14"/>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sp>
        <p:nvSpPr>
          <p:cNvPr id="20" name="Oval 10"/>
          <p:cNvSpPr/>
          <p:nvPr/>
        </p:nvSpPr>
        <p:spPr>
          <a:xfrm>
            <a:off x="4693156" y="5206722"/>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 name="Oval 10"/>
          <p:cNvSpPr/>
          <p:nvPr/>
        </p:nvSpPr>
        <p:spPr>
          <a:xfrm>
            <a:off x="4301588" y="4234900"/>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 name="Oval 10"/>
          <p:cNvSpPr/>
          <p:nvPr/>
        </p:nvSpPr>
        <p:spPr>
          <a:xfrm>
            <a:off x="1998380" y="3226788"/>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6" name="Straight Arrow Connector 112"/>
          <p:cNvCxnSpPr>
            <a:stCxn id="24" idx="5"/>
            <a:endCxn id="22" idx="1"/>
          </p:cNvCxnSpPr>
          <p:nvPr/>
        </p:nvCxnSpPr>
        <p:spPr>
          <a:xfrm>
            <a:off x="2109518" y="3337924"/>
            <a:ext cx="2211138" cy="91604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34" name="Group 121"/>
          <p:cNvGrpSpPr/>
          <p:nvPr/>
        </p:nvGrpSpPr>
        <p:grpSpPr>
          <a:xfrm>
            <a:off x="4858814" y="3023107"/>
            <a:ext cx="1956713" cy="1276369"/>
            <a:chOff x="7445510" y="1787875"/>
            <a:chExt cx="1956713" cy="1276369"/>
          </a:xfrm>
        </p:grpSpPr>
        <p:cxnSp>
          <p:nvCxnSpPr>
            <p:cNvPr id="35" name="Straight Arrow Connector 115"/>
            <p:cNvCxnSpPr>
              <a:stCxn id="44" idx="1"/>
              <a:endCxn id="41" idx="5"/>
            </p:cNvCxnSpPr>
            <p:nvPr/>
          </p:nvCxnSpPr>
          <p:spPr>
            <a:xfrm flipV="1">
              <a:off x="7445510" y="1787875"/>
              <a:ext cx="1834556" cy="1237476"/>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127"/>
            <p:cNvCxnSpPr>
              <a:stCxn id="45" idx="1"/>
              <a:endCxn id="42" idx="5"/>
            </p:cNvCxnSpPr>
            <p:nvPr/>
          </p:nvCxnSpPr>
          <p:spPr>
            <a:xfrm flipV="1">
              <a:off x="7969001" y="1991895"/>
              <a:ext cx="1433222" cy="107234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37" name="Group 123"/>
          <p:cNvGrpSpPr/>
          <p:nvPr/>
        </p:nvGrpSpPr>
        <p:grpSpPr>
          <a:xfrm>
            <a:off x="4491756" y="4352651"/>
            <a:ext cx="890549" cy="864841"/>
            <a:chOff x="7078452" y="3117419"/>
            <a:chExt cx="890549" cy="864841"/>
          </a:xfrm>
        </p:grpSpPr>
        <p:cxnSp>
          <p:nvCxnSpPr>
            <p:cNvPr id="38" name="Straight Arrow Connector 114"/>
            <p:cNvCxnSpPr>
              <a:stCxn id="44" idx="3"/>
              <a:endCxn id="50" idx="7"/>
            </p:cNvCxnSpPr>
            <p:nvPr/>
          </p:nvCxnSpPr>
          <p:spPr>
            <a:xfrm flipH="1">
              <a:off x="7078452" y="3117419"/>
              <a:ext cx="367058" cy="86484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38"/>
            <p:cNvCxnSpPr>
              <a:stCxn id="49" idx="7"/>
              <a:endCxn id="45" idx="3"/>
            </p:cNvCxnSpPr>
            <p:nvPr/>
          </p:nvCxnSpPr>
          <p:spPr>
            <a:xfrm flipV="1">
              <a:off x="7646070" y="3156312"/>
              <a:ext cx="322931" cy="825948"/>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40" name="Group 96"/>
          <p:cNvGrpSpPr/>
          <p:nvPr/>
        </p:nvGrpSpPr>
        <p:grpSpPr>
          <a:xfrm rot="14345322">
            <a:off x="6554601" y="3123160"/>
            <a:ext cx="368001" cy="130204"/>
            <a:chOff x="7372351" y="1758697"/>
            <a:chExt cx="368001" cy="130204"/>
          </a:xfrm>
          <a:solidFill>
            <a:schemeClr val="bg2"/>
          </a:solidFill>
        </p:grpSpPr>
        <p:sp>
          <p:nvSpPr>
            <p:cNvPr id="41"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43" name="Group 122"/>
          <p:cNvGrpSpPr/>
          <p:nvPr/>
        </p:nvGrpSpPr>
        <p:grpSpPr>
          <a:xfrm>
            <a:off x="4839746" y="4241515"/>
            <a:ext cx="653697" cy="169097"/>
            <a:chOff x="8290888" y="3089387"/>
            <a:chExt cx="653697" cy="169097"/>
          </a:xfrm>
          <a:solidFill>
            <a:schemeClr val="bg2"/>
          </a:solidFill>
        </p:grpSpPr>
        <p:sp>
          <p:nvSpPr>
            <p:cNvPr id="44" name="Oval 117"/>
            <p:cNvSpPr/>
            <p:nvPr/>
          </p:nvSpPr>
          <p:spPr>
            <a:xfrm>
              <a:off x="8290888" y="308938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5" name="Oval 131"/>
            <p:cNvSpPr/>
            <p:nvPr/>
          </p:nvSpPr>
          <p:spPr>
            <a:xfrm>
              <a:off x="8814379" y="312828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6" name="Oval 48"/>
          <p:cNvSpPr/>
          <p:nvPr/>
        </p:nvSpPr>
        <p:spPr>
          <a:xfrm>
            <a:off x="4194056" y="5140454"/>
            <a:ext cx="1071134" cy="249212"/>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8" name="Group 124"/>
          <p:cNvGrpSpPr/>
          <p:nvPr/>
        </p:nvGrpSpPr>
        <p:grpSpPr>
          <a:xfrm>
            <a:off x="4380618" y="5198424"/>
            <a:ext cx="697824" cy="130204"/>
            <a:chOff x="6967314" y="3963192"/>
            <a:chExt cx="697824" cy="130204"/>
          </a:xfrm>
          <a:solidFill>
            <a:schemeClr val="bg2"/>
          </a:solidFill>
        </p:grpSpPr>
        <p:sp>
          <p:nvSpPr>
            <p:cNvPr id="49"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0"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53" name="Straight Arrow Connector 112"/>
          <p:cNvCxnSpPr/>
          <p:nvPr/>
        </p:nvCxnSpPr>
        <p:spPr>
          <a:xfrm>
            <a:off x="4427984" y="4365104"/>
            <a:ext cx="288032" cy="864096"/>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346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000"/>
                            </p:stCondLst>
                            <p:childTnLst>
                              <p:par>
                                <p:cTn id="34" presetID="22" presetClass="entr" presetSubtype="8" fill="hold" nodeType="afterEffect">
                                  <p:stCondLst>
                                    <p:cond delay="50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500"/>
                                        <p:tgtEl>
                                          <p:spTgt spid="53"/>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3500"/>
                            </p:stCondLst>
                            <p:childTnLst>
                              <p:par>
                                <p:cTn id="50" presetID="20" presetClass="entr" presetSubtype="0"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edge">
                                      <p:cBhvr>
                                        <p:cTn id="52" dur="12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Contributors</a:t>
            </a:r>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sp>
        <p:nvSpPr>
          <p:cNvPr id="6" name="Rectangle 62"/>
          <p:cNvSpPr/>
          <p:nvPr/>
        </p:nvSpPr>
        <p:spPr>
          <a:xfrm>
            <a:off x="381000" y="1556792"/>
            <a:ext cx="8439472" cy="1368152"/>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Zástupný symbol pro obsah 2"/>
          <p:cNvSpPr>
            <a:spLocks noGrp="1"/>
          </p:cNvSpPr>
          <p:nvPr>
            <p:ph idx="1"/>
          </p:nvPr>
        </p:nvSpPr>
        <p:spPr>
          <a:xfrm>
            <a:off x="467544" y="1628800"/>
            <a:ext cx="8229600" cy="4530725"/>
          </a:xfrm>
        </p:spPr>
        <p:txBody>
          <a:bodyPr/>
          <a:lstStyle/>
          <a:p>
            <a:r>
              <a:rPr lang="en-US" b="1" dirty="0" smtClean="0"/>
              <a:t>I. </a:t>
            </a:r>
            <a:r>
              <a:rPr lang="en-US" b="1" dirty="0" err="1" smtClean="0"/>
              <a:t>Georgiev</a:t>
            </a:r>
            <a:r>
              <a:rPr lang="en-US" dirty="0" smtClean="0"/>
              <a:t>, </a:t>
            </a:r>
            <a:r>
              <a:rPr lang="en-US" b="1" dirty="0" smtClean="0"/>
              <a:t>J. </a:t>
            </a:r>
            <a:r>
              <a:rPr lang="en-US" b="1" dirty="0" err="1" smtClean="0"/>
              <a:t>Křivánek</a:t>
            </a:r>
            <a:r>
              <a:rPr lang="en-US" dirty="0" smtClean="0"/>
              <a:t>, </a:t>
            </a:r>
            <a:r>
              <a:rPr lang="en-US" b="1" dirty="0" smtClean="0"/>
              <a:t>T. </a:t>
            </a:r>
            <a:r>
              <a:rPr lang="en-US" b="1" dirty="0" err="1" smtClean="0"/>
              <a:t>Davidovič</a:t>
            </a:r>
            <a:r>
              <a:rPr lang="en-US" dirty="0" smtClean="0"/>
              <a:t>, </a:t>
            </a:r>
            <a:br>
              <a:rPr lang="en-US" dirty="0" smtClean="0"/>
            </a:br>
            <a:r>
              <a:rPr lang="en-US" b="1" dirty="0" smtClean="0"/>
              <a:t>P. </a:t>
            </a:r>
            <a:r>
              <a:rPr lang="en-US" b="1" dirty="0" err="1" smtClean="0"/>
              <a:t>Slusallek</a:t>
            </a:r>
            <a:r>
              <a:rPr lang="en-US" dirty="0" smtClean="0"/>
              <a:t/>
            </a:r>
            <a:br>
              <a:rPr lang="en-US" dirty="0" smtClean="0"/>
            </a:br>
            <a:r>
              <a:rPr lang="en-US" i="1" dirty="0" smtClean="0"/>
              <a:t>SIGGRAPH Asia 2012.</a:t>
            </a:r>
          </a:p>
          <a:p>
            <a:pPr marL="0" indent="0">
              <a:buNone/>
            </a:pPr>
            <a:endParaRPr lang="en-US" i="1" dirty="0" smtClean="0"/>
          </a:p>
          <a:p>
            <a:r>
              <a:rPr lang="cs-CZ" b="1" dirty="0"/>
              <a:t>T. </a:t>
            </a:r>
            <a:r>
              <a:rPr lang="cs-CZ" b="1" dirty="0" err="1"/>
              <a:t>Hachisuka</a:t>
            </a:r>
            <a:r>
              <a:rPr lang="cs-CZ" dirty="0"/>
              <a:t>, </a:t>
            </a:r>
            <a:r>
              <a:rPr lang="cs-CZ" b="1" dirty="0"/>
              <a:t>J. </a:t>
            </a:r>
            <a:r>
              <a:rPr lang="cs-CZ" b="1" dirty="0" err="1"/>
              <a:t>Pantaleoni</a:t>
            </a:r>
            <a:r>
              <a:rPr lang="cs-CZ" dirty="0"/>
              <a:t>, and </a:t>
            </a:r>
            <a:r>
              <a:rPr lang="cs-CZ" b="1" dirty="0"/>
              <a:t>H. W. </a:t>
            </a:r>
            <a:r>
              <a:rPr lang="cs-CZ" b="1" dirty="0" smtClean="0"/>
              <a:t>Jensen</a:t>
            </a:r>
            <a:r>
              <a:rPr lang="en-US" b="1" dirty="0" smtClean="0"/>
              <a:t/>
            </a:r>
            <a:br>
              <a:rPr lang="en-US" b="1" dirty="0" smtClean="0"/>
            </a:br>
            <a:r>
              <a:rPr lang="en-US" i="1" dirty="0" smtClean="0"/>
              <a:t>SIGGRAPH </a:t>
            </a:r>
            <a:r>
              <a:rPr lang="en-US" i="1" dirty="0"/>
              <a:t>Asia 2012.</a:t>
            </a:r>
          </a:p>
          <a:p>
            <a:endParaRPr lang="en-US" i="1" dirty="0"/>
          </a:p>
          <a:p>
            <a:r>
              <a:rPr lang="en-US" b="1" dirty="0" smtClean="0"/>
              <a:t>J. </a:t>
            </a:r>
            <a:r>
              <a:rPr lang="cs-CZ" b="1" dirty="0" smtClean="0"/>
              <a:t>Křivánek</a:t>
            </a:r>
            <a:r>
              <a:rPr lang="en-US" dirty="0" smtClean="0"/>
              <a:t>, </a:t>
            </a:r>
            <a:r>
              <a:rPr lang="en-US" b="1" dirty="0" smtClean="0"/>
              <a:t>I. </a:t>
            </a:r>
            <a:r>
              <a:rPr lang="en-US" b="1" dirty="0" err="1" smtClean="0"/>
              <a:t>Georgiev</a:t>
            </a:r>
            <a:r>
              <a:rPr lang="en-US" dirty="0" smtClean="0"/>
              <a:t>, </a:t>
            </a:r>
            <a:r>
              <a:rPr lang="en-US" b="1" dirty="0" smtClean="0"/>
              <a:t>T. Hachisuka</a:t>
            </a:r>
            <a:r>
              <a:rPr lang="en-US" dirty="0" smtClean="0"/>
              <a:t>, </a:t>
            </a:r>
            <a:r>
              <a:rPr lang="en-US" b="1" dirty="0" smtClean="0"/>
              <a:t>P. </a:t>
            </a:r>
            <a:r>
              <a:rPr lang="en-US" b="1" dirty="0" err="1" smtClean="0"/>
              <a:t>Vévoda</a:t>
            </a:r>
            <a:r>
              <a:rPr lang="en-US" dirty="0" smtClean="0"/>
              <a:t>, </a:t>
            </a:r>
            <a:r>
              <a:rPr lang="en-US" b="1" dirty="0" smtClean="0"/>
              <a:t>M. </a:t>
            </a:r>
            <a:r>
              <a:rPr lang="en-US" b="1" dirty="0" err="1" smtClean="0"/>
              <a:t>Šik</a:t>
            </a:r>
            <a:r>
              <a:rPr lang="en-US" dirty="0" smtClean="0"/>
              <a:t>, </a:t>
            </a:r>
            <a:r>
              <a:rPr lang="en-US" b="1" dirty="0" smtClean="0"/>
              <a:t>D. </a:t>
            </a:r>
            <a:r>
              <a:rPr lang="en-US" b="1" dirty="0" err="1" smtClean="0"/>
              <a:t>Nowrouzezahrai</a:t>
            </a:r>
            <a:r>
              <a:rPr lang="en-US" dirty="0" smtClean="0"/>
              <a:t>, </a:t>
            </a:r>
            <a:r>
              <a:rPr lang="en-US" b="1" dirty="0" smtClean="0"/>
              <a:t>W. </a:t>
            </a:r>
            <a:r>
              <a:rPr lang="en-US" b="1" dirty="0" err="1" smtClean="0"/>
              <a:t>Jarosz</a:t>
            </a:r>
            <a:r>
              <a:rPr lang="en-US" dirty="0"/>
              <a:t/>
            </a:r>
            <a:br>
              <a:rPr lang="en-US" dirty="0"/>
            </a:br>
            <a:r>
              <a:rPr lang="en-US" i="1" dirty="0" smtClean="0"/>
              <a:t>SIGGRAPH 2014.</a:t>
            </a:r>
            <a:endParaRPr lang="en-US" i="1" dirty="0"/>
          </a:p>
        </p:txBody>
      </p:sp>
    </p:spTree>
    <p:extLst>
      <p:ext uri="{BB962C8B-B14F-4D97-AF65-F5344CB8AC3E}">
        <p14:creationId xmlns:p14="http://schemas.microsoft.com/office/powerpoint/2010/main" val="29292470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Insufficient path sampling techniques</a:t>
            </a:r>
            <a:endParaRPr lang="en-US" dirty="0"/>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Tree>
    <p:extLst>
      <p:ext uri="{BB962C8B-B14F-4D97-AF65-F5344CB8AC3E}">
        <p14:creationId xmlns:p14="http://schemas.microsoft.com/office/powerpoint/2010/main" val="198988615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Combining </a:t>
            </a:r>
            <a:br>
              <a:rPr lang="en-US" dirty="0" smtClean="0"/>
            </a:br>
            <a:r>
              <a:rPr lang="en-US" dirty="0" smtClean="0"/>
              <a:t/>
            </a:r>
            <a:br>
              <a:rPr lang="en-US" dirty="0" smtClean="0"/>
            </a:br>
            <a:r>
              <a:rPr lang="en-US" dirty="0" smtClean="0"/>
              <a:t>Bidirectional path tracing</a:t>
            </a:r>
            <a:br>
              <a:rPr lang="en-US" dirty="0" smtClean="0"/>
            </a:br>
            <a:r>
              <a:rPr lang="en-US" dirty="0" smtClean="0"/>
              <a:t>&amp; </a:t>
            </a:r>
            <a:br>
              <a:rPr lang="en-US" dirty="0" smtClean="0"/>
            </a:br>
            <a:r>
              <a:rPr lang="en-US" dirty="0" smtClean="0"/>
              <a:t>Photon mapping</a:t>
            </a:r>
            <a:endParaRPr lang="en-US" dirty="0"/>
          </a:p>
        </p:txBody>
      </p:sp>
      <p:sp>
        <p:nvSpPr>
          <p:cNvPr id="3" name="Zástupný symbol pro text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499349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81000" y="3192016"/>
            <a:ext cx="8439472" cy="3261320"/>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Overview</a:t>
            </a:r>
            <a:endParaRPr lang="en-GB" dirty="0"/>
          </a:p>
        </p:txBody>
      </p:sp>
      <p:sp>
        <p:nvSpPr>
          <p:cNvPr id="6" name="Content Placeholder 5"/>
          <p:cNvSpPr>
            <a:spLocks noGrp="1"/>
          </p:cNvSpPr>
          <p:nvPr>
            <p:ph idx="1"/>
          </p:nvPr>
        </p:nvSpPr>
        <p:spPr>
          <a:xfrm>
            <a:off x="457200" y="1600200"/>
            <a:ext cx="8229600" cy="4781128"/>
          </a:xfrm>
        </p:spPr>
        <p:txBody>
          <a:bodyPr>
            <a:noAutofit/>
          </a:bodyPr>
          <a:lstStyle/>
          <a:p>
            <a:pPr>
              <a:buClr>
                <a:srgbClr val="D20000"/>
              </a:buClr>
              <a:buFont typeface="Wingdings" pitchFamily="2" charset="2"/>
              <a:buChar char=""/>
            </a:pPr>
            <a:r>
              <a:rPr lang="en-US" b="1" dirty="0" smtClean="0"/>
              <a:t>Problem</a:t>
            </a:r>
            <a:r>
              <a:rPr lang="en-US" dirty="0" smtClean="0"/>
              <a:t>: different mathematical frameworks</a:t>
            </a:r>
          </a:p>
          <a:p>
            <a:pPr lvl="1"/>
            <a:r>
              <a:rPr lang="en-US" sz="2400" b="1" dirty="0" smtClean="0"/>
              <a:t>BPT</a:t>
            </a:r>
            <a:r>
              <a:rPr lang="en-US" sz="2400" dirty="0" smtClean="0"/>
              <a:t>: Monte Carlo estimator of a path integral</a:t>
            </a:r>
          </a:p>
          <a:p>
            <a:pPr lvl="1"/>
            <a:r>
              <a:rPr lang="en-US" sz="2400" b="1" dirty="0" smtClean="0"/>
              <a:t>PM</a:t>
            </a:r>
            <a:r>
              <a:rPr lang="en-US" sz="2400" dirty="0" smtClean="0"/>
              <a:t>: </a:t>
            </a:r>
            <a:r>
              <a:rPr lang="en-US" dirty="0" smtClean="0"/>
              <a:t> </a:t>
            </a:r>
            <a:r>
              <a:rPr lang="en-US" sz="2400" dirty="0" smtClean="0"/>
              <a:t>Density estimation</a:t>
            </a:r>
          </a:p>
          <a:p>
            <a:pPr>
              <a:buSzPct val="100000"/>
              <a:buFont typeface="Wingdings" pitchFamily="2" charset="2"/>
              <a:buChar char=""/>
            </a:pPr>
            <a:endParaRPr lang="en-US" sz="2400" dirty="0" smtClean="0"/>
          </a:p>
          <a:p>
            <a:pPr>
              <a:buSzPct val="100000"/>
              <a:buFont typeface="Wingdings" pitchFamily="2" charset="2"/>
              <a:buChar char=""/>
            </a:pPr>
            <a:r>
              <a:rPr lang="en-US" b="1" dirty="0" smtClean="0"/>
              <a:t>Key contribution: </a:t>
            </a:r>
            <a:r>
              <a:rPr lang="en-US" dirty="0" smtClean="0"/>
              <a:t>Reformulate photon mapping in              the path integral framework</a:t>
            </a:r>
            <a:br>
              <a:rPr lang="en-US" dirty="0" smtClean="0"/>
            </a:br>
            <a:endParaRPr lang="en-US" dirty="0" smtClean="0"/>
          </a:p>
          <a:p>
            <a:pPr marL="746125" lvl="1" indent="-288925">
              <a:buFont typeface="+mj-lt"/>
              <a:buAutoNum type="arabicParenR"/>
            </a:pPr>
            <a:r>
              <a:rPr lang="en-US" dirty="0" smtClean="0"/>
              <a:t>Formalize as path sampling technique</a:t>
            </a:r>
          </a:p>
          <a:p>
            <a:pPr marL="746125" lvl="1" indent="-288925">
              <a:buFont typeface="+mj-lt"/>
              <a:buAutoNum type="arabicParenR"/>
            </a:pPr>
            <a:r>
              <a:rPr lang="en-US" dirty="0" smtClean="0"/>
              <a:t>Derive path probability density</a:t>
            </a:r>
            <a:endParaRPr lang="cs-CZ" dirty="0"/>
          </a:p>
          <a:p>
            <a:pPr lvl="0">
              <a:buClr>
                <a:srgbClr val="00B050"/>
              </a:buClr>
              <a:buFont typeface="Wingdings 2" pitchFamily="18" charset="2"/>
              <a:buChar char=""/>
            </a:pPr>
            <a:endParaRPr lang="cs-CZ" dirty="0" smtClean="0"/>
          </a:p>
          <a:p>
            <a:pPr lvl="0">
              <a:buClr>
                <a:srgbClr val="00B050"/>
              </a:buClr>
              <a:buFont typeface="Wingdings 2" pitchFamily="18" charset="2"/>
              <a:buChar char=""/>
            </a:pPr>
            <a:r>
              <a:rPr lang="en-US" dirty="0" smtClean="0"/>
              <a:t>Combination of BPT and PM into a </a:t>
            </a:r>
            <a:r>
              <a:rPr lang="en-US" b="1" dirty="0" smtClean="0"/>
              <a:t>robust </a:t>
            </a:r>
            <a:r>
              <a:rPr lang="en-US" dirty="0" smtClean="0"/>
              <a:t>algorithm</a:t>
            </a:r>
            <a:endParaRPr lang="en-US" dirty="0"/>
          </a:p>
          <a:p>
            <a:pPr marL="746125" lvl="1" indent="-288925">
              <a:buFont typeface="+mj-lt"/>
              <a:buAutoNum type="arabicParenR"/>
            </a:pPr>
            <a:endParaRPr lang="en-US" dirty="0" smtClean="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smtClean="0"/>
          </a:p>
        </p:txBody>
      </p:sp>
      <p:sp>
        <p:nvSpPr>
          <p:cNvPr id="7" name="Zástupný symbol pro zápatí 6"/>
          <p:cNvSpPr>
            <a:spLocks noGrp="1"/>
          </p:cNvSpPr>
          <p:nvPr>
            <p:ph type="ftr" sz="quarter" idx="11"/>
          </p:nvPr>
        </p:nvSpPr>
        <p:spPr/>
        <p:txBody>
          <a:bodyPr/>
          <a:lstStyle/>
          <a:p>
            <a:pPr>
              <a:defRPr/>
            </a:pPr>
            <a:r>
              <a:rPr lang="en-US" altLang="en-US" i="1" dirty="0" smtClean="0"/>
              <a:t>Jaroslav </a:t>
            </a:r>
            <a:r>
              <a:rPr lang="en-US" altLang="en-US" i="1" dirty="0" err="1" smtClean="0"/>
              <a:t>Křivánek</a:t>
            </a:r>
            <a:r>
              <a:rPr lang="en-US" altLang="en-US" i="1" dirty="0" smtClean="0"/>
              <a:t> – Combining path integral and particle density estimators</a:t>
            </a:r>
            <a:endParaRPr lang="en-US" altLang="en-US" dirty="0"/>
          </a:p>
        </p:txBody>
      </p:sp>
    </p:spTree>
    <p:extLst>
      <p:ext uri="{BB962C8B-B14F-4D97-AF65-F5344CB8AC3E}">
        <p14:creationId xmlns:p14="http://schemas.microsoft.com/office/powerpoint/2010/main" val="1133265498"/>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BPT </a:t>
            </a:r>
            <a:r>
              <a:rPr lang="en-US" b="1" dirty="0" err="1" smtClean="0"/>
              <a:t>vs</a:t>
            </a:r>
            <a:r>
              <a:rPr lang="en-US" b="1" dirty="0" smtClean="0"/>
              <a:t> PM</a:t>
            </a:r>
            <a:endParaRPr lang="en-GB" b="1" dirty="0"/>
          </a:p>
        </p:txBody>
      </p:sp>
      <p:sp>
        <p:nvSpPr>
          <p:cNvPr id="17" name="TextBox 16"/>
          <p:cNvSpPr txBox="1"/>
          <p:nvPr/>
        </p:nvSpPr>
        <p:spPr>
          <a:xfrm>
            <a:off x="179512" y="5127575"/>
            <a:ext cx="5796643" cy="461665"/>
          </a:xfrm>
          <a:prstGeom prst="rect">
            <a:avLst/>
          </a:prstGeom>
          <a:solidFill>
            <a:schemeClr val="tx1">
              <a:alpha val="25000"/>
            </a:schemeClr>
          </a:solidFill>
        </p:spPr>
        <p:txBody>
          <a:bodyPr wrap="square" rtlCol="0">
            <a:spAutoFit/>
          </a:bodyPr>
          <a:lstStyle/>
          <a:p>
            <a:pPr algn="ctr"/>
            <a:r>
              <a:rPr lang="en-US" sz="2400" b="1" dirty="0" smtClean="0">
                <a:solidFill>
                  <a:schemeClr val="tx2"/>
                </a:solidFill>
                <a:latin typeface="+mn-lt"/>
              </a:rPr>
              <a:t>Bidirectional path tracing</a:t>
            </a:r>
            <a:endParaRPr lang="en-US" sz="2400" b="1" dirty="0">
              <a:solidFill>
                <a:schemeClr val="tx2"/>
              </a:solidFill>
              <a:latin typeface="+mn-lt"/>
            </a:endParaRPr>
          </a:p>
        </p:txBody>
      </p:sp>
      <p:sp>
        <p:nvSpPr>
          <p:cNvPr id="18" name="TextBox 17"/>
          <p:cNvSpPr txBox="1"/>
          <p:nvPr/>
        </p:nvSpPr>
        <p:spPr>
          <a:xfrm>
            <a:off x="6156176" y="5127575"/>
            <a:ext cx="2808312" cy="461665"/>
          </a:xfrm>
          <a:prstGeom prst="rect">
            <a:avLst/>
          </a:prstGeom>
          <a:solidFill>
            <a:schemeClr val="tx1">
              <a:alpha val="25000"/>
            </a:schemeClr>
          </a:solidFill>
        </p:spPr>
        <p:txBody>
          <a:bodyPr wrap="square" rtlCol="0">
            <a:spAutoFit/>
          </a:bodyPr>
          <a:lstStyle/>
          <a:p>
            <a:pPr algn="ctr"/>
            <a:r>
              <a:rPr lang="en-US" sz="2400" b="1" dirty="0" smtClean="0">
                <a:solidFill>
                  <a:schemeClr val="tx2"/>
                </a:solidFill>
                <a:latin typeface="+mn-lt"/>
              </a:rPr>
              <a:t>Photon mapping</a:t>
            </a:r>
            <a:endParaRPr lang="en-US" sz="2400" b="1" dirty="0">
              <a:solidFill>
                <a:schemeClr val="tx2"/>
              </a:solidFill>
              <a:latin typeface="+mn-lt"/>
            </a:endParaRPr>
          </a:p>
        </p:txBody>
      </p:sp>
      <p:cxnSp>
        <p:nvCxnSpPr>
          <p:cNvPr id="29" name="Straight Arrow Connector 28"/>
          <p:cNvCxnSpPr>
            <a:stCxn id="41" idx="3"/>
            <a:endCxn id="3" idx="1"/>
          </p:cNvCxnSpPr>
          <p:nvPr/>
        </p:nvCxnSpPr>
        <p:spPr>
          <a:xfrm>
            <a:off x="533280" y="2713602"/>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6" name="Group 7"/>
          <p:cNvGrpSpPr/>
          <p:nvPr/>
        </p:nvGrpSpPr>
        <p:grpSpPr>
          <a:xfrm>
            <a:off x="179512" y="1772319"/>
            <a:ext cx="2808312" cy="2480452"/>
            <a:chOff x="179512" y="1635150"/>
            <a:chExt cx="2808312" cy="2480452"/>
          </a:xfrm>
        </p:grpSpPr>
        <p:sp>
          <p:nvSpPr>
            <p:cNvPr id="50" name="Rectangle 49"/>
            <p:cNvSpPr/>
            <p:nvPr/>
          </p:nvSpPr>
          <p:spPr>
            <a:xfrm>
              <a:off x="179512"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Frame 1"/>
            <p:cNvSpPr/>
            <p:nvPr/>
          </p:nvSpPr>
          <p:spPr>
            <a:xfrm>
              <a:off x="179512"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1129159"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27"/>
            <p:cNvGrpSpPr/>
            <p:nvPr/>
          </p:nvGrpSpPr>
          <p:grpSpPr>
            <a:xfrm rot="774754">
              <a:off x="336427" y="2434380"/>
              <a:ext cx="410270" cy="298378"/>
              <a:chOff x="3192789" y="1005143"/>
              <a:chExt cx="785815" cy="571503"/>
            </a:xfrm>
          </p:grpSpPr>
          <p:sp>
            <p:nvSpPr>
              <p:cNvPr id="40" name="Isosceles Triangle 3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1" name="Rectangle 4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48" name="Straight Arrow Connector 47"/>
          <p:cNvCxnSpPr>
            <a:stCxn id="3" idx="7"/>
            <a:endCxn id="47" idx="3"/>
          </p:cNvCxnSpPr>
          <p:nvPr/>
        </p:nvCxnSpPr>
        <p:spPr>
          <a:xfrm flipV="1">
            <a:off x="1435620" y="3081350"/>
            <a:ext cx="1422014" cy="1038079"/>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1"/>
            <a:endCxn id="58" idx="5"/>
          </p:cNvCxnSpPr>
          <p:nvPr/>
        </p:nvCxnSpPr>
        <p:spPr>
          <a:xfrm flipH="1" flipV="1">
            <a:off x="1629703" y="2007002"/>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324482" y="410036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7" name="Oval 46"/>
          <p:cNvSpPr/>
          <p:nvPr/>
        </p:nvSpPr>
        <p:spPr>
          <a:xfrm>
            <a:off x="2838566" y="29702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Oval 57"/>
          <p:cNvSpPr/>
          <p:nvPr/>
        </p:nvSpPr>
        <p:spPr>
          <a:xfrm>
            <a:off x="1518565" y="189586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1" name="Straight Arrow Connector 100"/>
          <p:cNvCxnSpPr>
            <a:stCxn id="109" idx="3"/>
            <a:endCxn id="105" idx="1"/>
          </p:cNvCxnSpPr>
          <p:nvPr/>
        </p:nvCxnSpPr>
        <p:spPr>
          <a:xfrm>
            <a:off x="3521612" y="2713602"/>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 name="Group 6"/>
          <p:cNvGrpSpPr/>
          <p:nvPr/>
        </p:nvGrpSpPr>
        <p:grpSpPr>
          <a:xfrm>
            <a:off x="179513" y="4450000"/>
            <a:ext cx="5796643" cy="491356"/>
            <a:chOff x="179513" y="4305796"/>
            <a:chExt cx="5796643" cy="830997"/>
          </a:xfrm>
        </p:grpSpPr>
        <p:sp>
          <p:nvSpPr>
            <p:cNvPr id="19" name="TextBox 18"/>
            <p:cNvSpPr txBox="1"/>
            <p:nvPr/>
          </p:nvSpPr>
          <p:spPr>
            <a:xfrm>
              <a:off x="179513" y="4305796"/>
              <a:ext cx="2808311" cy="830997"/>
            </a:xfrm>
            <a:prstGeom prst="rect">
              <a:avLst/>
            </a:prstGeom>
            <a:solidFill>
              <a:schemeClr val="accent1"/>
            </a:solidFill>
          </p:spPr>
          <p:txBody>
            <a:bodyPr wrap="square" rtlCol="0" anchor="ctr">
              <a:noAutofit/>
            </a:bodyPr>
            <a:lstStyle/>
            <a:p>
              <a:pPr algn="ctr"/>
              <a:r>
                <a:rPr lang="en-US" dirty="0" smtClean="0">
                  <a:solidFill>
                    <a:srgbClr val="FFC000"/>
                  </a:solidFill>
                  <a:effectLst>
                    <a:outerShdw blurRad="38100" dist="38100" dir="2700000" algn="tl">
                      <a:srgbClr val="000000">
                        <a:alpha val="43137"/>
                      </a:srgbClr>
                    </a:outerShdw>
                  </a:effectLst>
                  <a:latin typeface="+mn-lt"/>
                </a:rPr>
                <a:t>Unidirectional sampling</a:t>
              </a:r>
              <a:endParaRPr lang="en-US" dirty="0">
                <a:solidFill>
                  <a:srgbClr val="FFC000"/>
                </a:solidFill>
                <a:effectLst>
                  <a:outerShdw blurRad="38100" dist="38100" dir="2700000" algn="tl">
                    <a:srgbClr val="000000">
                      <a:alpha val="43137"/>
                    </a:srgbClr>
                  </a:outerShdw>
                </a:effectLst>
                <a:latin typeface="+mn-lt"/>
              </a:endParaRPr>
            </a:p>
          </p:txBody>
        </p:sp>
        <p:sp>
          <p:nvSpPr>
            <p:cNvPr id="20" name="TextBox 19"/>
            <p:cNvSpPr txBox="1"/>
            <p:nvPr/>
          </p:nvSpPr>
          <p:spPr>
            <a:xfrm>
              <a:off x="3167844" y="4305796"/>
              <a:ext cx="2808312" cy="830997"/>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Vertex connection</a:t>
              </a:r>
              <a:endParaRPr lang="en-US" sz="2000" dirty="0">
                <a:solidFill>
                  <a:srgbClr val="FFC000"/>
                </a:solidFill>
                <a:effectLst>
                  <a:outerShdw blurRad="50800" dist="38100" dir="2700000" algn="tl" rotWithShape="0">
                    <a:prstClr val="black"/>
                  </a:outerShdw>
                </a:effectLst>
                <a:latin typeface="+mn-lt"/>
              </a:endParaRPr>
            </a:p>
          </p:txBody>
        </p:sp>
      </p:grpSp>
      <p:grpSp>
        <p:nvGrpSpPr>
          <p:cNvPr id="9" name="Group 5"/>
          <p:cNvGrpSpPr/>
          <p:nvPr/>
        </p:nvGrpSpPr>
        <p:grpSpPr>
          <a:xfrm>
            <a:off x="3167844" y="1772319"/>
            <a:ext cx="2808312" cy="2480452"/>
            <a:chOff x="3167844" y="1635150"/>
            <a:chExt cx="2808312" cy="2480452"/>
          </a:xfrm>
        </p:grpSpPr>
        <p:sp>
          <p:nvSpPr>
            <p:cNvPr id="150" name="Rectangle 149"/>
            <p:cNvSpPr/>
            <p:nvPr/>
          </p:nvSpPr>
          <p:spPr>
            <a:xfrm>
              <a:off x="3167845"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Frame 98"/>
            <p:cNvSpPr/>
            <p:nvPr/>
          </p:nvSpPr>
          <p:spPr>
            <a:xfrm>
              <a:off x="3167844"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0" name="Rectangle 99"/>
            <p:cNvSpPr/>
            <p:nvPr/>
          </p:nvSpPr>
          <p:spPr>
            <a:xfrm>
              <a:off x="4117491"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 name="Group 101"/>
            <p:cNvGrpSpPr/>
            <p:nvPr/>
          </p:nvGrpSpPr>
          <p:grpSpPr>
            <a:xfrm rot="774754">
              <a:off x="3324759" y="2434380"/>
              <a:ext cx="410270" cy="298378"/>
              <a:chOff x="3192789" y="1005143"/>
              <a:chExt cx="785815" cy="571503"/>
            </a:xfrm>
          </p:grpSpPr>
          <p:sp>
            <p:nvSpPr>
              <p:cNvPr id="108" name="Isosceles Triangle 10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09" name="Rectangle 10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103" name="Straight Arrow Connector 102"/>
          <p:cNvCxnSpPr>
            <a:stCxn id="105" idx="7"/>
            <a:endCxn id="106" idx="3"/>
          </p:cNvCxnSpPr>
          <p:nvPr/>
        </p:nvCxnSpPr>
        <p:spPr>
          <a:xfrm flipV="1">
            <a:off x="4423952" y="3081350"/>
            <a:ext cx="1422014" cy="103807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07" idx="5"/>
            <a:endCxn id="106" idx="1"/>
          </p:cNvCxnSpPr>
          <p:nvPr/>
        </p:nvCxnSpPr>
        <p:spPr>
          <a:xfrm>
            <a:off x="4618035" y="2007002"/>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4312814" y="410036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5826898" y="297021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Oval 106"/>
          <p:cNvSpPr/>
          <p:nvPr/>
        </p:nvSpPr>
        <p:spPr>
          <a:xfrm>
            <a:off x="4506897" y="189586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3" name="Straight Arrow Connector 112"/>
          <p:cNvCxnSpPr>
            <a:stCxn id="121" idx="3"/>
            <a:endCxn id="117" idx="1"/>
          </p:cNvCxnSpPr>
          <p:nvPr/>
        </p:nvCxnSpPr>
        <p:spPr>
          <a:xfrm>
            <a:off x="6509944" y="2713602"/>
            <a:ext cx="831238"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56176" y="4450000"/>
            <a:ext cx="2808312" cy="491356"/>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Density estimation</a:t>
            </a:r>
            <a:endParaRPr lang="en-US" sz="2000" dirty="0">
              <a:solidFill>
                <a:srgbClr val="FFC000"/>
              </a:solidFill>
              <a:effectLst>
                <a:outerShdw blurRad="50800" dist="38100" dir="2700000" algn="tl" rotWithShape="0">
                  <a:prstClr val="black"/>
                </a:outerShdw>
              </a:effectLst>
              <a:latin typeface="+mn-lt"/>
            </a:endParaRPr>
          </a:p>
        </p:txBody>
      </p:sp>
      <p:grpSp>
        <p:nvGrpSpPr>
          <p:cNvPr id="11" name="Group 8"/>
          <p:cNvGrpSpPr/>
          <p:nvPr/>
        </p:nvGrpSpPr>
        <p:grpSpPr>
          <a:xfrm>
            <a:off x="6156176" y="1772319"/>
            <a:ext cx="2808312" cy="2480452"/>
            <a:chOff x="6156176" y="1635150"/>
            <a:chExt cx="2808312" cy="2480452"/>
          </a:xfrm>
        </p:grpSpPr>
        <p:sp>
          <p:nvSpPr>
            <p:cNvPr id="151" name="Rectangle 150"/>
            <p:cNvSpPr/>
            <p:nvPr/>
          </p:nvSpPr>
          <p:spPr>
            <a:xfrm>
              <a:off x="6156176"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Frame 110"/>
            <p:cNvSpPr/>
            <p:nvPr/>
          </p:nvSpPr>
          <p:spPr>
            <a:xfrm>
              <a:off x="6156176"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12" name="Rectangle 111"/>
            <p:cNvSpPr/>
            <p:nvPr/>
          </p:nvSpPr>
          <p:spPr>
            <a:xfrm>
              <a:off x="7105823"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2" name="Group 113"/>
            <p:cNvGrpSpPr/>
            <p:nvPr/>
          </p:nvGrpSpPr>
          <p:grpSpPr>
            <a:xfrm rot="774754">
              <a:off x="6313091" y="2434380"/>
              <a:ext cx="410270" cy="298378"/>
              <a:chOff x="3192789" y="1005143"/>
              <a:chExt cx="785815" cy="571503"/>
            </a:xfrm>
          </p:grpSpPr>
          <p:sp>
            <p:nvSpPr>
              <p:cNvPr id="120" name="Isosceles Triangle 11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21" name="Rectangle 12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grpSp>
        <p:nvGrpSpPr>
          <p:cNvPr id="13" name="Group 121"/>
          <p:cNvGrpSpPr/>
          <p:nvPr/>
        </p:nvGrpSpPr>
        <p:grpSpPr>
          <a:xfrm>
            <a:off x="7483489" y="2007002"/>
            <a:ext cx="1350809" cy="1232007"/>
            <a:chOff x="7483489" y="1869833"/>
            <a:chExt cx="1350809" cy="1232007"/>
          </a:xfrm>
        </p:grpSpPr>
        <p:cxnSp>
          <p:nvCxnSpPr>
            <p:cNvPr id="116" name="Straight Arrow Connector 115"/>
            <p:cNvCxnSpPr>
              <a:stCxn id="118" idx="1"/>
              <a:endCxn id="119" idx="5"/>
            </p:cNvCxnSpPr>
            <p:nvPr/>
          </p:nvCxnSpPr>
          <p:spPr>
            <a:xfrm flipH="1" flipV="1">
              <a:off x="7721284" y="1869833"/>
              <a:ext cx="1113014" cy="85815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32" idx="1"/>
              <a:endCxn id="163" idx="5"/>
            </p:cNvCxnSpPr>
            <p:nvPr/>
          </p:nvCxnSpPr>
          <p:spPr>
            <a:xfrm flipH="1" flipV="1">
              <a:off x="7483489" y="1869833"/>
              <a:ext cx="1350809" cy="1232007"/>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4" name="Group 123"/>
          <p:cNvGrpSpPr/>
          <p:nvPr/>
        </p:nvGrpSpPr>
        <p:grpSpPr>
          <a:xfrm>
            <a:off x="7078452" y="2957225"/>
            <a:ext cx="1755846" cy="1162204"/>
            <a:chOff x="7078452" y="2820056"/>
            <a:chExt cx="1755846" cy="1162204"/>
          </a:xfrm>
        </p:grpSpPr>
        <p:cxnSp>
          <p:nvCxnSpPr>
            <p:cNvPr id="115" name="Straight Arrow Connector 114"/>
            <p:cNvCxnSpPr>
              <a:stCxn id="118" idx="3"/>
              <a:endCxn id="138" idx="7"/>
            </p:cNvCxnSpPr>
            <p:nvPr/>
          </p:nvCxnSpPr>
          <p:spPr>
            <a:xfrm flipH="1">
              <a:off x="7078452" y="2820056"/>
              <a:ext cx="1755846" cy="116220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7" idx="7"/>
              <a:endCxn id="132" idx="3"/>
            </p:cNvCxnSpPr>
            <p:nvPr/>
          </p:nvCxnSpPr>
          <p:spPr>
            <a:xfrm flipV="1">
              <a:off x="7646070" y="3193908"/>
              <a:ext cx="1188228" cy="78835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5" name="Group 96"/>
          <p:cNvGrpSpPr/>
          <p:nvPr/>
        </p:nvGrpSpPr>
        <p:grpSpPr>
          <a:xfrm>
            <a:off x="7372351" y="1895866"/>
            <a:ext cx="368001" cy="130204"/>
            <a:chOff x="7372351" y="1758697"/>
            <a:chExt cx="368001" cy="130204"/>
          </a:xfrm>
          <a:solidFill>
            <a:schemeClr val="bg2"/>
          </a:solidFill>
        </p:grpSpPr>
        <p:sp>
          <p:nvSpPr>
            <p:cNvPr id="119"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3"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6" name="Group 122"/>
          <p:cNvGrpSpPr/>
          <p:nvPr/>
        </p:nvGrpSpPr>
        <p:grpSpPr>
          <a:xfrm>
            <a:off x="8815230" y="2846089"/>
            <a:ext cx="130206" cy="504056"/>
            <a:chOff x="8815230" y="2708920"/>
            <a:chExt cx="130206" cy="504056"/>
          </a:xfrm>
          <a:solidFill>
            <a:schemeClr val="bg2"/>
          </a:solidFill>
        </p:grpSpPr>
        <p:sp>
          <p:nvSpPr>
            <p:cNvPr id="118" name="Oval 117"/>
            <p:cNvSpPr/>
            <p:nvPr/>
          </p:nvSpPr>
          <p:spPr>
            <a:xfrm>
              <a:off x="8815230" y="270892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31"/>
            <p:cNvSpPr/>
            <p:nvPr/>
          </p:nvSpPr>
          <p:spPr>
            <a:xfrm>
              <a:off x="8815230" y="308277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9" name="Oval 48"/>
          <p:cNvSpPr/>
          <p:nvPr/>
        </p:nvSpPr>
        <p:spPr>
          <a:xfrm>
            <a:off x="6851650" y="4040857"/>
            <a:ext cx="1071134" cy="249212"/>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7" name="Oval 116"/>
          <p:cNvSpPr/>
          <p:nvPr/>
        </p:nvSpPr>
        <p:spPr>
          <a:xfrm>
            <a:off x="7322114" y="410036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2" name="Group 124"/>
          <p:cNvGrpSpPr/>
          <p:nvPr/>
        </p:nvGrpSpPr>
        <p:grpSpPr>
          <a:xfrm>
            <a:off x="6967314" y="4100361"/>
            <a:ext cx="697824" cy="130204"/>
            <a:chOff x="6967314" y="3963192"/>
            <a:chExt cx="697824" cy="130204"/>
          </a:xfrm>
          <a:solidFill>
            <a:schemeClr val="bg2"/>
          </a:solidFill>
        </p:grpSpPr>
        <p:sp>
          <p:nvSpPr>
            <p:cNvPr id="137"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8"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73586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right)">
                                      <p:cBhvr>
                                        <p:cTn id="32" dur="500"/>
                                        <p:tgtEl>
                                          <p:spTgt spid="5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childTnLst>
                          </p:cTn>
                        </p:par>
                        <p:par>
                          <p:cTn id="50" fill="hold">
                            <p:stCondLst>
                              <p:cond delay="1500"/>
                            </p:stCondLst>
                            <p:childTnLst>
                              <p:par>
                                <p:cTn id="51" presetID="10" presetClass="entr" presetSubtype="0" fill="hold" grpId="0" nodeType="afterEffect">
                                  <p:stCondLst>
                                    <p:cond delay="40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500"/>
                                        <p:tgtEl>
                                          <p:spTgt spid="107"/>
                                        </p:tgtEl>
                                      </p:cBhvr>
                                    </p:animEffect>
                                  </p:childTnLst>
                                </p:cTn>
                              </p:par>
                            </p:childTnLst>
                          </p:cTn>
                        </p:par>
                        <p:par>
                          <p:cTn id="54" fill="hold">
                            <p:stCondLst>
                              <p:cond delay="2400"/>
                            </p:stCondLst>
                            <p:childTnLst>
                              <p:par>
                                <p:cTn id="55" presetID="22" presetClass="entr" presetSubtype="8" fill="hold" nodeType="after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left)">
                                      <p:cBhvr>
                                        <p:cTn id="57" dur="500"/>
                                        <p:tgtEl>
                                          <p:spTgt spid="104"/>
                                        </p:tgtEl>
                                      </p:cBhvr>
                                    </p:animEffect>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106"/>
                                        </p:tgtEl>
                                        <p:attrNameLst>
                                          <p:attrName>style.visibility</p:attrName>
                                        </p:attrNameLst>
                                      </p:cBhvr>
                                      <p:to>
                                        <p:strVal val="visible"/>
                                      </p:to>
                                    </p:set>
                                    <p:animEffect transition="in" filter="fade">
                                      <p:cBhvr>
                                        <p:cTn id="61" dur="500"/>
                                        <p:tgtEl>
                                          <p:spTgt spid="106"/>
                                        </p:tgtEl>
                                      </p:cBhvr>
                                    </p:animEffect>
                                  </p:childTnLst>
                                </p:cTn>
                              </p:par>
                            </p:childTnLst>
                          </p:cTn>
                        </p:par>
                        <p:par>
                          <p:cTn id="62" fill="hold">
                            <p:stCondLst>
                              <p:cond delay="3400"/>
                            </p:stCondLst>
                            <p:childTnLst>
                              <p:par>
                                <p:cTn id="63" presetID="16" presetClass="entr" presetSubtype="21" fill="hold" nodeType="afterEffect">
                                  <p:stCondLst>
                                    <p:cond delay="350"/>
                                  </p:stCondLst>
                                  <p:childTnLst>
                                    <p:set>
                                      <p:cBhvr>
                                        <p:cTn id="64" dur="1" fill="hold">
                                          <p:stCondLst>
                                            <p:cond delay="0"/>
                                          </p:stCondLst>
                                        </p:cTn>
                                        <p:tgtEl>
                                          <p:spTgt spid="103"/>
                                        </p:tgtEl>
                                        <p:attrNameLst>
                                          <p:attrName>style.visibility</p:attrName>
                                        </p:attrNameLst>
                                      </p:cBhvr>
                                      <p:to>
                                        <p:strVal val="visible"/>
                                      </p:to>
                                    </p:set>
                                    <p:animEffect transition="in" filter="barn(inVertical)">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par>
                          <p:cTn id="82" fill="hold">
                            <p:stCondLst>
                              <p:cond delay="1500"/>
                            </p:stCondLst>
                            <p:childTnLst>
                              <p:par>
                                <p:cTn id="83" presetID="10" presetClass="entr" presetSubtype="0"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par>
                          <p:cTn id="86" fill="hold">
                            <p:stCondLst>
                              <p:cond delay="2000"/>
                            </p:stCondLst>
                            <p:childTnLst>
                              <p:par>
                                <p:cTn id="87" presetID="22" presetClass="entr" presetSubtype="2" fill="hold"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right)">
                                      <p:cBhvr>
                                        <p:cTn id="89" dur="500"/>
                                        <p:tgtEl>
                                          <p:spTgt spid="14"/>
                                        </p:tgtEl>
                                      </p:cBhvr>
                                    </p:animEffect>
                                  </p:childTnLst>
                                </p:cTn>
                              </p:par>
                            </p:childTnLst>
                          </p:cTn>
                        </p:par>
                        <p:par>
                          <p:cTn id="90" fill="hold">
                            <p:stCondLst>
                              <p:cond delay="2500"/>
                            </p:stCondLst>
                            <p:childTnLst>
                              <p:par>
                                <p:cTn id="91" presetID="10" presetClass="entr" presetSubtype="0" fill="hold"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par>
                          <p:cTn id="94" fill="hold">
                            <p:stCondLst>
                              <p:cond delay="3000"/>
                            </p:stCondLst>
                            <p:childTnLst>
                              <p:par>
                                <p:cTn id="95" presetID="22" presetClass="entr" presetSubtype="8" fill="hold" nodeType="afterEffect">
                                  <p:stCondLst>
                                    <p:cond delay="500"/>
                                  </p:stCondLst>
                                  <p:childTnLst>
                                    <p:set>
                                      <p:cBhvr>
                                        <p:cTn id="96" dur="1" fill="hold">
                                          <p:stCondLst>
                                            <p:cond delay="0"/>
                                          </p:stCondLst>
                                        </p:cTn>
                                        <p:tgtEl>
                                          <p:spTgt spid="113"/>
                                        </p:tgtEl>
                                        <p:attrNameLst>
                                          <p:attrName>style.visibility</p:attrName>
                                        </p:attrNameLst>
                                      </p:cBhvr>
                                      <p:to>
                                        <p:strVal val="visible"/>
                                      </p:to>
                                    </p:set>
                                    <p:animEffect transition="in" filter="wipe(left)">
                                      <p:cBhvr>
                                        <p:cTn id="97" dur="500"/>
                                        <p:tgtEl>
                                          <p:spTgt spid="113"/>
                                        </p:tgtEl>
                                      </p:cBhvr>
                                    </p:animEffect>
                                  </p:childTnLst>
                                </p:cTn>
                              </p:par>
                            </p:childTnLst>
                          </p:cTn>
                        </p:par>
                        <p:par>
                          <p:cTn id="98" fill="hold">
                            <p:stCondLst>
                              <p:cond delay="4000"/>
                            </p:stCondLst>
                            <p:childTnLst>
                              <p:par>
                                <p:cTn id="99" presetID="10" presetClass="entr" presetSubtype="0" fill="hold" grpId="0" nodeType="afterEffect">
                                  <p:stCondLst>
                                    <p:cond delay="0"/>
                                  </p:stCondLst>
                                  <p:childTnLst>
                                    <p:set>
                                      <p:cBhvr>
                                        <p:cTn id="100" dur="1" fill="hold">
                                          <p:stCondLst>
                                            <p:cond delay="0"/>
                                          </p:stCondLst>
                                        </p:cTn>
                                        <p:tgtEl>
                                          <p:spTgt spid="117"/>
                                        </p:tgtEl>
                                        <p:attrNameLst>
                                          <p:attrName>style.visibility</p:attrName>
                                        </p:attrNameLst>
                                      </p:cBhvr>
                                      <p:to>
                                        <p:strVal val="visible"/>
                                      </p:to>
                                    </p:set>
                                    <p:animEffect transition="in" filter="fade">
                                      <p:cBhvr>
                                        <p:cTn id="101" dur="500"/>
                                        <p:tgtEl>
                                          <p:spTgt spid="117"/>
                                        </p:tgtEl>
                                      </p:cBhvr>
                                    </p:animEffect>
                                  </p:childTnLst>
                                </p:cTn>
                              </p:par>
                            </p:childTnLst>
                          </p:cTn>
                        </p:par>
                        <p:par>
                          <p:cTn id="102" fill="hold">
                            <p:stCondLst>
                              <p:cond delay="4500"/>
                            </p:stCondLst>
                            <p:childTnLst>
                              <p:par>
                                <p:cTn id="103" presetID="20" presetClass="entr" presetSubtype="0" fill="hold" grpId="0" nodeType="after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wedge">
                                      <p:cBhvr>
                                        <p:cTn id="105" dur="1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58" grpId="0" animBg="1"/>
      <p:bldP spid="105" grpId="0" animBg="1"/>
      <p:bldP spid="106" grpId="0" animBg="1"/>
      <p:bldP spid="107" grpId="0" animBg="1"/>
      <p:bldP spid="21" grpId="0" animBg="1"/>
      <p:bldP spid="49" grpId="0" animBg="1"/>
      <p:bldP spid="1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Bidirectional MC path sampling</a:t>
            </a:r>
            <a:endParaRPr lang="en-GB" b="1" dirty="0"/>
          </a:p>
        </p:txBody>
      </p:sp>
      <p:sp>
        <p:nvSpPr>
          <p:cNvPr id="38" name="Rectangle 37"/>
          <p:cNvSpPr/>
          <p:nvPr/>
        </p:nvSpPr>
        <p:spPr>
          <a:xfrm>
            <a:off x="3465373"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9" name="Rectangle 3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0" name="Straight Arrow Connector 39"/>
          <p:cNvCxnSpPr>
            <a:stCxn id="41" idx="1"/>
            <a:endCxn id="68" idx="5"/>
          </p:cNvCxnSpPr>
          <p:nvPr/>
        </p:nvCxnSpPr>
        <p:spPr>
          <a:xfrm flipH="1" flipV="1">
            <a:off x="5238102" y="2311512"/>
            <a:ext cx="651048" cy="1069921"/>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870082" y="3362365"/>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Sun 41"/>
          <p:cNvSpPr/>
          <p:nvPr/>
        </p:nvSpPr>
        <p:spPr>
          <a:xfrm rot="1134788">
            <a:off x="5906127"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62" name="Straight Arrow Connector 61"/>
          <p:cNvCxnSpPr>
            <a:stCxn id="68" idx="3"/>
            <a:endCxn id="69" idx="7"/>
          </p:cNvCxnSpPr>
          <p:nvPr/>
        </p:nvCxnSpPr>
        <p:spPr>
          <a:xfrm flipH="1">
            <a:off x="4036320" y="2311512"/>
            <a:ext cx="1109712" cy="2337457"/>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9" idx="1"/>
            <a:endCxn id="64" idx="5"/>
          </p:cNvCxnSpPr>
          <p:nvPr/>
        </p:nvCxnSpPr>
        <p:spPr>
          <a:xfrm flipH="1" flipV="1">
            <a:off x="3092048" y="2913738"/>
            <a:ext cx="852202" cy="1735231"/>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2980910" y="280260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64"/>
          <p:cNvGrpSpPr/>
          <p:nvPr/>
        </p:nvGrpSpPr>
        <p:grpSpPr>
          <a:xfrm rot="774754">
            <a:off x="2594931" y="2494671"/>
            <a:ext cx="410270" cy="298378"/>
            <a:chOff x="3192789" y="1005143"/>
            <a:chExt cx="785815" cy="571503"/>
          </a:xfrm>
        </p:grpSpPr>
        <p:sp>
          <p:nvSpPr>
            <p:cNvPr id="66"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67"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8" name="Oval 67"/>
          <p:cNvSpPr/>
          <p:nvPr/>
        </p:nvSpPr>
        <p:spPr>
          <a:xfrm>
            <a:off x="5126964" y="22003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Oval 68"/>
          <p:cNvSpPr/>
          <p:nvPr/>
        </p:nvSpPr>
        <p:spPr>
          <a:xfrm>
            <a:off x="3925182" y="4629901"/>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a:spLocks noRot="1" noChangeAspect="1" noMove="1" noResize="1" noEditPoints="1" noAdjustHandles="1" noChangeArrowheads="1" noChangeShapeType="1" noTextEdit="1"/>
          </p:cNvSpPr>
          <p:nvPr/>
        </p:nvSpPr>
        <p:spPr>
          <a:xfrm>
            <a:off x="5877129" y="2996178"/>
            <a:ext cx="501676" cy="400110"/>
          </a:xfrm>
          <a:prstGeom prst="rect">
            <a:avLst/>
          </a:prstGeom>
          <a:blipFill rotWithShape="1">
            <a:blip r:embed="rId3" cstate="print">
              <a:lum bright="-60000"/>
            </a:blip>
            <a:stretch>
              <a:fillRect b="-10606"/>
            </a:stretch>
          </a:blipFill>
        </p:spPr>
        <p:txBody>
          <a:bodyPr/>
          <a:lstStyle/>
          <a:p>
            <a:r>
              <a:rPr lang="en-GB">
                <a:noFill/>
              </a:rPr>
              <a:t> </a:t>
            </a:r>
          </a:p>
        </p:txBody>
      </p:sp>
      <p:sp>
        <p:nvSpPr>
          <p:cNvPr id="71" name="Rectangle 70"/>
          <p:cNvSpPr>
            <a:spLocks noRot="1" noChangeAspect="1" noMove="1" noResize="1" noEditPoints="1" noAdjustHandles="1" noChangeArrowheads="1" noChangeShapeType="1" noTextEdit="1"/>
          </p:cNvSpPr>
          <p:nvPr/>
        </p:nvSpPr>
        <p:spPr>
          <a:xfrm>
            <a:off x="5056497" y="1772816"/>
            <a:ext cx="495713" cy="400110"/>
          </a:xfrm>
          <a:prstGeom prst="rect">
            <a:avLst/>
          </a:prstGeom>
          <a:blipFill rotWithShape="1">
            <a:blip r:embed="rId4" cstate="print">
              <a:lum bright="-60000"/>
            </a:blip>
            <a:stretch>
              <a:fillRect b="-9231"/>
            </a:stretch>
          </a:blipFill>
        </p:spPr>
        <p:txBody>
          <a:bodyPr/>
          <a:lstStyle/>
          <a:p>
            <a:r>
              <a:rPr lang="en-GB">
                <a:noFill/>
              </a:rPr>
              <a:t> </a:t>
            </a:r>
          </a:p>
        </p:txBody>
      </p:sp>
      <p:sp>
        <p:nvSpPr>
          <p:cNvPr id="72" name="Rectangle 71"/>
          <p:cNvSpPr>
            <a:spLocks noRot="1" noChangeAspect="1" noMove="1" noResize="1" noEditPoints="1" noAdjustHandles="1" noChangeArrowheads="1" noChangeShapeType="1" noTextEdit="1"/>
          </p:cNvSpPr>
          <p:nvPr/>
        </p:nvSpPr>
        <p:spPr>
          <a:xfrm>
            <a:off x="3688124" y="4724510"/>
            <a:ext cx="501676" cy="400110"/>
          </a:xfrm>
          <a:prstGeom prst="rect">
            <a:avLst/>
          </a:prstGeom>
          <a:blipFill rotWithShape="1">
            <a:blip r:embed="rId5" cstate="print">
              <a:lum bright="-60000"/>
            </a:blip>
            <a:stretch>
              <a:fillRect b="-9091"/>
            </a:stretch>
          </a:blipFill>
        </p:spPr>
        <p:txBody>
          <a:bodyPr/>
          <a:lstStyle/>
          <a:p>
            <a:r>
              <a:rPr lang="en-GB">
                <a:noFill/>
              </a:rPr>
              <a:t> </a:t>
            </a:r>
          </a:p>
        </p:txBody>
      </p:sp>
      <p:sp>
        <p:nvSpPr>
          <p:cNvPr id="73" name="Rectangle 72"/>
          <p:cNvSpPr>
            <a:spLocks noRot="1" noChangeAspect="1" noMove="1" noResize="1" noEditPoints="1" noAdjustHandles="1" noChangeArrowheads="1" noChangeShapeType="1" noTextEdit="1"/>
          </p:cNvSpPr>
          <p:nvPr/>
        </p:nvSpPr>
        <p:spPr>
          <a:xfrm>
            <a:off x="2642988" y="2819837"/>
            <a:ext cx="511999" cy="400110"/>
          </a:xfrm>
          <a:prstGeom prst="rect">
            <a:avLst/>
          </a:prstGeom>
          <a:blipFill rotWithShape="1">
            <a:blip r:embed="rId6" cstate="print">
              <a:lum bright="-60000"/>
            </a:blip>
            <a:stretch>
              <a:fillRect b="-10769"/>
            </a:stretch>
          </a:blipFill>
        </p:spPr>
        <p:txBody>
          <a:bodyPr/>
          <a:lstStyle/>
          <a:p>
            <a:r>
              <a:rPr lang="en-GB">
                <a:noFill/>
              </a:rPr>
              <a:t> </a:t>
            </a:r>
          </a:p>
        </p:txBody>
      </p:sp>
    </p:spTree>
    <p:extLst>
      <p:ext uri="{BB962C8B-B14F-4D97-AF65-F5344CB8AC3E}">
        <p14:creationId xmlns:p14="http://schemas.microsoft.com/office/powerpoint/2010/main" val="106940944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sp>
        <p:nvSpPr>
          <p:cNvPr id="48" name="Rectangle 47"/>
          <p:cNvSpPr/>
          <p:nvPr/>
        </p:nvSpPr>
        <p:spPr>
          <a:xfrm>
            <a:off x="3465373"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Sun 8"/>
          <p:cNvSpPr/>
          <p:nvPr/>
        </p:nvSpPr>
        <p:spPr>
          <a:xfrm rot="1134788">
            <a:off x="5906127"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2" name="Group 12"/>
          <p:cNvGrpSpPr/>
          <p:nvPr/>
        </p:nvGrpSpPr>
        <p:grpSpPr>
          <a:xfrm rot="774754">
            <a:off x="2594931"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3" name="Group 25"/>
          <p:cNvGrpSpPr/>
          <p:nvPr/>
        </p:nvGrpSpPr>
        <p:grpSpPr>
          <a:xfrm>
            <a:off x="5870082" y="2996178"/>
            <a:ext cx="508723" cy="496391"/>
            <a:chOff x="5870082" y="3321257"/>
            <a:chExt cx="508723" cy="496391"/>
          </a:xfrm>
        </p:grpSpPr>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cstate="print">
                <a:lum bright="-60000"/>
              </a:blip>
              <a:stretch>
                <a:fillRect b="-10606"/>
              </a:stretch>
            </a:blipFill>
          </p:spPr>
          <p:txBody>
            <a:bodyPr/>
            <a:lstStyle/>
            <a:p>
              <a:r>
                <a:rPr lang="en-GB">
                  <a:noFill/>
                </a:rPr>
                <a:t> </a:t>
              </a:r>
            </a:p>
          </p:txBody>
        </p:sp>
      </p:grpSp>
      <p:grpSp>
        <p:nvGrpSpPr>
          <p:cNvPr id="4" name="Group 26"/>
          <p:cNvGrpSpPr/>
          <p:nvPr/>
        </p:nvGrpSpPr>
        <p:grpSpPr>
          <a:xfrm>
            <a:off x="5056497" y="1772816"/>
            <a:ext cx="495713" cy="557764"/>
            <a:chOff x="5056497" y="2097895"/>
            <a:chExt cx="495713" cy="557764"/>
          </a:xfrm>
        </p:grpSpPr>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cstate="print">
                <a:lum bright="-60000"/>
              </a:blip>
              <a:stretch>
                <a:fillRect b="-9231"/>
              </a:stretch>
            </a:blipFill>
          </p:spPr>
          <p:txBody>
            <a:bodyPr/>
            <a:lstStyle/>
            <a:p>
              <a:r>
                <a:rPr lang="en-GB">
                  <a:noFill/>
                </a:rPr>
                <a:t> </a:t>
              </a:r>
            </a:p>
          </p:txBody>
        </p:sp>
      </p:grpSp>
      <p:grpSp>
        <p:nvGrpSpPr>
          <p:cNvPr id="6" name="Group 27"/>
          <p:cNvGrpSpPr/>
          <p:nvPr/>
        </p:nvGrpSpPr>
        <p:grpSpPr>
          <a:xfrm>
            <a:off x="3688124" y="4629901"/>
            <a:ext cx="501676" cy="494719"/>
            <a:chOff x="3688124" y="4954980"/>
            <a:chExt cx="501676" cy="494719"/>
          </a:xfrm>
        </p:grpSpPr>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cstate="print">
                <a:lum bright="-60000"/>
              </a:blip>
              <a:stretch>
                <a:fillRect b="-9091"/>
              </a:stretch>
            </a:blipFill>
          </p:spPr>
          <p:txBody>
            <a:bodyPr/>
            <a:lstStyle/>
            <a:p>
              <a:r>
                <a:rPr lang="en-GB">
                  <a:noFill/>
                </a:rPr>
                <a:t> </a:t>
              </a:r>
            </a:p>
          </p:txBody>
        </p:sp>
      </p:grpSp>
      <p:grpSp>
        <p:nvGrpSpPr>
          <p:cNvPr id="37" name="Skupina 36"/>
          <p:cNvGrpSpPr/>
          <p:nvPr/>
        </p:nvGrpSpPr>
        <p:grpSpPr>
          <a:xfrm>
            <a:off x="2642988" y="2802602"/>
            <a:ext cx="511999" cy="417345"/>
            <a:chOff x="2642988" y="2802602"/>
            <a:chExt cx="511999" cy="417345"/>
          </a:xfrm>
        </p:grpSpPr>
        <p:sp>
          <p:nvSpPr>
            <p:cNvPr id="12" name="Oval 11"/>
            <p:cNvSpPr/>
            <p:nvPr/>
          </p:nvSpPr>
          <p:spPr>
            <a:xfrm>
              <a:off x="2980910" y="28026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2642988" y="2819837"/>
              <a:ext cx="511999" cy="400110"/>
            </a:xfrm>
            <a:prstGeom prst="rect">
              <a:avLst/>
            </a:prstGeom>
            <a:blipFill rotWithShape="1">
              <a:blip r:embed="rId6" cstate="print">
                <a:lum bright="-60000"/>
              </a:blip>
              <a:stretch>
                <a:fillRect b="-10769"/>
              </a:stretch>
            </a:blipFill>
          </p:spPr>
          <p:txBody>
            <a:bodyPr/>
            <a:lstStyle/>
            <a:p>
              <a:r>
                <a:rPr lang="en-GB">
                  <a:noFill/>
                </a:rPr>
                <a:t> </a:t>
              </a:r>
            </a:p>
          </p:txBody>
        </p:sp>
      </p:grpSp>
      <p:grpSp>
        <p:nvGrpSpPr>
          <p:cNvPr id="28" name="Group 97"/>
          <p:cNvGrpSpPr/>
          <p:nvPr/>
        </p:nvGrpSpPr>
        <p:grpSpPr>
          <a:xfrm>
            <a:off x="397315" y="1052736"/>
            <a:ext cx="1469796" cy="495172"/>
            <a:chOff x="611560" y="1244064"/>
            <a:chExt cx="1469796" cy="495172"/>
          </a:xfrm>
        </p:grpSpPr>
        <p:sp>
          <p:nvSpPr>
            <p:cNvPr id="2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5"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36"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1093692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00"/>
                                        <p:tgtEl>
                                          <p:spTgt spid="6"/>
                                        </p:tgtEl>
                                      </p:cBhvr>
                                    </p:animEffect>
                                  </p:childTnLst>
                                </p:cTn>
                              </p:par>
                            </p:childTnLst>
                          </p:cTn>
                        </p:par>
                        <p:par>
                          <p:cTn id="16" fill="hold">
                            <p:stCondLst>
                              <p:cond delay="2200"/>
                            </p:stCondLst>
                            <p:childTnLst>
                              <p:par>
                                <p:cTn id="17" presetID="10"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00"/>
                                        <p:tgtEl>
                                          <p:spTgt spid="3"/>
                                        </p:tgtEl>
                                      </p:cBhvr>
                                    </p:animEffect>
                                  </p:childTnLst>
                                </p:cTn>
                              </p:par>
                            </p:childTnLst>
                          </p:cTn>
                        </p:par>
                        <p:par>
                          <p:cTn id="20" fill="hold">
                            <p:stCondLst>
                              <p:cond delay="34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44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grpSp>
        <p:nvGrpSpPr>
          <p:cNvPr id="4" name="Group 3"/>
          <p:cNvGrpSpPr/>
          <p:nvPr/>
        </p:nvGrpSpPr>
        <p:grpSpPr>
          <a:xfrm>
            <a:off x="2467888" y="1772816"/>
            <a:ext cx="4157884" cy="3418086"/>
            <a:chOff x="2467888" y="2097895"/>
            <a:chExt cx="4157884" cy="3418086"/>
          </a:xfrm>
        </p:grpSpPr>
        <p:sp>
          <p:nvSpPr>
            <p:cNvPr id="22"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43" name="Rectangle 42"/>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6" name="Group 12"/>
            <p:cNvGrpSpPr/>
            <p:nvPr/>
          </p:nvGrpSpPr>
          <p:grpSpPr>
            <a:xfrm rot="774754">
              <a:off x="2594931" y="2819750"/>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3"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1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13" name="Group 65"/>
          <p:cNvGrpSpPr/>
          <p:nvPr/>
        </p:nvGrpSpPr>
        <p:grpSpPr>
          <a:xfrm>
            <a:off x="2471496" y="1772816"/>
            <a:ext cx="4157884" cy="3418086"/>
            <a:chOff x="2467888" y="2097895"/>
            <a:chExt cx="4157884" cy="3418086"/>
          </a:xfrm>
        </p:grpSpPr>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67" name="Rectangle 66"/>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90" name="Straight Arrow Connector 89"/>
            <p:cNvCxnSpPr>
              <a:stCxn id="93" idx="1"/>
              <a:endCxn id="107"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4" name="Sun 93"/>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97" name="Straight Arrow Connector 96"/>
            <p:cNvCxnSpPr>
              <a:stCxn id="112" idx="1"/>
              <a:endCxn id="98"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3" name="Group 105"/>
            <p:cNvGrpSpPr/>
            <p:nvPr/>
          </p:nvGrpSpPr>
          <p:grpSpPr>
            <a:xfrm rot="774754">
              <a:off x="2594931" y="2819750"/>
              <a:ext cx="410270" cy="298378"/>
              <a:chOff x="3192789" y="1005143"/>
              <a:chExt cx="785815" cy="571503"/>
            </a:xfrm>
          </p:grpSpPr>
          <p:sp>
            <p:nvSpPr>
              <p:cNvPr id="117" name="Isosceles Triangle 1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18" name="Rectangle 1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07" name="Oval 106"/>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11"/>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24" name="Group 5"/>
          <p:cNvGrpSpPr/>
          <p:nvPr/>
        </p:nvGrpSpPr>
        <p:grpSpPr>
          <a:xfrm>
            <a:off x="264666" y="5264160"/>
            <a:ext cx="8646904" cy="400111"/>
            <a:chOff x="264666" y="5264160"/>
            <a:chExt cx="8646904" cy="400111"/>
          </a:xfrm>
        </p:grpSpPr>
        <p:sp>
          <p:nvSpPr>
            <p:cNvPr id="119" name="TextBox 118"/>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Bidirectional path tracing</a:t>
              </a:r>
              <a:endParaRPr lang="en-US" sz="2000" b="1" dirty="0">
                <a:solidFill>
                  <a:schemeClr val="tx2"/>
                </a:solidFill>
                <a:latin typeface="+mn-lt"/>
              </a:endParaRPr>
            </a:p>
          </p:txBody>
        </p:sp>
        <p:sp>
          <p:nvSpPr>
            <p:cNvPr id="127" name="TextBox 126"/>
            <p:cNvSpPr txBox="1"/>
            <p:nvPr/>
          </p:nvSpPr>
          <p:spPr>
            <a:xfrm>
              <a:off x="4753686" y="5264161"/>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grpSp>
      <p:grpSp>
        <p:nvGrpSpPr>
          <p:cNvPr id="58" name="Group 97"/>
          <p:cNvGrpSpPr/>
          <p:nvPr/>
        </p:nvGrpSpPr>
        <p:grpSpPr>
          <a:xfrm>
            <a:off x="397315" y="1052736"/>
            <a:ext cx="1469796" cy="495172"/>
            <a:chOff x="611560" y="1244064"/>
            <a:chExt cx="1469796" cy="495172"/>
          </a:xfrm>
        </p:grpSpPr>
        <p:sp>
          <p:nvSpPr>
            <p:cNvPr id="5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1"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6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995238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1300" fill="hold"/>
                                        <p:tgtEl>
                                          <p:spTgt spid="4"/>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2.22222E-6 -2.96296E-6 L -0.24132 -2.96296E-6 " pathEditMode="relative" rAng="0" ptsTypes="AA">
                                      <p:cBhvr>
                                        <p:cTn id="8" dur="1300" fill="hold"/>
                                        <p:tgtEl>
                                          <p:spTgt spid="13"/>
                                        </p:tgtEl>
                                        <p:attrNameLst>
                                          <p:attrName>ppt_x</p:attrName>
                                          <p:attrName>ppt_y</p:attrName>
                                        </p:attrNameLst>
                                      </p:cBhvr>
                                      <p:rCtr x="-12066" y="0"/>
                                    </p:animMotion>
                                  </p:childTnLst>
                                </p:cTn>
                              </p:par>
                            </p:childTnLst>
                          </p:cTn>
                        </p:par>
                        <p:par>
                          <p:cTn id="9" fill="hold">
                            <p:stCondLst>
                              <p:cond delay="1300"/>
                            </p:stCondLst>
                            <p:childTnLst>
                              <p:par>
                                <p:cTn id="10" presetID="10"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64666" y="1823035"/>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433416" y="2819837"/>
            <a:ext cx="511999" cy="400110"/>
          </a:xfrm>
          <a:prstGeom prst="rect">
            <a:avLst/>
          </a:prstGeom>
          <a:blipFill rotWithShape="1">
            <a:blip r:embed="rId3" cstate="print">
              <a:lum bright="-60000"/>
            </a:blip>
            <a:stretch>
              <a:fillRect b="-10769"/>
            </a:stretch>
          </a:blipFill>
        </p:spPr>
        <p:txBody>
          <a:bodyPr/>
          <a:lstStyle/>
          <a:p>
            <a:r>
              <a:rPr lang="en-US">
                <a:noFill/>
              </a:rPr>
              <a:t> </a:t>
            </a:r>
          </a:p>
        </p:txBody>
      </p:sp>
      <p:sp>
        <p:nvSpPr>
          <p:cNvPr id="94" name="TextBox 93"/>
          <p:cNvSpPr txBox="1"/>
          <p:nvPr/>
        </p:nvSpPr>
        <p:spPr>
          <a:xfrm>
            <a:off x="475368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sp>
        <p:nvSpPr>
          <p:cNvPr id="128" name="TextBox 127"/>
          <p:cNvSpPr txBox="1"/>
          <p:nvPr/>
        </p:nvSpPr>
        <p:spPr>
          <a:xfrm>
            <a:off x="26466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71" name="Rectangle 70"/>
          <p:cNvSpPr/>
          <p:nvPr/>
        </p:nvSpPr>
        <p:spPr>
          <a:xfrm>
            <a:off x="4753686" y="1823035"/>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b="1" dirty="0" smtClean="0"/>
              <a:t>BPT and PM paths – different spaces</a:t>
            </a:r>
            <a:endParaRPr lang="en-GB" b="1" dirty="0"/>
          </a:p>
        </p:txBody>
      </p:sp>
      <p:sp>
        <p:nvSpPr>
          <p:cNvPr id="48" name="Rectangle 47"/>
          <p:cNvSpPr/>
          <p:nvPr/>
        </p:nvSpPr>
        <p:spPr>
          <a:xfrm>
            <a:off x="126215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3"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12"/>
          <p:cNvGrpSpPr/>
          <p:nvPr/>
        </p:nvGrpSpPr>
        <p:grpSpPr>
          <a:xfrm rot="774754">
            <a:off x="391709"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3673907" y="2996178"/>
            <a:ext cx="501676" cy="400110"/>
          </a:xfrm>
          <a:prstGeom prst="rect">
            <a:avLst/>
          </a:prstGeom>
          <a:blipFill rotWithShape="1">
            <a:blip r:embed="rId4" cstate="print">
              <a:lum bright="-60000"/>
            </a:blip>
            <a:stretch>
              <a:fillRect b="-10606"/>
            </a:stretch>
          </a:blipFill>
        </p:spPr>
        <p:txBody>
          <a:bodyPr/>
          <a:lstStyle/>
          <a:p>
            <a:r>
              <a:rPr lang="en-US">
                <a:noFill/>
              </a:rPr>
              <a:t> </a:t>
            </a:r>
          </a:p>
        </p:txBody>
      </p:sp>
      <p:sp>
        <p:nvSpPr>
          <p:cNvPr id="19" name="Rectangle 18"/>
          <p:cNvSpPr>
            <a:spLocks noRot="1" noChangeAspect="1" noMove="1" noResize="1" noEditPoints="1" noAdjustHandles="1" noChangeArrowheads="1" noChangeShapeType="1" noTextEdit="1"/>
          </p:cNvSpPr>
          <p:nvPr/>
        </p:nvSpPr>
        <p:spPr>
          <a:xfrm>
            <a:off x="2853275" y="1772816"/>
            <a:ext cx="495713" cy="400110"/>
          </a:xfrm>
          <a:prstGeom prst="rect">
            <a:avLst/>
          </a:prstGeom>
          <a:blipFill rotWithShape="1">
            <a:blip r:embed="rId5" cstate="print">
              <a:lum bright="-60000"/>
            </a:blip>
            <a:stretch>
              <a:fillRect b="-9231"/>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484902" y="4724510"/>
            <a:ext cx="501676" cy="400110"/>
          </a:xfrm>
          <a:prstGeom prst="rect">
            <a:avLst/>
          </a:prstGeom>
          <a:blipFill rotWithShape="1">
            <a:blip r:embed="rId6" cstate="print">
              <a:lum bright="-60000"/>
            </a:blip>
            <a:stretch>
              <a:fillRect b="-9091"/>
            </a:stretch>
          </a:blipFill>
        </p:spPr>
        <p:txBody>
          <a:bodyPr/>
          <a:lstStyle/>
          <a:p>
            <a:r>
              <a:rPr lang="en-US">
                <a:noFill/>
              </a:rPr>
              <a:t> </a:t>
            </a:r>
          </a:p>
        </p:txBody>
      </p:sp>
      <p:sp>
        <p:nvSpPr>
          <p:cNvPr id="73" name="Rectangle 72"/>
          <p:cNvSpPr/>
          <p:nvPr/>
        </p:nvSpPr>
        <p:spPr>
          <a:xfrm>
            <a:off x="6952953"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 name="Group 79"/>
          <p:cNvGrpSpPr/>
          <p:nvPr/>
        </p:nvGrpSpPr>
        <p:grpSpPr>
          <a:xfrm rot="774754">
            <a:off x="4880729" y="2494671"/>
            <a:ext cx="410270" cy="298378"/>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4" name="Group 98"/>
          <p:cNvGrpSpPr/>
          <p:nvPr/>
        </p:nvGrpSpPr>
        <p:grpSpPr>
          <a:xfrm>
            <a:off x="8155880" y="2996178"/>
            <a:ext cx="508723" cy="496391"/>
            <a:chOff x="8118210" y="3321257"/>
            <a:chExt cx="508723" cy="496391"/>
          </a:xfrm>
        </p:grpSpPr>
        <p:sp>
          <p:nvSpPr>
            <p:cNvPr id="75" name="Oval 74"/>
            <p:cNvSpPr/>
            <p:nvPr/>
          </p:nvSpPr>
          <p:spPr>
            <a:xfrm>
              <a:off x="8118210"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cstate="print">
                <a:lum bright="-60000"/>
              </a:blip>
              <a:stretch>
                <a:fillRect b="-10606"/>
              </a:stretch>
            </a:blipFill>
          </p:spPr>
          <p:txBody>
            <a:bodyPr/>
            <a:lstStyle/>
            <a:p>
              <a:r>
                <a:rPr lang="en-US">
                  <a:noFill/>
                </a:rPr>
                <a:t> </a:t>
              </a:r>
            </a:p>
          </p:txBody>
        </p:sp>
      </p:grpSp>
      <mc:AlternateContent xmlns:mc="http://schemas.openxmlformats.org/markup-compatibility/2006" xmlns:a14="http://schemas.microsoft.com/office/drawing/2010/main">
        <mc:Choice Requires="a14">
          <p:sp>
            <p:nvSpPr>
              <p:cNvPr id="111" name="PDF VC"/>
              <p:cNvSpPr/>
              <p:nvPr/>
            </p:nvSpPr>
            <p:spPr>
              <a:xfrm>
                <a:off x="995135" y="5817755"/>
                <a:ext cx="262180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effectLst>
                            <a:outerShdw blurRad="38100" dist="25400" dir="2700000" algn="tl">
                              <a:srgbClr val="000000"/>
                            </a:outerShdw>
                          </a:effectLst>
                          <a:latin typeface="Cambria Math"/>
                        </a:rPr>
                        <m:t>      </m:t>
                      </m:r>
                      <m:r>
                        <a:rPr lang="en-US" sz="1600" b="0" i="1" smtClean="0">
                          <a:effectLst>
                            <a:outerShdw blurRad="38100" dist="25400" dir="2700000" algn="tl">
                              <a:srgbClr val="000000"/>
                            </a:outerShdw>
                          </a:effectLst>
                          <a:latin typeface="Cambria Math"/>
                        </a:rPr>
                        <m:t>𝑝</m:t>
                      </m:r>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1" name="PDF VC"/>
              <p:cNvSpPr>
                <a:spLocks noRot="1" noChangeAspect="1" noMove="1" noResize="1" noEditPoints="1" noAdjustHandles="1" noChangeArrowheads="1" noChangeShapeType="1" noTextEdit="1"/>
              </p:cNvSpPr>
              <p:nvPr/>
            </p:nvSpPr>
            <p:spPr>
              <a:xfrm>
                <a:off x="995135" y="5817755"/>
                <a:ext cx="2621808" cy="584775"/>
              </a:xfrm>
              <a:prstGeom prst="rect">
                <a:avLst/>
              </a:prstGeom>
              <a:blipFill rotWithShape="1">
                <a:blip r:embed="rId8"/>
                <a:stretch>
                  <a:fillRect b="-10417"/>
                </a:stretch>
              </a:blipFill>
            </p:spPr>
            <p:txBody>
              <a:bodyPr/>
              <a:lstStyle/>
              <a:p>
                <a:r>
                  <a:rPr lang="cs-CZ">
                    <a:noFill/>
                  </a:rPr>
                  <a:t> </a:t>
                </a:r>
              </a:p>
            </p:txBody>
          </p:sp>
        </mc:Fallback>
      </mc:AlternateContent>
      <p:sp>
        <p:nvSpPr>
          <p:cNvPr id="68" name="TextBox 67"/>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Bidirectional path tracing</a:t>
            </a:r>
          </a:p>
        </p:txBody>
      </p:sp>
      <p:sp>
        <p:nvSpPr>
          <p:cNvPr id="92" name="Oval 91"/>
          <p:cNvSpPr/>
          <p:nvPr/>
        </p:nvSpPr>
        <p:spPr>
          <a:xfrm>
            <a:off x="5831763" y="4559107"/>
            <a:ext cx="890076" cy="271220"/>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8" name="Skupina 27"/>
          <p:cNvGrpSpPr/>
          <p:nvPr/>
        </p:nvGrpSpPr>
        <p:grpSpPr>
          <a:xfrm>
            <a:off x="4753686" y="5798914"/>
            <a:ext cx="4157884" cy="652353"/>
            <a:chOff x="4753686" y="5798914"/>
            <a:chExt cx="4157884" cy="652353"/>
          </a:xfrm>
        </p:grpSpPr>
        <p:sp>
          <p:nvSpPr>
            <p:cNvPr id="126" name="TextBox 125"/>
            <p:cNvSpPr txBox="1"/>
            <p:nvPr/>
          </p:nvSpPr>
          <p:spPr>
            <a:xfrm>
              <a:off x="475368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mc:AlternateContent xmlns:mc="http://schemas.openxmlformats.org/markup-compatibility/2006" xmlns:a14="http://schemas.microsoft.com/office/drawing/2010/main">
          <mc:Choice Requires="a14">
            <p:sp>
              <p:nvSpPr>
                <p:cNvPr id="70" name="PDF VM 3"/>
                <p:cNvSpPr/>
                <p:nvPr/>
              </p:nvSpPr>
              <p:spPr>
                <a:xfrm>
                  <a:off x="4796427" y="5830461"/>
                  <a:ext cx="3662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effectLst>
                              <a:outerShdw blurRad="38100" dist="25400" dir="2700000" algn="tl">
                                <a:srgbClr val="000000"/>
                              </a:outerShdw>
                            </a:effectLst>
                            <a:latin typeface="Cambria Math"/>
                          </a:rPr>
                          <m:t>    </m:t>
                        </m:r>
                        <m:r>
                          <a:rPr lang="en-US" sz="1600" b="0" i="1" smtClean="0">
                            <a:effectLst>
                              <a:outerShdw blurRad="38100" dist="25400" dir="2700000" algn="tl">
                                <a:srgbClr val="000000"/>
                              </a:outerShdw>
                            </a:effectLst>
                            <a:latin typeface="Cambria Math"/>
                          </a:rPr>
                          <m:t>𝑝</m:t>
                        </m:r>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r>
                          <a:rPr lang="en-US" sz="1600" b="0" i="0" smtClean="0">
                            <a:solidFill>
                              <a:srgbClr val="FF7979"/>
                            </a:solidFill>
                            <a:effectLst>
                              <a:outerShdw blurRad="38100" dist="25400" dir="2700000" algn="tl">
                                <a:srgbClr val="000000"/>
                              </a:outerShdw>
                            </a:effectLst>
                            <a:latin typeface="Cambria Math"/>
                          </a:rPr>
                          <m:t> </m:t>
                        </m:r>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70" name="PDF VM 3"/>
                <p:cNvSpPr>
                  <a:spLocks noRot="1" noChangeAspect="1" noMove="1" noResize="1" noEditPoints="1" noAdjustHandles="1" noChangeArrowheads="1" noChangeShapeType="1" noTextEdit="1"/>
                </p:cNvSpPr>
                <p:nvPr/>
              </p:nvSpPr>
              <p:spPr>
                <a:xfrm>
                  <a:off x="4796427" y="5830461"/>
                  <a:ext cx="3662926" cy="584775"/>
                </a:xfrm>
                <a:prstGeom prst="rect">
                  <a:avLst/>
                </a:prstGeom>
                <a:blipFill rotWithShape="1">
                  <a:blip r:embed="rId9"/>
                  <a:stretch>
                    <a:fillRect b="-10417"/>
                  </a:stretch>
                </a:blipFill>
              </p:spPr>
              <p:txBody>
                <a:bodyPr/>
                <a:lstStyle/>
                <a:p>
                  <a:r>
                    <a:rPr lang="cs-CZ">
                      <a:noFill/>
                    </a:rPr>
                    <a:t> </a:t>
                  </a:r>
                </a:p>
              </p:txBody>
            </p:sp>
          </mc:Fallback>
        </mc:AlternateContent>
      </p:grpSp>
      <p:cxnSp>
        <p:nvCxnSpPr>
          <p:cNvPr id="77" name="Straight Arrow Connector 76"/>
          <p:cNvCxnSpPr>
            <a:stCxn id="81" idx="3"/>
            <a:endCxn id="91" idx="7"/>
          </p:cNvCxnSpPr>
          <p:nvPr/>
        </p:nvCxnSpPr>
        <p:spPr>
          <a:xfrm flipH="1">
            <a:off x="6595814" y="2311512"/>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6" name="Group 101"/>
          <p:cNvGrpSpPr/>
          <p:nvPr/>
        </p:nvGrpSpPr>
        <p:grpSpPr>
          <a:xfrm>
            <a:off x="4928786" y="2802602"/>
            <a:ext cx="511999" cy="417345"/>
            <a:chOff x="4891116" y="3127681"/>
            <a:chExt cx="511999" cy="417345"/>
          </a:xfrm>
        </p:grpSpPr>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0" cstate="print">
                <a:lum bright="-60000"/>
              </a:blip>
              <a:stretch>
                <a:fillRect b="-10769"/>
              </a:stretch>
            </a:blipFill>
          </p:spPr>
          <p:txBody>
            <a:bodyPr/>
            <a:lstStyle/>
            <a:p>
              <a:r>
                <a:rPr lang="en-US">
                  <a:noFill/>
                </a:rPr>
                <a:t> </a:t>
              </a:r>
            </a:p>
          </p:txBody>
        </p:sp>
        <p:sp>
          <p:nvSpPr>
            <p:cNvPr id="79" name="Oval 78"/>
            <p:cNvSpPr/>
            <p:nvPr/>
          </p:nvSpPr>
          <p:spPr>
            <a:xfrm>
              <a:off x="5229038"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3" name="Group 99"/>
          <p:cNvGrpSpPr/>
          <p:nvPr/>
        </p:nvGrpSpPr>
        <p:grpSpPr>
          <a:xfrm>
            <a:off x="7342295" y="1772816"/>
            <a:ext cx="495713" cy="557764"/>
            <a:chOff x="7304625" y="2097895"/>
            <a:chExt cx="495713" cy="557764"/>
          </a:xfrm>
        </p:grpSpPr>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1" cstate="print">
                <a:lum bright="-60000"/>
              </a:blip>
              <a:stretch>
                <a:fillRect b="-9231"/>
              </a:stretch>
            </a:blipFill>
          </p:spPr>
          <p:txBody>
            <a:bodyPr/>
            <a:lstStyle/>
            <a:p>
              <a:r>
                <a:rPr lang="en-US">
                  <a:noFill/>
                </a:rPr>
                <a:t> </a:t>
              </a:r>
            </a:p>
          </p:txBody>
        </p:sp>
        <p:sp>
          <p:nvSpPr>
            <p:cNvPr id="81" name="Oval 80"/>
            <p:cNvSpPr/>
            <p:nvPr/>
          </p:nvSpPr>
          <p:spPr>
            <a:xfrm>
              <a:off x="7375092"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2" name="Group 102"/>
          <p:cNvGrpSpPr/>
          <p:nvPr/>
        </p:nvGrpSpPr>
        <p:grpSpPr>
          <a:xfrm>
            <a:off x="5973922" y="4629901"/>
            <a:ext cx="501676" cy="494719"/>
            <a:chOff x="5936252" y="4954980"/>
            <a:chExt cx="501676" cy="494719"/>
          </a:xfrm>
        </p:grpSpPr>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2" cstate="print">
                <a:lum bright="-60000"/>
              </a:blip>
              <a:stretch>
                <a:fillRect b="-9091"/>
              </a:stretch>
            </a:blipFill>
          </p:spPr>
          <p:txBody>
            <a:bodyPr/>
            <a:lstStyle/>
            <a:p>
              <a:r>
                <a:rPr lang="en-US">
                  <a:noFill/>
                </a:rPr>
                <a:t> </a:t>
              </a:r>
            </a:p>
          </p:txBody>
        </p:sp>
        <p:sp>
          <p:nvSpPr>
            <p:cNvPr id="82" name="Oval 81"/>
            <p:cNvSpPr/>
            <p:nvPr/>
          </p:nvSpPr>
          <p:spPr>
            <a:xfrm>
              <a:off x="6173310"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3" name="r"/>
          <p:cNvGrpSpPr/>
          <p:nvPr/>
        </p:nvGrpSpPr>
        <p:grpSpPr>
          <a:xfrm>
            <a:off x="5832674" y="4247279"/>
            <a:ext cx="444130" cy="449535"/>
            <a:chOff x="5795004" y="4572358"/>
            <a:chExt cx="444130" cy="449535"/>
          </a:xfrm>
        </p:grpSpPr>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3" cstate="print">
                <a:lum bright="-60000"/>
              </a:blip>
              <a:stretch>
                <a:fillRect/>
              </a:stretch>
            </a:blipFill>
          </p:spPr>
          <p:txBody>
            <a:bodyPr/>
            <a:lstStyle/>
            <a:p>
              <a:r>
                <a:rPr lang="en-US">
                  <a:noFill/>
                </a:rPr>
                <a:t> </a:t>
              </a:r>
            </a:p>
          </p:txBody>
        </p:sp>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p:grpSp>
        <p:nvGrpSpPr>
          <p:cNvPr id="27" name="Skupina 26"/>
          <p:cNvGrpSpPr/>
          <p:nvPr/>
        </p:nvGrpSpPr>
        <p:grpSpPr>
          <a:xfrm>
            <a:off x="6376744" y="4629615"/>
            <a:ext cx="501676" cy="495005"/>
            <a:chOff x="6376744" y="4629615"/>
            <a:chExt cx="501676" cy="495005"/>
          </a:xfrm>
        </p:grpSpPr>
        <p:sp>
          <p:nvSpPr>
            <p:cNvPr id="95" name="Rectangle 94"/>
            <p:cNvSpPr>
              <a:spLocks noRot="1" noChangeAspect="1" noMove="1" noResize="1" noEditPoints="1" noAdjustHandles="1" noChangeArrowheads="1" noChangeShapeType="1" noTextEdit="1"/>
            </p:cNvSpPr>
            <p:nvPr/>
          </p:nvSpPr>
          <p:spPr>
            <a:xfrm>
              <a:off x="6376744" y="4724510"/>
              <a:ext cx="501676" cy="400110"/>
            </a:xfrm>
            <a:prstGeom prst="rect">
              <a:avLst/>
            </a:prstGeom>
            <a:blipFill rotWithShape="1">
              <a:blip r:embed="rId14" cstate="print">
                <a:lum bright="-60000"/>
              </a:blip>
              <a:stretch>
                <a:fillRect b="-10606"/>
              </a:stretch>
            </a:blipFill>
          </p:spPr>
          <p:txBody>
            <a:bodyPr/>
            <a:lstStyle/>
            <a:p>
              <a:r>
                <a:rPr lang="en-US">
                  <a:noFill/>
                </a:rPr>
                <a:t> </a:t>
              </a:r>
            </a:p>
          </p:txBody>
        </p:sp>
        <p:sp>
          <p:nvSpPr>
            <p:cNvPr id="91" name="Oval 90"/>
            <p:cNvSpPr/>
            <p:nvPr/>
          </p:nvSpPr>
          <p:spPr>
            <a:xfrm>
              <a:off x="6484676" y="46296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69" name="Group 97"/>
          <p:cNvGrpSpPr/>
          <p:nvPr/>
        </p:nvGrpSpPr>
        <p:grpSpPr>
          <a:xfrm>
            <a:off x="397315" y="1052736"/>
            <a:ext cx="1469796" cy="495172"/>
            <a:chOff x="611560" y="1244064"/>
            <a:chExt cx="1469796" cy="495172"/>
          </a:xfrm>
        </p:grpSpPr>
        <p:sp>
          <p:nvSpPr>
            <p:cNvPr id="80"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8"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9"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0"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mc:AlternateContent xmlns:mc="http://schemas.openxmlformats.org/markup-compatibility/2006" xmlns:a14="http://schemas.microsoft.com/office/drawing/2010/main">
        <mc:Choice Requires="a14">
          <p:sp>
            <p:nvSpPr>
              <p:cNvPr id="29" name="Obdélník 28"/>
              <p:cNvSpPr/>
              <p:nvPr/>
            </p:nvSpPr>
            <p:spPr>
              <a:xfrm>
                <a:off x="684605" y="3348173"/>
                <a:ext cx="3254737" cy="646331"/>
              </a:xfrm>
              <a:prstGeom prst="rect">
                <a:avLst/>
              </a:prstGeom>
              <a:solidFill>
                <a:srgbClr val="7DA0D0">
                  <a:alpha val="60000"/>
                </a:srgbClr>
              </a:solidFill>
              <a:effectLst>
                <a:outerShdw blurRad="63500" sx="102000" sy="102000" algn="ctr"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effectLst>
                            <a:outerShdw blurRad="38100" dist="25400" dir="2700000" algn="tl">
                              <a:srgbClr val="000000"/>
                            </a:outerShdw>
                          </a:effectLst>
                          <a:latin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oMath>
                  </m:oMathPara>
                </a14:m>
                <a:endParaRPr lang="cs-CZ" sz="3600" dirty="0"/>
              </a:p>
            </p:txBody>
          </p:sp>
        </mc:Choice>
        <mc:Fallback xmlns="">
          <p:sp>
            <p:nvSpPr>
              <p:cNvPr id="29" name="Obdélník 28"/>
              <p:cNvSpPr>
                <a:spLocks noRot="1" noChangeAspect="1" noMove="1" noResize="1" noEditPoints="1" noAdjustHandles="1" noChangeArrowheads="1" noChangeShapeType="1" noTextEdit="1"/>
              </p:cNvSpPr>
              <p:nvPr/>
            </p:nvSpPr>
            <p:spPr>
              <a:xfrm>
                <a:off x="684605" y="3348173"/>
                <a:ext cx="3254737" cy="646331"/>
              </a:xfrm>
              <a:prstGeom prst="rect">
                <a:avLst/>
              </a:prstGeom>
              <a:blipFill rotWithShape="1">
                <a:blip r:embed="rId15"/>
                <a:stretch>
                  <a:fillRect/>
                </a:stretch>
              </a:blipFill>
              <a:effectLst>
                <a:outerShdw blurRad="63500" sx="102000" sy="102000" algn="ctr" rotWithShape="0">
                  <a:prstClr val="black">
                    <a:alpha val="40000"/>
                  </a:prstClr>
                </a:outerShdw>
              </a:effectLst>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03" name="Obdélník 102"/>
              <p:cNvSpPr/>
              <p:nvPr/>
            </p:nvSpPr>
            <p:spPr>
              <a:xfrm>
                <a:off x="4806105" y="3348172"/>
                <a:ext cx="4086375" cy="646331"/>
              </a:xfrm>
              <a:prstGeom prst="rect">
                <a:avLst/>
              </a:prstGeom>
              <a:solidFill>
                <a:srgbClr val="7DA0D0">
                  <a:alpha val="60000"/>
                </a:srgbClr>
              </a:solidFill>
              <a:effectLst>
                <a:outerShdw blurRad="63500" sx="102000" sy="102000" algn="ctr"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effectLst>
                            <a:outerShdw blurRad="38100" dist="25400" dir="2700000" algn="tl">
                              <a:srgbClr val="000000"/>
                            </a:outerShdw>
                          </a:effectLst>
                          <a:latin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oMath>
                  </m:oMathPara>
                </a14:m>
                <a:endParaRPr lang="cs-CZ" sz="3600" dirty="0"/>
              </a:p>
            </p:txBody>
          </p:sp>
        </mc:Choice>
        <mc:Fallback xmlns="">
          <p:sp>
            <p:nvSpPr>
              <p:cNvPr id="103" name="Obdélník 102"/>
              <p:cNvSpPr>
                <a:spLocks noRot="1" noChangeAspect="1" noMove="1" noResize="1" noEditPoints="1" noAdjustHandles="1" noChangeArrowheads="1" noChangeShapeType="1" noTextEdit="1"/>
              </p:cNvSpPr>
              <p:nvPr/>
            </p:nvSpPr>
            <p:spPr>
              <a:xfrm>
                <a:off x="4806105" y="3348172"/>
                <a:ext cx="4086375" cy="646331"/>
              </a:xfrm>
              <a:prstGeom prst="rect">
                <a:avLst/>
              </a:prstGeom>
              <a:blipFill rotWithShape="1">
                <a:blip r:embed="rId16"/>
                <a:stretch>
                  <a:fillRect/>
                </a:stretch>
              </a:blipFill>
              <a:effectLst>
                <a:outerShdw blurRad="63500" sx="102000" sy="102000" algn="ctr" rotWithShape="0">
                  <a:prstClr val="black">
                    <a:alpha val="40000"/>
                  </a:prstClr>
                </a:outerShdw>
              </a:effectLst>
            </p:spPr>
            <p:txBody>
              <a:bodyPr/>
              <a:lstStyle/>
              <a:p>
                <a:r>
                  <a:rPr lang="cs-CZ">
                    <a:noFill/>
                  </a:rPr>
                  <a:t> </a:t>
                </a:r>
              </a:p>
            </p:txBody>
          </p:sp>
        </mc:Fallback>
      </mc:AlternateContent>
    </p:spTree>
    <p:extLst>
      <p:ext uri="{BB962C8B-B14F-4D97-AF65-F5344CB8AC3E}">
        <p14:creationId xmlns:p14="http://schemas.microsoft.com/office/powerpoint/2010/main" val="69943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fade">
                                      <p:cBhvr>
                                        <p:cTn id="10" dur="500"/>
                                        <p:tgtEl>
                                          <p:spTgt spid="1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500"/>
                                        <p:tgtEl>
                                          <p:spTgt spid="1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wipe(up)">
                                      <p:cBhvr>
                                        <p:cTn id="18" dur="1000"/>
                                        <p:tgtEl>
                                          <p:spTgt spid="77"/>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1500"/>
                            </p:stCondLst>
                            <p:childTnLst>
                              <p:par>
                                <p:cTn id="24" presetID="20" presetClass="entr" presetSubtype="0" fill="hold" grpId="0" nodeType="afterEffect">
                                  <p:stCondLst>
                                    <p:cond delay="500"/>
                                  </p:stCondLst>
                                  <p:childTnLst>
                                    <p:set>
                                      <p:cBhvr>
                                        <p:cTn id="25" dur="1" fill="hold">
                                          <p:stCondLst>
                                            <p:cond delay="0"/>
                                          </p:stCondLst>
                                        </p:cTn>
                                        <p:tgtEl>
                                          <p:spTgt spid="92"/>
                                        </p:tgtEl>
                                        <p:attrNameLst>
                                          <p:attrName>style.visibility</p:attrName>
                                        </p:attrNameLst>
                                      </p:cBhvr>
                                      <p:to>
                                        <p:strVal val="visible"/>
                                      </p:to>
                                    </p:set>
                                    <p:animEffect transition="in" filter="wedge">
                                      <p:cBhvr>
                                        <p:cTn id="26" dur="1000"/>
                                        <p:tgtEl>
                                          <p:spTgt spid="92"/>
                                        </p:tgtEl>
                                      </p:cBhvr>
                                    </p:animEffect>
                                  </p:childTnLst>
                                </p:cTn>
                              </p:par>
                              <p:par>
                                <p:cTn id="27" presetID="10" presetClass="entr" presetSubtype="0" fill="hold" nodeType="withEffect">
                                  <p:stCondLst>
                                    <p:cond delay="6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700"/>
                                        <p:tgtEl>
                                          <p:spTgt spid="23"/>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animEffect transition="in" filter="fade">
                                      <p:cBhvr>
                                        <p:cTn id="4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11" grpId="0" animBg="1"/>
      <p:bldP spid="92" grpId="0" animBg="1"/>
      <p:bldP spid="29" grpId="0" animBg="1"/>
      <p:bldP spid="10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64666" y="1823035"/>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433416" y="2819837"/>
            <a:ext cx="511999" cy="400110"/>
          </a:xfrm>
          <a:prstGeom prst="rect">
            <a:avLst/>
          </a:prstGeom>
          <a:blipFill rotWithShape="1">
            <a:blip r:embed="rId3" cstate="print">
              <a:lum bright="-60000"/>
            </a:blip>
            <a:stretch>
              <a:fillRect b="-10769"/>
            </a:stretch>
          </a:blipFill>
        </p:spPr>
        <p:txBody>
          <a:bodyPr/>
          <a:lstStyle/>
          <a:p>
            <a:r>
              <a:rPr lang="en-US">
                <a:noFill/>
              </a:rPr>
              <a:t> </a:t>
            </a:r>
          </a:p>
        </p:txBody>
      </p:sp>
      <p:sp>
        <p:nvSpPr>
          <p:cNvPr id="94" name="TextBox 93"/>
          <p:cNvSpPr txBox="1"/>
          <p:nvPr/>
        </p:nvSpPr>
        <p:spPr>
          <a:xfrm>
            <a:off x="475368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sp>
        <p:nvSpPr>
          <p:cNvPr id="128" name="TextBox 127"/>
          <p:cNvSpPr txBox="1"/>
          <p:nvPr/>
        </p:nvSpPr>
        <p:spPr>
          <a:xfrm>
            <a:off x="26466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126" name="TextBox 125"/>
          <p:cNvSpPr txBox="1"/>
          <p:nvPr/>
        </p:nvSpPr>
        <p:spPr>
          <a:xfrm>
            <a:off x="475368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71" name="Rectangle 70"/>
          <p:cNvSpPr/>
          <p:nvPr/>
        </p:nvSpPr>
        <p:spPr>
          <a:xfrm>
            <a:off x="4753686" y="1823035"/>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b="1" dirty="0" smtClean="0"/>
              <a:t>Vertex Connection and Merging</a:t>
            </a:r>
            <a:endParaRPr lang="en-GB" b="1" dirty="0"/>
          </a:p>
        </p:txBody>
      </p:sp>
      <p:sp>
        <p:nvSpPr>
          <p:cNvPr id="48" name="Rectangle 47"/>
          <p:cNvSpPr/>
          <p:nvPr/>
        </p:nvSpPr>
        <p:spPr>
          <a:xfrm>
            <a:off x="126215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3"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12"/>
          <p:cNvGrpSpPr/>
          <p:nvPr/>
        </p:nvGrpSpPr>
        <p:grpSpPr>
          <a:xfrm rot="774754">
            <a:off x="391709"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3673907" y="2996178"/>
            <a:ext cx="501676" cy="400110"/>
          </a:xfrm>
          <a:prstGeom prst="rect">
            <a:avLst/>
          </a:prstGeom>
          <a:blipFill rotWithShape="1">
            <a:blip r:embed="rId4" cstate="print">
              <a:lum bright="-60000"/>
            </a:blip>
            <a:stretch>
              <a:fillRect b="-10606"/>
            </a:stretch>
          </a:blipFill>
        </p:spPr>
        <p:txBody>
          <a:bodyPr/>
          <a:lstStyle/>
          <a:p>
            <a:r>
              <a:rPr lang="en-US">
                <a:noFill/>
              </a:rPr>
              <a:t> </a:t>
            </a:r>
          </a:p>
        </p:txBody>
      </p:sp>
      <p:sp>
        <p:nvSpPr>
          <p:cNvPr id="19" name="Rectangle 18"/>
          <p:cNvSpPr>
            <a:spLocks noRot="1" noChangeAspect="1" noMove="1" noResize="1" noEditPoints="1" noAdjustHandles="1" noChangeArrowheads="1" noChangeShapeType="1" noTextEdit="1"/>
          </p:cNvSpPr>
          <p:nvPr/>
        </p:nvSpPr>
        <p:spPr>
          <a:xfrm>
            <a:off x="2853275" y="1772816"/>
            <a:ext cx="495713" cy="400110"/>
          </a:xfrm>
          <a:prstGeom prst="rect">
            <a:avLst/>
          </a:prstGeom>
          <a:blipFill rotWithShape="1">
            <a:blip r:embed="rId5" cstate="print">
              <a:lum bright="-60000"/>
            </a:blip>
            <a:stretch>
              <a:fillRect b="-9231"/>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484902" y="4724510"/>
            <a:ext cx="501676" cy="400110"/>
          </a:xfrm>
          <a:prstGeom prst="rect">
            <a:avLst/>
          </a:prstGeom>
          <a:blipFill rotWithShape="1">
            <a:blip r:embed="rId6" cstate="print">
              <a:lum bright="-60000"/>
            </a:blip>
            <a:stretch>
              <a:fillRect b="-9091"/>
            </a:stretch>
          </a:blipFill>
        </p:spPr>
        <p:txBody>
          <a:bodyPr/>
          <a:lstStyle/>
          <a:p>
            <a:r>
              <a:rPr lang="en-US">
                <a:noFill/>
              </a:rPr>
              <a:t> </a:t>
            </a:r>
          </a:p>
        </p:txBody>
      </p:sp>
      <p:cxnSp>
        <p:nvCxnSpPr>
          <p:cNvPr id="105" name="Straight Arrow Connector 104"/>
          <p:cNvCxnSpPr>
            <a:stCxn id="81" idx="3"/>
            <a:endCxn id="82" idx="7"/>
          </p:cNvCxnSpPr>
          <p:nvPr/>
        </p:nvCxnSpPr>
        <p:spPr>
          <a:xfrm flipH="1">
            <a:off x="632211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952953"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 name="Group 79"/>
          <p:cNvGrpSpPr/>
          <p:nvPr/>
        </p:nvGrpSpPr>
        <p:grpSpPr>
          <a:xfrm rot="774754">
            <a:off x="4880729" y="2494671"/>
            <a:ext cx="410270" cy="298378"/>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4" name="Group 98"/>
          <p:cNvGrpSpPr/>
          <p:nvPr/>
        </p:nvGrpSpPr>
        <p:grpSpPr>
          <a:xfrm>
            <a:off x="8155880" y="2996178"/>
            <a:ext cx="508723" cy="496391"/>
            <a:chOff x="8118210" y="3321257"/>
            <a:chExt cx="508723" cy="496391"/>
          </a:xfrm>
        </p:grpSpPr>
        <p:sp>
          <p:nvSpPr>
            <p:cNvPr id="75" name="Oval 74"/>
            <p:cNvSpPr/>
            <p:nvPr/>
          </p:nvSpPr>
          <p:spPr>
            <a:xfrm>
              <a:off x="8118210"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cstate="print">
                <a:lum bright="-60000"/>
              </a:blip>
              <a:stretch>
                <a:fillRect b="-10606"/>
              </a:stretch>
            </a:blipFill>
          </p:spPr>
          <p:txBody>
            <a:bodyPr/>
            <a:lstStyle/>
            <a:p>
              <a:r>
                <a:rPr lang="en-US">
                  <a:noFill/>
                </a:rPr>
                <a:t> </a:t>
              </a:r>
            </a:p>
          </p:txBody>
        </p:sp>
      </p:grpSp>
      <mc:AlternateContent xmlns:mc="http://schemas.openxmlformats.org/markup-compatibility/2006" xmlns:a14="http://schemas.microsoft.com/office/drawing/2010/main">
        <mc:Choice Requires="a14">
          <p:sp>
            <p:nvSpPr>
              <p:cNvPr id="111" name="PDF VC"/>
              <p:cNvSpPr/>
              <p:nvPr/>
            </p:nvSpPr>
            <p:spPr>
              <a:xfrm>
                <a:off x="995135" y="5817755"/>
                <a:ext cx="274466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1" name="PDF VC"/>
              <p:cNvSpPr>
                <a:spLocks noRot="1" noChangeAspect="1" noMove="1" noResize="1" noEditPoints="1" noAdjustHandles="1" noChangeArrowheads="1" noChangeShapeType="1" noTextEdit="1"/>
              </p:cNvSpPr>
              <p:nvPr/>
            </p:nvSpPr>
            <p:spPr>
              <a:xfrm>
                <a:off x="995135" y="5817755"/>
                <a:ext cx="2744662" cy="584775"/>
              </a:xfrm>
              <a:prstGeom prst="rect">
                <a:avLst/>
              </a:prstGeom>
              <a:blipFill rotWithShape="1">
                <a:blip r:embed="rId8"/>
                <a:stretch>
                  <a:fillRect b="-1041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5" name="PDF VM 1"/>
              <p:cNvSpPr/>
              <p:nvPr/>
            </p:nvSpPr>
            <p:spPr>
              <a:xfrm>
                <a:off x="4796801" y="5819202"/>
                <a:ext cx="1070037" cy="33855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oMath>
                  </m:oMathPara>
                </a14:m>
                <a:endParaRPr lang="en-GB" sz="1600" b="1" dirty="0">
                  <a:solidFill>
                    <a:srgbClr val="FFC000"/>
                  </a:solidFill>
                </a:endParaRPr>
              </a:p>
            </p:txBody>
          </p:sp>
        </mc:Choice>
        <mc:Fallback xmlns="">
          <p:sp>
            <p:nvSpPr>
              <p:cNvPr id="125" name="PDF VM 1"/>
              <p:cNvSpPr>
                <a:spLocks noRot="1" noChangeAspect="1" noMove="1" noResize="1" noEditPoints="1" noAdjustHandles="1" noChangeArrowheads="1" noChangeShapeType="1" noTextEdit="1"/>
              </p:cNvSpPr>
              <p:nvPr/>
            </p:nvSpPr>
            <p:spPr>
              <a:xfrm>
                <a:off x="4796801" y="5819202"/>
                <a:ext cx="1070037" cy="338554"/>
              </a:xfrm>
              <a:prstGeom prst="rect">
                <a:avLst/>
              </a:prstGeom>
              <a:blipFill rotWithShape="1">
                <a:blip r:embed="rId9" cstate="print"/>
                <a:stretch>
                  <a:fillRect b="-10909"/>
                </a:stretch>
              </a:blipFill>
            </p:spPr>
            <p:txBody>
              <a:bodyPr/>
              <a:lstStyle/>
              <a:p>
                <a:r>
                  <a:rPr lang="en-US">
                    <a:noFill/>
                  </a:rPr>
                  <a:t> </a:t>
                </a:r>
              </a:p>
            </p:txBody>
          </p:sp>
        </mc:Fallback>
      </mc:AlternateContent>
      <p:sp>
        <p:nvSpPr>
          <p:cNvPr id="68" name="TextBox 67"/>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Bidirectional path tracing</a:t>
            </a:r>
          </a:p>
        </p:txBody>
      </p:sp>
      <p:sp>
        <p:nvSpPr>
          <p:cNvPr id="92" name="Oval 91"/>
          <p:cNvSpPr/>
          <p:nvPr/>
        </p:nvSpPr>
        <p:spPr>
          <a:xfrm>
            <a:off x="5831763" y="4559107"/>
            <a:ext cx="890076" cy="271220"/>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PDF VM 3"/>
              <p:cNvSpPr/>
              <p:nvPr/>
            </p:nvSpPr>
            <p:spPr>
              <a:xfrm>
                <a:off x="4796427" y="5805264"/>
                <a:ext cx="3969548"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r>
                      <a:rPr lang="en-US" sz="1600" b="0" i="1" smtClean="0">
                        <a:solidFill>
                          <a:srgbClr val="FFC000"/>
                        </a:solidFill>
                        <a:effectLst>
                          <a:outerShdw blurRad="38100" dist="25400" dir="2700000" algn="tl">
                            <a:srgbClr val="000000"/>
                          </a:outerShdw>
                        </a:effectLst>
                        <a:latin typeface="Cambria Math"/>
                      </a:rPr>
                      <m:t> </m:t>
                    </m:r>
                    <m:r>
                      <a:rPr lang="en-US" sz="1600" b="0" i="1" smtClean="0">
                        <a:solidFill>
                          <a:srgbClr val="FFC000"/>
                        </a:solidFill>
                        <a:effectLst>
                          <a:outerShdw blurRad="38100" dist="25400" dir="2700000" algn="tl">
                            <a:srgbClr val="000000"/>
                          </a:outerShdw>
                        </a:effectLst>
                        <a:latin typeface="Cambria Math"/>
                      </a:rPr>
                      <m:t>𝜋</m:t>
                    </m:r>
                    <m:sSup>
                      <m:sSupPr>
                        <m:ctrlPr>
                          <a:rPr lang="en-US" sz="1600" b="0" i="1" smtClean="0">
                            <a:solidFill>
                              <a:srgbClr val="FFC000"/>
                            </a:solidFill>
                            <a:effectLst>
                              <a:outerShdw blurRad="38100" dist="25400" dir="2700000" algn="tl">
                                <a:srgbClr val="000000"/>
                              </a:outerShdw>
                            </a:effectLst>
                            <a:latin typeface="Cambria Math"/>
                          </a:rPr>
                        </m:ctrlPr>
                      </m:sSupPr>
                      <m:e>
                        <m:r>
                          <a:rPr lang="en-US" sz="1600" b="0" i="1" smtClean="0">
                            <a:solidFill>
                              <a:srgbClr val="FFC000"/>
                            </a:solidFill>
                            <a:effectLst>
                              <a:outerShdw blurRad="38100" dist="25400" dir="2700000" algn="tl">
                                <a:srgbClr val="000000"/>
                              </a:outerShdw>
                            </a:effectLst>
                            <a:latin typeface="Cambria Math"/>
                          </a:rPr>
                          <m:t>𝑟</m:t>
                        </m:r>
                      </m:e>
                      <m:sup>
                        <m:r>
                          <a:rPr lang="en-US" sz="1600" b="0" i="1" smtClean="0">
                            <a:solidFill>
                              <a:srgbClr val="FFC000"/>
                            </a:solidFill>
                            <a:effectLst>
                              <a:outerShdw blurRad="38100" dist="25400" dir="2700000" algn="tl">
                                <a:srgbClr val="000000"/>
                              </a:outerShdw>
                            </a:effectLst>
                            <a:latin typeface="Cambria Math"/>
                          </a:rPr>
                          <m:t>2</m:t>
                        </m:r>
                      </m:sup>
                    </m:sSup>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70" name="PDF VM 3"/>
              <p:cNvSpPr>
                <a:spLocks noRot="1" noChangeAspect="1" noMove="1" noResize="1" noEditPoints="1" noAdjustHandles="1" noChangeArrowheads="1" noChangeShapeType="1" noTextEdit="1"/>
              </p:cNvSpPr>
              <p:nvPr/>
            </p:nvSpPr>
            <p:spPr>
              <a:xfrm>
                <a:off x="4796427" y="5805264"/>
                <a:ext cx="3969548" cy="584775"/>
              </a:xfrm>
              <a:prstGeom prst="rect">
                <a:avLst/>
              </a:prstGeom>
              <a:blipFill rotWithShape="1">
                <a:blip r:embed="rId10"/>
                <a:stretch>
                  <a:fillRect b="-10417"/>
                </a:stretch>
              </a:blipFill>
            </p:spPr>
            <p:txBody>
              <a:bodyPr/>
              <a:lstStyle/>
              <a:p>
                <a:r>
                  <a:rPr lang="cs-CZ">
                    <a:noFill/>
                  </a:rPr>
                  <a:t> </a:t>
                </a:r>
              </a:p>
            </p:txBody>
          </p:sp>
        </mc:Fallback>
      </mc:AlternateContent>
      <p:cxnSp>
        <p:nvCxnSpPr>
          <p:cNvPr id="77" name="Straight Arrow Connector 76"/>
          <p:cNvCxnSpPr>
            <a:stCxn id="81" idx="3"/>
            <a:endCxn id="91" idx="7"/>
          </p:cNvCxnSpPr>
          <p:nvPr/>
        </p:nvCxnSpPr>
        <p:spPr>
          <a:xfrm flipH="1">
            <a:off x="6595814" y="2311512"/>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6" name="Group 101"/>
          <p:cNvGrpSpPr/>
          <p:nvPr/>
        </p:nvGrpSpPr>
        <p:grpSpPr>
          <a:xfrm>
            <a:off x="4928786" y="2802602"/>
            <a:ext cx="511999" cy="417345"/>
            <a:chOff x="4891116" y="3127681"/>
            <a:chExt cx="511999" cy="417345"/>
          </a:xfrm>
        </p:grpSpPr>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1" cstate="print">
                <a:lum bright="-60000"/>
              </a:blip>
              <a:stretch>
                <a:fillRect b="-10769"/>
              </a:stretch>
            </a:blipFill>
          </p:spPr>
          <p:txBody>
            <a:bodyPr/>
            <a:lstStyle/>
            <a:p>
              <a:r>
                <a:rPr lang="en-US">
                  <a:noFill/>
                </a:rPr>
                <a:t> </a:t>
              </a:r>
            </a:p>
          </p:txBody>
        </p:sp>
        <p:sp>
          <p:nvSpPr>
            <p:cNvPr id="79" name="Oval 78"/>
            <p:cNvSpPr/>
            <p:nvPr/>
          </p:nvSpPr>
          <p:spPr>
            <a:xfrm>
              <a:off x="5229038"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3" name="Group 99"/>
          <p:cNvGrpSpPr/>
          <p:nvPr/>
        </p:nvGrpSpPr>
        <p:grpSpPr>
          <a:xfrm>
            <a:off x="7342295" y="1772816"/>
            <a:ext cx="495713" cy="557764"/>
            <a:chOff x="7304625" y="2097895"/>
            <a:chExt cx="495713" cy="557764"/>
          </a:xfrm>
        </p:grpSpPr>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2" cstate="print">
                <a:lum bright="-60000"/>
              </a:blip>
              <a:stretch>
                <a:fillRect b="-9231"/>
              </a:stretch>
            </a:blipFill>
          </p:spPr>
          <p:txBody>
            <a:bodyPr/>
            <a:lstStyle/>
            <a:p>
              <a:r>
                <a:rPr lang="en-US">
                  <a:noFill/>
                </a:rPr>
                <a:t> </a:t>
              </a:r>
            </a:p>
          </p:txBody>
        </p:sp>
        <p:sp>
          <p:nvSpPr>
            <p:cNvPr id="81" name="Oval 80"/>
            <p:cNvSpPr/>
            <p:nvPr/>
          </p:nvSpPr>
          <p:spPr>
            <a:xfrm>
              <a:off x="7375092"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2" name="Group 102"/>
          <p:cNvGrpSpPr/>
          <p:nvPr/>
        </p:nvGrpSpPr>
        <p:grpSpPr>
          <a:xfrm>
            <a:off x="5973922" y="4629901"/>
            <a:ext cx="501676" cy="494719"/>
            <a:chOff x="5936252" y="4954980"/>
            <a:chExt cx="501676" cy="494719"/>
          </a:xfrm>
        </p:grpSpPr>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3" cstate="print">
                <a:lum bright="-60000"/>
              </a:blip>
              <a:stretch>
                <a:fillRect b="-9091"/>
              </a:stretch>
            </a:blipFill>
          </p:spPr>
          <p:txBody>
            <a:bodyPr/>
            <a:lstStyle/>
            <a:p>
              <a:r>
                <a:rPr lang="en-US">
                  <a:noFill/>
                </a:rPr>
                <a:t> </a:t>
              </a:r>
            </a:p>
          </p:txBody>
        </p:sp>
        <p:sp>
          <p:nvSpPr>
            <p:cNvPr id="82" name="Oval 81"/>
            <p:cNvSpPr/>
            <p:nvPr/>
          </p:nvSpPr>
          <p:spPr>
            <a:xfrm>
              <a:off x="6173310"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3" name="r"/>
          <p:cNvGrpSpPr/>
          <p:nvPr/>
        </p:nvGrpSpPr>
        <p:grpSpPr>
          <a:xfrm>
            <a:off x="5832674" y="4247279"/>
            <a:ext cx="444130" cy="449535"/>
            <a:chOff x="5795004" y="4572358"/>
            <a:chExt cx="444130" cy="449535"/>
          </a:xfrm>
        </p:grpSpPr>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4" cstate="print">
                <a:lum bright="-60000"/>
              </a:blip>
              <a:stretch>
                <a:fillRect/>
              </a:stretch>
            </a:blipFill>
          </p:spPr>
          <p:txBody>
            <a:bodyPr/>
            <a:lstStyle/>
            <a:p>
              <a:r>
                <a:rPr lang="en-US">
                  <a:noFill/>
                </a:rPr>
                <a:t> </a:t>
              </a:r>
            </a:p>
          </p:txBody>
        </p:sp>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mc:AlternateContent xmlns:mc="http://schemas.openxmlformats.org/markup-compatibility/2006" xmlns:a14="http://schemas.microsoft.com/office/drawing/2010/main">
        <mc:Choice Requires="a14">
          <p:sp>
            <p:nvSpPr>
              <p:cNvPr id="90" name="PDF VM 4"/>
              <p:cNvSpPr/>
              <p:nvPr/>
            </p:nvSpPr>
            <p:spPr>
              <a:xfrm>
                <a:off x="4795839" y="5805264"/>
                <a:ext cx="4209870"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smtClean="0">
                    <a:solidFill>
                      <a:srgbClr val="FF7979"/>
                    </a:solidFill>
                    <a:effectLst>
                      <a:outerShdw blurRad="38100" dist="25400" dir="2700000" algn="tl">
                        <a:srgbClr val="000000"/>
                      </a:outerShdw>
                    </a:effectLst>
                  </a:rPr>
                  <a:t> </a:t>
                </a:r>
                <a14:m>
                  <m:oMath xmlns:m="http://schemas.openxmlformats.org/officeDocument/2006/math">
                    <m:r>
                      <a:rPr lang="en-US" sz="1600" b="0" i="1" smtClean="0">
                        <a:solidFill>
                          <a:srgbClr val="FFC000"/>
                        </a:solidFill>
                        <a:effectLst>
                          <a:outerShdw blurRad="38100" dist="25400" dir="2700000" algn="tl">
                            <a:srgbClr val="000000"/>
                          </a:outerShdw>
                        </a:effectLst>
                        <a:latin typeface="Cambria Math"/>
                      </a:rPr>
                      <m:t>𝑃</m:t>
                    </m:r>
                    <m:d>
                      <m:dPr>
                        <m:ctrlPr>
                          <a:rPr lang="en-US" sz="1600" i="1">
                            <a:solidFill>
                              <a:srgbClr val="FFC000"/>
                            </a:solidFill>
                            <a:effectLst>
                              <a:outerShdw blurRad="38100" dist="25400" dir="2700000" algn="tl">
                                <a:srgbClr val="000000"/>
                              </a:outerShdw>
                            </a:effectLst>
                            <a:latin typeface="Cambria Math"/>
                          </a:rPr>
                        </m:ctrlPr>
                      </m:dPr>
                      <m:e>
                        <m:r>
                          <a:rPr lang="en-US" sz="1600" i="1">
                            <a:solidFill>
                              <a:srgbClr val="FFC000"/>
                            </a:solidFill>
                            <a:effectLst>
                              <a:outerShdw blurRad="38100" dist="25400" dir="2700000" algn="tl">
                                <a:srgbClr val="000000"/>
                              </a:outerShdw>
                            </a:effectLst>
                            <a:latin typeface="Cambria Math"/>
                          </a:rPr>
                          <m:t>|</m:t>
                        </m:r>
                        <m:d>
                          <m:dPr>
                            <m:begChr m:val="|"/>
                            <m:endChr m:val="|"/>
                            <m:ctrlPr>
                              <a:rPr lang="en-US" sz="1600" i="1">
                                <a:solidFill>
                                  <a:srgbClr val="FFC000"/>
                                </a:solidFill>
                                <a:effectLst>
                                  <a:outerShdw blurRad="38100" dist="25400" dir="2700000" algn="tl">
                                    <a:srgbClr val="000000"/>
                                  </a:outerShdw>
                                </a:effectLst>
                                <a:latin typeface="Cambria Math"/>
                              </a:rPr>
                            </m:ctrlPr>
                          </m:dPr>
                          <m:e>
                            <m:sSub>
                              <m:sSubPr>
                                <m:ctrlPr>
                                  <a:rPr lang="en-US" sz="1600" i="1">
                                    <a:solidFill>
                                      <a:srgbClr val="FFC000"/>
                                    </a:solidFill>
                                    <a:effectLst>
                                      <a:outerShdw blurRad="38100" dist="25400" dir="2700000" algn="tl">
                                        <a:srgbClr val="000000"/>
                                      </a:outerShdw>
                                    </a:effectLst>
                                    <a:latin typeface="Cambria Math"/>
                                  </a:rPr>
                                </m:ctrlPr>
                              </m:sSub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Sub>
                            <m:r>
                              <a:rPr lang="en-US" sz="1600" i="1">
                                <a:solidFill>
                                  <a:srgbClr val="FFC000"/>
                                </a:solidFill>
                                <a:effectLst>
                                  <a:outerShdw blurRad="38100" dist="25400" dir="2700000" algn="tl">
                                    <a:srgbClr val="000000"/>
                                  </a:outerShdw>
                                </a:effectLst>
                                <a:latin typeface="Cambria Math"/>
                              </a:rPr>
                              <m:t>−</m:t>
                            </m:r>
                            <m:sSubSup>
                              <m:sSubSupPr>
                                <m:ctrlPr>
                                  <a:rPr lang="en-US" sz="1600" i="1">
                                    <a:solidFill>
                                      <a:srgbClr val="FFC000"/>
                                    </a:solidFill>
                                    <a:effectLst>
                                      <a:outerShdw blurRad="38100" dist="25400" dir="2700000" algn="tl">
                                        <a:srgbClr val="000000"/>
                                      </a:outerShdw>
                                    </a:effectLst>
                                    <a:latin typeface="Cambria Math"/>
                                  </a:rPr>
                                </m:ctrlPr>
                              </m:sSubSup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up>
                                <m:r>
                                  <a:rPr lang="en-US" sz="1600" i="1">
                                    <a:solidFill>
                                      <a:srgbClr val="FFC000"/>
                                    </a:solidFill>
                                    <a:effectLst>
                                      <a:outerShdw blurRad="38100" dist="25400" dir="2700000" algn="tl">
                                        <a:srgbClr val="000000"/>
                                      </a:outerShdw>
                                    </a:effectLst>
                                    <a:latin typeface="Cambria Math"/>
                                  </a:rPr>
                                  <m:t>∗</m:t>
                                </m:r>
                              </m:sup>
                            </m:sSubSup>
                          </m:e>
                        </m:d>
                        <m:r>
                          <a:rPr lang="en-US" sz="1600" i="1">
                            <a:solidFill>
                              <a:srgbClr val="FFC000"/>
                            </a:solidFill>
                            <a:effectLst>
                              <a:outerShdw blurRad="38100" dist="25400" dir="2700000" algn="tl">
                                <a:srgbClr val="000000"/>
                              </a:outerShdw>
                            </a:effectLst>
                            <a:latin typeface="Cambria Math"/>
                          </a:rPr>
                          <m:t>|</m:t>
                        </m:r>
                        <m:r>
                          <a:rPr lang="en-US" sz="1600" b="0" i="1" smtClean="0">
                            <a:solidFill>
                              <a:srgbClr val="FFC000"/>
                            </a:solidFill>
                            <a:effectLst>
                              <a:outerShdw blurRad="38100" dist="25400" dir="2700000" algn="tl">
                                <a:srgbClr val="000000"/>
                              </a:outerShdw>
                            </a:effectLst>
                            <a:latin typeface="Cambria Math"/>
                          </a:rPr>
                          <m:t>&lt;</m:t>
                        </m:r>
                        <m:r>
                          <a:rPr lang="en-US" sz="1600" b="0" i="1" smtClean="0">
                            <a:solidFill>
                              <a:srgbClr val="FFC000"/>
                            </a:solidFill>
                            <a:effectLst>
                              <a:outerShdw blurRad="38100" dist="25400" dir="2700000" algn="tl">
                                <a:srgbClr val="000000"/>
                              </a:outerShdw>
                            </a:effectLst>
                            <a:latin typeface="Cambria Math"/>
                          </a:rPr>
                          <m:t>𝑟</m:t>
                        </m:r>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90" name="PDF VM 4"/>
              <p:cNvSpPr>
                <a:spLocks noRot="1" noChangeAspect="1" noMove="1" noResize="1" noEditPoints="1" noAdjustHandles="1" noChangeArrowheads="1" noChangeShapeType="1" noTextEdit="1"/>
              </p:cNvSpPr>
              <p:nvPr/>
            </p:nvSpPr>
            <p:spPr>
              <a:xfrm>
                <a:off x="4795839" y="5805264"/>
                <a:ext cx="4209870" cy="584775"/>
              </a:xfrm>
              <a:prstGeom prst="rect">
                <a:avLst/>
              </a:prstGeom>
              <a:blipFill rotWithShape="1">
                <a:blip r:embed="rId15"/>
                <a:stretch>
                  <a:fillRect b="-10417"/>
                </a:stretch>
              </a:blipFill>
            </p:spPr>
            <p:txBody>
              <a:bodyPr/>
              <a:lstStyle/>
              <a:p>
                <a:r>
                  <a:rPr lang="cs-CZ">
                    <a:noFill/>
                  </a:rPr>
                  <a:t> </a:t>
                </a:r>
              </a:p>
            </p:txBody>
          </p:sp>
        </mc:Fallback>
      </mc:AlternateContent>
      <p:sp>
        <p:nvSpPr>
          <p:cNvPr id="91" name="Oval 90"/>
          <p:cNvSpPr/>
          <p:nvPr/>
        </p:nvSpPr>
        <p:spPr>
          <a:xfrm>
            <a:off x="6484676" y="46296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7" name="Vertex merging"/>
          <p:cNvSpPr txBox="1"/>
          <p:nvPr/>
        </p:nvSpPr>
        <p:spPr>
          <a:xfrm>
            <a:off x="4753686" y="5261138"/>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accent1"/>
                </a:solidFill>
                <a:latin typeface="+mn-lt"/>
              </a:rPr>
              <a:t>Vertex merging</a:t>
            </a:r>
            <a:endParaRPr lang="en-US" sz="2000" b="1" dirty="0">
              <a:solidFill>
                <a:schemeClr val="accent1"/>
              </a:solidFill>
              <a:latin typeface="+mn-lt"/>
            </a:endParaRPr>
          </a:p>
        </p:txBody>
      </p:sp>
      <p:sp>
        <p:nvSpPr>
          <p:cNvPr id="93" name="Vertex connection"/>
          <p:cNvSpPr txBox="1"/>
          <p:nvPr/>
        </p:nvSpPr>
        <p:spPr>
          <a:xfrm>
            <a:off x="264666" y="5264158"/>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Vertex connection</a:t>
            </a:r>
            <a:endParaRPr lang="en-US" sz="2000" b="1" dirty="0">
              <a:solidFill>
                <a:schemeClr val="tx2"/>
              </a:solidFill>
              <a:latin typeface="+mn-lt"/>
            </a:endParaRPr>
          </a:p>
        </p:txBody>
      </p:sp>
      <p:grpSp>
        <p:nvGrpSpPr>
          <p:cNvPr id="25" name="RR vertex"/>
          <p:cNvGrpSpPr/>
          <p:nvPr/>
        </p:nvGrpSpPr>
        <p:grpSpPr>
          <a:xfrm>
            <a:off x="6374580" y="4629809"/>
            <a:ext cx="501676" cy="491830"/>
            <a:chOff x="6339074" y="4954694"/>
            <a:chExt cx="501676" cy="491830"/>
          </a:xfrm>
        </p:grpSpPr>
        <p:sp>
          <p:nvSpPr>
            <p:cNvPr id="96" name="Oval 95"/>
            <p:cNvSpPr/>
            <p:nvPr/>
          </p:nvSpPr>
          <p:spPr>
            <a:xfrm>
              <a:off x="6447006" y="4954694"/>
              <a:ext cx="130206" cy="130204"/>
            </a:xfrm>
            <a:prstGeom prst="ellipse">
              <a:avLst/>
            </a:prstGeom>
            <a:solidFill>
              <a:schemeClr val="bg2"/>
            </a:solidFill>
            <a:ln w="38100">
              <a:solidFill>
                <a:schemeClr val="accent1">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7" name="Rectangle 96"/>
            <p:cNvSpPr>
              <a:spLocks noRot="1" noChangeAspect="1" noMove="1" noResize="1" noEditPoints="1" noAdjustHandles="1" noChangeArrowheads="1" noChangeShapeType="1" noTextEdit="1"/>
            </p:cNvSpPr>
            <p:nvPr/>
          </p:nvSpPr>
          <p:spPr>
            <a:xfrm>
              <a:off x="6339074" y="5046414"/>
              <a:ext cx="501676" cy="400110"/>
            </a:xfrm>
            <a:prstGeom prst="rect">
              <a:avLst/>
            </a:prstGeom>
            <a:blipFill rotWithShape="1">
              <a:blip r:embed="rId16" cstate="print">
                <a:lum bright="-60000"/>
              </a:blip>
              <a:stretch>
                <a:fillRect b="-10606"/>
              </a:stretch>
            </a:blipFill>
          </p:spPr>
          <p:txBody>
            <a:bodyPr/>
            <a:lstStyle/>
            <a:p>
              <a:r>
                <a:rPr lang="en-US">
                  <a:noFill/>
                </a:rPr>
                <a:t> </a:t>
              </a:r>
            </a:p>
          </p:txBody>
        </p:sp>
      </p:grpSp>
      <p:grpSp>
        <p:nvGrpSpPr>
          <p:cNvPr id="69" name="Group 97"/>
          <p:cNvGrpSpPr/>
          <p:nvPr/>
        </p:nvGrpSpPr>
        <p:grpSpPr>
          <a:xfrm>
            <a:off x="397315" y="1052736"/>
            <a:ext cx="1469796" cy="495172"/>
            <a:chOff x="611560" y="1244064"/>
            <a:chExt cx="1469796" cy="495172"/>
          </a:xfrm>
        </p:grpSpPr>
        <p:sp>
          <p:nvSpPr>
            <p:cNvPr id="80"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8"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9"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0"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mc:AlternateContent xmlns:mc="http://schemas.openxmlformats.org/markup-compatibility/2006" xmlns:a14="http://schemas.microsoft.com/office/drawing/2010/main">
        <mc:Choice Requires="a14">
          <p:sp>
            <p:nvSpPr>
              <p:cNvPr id="101" name="Obdélník 100"/>
              <p:cNvSpPr/>
              <p:nvPr/>
            </p:nvSpPr>
            <p:spPr>
              <a:xfrm>
                <a:off x="2905137" y="901577"/>
                <a:ext cx="3254737" cy="646331"/>
              </a:xfrm>
              <a:prstGeom prst="rect">
                <a:avLst/>
              </a:prstGeom>
              <a:solidFill>
                <a:srgbClr val="7DA0D0">
                  <a:alpha val="60000"/>
                </a:srgbClr>
              </a:solidFill>
              <a:effectLst>
                <a:outerShdw blurRad="63500" sx="102000" sy="102000" algn="ctr"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effectLst>
                            <a:outerShdw blurRad="38100" dist="25400" dir="2700000" algn="tl">
                              <a:srgbClr val="000000"/>
                            </a:outerShdw>
                          </a:effectLst>
                          <a:latin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oMath>
                  </m:oMathPara>
                </a14:m>
                <a:endParaRPr lang="cs-CZ" sz="3600" dirty="0"/>
              </a:p>
            </p:txBody>
          </p:sp>
        </mc:Choice>
        <mc:Fallback xmlns="">
          <p:sp>
            <p:nvSpPr>
              <p:cNvPr id="101" name="Obdélník 100"/>
              <p:cNvSpPr>
                <a:spLocks noRot="1" noChangeAspect="1" noMove="1" noResize="1" noEditPoints="1" noAdjustHandles="1" noChangeArrowheads="1" noChangeShapeType="1" noTextEdit="1"/>
              </p:cNvSpPr>
              <p:nvPr/>
            </p:nvSpPr>
            <p:spPr>
              <a:xfrm>
                <a:off x="2905137" y="901577"/>
                <a:ext cx="3254737" cy="646331"/>
              </a:xfrm>
              <a:prstGeom prst="rect">
                <a:avLst/>
              </a:prstGeom>
              <a:blipFill rotWithShape="1">
                <a:blip r:embed="rId17"/>
                <a:stretch>
                  <a:fillRect/>
                </a:stretch>
              </a:blipFill>
              <a:effectLst>
                <a:outerShdw blurRad="63500" sx="102000" sy="102000" algn="ctr" rotWithShape="0">
                  <a:prstClr val="black">
                    <a:alpha val="40000"/>
                  </a:prstClr>
                </a:outerShdw>
              </a:effectLst>
            </p:spPr>
            <p:txBody>
              <a:bodyPr/>
              <a:lstStyle/>
              <a:p>
                <a:r>
                  <a:rPr lang="cs-CZ">
                    <a:noFill/>
                  </a:rPr>
                  <a:t> </a:t>
                </a:r>
              </a:p>
            </p:txBody>
          </p:sp>
        </mc:Fallback>
      </mc:AlternateContent>
    </p:spTree>
    <p:extLst>
      <p:ext uri="{BB962C8B-B14F-4D97-AF65-F5344CB8AC3E}">
        <p14:creationId xmlns:p14="http://schemas.microsoft.com/office/powerpoint/2010/main" val="2770419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up)">
                                      <p:cBhvr>
                                        <p:cTn id="15" dur="1000"/>
                                        <p:tgtEl>
                                          <p:spTgt spid="7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childTnLst>
                          </p:cTn>
                        </p:par>
                        <p:par>
                          <p:cTn id="20" fill="hold">
                            <p:stCondLst>
                              <p:cond delay="1500"/>
                            </p:stCondLst>
                            <p:childTnLst>
                              <p:par>
                                <p:cTn id="21" presetID="20" presetClass="entr" presetSubtype="0" fill="hold" grpId="0" nodeType="afterEffect">
                                  <p:stCondLst>
                                    <p:cond delay="500"/>
                                  </p:stCondLst>
                                  <p:childTnLst>
                                    <p:set>
                                      <p:cBhvr>
                                        <p:cTn id="22" dur="1" fill="hold">
                                          <p:stCondLst>
                                            <p:cond delay="0"/>
                                          </p:stCondLst>
                                        </p:cTn>
                                        <p:tgtEl>
                                          <p:spTgt spid="92"/>
                                        </p:tgtEl>
                                        <p:attrNameLst>
                                          <p:attrName>style.visibility</p:attrName>
                                        </p:attrNameLst>
                                      </p:cBhvr>
                                      <p:to>
                                        <p:strVal val="visible"/>
                                      </p:to>
                                    </p:set>
                                    <p:animEffect transition="in" filter="wedge">
                                      <p:cBhvr>
                                        <p:cTn id="23" dur="1000"/>
                                        <p:tgtEl>
                                          <p:spTgt spid="92"/>
                                        </p:tgtEl>
                                      </p:cBhvr>
                                    </p:animEffect>
                                  </p:childTnLst>
                                </p:cTn>
                              </p:par>
                              <p:par>
                                <p:cTn id="24" presetID="10" presetClass="entr" presetSubtype="0" fill="hold" nodeType="withEffect">
                                  <p:stCondLst>
                                    <p:cond delay="6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7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par>
                                <p:cTn id="32" presetID="10" presetClass="exit" presetSubtype="0" fill="hold" grpId="0" nodeType="withEffect">
                                  <p:stCondLst>
                                    <p:cond delay="0"/>
                                  </p:stCondLst>
                                  <p:childTnLst>
                                    <p:animEffect transition="out" filter="fade">
                                      <p:cBhvr>
                                        <p:cTn id="33" dur="500"/>
                                        <p:tgtEl>
                                          <p:spTgt spid="94"/>
                                        </p:tgtEl>
                                      </p:cBhvr>
                                    </p:animEffect>
                                    <p:set>
                                      <p:cBhvr>
                                        <p:cTn id="34" dur="1" fill="hold">
                                          <p:stCondLst>
                                            <p:cond delay="499"/>
                                          </p:stCondLst>
                                        </p:cTn>
                                        <p:tgtEl>
                                          <p:spTgt spid="9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barn(inVertical)">
                                      <p:cBhvr>
                                        <p:cTn id="39" dur="500"/>
                                        <p:tgtEl>
                                          <p:spTgt spid="10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5"/>
                                        </p:tgtEl>
                                        <p:attrNameLst>
                                          <p:attrName>style.visibility</p:attrName>
                                        </p:attrNameLst>
                                      </p:cBhvr>
                                      <p:to>
                                        <p:strVal val="visible"/>
                                      </p:to>
                                    </p:set>
                                    <p:animEffect transition="in" filter="fade">
                                      <p:cBhvr>
                                        <p:cTn id="42" dur="500"/>
                                        <p:tgtEl>
                                          <p:spTgt spid="1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6"/>
                                        </p:tgtEl>
                                        <p:attrNameLst>
                                          <p:attrName>style.visibility</p:attrName>
                                        </p:attrNameLst>
                                      </p:cBhvr>
                                      <p:to>
                                        <p:strVal val="visible"/>
                                      </p:to>
                                    </p:set>
                                    <p:animEffect transition="in" filter="fade">
                                      <p:cBhvr>
                                        <p:cTn id="45" dur="500"/>
                                        <p:tgtEl>
                                          <p:spTgt spid="1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fade">
                                      <p:cBhvr>
                                        <p:cTn id="48" dur="500"/>
                                        <p:tgtEl>
                                          <p:spTgt spid="90"/>
                                        </p:tgtEl>
                                      </p:cBhvr>
                                    </p:animEffect>
                                  </p:childTnLst>
                                </p:cTn>
                              </p:par>
                              <p:par>
                                <p:cTn id="49" presetID="10" presetClass="exit" presetSubtype="0" fill="hold" grpId="1" nodeType="withEffect">
                                  <p:stCondLst>
                                    <p:cond delay="0"/>
                                  </p:stCondLst>
                                  <p:childTnLst>
                                    <p:animEffect transition="out" filter="fade">
                                      <p:cBhvr>
                                        <p:cTn id="50" dur="500"/>
                                        <p:tgtEl>
                                          <p:spTgt spid="125"/>
                                        </p:tgtEl>
                                      </p:cBhvr>
                                    </p:animEffect>
                                    <p:set>
                                      <p:cBhvr>
                                        <p:cTn id="51" dur="1" fill="hold">
                                          <p:stCondLst>
                                            <p:cond delay="499"/>
                                          </p:stCondLst>
                                        </p:cTn>
                                        <p:tgtEl>
                                          <p:spTgt spid="12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xit" presetSubtype="0" fill="hold" grpId="1" nodeType="withEffect">
                                  <p:stCondLst>
                                    <p:cond delay="0"/>
                                  </p:stCondLst>
                                  <p:childTnLst>
                                    <p:animEffect transition="out" filter="fade">
                                      <p:cBhvr>
                                        <p:cTn id="61" dur="500"/>
                                        <p:tgtEl>
                                          <p:spTgt spid="90"/>
                                        </p:tgtEl>
                                      </p:cBhvr>
                                    </p:animEffect>
                                    <p:set>
                                      <p:cBhvr>
                                        <p:cTn id="62" dur="1" fill="hold">
                                          <p:stCondLst>
                                            <p:cond delay="499"/>
                                          </p:stCondLst>
                                        </p:cTn>
                                        <p:tgtEl>
                                          <p:spTgt spid="9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05"/>
                                        </p:tgtEl>
                                      </p:cBhvr>
                                    </p:animEffect>
                                    <p:set>
                                      <p:cBhvr>
                                        <p:cTn id="68"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26" grpId="0" animBg="1"/>
      <p:bldP spid="125" grpId="0" animBg="1"/>
      <p:bldP spid="125" grpId="1" animBg="1"/>
      <p:bldP spid="68" grpId="0" animBg="1"/>
      <p:bldP spid="92" grpId="0" animBg="1"/>
      <p:bldP spid="70" grpId="0" animBg="1"/>
      <p:bldP spid="90" grpId="0" animBg="1"/>
      <p:bldP spid="90" grpId="1" animBg="1"/>
      <p:bldP spid="91" grpId="0" animBg="1"/>
      <p:bldP spid="87" grpId="0" animBg="1"/>
      <p:bldP spid="9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64666" y="1823035"/>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433416" y="2819837"/>
            <a:ext cx="511999" cy="400110"/>
          </a:xfrm>
          <a:prstGeom prst="rect">
            <a:avLst/>
          </a:prstGeom>
          <a:blipFill rotWithShape="1">
            <a:blip r:embed="rId3" cstate="print">
              <a:lum bright="-60000"/>
            </a:blip>
            <a:stretch>
              <a:fillRect b="-10769"/>
            </a:stretch>
          </a:blipFill>
        </p:spPr>
        <p:txBody>
          <a:bodyPr/>
          <a:lstStyle/>
          <a:p>
            <a:r>
              <a:rPr lang="en-US">
                <a:noFill/>
              </a:rPr>
              <a:t> </a:t>
            </a:r>
          </a:p>
        </p:txBody>
      </p:sp>
      <p:sp>
        <p:nvSpPr>
          <p:cNvPr id="94" name="TextBox 93"/>
          <p:cNvSpPr txBox="1"/>
          <p:nvPr/>
        </p:nvSpPr>
        <p:spPr>
          <a:xfrm>
            <a:off x="475368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sp>
        <p:nvSpPr>
          <p:cNvPr id="128" name="TextBox 127"/>
          <p:cNvSpPr txBox="1"/>
          <p:nvPr/>
        </p:nvSpPr>
        <p:spPr>
          <a:xfrm>
            <a:off x="26466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71" name="Rectangle 70"/>
          <p:cNvSpPr/>
          <p:nvPr/>
        </p:nvSpPr>
        <p:spPr>
          <a:xfrm>
            <a:off x="4753686" y="1823035"/>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a:xfrm>
            <a:off x="457200" y="277813"/>
            <a:ext cx="8363272" cy="1139825"/>
          </a:xfrm>
        </p:spPr>
        <p:txBody>
          <a:bodyPr/>
          <a:lstStyle/>
          <a:p>
            <a:r>
              <a:rPr lang="en-US" b="1" dirty="0" smtClean="0"/>
              <a:t>Extended path space [Hachisuka et al.]</a:t>
            </a:r>
            <a:endParaRPr lang="en-GB" b="1" dirty="0"/>
          </a:p>
        </p:txBody>
      </p:sp>
      <p:sp>
        <p:nvSpPr>
          <p:cNvPr id="48" name="Rectangle 47"/>
          <p:cNvSpPr/>
          <p:nvPr/>
        </p:nvSpPr>
        <p:spPr>
          <a:xfrm>
            <a:off x="126215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3"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p:cNvCxnSpPr>
          <p:nvPr/>
        </p:nvCxnSpPr>
        <p:spPr>
          <a:xfrm flipH="1">
            <a:off x="2061639" y="2311512"/>
            <a:ext cx="881171" cy="2318103"/>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12"/>
          <p:cNvGrpSpPr/>
          <p:nvPr/>
        </p:nvGrpSpPr>
        <p:grpSpPr>
          <a:xfrm rot="774754">
            <a:off x="391709"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3673907" y="2996178"/>
            <a:ext cx="501676" cy="400110"/>
          </a:xfrm>
          <a:prstGeom prst="rect">
            <a:avLst/>
          </a:prstGeom>
          <a:blipFill rotWithShape="1">
            <a:blip r:embed="rId4" cstate="print">
              <a:lum bright="-60000"/>
            </a:blip>
            <a:stretch>
              <a:fillRect b="-10606"/>
            </a:stretch>
          </a:blipFill>
        </p:spPr>
        <p:txBody>
          <a:bodyPr/>
          <a:lstStyle/>
          <a:p>
            <a:r>
              <a:rPr lang="en-US">
                <a:noFill/>
              </a:rPr>
              <a:t> </a:t>
            </a:r>
          </a:p>
        </p:txBody>
      </p:sp>
      <p:sp>
        <p:nvSpPr>
          <p:cNvPr id="19" name="Rectangle 18"/>
          <p:cNvSpPr>
            <a:spLocks noRot="1" noChangeAspect="1" noMove="1" noResize="1" noEditPoints="1" noAdjustHandles="1" noChangeArrowheads="1" noChangeShapeType="1" noTextEdit="1"/>
          </p:cNvSpPr>
          <p:nvPr/>
        </p:nvSpPr>
        <p:spPr>
          <a:xfrm>
            <a:off x="2853275" y="1772816"/>
            <a:ext cx="495713" cy="400110"/>
          </a:xfrm>
          <a:prstGeom prst="rect">
            <a:avLst/>
          </a:prstGeom>
          <a:blipFill rotWithShape="1">
            <a:blip r:embed="rId5" cstate="print">
              <a:lum bright="-60000"/>
            </a:blip>
            <a:stretch>
              <a:fillRect b="-9231"/>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484902" y="4724510"/>
            <a:ext cx="501676" cy="400110"/>
          </a:xfrm>
          <a:prstGeom prst="rect">
            <a:avLst/>
          </a:prstGeom>
          <a:blipFill rotWithShape="1">
            <a:blip r:embed="rId6" cstate="print">
              <a:lum bright="-60000"/>
            </a:blip>
            <a:stretch>
              <a:fillRect b="-9091"/>
            </a:stretch>
          </a:blipFill>
        </p:spPr>
        <p:txBody>
          <a:bodyPr/>
          <a:lstStyle/>
          <a:p>
            <a:r>
              <a:rPr lang="en-US">
                <a:noFill/>
              </a:rPr>
              <a:t> </a:t>
            </a:r>
          </a:p>
        </p:txBody>
      </p:sp>
      <p:sp>
        <p:nvSpPr>
          <p:cNvPr id="73" name="Rectangle 72"/>
          <p:cNvSpPr/>
          <p:nvPr/>
        </p:nvSpPr>
        <p:spPr>
          <a:xfrm>
            <a:off x="6952953"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 name="Group 79"/>
          <p:cNvGrpSpPr/>
          <p:nvPr/>
        </p:nvGrpSpPr>
        <p:grpSpPr>
          <a:xfrm rot="774754">
            <a:off x="4880729" y="2494671"/>
            <a:ext cx="410270" cy="298378"/>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4" name="Group 98"/>
          <p:cNvGrpSpPr/>
          <p:nvPr/>
        </p:nvGrpSpPr>
        <p:grpSpPr>
          <a:xfrm>
            <a:off x="8155880" y="2996178"/>
            <a:ext cx="508723" cy="496391"/>
            <a:chOff x="8118210" y="3321257"/>
            <a:chExt cx="508723" cy="496391"/>
          </a:xfrm>
        </p:grpSpPr>
        <p:sp>
          <p:nvSpPr>
            <p:cNvPr id="75" name="Oval 74"/>
            <p:cNvSpPr/>
            <p:nvPr/>
          </p:nvSpPr>
          <p:spPr>
            <a:xfrm>
              <a:off x="8118210"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cstate="print">
                <a:lum bright="-60000"/>
              </a:blip>
              <a:stretch>
                <a:fillRect b="-10606"/>
              </a:stretch>
            </a:blipFill>
          </p:spPr>
          <p:txBody>
            <a:bodyPr/>
            <a:lstStyle/>
            <a:p>
              <a:r>
                <a:rPr lang="en-US">
                  <a:noFill/>
                </a:rPr>
                <a:t> </a:t>
              </a:r>
            </a:p>
          </p:txBody>
        </p:sp>
      </p:grpSp>
      <p:sp>
        <p:nvSpPr>
          <p:cNvPr id="68" name="TextBox 67"/>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Bidirectional path tracing</a:t>
            </a:r>
          </a:p>
        </p:txBody>
      </p:sp>
      <p:sp>
        <p:nvSpPr>
          <p:cNvPr id="92" name="Oval 91"/>
          <p:cNvSpPr/>
          <p:nvPr/>
        </p:nvSpPr>
        <p:spPr>
          <a:xfrm>
            <a:off x="5831763" y="4559107"/>
            <a:ext cx="890076" cy="271220"/>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7" name="Straight Arrow Connector 76"/>
          <p:cNvCxnSpPr>
            <a:stCxn id="81" idx="3"/>
            <a:endCxn id="91" idx="7"/>
          </p:cNvCxnSpPr>
          <p:nvPr/>
        </p:nvCxnSpPr>
        <p:spPr>
          <a:xfrm flipH="1">
            <a:off x="6595814" y="2311512"/>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6" name="Group 101"/>
          <p:cNvGrpSpPr/>
          <p:nvPr/>
        </p:nvGrpSpPr>
        <p:grpSpPr>
          <a:xfrm>
            <a:off x="4928786" y="2802602"/>
            <a:ext cx="511999" cy="417345"/>
            <a:chOff x="4891116" y="3127681"/>
            <a:chExt cx="511999" cy="417345"/>
          </a:xfrm>
        </p:grpSpPr>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8" cstate="print">
                <a:lum bright="-60000"/>
              </a:blip>
              <a:stretch>
                <a:fillRect b="-10769"/>
              </a:stretch>
            </a:blipFill>
          </p:spPr>
          <p:txBody>
            <a:bodyPr/>
            <a:lstStyle/>
            <a:p>
              <a:r>
                <a:rPr lang="en-US">
                  <a:noFill/>
                </a:rPr>
                <a:t> </a:t>
              </a:r>
            </a:p>
          </p:txBody>
        </p:sp>
        <p:sp>
          <p:nvSpPr>
            <p:cNvPr id="79" name="Oval 78"/>
            <p:cNvSpPr/>
            <p:nvPr/>
          </p:nvSpPr>
          <p:spPr>
            <a:xfrm>
              <a:off x="5229038"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3" name="Group 99"/>
          <p:cNvGrpSpPr/>
          <p:nvPr/>
        </p:nvGrpSpPr>
        <p:grpSpPr>
          <a:xfrm>
            <a:off x="7342295" y="1772816"/>
            <a:ext cx="495713" cy="557764"/>
            <a:chOff x="7304625" y="2097895"/>
            <a:chExt cx="495713" cy="557764"/>
          </a:xfrm>
        </p:grpSpPr>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9" cstate="print">
                <a:lum bright="-60000"/>
              </a:blip>
              <a:stretch>
                <a:fillRect b="-9231"/>
              </a:stretch>
            </a:blipFill>
          </p:spPr>
          <p:txBody>
            <a:bodyPr/>
            <a:lstStyle/>
            <a:p>
              <a:r>
                <a:rPr lang="en-US">
                  <a:noFill/>
                </a:rPr>
                <a:t> </a:t>
              </a:r>
            </a:p>
          </p:txBody>
        </p:sp>
        <p:sp>
          <p:nvSpPr>
            <p:cNvPr id="81" name="Oval 80"/>
            <p:cNvSpPr/>
            <p:nvPr/>
          </p:nvSpPr>
          <p:spPr>
            <a:xfrm>
              <a:off x="7375092"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2" name="Group 102"/>
          <p:cNvGrpSpPr/>
          <p:nvPr/>
        </p:nvGrpSpPr>
        <p:grpSpPr>
          <a:xfrm>
            <a:off x="5973922" y="4629901"/>
            <a:ext cx="501676" cy="494719"/>
            <a:chOff x="5936252" y="4954980"/>
            <a:chExt cx="501676" cy="494719"/>
          </a:xfrm>
        </p:grpSpPr>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0" cstate="print">
                <a:lum bright="-60000"/>
              </a:blip>
              <a:stretch>
                <a:fillRect b="-9091"/>
              </a:stretch>
            </a:blipFill>
          </p:spPr>
          <p:txBody>
            <a:bodyPr/>
            <a:lstStyle/>
            <a:p>
              <a:r>
                <a:rPr lang="en-US">
                  <a:noFill/>
                </a:rPr>
                <a:t> </a:t>
              </a:r>
            </a:p>
          </p:txBody>
        </p:sp>
        <p:sp>
          <p:nvSpPr>
            <p:cNvPr id="82" name="Oval 81"/>
            <p:cNvSpPr/>
            <p:nvPr/>
          </p:nvSpPr>
          <p:spPr>
            <a:xfrm>
              <a:off x="6173310"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4" name="Group 100"/>
          <p:cNvGrpSpPr/>
          <p:nvPr/>
        </p:nvGrpSpPr>
        <p:grpSpPr>
          <a:xfrm>
            <a:off x="6376744" y="4629615"/>
            <a:ext cx="501676" cy="495005"/>
            <a:chOff x="6339074" y="4954694"/>
            <a:chExt cx="501676" cy="495005"/>
          </a:xfrm>
        </p:grpSpPr>
        <p:sp>
          <p:nvSpPr>
            <p:cNvPr id="91" name="Oval 90"/>
            <p:cNvSpPr/>
            <p:nvPr/>
          </p:nvSpPr>
          <p:spPr>
            <a:xfrm>
              <a:off x="6447006" y="495469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5" name="Rectangle 94"/>
            <p:cNvSpPr>
              <a:spLocks noRot="1" noChangeAspect="1" noMove="1" noResize="1" noEditPoints="1" noAdjustHandles="1" noChangeArrowheads="1" noChangeShapeType="1" noTextEdit="1"/>
            </p:cNvSpPr>
            <p:nvPr/>
          </p:nvSpPr>
          <p:spPr>
            <a:xfrm>
              <a:off x="6339074" y="5049589"/>
              <a:ext cx="501676" cy="400110"/>
            </a:xfrm>
            <a:prstGeom prst="rect">
              <a:avLst/>
            </a:prstGeom>
            <a:blipFill rotWithShape="1">
              <a:blip r:embed="rId11" cstate="print">
                <a:lum bright="-60000"/>
              </a:blip>
              <a:stretch>
                <a:fillRect b="-10606"/>
              </a:stretch>
            </a:blipFill>
          </p:spPr>
          <p:txBody>
            <a:bodyPr/>
            <a:lstStyle/>
            <a:p>
              <a:r>
                <a:rPr lang="en-US">
                  <a:noFill/>
                </a:rPr>
                <a:t> </a:t>
              </a:r>
            </a:p>
          </p:txBody>
        </p:sp>
      </p:grpSp>
      <p:sp>
        <p:nvSpPr>
          <p:cNvPr id="97" name="Rectangle 96"/>
          <p:cNvSpPr>
            <a:spLocks noRot="1" noChangeAspect="1" noMove="1" noResize="1" noEditPoints="1" noAdjustHandles="1" noChangeArrowheads="1" noChangeShapeType="1" noTextEdit="1"/>
          </p:cNvSpPr>
          <p:nvPr/>
        </p:nvSpPr>
        <p:spPr>
          <a:xfrm>
            <a:off x="6377266" y="4722039"/>
            <a:ext cx="501676" cy="400110"/>
          </a:xfrm>
          <a:prstGeom prst="rect">
            <a:avLst/>
          </a:prstGeom>
          <a:blipFill rotWithShape="1">
            <a:blip r:embed="rId12" cstate="print">
              <a:lum bright="-60000"/>
            </a:blip>
            <a:stretch>
              <a:fillRect b="-10606"/>
            </a:stretch>
          </a:blipFill>
        </p:spPr>
        <p:txBody>
          <a:bodyPr/>
          <a:lstStyle/>
          <a:p>
            <a:r>
              <a:rPr lang="en-US">
                <a:noFill/>
              </a:rPr>
              <a:t> </a:t>
            </a:r>
          </a:p>
        </p:txBody>
      </p:sp>
      <p:grpSp>
        <p:nvGrpSpPr>
          <p:cNvPr id="69" name="Group 97"/>
          <p:cNvGrpSpPr/>
          <p:nvPr/>
        </p:nvGrpSpPr>
        <p:grpSpPr>
          <a:xfrm>
            <a:off x="397315" y="1052736"/>
            <a:ext cx="1469796" cy="495172"/>
            <a:chOff x="611560" y="1244064"/>
            <a:chExt cx="1469796" cy="495172"/>
          </a:xfrm>
        </p:grpSpPr>
        <p:sp>
          <p:nvSpPr>
            <p:cNvPr id="80"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8"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9"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0"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
        <p:nvSpPr>
          <p:cNvPr id="102" name="TextBox 125"/>
          <p:cNvSpPr txBox="1"/>
          <p:nvPr/>
        </p:nvSpPr>
        <p:spPr>
          <a:xfrm>
            <a:off x="475368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mc:AlternateContent xmlns:mc="http://schemas.openxmlformats.org/markup-compatibility/2006" xmlns:a14="http://schemas.microsoft.com/office/drawing/2010/main">
        <mc:Choice Requires="a14">
          <p:sp>
            <p:nvSpPr>
              <p:cNvPr id="104" name="PDF VM 3"/>
              <p:cNvSpPr/>
              <p:nvPr/>
            </p:nvSpPr>
            <p:spPr>
              <a:xfrm>
                <a:off x="4796427" y="5828318"/>
                <a:ext cx="3590791" cy="584775"/>
              </a:xfrm>
              <a:prstGeom prst="rect">
                <a:avLst/>
              </a:prstGeom>
            </p:spPr>
            <p:txBody>
              <a:bodyPr wrap="none">
                <a:spAutoFit/>
              </a:bodyPr>
              <a:lstStyle/>
              <a:p>
                <a14:m>
                  <m:oMath xmlns:m="http://schemas.openxmlformats.org/officeDocument/2006/math">
                    <m:r>
                      <a:rPr lang="en-US" sz="1600" b="0" i="1" smtClean="0">
                        <a:effectLst>
                          <a:outerShdw blurRad="38100" dist="25400" dir="2700000" algn="tl">
                            <a:srgbClr val="000000"/>
                          </a:outerShdw>
                        </a:effectLst>
                        <a:latin typeface="Cambria Math"/>
                      </a:rPr>
                      <m:t>    </m:t>
                    </m:r>
                    <m:r>
                      <a:rPr lang="en-US" sz="1600" b="0" i="1" smtClean="0">
                        <a:effectLst>
                          <a:outerShdw blurRad="38100" dist="25400" dir="2700000" algn="tl">
                            <a:srgbClr val="000000"/>
                          </a:outerShdw>
                        </a:effectLst>
                        <a:latin typeface="Cambria Math"/>
                      </a:rPr>
                      <m:t>𝑝</m:t>
                    </m:r>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 </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104" name="PDF VM 3"/>
              <p:cNvSpPr>
                <a:spLocks noRot="1" noChangeAspect="1" noMove="1" noResize="1" noEditPoints="1" noAdjustHandles="1" noChangeArrowheads="1" noChangeShapeType="1" noTextEdit="1"/>
              </p:cNvSpPr>
              <p:nvPr/>
            </p:nvSpPr>
            <p:spPr>
              <a:xfrm>
                <a:off x="4796427" y="5828318"/>
                <a:ext cx="3590791" cy="584775"/>
              </a:xfrm>
              <a:prstGeom prst="rect">
                <a:avLst/>
              </a:prstGeom>
              <a:blipFill rotWithShape="1">
                <a:blip r:embed="rId13"/>
                <a:stretch>
                  <a:fillRect b="-10417"/>
                </a:stretch>
              </a:blipFill>
            </p:spPr>
            <p:txBody>
              <a:bodyPr/>
              <a:lstStyle/>
              <a:p>
                <a:r>
                  <a:rPr lang="cs-CZ">
                    <a:noFill/>
                  </a:rPr>
                  <a:t> </a:t>
                </a:r>
              </a:p>
            </p:txBody>
          </p:sp>
        </mc:Fallback>
      </mc:AlternateContent>
      <p:grpSp>
        <p:nvGrpSpPr>
          <p:cNvPr id="110" name="RR vertex"/>
          <p:cNvGrpSpPr/>
          <p:nvPr/>
        </p:nvGrpSpPr>
        <p:grpSpPr>
          <a:xfrm>
            <a:off x="1888604" y="4638078"/>
            <a:ext cx="501676" cy="491830"/>
            <a:chOff x="6339074" y="4954694"/>
            <a:chExt cx="501676" cy="491830"/>
          </a:xfrm>
        </p:grpSpPr>
        <p:sp>
          <p:nvSpPr>
            <p:cNvPr id="112" name="Oval 95"/>
            <p:cNvSpPr/>
            <p:nvPr/>
          </p:nvSpPr>
          <p:spPr>
            <a:xfrm>
              <a:off x="6447006" y="4954694"/>
              <a:ext cx="130206" cy="130204"/>
            </a:xfrm>
            <a:prstGeom prst="ellipse">
              <a:avLst/>
            </a:prstGeom>
            <a:solidFill>
              <a:schemeClr val="bg2"/>
            </a:solidFill>
            <a:ln w="38100">
              <a:solidFill>
                <a:schemeClr val="accent1">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3" name="Rectangle 96"/>
            <p:cNvSpPr>
              <a:spLocks noRot="1" noChangeAspect="1" noMove="1" noResize="1" noEditPoints="1" noAdjustHandles="1" noChangeArrowheads="1" noChangeShapeType="1" noTextEdit="1"/>
            </p:cNvSpPr>
            <p:nvPr/>
          </p:nvSpPr>
          <p:spPr>
            <a:xfrm>
              <a:off x="6339074" y="5046414"/>
              <a:ext cx="501676" cy="400110"/>
            </a:xfrm>
            <a:prstGeom prst="rect">
              <a:avLst/>
            </a:prstGeom>
            <a:blipFill rotWithShape="1">
              <a:blip r:embed="rId12" cstate="print">
                <a:lum bright="-60000"/>
              </a:blip>
              <a:stretch>
                <a:fillRect b="-10606"/>
              </a:stretch>
            </a:blipFill>
          </p:spPr>
          <p:txBody>
            <a:bodyPr/>
            <a:lstStyle/>
            <a:p>
              <a:r>
                <a:rPr lang="en-US">
                  <a:noFill/>
                </a:rPr>
                <a:t> </a:t>
              </a:r>
            </a:p>
          </p:txBody>
        </p:sp>
      </p:grpSp>
      <mc:AlternateContent xmlns:mc="http://schemas.openxmlformats.org/markup-compatibility/2006" xmlns:a14="http://schemas.microsoft.com/office/drawing/2010/main">
        <mc:Choice Requires="a14">
          <p:sp>
            <p:nvSpPr>
              <p:cNvPr id="27" name="Obdélník 26"/>
              <p:cNvSpPr/>
              <p:nvPr/>
            </p:nvSpPr>
            <p:spPr>
              <a:xfrm>
                <a:off x="3350022" y="6046688"/>
                <a:ext cx="99912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bg2">
                              <a:lumMod val="50000"/>
                            </a:schemeClr>
                          </a:solidFill>
                          <a:effectLst>
                            <a:outerShdw blurRad="38100" dist="25400" dir="2700000" algn="tl">
                              <a:srgbClr val="000000"/>
                            </a:outerShdw>
                          </a:effectLst>
                          <a:latin typeface="Cambria Math"/>
                        </a:rPr>
                        <m:t>/(</m:t>
                      </m:r>
                      <m:r>
                        <a:rPr lang="en-US" i="1">
                          <a:solidFill>
                            <a:schemeClr val="bg2">
                              <a:lumMod val="50000"/>
                            </a:schemeClr>
                          </a:solidFill>
                          <a:effectLst>
                            <a:outerShdw blurRad="38100" dist="25400" dir="2700000" algn="tl">
                              <a:srgbClr val="000000"/>
                            </a:outerShdw>
                          </a:effectLst>
                          <a:latin typeface="Cambria Math"/>
                          <a:ea typeface="Cambria Math"/>
                        </a:rPr>
                        <m:t>𝜋</m:t>
                      </m:r>
                      <m:sSup>
                        <m:sSupPr>
                          <m:ctrlPr>
                            <a:rPr lang="en-US" i="1">
                              <a:solidFill>
                                <a:schemeClr val="bg2">
                                  <a:lumMod val="50000"/>
                                </a:schemeClr>
                              </a:solidFill>
                              <a:effectLst>
                                <a:outerShdw blurRad="38100" dist="25400" dir="2700000" algn="tl">
                                  <a:srgbClr val="000000"/>
                                </a:outerShdw>
                              </a:effectLst>
                              <a:latin typeface="Cambria Math"/>
                              <a:ea typeface="Cambria Math"/>
                            </a:rPr>
                          </m:ctrlPr>
                        </m:sSupPr>
                        <m:e>
                          <m:r>
                            <a:rPr lang="en-US" i="1">
                              <a:solidFill>
                                <a:schemeClr val="bg2">
                                  <a:lumMod val="50000"/>
                                </a:schemeClr>
                              </a:solidFill>
                              <a:effectLst>
                                <a:outerShdw blurRad="38100" dist="25400" dir="2700000" algn="tl">
                                  <a:srgbClr val="000000"/>
                                </a:outerShdw>
                              </a:effectLst>
                              <a:latin typeface="Cambria Math"/>
                              <a:ea typeface="Cambria Math"/>
                            </a:rPr>
                            <m:t>𝑟</m:t>
                          </m:r>
                        </m:e>
                        <m:sup>
                          <m:r>
                            <a:rPr lang="en-US" i="1">
                              <a:solidFill>
                                <a:schemeClr val="bg2">
                                  <a:lumMod val="50000"/>
                                </a:schemeClr>
                              </a:solidFill>
                              <a:effectLst>
                                <a:outerShdw blurRad="38100" dist="25400" dir="2700000" algn="tl">
                                  <a:srgbClr val="000000"/>
                                </a:outerShdw>
                              </a:effectLst>
                              <a:latin typeface="Cambria Math"/>
                              <a:ea typeface="Cambria Math"/>
                            </a:rPr>
                            <m:t>2</m:t>
                          </m:r>
                        </m:sup>
                      </m:sSup>
                      <m:r>
                        <a:rPr lang="en-US" i="1">
                          <a:solidFill>
                            <a:schemeClr val="bg2">
                              <a:lumMod val="50000"/>
                            </a:schemeClr>
                          </a:solidFill>
                          <a:effectLst>
                            <a:outerShdw blurRad="38100" dist="25400" dir="2700000" algn="tl">
                              <a:srgbClr val="000000"/>
                            </a:outerShdw>
                          </a:effectLst>
                          <a:latin typeface="Cambria Math"/>
                          <a:ea typeface="Cambria Math"/>
                        </a:rPr>
                        <m:t>)</m:t>
                      </m:r>
                    </m:oMath>
                  </m:oMathPara>
                </a14:m>
                <a:endParaRPr lang="en-GB" dirty="0"/>
              </a:p>
            </p:txBody>
          </p:sp>
        </mc:Choice>
        <mc:Fallback xmlns="">
          <p:sp>
            <p:nvSpPr>
              <p:cNvPr id="27" name="Obdélník 26"/>
              <p:cNvSpPr>
                <a:spLocks noRot="1" noChangeAspect="1" noMove="1" noResize="1" noEditPoints="1" noAdjustHandles="1" noChangeArrowheads="1" noChangeShapeType="1" noTextEdit="1"/>
              </p:cNvSpPr>
              <p:nvPr/>
            </p:nvSpPr>
            <p:spPr>
              <a:xfrm>
                <a:off x="3350022" y="6046688"/>
                <a:ext cx="999120" cy="369332"/>
              </a:xfrm>
              <a:prstGeom prst="rect">
                <a:avLst/>
              </a:prstGeom>
              <a:blipFill rotWithShape="1">
                <a:blip r:embed="rId14"/>
                <a:stretch>
                  <a:fillRect b="-2166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15" name="PDF VC"/>
              <p:cNvSpPr/>
              <p:nvPr/>
            </p:nvSpPr>
            <p:spPr>
              <a:xfrm>
                <a:off x="995135" y="5817755"/>
                <a:ext cx="2652008" cy="584775"/>
              </a:xfrm>
              <a:prstGeom prst="rect">
                <a:avLst/>
              </a:prstGeom>
            </p:spPr>
            <p:txBody>
              <a:bodyPr wrap="none">
                <a:spAutoFit/>
              </a:bodyPr>
              <a:lstStyle/>
              <a:p>
                <a:r>
                  <a:rPr lang="en-US" sz="1600" b="0" dirty="0" smtClean="0">
                    <a:effectLst>
                      <a:outerShdw blurRad="38100" dist="25400" dir="2700000" algn="tl">
                        <a:srgbClr val="000000"/>
                      </a:outerShdw>
                    </a:effectLst>
                  </a:rPr>
                  <a:t>   </a:t>
                </a:r>
                <a14:m>
                  <m:oMath xmlns:m="http://schemas.openxmlformats.org/officeDocument/2006/math">
                    <m:r>
                      <a:rPr lang="en-US" sz="1600" b="0" i="1" smtClean="0">
                        <a:effectLst>
                          <a:outerShdw blurRad="38100" dist="25400" dir="2700000" algn="tl">
                            <a:srgbClr val="000000"/>
                          </a:outerShdw>
                        </a:effectLst>
                        <a:latin typeface="Cambria Math"/>
                      </a:rPr>
                      <m:t>𝑝</m:t>
                    </m:r>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5" name="PDF VC"/>
              <p:cNvSpPr>
                <a:spLocks noRot="1" noChangeAspect="1" noMove="1" noResize="1" noEditPoints="1" noAdjustHandles="1" noChangeArrowheads="1" noChangeShapeType="1" noTextEdit="1"/>
              </p:cNvSpPr>
              <p:nvPr/>
            </p:nvSpPr>
            <p:spPr>
              <a:xfrm>
                <a:off x="995135" y="5817755"/>
                <a:ext cx="2652008" cy="584775"/>
              </a:xfrm>
              <a:prstGeom prst="rect">
                <a:avLst/>
              </a:prstGeom>
              <a:blipFill rotWithShape="1">
                <a:blip r:embed="rId15"/>
                <a:stretch>
                  <a:fillRect b="-1041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63" name="Obdélník 62"/>
              <p:cNvSpPr/>
              <p:nvPr/>
            </p:nvSpPr>
            <p:spPr>
              <a:xfrm>
                <a:off x="2644840" y="910461"/>
                <a:ext cx="4086375" cy="646331"/>
              </a:xfrm>
              <a:prstGeom prst="rect">
                <a:avLst/>
              </a:prstGeom>
              <a:solidFill>
                <a:srgbClr val="7DA0D0">
                  <a:alpha val="60000"/>
                </a:srgbClr>
              </a:solidFill>
              <a:effectLst>
                <a:outerShdw blurRad="63500" sx="102000" sy="102000" algn="ctr"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effectLst>
                            <a:outerShdw blurRad="38100" dist="25400" dir="2700000" algn="tl">
                              <a:srgbClr val="000000"/>
                            </a:outerShdw>
                          </a:effectLst>
                          <a:latin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r>
                        <a:rPr lang="en-US" sz="3600" i="1">
                          <a:effectLst>
                            <a:outerShdw blurRad="38100" dist="25400" dir="2700000" algn="tl">
                              <a:srgbClr val="000000"/>
                            </a:outerShdw>
                          </a:effectLst>
                          <a:latin typeface="Cambria Math"/>
                          <a:ea typeface="Cambria Math"/>
                        </a:rPr>
                        <m:t>×</m:t>
                      </m:r>
                      <m:r>
                        <a:rPr lang="en-US" sz="3600" i="1">
                          <a:effectLst>
                            <a:outerShdw blurRad="38100" dist="25400" dir="2700000" algn="tl">
                              <a:srgbClr val="000000"/>
                            </a:outerShdw>
                          </a:effectLst>
                          <a:latin typeface="Cambria Math"/>
                          <a:ea typeface="Cambria Math"/>
                        </a:rPr>
                        <m:t>𝐴</m:t>
                      </m:r>
                    </m:oMath>
                  </m:oMathPara>
                </a14:m>
                <a:endParaRPr lang="cs-CZ" sz="3600" dirty="0"/>
              </a:p>
            </p:txBody>
          </p:sp>
        </mc:Choice>
        <mc:Fallback xmlns="">
          <p:sp>
            <p:nvSpPr>
              <p:cNvPr id="63" name="Obdélník 62"/>
              <p:cNvSpPr>
                <a:spLocks noRot="1" noChangeAspect="1" noMove="1" noResize="1" noEditPoints="1" noAdjustHandles="1" noChangeArrowheads="1" noChangeShapeType="1" noTextEdit="1"/>
              </p:cNvSpPr>
              <p:nvPr/>
            </p:nvSpPr>
            <p:spPr>
              <a:xfrm>
                <a:off x="2644840" y="910461"/>
                <a:ext cx="4086375" cy="646331"/>
              </a:xfrm>
              <a:prstGeom prst="rect">
                <a:avLst/>
              </a:prstGeom>
              <a:blipFill rotWithShape="1">
                <a:blip r:embed="rId16"/>
                <a:stretch>
                  <a:fillRect/>
                </a:stretch>
              </a:blipFill>
              <a:effectLst>
                <a:outerShdw blurRad="63500" sx="102000" sy="102000" algn="ctr" rotWithShape="0">
                  <a:prstClr val="black">
                    <a:alpha val="40000"/>
                  </a:prstClr>
                </a:outerShdw>
              </a:effectLst>
            </p:spPr>
            <p:txBody>
              <a:bodyPr/>
              <a:lstStyle/>
              <a:p>
                <a:r>
                  <a:rPr lang="cs-CZ">
                    <a:noFill/>
                  </a:rPr>
                  <a:t> </a:t>
                </a:r>
              </a:p>
            </p:txBody>
          </p:sp>
        </mc:Fallback>
      </mc:AlternateContent>
    </p:spTree>
    <p:extLst>
      <p:ext uri="{BB962C8B-B14F-4D97-AF65-F5344CB8AC3E}">
        <p14:creationId xmlns:p14="http://schemas.microsoft.com/office/powerpoint/2010/main" val="65416845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88" y="6396335"/>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61397924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Sampling techniques</a:t>
            </a:r>
            <a:endParaRPr lang="en-GB" b="1" dirty="0"/>
          </a:p>
        </p:txBody>
      </p:sp>
      <p:sp>
        <p:nvSpPr>
          <p:cNvPr id="12" name="Sun 11"/>
          <p:cNvSpPr/>
          <p:nvPr/>
        </p:nvSpPr>
        <p:spPr>
          <a:xfrm rot="1134788">
            <a:off x="5458204" y="1785814"/>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15"/>
          <p:cNvGrpSpPr/>
          <p:nvPr/>
        </p:nvGrpSpPr>
        <p:grpSpPr>
          <a:xfrm rot="774754">
            <a:off x="338729" y="2015958"/>
            <a:ext cx="410270" cy="298378"/>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097" y="2885117"/>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098" y="2885117"/>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5"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5204600" y="2415683"/>
            <a:ext cx="501676" cy="400110"/>
          </a:xfrm>
          <a:prstGeom prst="rect">
            <a:avLst/>
          </a:prstGeom>
          <a:blipFill rotWithShape="1">
            <a:blip r:embed="rId3" cstate="print">
              <a:lum bright="-60000"/>
            </a:blip>
            <a:stretch>
              <a:fillRect b="-9091"/>
            </a:stretch>
          </a:blipFill>
        </p:spPr>
        <p:txBody>
          <a:bodyPr/>
          <a:lstStyle/>
          <a:p>
            <a:r>
              <a:rPr lang="en-US">
                <a:noFill/>
              </a:rPr>
              <a:t> </a:t>
            </a:r>
          </a:p>
        </p:txBody>
      </p:sp>
      <p:sp>
        <p:nvSpPr>
          <p:cNvPr id="22" name="Rectangle 21"/>
          <p:cNvSpPr>
            <a:spLocks noRot="1" noChangeAspect="1" noMove="1" noResize="1" noEditPoints="1" noAdjustHandles="1" noChangeArrowheads="1" noChangeShapeType="1" noTextEdit="1"/>
          </p:cNvSpPr>
          <p:nvPr/>
        </p:nvSpPr>
        <p:spPr>
          <a:xfrm>
            <a:off x="3980464" y="2847731"/>
            <a:ext cx="495713" cy="400110"/>
          </a:xfrm>
          <a:prstGeom prst="rect">
            <a:avLst/>
          </a:prstGeom>
          <a:blipFill rotWithShape="1">
            <a:blip r:embed="rId4" cstate="print">
              <a:lum bright="-60000"/>
            </a:blip>
            <a:stretch>
              <a:fillRect b="-7576"/>
            </a:stretch>
          </a:blipFill>
        </p:spPr>
        <p:txBody>
          <a:bodyPr/>
          <a:lstStyle/>
          <a:p>
            <a:r>
              <a:rPr lang="en-US">
                <a:noFill/>
              </a:rPr>
              <a:t> </a:t>
            </a:r>
          </a:p>
        </p:txBody>
      </p:sp>
      <p:sp>
        <p:nvSpPr>
          <p:cNvPr id="23" name="Rectangle 22"/>
          <p:cNvSpPr>
            <a:spLocks noRot="1" noChangeAspect="1" noMove="1" noResize="1" noEditPoints="1" noAdjustHandles="1" noChangeArrowheads="1" noChangeShapeType="1" noTextEdit="1"/>
          </p:cNvSpPr>
          <p:nvPr/>
        </p:nvSpPr>
        <p:spPr>
          <a:xfrm>
            <a:off x="2828336" y="2985690"/>
            <a:ext cx="501676" cy="400110"/>
          </a:xfrm>
          <a:prstGeom prst="rect">
            <a:avLst/>
          </a:prstGeom>
          <a:blipFill rotWithShape="1">
            <a:blip r:embed="rId5" cstate="print">
              <a:lum bright="-60000"/>
            </a:blip>
            <a:stretch>
              <a:fillRect b="-10769"/>
            </a:stretch>
          </a:blipFill>
        </p:spPr>
        <p:txBody>
          <a:bodyPr/>
          <a:lstStyle/>
          <a:p>
            <a:r>
              <a:rPr lang="en-US">
                <a:noFill/>
              </a:rPr>
              <a:t> </a:t>
            </a:r>
          </a:p>
        </p:txBody>
      </p:sp>
      <p:sp>
        <p:nvSpPr>
          <p:cNvPr id="24" name="Rectangle 23"/>
          <p:cNvSpPr>
            <a:spLocks noRot="1" noChangeAspect="1" noMove="1" noResize="1" noEditPoints="1" noAdjustHandles="1" noChangeArrowheads="1" noChangeShapeType="1" noTextEdit="1"/>
          </p:cNvSpPr>
          <p:nvPr/>
        </p:nvSpPr>
        <p:spPr>
          <a:xfrm>
            <a:off x="463107" y="2397015"/>
            <a:ext cx="511999" cy="400110"/>
          </a:xfrm>
          <a:prstGeom prst="rect">
            <a:avLst/>
          </a:prstGeom>
          <a:blipFill rotWithShape="1">
            <a:blip r:embed="rId6" cstate="print">
              <a:lum bright="-60000"/>
            </a:blip>
            <a:stretch>
              <a:fillRect b="-7576"/>
            </a:stretch>
          </a:blipFill>
        </p:spPr>
        <p:txBody>
          <a:bodyPr/>
          <a:lstStyle/>
          <a:p>
            <a:r>
              <a:rPr lang="en-US">
                <a:noFill/>
              </a:rPr>
              <a:t> </a:t>
            </a:r>
          </a:p>
        </p:txBody>
      </p:sp>
      <p:cxnSp>
        <p:nvCxnSpPr>
          <p:cNvPr id="28" name="Straight Arrow Connector 27"/>
          <p:cNvCxnSpPr>
            <a:stCxn id="29" idx="3"/>
            <a:endCxn id="11" idx="7"/>
          </p:cNvCxnSpPr>
          <p:nvPr/>
        </p:nvCxnSpPr>
        <p:spPr>
          <a:xfrm flipH="1">
            <a:off x="4377238"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6" name="Rectangle 55"/>
          <p:cNvSpPr>
            <a:spLocks noRot="1" noChangeAspect="1" noMove="1" noResize="1" noEditPoints="1" noAdjustHandles="1" noChangeArrowheads="1" noChangeShapeType="1" noTextEdit="1"/>
          </p:cNvSpPr>
          <p:nvPr/>
        </p:nvSpPr>
        <p:spPr>
          <a:xfrm>
            <a:off x="1642678" y="2846595"/>
            <a:ext cx="511999" cy="400110"/>
          </a:xfrm>
          <a:prstGeom prst="rect">
            <a:avLst/>
          </a:prstGeom>
          <a:blipFill rotWithShape="1">
            <a:blip r:embed="rId7" cstate="print">
              <a:lum bright="-60000"/>
            </a:blip>
            <a:stretch>
              <a:fillRect b="-9091"/>
            </a:stretch>
          </a:blipFill>
        </p:spPr>
        <p:txBody>
          <a:bodyPr/>
          <a:lstStyle/>
          <a:p>
            <a:r>
              <a:rPr lang="en-US">
                <a:noFill/>
              </a:rPr>
              <a:t> </a:t>
            </a:r>
          </a:p>
        </p:txBody>
      </p:sp>
      <p:cxnSp>
        <p:nvCxnSpPr>
          <p:cNvPr id="73" name="Straight Arrow Connector 72"/>
          <p:cNvCxnSpPr>
            <a:stCxn id="83" idx="2"/>
            <a:endCxn id="84" idx="6"/>
          </p:cNvCxnSpPr>
          <p:nvPr/>
        </p:nvCxnSpPr>
        <p:spPr>
          <a:xfrm flipH="1">
            <a:off x="3228097" y="3989736"/>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098" y="3989736"/>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5" y="3561622"/>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Rectangle 76"/>
          <p:cNvSpPr>
            <a:spLocks noRot="1" noChangeAspect="1" noMove="1" noResize="1" noEditPoints="1" noAdjustHandles="1" noChangeArrowheads="1" noChangeShapeType="1" noTextEdit="1"/>
          </p:cNvSpPr>
          <p:nvPr/>
        </p:nvSpPr>
        <p:spPr>
          <a:xfrm>
            <a:off x="5204600" y="3520302"/>
            <a:ext cx="501676" cy="400110"/>
          </a:xfrm>
          <a:prstGeom prst="rect">
            <a:avLst/>
          </a:prstGeom>
          <a:blipFill rotWithShape="1">
            <a:blip r:embed="rId8" cstate="print">
              <a:lum bright="-60000"/>
            </a:blip>
            <a:stretch>
              <a:fillRect b="-10606"/>
            </a:stretch>
          </a:blipFill>
        </p:spPr>
        <p:txBody>
          <a:bodyPr/>
          <a:lstStyle/>
          <a:p>
            <a:r>
              <a:rPr lang="en-US">
                <a:noFill/>
              </a:rPr>
              <a:t> </a:t>
            </a:r>
          </a:p>
        </p:txBody>
      </p:sp>
      <p:sp>
        <p:nvSpPr>
          <p:cNvPr id="78" name="Rectangle 77"/>
          <p:cNvSpPr>
            <a:spLocks noRot="1" noChangeAspect="1" noMove="1" noResize="1" noEditPoints="1" noAdjustHandles="1" noChangeArrowheads="1" noChangeShapeType="1" noTextEdit="1"/>
          </p:cNvSpPr>
          <p:nvPr/>
        </p:nvSpPr>
        <p:spPr>
          <a:xfrm>
            <a:off x="3980464" y="3952350"/>
            <a:ext cx="495713" cy="400110"/>
          </a:xfrm>
          <a:prstGeom prst="rect">
            <a:avLst/>
          </a:prstGeom>
          <a:blipFill rotWithShape="1">
            <a:blip r:embed="rId9" cstate="print">
              <a:lum bright="-60000"/>
            </a:blip>
            <a:stretch>
              <a:fillRect b="-7576"/>
            </a:stretch>
          </a:blipFill>
        </p:spPr>
        <p:txBody>
          <a:bodyPr/>
          <a:lstStyle/>
          <a:p>
            <a:r>
              <a:rPr lang="en-US">
                <a:noFill/>
              </a:rPr>
              <a:t> </a:t>
            </a:r>
          </a:p>
        </p:txBody>
      </p:sp>
      <p:sp>
        <p:nvSpPr>
          <p:cNvPr id="79" name="Rectangle 78"/>
          <p:cNvSpPr>
            <a:spLocks noRot="1" noChangeAspect="1" noMove="1" noResize="1" noEditPoints="1" noAdjustHandles="1" noChangeArrowheads="1" noChangeShapeType="1" noTextEdit="1"/>
          </p:cNvSpPr>
          <p:nvPr/>
        </p:nvSpPr>
        <p:spPr>
          <a:xfrm>
            <a:off x="2828336" y="4090309"/>
            <a:ext cx="501676" cy="400110"/>
          </a:xfrm>
          <a:prstGeom prst="rect">
            <a:avLst/>
          </a:prstGeom>
          <a:blipFill rotWithShape="1">
            <a:blip r:embed="rId10" cstate="print">
              <a:lum bright="-60000"/>
            </a:blip>
            <a:stretch>
              <a:fillRect b="-9091"/>
            </a:stretch>
          </a:blipFill>
        </p:spPr>
        <p:txBody>
          <a:bodyPr/>
          <a:lstStyle/>
          <a:p>
            <a:r>
              <a:rPr lang="en-US">
                <a:noFill/>
              </a:rPr>
              <a:t> </a:t>
            </a:r>
          </a:p>
        </p:txBody>
      </p:sp>
      <p:sp>
        <p:nvSpPr>
          <p:cNvPr id="80" name="Rectangle 79"/>
          <p:cNvSpPr>
            <a:spLocks noRot="1" noChangeAspect="1" noMove="1" noResize="1" noEditPoints="1" noAdjustHandles="1" noChangeArrowheads="1" noChangeShapeType="1" noTextEdit="1"/>
          </p:cNvSpPr>
          <p:nvPr/>
        </p:nvSpPr>
        <p:spPr>
          <a:xfrm>
            <a:off x="463107" y="3501634"/>
            <a:ext cx="511999" cy="400110"/>
          </a:xfrm>
          <a:prstGeom prst="rect">
            <a:avLst/>
          </a:prstGeom>
          <a:blipFill rotWithShape="1">
            <a:blip r:embed="rId11" cstate="print">
              <a:lum bright="-60000"/>
            </a:blip>
            <a:stretch>
              <a:fillRect b="-7576"/>
            </a:stretch>
          </a:blipFill>
        </p:spPr>
        <p:txBody>
          <a:bodyPr/>
          <a:lstStyle/>
          <a:p>
            <a:r>
              <a:rPr lang="en-US">
                <a:noFill/>
              </a:rPr>
              <a:t> </a:t>
            </a:r>
          </a:p>
        </p:txBody>
      </p:sp>
      <p:cxnSp>
        <p:nvCxnSpPr>
          <p:cNvPr id="81" name="Straight Arrow Connector 80"/>
          <p:cNvCxnSpPr>
            <a:stCxn id="82" idx="3"/>
            <a:endCxn id="83" idx="7"/>
          </p:cNvCxnSpPr>
          <p:nvPr/>
        </p:nvCxnSpPr>
        <p:spPr>
          <a:xfrm flipH="1">
            <a:off x="4377238" y="3561622"/>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6" name="Rectangle 85"/>
          <p:cNvSpPr>
            <a:spLocks noRot="1" noChangeAspect="1" noMove="1" noResize="1" noEditPoints="1" noAdjustHandles="1" noChangeArrowheads="1" noChangeShapeType="1" noTextEdit="1"/>
          </p:cNvSpPr>
          <p:nvPr/>
        </p:nvSpPr>
        <p:spPr>
          <a:xfrm>
            <a:off x="1642678" y="3951214"/>
            <a:ext cx="511999" cy="400110"/>
          </a:xfrm>
          <a:prstGeom prst="rect">
            <a:avLst/>
          </a:prstGeom>
          <a:blipFill rotWithShape="1">
            <a:blip r:embed="rId12" cstate="print">
              <a:lum bright="-60000"/>
            </a:blip>
            <a:stretch>
              <a:fillRect b="-9091"/>
            </a:stretch>
          </a:blipFill>
        </p:spPr>
        <p:txBody>
          <a:bodyPr/>
          <a:lstStyle/>
          <a:p>
            <a:r>
              <a:rPr lang="en-US">
                <a:noFill/>
              </a:rPr>
              <a:t> </a:t>
            </a:r>
          </a:p>
        </p:txBody>
      </p:sp>
      <p:sp>
        <p:nvSpPr>
          <p:cNvPr id="107" name="Oval 106"/>
          <p:cNvSpPr/>
          <p:nvPr/>
        </p:nvSpPr>
        <p:spPr>
          <a:xfrm>
            <a:off x="1604200" y="5032799"/>
            <a:ext cx="805590" cy="218130"/>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097" y="5141864"/>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4"/>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5" y="4713750"/>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2" name="Rectangle 91"/>
          <p:cNvSpPr>
            <a:spLocks noRot="1" noChangeAspect="1" noMove="1" noResize="1" noEditPoints="1" noAdjustHandles="1" noChangeArrowheads="1" noChangeShapeType="1" noTextEdit="1"/>
          </p:cNvSpPr>
          <p:nvPr/>
        </p:nvSpPr>
        <p:spPr>
          <a:xfrm>
            <a:off x="5204600" y="4672430"/>
            <a:ext cx="501676" cy="400110"/>
          </a:xfrm>
          <a:prstGeom prst="rect">
            <a:avLst/>
          </a:prstGeom>
          <a:blipFill rotWithShape="1">
            <a:blip r:embed="rId13" cstate="print">
              <a:lum bright="-60000"/>
            </a:blip>
            <a:stretch>
              <a:fillRect b="-10606"/>
            </a:stretch>
          </a:blipFill>
        </p:spPr>
        <p:txBody>
          <a:bodyPr/>
          <a:lstStyle/>
          <a:p>
            <a:r>
              <a:rPr lang="en-US">
                <a:noFill/>
              </a:rPr>
              <a:t> </a:t>
            </a:r>
          </a:p>
        </p:txBody>
      </p:sp>
      <p:sp>
        <p:nvSpPr>
          <p:cNvPr id="93" name="Rectangle 92"/>
          <p:cNvSpPr>
            <a:spLocks noRot="1" noChangeAspect="1" noMove="1" noResize="1" noEditPoints="1" noAdjustHandles="1" noChangeArrowheads="1" noChangeShapeType="1" noTextEdit="1"/>
          </p:cNvSpPr>
          <p:nvPr/>
        </p:nvSpPr>
        <p:spPr>
          <a:xfrm>
            <a:off x="3980464" y="5104478"/>
            <a:ext cx="495713" cy="400110"/>
          </a:xfrm>
          <a:prstGeom prst="rect">
            <a:avLst/>
          </a:prstGeom>
          <a:blipFill rotWithShape="1">
            <a:blip r:embed="rId14" cstate="print">
              <a:lum bright="-60000"/>
            </a:blip>
            <a:stretch>
              <a:fillRect b="-7576"/>
            </a:stretch>
          </a:blipFill>
        </p:spPr>
        <p:txBody>
          <a:bodyPr/>
          <a:lstStyle/>
          <a:p>
            <a:r>
              <a:rPr lang="en-US">
                <a:noFill/>
              </a:rPr>
              <a:t> </a:t>
            </a:r>
          </a:p>
        </p:txBody>
      </p:sp>
      <p:sp>
        <p:nvSpPr>
          <p:cNvPr id="94" name="Rectangle 93"/>
          <p:cNvSpPr>
            <a:spLocks noRot="1" noChangeAspect="1" noMove="1" noResize="1" noEditPoints="1" noAdjustHandles="1" noChangeArrowheads="1" noChangeShapeType="1" noTextEdit="1"/>
          </p:cNvSpPr>
          <p:nvPr/>
        </p:nvSpPr>
        <p:spPr>
          <a:xfrm>
            <a:off x="2828336" y="5242437"/>
            <a:ext cx="501676" cy="400110"/>
          </a:xfrm>
          <a:prstGeom prst="rect">
            <a:avLst/>
          </a:prstGeom>
          <a:blipFill rotWithShape="1">
            <a:blip r:embed="rId15" cstate="print">
              <a:lum bright="-60000"/>
            </a:blip>
            <a:stretch>
              <a:fillRect b="-9091"/>
            </a:stretch>
          </a:blipFill>
        </p:spPr>
        <p:txBody>
          <a:bodyPr/>
          <a:lstStyle/>
          <a:p>
            <a:r>
              <a:rPr lang="en-US">
                <a:noFill/>
              </a:rPr>
              <a:t> </a:t>
            </a:r>
          </a:p>
        </p:txBody>
      </p:sp>
      <p:sp>
        <p:nvSpPr>
          <p:cNvPr id="95" name="Rectangle 94"/>
          <p:cNvSpPr>
            <a:spLocks noRot="1" noChangeAspect="1" noMove="1" noResize="1" noEditPoints="1" noAdjustHandles="1" noChangeArrowheads="1" noChangeShapeType="1" noTextEdit="1"/>
          </p:cNvSpPr>
          <p:nvPr/>
        </p:nvSpPr>
        <p:spPr>
          <a:xfrm>
            <a:off x="463107" y="4653762"/>
            <a:ext cx="511999" cy="400110"/>
          </a:xfrm>
          <a:prstGeom prst="rect">
            <a:avLst/>
          </a:prstGeom>
          <a:blipFill rotWithShape="1">
            <a:blip r:embed="rId16" cstate="print">
              <a:lum bright="-60000"/>
            </a:blip>
            <a:stretch>
              <a:fillRect b="-7576"/>
            </a:stretch>
          </a:blipFill>
        </p:spPr>
        <p:txBody>
          <a:bodyPr/>
          <a:lstStyle/>
          <a:p>
            <a:r>
              <a:rPr lang="en-US">
                <a:noFill/>
              </a:rPr>
              <a:t> </a:t>
            </a:r>
          </a:p>
        </p:txBody>
      </p:sp>
      <p:cxnSp>
        <p:nvCxnSpPr>
          <p:cNvPr id="96" name="Straight Arrow Connector 95"/>
          <p:cNvCxnSpPr>
            <a:stCxn id="97" idx="3"/>
            <a:endCxn id="98" idx="7"/>
          </p:cNvCxnSpPr>
          <p:nvPr/>
        </p:nvCxnSpPr>
        <p:spPr>
          <a:xfrm flipH="1">
            <a:off x="4377238" y="4713750"/>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2"/>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Rectangle 100"/>
          <p:cNvSpPr>
            <a:spLocks noRot="1" noChangeAspect="1" noMove="1" noResize="1" noEditPoints="1" noAdjustHandles="1" noChangeArrowheads="1" noChangeShapeType="1" noTextEdit="1"/>
          </p:cNvSpPr>
          <p:nvPr/>
        </p:nvSpPr>
        <p:spPr>
          <a:xfrm>
            <a:off x="1642678" y="5131920"/>
            <a:ext cx="511999" cy="400110"/>
          </a:xfrm>
          <a:prstGeom prst="rect">
            <a:avLst/>
          </a:prstGeom>
          <a:blipFill rotWithShape="1">
            <a:blip r:embed="rId17" cstate="print">
              <a:lum bright="-60000"/>
            </a:blip>
            <a:stretch>
              <a:fillRect b="-10769"/>
            </a:stretch>
          </a:blipFill>
        </p:spPr>
        <p:txBody>
          <a:bodyPr/>
          <a:lstStyle/>
          <a:p>
            <a:r>
              <a:rPr lang="en-US">
                <a:noFill/>
              </a:rPr>
              <a:t> </a:t>
            </a:r>
          </a:p>
        </p:txBody>
      </p:sp>
      <p:sp>
        <p:nvSpPr>
          <p:cNvPr id="105" name="Oval 104"/>
          <p:cNvSpPr/>
          <p:nvPr/>
        </p:nvSpPr>
        <p:spPr>
          <a:xfrm>
            <a:off x="2170291" y="5076762"/>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Rectangle 107"/>
          <p:cNvSpPr>
            <a:spLocks noRot="1" noChangeAspect="1" noMove="1" noResize="1" noEditPoints="1" noAdjustHandles="1" noChangeArrowheads="1" noChangeShapeType="1" noTextEdit="1"/>
          </p:cNvSpPr>
          <p:nvPr/>
        </p:nvSpPr>
        <p:spPr>
          <a:xfrm>
            <a:off x="2138371" y="5131920"/>
            <a:ext cx="501676" cy="400110"/>
          </a:xfrm>
          <a:prstGeom prst="rect">
            <a:avLst/>
          </a:prstGeom>
          <a:blipFill rotWithShape="1">
            <a:blip r:embed="rId18" cstate="print">
              <a:lum bright="-60000"/>
            </a:blip>
            <a:stretch>
              <a:fillRect b="-10769"/>
            </a:stretch>
          </a:blipFill>
        </p:spPr>
        <p:txBody>
          <a:bodyPr/>
          <a:lstStyle/>
          <a:p>
            <a:r>
              <a:rPr lang="en-US">
                <a:noFill/>
              </a:rPr>
              <a:t> </a:t>
            </a:r>
          </a:p>
        </p:txBody>
      </p:sp>
      <p:sp>
        <p:nvSpPr>
          <p:cNvPr id="111" name="TextBox 110"/>
          <p:cNvSpPr txBox="1"/>
          <p:nvPr/>
        </p:nvSpPr>
        <p:spPr>
          <a:xfrm>
            <a:off x="6204247" y="2615198"/>
            <a:ext cx="1505540" cy="338554"/>
          </a:xfrm>
          <a:prstGeom prst="rect">
            <a:avLst/>
          </a:prstGeom>
          <a:noFill/>
        </p:spPr>
        <p:txBody>
          <a:bodyPr wrap="none" rtlCol="0">
            <a:spAutoFit/>
          </a:bodyPr>
          <a:lstStyle/>
          <a:p>
            <a:r>
              <a:rPr lang="en-US" sz="1600" dirty="0" smtClean="0">
                <a:solidFill>
                  <a:schemeClr val="tx2"/>
                </a:solidFill>
                <a:latin typeface="+mn-lt"/>
              </a:rPr>
              <a:t>Unidirectional</a:t>
            </a:r>
            <a:endParaRPr lang="en-US" sz="1600" dirty="0">
              <a:solidFill>
                <a:schemeClr val="tx2"/>
              </a:solidFill>
              <a:latin typeface="+mn-lt"/>
            </a:endParaRPr>
          </a:p>
        </p:txBody>
      </p:sp>
      <p:sp>
        <p:nvSpPr>
          <p:cNvPr id="119" name="TextBox 118"/>
          <p:cNvSpPr txBox="1"/>
          <p:nvPr/>
        </p:nvSpPr>
        <p:spPr>
          <a:xfrm>
            <a:off x="7987486" y="2615198"/>
            <a:ext cx="793807" cy="338554"/>
          </a:xfrm>
          <a:prstGeom prst="rect">
            <a:avLst/>
          </a:prstGeom>
          <a:noFill/>
        </p:spPr>
        <p:txBody>
          <a:bodyPr wrap="none" rtlCol="0">
            <a:spAutoFit/>
          </a:bodyPr>
          <a:lstStyle/>
          <a:p>
            <a:r>
              <a:rPr lang="en-US" sz="1600" dirty="0" smtClean="0">
                <a:solidFill>
                  <a:schemeClr val="tx2"/>
                </a:solidFill>
                <a:latin typeface="+mn-lt"/>
              </a:rPr>
              <a:t>2 ways</a:t>
            </a:r>
            <a:endParaRPr lang="en-US" sz="1600" dirty="0">
              <a:solidFill>
                <a:schemeClr val="tx2"/>
              </a:solidFill>
              <a:latin typeface="+mn-lt"/>
            </a:endParaRPr>
          </a:p>
        </p:txBody>
      </p:sp>
      <p:sp>
        <p:nvSpPr>
          <p:cNvPr id="117" name="TextBox 116"/>
          <p:cNvSpPr txBox="1"/>
          <p:nvPr/>
        </p:nvSpPr>
        <p:spPr>
          <a:xfrm>
            <a:off x="6204247" y="3666510"/>
            <a:ext cx="1830950" cy="338554"/>
          </a:xfrm>
          <a:prstGeom prst="rect">
            <a:avLst/>
          </a:prstGeom>
          <a:noFill/>
        </p:spPr>
        <p:txBody>
          <a:bodyPr wrap="none" rtlCol="0">
            <a:spAutoFit/>
          </a:bodyPr>
          <a:lstStyle/>
          <a:p>
            <a:r>
              <a:rPr lang="en-US" sz="1600" dirty="0" smtClean="0">
                <a:solidFill>
                  <a:schemeClr val="tx2"/>
                </a:solidFill>
                <a:latin typeface="+mn-lt"/>
              </a:rPr>
              <a:t>Vertex connection</a:t>
            </a:r>
            <a:endParaRPr lang="en-US" sz="1600" dirty="0">
              <a:solidFill>
                <a:schemeClr val="tx2"/>
              </a:solidFill>
              <a:latin typeface="+mn-lt"/>
            </a:endParaRPr>
          </a:p>
        </p:txBody>
      </p:sp>
      <p:sp>
        <p:nvSpPr>
          <p:cNvPr id="120" name="TextBox 119"/>
          <p:cNvSpPr txBox="1"/>
          <p:nvPr/>
        </p:nvSpPr>
        <p:spPr>
          <a:xfrm>
            <a:off x="7987486" y="3666510"/>
            <a:ext cx="793807" cy="338554"/>
          </a:xfrm>
          <a:prstGeom prst="rect">
            <a:avLst/>
          </a:prstGeom>
          <a:noFill/>
        </p:spPr>
        <p:txBody>
          <a:bodyPr wrap="none" rtlCol="0">
            <a:spAutoFit/>
          </a:bodyPr>
          <a:lstStyle/>
          <a:p>
            <a:r>
              <a:rPr lang="en-US" sz="1600" dirty="0" smtClean="0">
                <a:solidFill>
                  <a:schemeClr val="tx2"/>
                </a:solidFill>
                <a:latin typeface="+mn-lt"/>
              </a:rPr>
              <a:t>4 ways</a:t>
            </a:r>
            <a:endParaRPr lang="en-US" sz="1600" dirty="0">
              <a:solidFill>
                <a:schemeClr val="tx2"/>
              </a:solidFill>
              <a:latin typeface="+mn-lt"/>
            </a:endParaRPr>
          </a:p>
        </p:txBody>
      </p:sp>
      <p:sp>
        <p:nvSpPr>
          <p:cNvPr id="118" name="TextBox 117"/>
          <p:cNvSpPr txBox="1"/>
          <p:nvPr/>
        </p:nvSpPr>
        <p:spPr>
          <a:xfrm>
            <a:off x="6204247" y="4746630"/>
            <a:ext cx="1821332"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Vertex merging</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1" name="TextBox 120"/>
          <p:cNvSpPr txBox="1"/>
          <p:nvPr/>
        </p:nvSpPr>
        <p:spPr>
          <a:xfrm>
            <a:off x="7987486" y="4746630"/>
            <a:ext cx="886781" cy="338554"/>
          </a:xfrm>
          <a:prstGeom prst="rect">
            <a:avLst/>
          </a:prstGeom>
          <a:noFill/>
        </p:spPr>
        <p:txBody>
          <a:bodyPr wrap="none" rtlCol="0">
            <a:spAutoFit/>
          </a:bodyPr>
          <a:lstStyle/>
          <a:p>
            <a:r>
              <a:rPr lang="cs-CZ" sz="1600" b="1" dirty="0">
                <a:solidFill>
                  <a:schemeClr val="tx2"/>
                </a:solidFill>
                <a:effectLst>
                  <a:outerShdw blurRad="38100" dist="38100" dir="2700000" algn="tl">
                    <a:srgbClr val="000000">
                      <a:alpha val="43137"/>
                    </a:srgbClr>
                  </a:outerShdw>
                </a:effectLst>
                <a:latin typeface="+mn-lt"/>
              </a:rPr>
              <a:t>3</a:t>
            </a:r>
            <a:r>
              <a:rPr lang="en-US" sz="1600" b="1" dirty="0" smtClean="0">
                <a:solidFill>
                  <a:schemeClr val="tx2"/>
                </a:solidFill>
                <a:effectLst>
                  <a:outerShdw blurRad="38100" dist="38100" dir="2700000" algn="tl">
                    <a:srgbClr val="000000">
                      <a:alpha val="43137"/>
                    </a:srgbClr>
                  </a:outerShdw>
                </a:effectLst>
                <a:latin typeface="+mn-lt"/>
              </a:rPr>
              <a:t> ways</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4" name="TextBox 123"/>
          <p:cNvSpPr txBox="1"/>
          <p:nvPr/>
        </p:nvSpPr>
        <p:spPr>
          <a:xfrm>
            <a:off x="6204247" y="5898758"/>
            <a:ext cx="597728"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Total</a:t>
            </a:r>
            <a:endParaRPr lang="en-US" sz="1600" b="1" dirty="0">
              <a:effectLst>
                <a:outerShdw blurRad="38100" dist="38100" dir="2700000" algn="tl">
                  <a:srgbClr val="000000">
                    <a:alpha val="43137"/>
                  </a:srgbClr>
                </a:outerShdw>
              </a:effectLst>
              <a:latin typeface="+mn-lt"/>
            </a:endParaRPr>
          </a:p>
        </p:txBody>
      </p:sp>
      <p:sp>
        <p:nvSpPr>
          <p:cNvPr id="125" name="TextBox 124"/>
          <p:cNvSpPr txBox="1"/>
          <p:nvPr/>
        </p:nvSpPr>
        <p:spPr>
          <a:xfrm>
            <a:off x="7883291" y="5898758"/>
            <a:ext cx="891591" cy="338554"/>
          </a:xfrm>
          <a:prstGeom prst="rect">
            <a:avLst/>
          </a:prstGeom>
          <a:noFill/>
        </p:spPr>
        <p:txBody>
          <a:bodyPr wrap="none" rtlCol="0">
            <a:spAutoFit/>
          </a:bodyPr>
          <a:lstStyle/>
          <a:p>
            <a:r>
              <a:rPr lang="cs-CZ" sz="1600" b="1" dirty="0">
                <a:effectLst>
                  <a:outerShdw blurRad="38100" dist="38100" dir="2700000" algn="tl">
                    <a:srgbClr val="000000">
                      <a:alpha val="43137"/>
                    </a:srgbClr>
                  </a:outerShdw>
                </a:effectLst>
                <a:latin typeface="+mn-lt"/>
              </a:rPr>
              <a:t>9</a:t>
            </a:r>
            <a:r>
              <a:rPr lang="en-US" sz="1600" b="1" dirty="0" smtClean="0">
                <a:effectLst>
                  <a:outerShdw blurRad="38100" dist="38100" dir="2700000" algn="tl">
                    <a:srgbClr val="000000">
                      <a:alpha val="43137"/>
                    </a:srgbClr>
                  </a:outerShdw>
                </a:effectLst>
                <a:latin typeface="+mn-lt"/>
              </a:rPr>
              <a:t> ways</a:t>
            </a:r>
            <a:endParaRPr lang="en-US" sz="1600" b="1" dirty="0">
              <a:effectLst>
                <a:outerShdw blurRad="38100" dist="38100" dir="2700000" algn="tl">
                  <a:srgbClr val="000000">
                    <a:alpha val="43137"/>
                  </a:srgbClr>
                </a:outerShdw>
              </a:effectLst>
              <a:latin typeface="+mn-lt"/>
            </a:endParaRPr>
          </a:p>
        </p:txBody>
      </p:sp>
      <p:cxnSp>
        <p:nvCxnSpPr>
          <p:cNvPr id="127" name="Straight Connector 126"/>
          <p:cNvCxnSpPr/>
          <p:nvPr/>
        </p:nvCxnSpPr>
        <p:spPr>
          <a:xfrm>
            <a:off x="6204247"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97"/>
          <p:cNvGrpSpPr/>
          <p:nvPr/>
        </p:nvGrpSpPr>
        <p:grpSpPr>
          <a:xfrm>
            <a:off x="397315" y="1052736"/>
            <a:ext cx="1469796" cy="495172"/>
            <a:chOff x="611560" y="1244064"/>
            <a:chExt cx="1469796" cy="495172"/>
          </a:xfrm>
        </p:grpSpPr>
        <p:sp>
          <p:nvSpPr>
            <p:cNvPr id="71"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72"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87"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314197673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Technique comparison – SDS Paths</a:t>
            </a:r>
            <a:endParaRPr lang="en-US" b="1" dirty="0"/>
          </a:p>
        </p:txBody>
      </p:sp>
      <p:grpSp>
        <p:nvGrpSpPr>
          <p:cNvPr id="4" name="Group 101"/>
          <p:cNvGrpSpPr/>
          <p:nvPr/>
        </p:nvGrpSpPr>
        <p:grpSpPr>
          <a:xfrm>
            <a:off x="5599509" y="3584238"/>
            <a:ext cx="2438400" cy="2889612"/>
            <a:chOff x="3352926" y="3851756"/>
            <a:chExt cx="2438400" cy="2889612"/>
          </a:xfrm>
        </p:grpSpPr>
        <p:sp>
          <p:nvSpPr>
            <p:cNvPr id="131" name="Vertex merging"/>
            <p:cNvSpPr txBox="1"/>
            <p:nvPr/>
          </p:nvSpPr>
          <p:spPr>
            <a:xfrm>
              <a:off x="3352926" y="3851756"/>
              <a:ext cx="2438400" cy="338554"/>
            </a:xfrm>
            <a:prstGeom prst="rect">
              <a:avLst/>
            </a:prstGeom>
            <a:solidFill>
              <a:schemeClr val="tx1">
                <a:alpha val="20000"/>
              </a:schemeClr>
            </a:solidFill>
          </p:spPr>
          <p:txBody>
            <a:bodyPr wrap="square" rtlCol="0">
              <a:spAutoFit/>
            </a:bodyPr>
            <a:lstStyle/>
            <a:p>
              <a:pPr algn="ctr"/>
              <a:r>
                <a:rPr lang="en-US" sz="1600" dirty="0" smtClean="0">
                  <a:effectLst>
                    <a:outerShdw blurRad="50800" dist="38100" dir="2700000" algn="tl" rotWithShape="0">
                      <a:prstClr val="black"/>
                    </a:outerShdw>
                  </a:effectLst>
                  <a:latin typeface="+mn-lt"/>
                </a:rPr>
                <a:t>Vertex merging</a:t>
              </a:r>
              <a:endParaRPr lang="en-US" sz="1600" dirty="0">
                <a:effectLst>
                  <a:outerShdw blurRad="50800" dist="38100" dir="2700000" algn="tl" rotWithShape="0">
                    <a:prstClr val="black"/>
                  </a:outerShdw>
                </a:effectLst>
                <a:latin typeface="+mn-lt"/>
              </a:endParaRPr>
            </a:p>
          </p:txBody>
        </p:sp>
        <p:pic>
          <p:nvPicPr>
            <p:cNvPr id="10242" name="Picture 2" descr="C:\Publications\VertexCM\Paper\images\VMDiscussion\V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926"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100"/>
          <p:cNvGrpSpPr/>
          <p:nvPr/>
        </p:nvGrpSpPr>
        <p:grpSpPr>
          <a:xfrm>
            <a:off x="1197244" y="3573016"/>
            <a:ext cx="2438652" cy="2900834"/>
            <a:chOff x="505196" y="3840534"/>
            <a:chExt cx="2438652" cy="2900834"/>
          </a:xfrm>
        </p:grpSpPr>
        <p:sp>
          <p:nvSpPr>
            <p:cNvPr id="133" name="TextBox 132"/>
            <p:cNvSpPr txBox="1"/>
            <p:nvPr/>
          </p:nvSpPr>
          <p:spPr>
            <a:xfrm>
              <a:off x="505196" y="3840534"/>
              <a:ext cx="2438651" cy="338554"/>
            </a:xfrm>
            <a:prstGeom prst="rect">
              <a:avLst/>
            </a:prstGeom>
            <a:solidFill>
              <a:schemeClr val="tx1">
                <a:alpha val="20000"/>
              </a:schemeClr>
            </a:solidFill>
          </p:spPr>
          <p:txBody>
            <a:bodyPr wrap="square" rtlCol="0">
              <a:spAutoFit/>
            </a:bodyPr>
            <a:lstStyle/>
            <a:p>
              <a:pPr algn="ctr"/>
              <a:r>
                <a:rPr lang="en-US" sz="1600" dirty="0" smtClean="0">
                  <a:effectLst>
                    <a:outerShdw blurRad="50800" dist="38100" dir="2700000" algn="tl" rotWithShape="0">
                      <a:prstClr val="black"/>
                    </a:outerShdw>
                  </a:effectLst>
                  <a:latin typeface="+mn-lt"/>
                </a:rPr>
                <a:t>Unidirectional sampling</a:t>
              </a:r>
              <a:endParaRPr lang="en-US" sz="1600" dirty="0">
                <a:effectLst>
                  <a:outerShdw blurRad="50800" dist="38100" dir="2700000" algn="tl" rotWithShape="0">
                    <a:prstClr val="black"/>
                  </a:outerShdw>
                </a:effectLst>
                <a:latin typeface="+mn-lt"/>
              </a:endParaRPr>
            </a:p>
          </p:txBody>
        </p:sp>
        <p:pic>
          <p:nvPicPr>
            <p:cNvPr id="10244" name="Picture 4" descr="C:\Publications\VertexCM\Paper\images\VMDiscussion\U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48"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104"/>
          <p:cNvGrpSpPr/>
          <p:nvPr/>
        </p:nvGrpSpPr>
        <p:grpSpPr>
          <a:xfrm>
            <a:off x="6670104" y="3584238"/>
            <a:ext cx="2438400" cy="2889612"/>
            <a:chOff x="6200405" y="3851756"/>
            <a:chExt cx="2438400" cy="2889612"/>
          </a:xfrm>
        </p:grpSpPr>
        <p:pic>
          <p:nvPicPr>
            <p:cNvPr id="10243" name="Picture 3" descr="C:\Publications\VertexCM\Paper\images\VMDiscussion\VM_reu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405"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7" name="Vertex merging"/>
            <p:cNvSpPr txBox="1"/>
            <p:nvPr/>
          </p:nvSpPr>
          <p:spPr>
            <a:xfrm>
              <a:off x="6200405" y="3851756"/>
              <a:ext cx="2438400" cy="338554"/>
            </a:xfrm>
            <a:prstGeom prst="rect">
              <a:avLst/>
            </a:prstGeom>
            <a:solidFill>
              <a:schemeClr val="tx1">
                <a:alpha val="20000"/>
              </a:schemeClr>
            </a:solidFill>
          </p:spPr>
          <p:txBody>
            <a:bodyPr wrap="square" rtlCol="0">
              <a:spAutoFit/>
            </a:bodyPr>
            <a:lstStyle/>
            <a:p>
              <a:pPr algn="ctr"/>
              <a:r>
                <a:rPr lang="en-US" sz="1600" dirty="0" smtClean="0">
                  <a:solidFill>
                    <a:schemeClr val="accent1"/>
                  </a:solidFill>
                  <a:effectLst>
                    <a:outerShdw blurRad="50800" dist="38100" dir="2700000" algn="tl" rotWithShape="0">
                      <a:prstClr val="black"/>
                    </a:outerShdw>
                  </a:effectLst>
                  <a:latin typeface="+mn-lt"/>
                </a:rPr>
                <a:t>Vertex merging (reuse)</a:t>
              </a:r>
              <a:endParaRPr lang="en-US" sz="1600" dirty="0">
                <a:solidFill>
                  <a:schemeClr val="accent1"/>
                </a:solidFill>
                <a:effectLst>
                  <a:outerShdw blurRad="50800" dist="38100" dir="2700000" algn="tl" rotWithShape="0">
                    <a:prstClr val="black"/>
                  </a:outerShdw>
                </a:effectLst>
                <a:latin typeface="+mn-lt"/>
              </a:endParaRPr>
            </a:p>
          </p:txBody>
        </p:sp>
      </p:grpSp>
      <p:grpSp>
        <p:nvGrpSpPr>
          <p:cNvPr id="7" name="Group 10240"/>
          <p:cNvGrpSpPr/>
          <p:nvPr/>
        </p:nvGrpSpPr>
        <p:grpSpPr>
          <a:xfrm>
            <a:off x="680586" y="2397333"/>
            <a:ext cx="7874512" cy="1967771"/>
            <a:chOff x="680586" y="2509270"/>
            <a:chExt cx="7874512" cy="1967771"/>
          </a:xfrm>
        </p:grpSpPr>
        <p:grpSp>
          <p:nvGrpSpPr>
            <p:cNvPr id="8" name="Group 44"/>
            <p:cNvGrpSpPr/>
            <p:nvPr/>
          </p:nvGrpSpPr>
          <p:grpSpPr>
            <a:xfrm>
              <a:off x="680586" y="2509270"/>
              <a:ext cx="3467471" cy="1967771"/>
              <a:chOff x="429523" y="1716535"/>
              <a:chExt cx="3467471" cy="1967771"/>
            </a:xfrm>
          </p:grpSpPr>
          <p:cxnSp>
            <p:nvCxnSpPr>
              <p:cNvPr id="92" name="Straight Arrow Connector 91"/>
              <p:cNvCxnSpPr>
                <a:stCxn id="90" idx="3"/>
                <a:endCxn id="51" idx="3"/>
              </p:cNvCxnSpPr>
              <p:nvPr/>
            </p:nvCxnSpPr>
            <p:spPr>
              <a:xfrm flipH="1">
                <a:off x="72883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68699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99174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9" name="Group 6"/>
              <p:cNvGrpSpPr/>
              <p:nvPr/>
            </p:nvGrpSpPr>
            <p:grpSpPr>
              <a:xfrm>
                <a:off x="3060710" y="3178153"/>
                <a:ext cx="836284" cy="347848"/>
                <a:chOff x="928829" y="3805560"/>
                <a:chExt cx="836284" cy="347848"/>
              </a:xfrm>
            </p:grpSpPr>
            <p:sp>
              <p:nvSpPr>
                <p:cNvPr id="111" name="Rectangle 110"/>
                <p:cNvSpPr/>
                <p:nvPr/>
              </p:nvSpPr>
              <p:spPr>
                <a:xfrm>
                  <a:off x="1029016"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0" name="Group 111"/>
                <p:cNvGrpSpPr/>
                <p:nvPr/>
              </p:nvGrpSpPr>
              <p:grpSpPr>
                <a:xfrm rot="10800000">
                  <a:off x="928829" y="3805560"/>
                  <a:ext cx="836284" cy="183921"/>
                  <a:chOff x="3399981" y="3014744"/>
                  <a:chExt cx="921967" cy="266618"/>
                </a:xfrm>
              </p:grpSpPr>
              <p:sp>
                <p:nvSpPr>
                  <p:cNvPr id="113" name="Isosceles Triangle 112"/>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236933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88" idx="3"/>
                <a:endCxn id="66" idx="7"/>
              </p:cNvCxnSpPr>
              <p:nvPr/>
            </p:nvCxnSpPr>
            <p:spPr>
              <a:xfrm flipH="1">
                <a:off x="2163128" y="1899379"/>
                <a:ext cx="59026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1" name="Group 49"/>
              <p:cNvGrpSpPr/>
              <p:nvPr/>
            </p:nvGrpSpPr>
            <p:grpSpPr>
              <a:xfrm rot="17183262">
                <a:off x="373577" y="3329982"/>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91" name="Straight Arrow Connector 90"/>
              <p:cNvCxnSpPr>
                <a:stCxn id="66" idx="1"/>
                <a:endCxn id="90" idx="5"/>
              </p:cNvCxnSpPr>
              <p:nvPr/>
            </p:nvCxnSpPr>
            <p:spPr>
              <a:xfrm flipH="1" flipV="1">
                <a:off x="146787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05199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89"/>
              <p:cNvSpPr/>
              <p:nvPr/>
            </p:nvSpPr>
            <p:spPr>
              <a:xfrm>
                <a:off x="135673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0" name="Straight Arrow Connector 99"/>
              <p:cNvCxnSpPr>
                <a:stCxn id="49" idx="1"/>
                <a:endCxn id="88" idx="5"/>
              </p:cNvCxnSpPr>
              <p:nvPr/>
            </p:nvCxnSpPr>
            <p:spPr>
              <a:xfrm flipH="1" flipV="1">
                <a:off x="284546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2734324"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9" name="Oval 48"/>
              <p:cNvSpPr/>
              <p:nvPr/>
            </p:nvSpPr>
            <p:spPr>
              <a:xfrm>
                <a:off x="3414787"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2" name="Group 97"/>
            <p:cNvGrpSpPr/>
            <p:nvPr/>
          </p:nvGrpSpPr>
          <p:grpSpPr>
            <a:xfrm>
              <a:off x="5087627" y="2509270"/>
              <a:ext cx="3467471" cy="1967771"/>
              <a:chOff x="4559063" y="1716535"/>
              <a:chExt cx="3467471" cy="1967771"/>
            </a:xfrm>
          </p:grpSpPr>
          <p:sp>
            <p:nvSpPr>
              <p:cNvPr id="128" name="Rectangle 127"/>
              <p:cNvSpPr/>
              <p:nvPr/>
            </p:nvSpPr>
            <p:spPr>
              <a:xfrm>
                <a:off x="581653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8" name="Oval 107"/>
              <p:cNvSpPr/>
              <p:nvPr/>
            </p:nvSpPr>
            <p:spPr>
              <a:xfrm>
                <a:off x="5923596" y="3270856"/>
                <a:ext cx="640080" cy="267238"/>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7" name="Straight Arrow Connector 126"/>
              <p:cNvCxnSpPr>
                <a:stCxn id="148" idx="3"/>
                <a:endCxn id="144" idx="3"/>
              </p:cNvCxnSpPr>
              <p:nvPr/>
            </p:nvCxnSpPr>
            <p:spPr>
              <a:xfrm flipH="1">
                <a:off x="485837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512128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 name="Group 129"/>
              <p:cNvGrpSpPr/>
              <p:nvPr/>
            </p:nvGrpSpPr>
            <p:grpSpPr>
              <a:xfrm>
                <a:off x="7190250" y="3178153"/>
                <a:ext cx="836284" cy="347848"/>
                <a:chOff x="928829" y="3805560"/>
                <a:chExt cx="836284" cy="347848"/>
              </a:xfrm>
            </p:grpSpPr>
            <p:sp>
              <p:nvSpPr>
                <p:cNvPr id="134" name="Rectangle 133"/>
                <p:cNvSpPr/>
                <p:nvPr/>
              </p:nvSpPr>
              <p:spPr>
                <a:xfrm>
                  <a:off x="1030327"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4" name="Group 134"/>
                <p:cNvGrpSpPr/>
                <p:nvPr/>
              </p:nvGrpSpPr>
              <p:grpSpPr>
                <a:xfrm rot="10800000">
                  <a:off x="928829" y="3805560"/>
                  <a:ext cx="836284" cy="183921"/>
                  <a:chOff x="3399981" y="3014744"/>
                  <a:chExt cx="921967" cy="266618"/>
                </a:xfrm>
              </p:grpSpPr>
              <p:sp>
                <p:nvSpPr>
                  <p:cNvPr id="136" name="Isosceles Triangle 135"/>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7" name="Isosceles Triangle 136"/>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8" name="Isosceles Triangle 137"/>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9" name="Isosceles Triangle 138"/>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40" name="Isosceles Triangle 139"/>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141" name="Rectangle 140"/>
              <p:cNvSpPr/>
              <p:nvPr/>
            </p:nvSpPr>
            <p:spPr>
              <a:xfrm>
                <a:off x="649887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42" name="Straight Arrow Connector 141"/>
              <p:cNvCxnSpPr>
                <a:stCxn id="126" idx="0"/>
                <a:endCxn id="150" idx="3"/>
              </p:cNvCxnSpPr>
              <p:nvPr/>
            </p:nvCxnSpPr>
            <p:spPr>
              <a:xfrm flipV="1">
                <a:off x="6465402" y="1899379"/>
                <a:ext cx="417530"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5" name="Group 142"/>
              <p:cNvGrpSpPr/>
              <p:nvPr/>
            </p:nvGrpSpPr>
            <p:grpSpPr>
              <a:xfrm rot="17183262">
                <a:off x="4503117" y="3329982"/>
                <a:ext cx="410270" cy="298378"/>
                <a:chOff x="3192789" y="1005143"/>
                <a:chExt cx="785815" cy="571503"/>
              </a:xfrm>
            </p:grpSpPr>
            <p:sp>
              <p:nvSpPr>
                <p:cNvPr id="144" name="Isosceles Triangle 14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45" name="Rectangle 14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46" name="Straight Arrow Connector 145"/>
              <p:cNvCxnSpPr>
                <a:stCxn id="147" idx="1"/>
                <a:endCxn id="148" idx="5"/>
              </p:cNvCxnSpPr>
              <p:nvPr/>
            </p:nvCxnSpPr>
            <p:spPr>
              <a:xfrm flipH="1" flipV="1">
                <a:off x="559741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618153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8" name="Oval 147"/>
              <p:cNvSpPr/>
              <p:nvPr/>
            </p:nvSpPr>
            <p:spPr>
              <a:xfrm>
                <a:off x="548627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148"/>
              <p:cNvCxnSpPr>
                <a:stCxn id="150" idx="5"/>
                <a:endCxn id="151" idx="1"/>
              </p:cNvCxnSpPr>
              <p:nvPr/>
            </p:nvCxnSpPr>
            <p:spPr>
              <a:xfrm>
                <a:off x="697500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0" name="Oval 149"/>
              <p:cNvSpPr/>
              <p:nvPr/>
            </p:nvSpPr>
            <p:spPr>
              <a:xfrm>
                <a:off x="686386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50"/>
              <p:cNvSpPr/>
              <p:nvPr/>
            </p:nvSpPr>
            <p:spPr>
              <a:xfrm>
                <a:off x="7544327"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6" name="Oval 125"/>
              <p:cNvSpPr/>
              <p:nvPr/>
            </p:nvSpPr>
            <p:spPr>
              <a:xfrm>
                <a:off x="6400299"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16" name="Group 10244"/>
          <p:cNvGrpSpPr/>
          <p:nvPr/>
        </p:nvGrpSpPr>
        <p:grpSpPr>
          <a:xfrm>
            <a:off x="611559" y="4770068"/>
            <a:ext cx="7976128" cy="413480"/>
            <a:chOff x="611559" y="4754165"/>
            <a:chExt cx="7976128" cy="413480"/>
          </a:xfrm>
        </p:grpSpPr>
        <p:sp>
          <p:nvSpPr>
            <p:cNvPr id="161" name="Vertex merging"/>
            <p:cNvSpPr txBox="1"/>
            <p:nvPr/>
          </p:nvSpPr>
          <p:spPr>
            <a:xfrm>
              <a:off x="4932947" y="4767535"/>
              <a:ext cx="3654740" cy="400110"/>
            </a:xfrm>
            <a:prstGeom prst="rect">
              <a:avLst/>
            </a:prstGeom>
            <a:solidFill>
              <a:schemeClr val="tx1">
                <a:alpha val="20000"/>
              </a:schemeClr>
            </a:solidFill>
          </p:spPr>
          <p:txBody>
            <a:bodyPr wrap="square" rtlCol="0">
              <a:spAutoFit/>
            </a:bodyPr>
            <a:lstStyle/>
            <a:p>
              <a:pPr algn="ctr"/>
              <a:r>
                <a:rPr lang="en-US" sz="2000" b="1" dirty="0" smtClean="0">
                  <a:solidFill>
                    <a:schemeClr val="accent1"/>
                  </a:solidFill>
                  <a:effectLst>
                    <a:outerShdw blurRad="50800" dist="38100" dir="2700000" algn="tl" rotWithShape="0">
                      <a:prstClr val="black"/>
                    </a:outerShdw>
                  </a:effectLst>
                  <a:latin typeface="+mn-lt"/>
                </a:rPr>
                <a:t>PM</a:t>
              </a:r>
              <a:r>
                <a:rPr lang="en-US" sz="2000" dirty="0" smtClean="0">
                  <a:solidFill>
                    <a:schemeClr val="accent1"/>
                  </a:solidFill>
                  <a:effectLst>
                    <a:outerShdw blurRad="50800" dist="38100" dir="2700000" algn="tl" rotWithShape="0">
                      <a:prstClr val="black"/>
                    </a:outerShdw>
                  </a:effectLst>
                  <a:latin typeface="+mn-lt"/>
                </a:rPr>
                <a:t>: Vertex merging</a:t>
              </a:r>
              <a:endParaRPr lang="en-US" sz="2000" dirty="0">
                <a:solidFill>
                  <a:schemeClr val="accent1"/>
                </a:solidFill>
                <a:effectLst>
                  <a:outerShdw blurRad="50800" dist="38100" dir="2700000" algn="tl" rotWithShape="0">
                    <a:prstClr val="black"/>
                  </a:outerShdw>
                </a:effectLst>
                <a:latin typeface="+mn-lt"/>
              </a:endParaRPr>
            </a:p>
          </p:txBody>
        </p:sp>
        <p:sp>
          <p:nvSpPr>
            <p:cNvPr id="162" name="TextBox 161"/>
            <p:cNvSpPr txBox="1"/>
            <p:nvPr/>
          </p:nvSpPr>
          <p:spPr>
            <a:xfrm>
              <a:off x="611559" y="4754165"/>
              <a:ext cx="3751893" cy="400110"/>
            </a:xfrm>
            <a:prstGeom prst="rect">
              <a:avLst/>
            </a:prstGeom>
            <a:solidFill>
              <a:schemeClr val="tx1">
                <a:alpha val="20000"/>
              </a:schemeClr>
            </a:solidFill>
          </p:spPr>
          <p:txBody>
            <a:bodyPr wrap="square" rtlCol="0">
              <a:spAutoFit/>
            </a:bodyPr>
            <a:lstStyle/>
            <a:p>
              <a:pPr algn="ctr"/>
              <a:r>
                <a:rPr lang="en-US" sz="2000" b="1" dirty="0" smtClean="0">
                  <a:effectLst>
                    <a:outerShdw blurRad="50800" dist="38100" dir="2700000" algn="tl" rotWithShape="0">
                      <a:prstClr val="black"/>
                    </a:outerShdw>
                  </a:effectLst>
                  <a:latin typeface="+mn-lt"/>
                </a:rPr>
                <a:t>BPT</a:t>
              </a:r>
              <a:r>
                <a:rPr lang="en-US" sz="2000" dirty="0" smtClean="0">
                  <a:effectLst>
                    <a:outerShdw blurRad="50800" dist="38100" dir="2700000" algn="tl" rotWithShape="0">
                      <a:prstClr val="black"/>
                    </a:outerShdw>
                  </a:effectLst>
                  <a:latin typeface="+mn-lt"/>
                </a:rPr>
                <a:t>: Unidirectional sampling</a:t>
              </a:r>
              <a:endParaRPr lang="en-US" sz="2000" dirty="0">
                <a:effectLst>
                  <a:outerShdw blurRad="50800" dist="38100" dir="2700000" algn="tl" rotWithShape="0">
                    <a:prstClr val="black"/>
                  </a:outerShdw>
                </a:effectLst>
                <a:latin typeface="+mn-lt"/>
              </a:endParaRPr>
            </a:p>
          </p:txBody>
        </p:sp>
      </p:grpSp>
      <p:grpSp>
        <p:nvGrpSpPr>
          <p:cNvPr id="17" name="Group 96"/>
          <p:cNvGrpSpPr/>
          <p:nvPr/>
        </p:nvGrpSpPr>
        <p:grpSpPr>
          <a:xfrm>
            <a:off x="6484366" y="1470381"/>
            <a:ext cx="1443602" cy="1681334"/>
            <a:chOff x="5955802" y="1788243"/>
            <a:chExt cx="1443602" cy="1681334"/>
          </a:xfrm>
        </p:grpSpPr>
        <p:cxnSp>
          <p:nvCxnSpPr>
            <p:cNvPr id="152" name="Straight Arrow Connector 151"/>
            <p:cNvCxnSpPr>
              <a:stCxn id="156" idx="0"/>
              <a:endCxn id="154" idx="3"/>
            </p:cNvCxnSpPr>
            <p:nvPr/>
          </p:nvCxnSpPr>
          <p:spPr>
            <a:xfrm flipV="1">
              <a:off x="6020905" y="1899379"/>
              <a:ext cx="586387"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54" idx="5"/>
              <a:endCxn id="155" idx="1"/>
            </p:cNvCxnSpPr>
            <p:nvPr/>
          </p:nvCxnSpPr>
          <p:spPr>
            <a:xfrm>
              <a:off x="6699362" y="1899379"/>
              <a:ext cx="58890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658822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5" name="Oval 154"/>
            <p:cNvSpPr/>
            <p:nvPr/>
          </p:nvSpPr>
          <p:spPr>
            <a:xfrm>
              <a:off x="7269198"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6" name="Oval 155"/>
            <p:cNvSpPr/>
            <p:nvPr/>
          </p:nvSpPr>
          <p:spPr>
            <a:xfrm>
              <a:off x="5955802"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8" name="Group 10254"/>
          <p:cNvGrpSpPr/>
          <p:nvPr/>
        </p:nvGrpSpPr>
        <p:grpSpPr>
          <a:xfrm>
            <a:off x="3866659" y="1353308"/>
            <a:ext cx="1410683" cy="707540"/>
            <a:chOff x="216180" y="1139653"/>
            <a:chExt cx="1410683" cy="707540"/>
          </a:xfrm>
        </p:grpSpPr>
        <p:sp>
          <p:nvSpPr>
            <p:cNvPr id="176" name="TextBox 175"/>
            <p:cNvSpPr txBox="1"/>
            <p:nvPr/>
          </p:nvSpPr>
          <p:spPr>
            <a:xfrm>
              <a:off x="513738" y="1139653"/>
              <a:ext cx="931986"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181" name="Rectangle 180"/>
            <p:cNvSpPr/>
            <p:nvPr/>
          </p:nvSpPr>
          <p:spPr>
            <a:xfrm>
              <a:off x="216726" y="1232274"/>
              <a:ext cx="306268"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178" name="Rectangle 177"/>
            <p:cNvSpPr/>
            <p:nvPr/>
          </p:nvSpPr>
          <p:spPr>
            <a:xfrm>
              <a:off x="216180" y="1647661"/>
              <a:ext cx="306814"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2" name="TextBox 181"/>
            <p:cNvSpPr txBox="1"/>
            <p:nvPr/>
          </p:nvSpPr>
          <p:spPr>
            <a:xfrm>
              <a:off x="513738" y="1354924"/>
              <a:ext cx="1113125"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180" name="Rectangle 179"/>
            <p:cNvSpPr/>
            <p:nvPr/>
          </p:nvSpPr>
          <p:spPr>
            <a:xfrm>
              <a:off x="216180" y="1432391"/>
              <a:ext cx="306814"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3" name="TextBox 182"/>
            <p:cNvSpPr txBox="1"/>
            <p:nvPr/>
          </p:nvSpPr>
          <p:spPr>
            <a:xfrm>
              <a:off x="513738" y="1570194"/>
              <a:ext cx="1078437" cy="276999"/>
            </a:xfrm>
            <a:prstGeom prst="rect">
              <a:avLst/>
            </a:prstGeom>
            <a:noFill/>
          </p:spPr>
          <p:txBody>
            <a:bodyPr wrap="none" rtlCol="0">
              <a:spAutoFit/>
            </a:bodyPr>
            <a:lstStyle/>
            <a:p>
              <a:r>
                <a:rPr lang="en-US" sz="1200" dirty="0" smtClean="0">
                  <a:latin typeface="+mn-lt"/>
                </a:rPr>
                <a:t>Mirror surface</a:t>
              </a:r>
              <a:endParaRPr lang="en-US" sz="1200" dirty="0">
                <a:latin typeface="+mn-lt"/>
              </a:endParaRPr>
            </a:p>
          </p:txBody>
        </p:sp>
      </p:grpSp>
      <p:grpSp>
        <p:nvGrpSpPr>
          <p:cNvPr id="19" name="Group 10256"/>
          <p:cNvGrpSpPr/>
          <p:nvPr/>
        </p:nvGrpSpPr>
        <p:grpSpPr>
          <a:xfrm>
            <a:off x="1197496" y="6191343"/>
            <a:ext cx="7911259" cy="282507"/>
            <a:chOff x="1197496" y="6458610"/>
            <a:chExt cx="7911259" cy="282507"/>
          </a:xfrm>
        </p:grpSpPr>
        <p:sp>
          <p:nvSpPr>
            <p:cNvPr id="191" name="TextBox 190"/>
            <p:cNvSpPr txBox="1"/>
            <p:nvPr/>
          </p:nvSpPr>
          <p:spPr>
            <a:xfrm>
              <a:off x="4143380"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sp>
          <p:nvSpPr>
            <p:cNvPr id="193" name="TextBox 192"/>
            <p:cNvSpPr txBox="1"/>
            <p:nvPr/>
          </p:nvSpPr>
          <p:spPr>
            <a:xfrm>
              <a:off x="6670104"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solidFill>
                    <a:srgbClr val="FFC000"/>
                  </a:solidFill>
                  <a:effectLst>
                    <a:outerShdw blurRad="50800" dist="38100" dir="2700000" algn="tl" rotWithShape="0">
                      <a:prstClr val="black"/>
                    </a:outerShdw>
                  </a:effectLst>
                  <a:latin typeface="+mn-lt"/>
                </a:rPr>
                <a:t>1.2 billion paths/pixel</a:t>
              </a:r>
              <a:endParaRPr lang="en-US" sz="1600" dirty="0">
                <a:solidFill>
                  <a:srgbClr val="FFC000"/>
                </a:solidFill>
                <a:effectLst>
                  <a:outerShdw blurRad="50800" dist="38100" dir="2700000" algn="tl" rotWithShape="0">
                    <a:prstClr val="black"/>
                  </a:outerShdw>
                </a:effectLst>
                <a:latin typeface="+mn-lt"/>
              </a:endParaRPr>
            </a:p>
          </p:txBody>
        </p:sp>
        <p:sp>
          <p:nvSpPr>
            <p:cNvPr id="196" name="TextBox 195"/>
            <p:cNvSpPr txBox="1"/>
            <p:nvPr/>
          </p:nvSpPr>
          <p:spPr>
            <a:xfrm>
              <a:off x="1197496"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grpSp>
      <p:grpSp>
        <p:nvGrpSpPr>
          <p:cNvPr id="20" name="Group 7"/>
          <p:cNvGrpSpPr/>
          <p:nvPr/>
        </p:nvGrpSpPr>
        <p:grpSpPr>
          <a:xfrm>
            <a:off x="611559" y="4258702"/>
            <a:ext cx="7976127" cy="1778490"/>
            <a:chOff x="611559" y="4258702"/>
            <a:chExt cx="7976127" cy="1778490"/>
          </a:xfrm>
        </p:grpSpPr>
        <p:sp>
          <p:nvSpPr>
            <p:cNvPr id="169" name="Rectangle 168"/>
            <p:cNvSpPr/>
            <p:nvPr/>
          </p:nvSpPr>
          <p:spPr>
            <a:xfrm>
              <a:off x="611559" y="5389120"/>
              <a:ext cx="7976127" cy="648072"/>
            </a:xfrm>
            <a:prstGeom prst="rect">
              <a:avLst/>
            </a:prstGeom>
            <a:solidFill>
              <a:schemeClr val="accent2">
                <a:alpha val="52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smtClean="0"/>
                <a:t>Roughly equal path sampling probabilities</a:t>
              </a:r>
              <a:endParaRPr lang="en-US" sz="2400" b="1" dirty="0"/>
            </a:p>
          </p:txBody>
        </p:sp>
        <p:grpSp>
          <p:nvGrpSpPr>
            <p:cNvPr id="21" name="Group 5"/>
            <p:cNvGrpSpPr/>
            <p:nvPr/>
          </p:nvGrpSpPr>
          <p:grpSpPr>
            <a:xfrm>
              <a:off x="6451797" y="4258702"/>
              <a:ext cx="2013726" cy="486322"/>
              <a:chOff x="6451797" y="4310083"/>
              <a:chExt cx="2013726" cy="486322"/>
            </a:xfrm>
          </p:grpSpPr>
          <p:grpSp>
            <p:nvGrpSpPr>
              <p:cNvPr id="22" name="Group 4"/>
              <p:cNvGrpSpPr/>
              <p:nvPr/>
            </p:nvGrpSpPr>
            <p:grpSpPr>
              <a:xfrm>
                <a:off x="6451797" y="4310083"/>
                <a:ext cx="640080" cy="486322"/>
                <a:chOff x="4383131" y="3063055"/>
                <a:chExt cx="640080" cy="486322"/>
              </a:xfrm>
            </p:grpSpPr>
            <p:sp>
              <p:nvSpPr>
                <p:cNvPr id="83" name="Right Brace 82"/>
                <p:cNvSpPr/>
                <p:nvPr/>
              </p:nvSpPr>
              <p:spPr>
                <a:xfrm rot="5400000">
                  <a:off x="4623568" y="2822618"/>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3" name="TextBox 2"/>
                <p:cNvSpPr txBox="1">
                  <a:spLocks noRot="1" noChangeAspect="1" noMove="1" noResize="1" noEditPoints="1" noAdjustHandles="1" noChangeArrowheads="1" noChangeShapeType="1" noTextEdit="1"/>
                </p:cNvSpPr>
                <p:nvPr/>
              </p:nvSpPr>
              <p:spPr>
                <a:xfrm>
                  <a:off x="4528016" y="3180045"/>
                  <a:ext cx="396904" cy="369332"/>
                </a:xfrm>
                <a:prstGeom prst="rect">
                  <a:avLst/>
                </a:prstGeom>
                <a:blipFill rotWithShape="1">
                  <a:blip r:embed="rId6"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nvGrpSpPr>
              <p:cNvPr id="23" name="Group 88"/>
              <p:cNvGrpSpPr/>
              <p:nvPr/>
            </p:nvGrpSpPr>
            <p:grpSpPr>
              <a:xfrm>
                <a:off x="7825443" y="4310084"/>
                <a:ext cx="640080" cy="486321"/>
                <a:chOff x="4399571" y="3063056"/>
                <a:chExt cx="640080" cy="486321"/>
              </a:xfrm>
            </p:grpSpPr>
            <p:sp>
              <p:nvSpPr>
                <p:cNvPr id="93" name="Right Brace 92"/>
                <p:cNvSpPr/>
                <p:nvPr/>
              </p:nvSpPr>
              <p:spPr>
                <a:xfrm rot="5400000">
                  <a:off x="4640008" y="2822619"/>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94" name="TextBox 93"/>
                <p:cNvSpPr txBox="1">
                  <a:spLocks noRot="1" noChangeAspect="1" noMove="1" noResize="1" noEditPoints="1" noAdjustHandles="1" noChangeArrowheads="1" noChangeShapeType="1" noTextEdit="1"/>
                </p:cNvSpPr>
                <p:nvPr/>
              </p:nvSpPr>
              <p:spPr>
                <a:xfrm>
                  <a:off x="4543192" y="3180045"/>
                  <a:ext cx="396904" cy="369332"/>
                </a:xfrm>
                <a:prstGeom prst="rect">
                  <a:avLst/>
                </a:prstGeom>
                <a:blipFill rotWithShape="1">
                  <a:blip r:embed="rId7"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grpSp>
      <p:sp>
        <p:nvSpPr>
          <p:cNvPr id="96" name="TextBox 95"/>
          <p:cNvSpPr txBox="1"/>
          <p:nvPr/>
        </p:nvSpPr>
        <p:spPr>
          <a:xfrm>
            <a:off x="1197496" y="5683512"/>
            <a:ext cx="7911008" cy="507831"/>
          </a:xfrm>
          <a:prstGeom prst="rect">
            <a:avLst/>
          </a:prstGeom>
          <a:solidFill>
            <a:srgbClr val="7A0000">
              <a:alpha val="90000"/>
            </a:srgbClr>
          </a:solidFill>
        </p:spPr>
        <p:txBody>
          <a:bodyPr wrap="square" bIns="91440" rtlCol="0" anchor="ctr">
            <a:spAutoFit/>
          </a:bodyPr>
          <a:lstStyle/>
          <a:p>
            <a:pPr algn="ctr"/>
            <a:r>
              <a:rPr lang="en-US" sz="2400" b="1" dirty="0" smtClean="0">
                <a:effectLst>
                  <a:outerShdw blurRad="50800" dist="38100" dir="2700000" algn="tl" rotWithShape="0">
                    <a:prstClr val="black"/>
                  </a:outerShdw>
                </a:effectLst>
                <a:latin typeface="+mn-lt"/>
              </a:rPr>
              <a:t>Roughly equal total number of rays per image!</a:t>
            </a:r>
            <a:endParaRPr lang="en-US" sz="2400" b="1"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91136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3.61111E-6 7.40741E-7 L -3.61111E-6 -0.14583 " pathEditMode="relative" rAng="0" ptsTypes="AA">
                                      <p:cBhvr>
                                        <p:cTn id="20" dur="1400" fill="hold"/>
                                        <p:tgtEl>
                                          <p:spTgt spid="7"/>
                                        </p:tgtEl>
                                        <p:attrNameLst>
                                          <p:attrName>ppt_x</p:attrName>
                                          <p:attrName>ppt_y</p:attrName>
                                        </p:attrNameLst>
                                      </p:cBhvr>
                                      <p:rCtr x="0" y="-7292"/>
                                    </p:animMotion>
                                  </p:childTnLst>
                                </p:cTn>
                              </p:par>
                              <p:par>
                                <p:cTn id="21" presetID="10" presetClass="entr" presetSubtype="0" fill="hold" nodeType="withEffect">
                                  <p:stCondLst>
                                    <p:cond delay="7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p:tgtEl>
                                          <p:spTgt spid="4"/>
                                        </p:tgtEl>
                                      </p:cBhvr>
                                    </p:animEffect>
                                  </p:childTnLst>
                                </p:cTn>
                              </p:par>
                              <p:par>
                                <p:cTn id="24" presetID="10" presetClass="entr" presetSubtype="0" fill="hold" nodeType="withEffect">
                                  <p:stCondLst>
                                    <p:cond delay="7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8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42" presetClass="path" presetSubtype="0" accel="50000" decel="50000" fill="hold" nodeType="withEffect">
                                  <p:stCondLst>
                                    <p:cond delay="300"/>
                                  </p:stCondLst>
                                  <p:childTnLst>
                                    <p:animMotion origin="layout" path="M 2.77778E-7 -2.22222E-6 L -0.15903 0.00023 " pathEditMode="relative" rAng="0" ptsTypes="AA">
                                      <p:cBhvr>
                                        <p:cTn id="33" dur="1000" fill="hold"/>
                                        <p:tgtEl>
                                          <p:spTgt spid="4"/>
                                        </p:tgtEl>
                                        <p:attrNameLst>
                                          <p:attrName>ppt_x</p:attrName>
                                          <p:attrName>ppt_y</p:attrName>
                                        </p:attrNameLst>
                                      </p:cBhvr>
                                      <p:rCtr x="-7951" y="0"/>
                                    </p:animMotion>
                                  </p:childTnLst>
                                </p:cTn>
                              </p:par>
                              <p:par>
                                <p:cTn id="34" presetID="10" presetClass="entr" presetSubtype="0" fill="hold" nodeType="withEffect">
                                  <p:stCondLst>
                                    <p:cond delay="9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800"/>
                                        <p:tgtEl>
                                          <p:spTgt spid="6"/>
                                        </p:tgtEl>
                                      </p:cBhvr>
                                    </p:animEffect>
                                  </p:childTnLst>
                                </p:cTn>
                              </p:par>
                            </p:childTnLst>
                          </p:cTn>
                        </p:par>
                        <p:par>
                          <p:cTn id="37" fill="hold">
                            <p:stCondLst>
                              <p:cond delay="1700"/>
                            </p:stCondLst>
                            <p:childTnLst>
                              <p:par>
                                <p:cTn id="38" presetID="10" presetClass="entr" presetSubtype="0" fill="hold" nodeType="afterEffect">
                                  <p:stCondLst>
                                    <p:cond delay="1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3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28"/>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Photon mapping  </a:t>
            </a:r>
            <a:r>
              <a:rPr lang="en-US" sz="2400" b="1" dirty="0" smtClean="0">
                <a:solidFill>
                  <a:schemeClr val="bg1"/>
                </a:solidFill>
                <a:effectLst>
                  <a:outerShdw blurRad="50800" dist="38100" dir="2700000" algn="tl" rotWithShape="0">
                    <a:prstClr val="black"/>
                  </a:outerShdw>
                </a:effectLst>
                <a:latin typeface="+mj-lt"/>
              </a:rPr>
              <a:t>(Density estimation)</a:t>
            </a:r>
            <a:r>
              <a:rPr lang="en-US" sz="2400" b="1" dirty="0" smtClean="0">
                <a:solidFill>
                  <a:schemeClr val="bg1"/>
                </a:solidFill>
                <a:effectLst>
                  <a:outerShdw blurRad="50800" dist="38100" dir="2700000" algn="tl" rotWithShape="0">
                    <a:prstClr val="black"/>
                  </a:outerShdw>
                </a:effectLst>
              </a:rPr>
              <a:t>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31889733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686800" cy="1139825"/>
          </a:xfrm>
        </p:spPr>
        <p:txBody>
          <a:bodyPr/>
          <a:lstStyle/>
          <a:p>
            <a:r>
              <a:rPr lang="en-US" b="1" dirty="0" smtClean="0"/>
              <a:t>Technique comparison – Diffuse </a:t>
            </a:r>
            <a:r>
              <a:rPr lang="en-US" b="1" dirty="0" err="1" smtClean="0"/>
              <a:t>Illum</a:t>
            </a:r>
            <a:r>
              <a:rPr lang="en-US" b="1" dirty="0" smtClean="0"/>
              <a:t>.</a:t>
            </a:r>
            <a:endParaRPr lang="en-US" b="1" dirty="0"/>
          </a:p>
        </p:txBody>
      </p:sp>
      <p:sp>
        <p:nvSpPr>
          <p:cNvPr id="131" name="Vertex merging"/>
          <p:cNvSpPr txBox="1"/>
          <p:nvPr/>
        </p:nvSpPr>
        <p:spPr>
          <a:xfrm>
            <a:off x="6340490" y="4398203"/>
            <a:ext cx="2377440" cy="707886"/>
          </a:xfrm>
          <a:prstGeom prst="rect">
            <a:avLst/>
          </a:prstGeom>
          <a:solidFill>
            <a:schemeClr val="tx1">
              <a:alpha val="20000"/>
            </a:schemeClr>
          </a:solidFill>
        </p:spPr>
        <p:txBody>
          <a:bodyPr wrap="square" rtlCol="0">
            <a:spAutoFit/>
          </a:bodyPr>
          <a:lstStyle/>
          <a:p>
            <a:pPr algn="ctr"/>
            <a:r>
              <a:rPr lang="en-US" sz="2000" dirty="0" smtClean="0">
                <a:effectLst>
                  <a:outerShdw blurRad="50800" dist="38100" dir="2700000" algn="tl" rotWithShape="0">
                    <a:prstClr val="black"/>
                  </a:outerShdw>
                </a:effectLst>
                <a:latin typeface="+mn-lt"/>
              </a:rPr>
              <a:t>Vertex</a:t>
            </a:r>
          </a:p>
          <a:p>
            <a:pPr algn="ctr"/>
            <a:r>
              <a:rPr lang="en-US" sz="2000" dirty="0" smtClean="0">
                <a:effectLst>
                  <a:outerShdw blurRad="50800" dist="38100" dir="2700000" algn="tl" rotWithShape="0">
                    <a:prstClr val="black"/>
                  </a:outerShdw>
                </a:effectLst>
                <a:latin typeface="+mn-lt"/>
              </a:rPr>
              <a:t>Merging</a:t>
            </a:r>
            <a:r>
              <a:rPr lang="en-US" sz="2000" dirty="0" smtClean="0">
                <a:solidFill>
                  <a:schemeClr val="accent1"/>
                </a:solidFill>
                <a:effectLst>
                  <a:outerShdw blurRad="50800" dist="38100" dir="2700000" algn="tl" rotWithShape="0">
                    <a:prstClr val="black"/>
                  </a:outerShdw>
                </a:effectLst>
                <a:latin typeface="+mn-lt"/>
              </a:rPr>
              <a:t> </a:t>
            </a:r>
            <a:r>
              <a:rPr lang="en-US" sz="2000" dirty="0" smtClean="0">
                <a:effectLst>
                  <a:outerShdw blurRad="50800" dist="38100" dir="2700000" algn="tl" rotWithShape="0">
                    <a:prstClr val="black"/>
                  </a:outerShdw>
                </a:effectLst>
                <a:latin typeface="+mn-lt"/>
              </a:rPr>
              <a:t>(</a:t>
            </a:r>
            <a:r>
              <a:rPr lang="en-US" sz="2000" b="1" dirty="0" smtClean="0">
                <a:effectLst>
                  <a:outerShdw blurRad="50800" dist="38100" dir="2700000" algn="tl" rotWithShape="0">
                    <a:prstClr val="black"/>
                  </a:outerShdw>
                </a:effectLst>
                <a:latin typeface="+mn-lt"/>
              </a:rPr>
              <a:t>VM</a:t>
            </a:r>
            <a:r>
              <a:rPr lang="en-US" sz="2000" dirty="0" smtClean="0">
                <a:effectLst>
                  <a:outerShdw blurRad="50800" dist="38100" dir="2700000" algn="tl" rotWithShape="0">
                    <a:prstClr val="black"/>
                  </a:outerShdw>
                </a:effectLst>
                <a:latin typeface="+mn-lt"/>
              </a:rPr>
              <a:t>)</a:t>
            </a:r>
            <a:endParaRPr lang="en-US" sz="2000" dirty="0">
              <a:effectLst>
                <a:outerShdw blurRad="50800" dist="38100" dir="2700000" algn="tl" rotWithShape="0">
                  <a:prstClr val="black"/>
                </a:outerShdw>
              </a:effectLst>
              <a:latin typeface="+mn-lt"/>
            </a:endParaRPr>
          </a:p>
        </p:txBody>
      </p:sp>
      <p:grpSp>
        <p:nvGrpSpPr>
          <p:cNvPr id="3" name="Group 7"/>
          <p:cNvGrpSpPr/>
          <p:nvPr/>
        </p:nvGrpSpPr>
        <p:grpSpPr>
          <a:xfrm>
            <a:off x="451620" y="1397070"/>
            <a:ext cx="2335171" cy="2896026"/>
            <a:chOff x="323528" y="2021939"/>
            <a:chExt cx="2335171" cy="2896026"/>
          </a:xfrm>
        </p:grpSpPr>
        <p:sp>
          <p:nvSpPr>
            <p:cNvPr id="21" name="Rectangle 20"/>
            <p:cNvSpPr>
              <a:spLocks noRot="1" noChangeAspect="1" noMove="1" noResize="1" noEditPoints="1" noAdjustHandles="1" noChangeArrowheads="1" noChangeShapeType="1" noTextEdit="1"/>
            </p:cNvSpPr>
            <p:nvPr/>
          </p:nvSpPr>
          <p:spPr>
            <a:xfrm>
              <a:off x="371585" y="3423489"/>
              <a:ext cx="511999" cy="400110"/>
            </a:xfrm>
            <a:prstGeom prst="rect">
              <a:avLst/>
            </a:prstGeom>
            <a:blipFill rotWithShape="1">
              <a:blip r:embed="rId3" cstate="print">
                <a:lum bright="-60000"/>
              </a:blip>
              <a:stretch>
                <a:fillRect b="-10769"/>
              </a:stretch>
            </a:blipFill>
          </p:spPr>
          <p:txBody>
            <a:bodyPr/>
            <a:lstStyle/>
            <a:p>
              <a:r>
                <a:rPr lang="en-US">
                  <a:noFill/>
                </a:rPr>
                <a:t> </a:t>
              </a:r>
            </a:p>
          </p:txBody>
        </p:sp>
        <p:sp>
          <p:nvSpPr>
            <p:cNvPr id="6" name="Rectangle 5"/>
            <p:cNvSpPr/>
            <p:nvPr/>
          </p:nvSpPr>
          <p:spPr>
            <a:xfrm>
              <a:off x="1090323" y="2385764"/>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4" name="Group 117"/>
            <p:cNvGrpSpPr/>
            <p:nvPr/>
          </p:nvGrpSpPr>
          <p:grpSpPr>
            <a:xfrm>
              <a:off x="1465756" y="2513134"/>
              <a:ext cx="860188" cy="329144"/>
              <a:chOff x="3444441" y="2883266"/>
              <a:chExt cx="835188" cy="319577"/>
            </a:xfrm>
          </p:grpSpPr>
          <p:sp>
            <p:nvSpPr>
              <p:cNvPr id="119" name="Rectangle 118"/>
              <p:cNvSpPr/>
              <p:nvPr/>
            </p:nvSpPr>
            <p:spPr>
              <a:xfrm>
                <a:off x="3444441" y="2883266"/>
                <a:ext cx="835188" cy="89089"/>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7" name="Group 119"/>
              <p:cNvGrpSpPr/>
              <p:nvPr/>
            </p:nvGrpSpPr>
            <p:grpSpPr>
              <a:xfrm>
                <a:off x="3456045" y="3024268"/>
                <a:ext cx="811979" cy="178575"/>
                <a:chOff x="3399981" y="3014744"/>
                <a:chExt cx="921967" cy="266618"/>
              </a:xfrm>
            </p:grpSpPr>
            <p:sp>
              <p:nvSpPr>
                <p:cNvPr id="121" name="Isosceles Triangle 120"/>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2" name="Isosceles Triangle 121"/>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3" name="Isosceles Triangle 122"/>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4" name="Isosceles Triangle 123"/>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5" name="Isosceles Triangle 124"/>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5" name="Rectangle 4"/>
            <p:cNvSpPr/>
            <p:nvPr/>
          </p:nvSpPr>
          <p:spPr>
            <a:xfrm>
              <a:off x="1090323" y="4492418"/>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a:stCxn id="17" idx="1"/>
              <a:endCxn id="12" idx="5"/>
            </p:cNvCxnSpPr>
            <p:nvPr/>
          </p:nvCxnSpPr>
          <p:spPr>
            <a:xfrm flipH="1" flipV="1">
              <a:off x="820645" y="3517390"/>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09507" y="340625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8" name="Group 12"/>
            <p:cNvGrpSpPr/>
            <p:nvPr/>
          </p:nvGrpSpPr>
          <p:grpSpPr>
            <a:xfrm rot="774754">
              <a:off x="323528" y="3098323"/>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9" name="Rectangle 18"/>
            <p:cNvSpPr>
              <a:spLocks noRot="1" noChangeAspect="1" noMove="1" noResize="1" noEditPoints="1" noAdjustHandles="1" noChangeArrowheads="1" noChangeShapeType="1" noTextEdit="1"/>
            </p:cNvSpPr>
            <p:nvPr/>
          </p:nvSpPr>
          <p:spPr>
            <a:xfrm>
              <a:off x="1691757" y="2021939"/>
              <a:ext cx="501676" cy="400110"/>
            </a:xfrm>
            <a:prstGeom prst="rect">
              <a:avLst/>
            </a:prstGeom>
            <a:blipFill rotWithShape="1">
              <a:blip r:embed="rId4" cstate="print">
                <a:lum bright="-60000"/>
              </a:blip>
              <a:stretch>
                <a:fillRect b="-10769"/>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572350" y="4517855"/>
              <a:ext cx="501676" cy="400110"/>
            </a:xfrm>
            <a:prstGeom prst="rect">
              <a:avLst/>
            </a:prstGeom>
            <a:blipFill rotWithShape="1">
              <a:blip r:embed="rId5" cstate="print">
                <a:lum bright="-60000"/>
              </a:blip>
              <a:stretch>
                <a:fillRect b="-7576"/>
              </a:stretch>
            </a:blipFill>
          </p:spPr>
          <p:txBody>
            <a:bodyPr/>
            <a:lstStyle/>
            <a:p>
              <a:r>
                <a:rPr lang="en-US">
                  <a:noFill/>
                </a:rPr>
                <a:t> </a:t>
              </a:r>
            </a:p>
          </p:txBody>
        </p:sp>
        <p:cxnSp>
          <p:nvCxnSpPr>
            <p:cNvPr id="10" name="Straight Arrow Connector 9"/>
            <p:cNvCxnSpPr>
              <a:stCxn id="16" idx="4"/>
              <a:endCxn id="17" idx="0"/>
            </p:cNvCxnSpPr>
            <p:nvPr/>
          </p:nvCxnSpPr>
          <p:spPr>
            <a:xfrm flipH="1">
              <a:off x="1874511" y="2642772"/>
              <a:ext cx="21339" cy="1780474"/>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830747" y="2512568"/>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809408" y="442324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132" name="TextBox 131"/>
          <p:cNvSpPr txBox="1"/>
          <p:nvPr/>
        </p:nvSpPr>
        <p:spPr>
          <a:xfrm>
            <a:off x="517850" y="4398203"/>
            <a:ext cx="2377440" cy="707886"/>
          </a:xfrm>
          <a:prstGeom prst="rect">
            <a:avLst/>
          </a:prstGeom>
          <a:solidFill>
            <a:schemeClr val="tx1">
              <a:alpha val="20000"/>
            </a:schemeClr>
          </a:solidFill>
        </p:spPr>
        <p:txBody>
          <a:bodyPr wrap="square" rtlCol="0">
            <a:spAutoFit/>
          </a:bodyPr>
          <a:lstStyle/>
          <a:p>
            <a:pPr algn="ctr"/>
            <a:r>
              <a:rPr lang="en-US" sz="2000" dirty="0" smtClean="0">
                <a:effectLst>
                  <a:outerShdw blurRad="50800" dist="38100" dir="2700000" algn="tl" rotWithShape="0">
                    <a:prstClr val="black"/>
                  </a:outerShdw>
                </a:effectLst>
                <a:latin typeface="+mn-lt"/>
              </a:rPr>
              <a:t>Vertex connection (</a:t>
            </a:r>
            <a:r>
              <a:rPr lang="en-US" sz="2000" b="1" dirty="0" smtClean="0">
                <a:effectLst>
                  <a:outerShdw blurRad="50800" dist="38100" dir="2700000" algn="tl" rotWithShape="0">
                    <a:prstClr val="black"/>
                  </a:outerShdw>
                </a:effectLst>
                <a:latin typeface="+mn-lt"/>
              </a:rPr>
              <a:t>VC</a:t>
            </a:r>
            <a:r>
              <a:rPr lang="en-US" sz="2000" dirty="0" smtClean="0">
                <a:effectLst>
                  <a:outerShdw blurRad="50800" dist="38100" dir="2700000" algn="tl" rotWithShape="0">
                    <a:prstClr val="black"/>
                  </a:outerShdw>
                </a:effectLst>
                <a:latin typeface="+mn-lt"/>
              </a:rPr>
              <a:t>)</a:t>
            </a:r>
            <a:endParaRPr lang="en-US" sz="2000" dirty="0">
              <a:effectLst>
                <a:outerShdw blurRad="50800" dist="38100" dir="2700000" algn="tl" rotWithShape="0">
                  <a:prstClr val="black"/>
                </a:outerShdw>
              </a:effectLst>
              <a:latin typeface="+mn-lt"/>
            </a:endParaRPr>
          </a:p>
        </p:txBody>
      </p:sp>
      <p:grpSp>
        <p:nvGrpSpPr>
          <p:cNvPr id="9" name="Group 6"/>
          <p:cNvGrpSpPr/>
          <p:nvPr/>
        </p:nvGrpSpPr>
        <p:grpSpPr>
          <a:xfrm>
            <a:off x="3357957" y="1397070"/>
            <a:ext cx="2335171" cy="2896026"/>
            <a:chOff x="3229865" y="2021939"/>
            <a:chExt cx="2335171" cy="2896026"/>
          </a:xfrm>
        </p:grpSpPr>
        <p:sp>
          <p:nvSpPr>
            <p:cNvPr id="55" name="Rectangle 54"/>
            <p:cNvSpPr>
              <a:spLocks noRot="1" noChangeAspect="1" noMove="1" noResize="1" noEditPoints="1" noAdjustHandles="1" noChangeArrowheads="1" noChangeShapeType="1" noTextEdit="1"/>
            </p:cNvSpPr>
            <p:nvPr/>
          </p:nvSpPr>
          <p:spPr>
            <a:xfrm>
              <a:off x="3277922" y="3423489"/>
              <a:ext cx="511999" cy="400110"/>
            </a:xfrm>
            <a:prstGeom prst="rect">
              <a:avLst/>
            </a:prstGeom>
            <a:blipFill rotWithShape="1">
              <a:blip r:embed="rId6" cstate="print">
                <a:lum bright="-60000"/>
              </a:blip>
              <a:stretch>
                <a:fillRect b="-10769"/>
              </a:stretch>
            </a:blipFill>
          </p:spPr>
          <p:txBody>
            <a:bodyPr/>
            <a:lstStyle/>
            <a:p>
              <a:r>
                <a:rPr lang="en-US">
                  <a:noFill/>
                </a:rPr>
                <a:t> </a:t>
              </a:r>
            </a:p>
          </p:txBody>
        </p:sp>
        <p:sp>
          <p:nvSpPr>
            <p:cNvPr id="47" name="Rectangle 46"/>
            <p:cNvSpPr/>
            <p:nvPr/>
          </p:nvSpPr>
          <p:spPr>
            <a:xfrm>
              <a:off x="3996660" y="2385764"/>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 name="Group 109"/>
            <p:cNvGrpSpPr/>
            <p:nvPr/>
          </p:nvGrpSpPr>
          <p:grpSpPr>
            <a:xfrm>
              <a:off x="4372948" y="2513134"/>
              <a:ext cx="860188" cy="329144"/>
              <a:chOff x="3444441" y="2883266"/>
              <a:chExt cx="835188" cy="319577"/>
            </a:xfrm>
          </p:grpSpPr>
          <p:sp>
            <p:nvSpPr>
              <p:cNvPr id="111" name="Rectangle 110"/>
              <p:cNvSpPr/>
              <p:nvPr/>
            </p:nvSpPr>
            <p:spPr>
              <a:xfrm>
                <a:off x="3444441" y="2883266"/>
                <a:ext cx="835188" cy="89089"/>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8" name="Group 111"/>
              <p:cNvGrpSpPr/>
              <p:nvPr/>
            </p:nvGrpSpPr>
            <p:grpSpPr>
              <a:xfrm>
                <a:off x="3456045" y="3024268"/>
                <a:ext cx="811979" cy="178575"/>
                <a:chOff x="3399981" y="3014744"/>
                <a:chExt cx="921967" cy="266618"/>
              </a:xfrm>
            </p:grpSpPr>
            <p:sp>
              <p:nvSpPr>
                <p:cNvPr id="113" name="Isosceles Triangle 112"/>
                <p:cNvSpPr/>
                <p:nvPr/>
              </p:nvSpPr>
              <p:spPr>
                <a:xfrm rot="10800000">
                  <a:off x="3836961" y="3085444"/>
                  <a:ext cx="45719" cy="195918"/>
                </a:xfrm>
                <a:prstGeom prst="triangle">
                  <a:avLst/>
                </a:prstGeom>
                <a:solidFill>
                  <a:srgbClr val="FFC000">
                    <a:alpha val="60000"/>
                  </a:srgb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3996660" y="4492418"/>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66" idx="1"/>
              <a:endCxn id="49" idx="5"/>
            </p:cNvCxnSpPr>
            <p:nvPr/>
          </p:nvCxnSpPr>
          <p:spPr>
            <a:xfrm flipH="1" flipV="1">
              <a:off x="3726982" y="3517390"/>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3615844" y="340625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2" name="Group 49"/>
            <p:cNvGrpSpPr/>
            <p:nvPr/>
          </p:nvGrpSpPr>
          <p:grpSpPr>
            <a:xfrm rot="774754">
              <a:off x="3229865" y="3098323"/>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53" name="Rectangle 52"/>
            <p:cNvSpPr>
              <a:spLocks noRot="1" noChangeAspect="1" noMove="1" noResize="1" noEditPoints="1" noAdjustHandles="1" noChangeArrowheads="1" noChangeShapeType="1" noTextEdit="1"/>
            </p:cNvSpPr>
            <p:nvPr/>
          </p:nvSpPr>
          <p:spPr>
            <a:xfrm>
              <a:off x="4598094" y="2021939"/>
              <a:ext cx="501676" cy="400110"/>
            </a:xfrm>
            <a:prstGeom prst="rect">
              <a:avLst/>
            </a:prstGeom>
            <a:blipFill rotWithShape="1">
              <a:blip r:embed="rId7" cstate="print">
                <a:lum bright="-60000"/>
              </a:blip>
              <a:stretch>
                <a:fillRect b="-10769"/>
              </a:stretch>
            </a:blipFill>
          </p:spPr>
          <p:txBody>
            <a:bodyPr/>
            <a:lstStyle/>
            <a:p>
              <a:r>
                <a:rPr lang="en-US">
                  <a:noFill/>
                </a:rPr>
                <a:t> </a:t>
              </a:r>
            </a:p>
          </p:txBody>
        </p:sp>
        <p:sp>
          <p:nvSpPr>
            <p:cNvPr id="54" name="Rectangle 53"/>
            <p:cNvSpPr>
              <a:spLocks noRot="1" noChangeAspect="1" noMove="1" noResize="1" noEditPoints="1" noAdjustHandles="1" noChangeArrowheads="1" noChangeShapeType="1" noTextEdit="1"/>
            </p:cNvSpPr>
            <p:nvPr/>
          </p:nvSpPr>
          <p:spPr>
            <a:xfrm>
              <a:off x="4478687" y="4517855"/>
              <a:ext cx="501676" cy="400110"/>
            </a:xfrm>
            <a:prstGeom prst="rect">
              <a:avLst/>
            </a:prstGeom>
            <a:blipFill rotWithShape="1">
              <a:blip r:embed="rId8" cstate="print">
                <a:lum bright="-60000"/>
              </a:blip>
              <a:stretch>
                <a:fillRect b="-7576"/>
              </a:stretch>
            </a:blipFill>
          </p:spPr>
          <p:txBody>
            <a:bodyPr/>
            <a:lstStyle/>
            <a:p>
              <a:r>
                <a:rPr lang="en-US">
                  <a:noFill/>
                </a:rPr>
                <a:t> </a:t>
              </a:r>
            </a:p>
          </p:txBody>
        </p:sp>
        <p:cxnSp>
          <p:nvCxnSpPr>
            <p:cNvPr id="91" name="Straight Arrow Connector 90"/>
            <p:cNvCxnSpPr/>
            <p:nvPr/>
          </p:nvCxnSpPr>
          <p:spPr>
            <a:xfrm flipH="1">
              <a:off x="4781754" y="2642772"/>
              <a:ext cx="22194" cy="178047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4737939" y="25125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6" name="Oval 65"/>
            <p:cNvSpPr/>
            <p:nvPr/>
          </p:nvSpPr>
          <p:spPr>
            <a:xfrm>
              <a:off x="4715745" y="442324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133" name="TextBox 132"/>
          <p:cNvSpPr txBox="1"/>
          <p:nvPr/>
        </p:nvSpPr>
        <p:spPr>
          <a:xfrm>
            <a:off x="3429170" y="4398203"/>
            <a:ext cx="2377440" cy="707886"/>
          </a:xfrm>
          <a:prstGeom prst="rect">
            <a:avLst/>
          </a:prstGeom>
          <a:solidFill>
            <a:schemeClr val="tx1">
              <a:alpha val="20000"/>
            </a:schemeClr>
          </a:solidFill>
        </p:spPr>
        <p:txBody>
          <a:bodyPr wrap="square" rtlCol="0">
            <a:spAutoFit/>
          </a:bodyPr>
          <a:lstStyle/>
          <a:p>
            <a:pPr algn="ctr"/>
            <a:r>
              <a:rPr lang="en-US" sz="2000" dirty="0" smtClean="0">
                <a:effectLst>
                  <a:outerShdw blurRad="50800" dist="38100" dir="2700000" algn="tl" rotWithShape="0">
                    <a:prstClr val="black"/>
                  </a:outerShdw>
                </a:effectLst>
                <a:latin typeface="+mn-lt"/>
              </a:rPr>
              <a:t>Unidirectional sampling (</a:t>
            </a:r>
            <a:r>
              <a:rPr lang="en-US" sz="2000" b="1" dirty="0" smtClean="0">
                <a:effectLst>
                  <a:outerShdw blurRad="50800" dist="38100" dir="2700000" algn="tl" rotWithShape="0">
                    <a:prstClr val="black"/>
                  </a:outerShdw>
                </a:effectLst>
                <a:latin typeface="+mn-lt"/>
              </a:rPr>
              <a:t>US</a:t>
            </a:r>
            <a:r>
              <a:rPr lang="en-US" sz="2000" dirty="0" smtClean="0">
                <a:effectLst>
                  <a:outerShdw blurRad="50800" dist="38100" dir="2700000" algn="tl" rotWithShape="0">
                    <a:prstClr val="black"/>
                  </a:outerShdw>
                </a:effectLst>
                <a:latin typeface="+mn-lt"/>
              </a:rPr>
              <a:t>)</a:t>
            </a:r>
            <a:endParaRPr lang="en-US" sz="2000" dirty="0">
              <a:effectLst>
                <a:outerShdw blurRad="50800" dist="38100" dir="2700000" algn="tl" rotWithShape="0">
                  <a:prstClr val="black"/>
                </a:outerShdw>
              </a:effectLst>
              <a:latin typeface="+mn-lt"/>
            </a:endParaRPr>
          </a:p>
        </p:txBody>
      </p:sp>
      <p:sp>
        <p:nvSpPr>
          <p:cNvPr id="85" name="Rectangle 84"/>
          <p:cNvSpPr>
            <a:spLocks noRot="1" noChangeAspect="1" noMove="1" noResize="1" noEditPoints="1" noAdjustHandles="1" noChangeArrowheads="1" noChangeShapeType="1" noTextEdit="1"/>
          </p:cNvSpPr>
          <p:nvPr/>
        </p:nvSpPr>
        <p:spPr>
          <a:xfrm>
            <a:off x="3429170" y="5365195"/>
            <a:ext cx="5288760" cy="1224136"/>
          </a:xfrm>
          <a:prstGeom prst="rect">
            <a:avLst/>
          </a:prstGeom>
          <a:blipFill rotWithShape="1">
            <a:blip r:embed="rId9" cstate="print"/>
            <a:stretch>
              <a:fillRect/>
            </a:stretch>
          </a:blipFill>
          <a:ln>
            <a:noFill/>
          </a:ln>
          <a:effectLst>
            <a:outerShdw blurRad="50800" dist="38100" dir="7740000" algn="t" rotWithShape="0">
              <a:srgbClr val="000000">
                <a:alpha val="60000"/>
              </a:srgbClr>
            </a:outerShdw>
          </a:effectLst>
        </p:spPr>
        <p:txBody>
          <a:bodyPr/>
          <a:lstStyle/>
          <a:p>
            <a:r>
              <a:rPr lang="en-US">
                <a:noFill/>
              </a:rPr>
              <a:t> </a:t>
            </a:r>
          </a:p>
        </p:txBody>
      </p:sp>
      <p:grpSp>
        <p:nvGrpSpPr>
          <p:cNvPr id="23" name="Group 27"/>
          <p:cNvGrpSpPr/>
          <p:nvPr/>
        </p:nvGrpSpPr>
        <p:grpSpPr>
          <a:xfrm>
            <a:off x="6269277" y="1397070"/>
            <a:ext cx="2335171" cy="2896026"/>
            <a:chOff x="6269277" y="1397070"/>
            <a:chExt cx="2335171" cy="2896026"/>
          </a:xfrm>
        </p:grpSpPr>
        <p:sp>
          <p:nvSpPr>
            <p:cNvPr id="76" name="Rectangle 75"/>
            <p:cNvSpPr>
              <a:spLocks noRot="1" noChangeAspect="1" noMove="1" noResize="1" noEditPoints="1" noAdjustHandles="1" noChangeArrowheads="1" noChangeShapeType="1" noTextEdit="1"/>
            </p:cNvSpPr>
            <p:nvPr/>
          </p:nvSpPr>
          <p:spPr>
            <a:xfrm>
              <a:off x="6317334" y="2798620"/>
              <a:ext cx="511999" cy="400110"/>
            </a:xfrm>
            <a:prstGeom prst="rect">
              <a:avLst/>
            </a:prstGeom>
            <a:blipFill rotWithShape="1">
              <a:blip r:embed="rId10" cstate="print">
                <a:lum bright="-60000"/>
              </a:blip>
              <a:stretch>
                <a:fillRect b="-9091"/>
              </a:stretch>
            </a:blipFill>
          </p:spPr>
          <p:txBody>
            <a:bodyPr/>
            <a:lstStyle/>
            <a:p>
              <a:r>
                <a:rPr lang="en-US">
                  <a:noFill/>
                </a:rPr>
                <a:t> </a:t>
              </a:r>
            </a:p>
          </p:txBody>
        </p:sp>
        <p:sp>
          <p:nvSpPr>
            <p:cNvPr id="67" name="Rectangle 66"/>
            <p:cNvSpPr/>
            <p:nvPr/>
          </p:nvSpPr>
          <p:spPr>
            <a:xfrm>
              <a:off x="7036072" y="3867549"/>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68" name="Rectangle 67"/>
            <p:cNvSpPr/>
            <p:nvPr/>
          </p:nvSpPr>
          <p:spPr>
            <a:xfrm>
              <a:off x="7036072" y="1760895"/>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0" name="Oval 69"/>
            <p:cNvSpPr/>
            <p:nvPr/>
          </p:nvSpPr>
          <p:spPr>
            <a:xfrm>
              <a:off x="6655256" y="278138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4" name="Group 70"/>
            <p:cNvGrpSpPr/>
            <p:nvPr/>
          </p:nvGrpSpPr>
          <p:grpSpPr>
            <a:xfrm rot="774754">
              <a:off x="6269277" y="2473454"/>
              <a:ext cx="410270" cy="298378"/>
              <a:chOff x="3192789" y="1005143"/>
              <a:chExt cx="785815" cy="571503"/>
            </a:xfrm>
          </p:grpSpPr>
          <p:sp>
            <p:nvSpPr>
              <p:cNvPr id="72" name="Isosceles Triangle 71"/>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73" name="Rectangle 72"/>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74" name="Rectangle 73"/>
            <p:cNvSpPr>
              <a:spLocks noRot="1" noChangeAspect="1" noMove="1" noResize="1" noEditPoints="1" noAdjustHandles="1" noChangeArrowheads="1" noChangeShapeType="1" noTextEdit="1"/>
            </p:cNvSpPr>
            <p:nvPr/>
          </p:nvSpPr>
          <p:spPr>
            <a:xfrm>
              <a:off x="7637506" y="1397070"/>
              <a:ext cx="501676" cy="400110"/>
            </a:xfrm>
            <a:prstGeom prst="rect">
              <a:avLst/>
            </a:prstGeom>
            <a:blipFill rotWithShape="1">
              <a:blip r:embed="rId11" cstate="print">
                <a:lum bright="-60000"/>
              </a:blip>
              <a:stretch>
                <a:fillRect b="-9091"/>
              </a:stretch>
            </a:blipFill>
          </p:spPr>
          <p:txBody>
            <a:bodyPr/>
            <a:lstStyle/>
            <a:p>
              <a:r>
                <a:rPr lang="en-US">
                  <a:noFill/>
                </a:rPr>
                <a:t> </a:t>
              </a:r>
            </a:p>
          </p:txBody>
        </p:sp>
        <p:sp>
          <p:nvSpPr>
            <p:cNvPr id="75" name="Rectangle 74"/>
            <p:cNvSpPr>
              <a:spLocks noRot="1" noChangeAspect="1" noMove="1" noResize="1" noEditPoints="1" noAdjustHandles="1" noChangeArrowheads="1" noChangeShapeType="1" noTextEdit="1"/>
            </p:cNvSpPr>
            <p:nvPr/>
          </p:nvSpPr>
          <p:spPr>
            <a:xfrm>
              <a:off x="7518099" y="3892986"/>
              <a:ext cx="501676" cy="400110"/>
            </a:xfrm>
            <a:prstGeom prst="rect">
              <a:avLst/>
            </a:prstGeom>
            <a:blipFill rotWithShape="1">
              <a:blip r:embed="rId12" cstate="print">
                <a:lum bright="-60000"/>
              </a:blip>
              <a:stretch>
                <a:fillRect b="-9231"/>
              </a:stretch>
            </a:blipFill>
          </p:spPr>
          <p:txBody>
            <a:bodyPr/>
            <a:lstStyle/>
            <a:p>
              <a:r>
                <a:rPr lang="en-US">
                  <a:noFill/>
                </a:rPr>
                <a:t> </a:t>
              </a:r>
            </a:p>
          </p:txBody>
        </p:sp>
        <p:grpSp>
          <p:nvGrpSpPr>
            <p:cNvPr id="25" name="Group 76"/>
            <p:cNvGrpSpPr/>
            <p:nvPr/>
          </p:nvGrpSpPr>
          <p:grpSpPr>
            <a:xfrm>
              <a:off x="7411505" y="1888265"/>
              <a:ext cx="860188" cy="329144"/>
              <a:chOff x="3444441" y="2883266"/>
              <a:chExt cx="835188" cy="319577"/>
            </a:xfrm>
          </p:grpSpPr>
          <p:sp>
            <p:nvSpPr>
              <p:cNvPr id="78" name="Rectangle 77"/>
              <p:cNvSpPr/>
              <p:nvPr/>
            </p:nvSpPr>
            <p:spPr>
              <a:xfrm>
                <a:off x="3444441" y="2883266"/>
                <a:ext cx="835188" cy="89089"/>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27" name="Group 78"/>
              <p:cNvGrpSpPr/>
              <p:nvPr/>
            </p:nvGrpSpPr>
            <p:grpSpPr>
              <a:xfrm>
                <a:off x="3456045" y="3024268"/>
                <a:ext cx="811979" cy="178575"/>
                <a:chOff x="3399981" y="3014744"/>
                <a:chExt cx="921967" cy="266618"/>
              </a:xfrm>
            </p:grpSpPr>
            <p:sp>
              <p:nvSpPr>
                <p:cNvPr id="80" name="Isosceles Triangle 79"/>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1" name="Isosceles Triangle 80"/>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2" name="Isosceles Triangle 81"/>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3" name="Isosceles Triangle 82"/>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4" name="Isosceles Triangle 83"/>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86" name="Oval 85"/>
            <p:cNvSpPr/>
            <p:nvPr/>
          </p:nvSpPr>
          <p:spPr>
            <a:xfrm>
              <a:off x="7776496" y="1887699"/>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Oval 107"/>
            <p:cNvSpPr/>
            <p:nvPr/>
          </p:nvSpPr>
          <p:spPr>
            <a:xfrm>
              <a:off x="7380728" y="3728833"/>
              <a:ext cx="877008" cy="267238"/>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9" name="Straight Arrow Connector 68"/>
            <p:cNvCxnSpPr>
              <a:endCxn id="70" idx="5"/>
            </p:cNvCxnSpPr>
            <p:nvPr/>
          </p:nvCxnSpPr>
          <p:spPr>
            <a:xfrm flipH="1" flipV="1">
              <a:off x="6766394" y="2892521"/>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86" idx="4"/>
            </p:cNvCxnSpPr>
            <p:nvPr/>
          </p:nvCxnSpPr>
          <p:spPr>
            <a:xfrm flipV="1">
              <a:off x="7820260" y="2017903"/>
              <a:ext cx="21339" cy="178047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28" name="Group 106"/>
            <p:cNvGrpSpPr/>
            <p:nvPr/>
          </p:nvGrpSpPr>
          <p:grpSpPr>
            <a:xfrm>
              <a:off x="7755157" y="3798377"/>
              <a:ext cx="131846" cy="128688"/>
              <a:chOff x="5652120" y="3618210"/>
              <a:chExt cx="323923" cy="316165"/>
            </a:xfrm>
          </p:grpSpPr>
          <p:sp>
            <p:nvSpPr>
              <p:cNvPr id="103" name="Chord 102"/>
              <p:cNvSpPr/>
              <p:nvPr/>
            </p:nvSpPr>
            <p:spPr>
              <a:xfrm>
                <a:off x="5652120" y="3618210"/>
                <a:ext cx="314846" cy="314846"/>
              </a:xfrm>
              <a:prstGeom prst="chord">
                <a:avLst>
                  <a:gd name="adj1" fmla="val 5412850"/>
                  <a:gd name="adj2" fmla="val 16200000"/>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4" name="Chord 103"/>
              <p:cNvSpPr/>
              <p:nvPr/>
            </p:nvSpPr>
            <p:spPr>
              <a:xfrm rot="10800000">
                <a:off x="5661197" y="3619529"/>
                <a:ext cx="314846" cy="314846"/>
              </a:xfrm>
              <a:prstGeom prst="chord">
                <a:avLst>
                  <a:gd name="adj1" fmla="val 5412850"/>
                  <a:gd name="adj2" fmla="val 16200000"/>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6" name="Oval 105"/>
              <p:cNvSpPr/>
              <p:nvPr/>
            </p:nvSpPr>
            <p:spPr>
              <a:xfrm>
                <a:off x="5696702" y="3658834"/>
                <a:ext cx="236234" cy="236234"/>
              </a:xfrm>
              <a:prstGeom prst="ellipse">
                <a:avLst/>
              </a:prstGeom>
              <a:solidFill>
                <a:schemeClr val="bg2"/>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29" name="Group 86"/>
          <p:cNvGrpSpPr/>
          <p:nvPr/>
        </p:nvGrpSpPr>
        <p:grpSpPr>
          <a:xfrm>
            <a:off x="7697821" y="992514"/>
            <a:ext cx="1410683" cy="492270"/>
            <a:chOff x="216180" y="1139653"/>
            <a:chExt cx="1410683" cy="492270"/>
          </a:xfrm>
        </p:grpSpPr>
        <p:sp>
          <p:nvSpPr>
            <p:cNvPr id="88" name="TextBox 87"/>
            <p:cNvSpPr txBox="1"/>
            <p:nvPr/>
          </p:nvSpPr>
          <p:spPr>
            <a:xfrm>
              <a:off x="513738" y="1139653"/>
              <a:ext cx="931986"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89" name="Rectangle 88"/>
            <p:cNvSpPr/>
            <p:nvPr/>
          </p:nvSpPr>
          <p:spPr>
            <a:xfrm>
              <a:off x="216726" y="1232274"/>
              <a:ext cx="306268"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93" name="TextBox 92"/>
            <p:cNvSpPr txBox="1"/>
            <p:nvPr/>
          </p:nvSpPr>
          <p:spPr>
            <a:xfrm>
              <a:off x="513738" y="1354924"/>
              <a:ext cx="1113125"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95" name="Rectangle 94"/>
            <p:cNvSpPr/>
            <p:nvPr/>
          </p:nvSpPr>
          <p:spPr>
            <a:xfrm>
              <a:off x="216180" y="1432391"/>
              <a:ext cx="306814"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09840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88" y="6396335"/>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42952532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r>
              <a:rPr lang="cs-CZ" dirty="0" smtClean="0"/>
              <a:t>CM – </a:t>
            </a:r>
            <a:r>
              <a:rPr lang="en-US" dirty="0" smtClean="0"/>
              <a:t>Algorithm overview</a:t>
            </a:r>
            <a:endParaRPr lang="en-US" dirty="0"/>
          </a:p>
        </p:txBody>
      </p:sp>
      <p:sp>
        <p:nvSpPr>
          <p:cNvPr id="18" name="Vertex connection"/>
          <p:cNvSpPr txBox="1"/>
          <p:nvPr/>
        </p:nvSpPr>
        <p:spPr>
          <a:xfrm>
            <a:off x="701174" y="976875"/>
            <a:ext cx="7741651" cy="400110"/>
          </a:xfrm>
          <a:prstGeom prst="rect">
            <a:avLst/>
          </a:prstGeom>
          <a:solidFill>
            <a:schemeClr val="tx1">
              <a:alpha val="10000"/>
            </a:schemeClr>
          </a:solidFill>
        </p:spPr>
        <p:txBody>
          <a:bodyPr wrap="square" rtlCol="0">
            <a:spAutoFit/>
          </a:bodyPr>
          <a:lstStyle/>
          <a:p>
            <a:pPr lvl="0"/>
            <a:r>
              <a:rPr lang="en-US" sz="2000" b="1" dirty="0" smtClean="0">
                <a:solidFill>
                  <a:schemeClr val="bg2">
                    <a:lumMod val="50000"/>
                  </a:schemeClr>
                </a:solidFill>
                <a:effectLst>
                  <a:outerShdw blurRad="38100" dist="38100" dir="2700000" algn="tl">
                    <a:srgbClr val="000000">
                      <a:alpha val="43137"/>
                    </a:srgbClr>
                  </a:outerShdw>
                </a:effectLst>
                <a:latin typeface="Georgia"/>
              </a:rPr>
              <a:t>Stage 1: Light sub-path sampling</a:t>
            </a:r>
            <a:endParaRPr lang="en-US" sz="2000" b="1" dirty="0">
              <a:solidFill>
                <a:schemeClr val="bg2">
                  <a:lumMod val="50000"/>
                </a:schemeClr>
              </a:solidFill>
              <a:effectLst>
                <a:outerShdw blurRad="38100" dist="38100" dir="2700000" algn="tl">
                  <a:srgbClr val="000000">
                    <a:alpha val="43137"/>
                  </a:srgbClr>
                </a:outerShdw>
              </a:effectLst>
              <a:latin typeface="Georgia"/>
            </a:endParaRPr>
          </a:p>
        </p:txBody>
      </p:sp>
      <p:grpSp>
        <p:nvGrpSpPr>
          <p:cNvPr id="3" name="Group 51"/>
          <p:cNvGrpSpPr/>
          <p:nvPr/>
        </p:nvGrpSpPr>
        <p:grpSpPr>
          <a:xfrm>
            <a:off x="3310148" y="1435009"/>
            <a:ext cx="2527732" cy="2423895"/>
            <a:chOff x="3310148" y="1310887"/>
            <a:chExt cx="2527732" cy="2423895"/>
          </a:xfrm>
        </p:grpSpPr>
        <p:sp>
          <p:nvSpPr>
            <p:cNvPr id="21" name="Vertex connection"/>
            <p:cNvSpPr txBox="1"/>
            <p:nvPr/>
          </p:nvSpPr>
          <p:spPr>
            <a:xfrm>
              <a:off x="3310148" y="3365450"/>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b) Connect to eye</a:t>
              </a:r>
              <a:endParaRPr lang="en-US" b="1" dirty="0">
                <a:effectLst>
                  <a:outerShdw blurRad="50800" dist="38100" dir="2700000" algn="tl" rotWithShape="0">
                    <a:prstClr val="black"/>
                  </a:outerShdw>
                </a:effectLst>
                <a:latin typeface="+mn-lt"/>
              </a:endParaRPr>
            </a:p>
          </p:txBody>
        </p:sp>
        <p:sp>
          <p:nvSpPr>
            <p:cNvPr id="20" name="Rectangle 19"/>
            <p:cNvSpPr/>
            <p:nvPr/>
          </p:nvSpPr>
          <p:spPr>
            <a:xfrm>
              <a:off x="3310148"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0"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76" t="-1" r="34416" b="54968"/>
            <a:stretch/>
          </p:blipFill>
          <p:spPr bwMode="auto">
            <a:xfrm>
              <a:off x="3386962" y="1394734"/>
              <a:ext cx="2374105" cy="1904385"/>
            </a:xfrm>
            <a:prstGeom prst="rect">
              <a:avLst/>
            </a:prstGeom>
            <a:solidFill>
              <a:schemeClr val="bg1"/>
            </a:solidFill>
            <a:extLst/>
          </p:spPr>
        </p:pic>
      </p:grpSp>
      <p:grpSp>
        <p:nvGrpSpPr>
          <p:cNvPr id="4" name="Group 50"/>
          <p:cNvGrpSpPr/>
          <p:nvPr/>
        </p:nvGrpSpPr>
        <p:grpSpPr>
          <a:xfrm>
            <a:off x="5915092" y="1435009"/>
            <a:ext cx="2527732" cy="2423895"/>
            <a:chOff x="5915092" y="1310887"/>
            <a:chExt cx="2527732" cy="2423895"/>
          </a:xfrm>
        </p:grpSpPr>
        <p:sp>
          <p:nvSpPr>
            <p:cNvPr id="23" name="Vertex connection"/>
            <p:cNvSpPr txBox="1"/>
            <p:nvPr/>
          </p:nvSpPr>
          <p:spPr>
            <a:xfrm>
              <a:off x="5915092" y="3365450"/>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c) Build search </a:t>
              </a:r>
              <a:r>
                <a:rPr lang="en-US" dirty="0" err="1" smtClean="0">
                  <a:solidFill>
                    <a:prstClr val="black"/>
                  </a:solidFill>
                  <a:effectLst>
                    <a:outerShdw blurRad="50800" dist="38100" dir="2700000" algn="tl" rotWithShape="0">
                      <a:prstClr val="black"/>
                    </a:outerShdw>
                  </a:effectLst>
                  <a:latin typeface="Georgia"/>
                </a:rPr>
                <a:t>struct</a:t>
              </a:r>
              <a:r>
                <a:rPr lang="en-US" dirty="0" smtClean="0">
                  <a:solidFill>
                    <a:prstClr val="black"/>
                  </a:solidFill>
                  <a:effectLst>
                    <a:outerShdw blurRad="50800" dist="38100" dir="2700000" algn="tl" rotWithShape="0">
                      <a:prstClr val="black"/>
                    </a:outerShdw>
                  </a:effectLst>
                  <a:latin typeface="Georgia"/>
                </a:rPr>
                <a:t>.</a:t>
              </a:r>
              <a:endParaRPr lang="en-US" b="1" dirty="0">
                <a:effectLst>
                  <a:outerShdw blurRad="50800" dist="38100" dir="2700000" algn="tl" rotWithShape="0">
                    <a:prstClr val="black"/>
                  </a:outerShdw>
                </a:effectLst>
                <a:latin typeface="+mn-lt"/>
              </a:endParaRPr>
            </a:p>
          </p:txBody>
        </p:sp>
        <p:sp>
          <p:nvSpPr>
            <p:cNvPr id="22" name="Rectangle 21"/>
            <p:cNvSpPr/>
            <p:nvPr/>
          </p:nvSpPr>
          <p:spPr>
            <a:xfrm>
              <a:off x="5915092"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1"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92" b="54967"/>
            <a:stretch/>
          </p:blipFill>
          <p:spPr bwMode="auto">
            <a:xfrm>
              <a:off x="5969679" y="1394734"/>
              <a:ext cx="2374105" cy="1904385"/>
            </a:xfrm>
            <a:prstGeom prst="rect">
              <a:avLst/>
            </a:prstGeom>
            <a:solidFill>
              <a:schemeClr val="bg1"/>
            </a:solidFill>
            <a:extLst/>
          </p:spPr>
        </p:pic>
      </p:grpSp>
      <p:grpSp>
        <p:nvGrpSpPr>
          <p:cNvPr id="5" name="Group 52"/>
          <p:cNvGrpSpPr/>
          <p:nvPr/>
        </p:nvGrpSpPr>
        <p:grpSpPr>
          <a:xfrm>
            <a:off x="705203" y="1435009"/>
            <a:ext cx="2527733" cy="2423895"/>
            <a:chOff x="705203" y="1310887"/>
            <a:chExt cx="2527733" cy="2423895"/>
          </a:xfrm>
        </p:grpSpPr>
        <p:sp>
          <p:nvSpPr>
            <p:cNvPr id="19" name="Vertex connection"/>
            <p:cNvSpPr txBox="1"/>
            <p:nvPr/>
          </p:nvSpPr>
          <p:spPr>
            <a:xfrm>
              <a:off x="705203" y="3365450"/>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a) Trace sub-paths</a:t>
              </a:r>
              <a:endParaRPr lang="en-US" b="1" dirty="0">
                <a:effectLst>
                  <a:outerShdw blurRad="50800" dist="38100" dir="2700000" algn="tl" rotWithShape="0">
                    <a:prstClr val="black"/>
                  </a:outerShdw>
                </a:effectLst>
                <a:latin typeface="+mn-lt"/>
              </a:endParaRPr>
            </a:p>
          </p:txBody>
        </p:sp>
        <p:sp>
          <p:nvSpPr>
            <p:cNvPr id="6" name="Rectangle 5"/>
            <p:cNvSpPr/>
            <p:nvPr/>
          </p:nvSpPr>
          <p:spPr>
            <a:xfrm>
              <a:off x="705203" y="1310887"/>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2"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1" r="69520" b="54968"/>
            <a:stretch/>
          </p:blipFill>
          <p:spPr bwMode="auto">
            <a:xfrm>
              <a:off x="768197" y="1394734"/>
              <a:ext cx="2374106" cy="1904386"/>
            </a:xfrm>
            <a:prstGeom prst="rect">
              <a:avLst/>
            </a:prstGeom>
            <a:solidFill>
              <a:schemeClr val="bg1"/>
            </a:solidFill>
            <a:effectLst/>
            <a:extLst/>
          </p:spPr>
        </p:pic>
      </p:grpSp>
      <p:sp>
        <p:nvSpPr>
          <p:cNvPr id="46" name="Vertex connection"/>
          <p:cNvSpPr txBox="1"/>
          <p:nvPr/>
        </p:nvSpPr>
        <p:spPr>
          <a:xfrm>
            <a:off x="705202" y="3923098"/>
            <a:ext cx="7737623" cy="400110"/>
          </a:xfrm>
          <a:prstGeom prst="rect">
            <a:avLst/>
          </a:prstGeom>
          <a:solidFill>
            <a:schemeClr val="tx1">
              <a:alpha val="10000"/>
            </a:schemeClr>
          </a:solidFill>
        </p:spPr>
        <p:txBody>
          <a:bodyPr wrap="square" rtlCol="0">
            <a:noAutofit/>
          </a:bodyPr>
          <a:lstStyle/>
          <a:p>
            <a:pPr lvl="0"/>
            <a:r>
              <a:rPr lang="en-US" sz="2000" b="1" dirty="0" smtClean="0">
                <a:solidFill>
                  <a:schemeClr val="bg2">
                    <a:lumMod val="50000"/>
                  </a:schemeClr>
                </a:solidFill>
                <a:effectLst>
                  <a:outerShdw blurRad="38100" dist="38100" dir="2700000" algn="tl">
                    <a:srgbClr val="000000">
                      <a:alpha val="43137"/>
                    </a:srgbClr>
                  </a:outerShdw>
                </a:effectLst>
                <a:latin typeface="Georgia"/>
              </a:rPr>
              <a:t>Stage 2: Eye sub-path sampling</a:t>
            </a:r>
          </a:p>
          <a:p>
            <a:endParaRPr lang="en-US" sz="2000" dirty="0">
              <a:solidFill>
                <a:srgbClr val="FFC000"/>
              </a:solidFill>
              <a:effectLst>
                <a:outerShdw blurRad="38100" dist="38100" dir="2700000" algn="tl">
                  <a:srgbClr val="000000">
                    <a:alpha val="43137"/>
                  </a:srgbClr>
                </a:outerShdw>
              </a:effectLst>
              <a:latin typeface="+mn-lt"/>
            </a:endParaRPr>
          </a:p>
        </p:txBody>
      </p:sp>
      <p:grpSp>
        <p:nvGrpSpPr>
          <p:cNvPr id="7" name="Group 54"/>
          <p:cNvGrpSpPr/>
          <p:nvPr/>
        </p:nvGrpSpPr>
        <p:grpSpPr>
          <a:xfrm>
            <a:off x="701175" y="4387195"/>
            <a:ext cx="2531454" cy="2421738"/>
            <a:chOff x="701175" y="4387195"/>
            <a:chExt cx="2531454" cy="2421738"/>
          </a:xfrm>
        </p:grpSpPr>
        <p:sp>
          <p:nvSpPr>
            <p:cNvPr id="27" name="Vertex connection"/>
            <p:cNvSpPr txBox="1"/>
            <p:nvPr/>
          </p:nvSpPr>
          <p:spPr>
            <a:xfrm>
              <a:off x="704897" y="6439601"/>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a) Vertex connection</a:t>
              </a:r>
              <a:endParaRPr lang="en-US" b="1" dirty="0">
                <a:effectLst>
                  <a:outerShdw blurRad="50800" dist="38100" dir="2700000" algn="tl" rotWithShape="0">
                    <a:prstClr val="black"/>
                  </a:outerShdw>
                </a:effectLst>
                <a:latin typeface="+mn-lt"/>
              </a:endParaRPr>
            </a:p>
          </p:txBody>
        </p:sp>
        <p:sp>
          <p:nvSpPr>
            <p:cNvPr id="26" name="Rectangle 25"/>
            <p:cNvSpPr/>
            <p:nvPr/>
          </p:nvSpPr>
          <p:spPr>
            <a:xfrm>
              <a:off x="701175" y="4387195"/>
              <a:ext cx="2527732"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3"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54967" r="69520"/>
            <a:stretch/>
          </p:blipFill>
          <p:spPr bwMode="auto">
            <a:xfrm>
              <a:off x="764169" y="4448820"/>
              <a:ext cx="2374105" cy="1904386"/>
            </a:xfrm>
            <a:prstGeom prst="rect">
              <a:avLst/>
            </a:prstGeom>
            <a:solidFill>
              <a:schemeClr val="bg1"/>
            </a:solidFill>
            <a:extLst/>
          </p:spPr>
        </p:pic>
        <p:sp>
          <p:nvSpPr>
            <p:cNvPr id="54" name="TextBox 53"/>
            <p:cNvSpPr txBox="1"/>
            <p:nvPr/>
          </p:nvSpPr>
          <p:spPr>
            <a:xfrm>
              <a:off x="987642" y="5805264"/>
              <a:ext cx="526106" cy="369332"/>
            </a:xfrm>
            <a:prstGeom prst="rect">
              <a:avLst/>
            </a:prstGeom>
            <a:noFill/>
          </p:spPr>
          <p:txBody>
            <a:bodyPr wrap="none" rtlCol="0">
              <a:spAutoFit/>
            </a:bodyPr>
            <a:lstStyle/>
            <a:p>
              <a:r>
                <a:rPr lang="en-US" b="1" dirty="0" smtClean="0">
                  <a:effectLst>
                    <a:outerShdw blurRad="50800" dist="38100" dir="2700000" algn="tl" rotWithShape="0">
                      <a:prstClr val="black">
                        <a:alpha val="40000"/>
                      </a:prstClr>
                    </a:outerShdw>
                  </a:effectLst>
                  <a:latin typeface="+mn-lt"/>
                </a:rPr>
                <a:t>VC</a:t>
              </a:r>
              <a:endParaRPr lang="en-US" b="1" dirty="0">
                <a:effectLst>
                  <a:outerShdw blurRad="50800" dist="38100" dir="2700000" algn="tl" rotWithShape="0">
                    <a:prstClr val="black">
                      <a:alpha val="40000"/>
                    </a:prstClr>
                  </a:outerShdw>
                </a:effectLst>
                <a:latin typeface="+mn-lt"/>
              </a:endParaRPr>
            </a:p>
          </p:txBody>
        </p:sp>
      </p:grpSp>
      <p:grpSp>
        <p:nvGrpSpPr>
          <p:cNvPr id="8" name="Group 55"/>
          <p:cNvGrpSpPr/>
          <p:nvPr/>
        </p:nvGrpSpPr>
        <p:grpSpPr>
          <a:xfrm>
            <a:off x="3309994" y="4387195"/>
            <a:ext cx="2527733" cy="2421738"/>
            <a:chOff x="3309994" y="4387195"/>
            <a:chExt cx="2527733" cy="2421738"/>
          </a:xfrm>
        </p:grpSpPr>
        <p:sp>
          <p:nvSpPr>
            <p:cNvPr id="36" name="Vertex connection"/>
            <p:cNvSpPr txBox="1"/>
            <p:nvPr/>
          </p:nvSpPr>
          <p:spPr>
            <a:xfrm>
              <a:off x="3309994" y="6439601"/>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b) Vertex merging</a:t>
              </a:r>
              <a:endParaRPr lang="en-US" b="1" dirty="0">
                <a:effectLst>
                  <a:outerShdw blurRad="50800" dist="38100" dir="2700000" algn="tl" rotWithShape="0">
                    <a:prstClr val="black"/>
                  </a:outerShdw>
                </a:effectLst>
                <a:latin typeface="+mn-lt"/>
              </a:endParaRPr>
            </a:p>
          </p:txBody>
        </p:sp>
        <p:sp>
          <p:nvSpPr>
            <p:cNvPr id="28" name="Rectangle 27"/>
            <p:cNvSpPr/>
            <p:nvPr/>
          </p:nvSpPr>
          <p:spPr>
            <a:xfrm>
              <a:off x="3309994"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4"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46" t="54967" r="34646"/>
            <a:stretch/>
          </p:blipFill>
          <p:spPr bwMode="auto">
            <a:xfrm>
              <a:off x="3402043" y="4448820"/>
              <a:ext cx="2374106" cy="1904386"/>
            </a:xfrm>
            <a:prstGeom prst="rect">
              <a:avLst/>
            </a:prstGeom>
            <a:solidFill>
              <a:schemeClr val="bg1"/>
            </a:solidFill>
            <a:extLst/>
          </p:spPr>
        </p:pic>
        <p:sp>
          <p:nvSpPr>
            <p:cNvPr id="59" name="TextBox 58"/>
            <p:cNvSpPr txBox="1"/>
            <p:nvPr/>
          </p:nvSpPr>
          <p:spPr>
            <a:xfrm>
              <a:off x="3635715" y="5805264"/>
              <a:ext cx="596638" cy="369332"/>
            </a:xfrm>
            <a:prstGeom prst="rect">
              <a:avLst/>
            </a:prstGeom>
            <a:noFill/>
          </p:spPr>
          <p:txBody>
            <a:bodyPr wrap="none" rtlCol="0">
              <a:spAutoFit/>
            </a:bodyPr>
            <a:lstStyle/>
            <a:p>
              <a:r>
                <a:rPr lang="en-US" b="1" dirty="0" smtClean="0">
                  <a:effectLst>
                    <a:outerShdw blurRad="50800" dist="38100" dir="2700000" algn="tl" rotWithShape="0">
                      <a:prstClr val="black">
                        <a:alpha val="40000"/>
                      </a:prstClr>
                    </a:outerShdw>
                  </a:effectLst>
                  <a:latin typeface="+mn-lt"/>
                </a:rPr>
                <a:t>VM</a:t>
              </a:r>
              <a:endParaRPr lang="en-US" b="1" dirty="0">
                <a:effectLst>
                  <a:outerShdw blurRad="50800" dist="38100" dir="2700000" algn="tl" rotWithShape="0">
                    <a:prstClr val="black">
                      <a:alpha val="40000"/>
                    </a:prstClr>
                  </a:outerShdw>
                </a:effectLst>
                <a:latin typeface="+mn-lt"/>
              </a:endParaRPr>
            </a:p>
          </p:txBody>
        </p:sp>
      </p:grpSp>
      <p:grpSp>
        <p:nvGrpSpPr>
          <p:cNvPr id="9" name="Group 56"/>
          <p:cNvGrpSpPr/>
          <p:nvPr/>
        </p:nvGrpSpPr>
        <p:grpSpPr>
          <a:xfrm>
            <a:off x="5915092" y="4387195"/>
            <a:ext cx="2527733" cy="2421738"/>
            <a:chOff x="5915092" y="4387195"/>
            <a:chExt cx="2527733" cy="2421738"/>
          </a:xfrm>
        </p:grpSpPr>
        <p:sp>
          <p:nvSpPr>
            <p:cNvPr id="37" name="Vertex connection"/>
            <p:cNvSpPr txBox="1"/>
            <p:nvPr/>
          </p:nvSpPr>
          <p:spPr>
            <a:xfrm>
              <a:off x="5915092" y="6439601"/>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c) Continue sub-path</a:t>
              </a:r>
              <a:endParaRPr lang="en-US" b="1" dirty="0">
                <a:effectLst>
                  <a:outerShdw blurRad="50800" dist="38100" dir="2700000" algn="tl" rotWithShape="0">
                    <a:prstClr val="black"/>
                  </a:outerShdw>
                </a:effectLst>
                <a:latin typeface="+mn-lt"/>
              </a:endParaRPr>
            </a:p>
          </p:txBody>
        </p:sp>
        <p:sp>
          <p:nvSpPr>
            <p:cNvPr id="39" name="Rectangle 38"/>
            <p:cNvSpPr/>
            <p:nvPr/>
          </p:nvSpPr>
          <p:spPr>
            <a:xfrm>
              <a:off x="5915092"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5"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19" t="54967" r="104"/>
            <a:stretch/>
          </p:blipFill>
          <p:spPr bwMode="auto">
            <a:xfrm>
              <a:off x="5925225" y="4448820"/>
              <a:ext cx="2503114" cy="1904386"/>
            </a:xfrm>
            <a:prstGeom prst="rect">
              <a:avLst/>
            </a:prstGeom>
            <a:solidFill>
              <a:schemeClr val="bg1"/>
            </a:solidFill>
            <a:extLst/>
          </p:spPr>
        </p:pic>
        <p:sp>
          <p:nvSpPr>
            <p:cNvPr id="60" name="TextBox 59"/>
            <p:cNvSpPr txBox="1"/>
            <p:nvPr/>
          </p:nvSpPr>
          <p:spPr>
            <a:xfrm>
              <a:off x="6432396" y="5015428"/>
              <a:ext cx="449162" cy="307777"/>
            </a:xfrm>
            <a:prstGeom prst="rect">
              <a:avLst/>
            </a:prstGeom>
            <a:noFill/>
          </p:spPr>
          <p:txBody>
            <a:bodyPr wrap="none" rtlCol="0">
              <a:spAutoFit/>
            </a:bodyPr>
            <a:lstStyle/>
            <a:p>
              <a:r>
                <a:rPr lang="en-US" sz="1400" b="1" dirty="0" smtClean="0">
                  <a:effectLst>
                    <a:outerShdw blurRad="50800" dist="38100" dir="2700000" algn="tl" rotWithShape="0">
                      <a:prstClr val="black">
                        <a:alpha val="40000"/>
                      </a:prstClr>
                    </a:outerShdw>
                  </a:effectLst>
                  <a:latin typeface="+mn-lt"/>
                </a:rPr>
                <a:t>VC</a:t>
              </a:r>
              <a:endParaRPr lang="en-US" sz="1400" b="1" dirty="0">
                <a:effectLst>
                  <a:outerShdw blurRad="50800" dist="38100" dir="2700000" algn="tl" rotWithShape="0">
                    <a:prstClr val="black">
                      <a:alpha val="40000"/>
                    </a:prstClr>
                  </a:outerShdw>
                </a:effectLst>
                <a:latin typeface="+mn-lt"/>
              </a:endParaRPr>
            </a:p>
          </p:txBody>
        </p:sp>
        <p:sp>
          <p:nvSpPr>
            <p:cNvPr id="61" name="TextBox 60"/>
            <p:cNvSpPr txBox="1"/>
            <p:nvPr/>
          </p:nvSpPr>
          <p:spPr>
            <a:xfrm>
              <a:off x="6432396" y="5986303"/>
              <a:ext cx="505267" cy="307777"/>
            </a:xfrm>
            <a:prstGeom prst="rect">
              <a:avLst/>
            </a:prstGeom>
            <a:noFill/>
          </p:spPr>
          <p:txBody>
            <a:bodyPr wrap="none" rtlCol="0">
              <a:spAutoFit/>
            </a:bodyPr>
            <a:lstStyle/>
            <a:p>
              <a:r>
                <a:rPr lang="en-US" sz="1400" b="1" dirty="0" smtClean="0">
                  <a:effectLst>
                    <a:outerShdw blurRad="50800" dist="38100" dir="2700000" algn="tl" rotWithShape="0">
                      <a:prstClr val="black">
                        <a:alpha val="40000"/>
                      </a:prstClr>
                    </a:outerShdw>
                  </a:effectLst>
                  <a:latin typeface="+mn-lt"/>
                </a:rPr>
                <a:t>VM</a:t>
              </a:r>
              <a:endParaRPr lang="en-US" sz="1400" b="1" dirty="0">
                <a:effectLst>
                  <a:outerShdw blurRad="50800" dist="38100" dir="2700000" algn="tl" rotWithShape="0">
                    <a:prstClr val="black">
                      <a:alpha val="40000"/>
                    </a:prstClr>
                  </a:outerShdw>
                </a:effectLst>
                <a:latin typeface="+mn-lt"/>
              </a:endParaRPr>
            </a:p>
          </p:txBody>
        </p:sp>
      </p:grpSp>
    </p:spTree>
    <p:extLst>
      <p:ext uri="{BB962C8B-B14F-4D97-AF65-F5344CB8AC3E}">
        <p14:creationId xmlns:p14="http://schemas.microsoft.com/office/powerpoint/2010/main" val="41013712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2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ropbox\Presentations\SIGGRAPH_Asia_2012\Comparison\bath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2" y="6396335"/>
            <a:ext cx="5724129"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8435835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ropbox\Presentations\SIGGRAPH_Asia_2012\Comparison\bathroom\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6396335"/>
            <a:ext cx="766834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3645303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Presentations\SIGGRAPH_Asia_2012\Comparison\bath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396335"/>
            <a:ext cx="658822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93773451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 y="1909"/>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41845" y="3901584"/>
            <a:ext cx="492444" cy="3002850"/>
            <a:chOff x="12550" y="3898776"/>
            <a:chExt cx="492444"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26" y="6563072"/>
              <a:ext cx="40889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VC</a:t>
              </a:r>
              <a:endParaRPr lang="en-US" sz="1600" b="1" dirty="0">
                <a:latin typeface="+mn-lt"/>
              </a:endParaRPr>
            </a:p>
          </p:txBody>
        </p:sp>
        <p:sp>
          <p:nvSpPr>
            <p:cNvPr id="8" name="TextBox 7"/>
            <p:cNvSpPr txBox="1"/>
            <p:nvPr/>
          </p:nvSpPr>
          <p:spPr>
            <a:xfrm>
              <a:off x="12550" y="3898776"/>
              <a:ext cx="492444"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VM</a:t>
              </a:r>
              <a:endParaRPr lang="en-US" sz="1600" b="1" dirty="0">
                <a:latin typeface="+mn-lt"/>
              </a:endParaRPr>
            </a:p>
          </p:txBody>
        </p:sp>
      </p:grpSp>
      <p:sp>
        <p:nvSpPr>
          <p:cNvPr id="10" name="TextBox 9"/>
          <p:cNvSpPr txBox="1"/>
          <p:nvPr/>
        </p:nvSpPr>
        <p:spPr>
          <a:xfrm>
            <a:off x="3635896" y="6396335"/>
            <a:ext cx="550810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65986784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28"/>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Photon mapping  </a:t>
            </a:r>
            <a:r>
              <a:rPr lang="en-US" sz="2400" b="1" dirty="0" smtClean="0">
                <a:solidFill>
                  <a:schemeClr val="bg1"/>
                </a:solidFill>
                <a:effectLst>
                  <a:outerShdw blurRad="50800" dist="38100" dir="2700000" algn="tl" rotWithShape="0">
                    <a:prstClr val="black"/>
                  </a:outerShdw>
                </a:effectLst>
                <a:latin typeface="+mj-lt"/>
              </a:rPr>
              <a:t>(Density estimation)</a:t>
            </a:r>
            <a:r>
              <a:rPr lang="en-US" sz="2400" b="1" dirty="0" smtClean="0">
                <a:solidFill>
                  <a:schemeClr val="bg1"/>
                </a:solidFill>
                <a:effectLst>
                  <a:outerShdw blurRad="50800" dist="38100" dir="2700000" algn="tl" rotWithShape="0">
                    <a:prstClr val="black"/>
                  </a:outerShdw>
                </a:effectLst>
              </a:rPr>
              <a:t>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80060428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ropbox\Presentations\SIGGRAPH_Asia_2012\Comparison\car\ggbs_s_bp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1" y="6396335"/>
            <a:ext cx="565212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55142603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Presentations\SIGGRAPH_Asia_2012\Comparison\car\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1640" y="6396335"/>
            <a:ext cx="781236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87167759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Presentations\SIGGRAPH_Asia_2012\Comparison\car\ggbs_s_vc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99792" y="6396335"/>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25399585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9" y="0"/>
            <a:ext cx="9144069" cy="6858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108369" y="3901584"/>
            <a:ext cx="625492" cy="3002850"/>
            <a:chOff x="-53974" y="3898776"/>
            <a:chExt cx="625492"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74" y="6563072"/>
              <a:ext cx="625492"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BPT</a:t>
              </a:r>
              <a:endParaRPr lang="en-US" sz="1600" b="1" dirty="0">
                <a:latin typeface="+mn-lt"/>
              </a:endParaRPr>
            </a:p>
          </p:txBody>
        </p:sp>
        <p:sp>
          <p:nvSpPr>
            <p:cNvPr id="8" name="TextBox 7"/>
            <p:cNvSpPr txBox="1"/>
            <p:nvPr/>
          </p:nvSpPr>
          <p:spPr>
            <a:xfrm>
              <a:off x="-10693" y="3898776"/>
              <a:ext cx="538930"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PM</a:t>
              </a:r>
              <a:endParaRPr lang="en-US" sz="1600" b="1" dirty="0">
                <a:latin typeface="+mn-lt"/>
              </a:endParaRPr>
            </a:p>
          </p:txBody>
        </p:sp>
      </p:grpSp>
      <p:sp>
        <p:nvSpPr>
          <p:cNvPr id="9" name="TextBox 8"/>
          <p:cNvSpPr txBox="1"/>
          <p:nvPr/>
        </p:nvSpPr>
        <p:spPr>
          <a:xfrm>
            <a:off x="3707904" y="6396335"/>
            <a:ext cx="543609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17547103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Convergence rate</a:t>
            </a:r>
            <a:endParaRPr lang="en-US" dirty="0"/>
          </a:p>
        </p:txBody>
      </p:sp>
      <p:sp>
        <p:nvSpPr>
          <p:cNvPr id="3" name="Zástupný symbol pro obsah 2"/>
          <p:cNvSpPr>
            <a:spLocks noGrp="1"/>
          </p:cNvSpPr>
          <p:nvPr>
            <p:ph idx="1"/>
          </p:nvPr>
        </p:nvSpPr>
        <p:spPr/>
        <p:txBody>
          <a:bodyPr/>
          <a:lstStyle/>
          <a:p>
            <a:endParaRPr lang="en-US" b="1" dirty="0" smtClean="0"/>
          </a:p>
          <a:p>
            <a:r>
              <a:rPr lang="en-US" b="1" dirty="0" smtClean="0"/>
              <a:t>RMSE convergence</a:t>
            </a:r>
          </a:p>
          <a:p>
            <a:pPr lvl="1">
              <a:buClr>
                <a:srgbClr val="00B050"/>
              </a:buClr>
              <a:buFont typeface="Wingdings" pitchFamily="2" charset="2"/>
              <a:buChar char="C"/>
            </a:pPr>
            <a:r>
              <a:rPr lang="en-US" b="1" dirty="0" smtClean="0"/>
              <a:t>BPT</a:t>
            </a:r>
            <a:r>
              <a:rPr lang="en-US" dirty="0" smtClean="0"/>
              <a:t>:  </a:t>
            </a:r>
            <a:r>
              <a:rPr lang="en-US" i="1" dirty="0" smtClean="0"/>
              <a:t>O</a:t>
            </a:r>
            <a:r>
              <a:rPr lang="en-US" dirty="0" smtClean="0"/>
              <a:t>(</a:t>
            </a:r>
            <a:r>
              <a:rPr lang="en-US" i="1" dirty="0" smtClean="0"/>
              <a:t>N</a:t>
            </a:r>
            <a:r>
              <a:rPr lang="en-US" baseline="30000" dirty="0" smtClean="0"/>
              <a:t>-0.5</a:t>
            </a:r>
            <a:r>
              <a:rPr lang="en-US" dirty="0" smtClean="0"/>
              <a:t>)</a:t>
            </a:r>
          </a:p>
          <a:p>
            <a:pPr lvl="1">
              <a:buFont typeface="Wingdings" pitchFamily="2" charset="2"/>
              <a:buChar char="D"/>
            </a:pPr>
            <a:r>
              <a:rPr lang="en-US" b="1" dirty="0" smtClean="0"/>
              <a:t>PPM</a:t>
            </a:r>
            <a:r>
              <a:rPr lang="en-US" dirty="0" smtClean="0"/>
              <a:t>: </a:t>
            </a:r>
            <a:r>
              <a:rPr lang="en-US" i="1" dirty="0" smtClean="0"/>
              <a:t>O</a:t>
            </a:r>
            <a:r>
              <a:rPr lang="en-US" dirty="0" smtClean="0"/>
              <a:t>(</a:t>
            </a:r>
            <a:r>
              <a:rPr lang="en-US" i="1" dirty="0" smtClean="0"/>
              <a:t>N</a:t>
            </a:r>
            <a:r>
              <a:rPr lang="en-US" baseline="30000" dirty="0" smtClean="0"/>
              <a:t>-0.33</a:t>
            </a:r>
            <a:r>
              <a:rPr lang="en-US" dirty="0" smtClean="0"/>
              <a:t>)</a:t>
            </a:r>
          </a:p>
          <a:p>
            <a:pPr lvl="1">
              <a:buClr>
                <a:srgbClr val="00B050"/>
              </a:buClr>
              <a:buFont typeface="Wingdings" pitchFamily="2" charset="2"/>
              <a:buChar char="C"/>
            </a:pPr>
            <a:r>
              <a:rPr lang="en-US" b="1" dirty="0" smtClean="0"/>
              <a:t>VCM</a:t>
            </a:r>
            <a:r>
              <a:rPr lang="en-US" dirty="0" smtClean="0"/>
              <a:t>: </a:t>
            </a:r>
            <a:r>
              <a:rPr lang="en-US" i="1" dirty="0" smtClean="0"/>
              <a:t>O</a:t>
            </a:r>
            <a:r>
              <a:rPr lang="en-US" dirty="0" smtClean="0"/>
              <a:t>(</a:t>
            </a:r>
            <a:r>
              <a:rPr lang="en-US" i="1" dirty="0" smtClean="0"/>
              <a:t>N</a:t>
            </a:r>
            <a:r>
              <a:rPr lang="en-US" baseline="30000" dirty="0" smtClean="0"/>
              <a:t>-0.5</a:t>
            </a:r>
            <a:r>
              <a:rPr lang="en-US" dirty="0" smtClean="0"/>
              <a:t>)</a:t>
            </a:r>
          </a:p>
          <a:p>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grpSp>
        <p:nvGrpSpPr>
          <p:cNvPr id="8" name="Skupina 7"/>
          <p:cNvGrpSpPr/>
          <p:nvPr/>
        </p:nvGrpSpPr>
        <p:grpSpPr>
          <a:xfrm>
            <a:off x="4964160" y="2348880"/>
            <a:ext cx="3453657" cy="2924944"/>
            <a:chOff x="4112890" y="1628800"/>
            <a:chExt cx="4133850" cy="3501008"/>
          </a:xfrm>
        </p:grpSpPr>
        <p:pic>
          <p:nvPicPr>
            <p:cNvPr id="156674" name="Picture 2"/>
            <p:cNvPicPr>
              <a:picLocks noChangeAspect="1" noChangeArrowheads="1"/>
            </p:cNvPicPr>
            <p:nvPr/>
          </p:nvPicPr>
          <p:blipFill>
            <a:blip r:embed="rId3" cstate="print"/>
            <a:srcRect/>
            <a:stretch>
              <a:fillRect/>
            </a:stretch>
          </p:blipFill>
          <p:spPr bwMode="auto">
            <a:xfrm>
              <a:off x="4932040" y="1700808"/>
              <a:ext cx="3314700" cy="3429000"/>
            </a:xfrm>
            <a:prstGeom prst="rect">
              <a:avLst/>
            </a:prstGeom>
            <a:noFill/>
            <a:ln w="9525">
              <a:noFill/>
              <a:miter lim="800000"/>
              <a:headEnd/>
              <a:tailEnd/>
            </a:ln>
            <a:effectLst/>
          </p:spPr>
        </p:pic>
        <p:pic>
          <p:nvPicPr>
            <p:cNvPr id="156675" name="Picture 3"/>
            <p:cNvPicPr>
              <a:picLocks noChangeAspect="1" noChangeArrowheads="1"/>
            </p:cNvPicPr>
            <p:nvPr/>
          </p:nvPicPr>
          <p:blipFill>
            <a:blip r:embed="rId4" cstate="print"/>
            <a:srcRect/>
            <a:stretch>
              <a:fillRect/>
            </a:stretch>
          </p:blipFill>
          <p:spPr bwMode="auto">
            <a:xfrm>
              <a:off x="4112890" y="1628800"/>
              <a:ext cx="819150" cy="3248025"/>
            </a:xfrm>
            <a:prstGeom prst="rect">
              <a:avLst/>
            </a:prstGeom>
            <a:noFill/>
            <a:ln w="9525">
              <a:noFill/>
              <a:miter lim="800000"/>
              <a:headEnd/>
              <a:tailEnd/>
            </a:ln>
          </p:spPr>
        </p:pic>
      </p:grpSp>
      <p:sp>
        <p:nvSpPr>
          <p:cNvPr id="9" name="Obdélník 8"/>
          <p:cNvSpPr/>
          <p:nvPr/>
        </p:nvSpPr>
        <p:spPr>
          <a:xfrm>
            <a:off x="4427984" y="2204864"/>
            <a:ext cx="4104456" cy="3960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rot="16200000">
            <a:off x="4263710" y="3536749"/>
            <a:ext cx="841897" cy="369332"/>
          </a:xfrm>
          <a:prstGeom prst="rect">
            <a:avLst/>
          </a:prstGeom>
          <a:noFill/>
        </p:spPr>
        <p:txBody>
          <a:bodyPr wrap="none" rtlCol="0">
            <a:spAutoFit/>
          </a:bodyPr>
          <a:lstStyle/>
          <a:p>
            <a:r>
              <a:rPr lang="en-US" dirty="0" smtClean="0">
                <a:latin typeface="+mn-lt"/>
              </a:rPr>
              <a:t>RMSE</a:t>
            </a:r>
          </a:p>
        </p:txBody>
      </p:sp>
      <p:sp>
        <p:nvSpPr>
          <p:cNvPr id="11" name="TextovéPole 10"/>
          <p:cNvSpPr txBox="1"/>
          <p:nvPr/>
        </p:nvSpPr>
        <p:spPr>
          <a:xfrm>
            <a:off x="6516216" y="5301208"/>
            <a:ext cx="976549" cy="369332"/>
          </a:xfrm>
          <a:prstGeom prst="rect">
            <a:avLst/>
          </a:prstGeom>
          <a:noFill/>
        </p:spPr>
        <p:txBody>
          <a:bodyPr wrap="none" rtlCol="0">
            <a:spAutoFit/>
          </a:bodyPr>
          <a:lstStyle/>
          <a:p>
            <a:r>
              <a:rPr lang="en-US" dirty="0" smtClean="0">
                <a:latin typeface="+mn-lt"/>
              </a:rPr>
              <a:t>time [s]</a:t>
            </a:r>
          </a:p>
        </p:txBody>
      </p:sp>
      <p:pic>
        <p:nvPicPr>
          <p:cNvPr id="12" name="Picture 2" descr="D:\Dropbox\Presentations\SIGGRAPH_Asia_2012\Comparison\mirrorballs\ggbs_s_vc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4797152"/>
            <a:ext cx="1800200" cy="1350150"/>
          </a:xfrm>
          <a:prstGeom prst="rect">
            <a:avLst/>
          </a:prstGeom>
          <a:noFill/>
          <a:extLst>
            <a:ext uri="{909E8E84-426E-40DD-AFC4-6F175D3DCCD1}">
              <a14:hiddenFill xmlns:a14="http://schemas.microsoft.com/office/drawing/2010/main">
                <a:solidFill>
                  <a:srgbClr val="FFFFFF"/>
                </a:solidFill>
              </a14:hiddenFill>
            </a:ext>
          </a:extLst>
        </p:spPr>
      </p:pic>
      <p:pic>
        <p:nvPicPr>
          <p:cNvPr id="225282" name="Picture 2"/>
          <p:cNvPicPr>
            <a:picLocks noChangeAspect="1" noChangeArrowheads="1"/>
          </p:cNvPicPr>
          <p:nvPr/>
        </p:nvPicPr>
        <p:blipFill>
          <a:blip r:embed="rId6" cstate="print"/>
          <a:srcRect/>
          <a:stretch>
            <a:fillRect/>
          </a:stretch>
        </p:blipFill>
        <p:spPr bwMode="auto">
          <a:xfrm>
            <a:off x="4459651" y="5743126"/>
            <a:ext cx="4032447" cy="32327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en-US" dirty="0"/>
          </a:p>
        </p:txBody>
      </p:sp>
      <p:sp>
        <p:nvSpPr>
          <p:cNvPr id="3" name="Zástupný symbol pro obsah 2"/>
          <p:cNvSpPr>
            <a:spLocks noGrp="1"/>
          </p:cNvSpPr>
          <p:nvPr>
            <p:ph idx="1"/>
          </p:nvPr>
        </p:nvSpPr>
        <p:spPr/>
        <p:txBody>
          <a:bodyPr/>
          <a:lstStyle/>
          <a:p>
            <a:r>
              <a:rPr lang="en-US" dirty="0" smtClean="0"/>
              <a:t>Image synthesis requires </a:t>
            </a:r>
            <a:r>
              <a:rPr lang="en-US" b="1" dirty="0" smtClean="0"/>
              <a:t>robust</a:t>
            </a:r>
            <a:r>
              <a:rPr lang="en-US" dirty="0" smtClean="0"/>
              <a:t> estimators</a:t>
            </a:r>
          </a:p>
          <a:p>
            <a:endParaRPr lang="en-US" dirty="0" smtClean="0"/>
          </a:p>
          <a:p>
            <a:r>
              <a:rPr lang="en-US" b="1" dirty="0" smtClean="0"/>
              <a:t>Vertex Connection and Merging</a:t>
            </a:r>
          </a:p>
          <a:p>
            <a:pPr lvl="1"/>
            <a:r>
              <a:rPr lang="en-US" dirty="0" smtClean="0"/>
              <a:t>Bidirectional path tracing + Photon mapping (density est.)</a:t>
            </a:r>
          </a:p>
          <a:p>
            <a:pPr lvl="1"/>
            <a:r>
              <a:rPr lang="en-US" dirty="0" smtClean="0"/>
              <a:t>Photon mapping (density est.) as a path sampling technique</a:t>
            </a:r>
          </a:p>
          <a:p>
            <a:pPr lvl="1"/>
            <a:endParaRPr lang="en-US" dirty="0" smtClean="0"/>
          </a:p>
          <a:p>
            <a:r>
              <a:rPr lang="en-US" b="1" dirty="0" smtClean="0"/>
              <a:t>Invaluable tools</a:t>
            </a:r>
          </a:p>
          <a:p>
            <a:pPr lvl="1"/>
            <a:r>
              <a:rPr lang="en-US" dirty="0" smtClean="0"/>
              <a:t>Multiple importance sampling</a:t>
            </a:r>
          </a:p>
          <a:p>
            <a:pPr lvl="1"/>
            <a:r>
              <a:rPr lang="en-US" dirty="0" smtClean="0"/>
              <a:t>Path integral view of light transport</a:t>
            </a:r>
          </a:p>
          <a:p>
            <a:pPr lvl="1"/>
            <a:endParaRPr lang="en-US" dirty="0"/>
          </a:p>
        </p:txBody>
      </p:sp>
      <p:sp>
        <p:nvSpPr>
          <p:cNvPr id="4" name="Zástupný symbol pro zápatí 3"/>
          <p:cNvSpPr>
            <a:spLocks noGrp="1"/>
          </p:cNvSpPr>
          <p:nvPr>
            <p:ph type="ftr" sz="quarter" idx="11"/>
          </p:nvPr>
        </p:nvSpPr>
        <p:spPr/>
        <p:txBody>
          <a:bodyPr/>
          <a:lstStyle/>
          <a:p>
            <a:pPr>
              <a:defRPr/>
            </a:pPr>
            <a:r>
              <a:rPr lang="en-US" altLang="en-US" i="1" smtClean="0"/>
              <a:t>Jaroslav Křivánek – Combining path integral and particle density estimators</a:t>
            </a:r>
            <a:endParaRPr lang="en-US" alt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Remaining challenges</a:t>
            </a:r>
            <a:endParaRPr lang="en-US" dirty="0"/>
          </a:p>
        </p:txBody>
      </p:sp>
      <p:sp>
        <p:nvSpPr>
          <p:cNvPr id="3" name="Zástupný symbol pro obsah 2"/>
          <p:cNvSpPr>
            <a:spLocks noGrp="1"/>
          </p:cNvSpPr>
          <p:nvPr>
            <p:ph idx="1"/>
          </p:nvPr>
        </p:nvSpPr>
        <p:spPr>
          <a:xfrm>
            <a:off x="323528" y="1268760"/>
            <a:ext cx="8363272" cy="4862165"/>
          </a:xfrm>
        </p:spPr>
        <p:txBody>
          <a:bodyPr/>
          <a:lstStyle/>
          <a:p>
            <a:pPr lvl="1"/>
            <a:endParaRPr lang="en-US" dirty="0" smtClean="0"/>
          </a:p>
          <a:p>
            <a:pPr>
              <a:buNone/>
            </a:pPr>
            <a:endParaRPr lang="en-US" dirty="0"/>
          </a:p>
        </p:txBody>
      </p:sp>
      <p:pic>
        <p:nvPicPr>
          <p:cNvPr id="22" name="Picture 2" descr="D:\Dropbox\Images\RenderHistory\VertexMerging\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732" y="1556792"/>
            <a:ext cx="3597228" cy="2665271"/>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7626" y="2211729"/>
            <a:ext cx="3839992" cy="2081381"/>
            <a:chOff x="57626" y="4731034"/>
            <a:chExt cx="3839992" cy="2081381"/>
          </a:xfrm>
        </p:grpSpPr>
        <p:grpSp>
          <p:nvGrpSpPr>
            <p:cNvPr id="24" name="Group 14"/>
            <p:cNvGrpSpPr/>
            <p:nvPr/>
          </p:nvGrpSpPr>
          <p:grpSpPr>
            <a:xfrm>
              <a:off x="57626" y="5242932"/>
              <a:ext cx="2592288" cy="1569483"/>
              <a:chOff x="251520" y="5175146"/>
              <a:chExt cx="2592288" cy="1569483"/>
            </a:xfrm>
          </p:grpSpPr>
          <p:pic>
            <p:nvPicPr>
              <p:cNvPr id="28" name="Picture 2" descr="D:\Dropbox\Images\RenderHistory\VertexMerging\Rin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87" t="25006" r="9220" b="51139"/>
              <a:stretch/>
            </p:blipFill>
            <p:spPr bwMode="auto">
              <a:xfrm>
                <a:off x="251520" y="5175147"/>
                <a:ext cx="2592288" cy="1569482"/>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29" name="Rectangle 11"/>
              <p:cNvSpPr/>
              <p:nvPr/>
            </p:nvSpPr>
            <p:spPr>
              <a:xfrm>
                <a:off x="251520" y="5175146"/>
                <a:ext cx="2592288" cy="1566221"/>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cxnSp>
          <p:nvCxnSpPr>
            <p:cNvPr id="25" name="Straight Connector 12"/>
            <p:cNvCxnSpPr/>
            <p:nvPr/>
          </p:nvCxnSpPr>
          <p:spPr>
            <a:xfrm flipV="1">
              <a:off x="2649914" y="5408732"/>
              <a:ext cx="1247704" cy="1403683"/>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13"/>
            <p:cNvCxnSpPr/>
            <p:nvPr/>
          </p:nvCxnSpPr>
          <p:spPr>
            <a:xfrm flipV="1">
              <a:off x="57626" y="4731034"/>
              <a:ext cx="2754870" cy="511899"/>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27" name="Rectangle 17"/>
            <p:cNvSpPr/>
            <p:nvPr/>
          </p:nvSpPr>
          <p:spPr>
            <a:xfrm>
              <a:off x="2812496" y="4731034"/>
              <a:ext cx="1085122" cy="655614"/>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30" name="Group 26"/>
          <p:cNvGrpSpPr/>
          <p:nvPr/>
        </p:nvGrpSpPr>
        <p:grpSpPr>
          <a:xfrm>
            <a:off x="4372603" y="1108069"/>
            <a:ext cx="4464526" cy="5417275"/>
            <a:chOff x="4372602" y="1108069"/>
            <a:chExt cx="4642557" cy="5633299"/>
          </a:xfrm>
        </p:grpSpPr>
        <p:grpSp>
          <p:nvGrpSpPr>
            <p:cNvPr id="31" name="Group 2"/>
            <p:cNvGrpSpPr/>
            <p:nvPr/>
          </p:nvGrpSpPr>
          <p:grpSpPr>
            <a:xfrm>
              <a:off x="4372602" y="1108069"/>
              <a:ext cx="4642557" cy="5633299"/>
              <a:chOff x="4765539" y="1283750"/>
              <a:chExt cx="4232994" cy="5136334"/>
            </a:xfrm>
          </p:grpSpPr>
          <p:pic>
            <p:nvPicPr>
              <p:cNvPr id="35" name="Picture 2" descr="C:\Users\Iliyan\Desktop\kitch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539" y="1283750"/>
                <a:ext cx="4232994" cy="3276180"/>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64" t="59757" r="62654" b="4416"/>
              <a:stretch/>
            </p:blipFill>
            <p:spPr bwMode="auto">
              <a:xfrm>
                <a:off x="6917551"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7" name="Picture 2" descr="C:\Users\Iliyan\Desktop\kitche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64" t="59742" r="62654" b="4438"/>
              <a:stretch/>
            </p:blipFill>
            <p:spPr bwMode="auto">
              <a:xfrm>
                <a:off x="4765539"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sp>
          <p:nvSpPr>
            <p:cNvPr id="32" name="TextBox 24"/>
            <p:cNvSpPr txBox="1"/>
            <p:nvPr/>
          </p:nvSpPr>
          <p:spPr>
            <a:xfrm>
              <a:off x="8249043" y="6493720"/>
              <a:ext cx="766116"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BPT</a:t>
              </a:r>
              <a:endParaRPr lang="en-US" b="1" dirty="0">
                <a:solidFill>
                  <a:schemeClr val="bg1"/>
                </a:solidFill>
                <a:effectLst>
                  <a:outerShdw blurRad="50800" dist="38100" dir="2700000" algn="tl" rotWithShape="0">
                    <a:prstClr val="black"/>
                  </a:outerShdw>
                </a:effectLst>
                <a:latin typeface="+mn-lt"/>
              </a:endParaRPr>
            </a:p>
          </p:txBody>
        </p:sp>
        <p:sp>
          <p:nvSpPr>
            <p:cNvPr id="33" name="TextBox 25"/>
            <p:cNvSpPr txBox="1"/>
            <p:nvPr/>
          </p:nvSpPr>
          <p:spPr>
            <a:xfrm>
              <a:off x="5868144" y="6493720"/>
              <a:ext cx="786785"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VCM</a:t>
              </a:r>
              <a:endParaRPr lang="en-US" b="1" dirty="0">
                <a:solidFill>
                  <a:schemeClr val="bg1"/>
                </a:solidFill>
                <a:effectLst>
                  <a:outerShdw blurRad="50800" dist="38100" dir="2700000" algn="tl" rotWithShape="0">
                    <a:prstClr val="black"/>
                  </a:outerShdw>
                </a:effectLst>
                <a:latin typeface="+mn-lt"/>
              </a:endParaRPr>
            </a:p>
          </p:txBody>
        </p:sp>
        <p:sp>
          <p:nvSpPr>
            <p:cNvPr id="34" name="TextBox 28"/>
            <p:cNvSpPr txBox="1"/>
            <p:nvPr/>
          </p:nvSpPr>
          <p:spPr>
            <a:xfrm>
              <a:off x="4372602" y="4453587"/>
              <a:ext cx="881263"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VCM</a:t>
              </a:r>
              <a:endParaRPr lang="en-US" b="1" dirty="0">
                <a:solidFill>
                  <a:schemeClr val="bg1"/>
                </a:solidFill>
                <a:effectLst>
                  <a:outerShdw blurRad="50800" dist="38100" dir="2700000" algn="tl" rotWithShape="0">
                    <a:prstClr val="black"/>
                  </a:outerShdw>
                </a:effectLst>
                <a:latin typeface="+mn-lt"/>
              </a:endParaRPr>
            </a:p>
          </p:txBody>
        </p:sp>
      </p:grpSp>
      <p:sp>
        <p:nvSpPr>
          <p:cNvPr id="4" name="Zástupný symbol pro zápatí 3"/>
          <p:cNvSpPr>
            <a:spLocks noGrp="1"/>
          </p:cNvSpPr>
          <p:nvPr>
            <p:ph type="ftr" sz="quarter" idx="11"/>
          </p:nvPr>
        </p:nvSpPr>
        <p:spPr/>
        <p:txBody>
          <a:bodyPr/>
          <a:lstStyle/>
          <a:p>
            <a:pPr>
              <a:defRPr/>
            </a:pPr>
            <a:r>
              <a:rPr lang="en-US" altLang="en-US" i="1" smtClean="0"/>
              <a:t>Jaroslav Křivánek – Combining path integral and particle density estimators</a:t>
            </a:r>
            <a:endParaRPr lang="en-US"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Resources</a:t>
            </a:r>
            <a:endParaRPr lang="en-US" dirty="0"/>
          </a:p>
        </p:txBody>
      </p:sp>
      <p:sp>
        <p:nvSpPr>
          <p:cNvPr id="3" name="Zástupný symbol pro obsah 2"/>
          <p:cNvSpPr>
            <a:spLocks noGrp="1"/>
          </p:cNvSpPr>
          <p:nvPr>
            <p:ph idx="1"/>
          </p:nvPr>
        </p:nvSpPr>
        <p:spPr/>
        <p:txBody>
          <a:bodyPr/>
          <a:lstStyle/>
          <a:p>
            <a:endParaRPr lang="en-US" sz="2600" b="1" dirty="0" smtClean="0"/>
          </a:p>
          <a:p>
            <a:r>
              <a:rPr lang="en-US" sz="2600" b="1" dirty="0" smtClean="0"/>
              <a:t>Implementation technical report</a:t>
            </a:r>
            <a:br>
              <a:rPr lang="en-US" sz="2600" b="1" dirty="0" smtClean="0"/>
            </a:br>
            <a:r>
              <a:rPr lang="en-US" sz="2600" b="1" dirty="0" smtClean="0"/>
              <a:t>Image comparisons</a:t>
            </a:r>
            <a:br>
              <a:rPr lang="en-US" sz="2600" b="1" dirty="0" smtClean="0"/>
            </a:br>
            <a:r>
              <a:rPr lang="en-US" sz="2600" i="1" dirty="0" smtClean="0"/>
              <a:t> </a:t>
            </a:r>
            <a:r>
              <a:rPr lang="en-US" i="1" dirty="0" smtClean="0"/>
              <a:t>[</a:t>
            </a:r>
            <a:r>
              <a:rPr lang="en-US" i="1" dirty="0" smtClean="0">
                <a:solidFill>
                  <a:schemeClr val="accent5">
                    <a:lumMod val="40000"/>
                    <a:lumOff val="60000"/>
                  </a:schemeClr>
                </a:solidFill>
                <a:hlinkClick r:id="rId2"/>
              </a:rPr>
              <a:t>iliyan.com</a:t>
            </a:r>
            <a:r>
              <a:rPr lang="en-US" i="1" dirty="0" smtClean="0"/>
              <a:t>]</a:t>
            </a:r>
          </a:p>
          <a:p>
            <a:endParaRPr lang="en-US" sz="2600" b="1" dirty="0" smtClean="0"/>
          </a:p>
          <a:p>
            <a:r>
              <a:rPr lang="en-US" sz="2600" b="1" dirty="0" err="1" smtClean="0"/>
              <a:t>SmallVCM</a:t>
            </a:r>
            <a:r>
              <a:rPr lang="en-US" b="1" dirty="0" smtClean="0"/>
              <a:t> </a:t>
            </a:r>
            <a:r>
              <a:rPr lang="en-US" dirty="0" smtClean="0"/>
              <a:t>– </a:t>
            </a:r>
            <a:r>
              <a:rPr lang="en-US" i="1" dirty="0" smtClean="0"/>
              <a:t>open-source VCM implementation   [</a:t>
            </a:r>
            <a:r>
              <a:rPr lang="en-US" i="1" dirty="0" smtClean="0">
                <a:solidFill>
                  <a:schemeClr val="accent5">
                    <a:lumMod val="40000"/>
                    <a:lumOff val="60000"/>
                  </a:schemeClr>
                </a:solidFill>
                <a:hlinkClick r:id="rId3"/>
              </a:rPr>
              <a:t>SmallVCM.com</a:t>
            </a:r>
            <a:r>
              <a:rPr lang="en-US" i="1" dirty="0" smtClean="0"/>
              <a:t>]</a:t>
            </a:r>
            <a:endParaRPr lang="en-US" u="sng" dirty="0" smtClean="0">
              <a:solidFill>
                <a:schemeClr val="accent5">
                  <a:lumMod val="40000"/>
                  <a:lumOff val="60000"/>
                </a:schemeClr>
              </a:solidFill>
            </a:endParaRPr>
          </a:p>
          <a:p>
            <a:endParaRPr lang="en-US" dirty="0"/>
          </a:p>
        </p:txBody>
      </p:sp>
      <p:sp>
        <p:nvSpPr>
          <p:cNvPr id="5" name="Zástupný symbol pro zápatí 4"/>
          <p:cNvSpPr>
            <a:spLocks noGrp="1"/>
          </p:cNvSpPr>
          <p:nvPr>
            <p:ph type="ftr" sz="quarter" idx="11"/>
          </p:nvPr>
        </p:nvSpPr>
        <p:spPr/>
        <p:txBody>
          <a:bodyPr/>
          <a:lstStyle/>
          <a:p>
            <a:pPr>
              <a:defRPr/>
            </a:pPr>
            <a:r>
              <a:rPr lang="en-US" altLang="en-US" i="1" dirty="0" smtClean="0"/>
              <a:t>Jaroslav </a:t>
            </a:r>
            <a:r>
              <a:rPr lang="en-US" altLang="en-US" i="1" dirty="0" err="1" smtClean="0"/>
              <a:t>Křivánek</a:t>
            </a:r>
            <a:r>
              <a:rPr lang="en-US" altLang="en-US" i="1" dirty="0" smtClean="0"/>
              <a:t> – Combining path integral and particle density estimators</a:t>
            </a:r>
            <a:endParaRPr lang="en-US" altLang="en-US" i="1"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PS 18 Available Now!"/>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43608" y="1700808"/>
            <a:ext cx="2616932" cy="1368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VCM in production</a:t>
            </a:r>
            <a:endParaRPr lang="en-US" b="1" dirty="0"/>
          </a:p>
        </p:txBody>
      </p:sp>
      <p:pic>
        <p:nvPicPr>
          <p:cNvPr id="6" name="Picture 4" descr="http://www.3dvf.com/forum/static/images/vignette/1/17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628800"/>
            <a:ext cx="2101215" cy="10801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5"/>
          <p:cNvSpPr txBox="1">
            <a:spLocks/>
          </p:cNvSpPr>
          <p:nvPr/>
        </p:nvSpPr>
        <p:spPr>
          <a:xfrm>
            <a:off x="755576" y="5013176"/>
            <a:ext cx="3996273" cy="764704"/>
          </a:xfrm>
          <a:prstGeom prst="rect">
            <a:avLst/>
          </a:prstGeom>
        </p:spPr>
        <p:txBody>
          <a:bodyPr lIns="144000" tIns="144000">
            <a:normAutofit lnSpcReduction="10000"/>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fontAlgn="auto">
              <a:spcAft>
                <a:spcPts val="0"/>
              </a:spcAft>
              <a:buNone/>
            </a:pPr>
            <a:r>
              <a:rPr lang="en-US" sz="1800" i="1" dirty="0" smtClean="0">
                <a:solidFill>
                  <a:schemeClr val="tx2"/>
                </a:solidFill>
              </a:rPr>
              <a:t>Developed by </a:t>
            </a:r>
            <a:r>
              <a:rPr lang="en-US" sz="1800" i="1" dirty="0" err="1" smtClean="0">
                <a:solidFill>
                  <a:schemeClr val="tx2"/>
                </a:solidFill>
              </a:rPr>
              <a:t>Ondra</a:t>
            </a:r>
            <a:r>
              <a:rPr lang="en-US" sz="1800" i="1" dirty="0" smtClean="0">
                <a:solidFill>
                  <a:schemeClr val="tx2"/>
                </a:solidFill>
              </a:rPr>
              <a:t> </a:t>
            </a:r>
            <a:r>
              <a:rPr lang="en-US" sz="1800" i="1" dirty="0" err="1" smtClean="0">
                <a:solidFill>
                  <a:schemeClr val="tx2"/>
                </a:solidFill>
              </a:rPr>
              <a:t>Karlík</a:t>
            </a:r>
            <a:endParaRPr lang="en-US" sz="1800" i="1" dirty="0" smtClean="0">
              <a:solidFill>
                <a:schemeClr val="tx2"/>
              </a:solidFill>
            </a:endParaRPr>
          </a:p>
          <a:p>
            <a:pPr marL="0" lvl="0" indent="0" fontAlgn="auto">
              <a:spcAft>
                <a:spcPts val="0"/>
              </a:spcAft>
              <a:buNone/>
            </a:pPr>
            <a:r>
              <a:rPr lang="en-US" sz="1800" i="1" kern="0" dirty="0" smtClean="0">
                <a:solidFill>
                  <a:schemeClr val="accent5">
                    <a:lumMod val="40000"/>
                    <a:lumOff val="60000"/>
                  </a:schemeClr>
                </a:solidFill>
              </a:rPr>
              <a:t>http://www.corona-renderer.com</a:t>
            </a:r>
            <a:endParaRPr lang="en-US" sz="1800" u="sng" kern="0" dirty="0" smtClean="0">
              <a:solidFill>
                <a:schemeClr val="accent5">
                  <a:lumMod val="40000"/>
                  <a:lumOff val="60000"/>
                </a:schemeClr>
              </a:solidFill>
            </a:endParaRPr>
          </a:p>
          <a:p>
            <a:pPr marL="0" indent="0" fontAlgn="auto">
              <a:spcAft>
                <a:spcPts val="0"/>
              </a:spcAft>
              <a:buNone/>
            </a:pPr>
            <a:endParaRPr lang="en-US" sz="1800" i="1" u="sng" dirty="0" smtClean="0">
              <a:solidFill>
                <a:schemeClr val="tx2"/>
              </a:solidFill>
            </a:endParaRPr>
          </a:p>
        </p:txBody>
      </p:sp>
      <p:pic>
        <p:nvPicPr>
          <p:cNvPr id="10" name="Picture 2" descr="http://corona-renderer.com/forum/Themes/Skm_Light_RC5/images/theme/mylogo.png"/>
          <p:cNvPicPr>
            <a:picLocks noChangeAspect="1" noChangeArrowheads="1"/>
          </p:cNvPicPr>
          <p:nvPr/>
        </p:nvPicPr>
        <p:blipFill>
          <a:blip r:embed="rId5" cstate="print">
            <a:lum bright="-9000"/>
            <a:extLst>
              <a:ext uri="{28A0092B-C50C-407E-A947-70E740481C1C}">
                <a14:useLocalDpi xmlns:a14="http://schemas.microsoft.com/office/drawing/2010/main" val="0"/>
              </a:ext>
            </a:extLst>
          </a:blip>
          <a:srcRect/>
          <a:stretch>
            <a:fillRect/>
          </a:stretch>
        </p:blipFill>
        <p:spPr bwMode="auto">
          <a:xfrm>
            <a:off x="827584" y="4437112"/>
            <a:ext cx="2663259" cy="5874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3298" name="Picture 2" descr="http://upload.wikimedia.org/wikipedia/en/c/ca/Weta-logo.png"/>
          <p:cNvPicPr>
            <a:picLocks noChangeAspect="1" noChangeArrowheads="1"/>
          </p:cNvPicPr>
          <p:nvPr/>
        </p:nvPicPr>
        <p:blipFill>
          <a:blip r:embed="rId6" cstate="print"/>
          <a:srcRect/>
          <a:stretch>
            <a:fillRect/>
          </a:stretch>
        </p:blipFill>
        <p:spPr bwMode="auto">
          <a:xfrm>
            <a:off x="5868144" y="3789040"/>
            <a:ext cx="2197596" cy="2354567"/>
          </a:xfrm>
          <a:prstGeom prst="rect">
            <a:avLst/>
          </a:prstGeom>
          <a:noFill/>
        </p:spPr>
      </p:pic>
    </p:spTree>
    <p:extLst>
      <p:ext uri="{BB962C8B-B14F-4D97-AF65-F5344CB8AC3E}">
        <p14:creationId xmlns:p14="http://schemas.microsoft.com/office/powerpoint/2010/main" val="81604884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Extension to</a:t>
            </a:r>
            <a:br>
              <a:rPr lang="en-US" dirty="0" smtClean="0"/>
            </a:br>
            <a:r>
              <a:rPr lang="en-US" dirty="0" smtClean="0"/>
              <a:t>Volumetric </a:t>
            </a:r>
            <a:r>
              <a:rPr lang="en-US" dirty="0" smtClean="0"/>
              <a:t>Scattering</a:t>
            </a:r>
            <a:endParaRPr lang="en-US" dirty="0"/>
          </a:p>
        </p:txBody>
      </p:sp>
      <p:sp>
        <p:nvSpPr>
          <p:cNvPr id="3" name="Zástupný symbol pro text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6186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9792" y="6396335"/>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41367699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Volumetric</a:t>
            </a:r>
            <a:r>
              <a:rPr lang="cs-CZ" dirty="0" smtClean="0"/>
              <a:t> </a:t>
            </a:r>
            <a:r>
              <a:rPr lang="cs-CZ" dirty="0" err="1" smtClean="0"/>
              <a:t>Light</a:t>
            </a:r>
            <a:r>
              <a:rPr lang="cs-CZ" dirty="0" smtClean="0"/>
              <a:t> Transport</a:t>
            </a:r>
            <a:endParaRPr lang="en-US" dirty="0"/>
          </a:p>
        </p:txBody>
      </p:sp>
      <p:sp>
        <p:nvSpPr>
          <p:cNvPr id="3" name="Zástupný symbol pro obsah 2"/>
          <p:cNvSpPr>
            <a:spLocks noGrp="1"/>
          </p:cNvSpPr>
          <p:nvPr>
            <p:ph idx="1"/>
          </p:nvPr>
        </p:nvSpPr>
        <p:spPr/>
        <p:txBody>
          <a:bodyPr/>
          <a:lstStyle/>
          <a:p>
            <a:r>
              <a:rPr lang="en-US" dirty="0" smtClean="0"/>
              <a:t>“Photon beams” </a:t>
            </a:r>
            <a:r>
              <a:rPr lang="en-US" dirty="0" smtClean="0">
                <a:solidFill>
                  <a:schemeClr val="accent1"/>
                </a:solidFill>
              </a:rPr>
              <a:t>[</a:t>
            </a:r>
            <a:r>
              <a:rPr lang="en-US" dirty="0" err="1" smtClean="0">
                <a:solidFill>
                  <a:schemeClr val="accent1"/>
                </a:solidFill>
              </a:rPr>
              <a:t>Jarosz</a:t>
            </a:r>
            <a:r>
              <a:rPr lang="en-US" dirty="0" smtClean="0">
                <a:solidFill>
                  <a:schemeClr val="accent1"/>
                </a:solidFill>
              </a:rPr>
              <a:t> et al. 2011]</a:t>
            </a:r>
          </a:p>
        </p:txBody>
      </p:sp>
      <p:sp>
        <p:nvSpPr>
          <p:cNvPr id="5" name="Zástupný symbol pro zápatí 4"/>
          <p:cNvSpPr>
            <a:spLocks noGrp="1"/>
          </p:cNvSpPr>
          <p:nvPr>
            <p:ph type="ftr" sz="quarter" idx="11"/>
          </p:nvPr>
        </p:nvSpPr>
        <p:spPr/>
        <p:txBody>
          <a:bodyPr/>
          <a:lstStyle/>
          <a:p>
            <a:pPr>
              <a:defRPr/>
            </a:pPr>
            <a:r>
              <a:rPr lang="en-US" altLang="en-US" i="1" dirty="0" smtClean="0"/>
              <a:t>Jaroslav </a:t>
            </a:r>
            <a:r>
              <a:rPr lang="en-US" altLang="en-US" i="1" dirty="0" err="1" smtClean="0"/>
              <a:t>Křivánek</a:t>
            </a:r>
            <a:r>
              <a:rPr lang="en-US" altLang="en-US" i="1" dirty="0" smtClean="0"/>
              <a:t> – Combining path integral and particle density estimators</a:t>
            </a:r>
            <a:endParaRPr lang="en-US" altLang="en-US" i="1" dirty="0"/>
          </a:p>
        </p:txBody>
      </p:sp>
      <p:pic>
        <p:nvPicPr>
          <p:cNvPr id="942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04864"/>
            <a:ext cx="7848872" cy="403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8028384" y="5949280"/>
            <a:ext cx="64807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Zástupný symbol pro zápatí 4"/>
          <p:cNvSpPr txBox="1">
            <a:spLocks/>
          </p:cNvSpPr>
          <p:nvPr/>
        </p:nvSpPr>
        <p:spPr bwMode="auto">
          <a:xfrm>
            <a:off x="7380312" y="5517232"/>
            <a:ext cx="1656184" cy="38519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a:lstStyle>
          <a:p>
            <a:pPr>
              <a:defRPr/>
            </a:pPr>
            <a:r>
              <a:rPr lang="en-US" altLang="en-US" dirty="0" smtClean="0"/>
              <a:t>Slide credit: W. </a:t>
            </a:r>
            <a:r>
              <a:rPr lang="en-US" altLang="en-US" dirty="0" err="1" smtClean="0"/>
              <a:t>Jarosz</a:t>
            </a:r>
            <a:endParaRPr lang="en-US" altLang="en-US" dirty="0"/>
          </a:p>
        </p:txBody>
      </p:sp>
    </p:spTree>
    <p:extLst>
      <p:ext uri="{BB962C8B-B14F-4D97-AF65-F5344CB8AC3E}">
        <p14:creationId xmlns:p14="http://schemas.microsoft.com/office/powerpoint/2010/main" val="262858100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Volumetric</a:t>
            </a:r>
            <a:r>
              <a:rPr lang="cs-CZ" dirty="0" smtClean="0"/>
              <a:t> </a:t>
            </a:r>
            <a:r>
              <a:rPr lang="cs-CZ" dirty="0" err="1"/>
              <a:t>Light</a:t>
            </a:r>
            <a:r>
              <a:rPr lang="cs-CZ" dirty="0"/>
              <a:t> </a:t>
            </a:r>
            <a:r>
              <a:rPr lang="cs-CZ" dirty="0" smtClean="0"/>
              <a:t>Transport</a:t>
            </a:r>
            <a:r>
              <a:rPr lang="en-US" dirty="0" smtClean="0"/>
              <a:t>:</a:t>
            </a:r>
            <a:br>
              <a:rPr lang="en-US" dirty="0" smtClean="0"/>
            </a:br>
            <a:r>
              <a:rPr lang="en-US" dirty="0" smtClean="0"/>
              <a:t>Unified Points, Beams &amp; Paths</a:t>
            </a:r>
            <a:endParaRPr lang="cs-CZ" dirty="0"/>
          </a:p>
        </p:txBody>
      </p:sp>
      <p:sp>
        <p:nvSpPr>
          <p:cNvPr id="3" name="Zástupný symbol pro obsah 2"/>
          <p:cNvSpPr>
            <a:spLocks noGrp="1"/>
          </p:cNvSpPr>
          <p:nvPr>
            <p:ph idx="1"/>
          </p:nvPr>
        </p:nvSpPr>
        <p:spPr>
          <a:xfrm>
            <a:off x="1033264" y="1600200"/>
            <a:ext cx="8229600" cy="4530725"/>
          </a:xfrm>
        </p:spPr>
        <p:txBody>
          <a:bodyPr/>
          <a:lstStyle/>
          <a:p>
            <a:endParaRPr lang="cs-CZ" dirty="0"/>
          </a:p>
        </p:txBody>
      </p:sp>
      <p:sp>
        <p:nvSpPr>
          <p:cNvPr id="14" name="Zástupný symbol pro číslo snímku 13"/>
          <p:cNvSpPr>
            <a:spLocks noGrp="1"/>
          </p:cNvSpPr>
          <p:nvPr>
            <p:ph type="sldNum" sz="quarter" idx="12"/>
          </p:nvPr>
        </p:nvSpPr>
        <p:spPr/>
        <p:txBody>
          <a:bodyPr/>
          <a:lstStyle/>
          <a:p>
            <a:pPr>
              <a:defRPr/>
            </a:pPr>
            <a:fld id="{81494967-73EE-4A75-A827-47B02327E019}" type="slidenum">
              <a:rPr lang="en-US" altLang="en-US" smtClean="0"/>
              <a:pPr>
                <a:defRPr/>
              </a:pPr>
              <a:t>51</a:t>
            </a:fld>
            <a:endParaRPr lang="en-US" altLang="en-US"/>
          </a:p>
        </p:txBody>
      </p:sp>
      <p:sp>
        <p:nvSpPr>
          <p:cNvPr id="13" name="TextovéPole 12"/>
          <p:cNvSpPr txBox="1"/>
          <p:nvPr/>
        </p:nvSpPr>
        <p:spPr>
          <a:xfrm>
            <a:off x="467544" y="1340768"/>
            <a:ext cx="3188693" cy="369332"/>
          </a:xfrm>
          <a:prstGeom prst="rect">
            <a:avLst/>
          </a:prstGeom>
          <a:noFill/>
        </p:spPr>
        <p:txBody>
          <a:bodyPr wrap="none" rtlCol="0">
            <a:spAutoFit/>
          </a:bodyPr>
          <a:lstStyle/>
          <a:p>
            <a:r>
              <a:rPr lang="en-US" dirty="0" smtClean="0">
                <a:latin typeface="+mn-lt"/>
              </a:rPr>
              <a:t> </a:t>
            </a:r>
            <a:r>
              <a:rPr lang="cs-CZ" dirty="0" smtClean="0">
                <a:latin typeface="+mn-lt"/>
              </a:rPr>
              <a:t>SIGGRAPH </a:t>
            </a:r>
            <a:r>
              <a:rPr lang="en-US" dirty="0" smtClean="0">
                <a:latin typeface="+mn-lt"/>
              </a:rPr>
              <a:t>2014 (to appear)</a:t>
            </a:r>
          </a:p>
        </p:txBody>
      </p:sp>
      <p:pic>
        <p:nvPicPr>
          <p:cNvPr id="1026" name="Picture 2" descr="C:\devel\2014-BeamVertexMIS\paper\images\still life\referenceWithSpecula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54814"/>
            <a:ext cx="8352928" cy="46985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Zástupný symbol pro zápatí 4"/>
          <p:cNvSpPr>
            <a:spLocks noGrp="1"/>
          </p:cNvSpPr>
          <p:nvPr>
            <p:ph type="ftr" sz="quarter" idx="11"/>
          </p:nvPr>
        </p:nvSpPr>
        <p:spPr>
          <a:xfrm>
            <a:off x="1403350" y="6356176"/>
            <a:ext cx="6337300" cy="457200"/>
          </a:xfrm>
        </p:spPr>
        <p:txBody>
          <a:bodyPr/>
          <a:lstStyle/>
          <a:p>
            <a:pPr>
              <a:defRPr/>
            </a:pPr>
            <a:r>
              <a:rPr lang="en-US" altLang="en-US" i="1" dirty="0" smtClean="0"/>
              <a:t>Jaroslav </a:t>
            </a:r>
            <a:r>
              <a:rPr lang="en-US" altLang="en-US" i="1" dirty="0" err="1" smtClean="0"/>
              <a:t>Křivánek</a:t>
            </a:r>
            <a:r>
              <a:rPr lang="en-US" altLang="en-US" i="1" dirty="0" smtClean="0"/>
              <a:t> – Combining path integral and particle density estimators</a:t>
            </a:r>
            <a:endParaRPr lang="en-US" altLang="en-US" i="1" dirty="0"/>
          </a:p>
        </p:txBody>
      </p:sp>
    </p:spTree>
    <p:extLst>
      <p:ext uri="{BB962C8B-B14F-4D97-AF65-F5344CB8AC3E}">
        <p14:creationId xmlns:p14="http://schemas.microsoft.com/office/powerpoint/2010/main" val="63003413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References</a:t>
            </a:r>
            <a:endParaRPr lang="en-US" dirty="0"/>
          </a:p>
        </p:txBody>
      </p:sp>
      <p:sp>
        <p:nvSpPr>
          <p:cNvPr id="3" name="Zástupný symbol pro obsah 2"/>
          <p:cNvSpPr>
            <a:spLocks noGrp="1"/>
          </p:cNvSpPr>
          <p:nvPr>
            <p:ph idx="1"/>
          </p:nvPr>
        </p:nvSpPr>
        <p:spPr>
          <a:xfrm>
            <a:off x="467544" y="1628800"/>
            <a:ext cx="8229600" cy="4530725"/>
          </a:xfrm>
        </p:spPr>
        <p:txBody>
          <a:bodyPr/>
          <a:lstStyle/>
          <a:p>
            <a:endParaRPr lang="en-US" dirty="0" smtClean="0"/>
          </a:p>
          <a:p>
            <a:r>
              <a:rPr lang="en-US" i="1" dirty="0" err="1" smtClean="0"/>
              <a:t>Georgiev</a:t>
            </a:r>
            <a:r>
              <a:rPr lang="en-US" i="1" dirty="0" smtClean="0"/>
              <a:t> </a:t>
            </a:r>
            <a:r>
              <a:rPr lang="cs-CZ" i="1" dirty="0" err="1" smtClean="0"/>
              <a:t>et</a:t>
            </a:r>
            <a:r>
              <a:rPr lang="cs-CZ" i="1" dirty="0" smtClean="0"/>
              <a:t> </a:t>
            </a:r>
            <a:r>
              <a:rPr lang="cs-CZ" i="1" dirty="0" err="1" smtClean="0"/>
              <a:t>al</a:t>
            </a:r>
            <a:r>
              <a:rPr lang="cs-CZ" i="1" dirty="0" smtClean="0"/>
              <a:t>., </a:t>
            </a:r>
            <a:r>
              <a:rPr lang="en-US" dirty="0" smtClean="0"/>
              <a:t>“Light Transport Simulation with Vertex Connection and Merging”, SIGGRAPH Asia 2012</a:t>
            </a:r>
            <a:endParaRPr lang="en-US" i="1" dirty="0" smtClean="0"/>
          </a:p>
          <a:p>
            <a:pPr lvl="1"/>
            <a:endParaRPr lang="en-US" sz="2400" dirty="0" smtClean="0"/>
          </a:p>
          <a:p>
            <a:r>
              <a:rPr lang="en-US" i="1" dirty="0" smtClean="0"/>
              <a:t>Hachisuka et al.</a:t>
            </a:r>
            <a:r>
              <a:rPr lang="cs-CZ" i="1" dirty="0" smtClean="0"/>
              <a:t> </a:t>
            </a:r>
            <a:r>
              <a:rPr lang="en-US" dirty="0" smtClean="0"/>
              <a:t>“A Path Space Extension for Robust Light Transport Simulation</a:t>
            </a:r>
            <a:r>
              <a:rPr lang="en-US" dirty="0"/>
              <a:t>” , SIGGRAPH Asia 2012</a:t>
            </a:r>
            <a:endParaRPr lang="cs-CZ" dirty="0"/>
          </a:p>
          <a:p>
            <a:endParaRPr lang="cs-CZ" i="1" dirty="0" smtClean="0"/>
          </a:p>
          <a:p>
            <a:r>
              <a:rPr lang="cs-CZ" i="1" dirty="0" smtClean="0"/>
              <a:t>Křivánek et al. </a:t>
            </a:r>
            <a:r>
              <a:rPr lang="en-US" dirty="0" smtClean="0"/>
              <a:t>“</a:t>
            </a:r>
            <a:r>
              <a:rPr lang="cs-CZ" dirty="0" err="1" smtClean="0"/>
              <a:t>Unifying</a:t>
            </a:r>
            <a:r>
              <a:rPr lang="cs-CZ" dirty="0" smtClean="0"/>
              <a:t> </a:t>
            </a:r>
            <a:r>
              <a:rPr lang="cs-CZ" dirty="0" err="1" smtClean="0"/>
              <a:t>Points</a:t>
            </a:r>
            <a:r>
              <a:rPr lang="cs-CZ" dirty="0" smtClean="0"/>
              <a:t>, </a:t>
            </a:r>
            <a:r>
              <a:rPr lang="cs-CZ" dirty="0" err="1" smtClean="0"/>
              <a:t>Beams</a:t>
            </a:r>
            <a:r>
              <a:rPr lang="cs-CZ" dirty="0" smtClean="0"/>
              <a:t>, and </a:t>
            </a:r>
            <a:r>
              <a:rPr lang="cs-CZ" dirty="0" err="1" smtClean="0"/>
              <a:t>Paths</a:t>
            </a:r>
            <a:r>
              <a:rPr lang="cs-CZ" dirty="0" smtClean="0"/>
              <a:t> in </a:t>
            </a:r>
            <a:r>
              <a:rPr lang="cs-CZ" dirty="0" err="1"/>
              <a:t>V</a:t>
            </a:r>
            <a:r>
              <a:rPr lang="cs-CZ" dirty="0" err="1" smtClean="0"/>
              <a:t>olumetric</a:t>
            </a:r>
            <a:r>
              <a:rPr lang="cs-CZ" dirty="0" smtClean="0"/>
              <a:t> </a:t>
            </a:r>
            <a:r>
              <a:rPr lang="cs-CZ" dirty="0" err="1"/>
              <a:t>L</a:t>
            </a:r>
            <a:r>
              <a:rPr lang="cs-CZ" dirty="0" err="1" smtClean="0"/>
              <a:t>ight</a:t>
            </a:r>
            <a:r>
              <a:rPr lang="cs-CZ" dirty="0" smtClean="0"/>
              <a:t> Transport </a:t>
            </a:r>
            <a:r>
              <a:rPr lang="cs-CZ" dirty="0" err="1" smtClean="0"/>
              <a:t>Simulation</a:t>
            </a:r>
            <a:r>
              <a:rPr lang="en-US" dirty="0"/>
              <a:t>” , SIGGRAPH </a:t>
            </a:r>
            <a:r>
              <a:rPr lang="en-US" dirty="0" smtClean="0"/>
              <a:t>2014 </a:t>
            </a:r>
            <a:r>
              <a:rPr lang="en-US" dirty="0"/>
              <a:t>(to appear</a:t>
            </a:r>
            <a:r>
              <a:rPr lang="en-US" dirty="0" smtClean="0"/>
              <a:t>)</a:t>
            </a:r>
            <a:endParaRPr lang="cs-CZ" dirty="0"/>
          </a:p>
          <a:p>
            <a:endParaRPr lang="en-US" i="1" dirty="0" smtClean="0"/>
          </a:p>
        </p:txBody>
      </p:sp>
      <p:sp>
        <p:nvSpPr>
          <p:cNvPr id="5" name="Zástupný symbol pro zápatí 4"/>
          <p:cNvSpPr>
            <a:spLocks noGrp="1"/>
          </p:cNvSpPr>
          <p:nvPr>
            <p:ph type="ftr" sz="quarter" idx="11"/>
          </p:nvPr>
        </p:nvSpPr>
        <p:spPr/>
        <p:txBody>
          <a:bodyPr/>
          <a:lstStyle/>
          <a:p>
            <a:pPr>
              <a:defRPr/>
            </a:pPr>
            <a:r>
              <a:rPr lang="en-US" altLang="en-US" i="1" dirty="0" smtClean="0"/>
              <a:t>Jaroslav </a:t>
            </a:r>
            <a:r>
              <a:rPr lang="en-US" altLang="en-US" i="1" dirty="0" err="1" smtClean="0"/>
              <a:t>Křivánek</a:t>
            </a:r>
            <a:r>
              <a:rPr lang="en-US" altLang="en-US" i="1" dirty="0" smtClean="0"/>
              <a:t> – Combining path integral and particle density estimators</a:t>
            </a:r>
            <a:endParaRPr lang="en-US" altLang="en-US" i="1" dirty="0"/>
          </a:p>
        </p:txBody>
      </p:sp>
    </p:spTree>
    <p:extLst>
      <p:ext uri="{BB962C8B-B14F-4D97-AF65-F5344CB8AC3E}">
        <p14:creationId xmlns:p14="http://schemas.microsoft.com/office/powerpoint/2010/main" val="159656087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Acknowledgements</a:t>
            </a:r>
            <a:endParaRPr lang="cs-CZ" dirty="0"/>
          </a:p>
        </p:txBody>
      </p:sp>
      <p:sp>
        <p:nvSpPr>
          <p:cNvPr id="3" name="Zástupný symbol pro obsah 2"/>
          <p:cNvSpPr>
            <a:spLocks noGrp="1"/>
          </p:cNvSpPr>
          <p:nvPr>
            <p:ph idx="1"/>
          </p:nvPr>
        </p:nvSpPr>
        <p:spPr/>
        <p:txBody>
          <a:bodyPr/>
          <a:lstStyle/>
          <a:p>
            <a:endParaRPr lang="cs-CZ" b="1" dirty="0" smtClean="0"/>
          </a:p>
          <a:p>
            <a:r>
              <a:rPr lang="en-US" b="1" dirty="0" err="1" smtClean="0"/>
              <a:t>Ondra</a:t>
            </a:r>
            <a:r>
              <a:rPr lang="en-US" b="1" dirty="0" smtClean="0"/>
              <a:t> Karl</a:t>
            </a:r>
            <a:r>
              <a:rPr lang="cs-CZ" b="1" dirty="0" err="1" smtClean="0"/>
              <a:t>ík</a:t>
            </a:r>
            <a:endParaRPr lang="en-US" b="1" dirty="0" smtClean="0"/>
          </a:p>
          <a:p>
            <a:endParaRPr lang="cs-CZ" b="1" dirty="0" smtClean="0"/>
          </a:p>
          <a:p>
            <a:r>
              <a:rPr lang="en-US" b="1" dirty="0"/>
              <a:t>Czech Science Foundation </a:t>
            </a:r>
          </a:p>
          <a:p>
            <a:pPr lvl="1"/>
            <a:r>
              <a:rPr lang="en-US" dirty="0"/>
              <a:t>grant no. P202-13-26189S</a:t>
            </a:r>
          </a:p>
          <a:p>
            <a:endParaRPr lang="en-US" b="1" dirty="0" smtClean="0"/>
          </a:p>
        </p:txBody>
      </p:sp>
      <p:sp>
        <p:nvSpPr>
          <p:cNvPr id="6" name="Zástupný symbol pro zápatí 5"/>
          <p:cNvSpPr>
            <a:spLocks noGrp="1"/>
          </p:cNvSpPr>
          <p:nvPr>
            <p:ph type="ftr" sz="quarter" idx="11"/>
          </p:nvPr>
        </p:nvSpPr>
        <p:spPr/>
        <p:txBody>
          <a:bodyPr/>
          <a:lstStyle/>
          <a:p>
            <a:pPr>
              <a:defRPr/>
            </a:pPr>
            <a:r>
              <a:rPr lang="en-US" altLang="en-US" i="1" dirty="0" smtClean="0"/>
              <a:t>Jaroslav </a:t>
            </a:r>
            <a:r>
              <a:rPr lang="en-US" altLang="en-US" i="1" dirty="0" err="1" smtClean="0"/>
              <a:t>Křivánek</a:t>
            </a:r>
            <a:r>
              <a:rPr lang="en-US" altLang="en-US" i="1" dirty="0" smtClean="0"/>
              <a:t> – Combining path integral and particle density estimators</a:t>
            </a:r>
            <a:endParaRPr lang="en-US" altLang="en-US" i="1"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722313" y="1"/>
            <a:ext cx="7772400" cy="4581127"/>
          </a:xfrm>
        </p:spPr>
        <p:txBody>
          <a:bodyPr/>
          <a:lstStyle/>
          <a:p>
            <a:r>
              <a:rPr lang="en-US" dirty="0" smtClean="0"/>
              <a:t>Thank you!</a:t>
            </a:r>
            <a:br>
              <a:rPr lang="en-US" dirty="0" smtClean="0"/>
            </a:br>
            <a:r>
              <a:rPr lang="en-US" dirty="0" smtClean="0"/>
              <a:t/>
            </a:r>
            <a:br>
              <a:rPr lang="en-US" dirty="0" smtClean="0"/>
            </a:br>
            <a:endParaRPr lang="en-US" dirty="0"/>
          </a:p>
        </p:txBody>
      </p:sp>
      <p:sp>
        <p:nvSpPr>
          <p:cNvPr id="6" name="Zástupný symbol pro text 5"/>
          <p:cNvSpPr>
            <a:spLocks noGrp="1"/>
          </p:cNvSpPr>
          <p:nvPr>
            <p:ph type="body" idx="1"/>
          </p:nvPr>
        </p:nvSpPr>
        <p:spPr>
          <a:xfrm>
            <a:off x="722313" y="3140968"/>
            <a:ext cx="7772400" cy="3168352"/>
          </a:xfrm>
        </p:spPr>
        <p:txBody>
          <a:bodyPr/>
          <a:lstStyle/>
          <a:p>
            <a:pPr algn="ctr"/>
            <a:r>
              <a:rPr lang="en-US" sz="3600" b="1" dirty="0" smtClean="0">
                <a:solidFill>
                  <a:schemeClr val="tx2"/>
                </a:solidFill>
              </a:rPr>
              <a:t>Questions?</a:t>
            </a:r>
          </a:p>
          <a:p>
            <a:endParaRPr lang="en-US" sz="3600" dirty="0" smtClean="0">
              <a:solidFill>
                <a:schemeClr val="tx2"/>
              </a:solidFill>
            </a:endParaRPr>
          </a:p>
          <a:p>
            <a:endParaRPr lang="en-US" sz="3600" dirty="0" smtClean="0">
              <a:solidFill>
                <a:schemeClr val="tx2"/>
              </a:solidFill>
            </a:endParaRPr>
          </a:p>
          <a:p>
            <a:endParaRPr lang="en-US" sz="3600" dirty="0" smtClean="0">
              <a:solidFill>
                <a:schemeClr val="tx2"/>
              </a:solidFill>
            </a:endParaRPr>
          </a:p>
          <a:p>
            <a:endParaRPr lang="en-US" sz="3600" dirty="0" smtClean="0">
              <a:solidFill>
                <a:schemeClr val="tx2"/>
              </a:solidFill>
            </a:endParaRPr>
          </a:p>
        </p:txBody>
      </p:sp>
      <p:sp>
        <p:nvSpPr>
          <p:cNvPr id="4" name="Zástupný symbol pro zápatí 3"/>
          <p:cNvSpPr txBox="1">
            <a:spLocks/>
          </p:cNvSpPr>
          <p:nvPr/>
        </p:nvSpPr>
        <p:spPr>
          <a:xfrm>
            <a:off x="611560" y="4437112"/>
            <a:ext cx="7920880" cy="1296144"/>
          </a:xfrm>
          <a:prstGeom prst="rect">
            <a:avLst/>
          </a:prstGeom>
        </p:spPr>
        <p:txBody>
          <a:bodyPr anchor="ctr" anchorCtr="0"/>
          <a:lstStyle/>
          <a:p>
            <a:pPr marL="0" marR="0" lvl="0" indent="0" defTabSz="914400" rtl="0" eaLnBrk="1" fontAlgn="base" latinLnBrk="0" hangingPunct="1">
              <a:lnSpc>
                <a:spcPct val="100000"/>
              </a:lnSpc>
              <a:spcBef>
                <a:spcPct val="0"/>
              </a:spcBef>
              <a:spcAft>
                <a:spcPct val="0"/>
              </a:spcAft>
              <a:buClrTx/>
              <a:buSzTx/>
              <a:buFontTx/>
              <a:buNone/>
              <a:tabLst/>
              <a:defRPr/>
            </a:pPr>
            <a:endParaRPr kumimoji="0" lang="en-US" altLang="en-US" sz="1800" i="0" u="none" strike="noStrike" kern="1200" cap="none" spc="0" normalizeH="0" baseline="0" noProof="0" dirty="0" smtClean="0">
              <a:ln>
                <a:noFill/>
              </a:ln>
              <a:solidFill>
                <a:schemeClr val="tx2"/>
              </a:solidFill>
              <a:effectLst/>
              <a:uLnTx/>
              <a:uFillTx/>
              <a:latin typeface="+mj-lt"/>
              <a:ea typeface="+mn-ea"/>
              <a:cs typeface="+mn-cs"/>
            </a:endParaRPr>
          </a:p>
          <a:p>
            <a:pPr lvl="0">
              <a:defRPr/>
            </a:pPr>
            <a:r>
              <a:rPr lang="en-US" altLang="en-US" b="1" i="1" dirty="0" smtClean="0">
                <a:solidFill>
                  <a:schemeClr val="tx2"/>
                </a:solidFill>
                <a:latin typeface="Georgia"/>
              </a:rPr>
              <a:t>Jaroslav Křivánek</a:t>
            </a:r>
            <a:r>
              <a:rPr lang="en-US" altLang="en-US" i="1" dirty="0" smtClean="0">
                <a:solidFill>
                  <a:schemeClr val="tx2"/>
                </a:solidFill>
                <a:latin typeface="Georgia"/>
              </a:rPr>
              <a:t> </a:t>
            </a:r>
            <a:br>
              <a:rPr lang="en-US" altLang="en-US" i="1" dirty="0" smtClean="0">
                <a:solidFill>
                  <a:schemeClr val="tx2"/>
                </a:solidFill>
                <a:latin typeface="Georgia"/>
              </a:rPr>
            </a:br>
            <a:endParaRPr lang="en-US" altLang="en-US" i="1" dirty="0" smtClean="0">
              <a:solidFill>
                <a:schemeClr val="tx2"/>
              </a:solidFill>
              <a:latin typeface="Georgia"/>
            </a:endParaRPr>
          </a:p>
          <a:p>
            <a:pPr lvl="0">
              <a:defRPr/>
            </a:pPr>
            <a:r>
              <a:rPr lang="en-US" altLang="en-US" dirty="0" smtClean="0">
                <a:latin typeface="Georgia"/>
              </a:rPr>
              <a:t>Combining </a:t>
            </a:r>
            <a:r>
              <a:rPr lang="en-US" altLang="en-US" dirty="0">
                <a:latin typeface="Georgia"/>
              </a:rPr>
              <a:t>path integral and </a:t>
            </a:r>
            <a:br>
              <a:rPr lang="en-US" altLang="en-US" dirty="0">
                <a:latin typeface="Georgia"/>
              </a:rPr>
            </a:br>
            <a:r>
              <a:rPr lang="en-US" altLang="en-US" dirty="0">
                <a:latin typeface="Georgia"/>
              </a:rPr>
              <a:t>particle density estimators in </a:t>
            </a:r>
            <a:br>
              <a:rPr lang="en-US" altLang="en-US" dirty="0">
                <a:latin typeface="Georgia"/>
              </a:rPr>
            </a:br>
            <a:r>
              <a:rPr lang="en-US" altLang="en-US" dirty="0">
                <a:latin typeface="Georgia"/>
              </a:rPr>
              <a:t>light transport simulation</a:t>
            </a:r>
            <a:endParaRPr kumimoji="0" lang="en-US" altLang="en-US" sz="1800" i="0" u="none" strike="noStrike" kern="1200" cap="none" spc="0" normalizeH="0" baseline="0" noProof="0" dirty="0">
              <a:ln>
                <a:noFill/>
              </a:ln>
              <a:effectLst/>
              <a:uLnTx/>
              <a:uFillTx/>
              <a:latin typeface="+mj-lt"/>
            </a:endParaRPr>
          </a:p>
        </p:txBody>
      </p:sp>
      <p:pic>
        <p:nvPicPr>
          <p:cNvPr id="7" name="Picture 3" descr="C:\!SGI\ZALOHA\2011\logo-cgg\color-on-transparent-1200dpi.png"/>
          <p:cNvPicPr>
            <a:picLocks noChangeAspect="1" noChangeArrowheads="1"/>
          </p:cNvPicPr>
          <p:nvPr/>
        </p:nvPicPr>
        <p:blipFill>
          <a:blip r:embed="rId3" cstate="print"/>
          <a:srcRect/>
          <a:stretch>
            <a:fillRect/>
          </a:stretch>
        </p:blipFill>
        <p:spPr bwMode="auto">
          <a:xfrm>
            <a:off x="5269789" y="4293096"/>
            <a:ext cx="2974619" cy="1597615"/>
          </a:xfrm>
          <a:prstGeom prst="rect">
            <a:avLst/>
          </a:prstGeom>
          <a:noFill/>
        </p:spPr>
      </p:pic>
      <p:sp>
        <p:nvSpPr>
          <p:cNvPr id="8" name="Obdélník 7"/>
          <p:cNvSpPr/>
          <p:nvPr/>
        </p:nvSpPr>
        <p:spPr>
          <a:xfrm>
            <a:off x="2286000" y="6270411"/>
            <a:ext cx="4572000" cy="830997"/>
          </a:xfrm>
          <a:prstGeom prst="rect">
            <a:avLst/>
          </a:prstGeom>
        </p:spPr>
        <p:txBody>
          <a:bodyPr>
            <a:spAutoFit/>
          </a:bodyPr>
          <a:lstStyle/>
          <a:p>
            <a:pPr algn="ctr"/>
            <a:r>
              <a:rPr lang="en-US" sz="2400" i="1" dirty="0" smtClean="0">
                <a:latin typeface="+mj-lt"/>
              </a:rPr>
              <a:t>[</a:t>
            </a:r>
            <a:r>
              <a:rPr lang="en-US" sz="2400" i="1" dirty="0" smtClean="0">
                <a:solidFill>
                  <a:schemeClr val="accent5">
                    <a:lumMod val="40000"/>
                    <a:lumOff val="60000"/>
                  </a:schemeClr>
                </a:solidFill>
                <a:latin typeface="+mj-lt"/>
                <a:hlinkClick r:id="rId4"/>
              </a:rPr>
              <a:t>cgg.mff.cuni.cz/~</a:t>
            </a:r>
            <a:r>
              <a:rPr lang="en-US" sz="2400" i="1" dirty="0" err="1" smtClean="0">
                <a:solidFill>
                  <a:schemeClr val="accent5">
                    <a:lumMod val="40000"/>
                    <a:lumOff val="60000"/>
                  </a:schemeClr>
                </a:solidFill>
                <a:latin typeface="+mj-lt"/>
                <a:hlinkClick r:id="rId4"/>
              </a:rPr>
              <a:t>jaroslav</a:t>
            </a:r>
            <a:r>
              <a:rPr lang="en-US" sz="2400" i="1" dirty="0" smtClean="0">
                <a:latin typeface="+mj-lt"/>
              </a:rPr>
              <a:t>]</a:t>
            </a:r>
            <a:br>
              <a:rPr lang="en-US" sz="2400" i="1" dirty="0" smtClean="0">
                <a:latin typeface="+mj-lt"/>
              </a:rPr>
            </a:br>
            <a:endParaRPr lang="en-US" sz="2400" dirty="0">
              <a:latin typeface="+mj-lt"/>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0"/>
          <p:cNvGrpSpPr/>
          <p:nvPr/>
        </p:nvGrpSpPr>
        <p:grpSpPr>
          <a:xfrm>
            <a:off x="-96518" y="1628800"/>
            <a:ext cx="4572508" cy="2940327"/>
            <a:chOff x="-96518" y="1628800"/>
            <a:chExt cx="4572508" cy="2940327"/>
          </a:xfrm>
        </p:grpSpPr>
        <p:sp>
          <p:nvSpPr>
            <p:cNvPr id="20" name="Volný tvar 19"/>
            <p:cNvSpPr/>
            <p:nvPr/>
          </p:nvSpPr>
          <p:spPr>
            <a:xfrm>
              <a:off x="-96518" y="1628800"/>
              <a:ext cx="4572508" cy="2940327"/>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968240"/>
                <a:gd name="connsiteY0" fmla="*/ 2006980 h 2583044"/>
                <a:gd name="connsiteX1" fmla="*/ 3271508 w 8968240"/>
                <a:gd name="connsiteY1" fmla="*/ 2112233 h 2583044"/>
                <a:gd name="connsiteX2" fmla="*/ 6588038 w 8968240"/>
                <a:gd name="connsiteY2" fmla="*/ 2223004 h 2583044"/>
                <a:gd name="connsiteX3" fmla="*/ 8532254 w 8968240"/>
                <a:gd name="connsiteY3" fmla="*/ 2295012 h 2583044"/>
                <a:gd name="connsiteX4" fmla="*/ 8532254 w 8968240"/>
                <a:gd name="connsiteY4" fmla="*/ 494812 h 2583044"/>
                <a:gd name="connsiteX5" fmla="*/ 5916339 w 8968240"/>
                <a:gd name="connsiteY5" fmla="*/ 108012 h 2583044"/>
                <a:gd name="connsiteX6" fmla="*/ 5435910 w 8968240"/>
                <a:gd name="connsiteY6" fmla="*/ 1142883 h 2583044"/>
                <a:gd name="connsiteX7" fmla="*/ 1619486 w 8968240"/>
                <a:gd name="connsiteY7" fmla="*/ 1358907 h 2583044"/>
                <a:gd name="connsiteX8" fmla="*/ 467358 w 8968240"/>
                <a:gd name="connsiteY8" fmla="*/ 1430915 h 2583044"/>
                <a:gd name="connsiteX9" fmla="*/ 467358 w 8968240"/>
                <a:gd name="connsiteY9" fmla="*/ 2006980 h 2583044"/>
                <a:gd name="connsiteX0" fmla="*/ 467358 w 8556312"/>
                <a:gd name="connsiteY0" fmla="*/ 2191460 h 2819989"/>
                <a:gd name="connsiteX1" fmla="*/ 3271508 w 8556312"/>
                <a:gd name="connsiteY1" fmla="*/ 2296713 h 2819989"/>
                <a:gd name="connsiteX2" fmla="*/ 6588038 w 8556312"/>
                <a:gd name="connsiteY2" fmla="*/ 2407484 h 2819989"/>
                <a:gd name="connsiteX3" fmla="*/ 8532254 w 8556312"/>
                <a:gd name="connsiteY3" fmla="*/ 2479492 h 2819989"/>
                <a:gd name="connsiteX4" fmla="*/ 6732386 w 8556312"/>
                <a:gd name="connsiteY4" fmla="*/ 364500 h 2819989"/>
                <a:gd name="connsiteX5" fmla="*/ 5916339 w 8556312"/>
                <a:gd name="connsiteY5" fmla="*/ 292492 h 2819989"/>
                <a:gd name="connsiteX6" fmla="*/ 5435910 w 8556312"/>
                <a:gd name="connsiteY6" fmla="*/ 1327363 h 2819989"/>
                <a:gd name="connsiteX7" fmla="*/ 1619486 w 8556312"/>
                <a:gd name="connsiteY7" fmla="*/ 1543387 h 2819989"/>
                <a:gd name="connsiteX8" fmla="*/ 467358 w 8556312"/>
                <a:gd name="connsiteY8" fmla="*/ 1615395 h 2819989"/>
                <a:gd name="connsiteX9" fmla="*/ 467358 w 8556312"/>
                <a:gd name="connsiteY9" fmla="*/ 2191460 h 2819989"/>
                <a:gd name="connsiteX0" fmla="*/ 467358 w 7463770"/>
                <a:gd name="connsiteY0" fmla="*/ 2059445 h 2327785"/>
                <a:gd name="connsiteX1" fmla="*/ 3271508 w 7463770"/>
                <a:gd name="connsiteY1" fmla="*/ 2164698 h 2327785"/>
                <a:gd name="connsiteX2" fmla="*/ 6588038 w 7463770"/>
                <a:gd name="connsiteY2" fmla="*/ 2275469 h 2327785"/>
                <a:gd name="connsiteX3" fmla="*/ 6630379 w 7463770"/>
                <a:gd name="connsiteY3" fmla="*/ 1456621 h 2327785"/>
                <a:gd name="connsiteX4" fmla="*/ 6732386 w 7463770"/>
                <a:gd name="connsiteY4" fmla="*/ 232485 h 2327785"/>
                <a:gd name="connsiteX5" fmla="*/ 5916339 w 7463770"/>
                <a:gd name="connsiteY5" fmla="*/ 160477 h 2327785"/>
                <a:gd name="connsiteX6" fmla="*/ 5435910 w 7463770"/>
                <a:gd name="connsiteY6" fmla="*/ 1195348 h 2327785"/>
                <a:gd name="connsiteX7" fmla="*/ 1619486 w 7463770"/>
                <a:gd name="connsiteY7" fmla="*/ 1411372 h 2327785"/>
                <a:gd name="connsiteX8" fmla="*/ 467358 w 7463770"/>
                <a:gd name="connsiteY8" fmla="*/ 1483380 h 2327785"/>
                <a:gd name="connsiteX9" fmla="*/ 467358 w 7463770"/>
                <a:gd name="connsiteY9" fmla="*/ 2059445 h 2327785"/>
                <a:gd name="connsiteX0" fmla="*/ 467358 w 6851394"/>
                <a:gd name="connsiteY0" fmla="*/ 2059445 h 2229017"/>
                <a:gd name="connsiteX1" fmla="*/ 3271508 w 6851394"/>
                <a:gd name="connsiteY1" fmla="*/ 2164698 h 2229017"/>
                <a:gd name="connsiteX2" fmla="*/ 5610321 w 6851394"/>
                <a:gd name="connsiteY2" fmla="*/ 2176701 h 2229017"/>
                <a:gd name="connsiteX3" fmla="*/ 6630379 w 6851394"/>
                <a:gd name="connsiteY3" fmla="*/ 1456621 h 2229017"/>
                <a:gd name="connsiteX4" fmla="*/ 6732386 w 6851394"/>
                <a:gd name="connsiteY4" fmla="*/ 232485 h 2229017"/>
                <a:gd name="connsiteX5" fmla="*/ 5916339 w 6851394"/>
                <a:gd name="connsiteY5" fmla="*/ 160477 h 2229017"/>
                <a:gd name="connsiteX6" fmla="*/ 5435910 w 6851394"/>
                <a:gd name="connsiteY6" fmla="*/ 1195348 h 2229017"/>
                <a:gd name="connsiteX7" fmla="*/ 1619486 w 6851394"/>
                <a:gd name="connsiteY7" fmla="*/ 1411372 h 2229017"/>
                <a:gd name="connsiteX8" fmla="*/ 467358 w 6851394"/>
                <a:gd name="connsiteY8" fmla="*/ 1483380 h 2229017"/>
                <a:gd name="connsiteX9" fmla="*/ 467358 w 6851394"/>
                <a:gd name="connsiteY9" fmla="*/ 2059445 h 2229017"/>
                <a:gd name="connsiteX0" fmla="*/ 467358 w 6851393"/>
                <a:gd name="connsiteY0" fmla="*/ 2078988 h 2248560"/>
                <a:gd name="connsiteX1" fmla="*/ 3271508 w 6851393"/>
                <a:gd name="connsiteY1" fmla="*/ 2184241 h 2248560"/>
                <a:gd name="connsiteX2" fmla="*/ 5610321 w 6851393"/>
                <a:gd name="connsiteY2" fmla="*/ 2196244 h 2248560"/>
                <a:gd name="connsiteX3" fmla="*/ 6630379 w 6851393"/>
                <a:gd name="connsiteY3" fmla="*/ 1476164 h 2248560"/>
                <a:gd name="connsiteX4" fmla="*/ 6732386 w 6851393"/>
                <a:gd name="connsiteY4" fmla="*/ 252028 h 2248560"/>
                <a:gd name="connsiteX5" fmla="*/ 5916339 w 6851393"/>
                <a:gd name="connsiteY5" fmla="*/ 180020 h 2248560"/>
                <a:gd name="connsiteX6" fmla="*/ 5406310 w 6851393"/>
                <a:gd name="connsiteY6" fmla="*/ 1332148 h 2248560"/>
                <a:gd name="connsiteX7" fmla="*/ 1619486 w 6851393"/>
                <a:gd name="connsiteY7" fmla="*/ 1430915 h 2248560"/>
                <a:gd name="connsiteX8" fmla="*/ 467358 w 6851393"/>
                <a:gd name="connsiteY8" fmla="*/ 1502923 h 2248560"/>
                <a:gd name="connsiteX9" fmla="*/ 467358 w 6851393"/>
                <a:gd name="connsiteY9" fmla="*/ 2078988 h 2248560"/>
                <a:gd name="connsiteX0" fmla="*/ 823159 w 7207194"/>
                <a:gd name="connsiteY0" fmla="*/ 2078988 h 2248560"/>
                <a:gd name="connsiteX1" fmla="*/ 3627309 w 7207194"/>
                <a:gd name="connsiteY1" fmla="*/ 2184241 h 2248560"/>
                <a:gd name="connsiteX2" fmla="*/ 5966122 w 7207194"/>
                <a:gd name="connsiteY2" fmla="*/ 2196244 h 2248560"/>
                <a:gd name="connsiteX3" fmla="*/ 6986180 w 7207194"/>
                <a:gd name="connsiteY3" fmla="*/ 1476164 h 2248560"/>
                <a:gd name="connsiteX4" fmla="*/ 7088187 w 7207194"/>
                <a:gd name="connsiteY4" fmla="*/ 252028 h 2248560"/>
                <a:gd name="connsiteX5" fmla="*/ 6272140 w 7207194"/>
                <a:gd name="connsiteY5" fmla="*/ 180020 h 2248560"/>
                <a:gd name="connsiteX6" fmla="*/ 5762111 w 7207194"/>
                <a:gd name="connsiteY6" fmla="*/ 1332148 h 2248560"/>
                <a:gd name="connsiteX7" fmla="*/ 823159 w 7207194"/>
                <a:gd name="connsiteY7" fmla="*/ 1502923 h 2248560"/>
                <a:gd name="connsiteX8" fmla="*/ 823159 w 7207194"/>
                <a:gd name="connsiteY8" fmla="*/ 2078988 h 2248560"/>
                <a:gd name="connsiteX0" fmla="*/ 324239 w 6708274"/>
                <a:gd name="connsiteY0" fmla="*/ 2078988 h 2248560"/>
                <a:gd name="connsiteX1" fmla="*/ 3128389 w 6708274"/>
                <a:gd name="connsiteY1" fmla="*/ 2184241 h 2248560"/>
                <a:gd name="connsiteX2" fmla="*/ 5467202 w 6708274"/>
                <a:gd name="connsiteY2" fmla="*/ 2196244 h 2248560"/>
                <a:gd name="connsiteX3" fmla="*/ 6487260 w 6708274"/>
                <a:gd name="connsiteY3" fmla="*/ 1476164 h 2248560"/>
                <a:gd name="connsiteX4" fmla="*/ 6589267 w 6708274"/>
                <a:gd name="connsiteY4" fmla="*/ 252028 h 2248560"/>
                <a:gd name="connsiteX5" fmla="*/ 5773220 w 6708274"/>
                <a:gd name="connsiteY5" fmla="*/ 180020 h 2248560"/>
                <a:gd name="connsiteX6" fmla="*/ 5263191 w 6708274"/>
                <a:gd name="connsiteY6" fmla="*/ 1332148 h 2248560"/>
                <a:gd name="connsiteX7" fmla="*/ 1182958 w 6708274"/>
                <a:gd name="connsiteY7" fmla="*/ 1476164 h 2248560"/>
                <a:gd name="connsiteX8" fmla="*/ 324239 w 6708274"/>
                <a:gd name="connsiteY8" fmla="*/ 2078988 h 2248560"/>
                <a:gd name="connsiteX0" fmla="*/ 425024 w 6256357"/>
                <a:gd name="connsiteY0" fmla="*/ 2052228 h 2248560"/>
                <a:gd name="connsiteX1" fmla="*/ 2676472 w 6256357"/>
                <a:gd name="connsiteY1" fmla="*/ 2184241 h 2248560"/>
                <a:gd name="connsiteX2" fmla="*/ 5015285 w 6256357"/>
                <a:gd name="connsiteY2" fmla="*/ 2196244 h 2248560"/>
                <a:gd name="connsiteX3" fmla="*/ 6035343 w 6256357"/>
                <a:gd name="connsiteY3" fmla="*/ 1476164 h 2248560"/>
                <a:gd name="connsiteX4" fmla="*/ 6137350 w 6256357"/>
                <a:gd name="connsiteY4" fmla="*/ 252028 h 2248560"/>
                <a:gd name="connsiteX5" fmla="*/ 5321303 w 6256357"/>
                <a:gd name="connsiteY5" fmla="*/ 180020 h 2248560"/>
                <a:gd name="connsiteX6" fmla="*/ 4811274 w 6256357"/>
                <a:gd name="connsiteY6" fmla="*/ 1332148 h 2248560"/>
                <a:gd name="connsiteX7" fmla="*/ 731041 w 6256357"/>
                <a:gd name="connsiteY7" fmla="*/ 1476164 h 2248560"/>
                <a:gd name="connsiteX8" fmla="*/ 425024 w 6256357"/>
                <a:gd name="connsiteY8" fmla="*/ 2052228 h 2248560"/>
                <a:gd name="connsiteX0" fmla="*/ 425025 w 6358367"/>
                <a:gd name="connsiteY0" fmla="*/ 2088232 h 2284564"/>
                <a:gd name="connsiteX1" fmla="*/ 2676473 w 6358367"/>
                <a:gd name="connsiteY1" fmla="*/ 2220245 h 2284564"/>
                <a:gd name="connsiteX2" fmla="*/ 5015286 w 6358367"/>
                <a:gd name="connsiteY2" fmla="*/ 2232248 h 2284564"/>
                <a:gd name="connsiteX3" fmla="*/ 6035344 w 6358367"/>
                <a:gd name="connsiteY3" fmla="*/ 1512168 h 2284564"/>
                <a:gd name="connsiteX4" fmla="*/ 6239359 w 6358367"/>
                <a:gd name="connsiteY4" fmla="*/ 216024 h 2284564"/>
                <a:gd name="connsiteX5" fmla="*/ 5321304 w 6358367"/>
                <a:gd name="connsiteY5" fmla="*/ 216024 h 2284564"/>
                <a:gd name="connsiteX6" fmla="*/ 4811275 w 6358367"/>
                <a:gd name="connsiteY6" fmla="*/ 1368152 h 2284564"/>
                <a:gd name="connsiteX7" fmla="*/ 731042 w 6358367"/>
                <a:gd name="connsiteY7" fmla="*/ 1512168 h 2284564"/>
                <a:gd name="connsiteX8" fmla="*/ 425025 w 6358367"/>
                <a:gd name="connsiteY8" fmla="*/ 2088232 h 2284564"/>
                <a:gd name="connsiteX0" fmla="*/ 425025 w 6375366"/>
                <a:gd name="connsiteY0" fmla="*/ 2088232 h 2284564"/>
                <a:gd name="connsiteX1" fmla="*/ 2676473 w 6375366"/>
                <a:gd name="connsiteY1" fmla="*/ 2220245 h 2284564"/>
                <a:gd name="connsiteX2" fmla="*/ 5015286 w 6375366"/>
                <a:gd name="connsiteY2" fmla="*/ 2232248 h 2284564"/>
                <a:gd name="connsiteX3" fmla="*/ 6035344 w 6375366"/>
                <a:gd name="connsiteY3" fmla="*/ 1512168 h 2284564"/>
                <a:gd name="connsiteX4" fmla="*/ 6239359 w 6375366"/>
                <a:gd name="connsiteY4" fmla="*/ 216024 h 2284564"/>
                <a:gd name="connsiteX5" fmla="*/ 5219301 w 6375366"/>
                <a:gd name="connsiteY5" fmla="*/ 216024 h 2284564"/>
                <a:gd name="connsiteX6" fmla="*/ 4811275 w 6375366"/>
                <a:gd name="connsiteY6" fmla="*/ 1368152 h 2284564"/>
                <a:gd name="connsiteX7" fmla="*/ 731042 w 6375366"/>
                <a:gd name="connsiteY7" fmla="*/ 1512168 h 2284564"/>
                <a:gd name="connsiteX8" fmla="*/ 425025 w 6375366"/>
                <a:gd name="connsiteY8" fmla="*/ 2088232 h 2284564"/>
                <a:gd name="connsiteX0" fmla="*/ 425025 w 6273362"/>
                <a:gd name="connsiteY0" fmla="*/ 2208245 h 2352261"/>
                <a:gd name="connsiteX1" fmla="*/ 2676473 w 6273362"/>
                <a:gd name="connsiteY1" fmla="*/ 2340258 h 2352261"/>
                <a:gd name="connsiteX2" fmla="*/ 5015286 w 6273362"/>
                <a:gd name="connsiteY2" fmla="*/ 2352261 h 2352261"/>
                <a:gd name="connsiteX3" fmla="*/ 6239359 w 6273362"/>
                <a:gd name="connsiteY3" fmla="*/ 336037 h 2352261"/>
                <a:gd name="connsiteX4" fmla="*/ 5219301 w 6273362"/>
                <a:gd name="connsiteY4" fmla="*/ 336037 h 2352261"/>
                <a:gd name="connsiteX5" fmla="*/ 4811275 w 6273362"/>
                <a:gd name="connsiteY5" fmla="*/ 1488165 h 2352261"/>
                <a:gd name="connsiteX6" fmla="*/ 731042 w 6273362"/>
                <a:gd name="connsiteY6" fmla="*/ 1632181 h 2352261"/>
                <a:gd name="connsiteX7" fmla="*/ 425025 w 6273362"/>
                <a:gd name="connsiteY7" fmla="*/ 2208245 h 2352261"/>
                <a:gd name="connsiteX0" fmla="*/ 425025 w 6273363"/>
                <a:gd name="connsiteY0" fmla="*/ 2028225 h 2172241"/>
                <a:gd name="connsiteX1" fmla="*/ 2676473 w 6273363"/>
                <a:gd name="connsiteY1" fmla="*/ 2160238 h 2172241"/>
                <a:gd name="connsiteX2" fmla="*/ 5015286 w 6273363"/>
                <a:gd name="connsiteY2" fmla="*/ 2172241 h 2172241"/>
                <a:gd name="connsiteX3" fmla="*/ 6239361 w 6273363"/>
                <a:gd name="connsiteY3" fmla="*/ 372042 h 2172241"/>
                <a:gd name="connsiteX4" fmla="*/ 5219301 w 6273363"/>
                <a:gd name="connsiteY4" fmla="*/ 156017 h 2172241"/>
                <a:gd name="connsiteX5" fmla="*/ 4811275 w 6273363"/>
                <a:gd name="connsiteY5" fmla="*/ 1308145 h 2172241"/>
                <a:gd name="connsiteX6" fmla="*/ 731042 w 6273363"/>
                <a:gd name="connsiteY6" fmla="*/ 1452161 h 2172241"/>
                <a:gd name="connsiteX7" fmla="*/ 425025 w 6273363"/>
                <a:gd name="connsiteY7" fmla="*/ 2028225 h 2172241"/>
                <a:gd name="connsiteX0" fmla="*/ 425025 w 6375367"/>
                <a:gd name="connsiteY0" fmla="*/ 2028225 h 2172241"/>
                <a:gd name="connsiteX1" fmla="*/ 2676473 w 6375367"/>
                <a:gd name="connsiteY1" fmla="*/ 2160238 h 2172241"/>
                <a:gd name="connsiteX2" fmla="*/ 5015286 w 6375367"/>
                <a:gd name="connsiteY2" fmla="*/ 2172241 h 2172241"/>
                <a:gd name="connsiteX3" fmla="*/ 6341365 w 6375367"/>
                <a:gd name="connsiteY3" fmla="*/ 372042 h 2172241"/>
                <a:gd name="connsiteX4" fmla="*/ 5219301 w 6375367"/>
                <a:gd name="connsiteY4" fmla="*/ 156017 h 2172241"/>
                <a:gd name="connsiteX5" fmla="*/ 4811275 w 6375367"/>
                <a:gd name="connsiteY5" fmla="*/ 1308145 h 2172241"/>
                <a:gd name="connsiteX6" fmla="*/ 731042 w 6375367"/>
                <a:gd name="connsiteY6" fmla="*/ 1452161 h 2172241"/>
                <a:gd name="connsiteX7" fmla="*/ 425025 w 6375367"/>
                <a:gd name="connsiteY7" fmla="*/ 2028225 h 2172241"/>
                <a:gd name="connsiteX0" fmla="*/ 425025 w 6375368"/>
                <a:gd name="connsiteY0" fmla="*/ 2028225 h 2506278"/>
                <a:gd name="connsiteX1" fmla="*/ 2676473 w 6375368"/>
                <a:gd name="connsiteY1" fmla="*/ 2160238 h 2506278"/>
                <a:gd name="connsiteX2" fmla="*/ 5015286 w 6375368"/>
                <a:gd name="connsiteY2" fmla="*/ 2172241 h 2506278"/>
                <a:gd name="connsiteX3" fmla="*/ 6341365 w 6375368"/>
                <a:gd name="connsiteY3" fmla="*/ 372042 h 2506278"/>
                <a:gd name="connsiteX4" fmla="*/ 5219301 w 6375368"/>
                <a:gd name="connsiteY4" fmla="*/ 156017 h 2506278"/>
                <a:gd name="connsiteX5" fmla="*/ 4811275 w 6375368"/>
                <a:gd name="connsiteY5" fmla="*/ 1308145 h 2506278"/>
                <a:gd name="connsiteX6" fmla="*/ 731042 w 6375368"/>
                <a:gd name="connsiteY6" fmla="*/ 1452161 h 2506278"/>
                <a:gd name="connsiteX7" fmla="*/ 425025 w 6375368"/>
                <a:gd name="connsiteY7" fmla="*/ 2028225 h 2506278"/>
                <a:gd name="connsiteX0" fmla="*/ 425025 w 6409369"/>
                <a:gd name="connsiteY0" fmla="*/ 2028225 h 2362262"/>
                <a:gd name="connsiteX1" fmla="*/ 2676473 w 6409369"/>
                <a:gd name="connsiteY1" fmla="*/ 2160238 h 2362262"/>
                <a:gd name="connsiteX2" fmla="*/ 5627322 w 6409369"/>
                <a:gd name="connsiteY2" fmla="*/ 2028225 h 2362262"/>
                <a:gd name="connsiteX3" fmla="*/ 6341365 w 6409369"/>
                <a:gd name="connsiteY3" fmla="*/ 372042 h 2362262"/>
                <a:gd name="connsiteX4" fmla="*/ 5219301 w 6409369"/>
                <a:gd name="connsiteY4" fmla="*/ 156017 h 2362262"/>
                <a:gd name="connsiteX5" fmla="*/ 4811275 w 6409369"/>
                <a:gd name="connsiteY5" fmla="*/ 1308145 h 2362262"/>
                <a:gd name="connsiteX6" fmla="*/ 731042 w 6409369"/>
                <a:gd name="connsiteY6" fmla="*/ 1452161 h 2362262"/>
                <a:gd name="connsiteX7" fmla="*/ 425025 w 6409369"/>
                <a:gd name="connsiteY7" fmla="*/ 2028225 h 2362262"/>
                <a:gd name="connsiteX0" fmla="*/ 425025 w 6392367"/>
                <a:gd name="connsiteY0" fmla="*/ 2028225 h 2290254"/>
                <a:gd name="connsiteX1" fmla="*/ 2676473 w 6392367"/>
                <a:gd name="connsiteY1" fmla="*/ 2160238 h 2290254"/>
                <a:gd name="connsiteX2" fmla="*/ 5525316 w 6392367"/>
                <a:gd name="connsiteY2" fmla="*/ 1956217 h 2290254"/>
                <a:gd name="connsiteX3" fmla="*/ 6341365 w 6392367"/>
                <a:gd name="connsiteY3" fmla="*/ 372042 h 2290254"/>
                <a:gd name="connsiteX4" fmla="*/ 5219301 w 6392367"/>
                <a:gd name="connsiteY4" fmla="*/ 156017 h 2290254"/>
                <a:gd name="connsiteX5" fmla="*/ 4811275 w 6392367"/>
                <a:gd name="connsiteY5" fmla="*/ 1308145 h 2290254"/>
                <a:gd name="connsiteX6" fmla="*/ 731042 w 6392367"/>
                <a:gd name="connsiteY6" fmla="*/ 1452161 h 2290254"/>
                <a:gd name="connsiteX7" fmla="*/ 425025 w 6392367"/>
                <a:gd name="connsiteY7" fmla="*/ 2028225 h 2290254"/>
                <a:gd name="connsiteX0" fmla="*/ 425025 w 6392367"/>
                <a:gd name="connsiteY0" fmla="*/ 2028225 h 2290254"/>
                <a:gd name="connsiteX1" fmla="*/ 2676473 w 6392367"/>
                <a:gd name="connsiteY1" fmla="*/ 2160238 h 2290254"/>
                <a:gd name="connsiteX2" fmla="*/ 5525316 w 6392367"/>
                <a:gd name="connsiteY2" fmla="*/ 1956217 h 2290254"/>
                <a:gd name="connsiteX3" fmla="*/ 6341365 w 6392367"/>
                <a:gd name="connsiteY3" fmla="*/ 372042 h 2290254"/>
                <a:gd name="connsiteX4" fmla="*/ 5219301 w 6392367"/>
                <a:gd name="connsiteY4" fmla="*/ 156017 h 2290254"/>
                <a:gd name="connsiteX5" fmla="*/ 4811275 w 6392367"/>
                <a:gd name="connsiteY5" fmla="*/ 1308145 h 2290254"/>
                <a:gd name="connsiteX6" fmla="*/ 731042 w 6392367"/>
                <a:gd name="connsiteY6" fmla="*/ 1452161 h 2290254"/>
                <a:gd name="connsiteX7" fmla="*/ 425025 w 6392367"/>
                <a:gd name="connsiteY7" fmla="*/ 2028225 h 2290254"/>
                <a:gd name="connsiteX0" fmla="*/ 425025 w 6392367"/>
                <a:gd name="connsiteY0" fmla="*/ 2028225 h 2268252"/>
                <a:gd name="connsiteX1" fmla="*/ 2567147 w 6392367"/>
                <a:gd name="connsiteY1" fmla="*/ 2244249 h 2268252"/>
                <a:gd name="connsiteX2" fmla="*/ 5525316 w 6392367"/>
                <a:gd name="connsiteY2" fmla="*/ 1956217 h 2268252"/>
                <a:gd name="connsiteX3" fmla="*/ 6341365 w 6392367"/>
                <a:gd name="connsiteY3" fmla="*/ 372042 h 2268252"/>
                <a:gd name="connsiteX4" fmla="*/ 5219301 w 6392367"/>
                <a:gd name="connsiteY4" fmla="*/ 156017 h 2268252"/>
                <a:gd name="connsiteX5" fmla="*/ 4811275 w 6392367"/>
                <a:gd name="connsiteY5" fmla="*/ 1308145 h 2268252"/>
                <a:gd name="connsiteX6" fmla="*/ 731042 w 6392367"/>
                <a:gd name="connsiteY6" fmla="*/ 1452161 h 2268252"/>
                <a:gd name="connsiteX7" fmla="*/ 425025 w 6392367"/>
                <a:gd name="connsiteY7" fmla="*/ 2028225 h 2268252"/>
                <a:gd name="connsiteX0" fmla="*/ 425025 w 6290358"/>
                <a:gd name="connsiteY0" fmla="*/ 2028225 h 2268252"/>
                <a:gd name="connsiteX1" fmla="*/ 2567147 w 6290358"/>
                <a:gd name="connsiteY1" fmla="*/ 2244249 h 2268252"/>
                <a:gd name="connsiteX2" fmla="*/ 5525316 w 6290358"/>
                <a:gd name="connsiteY2" fmla="*/ 1956217 h 2268252"/>
                <a:gd name="connsiteX3" fmla="*/ 6239357 w 6290358"/>
                <a:gd name="connsiteY3" fmla="*/ 372041 h 2268252"/>
                <a:gd name="connsiteX4" fmla="*/ 5219301 w 6290358"/>
                <a:gd name="connsiteY4" fmla="*/ 156017 h 2268252"/>
                <a:gd name="connsiteX5" fmla="*/ 4811275 w 6290358"/>
                <a:gd name="connsiteY5" fmla="*/ 1308145 h 2268252"/>
                <a:gd name="connsiteX6" fmla="*/ 731042 w 6290358"/>
                <a:gd name="connsiteY6" fmla="*/ 1452161 h 2268252"/>
                <a:gd name="connsiteX7" fmla="*/ 425025 w 6290358"/>
                <a:gd name="connsiteY7" fmla="*/ 2028225 h 2268252"/>
                <a:gd name="connsiteX0" fmla="*/ 425025 w 6290359"/>
                <a:gd name="connsiteY0" fmla="*/ 2028225 h 2412268"/>
                <a:gd name="connsiteX1" fmla="*/ 2567146 w 6290359"/>
                <a:gd name="connsiteY1" fmla="*/ 2388265 h 2412268"/>
                <a:gd name="connsiteX2" fmla="*/ 5525316 w 6290359"/>
                <a:gd name="connsiteY2" fmla="*/ 1956217 h 2412268"/>
                <a:gd name="connsiteX3" fmla="*/ 6239357 w 6290359"/>
                <a:gd name="connsiteY3" fmla="*/ 372041 h 2412268"/>
                <a:gd name="connsiteX4" fmla="*/ 5219301 w 6290359"/>
                <a:gd name="connsiteY4" fmla="*/ 156017 h 2412268"/>
                <a:gd name="connsiteX5" fmla="*/ 4811275 w 6290359"/>
                <a:gd name="connsiteY5" fmla="*/ 1308145 h 2412268"/>
                <a:gd name="connsiteX6" fmla="*/ 731042 w 6290359"/>
                <a:gd name="connsiteY6" fmla="*/ 1452161 h 2412268"/>
                <a:gd name="connsiteX7" fmla="*/ 425025 w 6290359"/>
                <a:gd name="connsiteY7" fmla="*/ 2028225 h 2412268"/>
                <a:gd name="connsiteX0" fmla="*/ 272015 w 6137349"/>
                <a:gd name="connsiteY0" fmla="*/ 2028225 h 2412268"/>
                <a:gd name="connsiteX1" fmla="*/ 2414136 w 6137349"/>
                <a:gd name="connsiteY1" fmla="*/ 2388265 h 2412268"/>
                <a:gd name="connsiteX2" fmla="*/ 5372306 w 6137349"/>
                <a:gd name="connsiteY2" fmla="*/ 1956217 h 2412268"/>
                <a:gd name="connsiteX3" fmla="*/ 6086347 w 6137349"/>
                <a:gd name="connsiteY3" fmla="*/ 372041 h 2412268"/>
                <a:gd name="connsiteX4" fmla="*/ 5066291 w 6137349"/>
                <a:gd name="connsiteY4" fmla="*/ 156017 h 2412268"/>
                <a:gd name="connsiteX5" fmla="*/ 4658265 w 6137349"/>
                <a:gd name="connsiteY5" fmla="*/ 1308145 h 2412268"/>
                <a:gd name="connsiteX6" fmla="*/ 782043 w 6137349"/>
                <a:gd name="connsiteY6" fmla="*/ 1380153 h 2412268"/>
                <a:gd name="connsiteX7" fmla="*/ 272015 w 6137349"/>
                <a:gd name="connsiteY7" fmla="*/ 2028225 h 2412268"/>
                <a:gd name="connsiteX0" fmla="*/ 272016 w 6137350"/>
                <a:gd name="connsiteY0" fmla="*/ 2052228 h 2436271"/>
                <a:gd name="connsiteX1" fmla="*/ 2414137 w 6137350"/>
                <a:gd name="connsiteY1" fmla="*/ 2412268 h 2436271"/>
                <a:gd name="connsiteX2" fmla="*/ 5372307 w 6137350"/>
                <a:gd name="connsiteY2" fmla="*/ 1980220 h 2436271"/>
                <a:gd name="connsiteX3" fmla="*/ 6086348 w 6137350"/>
                <a:gd name="connsiteY3" fmla="*/ 396044 h 2436271"/>
                <a:gd name="connsiteX4" fmla="*/ 5066292 w 6137350"/>
                <a:gd name="connsiteY4" fmla="*/ 180020 h 2436271"/>
                <a:gd name="connsiteX5" fmla="*/ 4964282 w 6137350"/>
                <a:gd name="connsiteY5" fmla="*/ 1476164 h 2436271"/>
                <a:gd name="connsiteX6" fmla="*/ 782044 w 6137350"/>
                <a:gd name="connsiteY6" fmla="*/ 1404156 h 2436271"/>
                <a:gd name="connsiteX7" fmla="*/ 272016 w 6137350"/>
                <a:gd name="connsiteY7" fmla="*/ 2052228 h 2436271"/>
                <a:gd name="connsiteX0" fmla="*/ 272016 w 6154352"/>
                <a:gd name="connsiteY0" fmla="*/ 1920213 h 2304256"/>
                <a:gd name="connsiteX1" fmla="*/ 2414137 w 6154352"/>
                <a:gd name="connsiteY1" fmla="*/ 2280253 h 2304256"/>
                <a:gd name="connsiteX2" fmla="*/ 5372307 w 6154352"/>
                <a:gd name="connsiteY2" fmla="*/ 1848205 h 2304256"/>
                <a:gd name="connsiteX3" fmla="*/ 6086348 w 6154352"/>
                <a:gd name="connsiteY3" fmla="*/ 264029 h 2304256"/>
                <a:gd name="connsiteX4" fmla="*/ 4964283 w 6154352"/>
                <a:gd name="connsiteY4" fmla="*/ 264030 h 2304256"/>
                <a:gd name="connsiteX5" fmla="*/ 4964282 w 6154352"/>
                <a:gd name="connsiteY5" fmla="*/ 1344149 h 2304256"/>
                <a:gd name="connsiteX6" fmla="*/ 782044 w 6154352"/>
                <a:gd name="connsiteY6" fmla="*/ 1272141 h 2304256"/>
                <a:gd name="connsiteX7" fmla="*/ 272016 w 6154352"/>
                <a:gd name="connsiteY7" fmla="*/ 1920213 h 2304256"/>
                <a:gd name="connsiteX0" fmla="*/ 272016 w 6052345"/>
                <a:gd name="connsiteY0" fmla="*/ 1992221 h 2376264"/>
                <a:gd name="connsiteX1" fmla="*/ 2414137 w 6052345"/>
                <a:gd name="connsiteY1" fmla="*/ 2352261 h 2376264"/>
                <a:gd name="connsiteX2" fmla="*/ 5372307 w 6052345"/>
                <a:gd name="connsiteY2" fmla="*/ 1920213 h 2376264"/>
                <a:gd name="connsiteX3" fmla="*/ 5984341 w 6052345"/>
                <a:gd name="connsiteY3" fmla="*/ 264029 h 2376264"/>
                <a:gd name="connsiteX4" fmla="*/ 4964283 w 6052345"/>
                <a:gd name="connsiteY4" fmla="*/ 336038 h 2376264"/>
                <a:gd name="connsiteX5" fmla="*/ 4964282 w 6052345"/>
                <a:gd name="connsiteY5" fmla="*/ 1416157 h 2376264"/>
                <a:gd name="connsiteX6" fmla="*/ 782044 w 6052345"/>
                <a:gd name="connsiteY6" fmla="*/ 1344149 h 2376264"/>
                <a:gd name="connsiteX7" fmla="*/ 272016 w 6052345"/>
                <a:gd name="connsiteY7" fmla="*/ 1992221 h 2376264"/>
                <a:gd name="connsiteX0" fmla="*/ 272016 w 6035345"/>
                <a:gd name="connsiteY0" fmla="*/ 2004223 h 2388266"/>
                <a:gd name="connsiteX1" fmla="*/ 2414137 w 6035345"/>
                <a:gd name="connsiteY1" fmla="*/ 2364263 h 2388266"/>
                <a:gd name="connsiteX2" fmla="*/ 5372307 w 6035345"/>
                <a:gd name="connsiteY2" fmla="*/ 1932215 h 2388266"/>
                <a:gd name="connsiteX3" fmla="*/ 5984341 w 6035345"/>
                <a:gd name="connsiteY3" fmla="*/ 276031 h 2388266"/>
                <a:gd name="connsiteX4" fmla="*/ 5066289 w 6035345"/>
                <a:gd name="connsiteY4" fmla="*/ 276031 h 2388266"/>
                <a:gd name="connsiteX5" fmla="*/ 4964282 w 6035345"/>
                <a:gd name="connsiteY5" fmla="*/ 1428159 h 2388266"/>
                <a:gd name="connsiteX6" fmla="*/ 782044 w 6035345"/>
                <a:gd name="connsiteY6" fmla="*/ 1356151 h 2388266"/>
                <a:gd name="connsiteX7" fmla="*/ 272016 w 6035345"/>
                <a:gd name="connsiteY7" fmla="*/ 2004223 h 2388266"/>
                <a:gd name="connsiteX0" fmla="*/ 272016 w 6052346"/>
                <a:gd name="connsiteY0" fmla="*/ 2004223 h 2388266"/>
                <a:gd name="connsiteX1" fmla="*/ 2414137 w 6052346"/>
                <a:gd name="connsiteY1" fmla="*/ 2364263 h 2388266"/>
                <a:gd name="connsiteX2" fmla="*/ 5372307 w 6052346"/>
                <a:gd name="connsiteY2" fmla="*/ 1932215 h 2388266"/>
                <a:gd name="connsiteX3" fmla="*/ 5984341 w 6052346"/>
                <a:gd name="connsiteY3" fmla="*/ 276031 h 2388266"/>
                <a:gd name="connsiteX4" fmla="*/ 4964285 w 6052346"/>
                <a:gd name="connsiteY4" fmla="*/ 276031 h 2388266"/>
                <a:gd name="connsiteX5" fmla="*/ 4964282 w 6052346"/>
                <a:gd name="connsiteY5" fmla="*/ 1428159 h 2388266"/>
                <a:gd name="connsiteX6" fmla="*/ 782044 w 6052346"/>
                <a:gd name="connsiteY6" fmla="*/ 1356151 h 2388266"/>
                <a:gd name="connsiteX7" fmla="*/ 272016 w 6052346"/>
                <a:gd name="connsiteY7" fmla="*/ 2004223 h 2388266"/>
                <a:gd name="connsiteX0" fmla="*/ 272016 w 6154352"/>
                <a:gd name="connsiteY0" fmla="*/ 2004223 h 2388266"/>
                <a:gd name="connsiteX1" fmla="*/ 2414137 w 6154352"/>
                <a:gd name="connsiteY1" fmla="*/ 2364263 h 2388266"/>
                <a:gd name="connsiteX2" fmla="*/ 5372307 w 6154352"/>
                <a:gd name="connsiteY2" fmla="*/ 1932215 h 2388266"/>
                <a:gd name="connsiteX3" fmla="*/ 6086348 w 6154352"/>
                <a:gd name="connsiteY3" fmla="*/ 276031 h 2388266"/>
                <a:gd name="connsiteX4" fmla="*/ 4964285 w 6154352"/>
                <a:gd name="connsiteY4" fmla="*/ 276031 h 2388266"/>
                <a:gd name="connsiteX5" fmla="*/ 4964282 w 6154352"/>
                <a:gd name="connsiteY5" fmla="*/ 1428159 h 2388266"/>
                <a:gd name="connsiteX6" fmla="*/ 782044 w 6154352"/>
                <a:gd name="connsiteY6" fmla="*/ 1356151 h 2388266"/>
                <a:gd name="connsiteX7" fmla="*/ 272016 w 6154352"/>
                <a:gd name="connsiteY7" fmla="*/ 2004223 h 2388266"/>
                <a:gd name="connsiteX0" fmla="*/ 272016 w 6154353"/>
                <a:gd name="connsiteY0" fmla="*/ 2220247 h 2604290"/>
                <a:gd name="connsiteX1" fmla="*/ 2414137 w 6154353"/>
                <a:gd name="connsiteY1" fmla="*/ 2580287 h 2604290"/>
                <a:gd name="connsiteX2" fmla="*/ 5372307 w 6154353"/>
                <a:gd name="connsiteY2" fmla="*/ 2148239 h 2604290"/>
                <a:gd name="connsiteX3" fmla="*/ 6086349 w 6154353"/>
                <a:gd name="connsiteY3" fmla="*/ 276031 h 2604290"/>
                <a:gd name="connsiteX4" fmla="*/ 4964285 w 6154353"/>
                <a:gd name="connsiteY4" fmla="*/ 492055 h 2604290"/>
                <a:gd name="connsiteX5" fmla="*/ 4964282 w 6154353"/>
                <a:gd name="connsiteY5" fmla="*/ 1644183 h 2604290"/>
                <a:gd name="connsiteX6" fmla="*/ 782044 w 6154353"/>
                <a:gd name="connsiteY6" fmla="*/ 1572175 h 2604290"/>
                <a:gd name="connsiteX7" fmla="*/ 272016 w 6154353"/>
                <a:gd name="connsiteY7" fmla="*/ 2220247 h 2604290"/>
                <a:gd name="connsiteX0" fmla="*/ 272016 w 6154353"/>
                <a:gd name="connsiteY0" fmla="*/ 2256251 h 2640294"/>
                <a:gd name="connsiteX1" fmla="*/ 2414137 w 6154353"/>
                <a:gd name="connsiteY1" fmla="*/ 2616291 h 2640294"/>
                <a:gd name="connsiteX2" fmla="*/ 5372307 w 6154353"/>
                <a:gd name="connsiteY2" fmla="*/ 2184243 h 2640294"/>
                <a:gd name="connsiteX3" fmla="*/ 6086349 w 6154353"/>
                <a:gd name="connsiteY3" fmla="*/ 312035 h 2640294"/>
                <a:gd name="connsiteX4" fmla="*/ 4964284 w 6154353"/>
                <a:gd name="connsiteY4" fmla="*/ 312035 h 2640294"/>
                <a:gd name="connsiteX5" fmla="*/ 4964282 w 6154353"/>
                <a:gd name="connsiteY5" fmla="*/ 1680187 h 2640294"/>
                <a:gd name="connsiteX6" fmla="*/ 782044 w 6154353"/>
                <a:gd name="connsiteY6" fmla="*/ 1608179 h 2640294"/>
                <a:gd name="connsiteX7" fmla="*/ 272016 w 6154353"/>
                <a:gd name="connsiteY7" fmla="*/ 2256251 h 2640294"/>
                <a:gd name="connsiteX0" fmla="*/ 272016 w 6154353"/>
                <a:gd name="connsiteY0" fmla="*/ 2304256 h 2904323"/>
                <a:gd name="connsiteX1" fmla="*/ 2414137 w 6154353"/>
                <a:gd name="connsiteY1" fmla="*/ 2664296 h 2904323"/>
                <a:gd name="connsiteX2" fmla="*/ 5372307 w 6154353"/>
                <a:gd name="connsiteY2" fmla="*/ 2520280 h 2904323"/>
                <a:gd name="connsiteX3" fmla="*/ 6086349 w 6154353"/>
                <a:gd name="connsiteY3" fmla="*/ 360040 h 2904323"/>
                <a:gd name="connsiteX4" fmla="*/ 4964284 w 6154353"/>
                <a:gd name="connsiteY4" fmla="*/ 360040 h 2904323"/>
                <a:gd name="connsiteX5" fmla="*/ 4964282 w 6154353"/>
                <a:gd name="connsiteY5" fmla="*/ 1728192 h 2904323"/>
                <a:gd name="connsiteX6" fmla="*/ 782044 w 6154353"/>
                <a:gd name="connsiteY6" fmla="*/ 1656184 h 2904323"/>
                <a:gd name="connsiteX7" fmla="*/ 272016 w 6154353"/>
                <a:gd name="connsiteY7" fmla="*/ 2304256 h 2904323"/>
                <a:gd name="connsiteX0" fmla="*/ 272016 w 6154353"/>
                <a:gd name="connsiteY0" fmla="*/ 2304256 h 2928326"/>
                <a:gd name="connsiteX1" fmla="*/ 2414138 w 6154353"/>
                <a:gd name="connsiteY1" fmla="*/ 2808313 h 2928326"/>
                <a:gd name="connsiteX2" fmla="*/ 5372307 w 6154353"/>
                <a:gd name="connsiteY2" fmla="*/ 2520280 h 2928326"/>
                <a:gd name="connsiteX3" fmla="*/ 6086349 w 6154353"/>
                <a:gd name="connsiteY3" fmla="*/ 360040 h 2928326"/>
                <a:gd name="connsiteX4" fmla="*/ 4964284 w 6154353"/>
                <a:gd name="connsiteY4" fmla="*/ 360040 h 2928326"/>
                <a:gd name="connsiteX5" fmla="*/ 4964282 w 6154353"/>
                <a:gd name="connsiteY5" fmla="*/ 1728192 h 2928326"/>
                <a:gd name="connsiteX6" fmla="*/ 782044 w 6154353"/>
                <a:gd name="connsiteY6" fmla="*/ 1656184 h 2928326"/>
                <a:gd name="connsiteX7" fmla="*/ 272016 w 6154353"/>
                <a:gd name="connsiteY7" fmla="*/ 2304256 h 2928326"/>
                <a:gd name="connsiteX0" fmla="*/ 272016 w 6256360"/>
                <a:gd name="connsiteY0" fmla="*/ 2592288 h 2928326"/>
                <a:gd name="connsiteX1" fmla="*/ 2516145 w 6256360"/>
                <a:gd name="connsiteY1" fmla="*/ 2808313 h 2928326"/>
                <a:gd name="connsiteX2" fmla="*/ 5474314 w 6256360"/>
                <a:gd name="connsiteY2" fmla="*/ 2520280 h 2928326"/>
                <a:gd name="connsiteX3" fmla="*/ 6188356 w 6256360"/>
                <a:gd name="connsiteY3" fmla="*/ 360040 h 2928326"/>
                <a:gd name="connsiteX4" fmla="*/ 5066291 w 6256360"/>
                <a:gd name="connsiteY4" fmla="*/ 360040 h 2928326"/>
                <a:gd name="connsiteX5" fmla="*/ 5066289 w 6256360"/>
                <a:gd name="connsiteY5" fmla="*/ 1728192 h 2928326"/>
                <a:gd name="connsiteX6" fmla="*/ 884051 w 6256360"/>
                <a:gd name="connsiteY6" fmla="*/ 1656184 h 2928326"/>
                <a:gd name="connsiteX7" fmla="*/ 272016 w 6256360"/>
                <a:gd name="connsiteY7" fmla="*/ 2592288 h 2928326"/>
                <a:gd name="connsiteX0" fmla="*/ 272016 w 6256360"/>
                <a:gd name="connsiteY0" fmla="*/ 2592288 h 2940327"/>
                <a:gd name="connsiteX1" fmla="*/ 2516145 w 6256360"/>
                <a:gd name="connsiteY1" fmla="*/ 2880320 h 2940327"/>
                <a:gd name="connsiteX2" fmla="*/ 5474314 w 6256360"/>
                <a:gd name="connsiteY2" fmla="*/ 2520280 h 2940327"/>
                <a:gd name="connsiteX3" fmla="*/ 6188356 w 6256360"/>
                <a:gd name="connsiteY3" fmla="*/ 360040 h 2940327"/>
                <a:gd name="connsiteX4" fmla="*/ 5066291 w 6256360"/>
                <a:gd name="connsiteY4" fmla="*/ 360040 h 2940327"/>
                <a:gd name="connsiteX5" fmla="*/ 5066289 w 6256360"/>
                <a:gd name="connsiteY5" fmla="*/ 1728192 h 2940327"/>
                <a:gd name="connsiteX6" fmla="*/ 884051 w 6256360"/>
                <a:gd name="connsiteY6" fmla="*/ 1656184 h 2940327"/>
                <a:gd name="connsiteX7" fmla="*/ 272016 w 6256360"/>
                <a:gd name="connsiteY7" fmla="*/ 2592288 h 2940327"/>
                <a:gd name="connsiteX0" fmla="*/ 493027 w 6477371"/>
                <a:gd name="connsiteY0" fmla="*/ 2592288 h 2940327"/>
                <a:gd name="connsiteX1" fmla="*/ 2737156 w 6477371"/>
                <a:gd name="connsiteY1" fmla="*/ 2880320 h 2940327"/>
                <a:gd name="connsiteX2" fmla="*/ 5695325 w 6477371"/>
                <a:gd name="connsiteY2" fmla="*/ 2520280 h 2940327"/>
                <a:gd name="connsiteX3" fmla="*/ 6409367 w 6477371"/>
                <a:gd name="connsiteY3" fmla="*/ 360040 h 2940327"/>
                <a:gd name="connsiteX4" fmla="*/ 5287302 w 6477371"/>
                <a:gd name="connsiteY4" fmla="*/ 360040 h 2940327"/>
                <a:gd name="connsiteX5" fmla="*/ 5287300 w 6477371"/>
                <a:gd name="connsiteY5" fmla="*/ 1728192 h 2940327"/>
                <a:gd name="connsiteX6" fmla="*/ 799045 w 6477371"/>
                <a:gd name="connsiteY6" fmla="*/ 1656184 h 2940327"/>
                <a:gd name="connsiteX7" fmla="*/ 493027 w 6477371"/>
                <a:gd name="connsiteY7" fmla="*/ 2592288 h 294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371" h="2940327">
                  <a:moveTo>
                    <a:pt x="493027" y="2592288"/>
                  </a:moveTo>
                  <a:cubicBezTo>
                    <a:pt x="816045" y="2796311"/>
                    <a:pt x="1870106" y="2892321"/>
                    <a:pt x="2737156" y="2880320"/>
                  </a:cubicBezTo>
                  <a:cubicBezTo>
                    <a:pt x="3604206" y="2868319"/>
                    <a:pt x="5083290" y="2940327"/>
                    <a:pt x="5695325" y="2520280"/>
                  </a:cubicBezTo>
                  <a:cubicBezTo>
                    <a:pt x="6307360" y="2100233"/>
                    <a:pt x="6477371" y="720080"/>
                    <a:pt x="6409367" y="360040"/>
                  </a:cubicBezTo>
                  <a:cubicBezTo>
                    <a:pt x="6341363" y="0"/>
                    <a:pt x="5474313" y="132015"/>
                    <a:pt x="5287302" y="360040"/>
                  </a:cubicBezTo>
                  <a:cubicBezTo>
                    <a:pt x="5100291" y="588065"/>
                    <a:pt x="6003332" y="1400689"/>
                    <a:pt x="5287300" y="1728192"/>
                  </a:cubicBezTo>
                  <a:cubicBezTo>
                    <a:pt x="4379137" y="1948676"/>
                    <a:pt x="1598090" y="1512168"/>
                    <a:pt x="799045" y="1656184"/>
                  </a:cubicBezTo>
                  <a:cubicBezTo>
                    <a:pt x="0" y="1800200"/>
                    <a:pt x="170009" y="2388265"/>
                    <a:pt x="493027" y="2592288"/>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107504" y="3429000"/>
              <a:ext cx="4044749" cy="923330"/>
            </a:xfrm>
            <a:prstGeom prst="rect">
              <a:avLst/>
            </a:prstGeom>
            <a:noFill/>
          </p:spPr>
          <p:txBody>
            <a:bodyPr wrap="square" rtlCol="0">
              <a:spAutoFit/>
            </a:bodyPr>
            <a:lstStyle/>
            <a:p>
              <a:pPr lvl="0"/>
              <a:r>
                <a:rPr lang="en-US" b="1" dirty="0" smtClean="0">
                  <a:solidFill>
                    <a:srgbClr val="464646"/>
                  </a:solidFill>
                  <a:latin typeface="Georgia"/>
                </a:rPr>
                <a:t>- Path integral framework</a:t>
              </a:r>
            </a:p>
            <a:p>
              <a:pPr lvl="0"/>
              <a:r>
                <a:rPr lang="en-US" b="1" dirty="0" smtClean="0">
                  <a:solidFill>
                    <a:srgbClr val="464646"/>
                  </a:solidFill>
                  <a:latin typeface="Georgia"/>
                </a:rPr>
                <a:t>- Multiple importance sampling </a:t>
              </a:r>
              <a:br>
                <a:rPr lang="en-US" b="1" dirty="0" smtClean="0">
                  <a:solidFill>
                    <a:srgbClr val="464646"/>
                  </a:solidFill>
                  <a:latin typeface="Georgia"/>
                </a:rPr>
              </a:br>
              <a:r>
                <a:rPr lang="en-US" dirty="0" smtClean="0">
                  <a:solidFill>
                    <a:srgbClr val="464646"/>
                  </a:solidFill>
                  <a:latin typeface="Georgia"/>
                </a:rPr>
                <a:t>   </a:t>
              </a:r>
              <a:r>
                <a:rPr lang="en-US" dirty="0" smtClean="0">
                  <a:solidFill>
                    <a:srgbClr val="2DA2BF"/>
                  </a:solidFill>
                  <a:latin typeface="Georgia"/>
                </a:rPr>
                <a:t>[</a:t>
              </a:r>
              <a:r>
                <a:rPr lang="en-US" dirty="0" err="1" smtClean="0">
                  <a:solidFill>
                    <a:srgbClr val="2DA2BF"/>
                  </a:solidFill>
                  <a:latin typeface="Georgia"/>
                </a:rPr>
                <a:t>Veach</a:t>
              </a:r>
              <a:r>
                <a:rPr lang="en-US" dirty="0" smtClean="0">
                  <a:solidFill>
                    <a:srgbClr val="2DA2BF"/>
                  </a:solidFill>
                  <a:latin typeface="Georgia"/>
                </a:rPr>
                <a:t> and </a:t>
              </a:r>
              <a:r>
                <a:rPr lang="en-US" dirty="0" err="1" smtClean="0">
                  <a:solidFill>
                    <a:srgbClr val="2DA2BF"/>
                  </a:solidFill>
                  <a:latin typeface="Georgia"/>
                </a:rPr>
                <a:t>Guibas</a:t>
              </a:r>
              <a:r>
                <a:rPr lang="en-US" dirty="0" smtClean="0">
                  <a:solidFill>
                    <a:srgbClr val="2DA2BF"/>
                  </a:solidFill>
                  <a:latin typeface="Georgia"/>
                </a:rPr>
                <a:t> 1995, 1997]</a:t>
              </a:r>
              <a:endParaRPr lang="cs-CZ" dirty="0" smtClean="0">
                <a:solidFill>
                  <a:srgbClr val="2DA2BF"/>
                </a:solidFill>
                <a:latin typeface="Georgia"/>
              </a:endParaRPr>
            </a:p>
          </p:txBody>
        </p:sp>
      </p:grpSp>
      <p:sp>
        <p:nvSpPr>
          <p:cNvPr id="2" name="Nadpis 1"/>
          <p:cNvSpPr>
            <a:spLocks noGrp="1"/>
          </p:cNvSpPr>
          <p:nvPr>
            <p:ph type="title"/>
          </p:nvPr>
        </p:nvSpPr>
        <p:spPr/>
        <p:txBody>
          <a:bodyPr/>
          <a:lstStyle/>
          <a:p>
            <a:r>
              <a:rPr lang="en-US" dirty="0" smtClean="0"/>
              <a:t>Approach</a:t>
            </a:r>
            <a:endParaRPr lang="cs-CZ"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sp>
        <p:nvSpPr>
          <p:cNvPr id="9" name="Rounded Rectangle 5"/>
          <p:cNvSpPr/>
          <p:nvPr/>
        </p:nvSpPr>
        <p:spPr bwMode="auto">
          <a:xfrm>
            <a:off x="621904" y="1542959"/>
            <a:ext cx="2905234" cy="1379984"/>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2000" b="1" dirty="0" smtClean="0">
                <a:solidFill>
                  <a:schemeClr val="tx2"/>
                </a:solidFill>
              </a:rPr>
              <a:t>Bidirectional path tracing</a:t>
            </a:r>
          </a:p>
        </p:txBody>
      </p:sp>
      <p:sp>
        <p:nvSpPr>
          <p:cNvPr id="10" name="Rounded Rectangle 6"/>
          <p:cNvSpPr/>
          <p:nvPr/>
        </p:nvSpPr>
        <p:spPr bwMode="auto">
          <a:xfrm>
            <a:off x="4510337" y="1542959"/>
            <a:ext cx="2952327" cy="1379984"/>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2000" b="1" dirty="0" smtClean="0">
                <a:solidFill>
                  <a:schemeClr val="tx2"/>
                </a:solidFill>
              </a:rPr>
              <a:t>Photon mapping</a:t>
            </a:r>
          </a:p>
          <a:p>
            <a:pPr algn="ctr" eaLnBrk="0" hangingPunct="0"/>
            <a:r>
              <a:rPr lang="en-US" sz="2000" dirty="0" smtClean="0">
                <a:solidFill>
                  <a:schemeClr val="tx2"/>
                </a:solidFill>
              </a:rPr>
              <a:t>(Density estimation)</a:t>
            </a:r>
            <a:endParaRPr lang="en-US" sz="2000" b="1" dirty="0" smtClean="0">
              <a:solidFill>
                <a:schemeClr val="tx2"/>
              </a:solidFill>
            </a:endParaRPr>
          </a:p>
        </p:txBody>
      </p:sp>
      <p:sp>
        <p:nvSpPr>
          <p:cNvPr id="12" name="Zaoblený obdélník 11"/>
          <p:cNvSpPr/>
          <p:nvPr/>
        </p:nvSpPr>
        <p:spPr>
          <a:xfrm>
            <a:off x="683568" y="4880700"/>
            <a:ext cx="6840760" cy="1152128"/>
          </a:xfrm>
          <a:prstGeom prst="roundRect">
            <a:avLst/>
          </a:prstGeom>
          <a:ln>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2000" b="1" dirty="0" smtClean="0">
                <a:solidFill>
                  <a:schemeClr val="bg1">
                    <a:lumMod val="95000"/>
                  </a:schemeClr>
                </a:solidFill>
              </a:rPr>
              <a:t>Robust Combined Estimator </a:t>
            </a:r>
            <a:endParaRPr lang="en-US" sz="2000" dirty="0" smtClean="0">
              <a:solidFill>
                <a:schemeClr val="bg1">
                  <a:lumMod val="95000"/>
                </a:schemeClr>
              </a:solidFill>
            </a:endParaRPr>
          </a:p>
          <a:p>
            <a:pPr algn="ctr" eaLnBrk="0" hangingPunct="0"/>
            <a:r>
              <a:rPr lang="en-US" sz="2000" dirty="0">
                <a:solidFill>
                  <a:schemeClr val="bg1">
                    <a:lumMod val="95000"/>
                  </a:schemeClr>
                </a:solidFill>
              </a:rPr>
              <a:t>(</a:t>
            </a:r>
            <a:r>
              <a:rPr lang="en-US" sz="2000" dirty="0" smtClean="0">
                <a:solidFill>
                  <a:schemeClr val="bg1">
                    <a:lumMod val="95000"/>
                  </a:schemeClr>
                </a:solidFill>
              </a:rPr>
              <a:t>Vertex Connection and Merging - VCM)</a:t>
            </a:r>
            <a:endParaRPr lang="cs-CZ" sz="2000" dirty="0" smtClean="0">
              <a:solidFill>
                <a:schemeClr val="bg1">
                  <a:lumMod val="95000"/>
                </a:schemeClr>
              </a:solidFill>
            </a:endParaRPr>
          </a:p>
        </p:txBody>
      </p:sp>
      <p:sp>
        <p:nvSpPr>
          <p:cNvPr id="13" name="TextovéPole 12"/>
          <p:cNvSpPr txBox="1"/>
          <p:nvPr/>
        </p:nvSpPr>
        <p:spPr>
          <a:xfrm>
            <a:off x="3519891" y="1425291"/>
            <a:ext cx="1050288" cy="1569660"/>
          </a:xfrm>
          <a:prstGeom prst="rect">
            <a:avLst/>
          </a:prstGeom>
          <a:noFill/>
        </p:spPr>
        <p:txBody>
          <a:bodyPr wrap="none" rtlCol="0">
            <a:spAutoFit/>
          </a:bodyPr>
          <a:lstStyle/>
          <a:p>
            <a:r>
              <a:rPr lang="en-US" sz="9600" b="1" dirty="0" smtClean="0">
                <a:solidFill>
                  <a:schemeClr val="tx1">
                    <a:lumMod val="65000"/>
                    <a:lumOff val="35000"/>
                  </a:schemeClr>
                </a:solidFill>
                <a:effectLst>
                  <a:outerShdw blurRad="50800" dist="38100" dir="18900000" algn="bl" rotWithShape="0">
                    <a:prstClr val="black">
                      <a:alpha val="40000"/>
                    </a:prstClr>
                  </a:outerShdw>
                </a:effectLst>
                <a:latin typeface="+mn-lt"/>
              </a:rPr>
              <a:t>+</a:t>
            </a:r>
            <a:endParaRPr lang="cs-CZ" sz="9600" b="1" dirty="0" smtClean="0">
              <a:solidFill>
                <a:schemeClr val="tx1">
                  <a:lumMod val="65000"/>
                  <a:lumOff val="35000"/>
                </a:schemeClr>
              </a:solidFill>
              <a:effectLst>
                <a:outerShdw blurRad="50800" dist="38100" dir="18900000" algn="bl" rotWithShape="0">
                  <a:prstClr val="black">
                    <a:alpha val="40000"/>
                  </a:prstClr>
                </a:outerShdw>
              </a:effectLst>
              <a:latin typeface="+mn-lt"/>
            </a:endParaRPr>
          </a:p>
        </p:txBody>
      </p:sp>
      <p:sp>
        <p:nvSpPr>
          <p:cNvPr id="14" name="Pravá složená závorka 13"/>
          <p:cNvSpPr/>
          <p:nvPr/>
        </p:nvSpPr>
        <p:spPr>
          <a:xfrm>
            <a:off x="7966720" y="1410775"/>
            <a:ext cx="144016" cy="172819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5" name="Pravá složená závorka 14"/>
          <p:cNvSpPr/>
          <p:nvPr/>
        </p:nvSpPr>
        <p:spPr>
          <a:xfrm>
            <a:off x="7966720" y="4736684"/>
            <a:ext cx="144016" cy="1440160"/>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TextovéPole 15"/>
          <p:cNvSpPr txBox="1"/>
          <p:nvPr/>
        </p:nvSpPr>
        <p:spPr>
          <a:xfrm rot="16200000">
            <a:off x="7305413" y="1857411"/>
            <a:ext cx="2584362" cy="830997"/>
          </a:xfrm>
          <a:prstGeom prst="rect">
            <a:avLst/>
          </a:prstGeom>
          <a:noFill/>
        </p:spPr>
        <p:txBody>
          <a:bodyPr wrap="none" rtlCol="0">
            <a:spAutoFit/>
          </a:bodyPr>
          <a:lstStyle/>
          <a:p>
            <a:pPr algn="ctr"/>
            <a:r>
              <a:rPr lang="en-US" sz="2400" b="1" dirty="0" smtClean="0">
                <a:solidFill>
                  <a:schemeClr val="accent1"/>
                </a:solidFill>
                <a:latin typeface="+mn-lt"/>
              </a:rPr>
              <a:t>previous</a:t>
            </a:r>
            <a:br>
              <a:rPr lang="en-US" sz="2400" b="1" dirty="0" smtClean="0">
                <a:solidFill>
                  <a:schemeClr val="accent1"/>
                </a:solidFill>
                <a:latin typeface="+mn-lt"/>
              </a:rPr>
            </a:br>
            <a:r>
              <a:rPr lang="en-US" sz="2400" b="1" dirty="0" smtClean="0">
                <a:solidFill>
                  <a:schemeClr val="accent1"/>
                </a:solidFill>
                <a:latin typeface="+mn-lt"/>
              </a:rPr>
              <a:t>state-of-the-art</a:t>
            </a:r>
            <a:endParaRPr lang="cs-CZ" sz="2400" b="1" dirty="0" smtClean="0">
              <a:solidFill>
                <a:schemeClr val="accent1"/>
              </a:solidFill>
              <a:latin typeface="+mn-lt"/>
            </a:endParaRPr>
          </a:p>
        </p:txBody>
      </p:sp>
      <p:sp>
        <p:nvSpPr>
          <p:cNvPr id="17" name="TextovéPole 16"/>
          <p:cNvSpPr txBox="1"/>
          <p:nvPr/>
        </p:nvSpPr>
        <p:spPr>
          <a:xfrm rot="16200000">
            <a:off x="7529031" y="5225949"/>
            <a:ext cx="2137124" cy="461665"/>
          </a:xfrm>
          <a:prstGeom prst="rect">
            <a:avLst/>
          </a:prstGeom>
          <a:noFill/>
        </p:spPr>
        <p:txBody>
          <a:bodyPr wrap="none" rtlCol="0">
            <a:spAutoFit/>
          </a:bodyPr>
          <a:lstStyle/>
          <a:p>
            <a:pPr algn="ctr"/>
            <a:r>
              <a:rPr lang="en-US" sz="2400" b="1" dirty="0" smtClean="0">
                <a:solidFill>
                  <a:schemeClr val="accent2"/>
                </a:solidFill>
                <a:latin typeface="+mn-lt"/>
              </a:rPr>
              <a:t>new method</a:t>
            </a:r>
            <a:endParaRPr lang="cs-CZ" sz="2400" b="1" dirty="0" smtClean="0">
              <a:solidFill>
                <a:schemeClr val="accent2"/>
              </a:solidFill>
              <a:latin typeface="+mn-lt"/>
            </a:endParaRPr>
          </a:p>
        </p:txBody>
      </p:sp>
      <p:sp>
        <p:nvSpPr>
          <p:cNvPr id="11" name="Right Arrow 7"/>
          <p:cNvSpPr/>
          <p:nvPr/>
        </p:nvSpPr>
        <p:spPr bwMode="auto">
          <a:xfrm rot="5400000">
            <a:off x="3594584" y="3603712"/>
            <a:ext cx="974574" cy="692226"/>
          </a:xfrm>
          <a:prstGeom prst="rightArrow">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eaLnBrk="0" latinLnBrk="0" hangingPunct="0">
              <a:lnSpc>
                <a:spcPct val="100000"/>
              </a:lnSpc>
              <a:buClrTx/>
              <a:buSzTx/>
              <a:buFontTx/>
              <a:buNone/>
              <a:tabLst/>
            </a:pPr>
            <a:endParaRPr lang="en-US" sz="2800" smtClean="0">
              <a:solidFill>
                <a:schemeClr val="tx1"/>
              </a:solidFill>
            </a:endParaRPr>
          </a:p>
        </p:txBody>
      </p:sp>
    </p:spTree>
    <p:extLst>
      <p:ext uri="{BB962C8B-B14F-4D97-AF65-F5344CB8AC3E}">
        <p14:creationId xmlns:p14="http://schemas.microsoft.com/office/powerpoint/2010/main" val="141497222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Estimators</a:t>
            </a:r>
            <a:br>
              <a:rPr lang="en-US" dirty="0" smtClean="0"/>
            </a:br>
            <a:r>
              <a:rPr lang="en-US" dirty="0" smtClean="0"/>
              <a:t>&amp;</a:t>
            </a:r>
            <a:br>
              <a:rPr lang="en-US" dirty="0" smtClean="0"/>
            </a:br>
            <a:r>
              <a:rPr lang="en-US" dirty="0" smtClean="0"/>
              <a:t>BIDIRECTIONAL </a:t>
            </a:r>
            <a:br>
              <a:rPr lang="en-US" dirty="0" smtClean="0"/>
            </a:br>
            <a:r>
              <a:rPr lang="en-US" dirty="0" smtClean="0"/>
              <a:t>PATH TRACING</a:t>
            </a:r>
            <a:endParaRPr lang="en-US" dirty="0"/>
          </a:p>
        </p:txBody>
      </p:sp>
      <p:sp>
        <p:nvSpPr>
          <p:cNvPr id="3" name="Zástupný symbol pro text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847118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4"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6" name="Volný tvar 25"/>
          <p:cNvSpPr/>
          <p:nvPr/>
        </p:nvSpPr>
        <p:spPr>
          <a:xfrm>
            <a:off x="3623940" y="2795238"/>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19" name="Přímá spojovací čára 18"/>
          <p:cNvCxnSpPr/>
          <p:nvPr/>
        </p:nvCxnSpPr>
        <p:spPr>
          <a:xfrm>
            <a:off x="1026238" y="2602251"/>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37045" y="3031453"/>
            <a:ext cx="1875834" cy="646331"/>
          </a:xfrm>
          <a:prstGeom prst="rect">
            <a:avLst/>
          </a:prstGeom>
          <a:noFill/>
        </p:spPr>
        <p:txBody>
          <a:bodyPr wrap="none" rtlCol="0">
            <a:spAutoFit/>
          </a:bodyPr>
          <a:lstStyle/>
          <a:p>
            <a:pPr algn="ctr"/>
            <a:r>
              <a:rPr lang="en-US" dirty="0" smtClean="0">
                <a:solidFill>
                  <a:schemeClr val="accent1"/>
                </a:solidFill>
                <a:latin typeface="+mn-lt"/>
              </a:rPr>
              <a:t>measurement</a:t>
            </a:r>
          </a:p>
          <a:p>
            <a:pPr algn="ctr"/>
            <a:r>
              <a:rPr lang="en-US" dirty="0" smtClean="0">
                <a:solidFill>
                  <a:schemeClr val="accent1"/>
                </a:solidFill>
                <a:latin typeface="+mn-lt"/>
              </a:rPr>
              <a:t>(</a:t>
            </a:r>
            <a:r>
              <a:rPr lang="en-US" i="1" dirty="0" smtClean="0">
                <a:solidFill>
                  <a:schemeClr val="accent1"/>
                </a:solidFill>
                <a:latin typeface="+mn-lt"/>
              </a:rPr>
              <a:t>j</a:t>
            </a:r>
            <a:r>
              <a:rPr lang="en-US" dirty="0" smtClean="0">
                <a:solidFill>
                  <a:schemeClr val="accent1"/>
                </a:solidFill>
                <a:latin typeface="+mn-lt"/>
              </a:rPr>
              <a:t>-</a:t>
            </a:r>
            <a:r>
              <a:rPr lang="en-US" dirty="0" err="1" smtClean="0">
                <a:solidFill>
                  <a:schemeClr val="accent1"/>
                </a:solidFill>
                <a:latin typeface="+mn-lt"/>
              </a:rPr>
              <a:t>th</a:t>
            </a:r>
            <a:r>
              <a:rPr lang="en-US" dirty="0" smtClean="0">
                <a:solidFill>
                  <a:schemeClr val="accent1"/>
                </a:solidFill>
                <a:latin typeface="+mn-lt"/>
              </a:rPr>
              <a:t> pixel value)</a:t>
            </a:r>
            <a:endParaRPr lang="cs-CZ" dirty="0" smtClean="0">
              <a:solidFill>
                <a:schemeClr val="accent1"/>
              </a:solidFill>
              <a:latin typeface="+mn-lt"/>
            </a:endParaRPr>
          </a:p>
        </p:txBody>
      </p:sp>
      <p:cxnSp>
        <p:nvCxnSpPr>
          <p:cNvPr id="21" name="Přímá spojovací čára 20"/>
          <p:cNvCxnSpPr/>
          <p:nvPr/>
        </p:nvCxnSpPr>
        <p:spPr>
          <a:xfrm>
            <a:off x="1761686" y="2674259"/>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2178366" y="2602251"/>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1153505" y="2869934"/>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4" name="TextovéPole 23"/>
          <p:cNvSpPr txBox="1"/>
          <p:nvPr/>
        </p:nvSpPr>
        <p:spPr>
          <a:xfrm rot="18481350">
            <a:off x="1521003" y="2945310"/>
            <a:ext cx="1600117" cy="923330"/>
          </a:xfrm>
          <a:prstGeom prst="rect">
            <a:avLst/>
          </a:prstGeom>
          <a:noFill/>
        </p:spPr>
        <p:txBody>
          <a:bodyPr wrap="none" rtlCol="0">
            <a:spAutoFit/>
          </a:bodyPr>
          <a:lstStyle/>
          <a:p>
            <a:pPr algn="r"/>
            <a:r>
              <a:rPr lang="en-US" dirty="0" smtClean="0">
                <a:solidFill>
                  <a:schemeClr val="accent1"/>
                </a:solidFill>
                <a:latin typeface="+mn-lt"/>
              </a:rPr>
              <a:t>measurement</a:t>
            </a:r>
            <a:br>
              <a:rPr lang="en-US" dirty="0" smtClean="0">
                <a:solidFill>
                  <a:schemeClr val="accent1"/>
                </a:solidFill>
                <a:latin typeface="+mn-lt"/>
              </a:rPr>
            </a:b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sp>
        <p:nvSpPr>
          <p:cNvPr id="34" name="Obdélník 33"/>
          <p:cNvSpPr/>
          <p:nvPr/>
        </p:nvSpPr>
        <p:spPr>
          <a:xfrm>
            <a:off x="107504" y="5589240"/>
            <a:ext cx="4572000" cy="830997"/>
          </a:xfrm>
          <a:prstGeom prst="rect">
            <a:avLst/>
          </a:prstGeom>
        </p:spPr>
        <p:txBody>
          <a:bodyPr>
            <a:spAutoFit/>
          </a:bodyPr>
          <a:lstStyle/>
          <a:p>
            <a:r>
              <a:rPr lang="en-US" sz="2400" dirty="0" smtClean="0">
                <a:solidFill>
                  <a:schemeClr val="accent1"/>
                </a:solidFill>
                <a:latin typeface="+mj-lt"/>
              </a:rPr>
              <a:t>[</a:t>
            </a:r>
            <a:r>
              <a:rPr lang="en-US" sz="2400" dirty="0" err="1" smtClean="0">
                <a:solidFill>
                  <a:schemeClr val="accent1"/>
                </a:solidFill>
                <a:latin typeface="+mj-lt"/>
              </a:rPr>
              <a:t>Veach</a:t>
            </a:r>
            <a:r>
              <a:rPr lang="en-US" sz="2400" dirty="0" smtClean="0">
                <a:solidFill>
                  <a:schemeClr val="accent1"/>
                </a:solidFill>
                <a:latin typeface="+mj-lt"/>
              </a:rPr>
              <a:t> and </a:t>
            </a:r>
            <a:r>
              <a:rPr lang="en-US" sz="2400" dirty="0" err="1" smtClean="0">
                <a:solidFill>
                  <a:schemeClr val="accent1"/>
                </a:solidFill>
                <a:latin typeface="+mj-lt"/>
              </a:rPr>
              <a:t>Guibas</a:t>
            </a:r>
            <a:r>
              <a:rPr lang="en-US" sz="2400" dirty="0" smtClean="0">
                <a:solidFill>
                  <a:schemeClr val="accent1"/>
                </a:solidFill>
                <a:latin typeface="+mj-lt"/>
              </a:rPr>
              <a:t> 1995]</a:t>
            </a:r>
          </a:p>
          <a:p>
            <a:r>
              <a:rPr lang="en-US" sz="2400" dirty="0" smtClean="0">
                <a:solidFill>
                  <a:schemeClr val="accent1"/>
                </a:solidFill>
                <a:latin typeface="+mj-lt"/>
              </a:rPr>
              <a:t>[</a:t>
            </a:r>
            <a:r>
              <a:rPr lang="en-US" sz="2400" dirty="0" err="1" smtClean="0">
                <a:solidFill>
                  <a:schemeClr val="accent1"/>
                </a:solidFill>
                <a:latin typeface="+mj-lt"/>
              </a:rPr>
              <a:t>Veach</a:t>
            </a:r>
            <a:r>
              <a:rPr lang="en-US" sz="2400" dirty="0" smtClean="0">
                <a:solidFill>
                  <a:schemeClr val="accent1"/>
                </a:solidFill>
                <a:latin typeface="+mj-lt"/>
              </a:rPr>
              <a:t> 1997]</a:t>
            </a:r>
            <a:endParaRPr lang="en-US" sz="2400" dirty="0">
              <a:solidFill>
                <a:schemeClr val="accent1"/>
              </a:solidFill>
              <a:latin typeface="+mj-lt"/>
            </a:endParaRPr>
          </a:p>
        </p:txBody>
      </p:sp>
      <p:sp>
        <p:nvSpPr>
          <p:cNvPr id="36" name="Zástupný symbol pro zápatí 35"/>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sp>
        <p:nvSpPr>
          <p:cNvPr id="25" name="Obdélník 24"/>
          <p:cNvSpPr/>
          <p:nvPr/>
        </p:nvSpPr>
        <p:spPr>
          <a:xfrm>
            <a:off x="971600" y="1844824"/>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4"/>
          <p:cNvGraphicFramePr>
            <a:graphicFrameLocks noChangeAspect="1"/>
          </p:cNvGraphicFramePr>
          <p:nvPr/>
        </p:nvGraphicFramePr>
        <p:xfrm>
          <a:off x="1043608" y="1916832"/>
          <a:ext cx="3081338" cy="730250"/>
        </p:xfrm>
        <a:graphic>
          <a:graphicData uri="http://schemas.openxmlformats.org/presentationml/2006/ole">
            <mc:AlternateContent xmlns:mc="http://schemas.openxmlformats.org/markup-compatibility/2006">
              <mc:Choice xmlns:v="urn:schemas-microsoft-com:vml" Requires="v">
                <p:oleObj spid="_x0000_s92201" name="Rovnice" r:id="rId5" imgW="1206500" imgH="292100" progId="Equation.3">
                  <p:embed/>
                </p:oleObj>
              </mc:Choice>
              <mc:Fallback>
                <p:oleObj name="Rovnice" r:id="rId5" imgW="1206500" imgH="292100" progId="Equation.3">
                  <p:embed/>
                  <p:pic>
                    <p:nvPicPr>
                      <p:cNvPr id="0" name=""/>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1043608" y="1916832"/>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8" name="TextovéPole 27"/>
          <p:cNvSpPr txBox="1"/>
          <p:nvPr/>
        </p:nvSpPr>
        <p:spPr>
          <a:xfrm>
            <a:off x="611560" y="1196752"/>
            <a:ext cx="2239716" cy="461665"/>
          </a:xfrm>
          <a:prstGeom prst="rect">
            <a:avLst/>
          </a:prstGeom>
          <a:noFill/>
        </p:spPr>
        <p:txBody>
          <a:bodyPr wrap="none" rtlCol="0">
            <a:spAutoFit/>
          </a:bodyPr>
          <a:lstStyle/>
          <a:p>
            <a:r>
              <a:rPr lang="en-US" sz="2400" b="1" dirty="0" smtClean="0">
                <a:solidFill>
                  <a:schemeClr val="tx2"/>
                </a:solidFill>
                <a:latin typeface="+mn-lt"/>
              </a:rPr>
              <a:t>Path integral</a:t>
            </a:r>
            <a:endParaRPr lang="cs-CZ" sz="2400" b="1" dirty="0" smtClean="0">
              <a:solidFill>
                <a:schemeClr val="tx2"/>
              </a:solidFill>
              <a:latin typeface="+mn-lt"/>
            </a:endParaRPr>
          </a:p>
        </p:txBody>
      </p:sp>
    </p:spTree>
    <p:extLst>
      <p:ext uri="{BB962C8B-B14F-4D97-AF65-F5344CB8AC3E}">
        <p14:creationId xmlns:p14="http://schemas.microsoft.com/office/powerpoint/2010/main" val="254713508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MC evaluation of the path integral</a:t>
            </a:r>
            <a:endParaRPr lang="en-US" dirty="0"/>
          </a:p>
        </p:txBody>
      </p:sp>
      <p:sp>
        <p:nvSpPr>
          <p:cNvPr id="3" name="Zástupný symbol pro obsah 2"/>
          <p:cNvSpPr>
            <a:spLocks noGrp="1"/>
          </p:cNvSpPr>
          <p:nvPr>
            <p:ph idx="1"/>
          </p:nvPr>
        </p:nvSpPr>
        <p:spPr/>
        <p:txBody>
          <a:bodyPr/>
          <a:lstStyle/>
          <a:p>
            <a:endParaRPr lang="en-US" dirty="0" smtClean="0"/>
          </a:p>
          <a:p>
            <a:endParaRPr lang="en-US" dirty="0" smtClean="0"/>
          </a:p>
          <a:p>
            <a:endParaRPr lang="en-US" dirty="0" smtClean="0"/>
          </a:p>
          <a:p>
            <a:endParaRPr lang="en-US" dirty="0" smtClean="0"/>
          </a:p>
          <a:p>
            <a:r>
              <a:rPr lang="en-US" dirty="0" smtClean="0"/>
              <a:t>Sample path </a:t>
            </a:r>
            <a:r>
              <a:rPr lang="en-US" b="1" dirty="0" smtClean="0"/>
              <a:t>  </a:t>
            </a:r>
            <a:r>
              <a:rPr lang="en-US" dirty="0" smtClean="0"/>
              <a:t>  from some distribution with PDF</a:t>
            </a:r>
          </a:p>
          <a:p>
            <a:endParaRPr lang="en-US" dirty="0" smtClean="0"/>
          </a:p>
          <a:p>
            <a:r>
              <a:rPr lang="en-US" dirty="0" smtClean="0"/>
              <a:t>Evaluate the probability density</a:t>
            </a:r>
          </a:p>
          <a:p>
            <a:endParaRPr lang="en-US" dirty="0" smtClean="0"/>
          </a:p>
          <a:p>
            <a:r>
              <a:rPr lang="en-US" dirty="0" smtClean="0"/>
              <a:t>Evaluate the integrand</a:t>
            </a:r>
          </a:p>
          <a:p>
            <a:pPr lvl="1"/>
            <a:endParaRPr lang="en-US" dirty="0" smtClean="0"/>
          </a:p>
        </p:txBody>
      </p:sp>
      <p:graphicFrame>
        <p:nvGraphicFramePr>
          <p:cNvPr id="11" name="Object 2"/>
          <p:cNvGraphicFramePr>
            <a:graphicFrameLocks noChangeAspect="1"/>
          </p:cNvGraphicFramePr>
          <p:nvPr/>
        </p:nvGraphicFramePr>
        <p:xfrm>
          <a:off x="2602444" y="3380736"/>
          <a:ext cx="347663" cy="411162"/>
        </p:xfrm>
        <a:graphic>
          <a:graphicData uri="http://schemas.openxmlformats.org/presentationml/2006/ole">
            <mc:AlternateContent xmlns:mc="http://schemas.openxmlformats.org/markup-compatibility/2006">
              <mc:Choice xmlns:v="urn:schemas-microsoft-com:vml" Requires="v">
                <p:oleObj spid="_x0000_s93421" name="Rovnice" r:id="rId4" imgW="139680" imgH="164880" progId="Equation.3">
                  <p:embed/>
                </p:oleObj>
              </mc:Choice>
              <mc:Fallback>
                <p:oleObj name="Rovnice" r:id="rId4" imgW="139680" imgH="16488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602444" y="3380736"/>
                        <a:ext cx="347663" cy="4111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12" name="Object 2"/>
          <p:cNvGraphicFramePr>
            <a:graphicFrameLocks noChangeAspect="1"/>
          </p:cNvGraphicFramePr>
          <p:nvPr/>
        </p:nvGraphicFramePr>
        <p:xfrm>
          <a:off x="7402513" y="3336925"/>
          <a:ext cx="855662" cy="508000"/>
        </p:xfrm>
        <a:graphic>
          <a:graphicData uri="http://schemas.openxmlformats.org/presentationml/2006/ole">
            <mc:AlternateContent xmlns:mc="http://schemas.openxmlformats.org/markup-compatibility/2006">
              <mc:Choice xmlns:v="urn:schemas-microsoft-com:vml" Requires="v">
                <p:oleObj spid="_x0000_s93422" name="Rovnice" r:id="rId6" imgW="342720" imgH="203040" progId="Equation.3">
                  <p:embed/>
                </p:oleObj>
              </mc:Choice>
              <mc:Fallback>
                <p:oleObj name="Rovnice" r:id="rId6" imgW="342720" imgH="20304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402513" y="3336925"/>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5" name="Object 5"/>
          <p:cNvGraphicFramePr>
            <a:graphicFrameLocks noChangeAspect="1"/>
          </p:cNvGraphicFramePr>
          <p:nvPr/>
        </p:nvGraphicFramePr>
        <p:xfrm>
          <a:off x="5148263" y="4221163"/>
          <a:ext cx="855662" cy="508000"/>
        </p:xfrm>
        <a:graphic>
          <a:graphicData uri="http://schemas.openxmlformats.org/presentationml/2006/ole">
            <mc:AlternateContent xmlns:mc="http://schemas.openxmlformats.org/markup-compatibility/2006">
              <mc:Choice xmlns:v="urn:schemas-microsoft-com:vml" Requires="v">
                <p:oleObj spid="_x0000_s93423" name="Rovnice" r:id="rId8" imgW="342720" imgH="203040" progId="Equation.3">
                  <p:embed/>
                </p:oleObj>
              </mc:Choice>
              <mc:Fallback>
                <p:oleObj name="Rovnice" r:id="rId8" imgW="342720" imgH="20304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148263" y="4221163"/>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6" name="Object 6"/>
          <p:cNvGraphicFramePr>
            <a:graphicFrameLocks noChangeAspect="1"/>
          </p:cNvGraphicFramePr>
          <p:nvPr/>
        </p:nvGraphicFramePr>
        <p:xfrm>
          <a:off x="3886200" y="5073650"/>
          <a:ext cx="949325" cy="603250"/>
        </p:xfrm>
        <a:graphic>
          <a:graphicData uri="http://schemas.openxmlformats.org/presentationml/2006/ole">
            <mc:AlternateContent xmlns:mc="http://schemas.openxmlformats.org/markup-compatibility/2006">
              <mc:Choice xmlns:v="urn:schemas-microsoft-com:vml" Requires="v">
                <p:oleObj spid="_x0000_s93424" name="Rovnice" r:id="rId10" imgW="380880" imgH="241200" progId="Equation.3">
                  <p:embed/>
                </p:oleObj>
              </mc:Choice>
              <mc:Fallback>
                <p:oleObj name="Rovnice" r:id="rId10" imgW="380880" imgH="241200" progId="Equation.3">
                  <p:embed/>
                  <p:pic>
                    <p:nvPicPr>
                      <p:cNvPr id="0" name=""/>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886200" y="5073650"/>
                        <a:ext cx="949325" cy="6032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15" name="Obdélník 14"/>
          <p:cNvSpPr/>
          <p:nvPr/>
        </p:nvSpPr>
        <p:spPr>
          <a:xfrm>
            <a:off x="971600" y="1844824"/>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611560" y="1196752"/>
            <a:ext cx="2239716" cy="461665"/>
          </a:xfrm>
          <a:prstGeom prst="rect">
            <a:avLst/>
          </a:prstGeom>
          <a:noFill/>
        </p:spPr>
        <p:txBody>
          <a:bodyPr wrap="none" rtlCol="0">
            <a:spAutoFit/>
          </a:bodyPr>
          <a:lstStyle/>
          <a:p>
            <a:r>
              <a:rPr lang="en-US" sz="2400" b="1" dirty="0" smtClean="0">
                <a:solidFill>
                  <a:schemeClr val="tx2"/>
                </a:solidFill>
                <a:latin typeface="+mn-lt"/>
              </a:rPr>
              <a:t>Path integral</a:t>
            </a:r>
            <a:endParaRPr lang="cs-CZ" sz="2400" b="1" dirty="0" smtClean="0">
              <a:solidFill>
                <a:schemeClr val="tx2"/>
              </a:solidFill>
              <a:latin typeface="+mn-lt"/>
            </a:endParaRPr>
          </a:p>
        </p:txBody>
      </p:sp>
      <p:graphicFrame>
        <p:nvGraphicFramePr>
          <p:cNvPr id="17" name="Object 4"/>
          <p:cNvGraphicFramePr>
            <a:graphicFrameLocks noChangeAspect="1"/>
          </p:cNvGraphicFramePr>
          <p:nvPr/>
        </p:nvGraphicFramePr>
        <p:xfrm>
          <a:off x="1043608" y="1916832"/>
          <a:ext cx="3081338" cy="730250"/>
        </p:xfrm>
        <a:graphic>
          <a:graphicData uri="http://schemas.openxmlformats.org/presentationml/2006/ole">
            <mc:AlternateContent xmlns:mc="http://schemas.openxmlformats.org/markup-compatibility/2006">
              <mc:Choice xmlns:v="urn:schemas-microsoft-com:vml" Requires="v">
                <p:oleObj spid="_x0000_s93425" name="Rovnice" r:id="rId12" imgW="1206500" imgH="292100" progId="Equation.3">
                  <p:embed/>
                </p:oleObj>
              </mc:Choice>
              <mc:Fallback>
                <p:oleObj name="Rovnice" r:id="rId12" imgW="1206500" imgH="292100" progId="Equation.3">
                  <p:embed/>
                  <p:pic>
                    <p:nvPicPr>
                      <p:cNvPr id="0" name=""/>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043608" y="1916832"/>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4" name="Skupina 23"/>
          <p:cNvGrpSpPr/>
          <p:nvPr/>
        </p:nvGrpSpPr>
        <p:grpSpPr>
          <a:xfrm>
            <a:off x="5220072" y="1196752"/>
            <a:ext cx="2880320" cy="1728192"/>
            <a:chOff x="5220072" y="1052736"/>
            <a:chExt cx="2880320" cy="1728192"/>
          </a:xfrm>
        </p:grpSpPr>
        <p:grpSp>
          <p:nvGrpSpPr>
            <p:cNvPr id="8" name="Skupina 4"/>
            <p:cNvGrpSpPr/>
            <p:nvPr/>
          </p:nvGrpSpPr>
          <p:grpSpPr>
            <a:xfrm>
              <a:off x="5868144" y="1628800"/>
              <a:ext cx="2232248" cy="1152128"/>
              <a:chOff x="1331640" y="1412776"/>
              <a:chExt cx="2232248" cy="1152128"/>
            </a:xfrm>
          </p:grpSpPr>
          <p:graphicFrame>
            <p:nvGraphicFramePr>
              <p:cNvPr id="31"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93426" name="Rovnice" r:id="rId14" imgW="799920" imgH="444240" progId="Equation.3">
                      <p:embed/>
                    </p:oleObj>
                  </mc:Choice>
                  <mc:Fallback>
                    <p:oleObj name="Rovnice" r:id="rId14" imgW="799920" imgH="444240" progId="Equation.3">
                      <p:embed/>
                      <p:pic>
                        <p:nvPicPr>
                          <p:cNvPr id="0" name=""/>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2" name="Obdélník 31"/>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ovéPole 25"/>
            <p:cNvSpPr txBox="1"/>
            <p:nvPr/>
          </p:nvSpPr>
          <p:spPr>
            <a:xfrm>
              <a:off x="5220072" y="1052736"/>
              <a:ext cx="2335896" cy="461665"/>
            </a:xfrm>
            <a:prstGeom prst="rect">
              <a:avLst/>
            </a:prstGeom>
            <a:noFill/>
          </p:spPr>
          <p:txBody>
            <a:bodyPr wrap="none" rtlCol="0">
              <a:spAutoFit/>
            </a:bodyPr>
            <a:lstStyle/>
            <a:p>
              <a:r>
                <a:rPr lang="en-US" sz="2400" b="1" dirty="0" smtClean="0">
                  <a:solidFill>
                    <a:schemeClr val="tx2"/>
                  </a:solidFill>
                  <a:latin typeface="+mn-lt"/>
                </a:rPr>
                <a:t>MC estimator</a:t>
              </a:r>
              <a:endParaRPr lang="cs-CZ" sz="2400" b="1" dirty="0" smtClean="0">
                <a:solidFill>
                  <a:schemeClr val="tx2"/>
                </a:solidFill>
                <a:latin typeface="+mn-lt"/>
              </a:endParaRPr>
            </a:p>
          </p:txBody>
        </p:sp>
      </p:grpSp>
      <p:sp>
        <p:nvSpPr>
          <p:cNvPr id="23" name="Zástupný symbol pro zápatí 22"/>
          <p:cNvSpPr>
            <a:spLocks noGrp="1"/>
          </p:cNvSpPr>
          <p:nvPr>
            <p:ph type="ftr" sz="quarter" idx="11"/>
          </p:nvPr>
        </p:nvSpPr>
        <p:spPr/>
        <p:txBody>
          <a:bodyPr/>
          <a:lstStyle/>
          <a:p>
            <a:pPr>
              <a:defRPr/>
            </a:pPr>
            <a:r>
              <a:rPr lang="en-US" altLang="en-US" smtClean="0"/>
              <a:t>Jaroslav Křivánek – Combining path integral and particle density estimators</a:t>
            </a:r>
            <a:endParaRPr lang="en-US" altLang="en-US" dirty="0"/>
          </a:p>
        </p:txBody>
      </p:sp>
    </p:spTree>
    <p:extLst>
      <p:ext uri="{BB962C8B-B14F-4D97-AF65-F5344CB8AC3E}">
        <p14:creationId xmlns:p14="http://schemas.microsoft.com/office/powerpoint/2010/main" val="305989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6085"/>
                                        </p:tgtEl>
                                        <p:attrNameLst>
                                          <p:attrName>style.visibility</p:attrName>
                                        </p:attrNameLst>
                                      </p:cBhvr>
                                      <p:to>
                                        <p:strVal val="visible"/>
                                      </p:to>
                                    </p:set>
                                    <p:animEffect transition="in" filter="fade">
                                      <p:cBhvr>
                                        <p:cTn id="26" dur="500"/>
                                        <p:tgtEl>
                                          <p:spTgt spid="460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6086"/>
                                        </p:tgtEl>
                                        <p:attrNameLst>
                                          <p:attrName>style.visibility</p:attrName>
                                        </p:attrNameLst>
                                      </p:cBhvr>
                                      <p:to>
                                        <p:strVal val="visible"/>
                                      </p:to>
                                    </p:set>
                                    <p:animEffect transition="in" filter="fade">
                                      <p:cBhvr>
                                        <p:cTn id="34"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7432</TotalTime>
  <Words>4404</Words>
  <Application>Microsoft Office PowerPoint</Application>
  <PresentationFormat>Předvádění na obrazovce (4:3)</PresentationFormat>
  <Paragraphs>498</Paragraphs>
  <Slides>54</Slides>
  <Notes>45</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54</vt:i4>
      </vt:variant>
    </vt:vector>
  </HeadingPairs>
  <TitlesOfParts>
    <vt:vector size="56" baseType="lpstr">
      <vt:lpstr>Hrany</vt:lpstr>
      <vt:lpstr>Rovnice</vt:lpstr>
      <vt:lpstr>Combining  path integral estimators  and  particle density estimators  in light transport simulation</vt:lpstr>
      <vt:lpstr>Contributors</vt:lpstr>
      <vt:lpstr>Prezentace aplikace PowerPoint</vt:lpstr>
      <vt:lpstr>Prezentace aplikace PowerPoint</vt:lpstr>
      <vt:lpstr>Prezentace aplikace PowerPoint</vt:lpstr>
      <vt:lpstr>Approach</vt:lpstr>
      <vt:lpstr>Path Integral Estimators &amp; BIDIRECTIONAL  PATH TRACING</vt:lpstr>
      <vt:lpstr>Path integral formulation</vt:lpstr>
      <vt:lpstr>MC evaluation of the path integral</vt:lpstr>
      <vt:lpstr>Many possible sampling techniques</vt:lpstr>
      <vt:lpstr>Bidirectional path tracing</vt:lpstr>
      <vt:lpstr>Multiple Importance Sampling</vt:lpstr>
      <vt:lpstr>Multiple Importance Sampling</vt:lpstr>
      <vt:lpstr>Bidirectional path tracing</vt:lpstr>
      <vt:lpstr>Limitations of Bidirectional Path Tracing</vt:lpstr>
      <vt:lpstr>Insufficient path sampling techniques</vt:lpstr>
      <vt:lpstr>Insufficient path sampling techniques</vt:lpstr>
      <vt:lpstr>Photon Mapping  (Density estimation)</vt:lpstr>
      <vt:lpstr>Photon mapping (Density estimation)</vt:lpstr>
      <vt:lpstr>Insufficient path sampling techniques</vt:lpstr>
      <vt:lpstr>Combining   Bidirectional path tracing &amp;  Photon mapping</vt:lpstr>
      <vt:lpstr>Overview</vt:lpstr>
      <vt:lpstr>BPT vs PM</vt:lpstr>
      <vt:lpstr>Bidirectional MC path sampling</vt:lpstr>
      <vt:lpstr>Bidirectional MC path sampling</vt:lpstr>
      <vt:lpstr>Bidirectional MC path sampling</vt:lpstr>
      <vt:lpstr>BPT and PM paths – different spaces</vt:lpstr>
      <vt:lpstr>Vertex Connection and Merging</vt:lpstr>
      <vt:lpstr>Extended path space [Hachisuka et al.]</vt:lpstr>
      <vt:lpstr>Sampling techniques</vt:lpstr>
      <vt:lpstr>Technique comparison – SDS Paths</vt:lpstr>
      <vt:lpstr>Prezentace aplikace PowerPoint</vt:lpstr>
      <vt:lpstr>Technique comparison – Diffuse Illum.</vt:lpstr>
      <vt:lpstr>Prezentace aplikace PowerPoint</vt:lpstr>
      <vt:lpstr>VCM – Algorithm overview</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Convergence rate</vt:lpstr>
      <vt:lpstr>Summary</vt:lpstr>
      <vt:lpstr>Remaining challenges</vt:lpstr>
      <vt:lpstr>Resources</vt:lpstr>
      <vt:lpstr>VCM in production</vt:lpstr>
      <vt:lpstr>Extension to Volumetric Scattering</vt:lpstr>
      <vt:lpstr>Volumetric Light Transport</vt:lpstr>
      <vt:lpstr>Volumetric Light Transport: Unified Points, Beams &amp; Paths</vt:lpstr>
      <vt:lpstr>References</vt:lpstr>
      <vt:lpstr>Acknowledgements</vt:lpstr>
      <vt:lpstr>Thank you!  </vt:lpstr>
    </vt:vector>
  </TitlesOfParts>
  <Company>CTU Prague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Advances in Light Transport Simulation - Introduction</dc:title>
  <dc:creator>Jaroslav Křivánek</dc:creator>
  <cp:lastModifiedBy>Jaroslav Krivanek</cp:lastModifiedBy>
  <cp:revision>3732</cp:revision>
  <dcterms:created xsi:type="dcterms:W3CDTF">2006-11-17T09:10:54Z</dcterms:created>
  <dcterms:modified xsi:type="dcterms:W3CDTF">2014-04-11T22:02:46Z</dcterms:modified>
</cp:coreProperties>
</file>