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7.xml" ContentType="application/vnd.openxmlformats-officedocument.presentationml.tags+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handoutMasterIdLst>
    <p:handoutMasterId r:id="rId46"/>
  </p:handoutMasterIdLst>
  <p:sldIdLst>
    <p:sldId id="457" r:id="rId2"/>
    <p:sldId id="414" r:id="rId3"/>
    <p:sldId id="415" r:id="rId4"/>
    <p:sldId id="416" r:id="rId5"/>
    <p:sldId id="417" r:id="rId6"/>
    <p:sldId id="429" r:id="rId7"/>
    <p:sldId id="430" r:id="rId8"/>
    <p:sldId id="428" r:id="rId9"/>
    <p:sldId id="418" r:id="rId10"/>
    <p:sldId id="419" r:id="rId11"/>
    <p:sldId id="458" r:id="rId12"/>
    <p:sldId id="461" r:id="rId13"/>
    <p:sldId id="462" r:id="rId14"/>
    <p:sldId id="470" r:id="rId15"/>
    <p:sldId id="471" r:id="rId16"/>
    <p:sldId id="472" r:id="rId17"/>
    <p:sldId id="422" r:id="rId18"/>
    <p:sldId id="449" r:id="rId19"/>
    <p:sldId id="473" r:id="rId20"/>
    <p:sldId id="423" r:id="rId21"/>
    <p:sldId id="450" r:id="rId22"/>
    <p:sldId id="451" r:id="rId23"/>
    <p:sldId id="474" r:id="rId24"/>
    <p:sldId id="425" r:id="rId25"/>
    <p:sldId id="452" r:id="rId26"/>
    <p:sldId id="453" r:id="rId27"/>
    <p:sldId id="454" r:id="rId28"/>
    <p:sldId id="455" r:id="rId29"/>
    <p:sldId id="426" r:id="rId30"/>
    <p:sldId id="468" r:id="rId31"/>
    <p:sldId id="460" r:id="rId32"/>
    <p:sldId id="439" r:id="rId33"/>
    <p:sldId id="441" r:id="rId34"/>
    <p:sldId id="442" r:id="rId35"/>
    <p:sldId id="443" r:id="rId36"/>
    <p:sldId id="444" r:id="rId37"/>
    <p:sldId id="446" r:id="rId38"/>
    <p:sldId id="447" r:id="rId39"/>
    <p:sldId id="448" r:id="rId40"/>
    <p:sldId id="464" r:id="rId41"/>
    <p:sldId id="456" r:id="rId42"/>
    <p:sldId id="445" r:id="rId43"/>
    <p:sldId id="440"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E600"/>
    <a:srgbClr val="83BC5C"/>
    <a:srgbClr val="AFABAB"/>
    <a:srgbClr val="DEA900"/>
    <a:srgbClr val="E6AF00"/>
    <a:srgbClr val="5B9BD5"/>
    <a:srgbClr val="ED7D31"/>
    <a:srgbClr val="0A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9" autoAdjust="0"/>
    <p:restoredTop sz="79327" autoAdjust="0"/>
  </p:normalViewPr>
  <p:slideViewPr>
    <p:cSldViewPr snapToGrid="0" snapToObjects="1">
      <p:cViewPr varScale="1">
        <p:scale>
          <a:sx n="96" d="100"/>
          <a:sy n="96" d="100"/>
        </p:scale>
        <p:origin x="1027" y="67"/>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4" d="100"/>
          <a:sy n="94" d="100"/>
        </p:scale>
        <p:origin x="-3531"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CC0ED5-304B-4587-AA3B-F3C7042AB821}" type="datetimeFigureOut">
              <a:rPr lang="en-US" smtClean="0"/>
              <a:t>5/8/2018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BB891A-7F5D-4549-9190-3BC8284B4EAE}" type="slidenum">
              <a:rPr lang="en-US" smtClean="0"/>
              <a:t>‹#›</a:t>
            </a:fld>
            <a:endParaRPr lang="en-US"/>
          </a:p>
        </p:txBody>
      </p:sp>
    </p:spTree>
    <p:extLst>
      <p:ext uri="{BB962C8B-B14F-4D97-AF65-F5344CB8AC3E}">
        <p14:creationId xmlns:p14="http://schemas.microsoft.com/office/powerpoint/2010/main" val="3794805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FC0146-7CFE-4D22-8266-E4CD6364D2FC}" type="datetimeFigureOut">
              <a:rPr lang="en-US" smtClean="0"/>
              <a:t>5/8/2018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6E891D-2715-4246-BC27-8073EFAE1CBD}" type="slidenum">
              <a:rPr lang="en-US" smtClean="0"/>
              <a:t>‹#›</a:t>
            </a:fld>
            <a:endParaRPr lang="en-US"/>
          </a:p>
        </p:txBody>
      </p:sp>
    </p:spTree>
    <p:extLst>
      <p:ext uri="{BB962C8B-B14F-4D97-AF65-F5344CB8AC3E}">
        <p14:creationId xmlns:p14="http://schemas.microsoft.com/office/powerpoint/2010/main" val="182133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hello and thanks for coming</a:t>
            </a:r>
          </a:p>
          <a:p>
            <a:pPr marL="171450" indent="-171450">
              <a:buFontTx/>
              <a:buChar char="-"/>
            </a:pPr>
            <a:r>
              <a:rPr lang="en-US" dirty="0"/>
              <a:t>briefly introduce everybody</a:t>
            </a:r>
          </a:p>
        </p:txBody>
      </p:sp>
      <p:sp>
        <p:nvSpPr>
          <p:cNvPr id="4" name="Slide Number Placeholder 3"/>
          <p:cNvSpPr>
            <a:spLocks noGrp="1"/>
          </p:cNvSpPr>
          <p:nvPr>
            <p:ph type="sldNum" sz="quarter" idx="10"/>
          </p:nvPr>
        </p:nvSpPr>
        <p:spPr/>
        <p:txBody>
          <a:bodyPr/>
          <a:lstStyle/>
          <a:p>
            <a:fld id="{656E891D-2715-4246-BC27-8073EFAE1CBD}" type="slidenum">
              <a:rPr lang="en-US" smtClean="0"/>
              <a:t>1</a:t>
            </a:fld>
            <a:endParaRPr lang="en-US"/>
          </a:p>
        </p:txBody>
      </p:sp>
    </p:spTree>
    <p:extLst>
      <p:ext uri="{BB962C8B-B14F-4D97-AF65-F5344CB8AC3E}">
        <p14:creationId xmlns:p14="http://schemas.microsoft.com/office/powerpoint/2010/main" val="22354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ok, so to</a:t>
            </a:r>
            <a:r>
              <a:rPr lang="en-US" baseline="0" dirty="0"/>
              <a:t> put our work in context, consider the two types of pipelines usually considered in computational design: forward and inverse</a:t>
            </a:r>
          </a:p>
          <a:p>
            <a:pPr marL="171450" indent="-171450">
              <a:buFontTx/>
              <a:buChar char="-"/>
            </a:pPr>
            <a:endParaRPr lang="en-US" baseline="0" dirty="0"/>
          </a:p>
          <a:p>
            <a:pPr marL="171450" indent="-171450">
              <a:buFontTx/>
              <a:buChar char="-"/>
            </a:pPr>
            <a:r>
              <a:rPr lang="en-US" baseline="0" dirty="0"/>
              <a:t>forward pipelines start with a known (usually physical) description of the designed object and produce the resulting appearance (or motion, mechanical properties, and so on) </a:t>
            </a:r>
            <a:r>
              <a:rPr lang="mr-IN" baseline="0" dirty="0"/>
              <a:t>–</a:t>
            </a:r>
            <a:r>
              <a:rPr lang="en-US" baseline="0" dirty="0"/>
              <a:t> rendering is a typical example</a:t>
            </a:r>
          </a:p>
          <a:p>
            <a:pPr marL="171450" indent="-171450">
              <a:buFontTx/>
              <a:buChar char="-"/>
            </a:pPr>
            <a:r>
              <a:rPr lang="en-US" baseline="0" dirty="0"/>
              <a:t>inverse pipelines, on the other hand, start with an external specification of the target, and use this as a constraint to produce such physical description</a:t>
            </a:r>
          </a:p>
          <a:p>
            <a:pPr marL="171450" indent="-171450">
              <a:buFontTx/>
              <a:buChar char="-"/>
            </a:pPr>
            <a:endParaRPr lang="en-US" baseline="0" dirty="0"/>
          </a:p>
          <a:p>
            <a:pPr marL="171450" indent="-171450">
              <a:buFontTx/>
              <a:buChar char="-"/>
            </a:pPr>
            <a:r>
              <a:rPr lang="en-US" baseline="0" dirty="0"/>
              <a:t>[CLICK]</a:t>
            </a:r>
          </a:p>
          <a:p>
            <a:pPr marL="171450" indent="-171450">
              <a:buFontTx/>
              <a:buChar char="-"/>
            </a:pPr>
            <a:endParaRPr lang="en-US" baseline="0" dirty="0"/>
          </a:p>
          <a:p>
            <a:pPr marL="171450" indent="-171450">
              <a:buFontTx/>
              <a:buChar char="-"/>
            </a:pPr>
            <a:r>
              <a:rPr lang="en-US" baseline="0" dirty="0"/>
              <a:t>consider baking a cake: forward pipelines correspond to the act of baking, while the inverse ones aim at figuring out the composition and procedure that leads to a cake with desired look and taste</a:t>
            </a:r>
          </a:p>
          <a:p>
            <a:pPr marL="171450" indent="-171450">
              <a:buFontTx/>
              <a:buChar char="-"/>
            </a:pPr>
            <a:r>
              <a:rPr lang="en-US" baseline="0" dirty="0"/>
              <a:t>from this it becomes obvious that the inverse pipelines are strictly more complex, since they contain a forward component and then on top of that an iterative process to tune the solution parameters</a:t>
            </a:r>
          </a:p>
        </p:txBody>
      </p:sp>
      <p:sp>
        <p:nvSpPr>
          <p:cNvPr id="4" name="Slide Number Placeholder 3"/>
          <p:cNvSpPr>
            <a:spLocks noGrp="1"/>
          </p:cNvSpPr>
          <p:nvPr>
            <p:ph type="sldNum" sz="quarter" idx="10"/>
          </p:nvPr>
        </p:nvSpPr>
        <p:spPr/>
        <p:txBody>
          <a:bodyPr/>
          <a:lstStyle/>
          <a:p>
            <a:fld id="{656E891D-2715-4246-BC27-8073EFAE1CBD}" type="slidenum">
              <a:rPr lang="en-US" smtClean="0"/>
              <a:t>10</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here’s a canonical example of an inverse pipeline for appearance design</a:t>
            </a:r>
          </a:p>
          <a:p>
            <a:pPr marL="171450" indent="-171450">
              <a:buFontTx/>
              <a:buChar char="-"/>
            </a:pPr>
            <a:r>
              <a:rPr lang="en-US" dirty="0"/>
              <a:t>starting with the target appearance (texture)</a:t>
            </a:r>
            <a:r>
              <a:rPr lang="en-US" baseline="0" dirty="0"/>
              <a:t> [CLICK] we feed it to some form of optimization, also called a pre-correction since its task is to correct for the distortion during reproduction *in advance*</a:t>
            </a:r>
          </a:p>
          <a:p>
            <a:pPr marL="171450" indent="-171450">
              <a:buFontTx/>
              <a:buChar char="-"/>
            </a:pPr>
            <a:r>
              <a:rPr lang="en-US" baseline="0" dirty="0"/>
              <a:t>[CLICK] the result is a 2.5D or 3D material distribution [CLICK] which is then physically fabricated by the printer</a:t>
            </a:r>
          </a:p>
          <a:p>
            <a:pPr marL="171450" indent="-171450">
              <a:buFontTx/>
              <a:buChar char="-"/>
            </a:pPr>
            <a:r>
              <a:rPr lang="en-US" baseline="0" dirty="0"/>
              <a:t>let’s briefly look at some existing approaches for the core part: pre-correction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11</a:t>
            </a:fld>
            <a:endParaRPr lang="en-US"/>
          </a:p>
        </p:txBody>
      </p:sp>
    </p:spTree>
    <p:extLst>
      <p:ext uri="{BB962C8B-B14F-4D97-AF65-F5344CB8AC3E}">
        <p14:creationId xmlns:p14="http://schemas.microsoft.com/office/powerpoint/2010/main" val="1849556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then is our inverse pipeline: we start with a target appearance (given by a 2D surface texture),</a:t>
            </a:r>
            <a:r>
              <a:rPr lang="en-US" baseline="0" dirty="0"/>
              <a:t> and measured optical properties of our print materials</a:t>
            </a:r>
          </a:p>
          <a:p>
            <a:pPr marL="171450" indent="-171450">
              <a:buFontTx/>
              <a:buChar char="-"/>
            </a:pPr>
            <a:r>
              <a:rPr lang="en-US" baseline="0" dirty="0"/>
              <a:t>the core of the method is an iterative optimization that eventually produces a layered material specification understandable by the printer</a:t>
            </a:r>
          </a:p>
          <a:p>
            <a:pPr marL="171450" indent="-171450">
              <a:buFontTx/>
              <a:buChar char="-"/>
            </a:pPr>
            <a:r>
              <a:rPr lang="en-US" baseline="0" dirty="0"/>
              <a:t>assuming everything goes well, the result is a printout similar to the specified target</a:t>
            </a:r>
          </a:p>
          <a:p>
            <a:pPr marL="171450" indent="-171450">
              <a:buFontTx/>
              <a:buChar char="-"/>
            </a:pPr>
            <a:r>
              <a:rPr lang="en-US" baseline="0" dirty="0"/>
              <a:t>note that </a:t>
            </a:r>
            <a:r>
              <a:rPr lang="en-US" dirty="0"/>
              <a:t>we only</a:t>
            </a:r>
            <a:r>
              <a:rPr lang="en-US" baseline="0" dirty="0"/>
              <a:t> operated with flat geometry here, since our focus was on the texture and color reproduction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12</a:t>
            </a:fld>
            <a:endParaRPr lang="en-US"/>
          </a:p>
        </p:txBody>
      </p:sp>
    </p:spTree>
    <p:extLst>
      <p:ext uri="{BB962C8B-B14F-4D97-AF65-F5344CB8AC3E}">
        <p14:creationId xmlns:p14="http://schemas.microsoft.com/office/powerpoint/2010/main" val="8705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a:t>
            </a:r>
            <a:r>
              <a:rPr lang="en-US" baseline="0" dirty="0"/>
              <a:t> contrary, our inverse reproduction pipeline is fully 3D</a:t>
            </a:r>
          </a:p>
          <a:p>
            <a:pPr marL="171450" indent="-171450">
              <a:buFontTx/>
              <a:buChar char="-"/>
            </a:pPr>
            <a:r>
              <a:rPr lang="en-US" baseline="0" dirty="0"/>
              <a:t>its structure is very similar to the previous one, but we additionally use the measured optical parameters of the materials, which are the input to the optimization together with the target appearance specification</a:t>
            </a:r>
          </a:p>
          <a:p>
            <a:pPr marL="171450" indent="-171450">
              <a:buFontTx/>
              <a:buChar char="-"/>
            </a:pPr>
            <a:r>
              <a:rPr lang="en-US" baseline="0" dirty="0"/>
              <a:t>the core of the method is an iterative optimization that eventually produces a layered material specification understandable by the printer</a:t>
            </a:r>
          </a:p>
          <a:p>
            <a:pPr marL="171450" indent="-171450">
              <a:buFontTx/>
              <a:buChar char="-"/>
            </a:pPr>
            <a:endParaRPr lang="en-US" baseline="0" dirty="0"/>
          </a:p>
          <a:p>
            <a:pPr marL="171450" indent="-171450">
              <a:buFontTx/>
              <a:buChar char="-"/>
            </a:pPr>
            <a:r>
              <a:rPr lang="en-US" baseline="0" dirty="0"/>
              <a:t>[CLICK]</a:t>
            </a:r>
          </a:p>
          <a:p>
            <a:pPr marL="171450" indent="-171450">
              <a:buFontTx/>
              <a:buChar char="-"/>
            </a:pPr>
            <a:endParaRPr lang="en-US" baseline="0" dirty="0"/>
          </a:p>
          <a:p>
            <a:pPr marL="171450" indent="-171450">
              <a:buFontTx/>
              <a:buChar char="-"/>
            </a:pPr>
            <a:r>
              <a:rPr lang="en-US" baseline="0" dirty="0"/>
              <a:t>looking at the details of the optimization, it consists of 3 key components</a:t>
            </a:r>
          </a:p>
          <a:p>
            <a:pPr marL="171450" indent="-171450">
              <a:buFontTx/>
              <a:buChar char="-"/>
            </a:pPr>
            <a:r>
              <a:rPr lang="en-US" baseline="0" dirty="0"/>
              <a:t>[CLICK] analytic material mapping that converts between the appearance </a:t>
            </a:r>
            <a:r>
              <a:rPr lang="en-US" baseline="0" dirty="0" err="1"/>
              <a:t>colorspace</a:t>
            </a:r>
            <a:r>
              <a:rPr lang="en-US" baseline="0" dirty="0"/>
              <a:t> and printer material space</a:t>
            </a:r>
          </a:p>
          <a:p>
            <a:pPr marL="171450" indent="-171450">
              <a:buFontTx/>
              <a:buChar char="-"/>
            </a:pPr>
            <a:r>
              <a:rPr lang="en-US" baseline="0" dirty="0"/>
              <a:t>[CLICK] Monte-Carlo prediction that evaluates the difference between the target and current solution’s appearances</a:t>
            </a:r>
          </a:p>
          <a:p>
            <a:pPr marL="171450" indent="-171450">
              <a:buFontTx/>
              <a:buChar char="-"/>
            </a:pPr>
            <a:r>
              <a:rPr lang="en-US" baseline="0" dirty="0"/>
              <a:t>and [CLICK] refinement step to improve the current solution</a:t>
            </a:r>
          </a:p>
          <a:p>
            <a:pPr marL="171450" indent="-171450">
              <a:buFontTx/>
              <a:buChar char="-"/>
            </a:pPr>
            <a:r>
              <a:rPr lang="en-US" baseline="0" dirty="0"/>
              <a:t>these are looped until no improvement can be made</a:t>
            </a:r>
          </a:p>
          <a:p>
            <a:pPr marL="171450" indent="-171450">
              <a:buFontTx/>
              <a:buChar char="-"/>
            </a:pPr>
            <a:endParaRPr lang="en-US" baseline="0" dirty="0"/>
          </a:p>
          <a:p>
            <a:pPr marL="171450" indent="-171450">
              <a:buFontTx/>
              <a:buChar char="-"/>
            </a:pPr>
            <a:r>
              <a:rPr lang="en-US" baseline="0" dirty="0"/>
              <a:t>note that </a:t>
            </a:r>
            <a:r>
              <a:rPr lang="en-US" dirty="0"/>
              <a:t>we only</a:t>
            </a:r>
            <a:r>
              <a:rPr lang="en-US" baseline="0" dirty="0"/>
              <a:t> operated with flat geometry here, since our focus was on the texture and color reproduction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13</a:t>
            </a:fld>
            <a:endParaRPr lang="en-US"/>
          </a:p>
        </p:txBody>
      </p:sp>
    </p:spTree>
    <p:extLst>
      <p:ext uri="{BB962C8B-B14F-4D97-AF65-F5344CB8AC3E}">
        <p14:creationId xmlns:p14="http://schemas.microsoft.com/office/powerpoint/2010/main" val="558530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then is our inverse reproduction pipeline</a:t>
            </a:r>
          </a:p>
          <a:p>
            <a:pPr marL="171450" indent="-171450">
              <a:buFontTx/>
              <a:buChar char="-"/>
            </a:pPr>
            <a:r>
              <a:rPr lang="en-US" dirty="0"/>
              <a:t>we start with a</a:t>
            </a:r>
            <a:r>
              <a:rPr lang="en-US" baseline="0" dirty="0"/>
              <a:t> specification of the target texture (hence inverse) and measured optical data for the CMYKW materials</a:t>
            </a:r>
          </a:p>
          <a:p>
            <a:pPr marL="171450" indent="-171450">
              <a:buFontTx/>
              <a:buChar char="-"/>
            </a:pPr>
            <a:r>
              <a:rPr lang="en-US" baseline="0" dirty="0"/>
              <a:t>these are input to the core iterative optimization procedure</a:t>
            </a:r>
          </a:p>
          <a:p>
            <a:pPr marL="171450" indent="-171450">
              <a:buFontTx/>
              <a:buChar char="-"/>
            </a:pPr>
            <a:r>
              <a:rPr lang="en-US" baseline="0" dirty="0"/>
              <a:t>the output is a full (layered) 3D composition that is then printed into a best-match result</a:t>
            </a:r>
          </a:p>
          <a:p>
            <a:pPr marL="171450" indent="-171450">
              <a:buFontTx/>
              <a:buChar char="-"/>
            </a:pPr>
            <a:endParaRPr lang="en-US" baseline="0" dirty="0"/>
          </a:p>
          <a:p>
            <a:pPr marL="171450" indent="-171450">
              <a:buFontTx/>
              <a:buChar char="-"/>
            </a:pPr>
            <a:r>
              <a:rPr lang="en-US" baseline="0" dirty="0"/>
              <a:t>describe the innards</a:t>
            </a:r>
          </a:p>
          <a:p>
            <a:pPr marL="171450" indent="-171450">
              <a:buFontTx/>
              <a:buChar char="-"/>
            </a:pPr>
            <a:endParaRPr lang="en-US" baseline="0" dirty="0"/>
          </a:p>
          <a:p>
            <a:pPr marL="171450" indent="-171450">
              <a:buFontTx/>
              <a:buChar char="-"/>
            </a:pPr>
            <a:r>
              <a:rPr lang="en-US" baseline="0" dirty="0"/>
              <a:t>the entire optimization operates in full 3D</a:t>
            </a:r>
          </a:p>
          <a:p>
            <a:pPr marL="171450" indent="-171450">
              <a:buFontTx/>
              <a:buChar char="-"/>
            </a:pPr>
            <a:r>
              <a:rPr lang="en-US" baseline="0" dirty="0"/>
              <a:t>note that </a:t>
            </a:r>
            <a:r>
              <a:rPr lang="en-US" dirty="0"/>
              <a:t>we only</a:t>
            </a:r>
            <a:r>
              <a:rPr lang="en-US" baseline="0" dirty="0"/>
              <a:t> operated with flat geometry here, since our focus was on the texture and color reproduction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14</a:t>
            </a:fld>
            <a:endParaRPr lang="en-US"/>
          </a:p>
        </p:txBody>
      </p:sp>
    </p:spTree>
    <p:extLst>
      <p:ext uri="{BB962C8B-B14F-4D97-AF65-F5344CB8AC3E}">
        <p14:creationId xmlns:p14="http://schemas.microsoft.com/office/powerpoint/2010/main" val="117312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here’s the complete ‘unwrapped’ pipeline</a:t>
            </a:r>
          </a:p>
          <a:p>
            <a:pPr marL="171450" indent="-171450">
              <a:buFontTx/>
              <a:buChar char="-"/>
            </a:pPr>
            <a:r>
              <a:rPr lang="en-US" dirty="0"/>
              <a:t>while</a:t>
            </a:r>
            <a:r>
              <a:rPr lang="en-US" baseline="0" dirty="0"/>
              <a:t> </a:t>
            </a:r>
            <a:r>
              <a:rPr lang="en-US" dirty="0"/>
              <a:t>there were many challenges along the way, </a:t>
            </a:r>
            <a:r>
              <a:rPr lang="en-US" dirty="0" err="1"/>
              <a:t>i’ll</a:t>
            </a:r>
            <a:r>
              <a:rPr lang="en-US" dirty="0"/>
              <a:t> talk about the</a:t>
            </a:r>
            <a:r>
              <a:rPr lang="en-US" baseline="0" dirty="0"/>
              <a:t> three main ones here, and leave the rest for the interested readers</a:t>
            </a:r>
          </a:p>
          <a:p>
            <a:pPr marL="171450" indent="-171450">
              <a:buFontTx/>
              <a:buChar char="-"/>
            </a:pPr>
            <a:r>
              <a:rPr lang="en-US" baseline="0" dirty="0"/>
              <a:t>there are [enumerate]</a:t>
            </a:r>
          </a:p>
          <a:p>
            <a:pPr marL="171450" indent="-171450">
              <a:buFontTx/>
              <a:buChar char="-"/>
            </a:pPr>
            <a:r>
              <a:rPr lang="en-US" baseline="0" dirty="0"/>
              <a:t>I </a:t>
            </a:r>
            <a:r>
              <a:rPr lang="en-US" dirty="0"/>
              <a:t>will not talk about prediction, since we use standard volumetric path tracing here</a:t>
            </a:r>
          </a:p>
        </p:txBody>
      </p:sp>
      <p:sp>
        <p:nvSpPr>
          <p:cNvPr id="4" name="Slide Number Placeholder 3"/>
          <p:cNvSpPr>
            <a:spLocks noGrp="1"/>
          </p:cNvSpPr>
          <p:nvPr>
            <p:ph type="sldNum" sz="quarter" idx="10"/>
          </p:nvPr>
        </p:nvSpPr>
        <p:spPr/>
        <p:txBody>
          <a:bodyPr/>
          <a:lstStyle/>
          <a:p>
            <a:fld id="{656E891D-2715-4246-BC27-8073EFAE1CBD}" type="slidenum">
              <a:rPr lang="en-US" smtClean="0"/>
              <a:t>15</a:t>
            </a:fld>
            <a:endParaRPr lang="en-US"/>
          </a:p>
        </p:txBody>
      </p:sp>
    </p:spTree>
    <p:extLst>
      <p:ext uri="{BB962C8B-B14F-4D97-AF65-F5344CB8AC3E}">
        <p14:creationId xmlns:p14="http://schemas.microsoft.com/office/powerpoint/2010/main" val="529855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here’s the complete ‘unwrapped’ pipeline</a:t>
            </a:r>
          </a:p>
          <a:p>
            <a:pPr marL="171450" indent="-171450">
              <a:buFontTx/>
              <a:buChar char="-"/>
            </a:pPr>
            <a:r>
              <a:rPr lang="en-US" dirty="0"/>
              <a:t>while</a:t>
            </a:r>
            <a:r>
              <a:rPr lang="en-US" baseline="0" dirty="0"/>
              <a:t> </a:t>
            </a:r>
            <a:r>
              <a:rPr lang="en-US" dirty="0"/>
              <a:t>there were many challenges along the way, </a:t>
            </a:r>
            <a:r>
              <a:rPr lang="en-US" dirty="0" err="1"/>
              <a:t>i’ll</a:t>
            </a:r>
            <a:r>
              <a:rPr lang="en-US" dirty="0"/>
              <a:t> talk about the</a:t>
            </a:r>
            <a:r>
              <a:rPr lang="en-US" baseline="0" dirty="0"/>
              <a:t> three main ones here, and leave the rest for the interested readers</a:t>
            </a:r>
          </a:p>
          <a:p>
            <a:pPr marL="171450" indent="-171450">
              <a:buFontTx/>
              <a:buChar char="-"/>
            </a:pPr>
            <a:r>
              <a:rPr lang="en-US" baseline="0" dirty="0"/>
              <a:t>there are [enumerate]</a:t>
            </a:r>
          </a:p>
          <a:p>
            <a:pPr marL="171450" indent="-171450">
              <a:buFontTx/>
              <a:buChar char="-"/>
            </a:pPr>
            <a:r>
              <a:rPr lang="en-US" baseline="0" dirty="0"/>
              <a:t>I </a:t>
            </a:r>
            <a:r>
              <a:rPr lang="en-US" dirty="0"/>
              <a:t>will not talk about prediction, since we use standard volumetric path tracing here</a:t>
            </a:r>
          </a:p>
        </p:txBody>
      </p:sp>
      <p:sp>
        <p:nvSpPr>
          <p:cNvPr id="4" name="Slide Number Placeholder 3"/>
          <p:cNvSpPr>
            <a:spLocks noGrp="1"/>
          </p:cNvSpPr>
          <p:nvPr>
            <p:ph type="sldNum" sz="quarter" idx="10"/>
          </p:nvPr>
        </p:nvSpPr>
        <p:spPr/>
        <p:txBody>
          <a:bodyPr/>
          <a:lstStyle/>
          <a:p>
            <a:fld id="{656E891D-2715-4246-BC27-8073EFAE1CBD}" type="slidenum">
              <a:rPr lang="en-US" smtClean="0"/>
              <a:t>16</a:t>
            </a:fld>
            <a:endParaRPr lang="en-US"/>
          </a:p>
        </p:txBody>
      </p:sp>
    </p:spTree>
    <p:extLst>
      <p:ext uri="{BB962C8B-B14F-4D97-AF65-F5344CB8AC3E}">
        <p14:creationId xmlns:p14="http://schemas.microsoft.com/office/powerpoint/2010/main" val="1795739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we’ve</a:t>
            </a:r>
            <a:r>
              <a:rPr lang="en-US" baseline="0" dirty="0"/>
              <a:t> developed is an affordable measurement setup</a:t>
            </a:r>
          </a:p>
          <a:p>
            <a:pPr marL="171450" indent="-171450">
              <a:buFontTx/>
              <a:buChar char="-"/>
            </a:pPr>
            <a:r>
              <a:rPr lang="en-US" baseline="0" dirty="0"/>
              <a:t>since it’s based on a transmissive measurement and a structured reflector, we need only simple lighting, consumer DSLR camera, and only basic calibration</a:t>
            </a:r>
          </a:p>
          <a:p>
            <a:pPr marL="171450" indent="-171450">
              <a:buFontTx/>
              <a:buChar char="-"/>
            </a:pPr>
            <a:r>
              <a:rPr lang="en-US" baseline="0" dirty="0"/>
              <a:t>from the images of thin slices of our materials, we extract the transmitted B&amp;W edges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extracted edges we then perform</a:t>
            </a:r>
            <a:r>
              <a:rPr lang="en-US" baseline="0" dirty="0"/>
              <a:t> a dictionary match across the 3D optical parametric space of our printing materials</a:t>
            </a:r>
          </a:p>
          <a:p>
            <a:pPr marL="171450" indent="-171450">
              <a:buFontTx/>
              <a:buChar char="-"/>
            </a:pPr>
            <a:r>
              <a:rPr lang="en-US" baseline="0" dirty="0"/>
              <a:t>the best-fitting profiles from the dictionary then give us the intrinsic material parameters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here’s the complete ‘unwrapped’ pipeline</a:t>
            </a:r>
          </a:p>
          <a:p>
            <a:pPr marL="171450" indent="-171450">
              <a:buFontTx/>
              <a:buChar char="-"/>
            </a:pPr>
            <a:r>
              <a:rPr lang="en-US" dirty="0"/>
              <a:t>while</a:t>
            </a:r>
            <a:r>
              <a:rPr lang="en-US" baseline="0" dirty="0"/>
              <a:t> </a:t>
            </a:r>
            <a:r>
              <a:rPr lang="en-US" dirty="0"/>
              <a:t>there were many challenges along the way, </a:t>
            </a:r>
            <a:r>
              <a:rPr lang="en-US" dirty="0" err="1"/>
              <a:t>i’ll</a:t>
            </a:r>
            <a:r>
              <a:rPr lang="en-US" dirty="0"/>
              <a:t> talk about the</a:t>
            </a:r>
            <a:r>
              <a:rPr lang="en-US" baseline="0" dirty="0"/>
              <a:t> three main ones here, and leave the rest for the interested readers</a:t>
            </a:r>
          </a:p>
          <a:p>
            <a:pPr marL="171450" indent="-171450">
              <a:buFontTx/>
              <a:buChar char="-"/>
            </a:pPr>
            <a:r>
              <a:rPr lang="en-US" baseline="0" dirty="0"/>
              <a:t>there are [enumerate]</a:t>
            </a:r>
          </a:p>
          <a:p>
            <a:pPr marL="171450" indent="-171450">
              <a:buFontTx/>
              <a:buChar char="-"/>
            </a:pPr>
            <a:r>
              <a:rPr lang="en-US" baseline="0" dirty="0"/>
              <a:t>I </a:t>
            </a:r>
            <a:r>
              <a:rPr lang="en-US" dirty="0"/>
              <a:t>will not talk about prediction, since we use standard volumetric path tracing here</a:t>
            </a:r>
          </a:p>
        </p:txBody>
      </p:sp>
      <p:sp>
        <p:nvSpPr>
          <p:cNvPr id="4" name="Slide Number Placeholder 3"/>
          <p:cNvSpPr>
            <a:spLocks noGrp="1"/>
          </p:cNvSpPr>
          <p:nvPr>
            <p:ph type="sldNum" sz="quarter" idx="10"/>
          </p:nvPr>
        </p:nvSpPr>
        <p:spPr/>
        <p:txBody>
          <a:bodyPr/>
          <a:lstStyle/>
          <a:p>
            <a:fld id="{656E891D-2715-4246-BC27-8073EFAE1CBD}" type="slidenum">
              <a:rPr lang="en-US" smtClean="0"/>
              <a:t>19</a:t>
            </a:fld>
            <a:endParaRPr lang="en-US"/>
          </a:p>
        </p:txBody>
      </p:sp>
    </p:spTree>
    <p:extLst>
      <p:ext uri="{BB962C8B-B14F-4D97-AF65-F5344CB8AC3E}">
        <p14:creationId xmlns:p14="http://schemas.microsoft.com/office/powerpoint/2010/main" val="10230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main focus of this project has been</a:t>
            </a:r>
            <a:r>
              <a:rPr lang="en-US" baseline="0" dirty="0"/>
              <a:t> a computational design and fabrication of detailed color textures, which is a deceptively tricky problem</a:t>
            </a:r>
          </a:p>
          <a:p>
            <a:pPr marL="171450" indent="-171450">
              <a:buFontTx/>
              <a:buChar char="-"/>
            </a:pPr>
            <a:r>
              <a:rPr lang="en-US" baseline="0" dirty="0"/>
              <a:t>emphasize we want monolithic prints</a:t>
            </a:r>
          </a:p>
          <a:p>
            <a:pPr marL="171450" indent="-171450">
              <a:buFontTx/>
              <a:buChar char="-"/>
            </a:pPr>
            <a:r>
              <a:rPr lang="en-US" baseline="0" dirty="0"/>
              <a:t>these are some of our physical samples</a:t>
            </a:r>
          </a:p>
        </p:txBody>
      </p:sp>
      <p:sp>
        <p:nvSpPr>
          <p:cNvPr id="4" name="Slide Number Placeholder 3"/>
          <p:cNvSpPr>
            <a:spLocks noGrp="1"/>
          </p:cNvSpPr>
          <p:nvPr>
            <p:ph type="sldNum" sz="quarter" idx="10"/>
          </p:nvPr>
        </p:nvSpPr>
        <p:spPr/>
        <p:txBody>
          <a:bodyPr/>
          <a:lstStyle/>
          <a:p>
            <a:fld id="{656E891D-2715-4246-BC27-8073EFAE1CBD}" type="slidenum">
              <a:rPr lang="en-US" smtClean="0"/>
              <a:t>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task here is to find</a:t>
            </a:r>
            <a:r>
              <a:rPr lang="en-US" baseline="0" dirty="0"/>
              <a:t> a mapping from the appearance color-space (RGB in our case) to the CMYKW space of print materials</a:t>
            </a:r>
          </a:p>
          <a:p>
            <a:pPr marL="171450" indent="-171450">
              <a:buFontTx/>
              <a:buChar char="-"/>
            </a:pPr>
            <a:r>
              <a:rPr lang="en-US" baseline="0" dirty="0"/>
              <a:t>this is difficult -&gt; therefore this is done by first sampling the known mapping CMYKW -&gt; RGB, and then inverting it</a:t>
            </a:r>
          </a:p>
          <a:p>
            <a:pPr marL="171450" indent="-171450">
              <a:buFontTx/>
              <a:buChar char="-"/>
            </a:pPr>
            <a:r>
              <a:rPr lang="en-US" baseline="0" dirty="0"/>
              <a:t>the existing data-driven approaches are based on physically enumerating the material space, which however quickly becomes impractical, as the calibration ‘charts’ grow exponentially with each new printing material</a:t>
            </a:r>
          </a:p>
          <a:p>
            <a:pPr marL="171450" indent="-171450">
              <a:buFontTx/>
              <a:buChar char="-"/>
            </a:pPr>
            <a:r>
              <a:rPr lang="en-US" baseline="0" dirty="0"/>
              <a:t>translucency also complicates the calibration as the neighboring samples interfere with each other</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20</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our solution is to go through an intermediate space of optical parameters</a:t>
            </a:r>
          </a:p>
          <a:p>
            <a:pPr marL="171450" indent="-171450">
              <a:buFontTx/>
              <a:buChar char="-"/>
            </a:pPr>
            <a:r>
              <a:rPr lang="en-US" dirty="0"/>
              <a:t>these are in fact the data produced by the former calibration step,</a:t>
            </a:r>
            <a:r>
              <a:rPr lang="en-US" baseline="0" dirty="0"/>
              <a:t> </a:t>
            </a:r>
            <a:r>
              <a:rPr lang="en-US" dirty="0"/>
              <a:t>translating from CMYKW to </a:t>
            </a:r>
            <a:r>
              <a:rPr lang="en-US" baseline="0" dirty="0"/>
              <a:t>optical parameters is then trivial</a:t>
            </a:r>
            <a:endParaRPr lang="en-US" dirty="0"/>
          </a:p>
          <a:p>
            <a:pPr marL="171450" indent="-171450">
              <a:buFontTx/>
              <a:buChar char="-"/>
            </a:pPr>
            <a:r>
              <a:rPr lang="en-US" dirty="0"/>
              <a:t>based on Monte Carlo precomputation and nonlinear fitting, we came up with a</a:t>
            </a:r>
            <a:r>
              <a:rPr lang="en-US" baseline="0" dirty="0"/>
              <a:t> closed-form model that allows us to convert between RGB appearance space and the optical parameters</a:t>
            </a:r>
          </a:p>
        </p:txBody>
      </p:sp>
      <p:sp>
        <p:nvSpPr>
          <p:cNvPr id="4" name="Slide Number Placeholder 3"/>
          <p:cNvSpPr>
            <a:spLocks noGrp="1"/>
          </p:cNvSpPr>
          <p:nvPr>
            <p:ph type="sldNum" sz="quarter" idx="10"/>
          </p:nvPr>
        </p:nvSpPr>
        <p:spPr/>
        <p:txBody>
          <a:bodyPr/>
          <a:lstStyle/>
          <a:p>
            <a:fld id="{656E891D-2715-4246-BC27-8073EFAE1CBD}" type="slidenum">
              <a:rPr lang="en-US" smtClean="0"/>
              <a:t>21</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this allows an accurate prediction for mixtures of CMYKW, which in turn leads to a high-quality color mapping</a:t>
            </a:r>
          </a:p>
          <a:p>
            <a:pPr marL="171450" indent="-171450">
              <a:buFontTx/>
              <a:buChar char="-"/>
            </a:pPr>
            <a:r>
              <a:rPr lang="en-US" baseline="0" dirty="0"/>
              <a:t>here is an example of color prediction for equal mixtures of CMYKW, showing a very good overall match of color (except for the blurred edges not simulated here)</a:t>
            </a:r>
          </a:p>
          <a:p>
            <a:pPr marL="171450" indent="-171450">
              <a:buFontTx/>
              <a:buChar char="-"/>
            </a:pPr>
            <a:r>
              <a:rPr lang="en-US" baseline="0" dirty="0"/>
              <a:t>note that this is achieved based on a closed-form mapping using only the small set of measured optical parameters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here’s the complete ‘unwrapped’ pipeline</a:t>
            </a:r>
          </a:p>
          <a:p>
            <a:pPr marL="171450" indent="-171450">
              <a:buFontTx/>
              <a:buChar char="-"/>
            </a:pPr>
            <a:r>
              <a:rPr lang="en-US" dirty="0"/>
              <a:t>while</a:t>
            </a:r>
            <a:r>
              <a:rPr lang="en-US" baseline="0" dirty="0"/>
              <a:t> </a:t>
            </a:r>
            <a:r>
              <a:rPr lang="en-US" dirty="0"/>
              <a:t>there were many challenges along the way, </a:t>
            </a:r>
            <a:r>
              <a:rPr lang="en-US" dirty="0" err="1"/>
              <a:t>i’ll</a:t>
            </a:r>
            <a:r>
              <a:rPr lang="en-US" dirty="0"/>
              <a:t> talk about the</a:t>
            </a:r>
            <a:r>
              <a:rPr lang="en-US" baseline="0" dirty="0"/>
              <a:t> three main ones here, and leave the rest for the interested readers</a:t>
            </a:r>
          </a:p>
          <a:p>
            <a:pPr marL="171450" indent="-171450">
              <a:buFontTx/>
              <a:buChar char="-"/>
            </a:pPr>
            <a:r>
              <a:rPr lang="en-US" baseline="0" dirty="0"/>
              <a:t>there are [enumerate]</a:t>
            </a:r>
          </a:p>
          <a:p>
            <a:pPr marL="171450" indent="-171450">
              <a:buFontTx/>
              <a:buChar char="-"/>
            </a:pPr>
            <a:r>
              <a:rPr lang="en-US" baseline="0" dirty="0"/>
              <a:t>I </a:t>
            </a:r>
            <a:r>
              <a:rPr lang="en-US" dirty="0"/>
              <a:t>will not talk about prediction, since we use standard volumetric path tracing here</a:t>
            </a:r>
          </a:p>
        </p:txBody>
      </p:sp>
      <p:sp>
        <p:nvSpPr>
          <p:cNvPr id="4" name="Slide Number Placeholder 3"/>
          <p:cNvSpPr>
            <a:spLocks noGrp="1"/>
          </p:cNvSpPr>
          <p:nvPr>
            <p:ph type="sldNum" sz="quarter" idx="10"/>
          </p:nvPr>
        </p:nvSpPr>
        <p:spPr/>
        <p:txBody>
          <a:bodyPr/>
          <a:lstStyle/>
          <a:p>
            <a:fld id="{656E891D-2715-4246-BC27-8073EFAE1CBD}" type="slidenum">
              <a:rPr lang="en-US" smtClean="0"/>
              <a:t>23</a:t>
            </a:fld>
            <a:endParaRPr lang="en-US"/>
          </a:p>
        </p:txBody>
      </p:sp>
    </p:spTree>
    <p:extLst>
      <p:ext uri="{BB962C8B-B14F-4D97-AF65-F5344CB8AC3E}">
        <p14:creationId xmlns:p14="http://schemas.microsoft.com/office/powerpoint/2010/main" val="799980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24</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25</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26</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29</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even attempting to solve this problem has been enabled by the new generation</a:t>
            </a:r>
            <a:r>
              <a:rPr lang="en-US" baseline="0" dirty="0"/>
              <a:t> of multi-material 3D printers</a:t>
            </a:r>
          </a:p>
          <a:p>
            <a:pPr marL="171450" indent="-171450">
              <a:buFontTx/>
              <a:buChar char="-"/>
            </a:pPr>
            <a:r>
              <a:rPr lang="en-US" baseline="0" dirty="0"/>
              <a:t>this is our target machine – a high-end 3D printer from Stratasys based on the photo-polymer jetting technology</a:t>
            </a:r>
          </a:p>
          <a:p>
            <a:pPr marL="171450" indent="-171450">
              <a:buFontTx/>
              <a:buChar char="-"/>
            </a:pPr>
            <a:r>
              <a:rPr lang="en-US" baseline="0" dirty="0"/>
              <a:t>this tech allows placing different materials in each voxel, which is crucial for creating advanced designs</a:t>
            </a:r>
          </a:p>
          <a:p>
            <a:pPr marL="171450" indent="-171450">
              <a:buFontTx/>
              <a:buChar char="-"/>
            </a:pPr>
            <a:endParaRPr lang="en-US" baseline="0" dirty="0"/>
          </a:p>
          <a:p>
            <a:pPr marL="171450" indent="-171450">
              <a:buFontTx/>
              <a:buChar char="-"/>
            </a:pPr>
            <a:r>
              <a:rPr lang="en-US" baseline="0" dirty="0"/>
              <a:t>[CLICK]</a:t>
            </a:r>
          </a:p>
          <a:p>
            <a:pPr marL="171450" indent="-171450">
              <a:buFontTx/>
              <a:buChar char="-"/>
            </a:pPr>
            <a:endParaRPr lang="en-US" dirty="0"/>
          </a:p>
          <a:p>
            <a:pPr marL="171450" indent="-171450">
              <a:buFontTx/>
              <a:buChar char="-"/>
            </a:pPr>
            <a:r>
              <a:rPr lang="en-US" dirty="0"/>
              <a:t>similarly to 2D printing, the J750 operates with CMYK materials, plus W ’substrate’</a:t>
            </a:r>
          </a:p>
          <a:p>
            <a:pPr marL="171450" indent="-171450">
              <a:buFontTx/>
              <a:buChar char="-"/>
            </a:pPr>
            <a:r>
              <a:rPr lang="en-US" dirty="0"/>
              <a:t>interestingly, for the printing process to work, these materials must be translucent to some extent – this will come into play in a moment</a:t>
            </a:r>
          </a:p>
          <a:p>
            <a:pPr marL="171450" indent="-171450">
              <a:buFontTx/>
              <a:buChar char="-"/>
            </a:pPr>
            <a:endParaRPr lang="en-US" dirty="0"/>
          </a:p>
          <a:p>
            <a:pPr marL="171450" indent="-171450">
              <a:buFontTx/>
              <a:buChar char="-"/>
            </a:pPr>
            <a:r>
              <a:rPr lang="en-US" dirty="0"/>
              <a:t>and so again as in 2D printing, combining the base building materials gives</a:t>
            </a:r>
            <a:r>
              <a:rPr lang="en-US" baseline="0" dirty="0"/>
              <a:t> </a:t>
            </a:r>
            <a:r>
              <a:rPr lang="en-US" dirty="0"/>
              <a:t>you an impression of continuous color…</a:t>
            </a:r>
          </a:p>
        </p:txBody>
      </p:sp>
      <p:sp>
        <p:nvSpPr>
          <p:cNvPr id="4" name="Slide Number Placeholder 3"/>
          <p:cNvSpPr>
            <a:spLocks noGrp="1"/>
          </p:cNvSpPr>
          <p:nvPr>
            <p:ph type="sldNum" sz="quarter" idx="10"/>
          </p:nvPr>
        </p:nvSpPr>
        <p:spPr/>
        <p:txBody>
          <a:bodyPr/>
          <a:lstStyle/>
          <a:p>
            <a:fld id="{656E891D-2715-4246-BC27-8073EFAE1CBD}" type="slidenum">
              <a:rPr lang="en-US" smtClean="0"/>
              <a:t>3</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30</a:t>
            </a:fld>
            <a:endParaRPr lang="en-US"/>
          </a:p>
        </p:txBody>
      </p:sp>
    </p:spTree>
    <p:extLst>
      <p:ext uri="{BB962C8B-B14F-4D97-AF65-F5344CB8AC3E}">
        <p14:creationId xmlns:p14="http://schemas.microsoft.com/office/powerpoint/2010/main" val="1484736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existing approaches to </a:t>
            </a:r>
            <a:r>
              <a:rPr lang="en-US" dirty="0" err="1"/>
              <a:t>precorrection</a:t>
            </a:r>
            <a:r>
              <a:rPr lang="en-US" dirty="0"/>
              <a:t> are based either on image manipulation (such as </a:t>
            </a:r>
            <a:r>
              <a:rPr lang="en-US" dirty="0" err="1"/>
              <a:t>unsharp</a:t>
            </a:r>
            <a:r>
              <a:rPr lang="en-US" dirty="0"/>
              <a:t> masking) or empirical</a:t>
            </a:r>
            <a:r>
              <a:rPr lang="en-US" baseline="0" dirty="0"/>
              <a:t> deconvolution (i.e. the real ’kernel’ is unknown)</a:t>
            </a:r>
          </a:p>
          <a:p>
            <a:pPr marL="171450" indent="-171450">
              <a:buFontTx/>
              <a:buChar char="-"/>
            </a:pPr>
            <a:r>
              <a:rPr lang="en-US" baseline="0" dirty="0"/>
              <a:t>[CLICK x2]</a:t>
            </a:r>
          </a:p>
          <a:p>
            <a:pPr marL="171450" indent="-171450">
              <a:buFontTx/>
              <a:buChar char="-"/>
            </a:pPr>
            <a:r>
              <a:rPr lang="en-US" baseline="0" dirty="0"/>
              <a:t>both methods lead to a combination of sharpening and perceptual countershading of the image</a:t>
            </a:r>
          </a:p>
          <a:p>
            <a:pPr marL="171450" indent="-171450">
              <a:buFontTx/>
              <a:buChar char="-"/>
            </a:pPr>
            <a:r>
              <a:rPr lang="en-US" baseline="0" dirty="0"/>
              <a:t>as we show in our evaluation, such approaches cannot work in principle, due to the properties of heterogeneous light transport in these materials and the 2-dimensionality of the solution</a:t>
            </a:r>
          </a:p>
        </p:txBody>
      </p:sp>
      <p:sp>
        <p:nvSpPr>
          <p:cNvPr id="4" name="Slide Number Placeholder 3"/>
          <p:cNvSpPr>
            <a:spLocks noGrp="1"/>
          </p:cNvSpPr>
          <p:nvPr>
            <p:ph type="sldNum" sz="quarter" idx="10"/>
          </p:nvPr>
        </p:nvSpPr>
        <p:spPr/>
        <p:txBody>
          <a:bodyPr/>
          <a:lstStyle/>
          <a:p>
            <a:fld id="{656E891D-2715-4246-BC27-8073EFAE1CBD}" type="slidenum">
              <a:rPr lang="en-US" smtClean="0"/>
              <a:t>31</a:t>
            </a:fld>
            <a:endParaRPr lang="en-US"/>
          </a:p>
        </p:txBody>
      </p:sp>
    </p:spTree>
    <p:extLst>
      <p:ext uri="{BB962C8B-B14F-4D97-AF65-F5344CB8AC3E}">
        <p14:creationId xmlns:p14="http://schemas.microsoft.com/office/powerpoint/2010/main" val="1182862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33</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34</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35</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36</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39</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…which enables printing beautiful objects 10’s of cm in size, with resolutions 300DPI or</a:t>
            </a:r>
            <a:r>
              <a:rPr lang="en-US" baseline="0" dirty="0"/>
              <a:t> more!</a:t>
            </a:r>
          </a:p>
          <a:p>
            <a:pPr marL="171450" indent="-171450">
              <a:buFontTx/>
              <a:buChar char="-"/>
            </a:pPr>
            <a:r>
              <a:rPr lang="en-US" baseline="0" dirty="0"/>
              <a:t>[CLICK x3]</a:t>
            </a:r>
          </a:p>
          <a:p>
            <a:pPr marL="171450" indent="-171450">
              <a:buFontTx/>
              <a:buChar char="-"/>
            </a:pPr>
            <a:r>
              <a:rPr lang="en-US" baseline="0" dirty="0"/>
              <a:t>however, there are still issues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4</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we propose a pipeline to deal with volume de-scattering (scattering compensation)</a:t>
            </a:r>
          </a:p>
          <a:p>
            <a:pPr marL="171450" indent="-171450">
              <a:buFontTx/>
              <a:buChar char="-"/>
            </a:pPr>
            <a:r>
              <a:rPr lang="en-US" baseline="0" dirty="0"/>
              <a:t>it is a complex problem, so </a:t>
            </a:r>
            <a:r>
              <a:rPr lang="en-US" dirty="0"/>
              <a:t>for fundamental reasons, simple 2D empirical solutions (deconvolution, sharpening) won’t work</a:t>
            </a:r>
          </a:p>
          <a:p>
            <a:pPr marL="171450" indent="-171450">
              <a:buFontTx/>
              <a:buChar char="-"/>
            </a:pPr>
            <a:r>
              <a:rPr lang="en-US" dirty="0"/>
              <a:t>an</a:t>
            </a:r>
            <a:r>
              <a:rPr lang="en-US" baseline="0" dirty="0"/>
              <a:t> optimal solution has to consider full 3D subsurface composition</a:t>
            </a:r>
          </a:p>
          <a:p>
            <a:pPr marL="171450" indent="-171450">
              <a:buFontTx/>
              <a:buChar char="-"/>
            </a:pPr>
            <a:r>
              <a:rPr lang="en-US" baseline="0" dirty="0"/>
              <a:t>an iterative inverse pipeline is necessary here, since no closed-form solution can be formulated</a:t>
            </a:r>
          </a:p>
        </p:txBody>
      </p:sp>
      <p:sp>
        <p:nvSpPr>
          <p:cNvPr id="4" name="Slide Number Placeholder 3"/>
          <p:cNvSpPr>
            <a:spLocks noGrp="1"/>
          </p:cNvSpPr>
          <p:nvPr>
            <p:ph type="sldNum" sz="quarter" idx="10"/>
          </p:nvPr>
        </p:nvSpPr>
        <p:spPr/>
        <p:txBody>
          <a:bodyPr/>
          <a:lstStyle/>
          <a:p>
            <a:fld id="{656E891D-2715-4246-BC27-8073EFAE1CBD}" type="slidenum">
              <a:rPr lang="en-US" smtClean="0"/>
              <a:t>40</a:t>
            </a:fld>
            <a:endParaRPr lang="en-US"/>
          </a:p>
        </p:txBody>
      </p:sp>
    </p:spTree>
    <p:extLst>
      <p:ext uri="{BB962C8B-B14F-4D97-AF65-F5344CB8AC3E}">
        <p14:creationId xmlns:p14="http://schemas.microsoft.com/office/powerpoint/2010/main" val="1080737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thank </a:t>
            </a:r>
            <a:r>
              <a:rPr lang="en-US" baseline="0" dirty="0" err="1"/>
              <a:t>Stratasys</a:t>
            </a:r>
            <a:r>
              <a:rPr lang="en-US" baseline="0" dirty="0"/>
              <a:t> and helpers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nod to Distro and other funding sources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thank you for your attention…..questions?</a:t>
            </a:r>
            <a:endParaRPr lang="en-US" dirty="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41</a:t>
            </a:fld>
            <a:endParaRPr lang="en-US"/>
          </a:p>
        </p:txBody>
      </p:sp>
    </p:spTree>
    <p:extLst>
      <p:ext uri="{BB962C8B-B14F-4D97-AF65-F5344CB8AC3E}">
        <p14:creationId xmlns:p14="http://schemas.microsoft.com/office/powerpoint/2010/main" val="1895601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Karol: put to extras</a:t>
            </a:r>
          </a:p>
        </p:txBody>
      </p:sp>
      <p:sp>
        <p:nvSpPr>
          <p:cNvPr id="4" name="Slide Number Placeholder 3"/>
          <p:cNvSpPr>
            <a:spLocks noGrp="1"/>
          </p:cNvSpPr>
          <p:nvPr>
            <p:ph type="sldNum" sz="quarter" idx="10"/>
          </p:nvPr>
        </p:nvSpPr>
        <p:spPr/>
        <p:txBody>
          <a:bodyPr/>
          <a:lstStyle/>
          <a:p>
            <a:fld id="{656E891D-2715-4246-BC27-8073EFAE1CBD}" type="slidenum">
              <a:rPr lang="en-US" smtClean="0"/>
              <a:t>42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volume de-scattering (scattering compensation) is a complex problem</a:t>
            </a:r>
            <a:endParaRPr lang="en-US" dirty="0"/>
          </a:p>
          <a:p>
            <a:pPr marL="171450" indent="-171450">
              <a:buFontTx/>
              <a:buChar char="-"/>
            </a:pPr>
            <a:r>
              <a:rPr lang="en-US" dirty="0"/>
              <a:t>for fundamental reasons, simple solutions (deconvolution, sharpening) won’t work well</a:t>
            </a:r>
          </a:p>
          <a:p>
            <a:pPr marL="171450" indent="-171450">
              <a:buFontTx/>
              <a:buChar char="-"/>
            </a:pPr>
            <a:r>
              <a:rPr lang="en-US" dirty="0"/>
              <a:t>an</a:t>
            </a:r>
            <a:r>
              <a:rPr lang="en-US" baseline="0" dirty="0"/>
              <a:t> optimal solution has to consider full 3D subsurface composition</a:t>
            </a:r>
          </a:p>
          <a:p>
            <a:pPr marL="171450" indent="-171450">
              <a:buFontTx/>
              <a:buChar char="-"/>
            </a:pPr>
            <a:r>
              <a:rPr lang="en-US" baseline="0" dirty="0"/>
              <a:t>an iterative inverse pipeline is necessary here, since arguably no closed-form solution can be formulated here</a:t>
            </a:r>
          </a:p>
          <a:p>
            <a:pPr marL="171450" indent="-171450">
              <a:buFontTx/>
              <a:buChar char="-"/>
            </a:pPr>
            <a:r>
              <a:rPr lang="en-US" baseline="0" dirty="0"/>
              <a:t>thank you for your attention…..questions?</a:t>
            </a:r>
            <a:endParaRPr lang="en-US" dirty="0"/>
          </a:p>
          <a:p>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43</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key issue, at least from our project’s perspective, is the mentioned inherent material translucency</a:t>
            </a:r>
          </a:p>
          <a:p>
            <a:pPr marL="171450" indent="-171450">
              <a:buFontTx/>
              <a:buChar char="-"/>
            </a:pPr>
            <a:r>
              <a:rPr lang="en-US" dirty="0"/>
              <a:t>this</a:t>
            </a:r>
            <a:r>
              <a:rPr lang="en-US" baseline="0" dirty="0"/>
              <a:t> property of the printing materials enabled recent work on designing advanced appearances, such as the methods of Hasan, Dong and Brunton and colleagues</a:t>
            </a:r>
          </a:p>
          <a:p>
            <a:pPr marL="171450" indent="-171450">
              <a:buFontTx/>
              <a:buChar char="-"/>
            </a:pPr>
            <a:r>
              <a:rPr lang="en-US" baseline="0" dirty="0"/>
              <a:t>all of this work however focuses on objects which are inherently translucent, that is, they have significant subsurface scattering</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5</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at the same</a:t>
            </a:r>
            <a:r>
              <a:rPr lang="en-US" baseline="0" dirty="0"/>
              <a:t> time</a:t>
            </a:r>
            <a:r>
              <a:rPr lang="en-US" dirty="0"/>
              <a:t>,</a:t>
            </a:r>
            <a:r>
              <a:rPr lang="en-US" baseline="0" dirty="0"/>
              <a:t> the reproduction of fine details is made difficult by the material translucency, as demonstrated </a:t>
            </a:r>
            <a:r>
              <a:rPr lang="en-US" baseline="0" dirty="0" err="1"/>
              <a:t>f.i</a:t>
            </a:r>
            <a:r>
              <a:rPr lang="en-US" baseline="0" dirty="0"/>
              <a:t>. in this year’s work of Babaei and colleagues</a:t>
            </a:r>
            <a:endParaRPr lang="en-US" dirty="0"/>
          </a:p>
          <a:p>
            <a:pPr marL="171450" indent="-171450">
              <a:buFontTx/>
              <a:buChar char="-"/>
            </a:pPr>
            <a:r>
              <a:rPr lang="en-US" dirty="0"/>
              <a:t>so all this available resolution is largely</a:t>
            </a:r>
            <a:r>
              <a:rPr lang="en-US" baseline="0" dirty="0"/>
              <a:t> </a:t>
            </a:r>
            <a:r>
              <a:rPr lang="en-US" dirty="0"/>
              <a:t>wasted, since the translucency blurs fine details on the scale in which the sub-surface scattering of light takes place</a:t>
            </a:r>
          </a:p>
          <a:p>
            <a:pPr marL="171450" indent="-171450">
              <a:buFontTx/>
              <a:buChar char="-"/>
            </a:pPr>
            <a:r>
              <a:rPr lang="en-US" dirty="0"/>
              <a:t>this effect</a:t>
            </a:r>
            <a:r>
              <a:rPr lang="en-US" baseline="0" dirty="0"/>
              <a:t> is called the “dot gain” in appearance reproduction circles, and it’s much more severe in 3D printing that in the classic 2D printing</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6</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moreover, this effect is scale-dependent</a:t>
            </a:r>
          </a:p>
          <a:p>
            <a:pPr marL="171450" indent="-171450">
              <a:buFontTx/>
              <a:buChar char="-"/>
            </a:pPr>
            <a:r>
              <a:rPr lang="en-US" baseline="0" dirty="0"/>
              <a:t>meaning that for a detailed texture like this [CLICK] the loss of details (and by transition, colors) becomes more visible for smaller objects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what’s</a:t>
            </a:r>
            <a:r>
              <a:rPr lang="en-US" baseline="0" dirty="0"/>
              <a:t> the end-goal here?</a:t>
            </a:r>
          </a:p>
          <a:p>
            <a:pPr marL="171450" indent="-171450">
              <a:buFontTx/>
              <a:buChar char="-"/>
            </a:pPr>
            <a:r>
              <a:rPr lang="en-US" baseline="0" dirty="0"/>
              <a:t>well, arguably, </a:t>
            </a:r>
            <a:r>
              <a:rPr lang="en-US" dirty="0"/>
              <a:t>one</a:t>
            </a:r>
            <a:r>
              <a:rPr lang="en-US" baseline="0" dirty="0"/>
              <a:t> of the main tasks of today’s 3D appearance fabrication is to catch up with the 2D printing industry (as far as controllability, quality, and the overall appearance ‘gamut’ go)</a:t>
            </a:r>
          </a:p>
          <a:p>
            <a:pPr marL="171450" indent="-171450">
              <a:buFontTx/>
              <a:buChar char="-"/>
            </a:pPr>
            <a:r>
              <a:rPr lang="en-US" dirty="0"/>
              <a:t>this will require developing novel reproduction methods, as well as</a:t>
            </a:r>
            <a:r>
              <a:rPr lang="en-US" baseline="0" dirty="0"/>
              <a:t> printing materials -&gt; we aim for the first one</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to show you where our</a:t>
            </a:r>
            <a:r>
              <a:rPr lang="en-US" baseline="0" dirty="0"/>
              <a:t> method gets us in this task, here’s an example of printing a detailed texture</a:t>
            </a:r>
          </a:p>
          <a:p>
            <a:pPr marL="171450" indent="-171450">
              <a:buFontTx/>
              <a:buChar char="-"/>
            </a:pPr>
            <a:r>
              <a:rPr lang="en-US" baseline="0" dirty="0"/>
              <a:t>[CLICK]</a:t>
            </a:r>
          </a:p>
          <a:p>
            <a:pPr marL="171450" indent="-171450">
              <a:buFontTx/>
              <a:buChar char="-"/>
            </a:pPr>
            <a:r>
              <a:rPr lang="en-US" baseline="0" dirty="0"/>
              <a:t>the default result produced by the printer driver is blurry and desaturated</a:t>
            </a:r>
          </a:p>
          <a:p>
            <a:pPr marL="171450" indent="-171450">
              <a:buFontTx/>
              <a:buChar char="-"/>
            </a:pPr>
            <a:r>
              <a:rPr lang="en-US" baseline="0" dirty="0"/>
              <a:t>[CLICK]</a:t>
            </a:r>
          </a:p>
          <a:p>
            <a:pPr marL="171450" indent="-171450">
              <a:buFontTx/>
              <a:buChar char="-"/>
            </a:pPr>
            <a:r>
              <a:rPr lang="en-US" baseline="0" dirty="0"/>
              <a:t>in ours </a:t>
            </a:r>
            <a:r>
              <a:rPr lang="en-US" dirty="0"/>
              <a:t>you can immediately see the improvement</a:t>
            </a:r>
            <a:r>
              <a:rPr lang="en-US" baseline="0" dirty="0"/>
              <a:t> in reproducing both the colors and details of the target texture</a:t>
            </a:r>
          </a:p>
          <a:p>
            <a:pPr marL="171450" indent="-171450">
              <a:buFontTx/>
              <a:buChar char="-"/>
            </a:pPr>
            <a:endParaRPr lang="en-US" dirty="0"/>
          </a:p>
          <a:p>
            <a:pPr marL="171450" indent="-171450">
              <a:buFontTx/>
              <a:buChar char="-"/>
            </a:pPr>
            <a:r>
              <a:rPr lang="en-US" dirty="0"/>
              <a:t>also</a:t>
            </a:r>
            <a:r>
              <a:rPr lang="en-US" baseline="0" dirty="0"/>
              <a:t> this is one of the rare cases when the physical results actually look better than in display, so come check them out after the talk!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9</a:t>
            </a:fld>
            <a:endParaRPr lang="en-US"/>
          </a:p>
        </p:txBody>
      </p:sp>
    </p:spTree>
    <p:extLst>
      <p:ext uri="{BB962C8B-B14F-4D97-AF65-F5344CB8AC3E}">
        <p14:creationId xmlns:p14="http://schemas.microsoft.com/office/powerpoint/2010/main" val="410675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3ABB2C-9EFD-CF4E-AB73-D19A482E645E}"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0218031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3ABB2C-9EFD-CF4E-AB73-D19A482E645E}"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53673959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3ABB2C-9EFD-CF4E-AB73-D19A482E645E}"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5510893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a:solidFill>
                  <a:schemeClr val="accent6"/>
                </a:solidFill>
                <a:latin typeface="Source Sans Pro" charset="0"/>
                <a:ea typeface="Source Sans Pro" charset="0"/>
                <a:cs typeface="Source Sans Pro"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7625" y="4832749"/>
            <a:ext cx="8229600" cy="273844"/>
          </a:xfrm>
        </p:spPr>
        <p:txBody>
          <a:bodyPr/>
          <a:lstStyle>
            <a:lvl1pPr algn="l">
              <a:defRPr sz="1000"/>
            </a:lvl1pPr>
          </a:lstStyle>
          <a:p>
            <a:endParaRPr lang="en-US" dirty="0"/>
          </a:p>
        </p:txBody>
      </p:sp>
      <p:sp>
        <p:nvSpPr>
          <p:cNvPr id="6" name="Slide Number Placeholder 5"/>
          <p:cNvSpPr>
            <a:spLocks noGrp="1"/>
          </p:cNvSpPr>
          <p:nvPr>
            <p:ph type="sldNum" sz="quarter" idx="12"/>
          </p:nvPr>
        </p:nvSpPr>
        <p:spPr>
          <a:xfrm>
            <a:off x="8562975" y="4832749"/>
            <a:ext cx="533400" cy="273844"/>
          </a:xfrm>
        </p:spPr>
        <p:txBody>
          <a:bodyPr/>
          <a:lstStyle>
            <a:lvl1pPr>
              <a:defRPr sz="1000"/>
            </a:lvl1pPr>
          </a:lstStyle>
          <a:p>
            <a:fld id="{AAF1287F-C282-884C-975E-4555C5B269F5}" type="slidenum">
              <a:rPr lang="en-US" smtClean="0"/>
              <a:pPr/>
              <a:t>‹#›</a:t>
            </a:fld>
            <a:endParaRPr lang="en-US" dirty="0"/>
          </a:p>
        </p:txBody>
      </p:sp>
    </p:spTree>
    <p:extLst>
      <p:ext uri="{BB962C8B-B14F-4D97-AF65-F5344CB8AC3E}">
        <p14:creationId xmlns:p14="http://schemas.microsoft.com/office/powerpoint/2010/main" val="192371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3ABB2C-9EFD-CF4E-AB73-D19A482E645E}" type="datetimeFigureOut">
              <a:rPr lang="en-US" smtClean="0"/>
              <a:t>5/8/2018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19650191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3ABB2C-9EFD-CF4E-AB73-D19A482E645E}" type="datetimeFigureOut">
              <a:rPr lang="en-US" smtClean="0"/>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5707644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3ABB2C-9EFD-CF4E-AB73-D19A482E645E}" type="datetimeFigureOut">
              <a:rPr lang="en-US" smtClean="0"/>
              <a:t>5/8/2018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F1287F-C282-884C-975E-4555C5B269F5}"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290969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3ABB2C-9EFD-CF4E-AB73-D19A482E645E}" type="datetimeFigureOut">
              <a:rPr lang="en-US" smtClean="0"/>
              <a:t>5/8/2018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F1287F-C282-884C-975E-4555C5B269F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15542054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ABB2C-9EFD-CF4E-AB73-D19A482E645E}" type="datetimeFigureOut">
              <a:rPr lang="en-US" smtClean="0"/>
              <a:t>5/8/2018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68676102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3ABB2C-9EFD-CF4E-AB73-D19A482E645E}" type="datetimeFigureOut">
              <a:rPr lang="en-US" smtClean="0"/>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4608895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3ABB2C-9EFD-CF4E-AB73-D19A482E645E}" type="datetimeFigureOut">
              <a:rPr lang="en-US" smtClean="0"/>
              <a:t>5/8/2018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1965470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93ABB2C-9EFD-CF4E-AB73-D19A482E645E}" type="datetimeFigureOut">
              <a:rPr lang="en-US" smtClean="0"/>
              <a:t>5/8/2018</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AF1287F-C282-884C-975E-4555C5B269F5}" type="slidenum">
              <a:rPr lang="en-US" smtClean="0"/>
              <a:t>‹#›</a:t>
            </a:fld>
            <a:endParaRPr lang="en-US"/>
          </a:p>
        </p:txBody>
      </p:sp>
    </p:spTree>
    <p:extLst>
      <p:ext uri="{BB962C8B-B14F-4D97-AF65-F5344CB8AC3E}">
        <p14:creationId xmlns:p14="http://schemas.microsoft.com/office/powerpoint/2010/main" val="794171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b="1" i="0" kern="1200">
          <a:solidFill>
            <a:schemeClr val="accent6"/>
          </a:solidFill>
          <a:latin typeface="Source Sans Pro" charset="0"/>
          <a:ea typeface="Source Sans Pro" charset="0"/>
          <a:cs typeface="Source Sans Pro"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1.xml"/><Relationship Id="rId7" Type="http://schemas.openxmlformats.org/officeDocument/2006/relationships/image" Target="../media/image33.gi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gif"/><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18" Type="http://schemas.openxmlformats.org/officeDocument/2006/relationships/image" Target="../media/image41.png"/><Relationship Id="rId3" Type="http://schemas.openxmlformats.org/officeDocument/2006/relationships/notesSlide" Target="../notesSlides/notesSlide13.xml"/><Relationship Id="rId7" Type="http://schemas.openxmlformats.org/officeDocument/2006/relationships/image" Target="../media/image31.jpeg"/><Relationship Id="rId12" Type="http://schemas.openxmlformats.org/officeDocument/2006/relationships/image" Target="../media/image37.jpeg"/><Relationship Id="rId17"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image" Target="../media/image39.png"/><Relationship Id="rId1" Type="http://schemas.openxmlformats.org/officeDocument/2006/relationships/tags" Target="../tags/tag8.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35.png"/><Relationship Id="rId15" Type="http://schemas.openxmlformats.org/officeDocument/2006/relationships/image" Target="../media/image38.png"/><Relationship Id="rId10" Type="http://schemas.microsoft.com/office/2007/relationships/hdphoto" Target="../media/hdphoto2.wdp"/><Relationship Id="rId4" Type="http://schemas.openxmlformats.org/officeDocument/2006/relationships/image" Target="../media/image33.gif"/><Relationship Id="rId9" Type="http://schemas.openxmlformats.org/officeDocument/2006/relationships/image" Target="../media/image36.jpe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4.wdp"/><Relationship Id="rId18" Type="http://schemas.openxmlformats.org/officeDocument/2006/relationships/image" Target="../media/image43.jpeg"/><Relationship Id="rId3" Type="http://schemas.openxmlformats.org/officeDocument/2006/relationships/notesSlide" Target="../notesSlides/notesSlide14.xml"/><Relationship Id="rId21" Type="http://schemas.microsoft.com/office/2007/relationships/hdphoto" Target="../media/hdphoto6.wdp"/><Relationship Id="rId7" Type="http://schemas.openxmlformats.org/officeDocument/2006/relationships/image" Target="../media/image31.jpeg"/><Relationship Id="rId12" Type="http://schemas.openxmlformats.org/officeDocument/2006/relationships/image" Target="../media/image37.jpeg"/><Relationship Id="rId17" Type="http://schemas.openxmlformats.org/officeDocument/2006/relationships/image" Target="../media/image42.tiff"/><Relationship Id="rId2" Type="http://schemas.openxmlformats.org/officeDocument/2006/relationships/slideLayout" Target="../slideLayouts/slideLayout2.xml"/><Relationship Id="rId16" Type="http://schemas.openxmlformats.org/officeDocument/2006/relationships/image" Target="../media/image41.png"/><Relationship Id="rId20" Type="http://schemas.openxmlformats.org/officeDocument/2006/relationships/image" Target="../media/image44.jpeg"/><Relationship Id="rId1" Type="http://schemas.openxmlformats.org/officeDocument/2006/relationships/tags" Target="../tags/tag9.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2.wdp"/><Relationship Id="rId19" Type="http://schemas.microsoft.com/office/2007/relationships/hdphoto" Target="../media/hdphoto5.wdp"/><Relationship Id="rId4" Type="http://schemas.openxmlformats.org/officeDocument/2006/relationships/image" Target="../media/image33.gif"/><Relationship Id="rId9" Type="http://schemas.openxmlformats.org/officeDocument/2006/relationships/image" Target="../media/image36.jpe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7.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gif"/><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3.gif"/><Relationship Id="rId5" Type="http://schemas.openxmlformats.org/officeDocument/2006/relationships/image" Target="../media/image66.png"/><Relationship Id="rId4" Type="http://schemas.openxmlformats.org/officeDocument/2006/relationships/image" Target="../media/image65.tiff"/></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notesSlide" Target="../notesSlides/notesSlide38.xml"/><Relationship Id="rId7" Type="http://schemas.openxmlformats.org/officeDocument/2006/relationships/image" Target="../media/image71.tiff"/><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png"/><Relationship Id="rId9" Type="http://schemas.openxmlformats.org/officeDocument/2006/relationships/image" Target="../media/image72.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7" Type="http://schemas.microsoft.com/office/2007/relationships/hdphoto" Target="../media/hdphoto9.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2576" y="0"/>
            <a:ext cx="9156576" cy="1695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1430096" y="161926"/>
            <a:ext cx="7191375" cy="1457326"/>
          </a:xfrm>
        </p:spPr>
        <p:txBody>
          <a:bodyPr>
            <a:noAutofit/>
          </a:bodyPr>
          <a:lstStyle/>
          <a:p>
            <a:pPr algn="ctr"/>
            <a:r>
              <a:rPr lang="en-US" sz="4000" dirty="0">
                <a:solidFill>
                  <a:srgbClr val="83BC5C"/>
                </a:solidFill>
              </a:rPr>
              <a:t>Scattering-aware Texture Reproduction for 3D Printing</a:t>
            </a:r>
          </a:p>
        </p:txBody>
      </p:sp>
      <p:sp>
        <p:nvSpPr>
          <p:cNvPr id="20" name="Content Placeholder 2"/>
          <p:cNvSpPr txBox="1">
            <a:spLocks/>
          </p:cNvSpPr>
          <p:nvPr/>
        </p:nvSpPr>
        <p:spPr>
          <a:xfrm>
            <a:off x="142875" y="2076734"/>
            <a:ext cx="8858250" cy="8615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2000" b="1" dirty="0">
                <a:solidFill>
                  <a:srgbClr val="7030A0"/>
                </a:solidFill>
                <a:latin typeface="Source Sans Pro" panose="020B0503030403020204" pitchFamily="34" charset="0"/>
                <a:ea typeface="Source Sans Pro" panose="020B0503030403020204" pitchFamily="34" charset="0"/>
              </a:rPr>
              <a:t>Oskar Elek*</a:t>
            </a:r>
            <a:r>
              <a:rPr lang="en-US" sz="2000" b="1" dirty="0">
                <a:latin typeface="Source Sans Pro" panose="020B0503030403020204" pitchFamily="34" charset="0"/>
                <a:ea typeface="Source Sans Pro" panose="020B0503030403020204" pitchFamily="34" charset="0"/>
              </a:rPr>
              <a:t>              </a:t>
            </a:r>
            <a:r>
              <a:rPr lang="en-US" sz="2000" b="1" dirty="0">
                <a:solidFill>
                  <a:srgbClr val="0070C0"/>
                </a:solidFill>
                <a:latin typeface="Source Sans Pro" panose="020B0503030403020204" pitchFamily="34" charset="0"/>
                <a:ea typeface="Source Sans Pro" panose="020B0503030403020204" pitchFamily="34" charset="0"/>
              </a:rPr>
              <a:t>Denis Sumin*</a:t>
            </a:r>
            <a:r>
              <a:rPr lang="en-US" sz="2000" b="1" dirty="0">
                <a:latin typeface="Source Sans Pro" panose="020B0503030403020204" pitchFamily="34" charset="0"/>
                <a:ea typeface="Source Sans Pro" panose="020B0503030403020204" pitchFamily="34" charset="0"/>
              </a:rPr>
              <a:t>               </a:t>
            </a:r>
            <a:r>
              <a:rPr lang="en-US" sz="2000" b="1" dirty="0">
                <a:solidFill>
                  <a:srgbClr val="DEA900"/>
                </a:solidFill>
                <a:latin typeface="Source Sans Pro" panose="020B0503030403020204" pitchFamily="34" charset="0"/>
                <a:ea typeface="Source Sans Pro" panose="020B0503030403020204" pitchFamily="34" charset="0"/>
              </a:rPr>
              <a:t>Ran Zhang</a:t>
            </a:r>
            <a:r>
              <a:rPr lang="en-US" sz="2000" b="1" dirty="0">
                <a:latin typeface="Source Sans Pro" panose="020B0503030403020204" pitchFamily="34" charset="0"/>
                <a:ea typeface="Source Sans Pro" panose="020B0503030403020204" pitchFamily="34" charset="0"/>
              </a:rPr>
              <a:t>                   </a:t>
            </a:r>
            <a:r>
              <a:rPr lang="en-US" sz="2000" b="1" dirty="0">
                <a:solidFill>
                  <a:schemeClr val="accent6">
                    <a:lumMod val="75000"/>
                  </a:schemeClr>
                </a:solidFill>
                <a:latin typeface="Source Sans Pro" panose="020B0503030403020204" pitchFamily="34" charset="0"/>
                <a:ea typeface="Source Sans Pro" panose="020B0503030403020204" pitchFamily="34" charset="0"/>
              </a:rPr>
              <a:t>Tim Weyrich</a:t>
            </a:r>
          </a:p>
          <a:p>
            <a:pPr marL="0" indent="0" algn="ctr">
              <a:spcAft>
                <a:spcPts val="600"/>
              </a:spcAft>
              <a:buNone/>
            </a:pPr>
            <a:r>
              <a:rPr lang="en-US" sz="2000" b="1" dirty="0">
                <a:solidFill>
                  <a:srgbClr val="0070C0"/>
                </a:solidFill>
                <a:latin typeface="Source Sans Pro" panose="020B0503030403020204" pitchFamily="34" charset="0"/>
                <a:ea typeface="Source Sans Pro" panose="020B0503030403020204" pitchFamily="34" charset="0"/>
              </a:rPr>
              <a:t>Karol Myszkowski</a:t>
            </a:r>
            <a:r>
              <a:rPr lang="en-US" sz="2000" b="1" dirty="0">
                <a:latin typeface="Source Sans Pro" panose="020B0503030403020204" pitchFamily="34" charset="0"/>
                <a:ea typeface="Source Sans Pro" panose="020B0503030403020204" pitchFamily="34" charset="0"/>
              </a:rPr>
              <a:t>        </a:t>
            </a:r>
            <a:r>
              <a:rPr lang="en-US" sz="2000" b="1" dirty="0">
                <a:solidFill>
                  <a:srgbClr val="DEA900"/>
                </a:solidFill>
                <a:latin typeface="Source Sans Pro" panose="020B0503030403020204" pitchFamily="34" charset="0"/>
                <a:ea typeface="Source Sans Pro" panose="020B0503030403020204" pitchFamily="34" charset="0"/>
              </a:rPr>
              <a:t>Bernd Bickel</a:t>
            </a:r>
            <a:r>
              <a:rPr lang="en-US" sz="2000" b="1" dirty="0">
                <a:latin typeface="Source Sans Pro" panose="020B0503030403020204" pitchFamily="34" charset="0"/>
                <a:ea typeface="Source Sans Pro" panose="020B0503030403020204" pitchFamily="34" charset="0"/>
              </a:rPr>
              <a:t>       </a:t>
            </a:r>
            <a:r>
              <a:rPr lang="en-US" sz="2000" b="1" dirty="0">
                <a:solidFill>
                  <a:srgbClr val="7030A0"/>
                </a:solidFill>
                <a:latin typeface="Source Sans Pro" panose="020B0503030403020204" pitchFamily="34" charset="0"/>
                <a:ea typeface="Source Sans Pro" panose="020B0503030403020204" pitchFamily="34" charset="0"/>
              </a:rPr>
              <a:t>Alexander </a:t>
            </a:r>
            <a:r>
              <a:rPr lang="en-US" sz="2000" b="1" dirty="0" err="1">
                <a:solidFill>
                  <a:srgbClr val="7030A0"/>
                </a:solidFill>
                <a:latin typeface="Source Sans Pro" panose="020B0503030403020204" pitchFamily="34" charset="0"/>
                <a:ea typeface="Source Sans Pro" panose="020B0503030403020204" pitchFamily="34" charset="0"/>
              </a:rPr>
              <a:t>Wilkie</a:t>
            </a:r>
            <a:r>
              <a:rPr lang="en-US" sz="2000" b="1" dirty="0">
                <a:latin typeface="Source Sans Pro" panose="020B0503030403020204" pitchFamily="34" charset="0"/>
                <a:ea typeface="Source Sans Pro" panose="020B0503030403020204" pitchFamily="34" charset="0"/>
              </a:rPr>
              <a:t>     </a:t>
            </a:r>
            <a:r>
              <a:rPr lang="en-US" sz="2000" b="1" dirty="0">
                <a:solidFill>
                  <a:srgbClr val="7030A0"/>
                </a:solidFill>
                <a:latin typeface="Source Sans Pro" panose="020B0503030403020204" pitchFamily="34" charset="0"/>
                <a:ea typeface="Source Sans Pro" panose="020B0503030403020204" pitchFamily="34" charset="0"/>
              </a:rPr>
              <a:t>Jaroslav K</a:t>
            </a:r>
            <a:r>
              <a:rPr lang="cs-CZ" sz="2000" b="1" dirty="0">
                <a:solidFill>
                  <a:srgbClr val="7030A0"/>
                </a:solidFill>
                <a:latin typeface="Source Sans Pro" panose="020B0503030403020204" pitchFamily="34" charset="0"/>
                <a:ea typeface="Source Sans Pro" panose="020B0503030403020204" pitchFamily="34" charset="0"/>
              </a:rPr>
              <a:t>řivánek</a:t>
            </a:r>
            <a:endParaRPr lang="en-US" sz="1800" dirty="0">
              <a:solidFill>
                <a:srgbClr val="7030A0"/>
              </a:solidFill>
              <a:latin typeface="Source Sans Pro" panose="020B0503030403020204" pitchFamily="34" charset="0"/>
              <a:ea typeface="Source Sans Pro" panose="020B0503030403020204" pitchFamily="34" charset="0"/>
            </a:endParaRPr>
          </a:p>
        </p:txBody>
      </p:sp>
      <p:grpSp>
        <p:nvGrpSpPr>
          <p:cNvPr id="13" name="Group 12"/>
          <p:cNvGrpSpPr/>
          <p:nvPr/>
        </p:nvGrpSpPr>
        <p:grpSpPr>
          <a:xfrm>
            <a:off x="775088" y="4525290"/>
            <a:ext cx="7787887" cy="541020"/>
            <a:chOff x="775088" y="4525290"/>
            <a:chExt cx="7787887" cy="54102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072" y="4590968"/>
              <a:ext cx="612966" cy="409664"/>
            </a:xfrm>
            <a:prstGeom prst="rect">
              <a:avLst/>
            </a:prstGeom>
          </p:spPr>
        </p:pic>
        <p:sp>
          <p:nvSpPr>
            <p:cNvPr id="25" name="TextBox 24"/>
            <p:cNvSpPr txBox="1"/>
            <p:nvPr/>
          </p:nvSpPr>
          <p:spPr>
            <a:xfrm>
              <a:off x="3635695" y="4595745"/>
              <a:ext cx="4927280" cy="400110"/>
            </a:xfrm>
            <a:prstGeom prst="rect">
              <a:avLst/>
            </a:prstGeom>
            <a:noFill/>
          </p:spPr>
          <p:txBody>
            <a:bodyPr wrap="square" rtlCol="0">
              <a:spAutoFit/>
            </a:bodyPr>
            <a:lstStyle/>
            <a:p>
              <a:r>
                <a:rPr lang="en-US" sz="1000" dirty="0">
                  <a:latin typeface="Source Sans Pro" charset="0"/>
                  <a:ea typeface="Source Sans Pro" charset="0"/>
                  <a:cs typeface="Source Sans Pro" charset="0"/>
                </a:rPr>
                <a:t>This project has received funding from the European Union’s Horizon 2020 research and innovation programme under the Marie Skłodowska-Curie grant agreement No 642841.</a:t>
              </a: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88" y="4525290"/>
              <a:ext cx="1803400" cy="5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0" y="3267371"/>
            <a:ext cx="9144000" cy="1085850"/>
            <a:chOff x="0" y="3210586"/>
            <a:chExt cx="9144000" cy="1085850"/>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314" y="3503822"/>
              <a:ext cx="2071259" cy="567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525" y="3356500"/>
              <a:ext cx="1508232" cy="80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descr="https://upload.wikimedia.org/wikipedia/commons/thumb/2/25/Institute_of_Science_and_Technology_Austria_Logo.svg/1200px-Institute_of_Science_and_Technology_Austria_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0740" y="3375550"/>
              <a:ext cx="1422400" cy="78587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0" y="3210586"/>
              <a:ext cx="2130431" cy="1085850"/>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130431" y="3210586"/>
              <a:ext cx="2458193" cy="1085850"/>
            </a:xfrm>
            <a:prstGeom prst="rect">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588624" y="3210586"/>
              <a:ext cx="2130431" cy="1085850"/>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15" r="8048"/>
            <a:stretch/>
          </p:blipFill>
          <p:spPr bwMode="auto">
            <a:xfrm>
              <a:off x="7002839" y="3492056"/>
              <a:ext cx="1857375" cy="53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6719055" y="3210586"/>
              <a:ext cx="2424945" cy="108585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912" y="167399"/>
            <a:ext cx="932104" cy="132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83715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Context: Reproduction Pipelines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10</a:t>
            </a:fld>
            <a:endParaRPr lang="en-US" dirty="0"/>
          </a:p>
        </p:txBody>
      </p:sp>
      <p:sp>
        <p:nvSpPr>
          <p:cNvPr id="7" name="Rectangle 6"/>
          <p:cNvSpPr/>
          <p:nvPr/>
        </p:nvSpPr>
        <p:spPr>
          <a:xfrm>
            <a:off x="700022" y="3397885"/>
            <a:ext cx="2933815" cy="707886"/>
          </a:xfrm>
          <a:prstGeom prst="rect">
            <a:avLst/>
          </a:prstGeom>
        </p:spPr>
        <p:txBody>
          <a:bodyPr wrap="none">
            <a:spAutoFit/>
          </a:bodyPr>
          <a:lstStyle/>
          <a:p>
            <a:pPr algn="ctr"/>
            <a:r>
              <a:rPr lang="en-US" sz="2000" b="1" dirty="0">
                <a:latin typeface="Source Sans Pro" panose="020B0503030403020204" pitchFamily="34" charset="0"/>
                <a:ea typeface="Source Sans Pro" panose="020B0503030403020204" pitchFamily="34" charset="0"/>
              </a:rPr>
              <a:t>intrinsic</a:t>
            </a:r>
            <a:r>
              <a:rPr lang="en-US" sz="2000" dirty="0">
                <a:latin typeface="Source Sans Pro" panose="020B0503030403020204" pitchFamily="34" charset="0"/>
                <a:ea typeface="Source Sans Pro" panose="020B0503030403020204" pitchFamily="34" charset="0"/>
              </a:rPr>
              <a:t> characterization</a:t>
            </a:r>
            <a:br>
              <a:rPr lang="en-US" sz="2000" dirty="0">
                <a:latin typeface="Source Sans Pro" panose="020B0503030403020204" pitchFamily="34" charset="0"/>
                <a:ea typeface="Source Sans Pro" panose="020B0503030403020204" pitchFamily="34" charset="0"/>
              </a:rPr>
            </a:br>
            <a:r>
              <a:rPr lang="en-US" sz="2000" dirty="0">
                <a:latin typeface="Source Sans Pro" panose="020B0503030403020204" pitchFamily="34" charset="0"/>
                <a:ea typeface="Source Sans Pro" panose="020B0503030403020204" pitchFamily="34" charset="0"/>
              </a:rPr>
              <a:t>(physical parameters…)</a:t>
            </a:r>
          </a:p>
        </p:txBody>
      </p:sp>
      <p:sp>
        <p:nvSpPr>
          <p:cNvPr id="8" name="Rectangle 7"/>
          <p:cNvSpPr/>
          <p:nvPr/>
        </p:nvSpPr>
        <p:spPr>
          <a:xfrm>
            <a:off x="5439817" y="3417956"/>
            <a:ext cx="2980303" cy="707886"/>
          </a:xfrm>
          <a:prstGeom prst="rect">
            <a:avLst/>
          </a:prstGeom>
        </p:spPr>
        <p:txBody>
          <a:bodyPr wrap="none">
            <a:spAutoFit/>
          </a:bodyPr>
          <a:lstStyle/>
          <a:p>
            <a:pPr algn="ctr"/>
            <a:r>
              <a:rPr lang="en-US" sz="2000" b="1" dirty="0">
                <a:latin typeface="Source Sans Pro" panose="020B0503030403020204" pitchFamily="34" charset="0"/>
                <a:ea typeface="Source Sans Pro" panose="020B0503030403020204" pitchFamily="34" charset="0"/>
              </a:rPr>
              <a:t>extrinsic </a:t>
            </a:r>
            <a:r>
              <a:rPr lang="en-US" sz="2000" dirty="0">
                <a:latin typeface="Source Sans Pro" panose="020B0503030403020204" pitchFamily="34" charset="0"/>
                <a:ea typeface="Source Sans Pro" panose="020B0503030403020204" pitchFamily="34" charset="0"/>
              </a:rPr>
              <a:t>characterization</a:t>
            </a:r>
            <a:br>
              <a:rPr lang="en-US" sz="2000" dirty="0">
                <a:latin typeface="Source Sans Pro" panose="020B0503030403020204" pitchFamily="34" charset="0"/>
                <a:ea typeface="Source Sans Pro" panose="020B0503030403020204" pitchFamily="34" charset="0"/>
              </a:rPr>
            </a:br>
            <a:r>
              <a:rPr lang="en-US" sz="2000" dirty="0">
                <a:latin typeface="Source Sans Pro" panose="020B0503030403020204" pitchFamily="34" charset="0"/>
                <a:ea typeface="Source Sans Pro" panose="020B0503030403020204" pitchFamily="34" charset="0"/>
              </a:rPr>
              <a:t>(appearance, motion…)</a:t>
            </a:r>
          </a:p>
        </p:txBody>
      </p:sp>
      <p:grpSp>
        <p:nvGrpSpPr>
          <p:cNvPr id="5" name="Group 4"/>
          <p:cNvGrpSpPr/>
          <p:nvPr/>
        </p:nvGrpSpPr>
        <p:grpSpPr>
          <a:xfrm>
            <a:off x="3986035" y="2909092"/>
            <a:ext cx="1101584" cy="1774544"/>
            <a:chOff x="4085298" y="2775742"/>
            <a:chExt cx="1101584" cy="1774544"/>
          </a:xfrm>
        </p:grpSpPr>
        <p:sp>
          <p:nvSpPr>
            <p:cNvPr id="9" name="Right Arrow 8"/>
            <p:cNvSpPr/>
            <p:nvPr/>
          </p:nvSpPr>
          <p:spPr>
            <a:xfrm>
              <a:off x="4319860" y="3202573"/>
              <a:ext cx="670560" cy="4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ight Arrow 9"/>
            <p:cNvSpPr/>
            <p:nvPr/>
          </p:nvSpPr>
          <p:spPr>
            <a:xfrm flipH="1">
              <a:off x="4262710" y="3666849"/>
              <a:ext cx="670560" cy="4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4085298" y="2775742"/>
              <a:ext cx="1101584" cy="400110"/>
            </a:xfrm>
            <a:prstGeom prst="rect">
              <a:avLst/>
            </a:prstGeom>
          </p:spPr>
          <p:txBody>
            <a:bodyPr wrap="none">
              <a:spAutoFit/>
            </a:bodyPr>
            <a:lstStyle/>
            <a:p>
              <a:pPr algn="ctr"/>
              <a:r>
                <a:rPr lang="en-US" sz="2000" b="1" dirty="0">
                  <a:latin typeface="Source Sans Pro" panose="020B0503030403020204" pitchFamily="34" charset="0"/>
                  <a:ea typeface="Source Sans Pro" panose="020B0503030403020204" pitchFamily="34" charset="0"/>
                </a:rPr>
                <a:t>forward</a:t>
              </a:r>
              <a:endParaRPr lang="en-US" sz="2000" dirty="0">
                <a:latin typeface="Source Sans Pro" panose="020B0503030403020204" pitchFamily="34" charset="0"/>
                <a:ea typeface="Source Sans Pro" panose="020B0503030403020204" pitchFamily="34" charset="0"/>
              </a:endParaRPr>
            </a:p>
          </p:txBody>
        </p:sp>
        <p:sp>
          <p:nvSpPr>
            <p:cNvPr id="12" name="Rectangle 11"/>
            <p:cNvSpPr/>
            <p:nvPr/>
          </p:nvSpPr>
          <p:spPr>
            <a:xfrm>
              <a:off x="4126175" y="4150176"/>
              <a:ext cx="1019831" cy="400110"/>
            </a:xfrm>
            <a:prstGeom prst="rect">
              <a:avLst/>
            </a:prstGeom>
          </p:spPr>
          <p:txBody>
            <a:bodyPr wrap="none">
              <a:spAutoFit/>
            </a:bodyPr>
            <a:lstStyle/>
            <a:p>
              <a:pPr algn="ctr"/>
              <a:r>
                <a:rPr lang="en-US" sz="2000" b="1" dirty="0">
                  <a:latin typeface="Source Sans Pro" panose="020B0503030403020204" pitchFamily="34" charset="0"/>
                  <a:ea typeface="Source Sans Pro" panose="020B0503030403020204" pitchFamily="34" charset="0"/>
                </a:rPr>
                <a:t>inverse</a:t>
              </a:r>
              <a:endParaRPr lang="en-US" sz="2000" dirty="0">
                <a:latin typeface="Source Sans Pro" panose="020B0503030403020204" pitchFamily="34" charset="0"/>
                <a:ea typeface="Source Sans Pro" panose="020B0503030403020204" pitchFamily="34" charset="0"/>
              </a:endParaRPr>
            </a:p>
          </p:txBody>
        </p:sp>
      </p:gr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1336372"/>
            <a:ext cx="2334686" cy="17510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367" y="1195595"/>
            <a:ext cx="1619123" cy="20325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80515">
        <p:fade/>
      </p:transition>
    </mc:Choice>
    <mc:Fallback xmlns="">
      <p:transition spd="med" advTm="805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General Inverse Pipeline</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11</a:t>
            </a:fld>
            <a:endParaRPr lang="en-US" dirty="0"/>
          </a:p>
        </p:txBody>
      </p:sp>
      <p:grpSp>
        <p:nvGrpSpPr>
          <p:cNvPr id="14" name="Group 13"/>
          <p:cNvGrpSpPr/>
          <p:nvPr/>
        </p:nvGrpSpPr>
        <p:grpSpPr>
          <a:xfrm>
            <a:off x="437343" y="1918471"/>
            <a:ext cx="1856232" cy="1703376"/>
            <a:chOff x="153131" y="4374155"/>
            <a:chExt cx="1856232" cy="1703376"/>
          </a:xfrm>
        </p:grpSpPr>
        <p:sp>
          <p:nvSpPr>
            <p:cNvPr id="15" name="Content Placeholder 2"/>
            <p:cNvSpPr txBox="1">
              <a:spLocks/>
            </p:cNvSpPr>
            <p:nvPr/>
          </p:nvSpPr>
          <p:spPr>
            <a:xfrm>
              <a:off x="153131" y="57806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target appearance</a:t>
              </a:r>
              <a:endParaRPr lang="en-US" sz="1200" b="1" dirty="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6049575" y="1890404"/>
            <a:ext cx="2657082" cy="1947618"/>
            <a:chOff x="6183972" y="3346379"/>
            <a:chExt cx="2657082" cy="1947618"/>
          </a:xfrm>
        </p:grpSpPr>
        <p:cxnSp>
          <p:nvCxnSpPr>
            <p:cNvPr id="22" name="Straight Arrow Connector 21"/>
            <p:cNvCxnSpPr/>
            <p:nvPr/>
          </p:nvCxnSpPr>
          <p:spPr>
            <a:xfrm>
              <a:off x="6207592" y="4081343"/>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9895" y="3413736"/>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83972" y="4212124"/>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printing</a:t>
              </a:r>
              <a:endParaRPr lang="en-US" sz="1200" b="1" dirty="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84459" y="4743341"/>
              <a:ext cx="1556595" cy="5506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physical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printout</a:t>
              </a:r>
              <a:endParaRPr lang="en-US" sz="1200" b="1" dirty="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813" y="334637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225410" y="2180974"/>
            <a:ext cx="1883732" cy="1144023"/>
            <a:chOff x="2225410" y="2180974"/>
            <a:chExt cx="1883732" cy="1144023"/>
          </a:xfrm>
        </p:grpSpPr>
        <p:pic>
          <p:nvPicPr>
            <p:cNvPr id="7" name="Picture 3" descr="D:\MFF\Talks\2016\11_TydenVedy\cogs.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2560">
              <a:off x="2828072" y="2180974"/>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608668" y="2792975"/>
              <a:ext cx="1500474" cy="53202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optimization</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(pre-correction)</a:t>
              </a:r>
              <a:endParaRPr lang="en-US" sz="1200" b="1" dirty="0">
                <a:latin typeface="Source Sans Pro" panose="020B0503030403020204" pitchFamily="34" charset="0"/>
                <a:ea typeface="Source Sans Pro" panose="020B0503030403020204" pitchFamily="34" charset="0"/>
              </a:endParaRPr>
            </a:p>
          </p:txBody>
        </p:sp>
        <p:cxnSp>
          <p:nvCxnSpPr>
            <p:cNvPr id="27" name="Straight Arrow Connector 26"/>
            <p:cNvCxnSpPr/>
            <p:nvPr/>
          </p:nvCxnSpPr>
          <p:spPr>
            <a:xfrm>
              <a:off x="2225410" y="2605130"/>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940657" y="1918471"/>
            <a:ext cx="2060888" cy="1854537"/>
            <a:chOff x="3940657" y="1918471"/>
            <a:chExt cx="2060888" cy="1854537"/>
          </a:xfrm>
        </p:grpSpPr>
        <p:cxnSp>
          <p:nvCxnSpPr>
            <p:cNvPr id="18" name="Straight Arrow Connector 17"/>
            <p:cNvCxnSpPr/>
            <p:nvPr/>
          </p:nvCxnSpPr>
          <p:spPr>
            <a:xfrm>
              <a:off x="3940657" y="2612297"/>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444950" y="1918471"/>
              <a:ext cx="1556595" cy="1854537"/>
              <a:chOff x="4357431" y="2013478"/>
              <a:chExt cx="1556595" cy="1854537"/>
            </a:xfrm>
          </p:grpSpPr>
          <p:sp>
            <p:nvSpPr>
              <p:cNvPr id="19" name="Content Placeholder 2"/>
              <p:cNvSpPr txBox="1">
                <a:spLocks/>
              </p:cNvSpPr>
              <p:nvPr/>
            </p:nvSpPr>
            <p:spPr>
              <a:xfrm>
                <a:off x="4357431" y="3274314"/>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2.5/3D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distribution</a:t>
                </a:r>
                <a:endParaRPr lang="en-US" sz="1200" b="1" dirty="0">
                  <a:latin typeface="Source Sans Pro" panose="020B0503030403020204" pitchFamily="34" charset="0"/>
                  <a:ea typeface="Source Sans Pro" panose="020B0503030403020204" pitchFamily="34" charset="0"/>
                </a:endParaRPr>
              </a:p>
            </p:txBody>
          </p:sp>
          <p:grpSp>
            <p:nvGrpSpPr>
              <p:cNvPr id="8" name="Group 7"/>
              <p:cNvGrpSpPr/>
              <p:nvPr/>
            </p:nvGrpSpPr>
            <p:grpSpPr>
              <a:xfrm>
                <a:off x="4539804" y="2013478"/>
                <a:ext cx="1257678" cy="1250814"/>
                <a:chOff x="6716499" y="731303"/>
                <a:chExt cx="914720" cy="909728"/>
              </a:xfrm>
            </p:grpSpPr>
            <p:pic>
              <p:nvPicPr>
                <p:cNvPr id="32"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Tree>
    <p:custDataLst>
      <p:tags r:id="rId1"/>
    </p:custDataLst>
    <p:extLst>
      <p:ext uri="{BB962C8B-B14F-4D97-AF65-F5344CB8AC3E}">
        <p14:creationId xmlns:p14="http://schemas.microsoft.com/office/powerpoint/2010/main" val="730972572"/>
      </p:ext>
    </p:extLst>
  </p:cSld>
  <p:clrMapOvr>
    <a:masterClrMapping/>
  </p:clrMapOvr>
  <mc:AlternateContent xmlns:mc="http://schemas.openxmlformats.org/markup-compatibility/2006" xmlns:p14="http://schemas.microsoft.com/office/powerpoint/2010/main">
    <mc:Choice Requires="p14">
      <p:transition spd="med" p14:dur="700" advTm="65691">
        <p:fade/>
      </p:transition>
    </mc:Choice>
    <mc:Fallback xmlns="">
      <p:transition spd="med" advTm="656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Our Inverse Pipeline</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12</a:t>
            </a:fld>
            <a:endParaRPr lang="en-US" dirty="0"/>
          </a:p>
        </p:txBody>
      </p:sp>
      <p:grpSp>
        <p:nvGrpSpPr>
          <p:cNvPr id="70" name="Group 69"/>
          <p:cNvGrpSpPr/>
          <p:nvPr/>
        </p:nvGrpSpPr>
        <p:grpSpPr>
          <a:xfrm>
            <a:off x="1850431" y="1702909"/>
            <a:ext cx="2079770" cy="2038595"/>
            <a:chOff x="1850431" y="1702909"/>
            <a:chExt cx="2079770" cy="2038595"/>
          </a:xfrm>
        </p:grpSpPr>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optimization</a:t>
                </a:r>
                <a:endParaRPr lang="en-US" sz="1200" b="1" dirty="0">
                  <a:latin typeface="Source Sans Pro" panose="020B0503030403020204" pitchFamily="34" charset="0"/>
                  <a:ea typeface="Source Sans Pro" panose="020B0503030403020204" pitchFamily="34" charset="0"/>
                </a:endParaRPr>
              </a:p>
            </p:txBody>
          </p:sp>
        </p:grpSp>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intrinsic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parameters</a:t>
              </a:r>
              <a:endParaRPr lang="en-US" sz="1200" b="1" dirty="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target appearance</a:t>
              </a:r>
              <a:endParaRPr lang="en-US" sz="1200" b="1" dirty="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2" name="Group 71"/>
          <p:cNvGrpSpPr/>
          <p:nvPr/>
        </p:nvGrpSpPr>
        <p:grpSpPr>
          <a:xfrm>
            <a:off x="6165334" y="2056259"/>
            <a:ext cx="2657255" cy="1990662"/>
            <a:chOff x="6165334" y="2056259"/>
            <a:chExt cx="2657255" cy="1990662"/>
          </a:xfrm>
        </p:grpSpPr>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printing</a:t>
              </a:r>
              <a:endParaRPr lang="en-US" sz="1200" b="1" dirty="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physical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printout</a:t>
              </a:r>
              <a:endParaRPr lang="en-US" sz="1200" b="1" dirty="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 name="Group 70"/>
          <p:cNvGrpSpPr/>
          <p:nvPr/>
        </p:nvGrpSpPr>
        <p:grpSpPr>
          <a:xfrm>
            <a:off x="4019607" y="2060126"/>
            <a:ext cx="2030096" cy="1854537"/>
            <a:chOff x="4019607" y="2060126"/>
            <a:chExt cx="2030096" cy="1854537"/>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3D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distribution</a:t>
              </a:r>
              <a:endParaRPr lang="en-US" sz="1200" b="1" dirty="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98560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Our Inverse Pipeline</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13</a:t>
            </a:fld>
            <a:endParaRPr lang="en-US" dirty="0"/>
          </a:p>
        </p:txBody>
      </p:sp>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optimization</a:t>
              </a:r>
              <a:endParaRPr lang="en-US" sz="1200" b="1" dirty="0">
                <a:latin typeface="Source Sans Pro" panose="020B0503030403020204" pitchFamily="34" charset="0"/>
                <a:ea typeface="Source Sans Pro" panose="020B0503030403020204" pitchFamily="34" charset="0"/>
              </a:endParaRPr>
            </a:p>
          </p:txBody>
        </p:sp>
      </p:grpSp>
      <p:grpSp>
        <p:nvGrpSpPr>
          <p:cNvPr id="30" name="Group 29"/>
          <p:cNvGrpSpPr/>
          <p:nvPr/>
        </p:nvGrpSpPr>
        <p:grpSpPr>
          <a:xfrm>
            <a:off x="144018" y="821181"/>
            <a:ext cx="2354501" cy="3833867"/>
            <a:chOff x="144018" y="821181"/>
            <a:chExt cx="2354501" cy="3833867"/>
          </a:xfrm>
        </p:grpSpPr>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intrinsic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parameters</a:t>
                </a:r>
                <a:endParaRPr lang="en-US" sz="1200" b="1" dirty="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target appearance</a:t>
                </a:r>
                <a:endParaRPr lang="en-US" sz="1200" b="1" dirty="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p:cNvGrpSpPr/>
          <p:nvPr/>
        </p:nvGrpSpPr>
        <p:grpSpPr>
          <a:xfrm>
            <a:off x="4019607" y="2056259"/>
            <a:ext cx="4802982" cy="1990662"/>
            <a:chOff x="4019607" y="2056259"/>
            <a:chExt cx="4802982" cy="1990662"/>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printing</a:t>
              </a:r>
              <a:endParaRPr lang="en-US" sz="1200" b="1" dirty="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physical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printout</a:t>
              </a:r>
              <a:endParaRPr lang="en-US" sz="1200" b="1" dirty="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3D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distribution</a:t>
              </a:r>
              <a:endParaRPr lang="en-US" sz="1200" b="1" dirty="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9">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14">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7" name="Left Brace 36"/>
          <p:cNvSpPr/>
          <p:nvPr/>
        </p:nvSpPr>
        <p:spPr>
          <a:xfrm>
            <a:off x="2428317"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8" name="Left Brace 37"/>
          <p:cNvSpPr/>
          <p:nvPr/>
        </p:nvSpPr>
        <p:spPr>
          <a:xfrm rot="10800000">
            <a:off x="3613338"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cxnSp>
        <p:nvCxnSpPr>
          <p:cNvPr id="55" name="Straight Arrow Connector 54"/>
          <p:cNvCxnSpPr/>
          <p:nvPr/>
        </p:nvCxnSpPr>
        <p:spPr>
          <a:xfrm flipH="1" flipV="1">
            <a:off x="5273427" y="2227043"/>
            <a:ext cx="245128" cy="408809"/>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540435" y="3570911"/>
            <a:ext cx="388342"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2415506" y="2810532"/>
            <a:ext cx="2152225" cy="1729000"/>
            <a:chOff x="2212770" y="4274366"/>
            <a:chExt cx="2206418" cy="1772536"/>
          </a:xfrm>
        </p:grpSpPr>
        <p:sp>
          <p:nvSpPr>
            <p:cNvPr id="58" name="Content Placeholder 2"/>
            <p:cNvSpPr txBox="1">
              <a:spLocks/>
            </p:cNvSpPr>
            <p:nvPr/>
          </p:nvSpPr>
          <p:spPr>
            <a:xfrm>
              <a:off x="2212770" y="5495867"/>
              <a:ext cx="2206418" cy="5510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analytic material mapping</a:t>
              </a:r>
              <a:endParaRPr lang="en-US" sz="1200" b="1" dirty="0">
                <a:latin typeface="Source Sans Pro" panose="020B0503030403020204" pitchFamily="34" charset="0"/>
                <a:ea typeface="Source Sans Pro" panose="020B0503030403020204" pitchFamily="34" charset="0"/>
              </a:endParaRPr>
            </a:p>
          </p:txBody>
        </p:sp>
        <p:pic>
          <p:nvPicPr>
            <p:cNvPr id="5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40331" y="4274366"/>
              <a:ext cx="1951296" cy="122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0" name="Straight Arrow Connector 59"/>
          <p:cNvCxnSpPr/>
          <p:nvPr/>
        </p:nvCxnSpPr>
        <p:spPr>
          <a:xfrm flipH="1">
            <a:off x="3736761" y="2279997"/>
            <a:ext cx="282513" cy="395479"/>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3861203" y="916012"/>
            <a:ext cx="1562076" cy="1695634"/>
            <a:chOff x="3931026" y="1477210"/>
            <a:chExt cx="1694440" cy="1839315"/>
          </a:xfrm>
        </p:grpSpPr>
        <p:sp>
          <p:nvSpPr>
            <p:cNvPr id="62" name="Content Placeholder 2"/>
            <p:cNvSpPr txBox="1">
              <a:spLocks/>
            </p:cNvSpPr>
            <p:nvPr/>
          </p:nvSpPr>
          <p:spPr>
            <a:xfrm>
              <a:off x="4072882" y="2779067"/>
              <a:ext cx="1410727" cy="53745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solution refinement</a:t>
              </a:r>
              <a:endParaRPr lang="en-US" sz="1200" b="1" dirty="0">
                <a:latin typeface="Source Sans Pro" panose="020B0503030403020204" pitchFamily="34" charset="0"/>
                <a:ea typeface="Source Sans Pro" panose="020B0503030403020204" pitchFamily="34" charset="0"/>
              </a:endParaRPr>
            </a:p>
          </p:txBody>
        </p:sp>
        <p:pic>
          <p:nvPicPr>
            <p:cNvPr id="63"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1026" y="1477210"/>
              <a:ext cx="1694440" cy="130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4" name="Group 63"/>
          <p:cNvGrpSpPr/>
          <p:nvPr/>
        </p:nvGrpSpPr>
        <p:grpSpPr>
          <a:xfrm>
            <a:off x="5001366" y="2745227"/>
            <a:ext cx="1636791" cy="1929077"/>
            <a:chOff x="5199187" y="2839159"/>
            <a:chExt cx="1753297" cy="2066387"/>
          </a:xfrm>
        </p:grpSpPr>
        <p:sp>
          <p:nvSpPr>
            <p:cNvPr id="65" name="Content Placeholder 2"/>
            <p:cNvSpPr txBox="1">
              <a:spLocks/>
            </p:cNvSpPr>
            <p:nvPr/>
          </p:nvSpPr>
          <p:spPr>
            <a:xfrm>
              <a:off x="5311238" y="4543701"/>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prediction</a:t>
              </a:r>
              <a:endParaRPr lang="en-US" sz="1200" b="1" dirty="0">
                <a:latin typeface="Source Sans Pro" panose="020B0503030403020204" pitchFamily="34" charset="0"/>
                <a:ea typeface="Source Sans Pro" panose="020B0503030403020204" pitchFamily="34" charset="0"/>
              </a:endParaRPr>
            </a:p>
          </p:txBody>
        </p:sp>
        <p:pic>
          <p:nvPicPr>
            <p:cNvPr id="66"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5210384" y="2839159"/>
              <a:ext cx="1704542" cy="170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6"/>
            <p:cNvPicPr>
              <a:picLocks noChangeAspect="1" noChangeArrowheads="1"/>
            </p:cNvPicPr>
            <p:nvPr/>
          </p:nvPicPr>
          <p:blipFill rotWithShape="1">
            <a:blip r:embed="rId18">
              <a:extLst>
                <a:ext uri="{28A0092B-C50C-407E-A947-70E740481C1C}">
                  <a14:useLocalDpi xmlns:a14="http://schemas.microsoft.com/office/drawing/2010/main" val="0"/>
                </a:ext>
              </a:extLst>
            </a:blip>
            <a:srcRect r="50272"/>
            <a:stretch/>
          </p:blipFill>
          <p:spPr bwMode="auto">
            <a:xfrm>
              <a:off x="5210384" y="2840245"/>
              <a:ext cx="852271" cy="170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Content Placeholder 2"/>
            <p:cNvSpPr txBox="1">
              <a:spLocks/>
            </p:cNvSpPr>
            <p:nvPr/>
          </p:nvSpPr>
          <p:spPr>
            <a:xfrm>
              <a:off x="5199187" y="3398408"/>
              <a:ext cx="1750596" cy="5887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a:solidFill>
                    <a:schemeClr val="bg1"/>
                  </a:solidFill>
                  <a:latin typeface="Source Sans Pro" panose="020B0503030403020204" pitchFamily="34" charset="0"/>
                  <a:ea typeface="Source Sans Pro" panose="020B0503030403020204" pitchFamily="34" charset="0"/>
                </a:rPr>
                <a:t>?</a:t>
              </a:r>
              <a:endParaRPr lang="en-US" sz="2000" b="1" dirty="0">
                <a:solidFill>
                  <a:schemeClr val="bg1"/>
                </a:solidFill>
                <a:latin typeface="Source Sans Pro" panose="020B0503030403020204" pitchFamily="34" charset="0"/>
                <a:ea typeface="Source Sans Pro" panose="020B0503030403020204" pitchFamily="34" charset="0"/>
              </a:endParaRPr>
            </a:p>
          </p:txBody>
        </p:sp>
        <p:sp>
          <p:nvSpPr>
            <p:cNvPr id="69" name="Content Placeholder 2"/>
            <p:cNvSpPr txBox="1">
              <a:spLocks/>
            </p:cNvSpPr>
            <p:nvPr/>
          </p:nvSpPr>
          <p:spPr>
            <a:xfrm>
              <a:off x="5201889" y="3633718"/>
              <a:ext cx="1750595" cy="5887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a:solidFill>
                    <a:schemeClr val="bg1"/>
                  </a:solidFill>
                  <a:latin typeface="Source Sans Pro" panose="020B0503030403020204" pitchFamily="34" charset="0"/>
                  <a:ea typeface="Source Sans Pro" panose="020B0503030403020204" pitchFamily="34" charset="0"/>
                </a:rPr>
                <a:t>==</a:t>
              </a:r>
              <a:endParaRPr lang="en-US" sz="2000" b="1" dirty="0">
                <a:solidFill>
                  <a:schemeClr val="bg1"/>
                </a:solidFill>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1211578418"/>
      </p:ext>
    </p:extLst>
  </p:cSld>
  <p:clrMapOvr>
    <a:masterClrMapping/>
  </p:clrMapOvr>
  <mc:AlternateContent xmlns:mc="http://schemas.openxmlformats.org/markup-compatibility/2006" xmlns:p14="http://schemas.microsoft.com/office/powerpoint/2010/main">
    <mc:Choice Requires="p14">
      <p:transition spd="med" p14:dur="700" advTm="116407">
        <p:fade/>
      </p:transition>
    </mc:Choice>
    <mc:Fallback xmlns="">
      <p:transition spd="med" advTm="1164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0" presetClass="path" presetSubtype="0" accel="50000" decel="50000" fill="hold" grpId="1" nodeType="withEffect">
                                  <p:stCondLst>
                                    <p:cond delay="0"/>
                                  </p:stCondLst>
                                  <p:childTnLst>
                                    <p:animMotion origin="layout" path="M -3.05556E-6 -1.23457E-7 L -0.03784 0.00031 " pathEditMode="relative" rAng="0" ptsTypes="AA">
                                      <p:cBhvr>
                                        <p:cTn id="17" dur="2000" fill="hold"/>
                                        <p:tgtEl>
                                          <p:spTgt spid="37"/>
                                        </p:tgtEl>
                                        <p:attrNameLst>
                                          <p:attrName>ppt_x</p:attrName>
                                          <p:attrName>ppt_y</p:attrName>
                                        </p:attrNameLst>
                                      </p:cBhvr>
                                      <p:rCtr x="-1892" y="0"/>
                                    </p:animMotion>
                                  </p:childTnLst>
                                </p:cTn>
                              </p:par>
                              <p:par>
                                <p:cTn id="18" presetID="42" presetClass="path" presetSubtype="0" accel="50000" decel="50000" fill="hold" nodeType="withEffect">
                                  <p:stCondLst>
                                    <p:cond delay="0"/>
                                  </p:stCondLst>
                                  <p:childTnLst>
                                    <p:animMotion origin="layout" path="M 3.05556E-6 1.23457E-7 L 0.34444 -0.00247 " pathEditMode="relative" rAng="0" ptsTypes="AA">
                                      <p:cBhvr>
                                        <p:cTn id="19" dur="2000" fill="hold"/>
                                        <p:tgtEl>
                                          <p:spTgt spid="39"/>
                                        </p:tgtEl>
                                        <p:attrNameLst>
                                          <p:attrName>ppt_x</p:attrName>
                                          <p:attrName>ppt_y</p:attrName>
                                        </p:attrNameLst>
                                      </p:cBhvr>
                                      <p:rCtr x="17222" y="-123"/>
                                    </p:animMotion>
                                  </p:childTnLst>
                                </p:cTn>
                              </p:par>
                              <p:par>
                                <p:cTn id="20" presetID="42" presetClass="path" presetSubtype="0" accel="50000" decel="50000" fill="hold" grpId="1" nodeType="withEffect">
                                  <p:stCondLst>
                                    <p:cond delay="0"/>
                                  </p:stCondLst>
                                  <p:childTnLst>
                                    <p:animMotion origin="layout" path="M 3.05556E-6 -1.23457E-7 L 0.33819 0.00031 " pathEditMode="relative" rAng="0" ptsTypes="AA">
                                      <p:cBhvr>
                                        <p:cTn id="21" dur="2000" fill="hold"/>
                                        <p:tgtEl>
                                          <p:spTgt spid="38"/>
                                        </p:tgtEl>
                                        <p:attrNameLst>
                                          <p:attrName>ppt_x</p:attrName>
                                          <p:attrName>ppt_y</p:attrName>
                                        </p:attrNameLst>
                                      </p:cBhvr>
                                      <p:rCtr x="16910" y="0"/>
                                    </p:animMotion>
                                  </p:childTnLst>
                                </p:cTn>
                              </p:par>
                              <p:par>
                                <p:cTn id="22" presetID="42" presetClass="path" presetSubtype="0" accel="50000" decel="50000" fill="hold" nodeType="withEffect">
                                  <p:stCondLst>
                                    <p:cond delay="0"/>
                                  </p:stCondLst>
                                  <p:childTnLst>
                                    <p:animMotion origin="layout" path="M -4.44444E-6 1.23457E-6 L -0.03402 1.23457E-6 " pathEditMode="relative" rAng="0" ptsTypes="AA">
                                      <p:cBhvr>
                                        <p:cTn id="23" dur="2000" fill="hold"/>
                                        <p:tgtEl>
                                          <p:spTgt spid="30"/>
                                        </p:tgtEl>
                                        <p:attrNameLst>
                                          <p:attrName>ppt_x</p:attrName>
                                          <p:attrName>ppt_y</p:attrName>
                                        </p:attrNameLst>
                                      </p:cBhvr>
                                      <p:rCtr x="-1701" y="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Our Inverse Pipeline</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14</a:t>
            </a:fld>
            <a:endParaRPr lang="en-US" dirty="0"/>
          </a:p>
        </p:txBody>
      </p:sp>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optimization</a:t>
              </a:r>
              <a:endParaRPr lang="en-US" sz="1200" b="1" dirty="0">
                <a:latin typeface="Source Sans Pro" panose="020B0503030403020204" pitchFamily="34" charset="0"/>
                <a:ea typeface="Source Sans Pro" panose="020B0503030403020204" pitchFamily="34" charset="0"/>
              </a:endParaRPr>
            </a:p>
          </p:txBody>
        </p:sp>
      </p:grpSp>
      <p:grpSp>
        <p:nvGrpSpPr>
          <p:cNvPr id="30" name="Group 29"/>
          <p:cNvGrpSpPr/>
          <p:nvPr/>
        </p:nvGrpSpPr>
        <p:grpSpPr>
          <a:xfrm>
            <a:off x="144018" y="821181"/>
            <a:ext cx="2354501" cy="3833867"/>
            <a:chOff x="144018" y="821181"/>
            <a:chExt cx="2354501" cy="3833867"/>
          </a:xfrm>
        </p:grpSpPr>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intrinsic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parameters</a:t>
                </a:r>
                <a:endParaRPr lang="en-US" sz="1200" b="1" dirty="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target appearance</a:t>
                </a:r>
                <a:endParaRPr lang="en-US" sz="1200" b="1" dirty="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p:cNvGrpSpPr/>
          <p:nvPr/>
        </p:nvGrpSpPr>
        <p:grpSpPr>
          <a:xfrm>
            <a:off x="4019607" y="2056259"/>
            <a:ext cx="4802982" cy="1990662"/>
            <a:chOff x="4019607" y="2056259"/>
            <a:chExt cx="4802982" cy="1990662"/>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printing</a:t>
              </a:r>
              <a:endParaRPr lang="en-US" sz="1200" b="1" dirty="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physical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printout</a:t>
              </a:r>
              <a:endParaRPr lang="en-US" sz="1200" b="1" dirty="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3D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distribution</a:t>
              </a:r>
              <a:endParaRPr lang="en-US" sz="1200" b="1" dirty="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9">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14">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7" name="Left Brace 36"/>
          <p:cNvSpPr/>
          <p:nvPr/>
        </p:nvSpPr>
        <p:spPr>
          <a:xfrm>
            <a:off x="2428317"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8" name="Left Brace 37"/>
          <p:cNvSpPr/>
          <p:nvPr/>
        </p:nvSpPr>
        <p:spPr>
          <a:xfrm rot="10800000">
            <a:off x="3613338"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grpSp>
        <p:nvGrpSpPr>
          <p:cNvPr id="83" name="Group 82"/>
          <p:cNvGrpSpPr/>
          <p:nvPr/>
        </p:nvGrpSpPr>
        <p:grpSpPr>
          <a:xfrm>
            <a:off x="4808026" y="1747141"/>
            <a:ext cx="1636791" cy="1929077"/>
            <a:chOff x="4808026" y="1747141"/>
            <a:chExt cx="1636791" cy="1929077"/>
          </a:xfrm>
        </p:grpSpPr>
        <p:sp>
          <p:nvSpPr>
            <p:cNvPr id="84" name="Content Placeholder 2"/>
            <p:cNvSpPr txBox="1">
              <a:spLocks/>
            </p:cNvSpPr>
            <p:nvPr/>
          </p:nvSpPr>
          <p:spPr>
            <a:xfrm>
              <a:off x="4912632" y="3338417"/>
              <a:ext cx="1316983" cy="3378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prediction</a:t>
              </a:r>
              <a:endParaRPr lang="en-US" sz="1200" b="1" dirty="0">
                <a:latin typeface="Source Sans Pro" panose="020B0503030403020204" pitchFamily="34" charset="0"/>
                <a:ea typeface="Source Sans Pro" panose="020B0503030403020204" pitchFamily="34" charset="0"/>
              </a:endParaRPr>
            </a:p>
          </p:txBody>
        </p:sp>
        <p:pic>
          <p:nvPicPr>
            <p:cNvPr id="85"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818480" y="1747141"/>
              <a:ext cx="1591274" cy="159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r="50272"/>
            <a:stretch/>
          </p:blipFill>
          <p:spPr bwMode="auto">
            <a:xfrm>
              <a:off x="4818480" y="1748156"/>
              <a:ext cx="795637" cy="159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Content Placeholder 2"/>
            <p:cNvSpPr txBox="1">
              <a:spLocks/>
            </p:cNvSpPr>
            <p:nvPr/>
          </p:nvSpPr>
          <p:spPr>
            <a:xfrm>
              <a:off x="4808026" y="2269230"/>
              <a:ext cx="1634267" cy="5496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a:solidFill>
                    <a:schemeClr val="bg1"/>
                  </a:solidFill>
                  <a:latin typeface="Source Sans Pro" panose="020B0503030403020204" pitchFamily="34" charset="0"/>
                  <a:ea typeface="Source Sans Pro" panose="020B0503030403020204" pitchFamily="34" charset="0"/>
                </a:rPr>
                <a:t>?</a:t>
              </a:r>
              <a:endParaRPr lang="en-US" sz="2000" b="1" dirty="0">
                <a:solidFill>
                  <a:schemeClr val="bg1"/>
                </a:solidFill>
                <a:latin typeface="Source Sans Pro" panose="020B0503030403020204" pitchFamily="34" charset="0"/>
                <a:ea typeface="Source Sans Pro" panose="020B0503030403020204" pitchFamily="34" charset="0"/>
              </a:endParaRPr>
            </a:p>
          </p:txBody>
        </p:sp>
        <p:sp>
          <p:nvSpPr>
            <p:cNvPr id="88" name="Content Placeholder 2"/>
            <p:cNvSpPr txBox="1">
              <a:spLocks/>
            </p:cNvSpPr>
            <p:nvPr/>
          </p:nvSpPr>
          <p:spPr>
            <a:xfrm>
              <a:off x="4810550" y="2488905"/>
              <a:ext cx="1634267" cy="5496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a:solidFill>
                    <a:schemeClr val="bg1"/>
                  </a:solidFill>
                  <a:latin typeface="Source Sans Pro" panose="020B0503030403020204" pitchFamily="34" charset="0"/>
                  <a:ea typeface="Source Sans Pro" panose="020B0503030403020204" pitchFamily="34" charset="0"/>
                </a:rPr>
                <a:t>==</a:t>
              </a:r>
              <a:endParaRPr lang="en-US" sz="2000" b="1" dirty="0">
                <a:solidFill>
                  <a:schemeClr val="bg1"/>
                </a:solidFill>
                <a:latin typeface="Source Sans Pro" panose="020B0503030403020204" pitchFamily="34" charset="0"/>
                <a:ea typeface="Source Sans Pro" panose="020B0503030403020204" pitchFamily="34" charset="0"/>
              </a:endParaRPr>
            </a:p>
          </p:txBody>
        </p:sp>
      </p:grpSp>
      <p:grpSp>
        <p:nvGrpSpPr>
          <p:cNvPr id="89" name="Group 88"/>
          <p:cNvGrpSpPr/>
          <p:nvPr/>
        </p:nvGrpSpPr>
        <p:grpSpPr>
          <a:xfrm>
            <a:off x="3626027" y="901697"/>
            <a:ext cx="1564716" cy="2309727"/>
            <a:chOff x="3626027" y="901697"/>
            <a:chExt cx="1564716" cy="2309727"/>
          </a:xfrm>
        </p:grpSpPr>
        <p:sp>
          <p:nvSpPr>
            <p:cNvPr id="90" name="Arc 89"/>
            <p:cNvSpPr/>
            <p:nvPr/>
          </p:nvSpPr>
          <p:spPr>
            <a:xfrm rot="18530816">
              <a:off x="3396342" y="1585457"/>
              <a:ext cx="1855652" cy="1396281"/>
            </a:xfrm>
            <a:prstGeom prst="arc">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Content Placeholder 2"/>
            <p:cNvSpPr txBox="1">
              <a:spLocks/>
            </p:cNvSpPr>
            <p:nvPr/>
          </p:nvSpPr>
          <p:spPr>
            <a:xfrm>
              <a:off x="3820340" y="901697"/>
              <a:ext cx="1370403" cy="3378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solution refinement</a:t>
              </a:r>
              <a:endParaRPr lang="en-US" sz="1200" b="1" dirty="0">
                <a:latin typeface="Source Sans Pro" panose="020B0503030403020204" pitchFamily="34" charset="0"/>
                <a:ea typeface="Source Sans Pro" panose="020B0503030403020204" pitchFamily="34" charset="0"/>
              </a:endParaRPr>
            </a:p>
          </p:txBody>
        </p:sp>
      </p:grpSp>
      <p:grpSp>
        <p:nvGrpSpPr>
          <p:cNvPr id="92" name="Group 91"/>
          <p:cNvGrpSpPr/>
          <p:nvPr/>
        </p:nvGrpSpPr>
        <p:grpSpPr>
          <a:xfrm>
            <a:off x="3637567" y="2451103"/>
            <a:ext cx="1855652" cy="1990597"/>
            <a:chOff x="3637567" y="2451103"/>
            <a:chExt cx="1855652" cy="1990597"/>
          </a:xfrm>
        </p:grpSpPr>
        <p:sp>
          <p:nvSpPr>
            <p:cNvPr id="93" name="Arc 92"/>
            <p:cNvSpPr/>
            <p:nvPr/>
          </p:nvSpPr>
          <p:spPr>
            <a:xfrm rot="8718935">
              <a:off x="3637567" y="245110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Content Placeholder 2"/>
            <p:cNvSpPr txBox="1">
              <a:spLocks/>
            </p:cNvSpPr>
            <p:nvPr/>
          </p:nvSpPr>
          <p:spPr>
            <a:xfrm>
              <a:off x="3707743" y="3944488"/>
              <a:ext cx="1370403" cy="4972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RGB → CMYKW conversion</a:t>
              </a:r>
              <a:endParaRPr lang="en-US" sz="1200" b="1" dirty="0">
                <a:latin typeface="Source Sans Pro" panose="020B0503030403020204" pitchFamily="34" charset="0"/>
                <a:ea typeface="Source Sans Pro" panose="020B0503030403020204" pitchFamily="34" charset="0"/>
              </a:endParaRPr>
            </a:p>
          </p:txBody>
        </p:sp>
      </p:grpSp>
      <p:grpSp>
        <p:nvGrpSpPr>
          <p:cNvPr id="95" name="Group 94"/>
          <p:cNvGrpSpPr/>
          <p:nvPr/>
        </p:nvGrpSpPr>
        <p:grpSpPr>
          <a:xfrm>
            <a:off x="2628531" y="1638103"/>
            <a:ext cx="1516005" cy="1966673"/>
            <a:chOff x="2628531" y="1638103"/>
            <a:chExt cx="1516005" cy="1966673"/>
          </a:xfrm>
        </p:grpSpPr>
        <p:sp>
          <p:nvSpPr>
            <p:cNvPr id="96" name="Content Placeholder 2"/>
            <p:cNvSpPr txBox="1">
              <a:spLocks/>
            </p:cNvSpPr>
            <p:nvPr/>
          </p:nvSpPr>
          <p:spPr>
            <a:xfrm>
              <a:off x="2628531" y="3084402"/>
              <a:ext cx="1458956" cy="5203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a:latin typeface="Source Sans Pro" panose="020B0503030403020204" pitchFamily="34" charset="0"/>
                  <a:ea typeface="Source Sans Pro" panose="020B0503030403020204" pitchFamily="34" charset="0"/>
                </a:rPr>
                <a:t>current solution (proxy RGB</a:t>
              </a:r>
              <a:r>
                <a:rPr lang="en-US" sz="1400" b="1" dirty="0">
                  <a:latin typeface="Source Sans Pro" panose="020B0503030403020204" pitchFamily="34" charset="0"/>
                  <a:ea typeface="Source Sans Pro" panose="020B0503030403020204" pitchFamily="34" charset="0"/>
                </a:rPr>
                <a:t>)</a:t>
              </a:r>
              <a:endParaRPr lang="en-US" sz="1200" b="1" dirty="0">
                <a:latin typeface="Source Sans Pro" panose="020B0503030403020204" pitchFamily="34" charset="0"/>
                <a:ea typeface="Source Sans Pro" panose="020B0503030403020204" pitchFamily="34" charset="0"/>
              </a:endParaRPr>
            </a:p>
          </p:txBody>
        </p:sp>
        <p:pic>
          <p:nvPicPr>
            <p:cNvPr id="97" name="Picture 96"/>
            <p:cNvPicPr>
              <a:picLocks noChangeAspect="1"/>
            </p:cNvPicPr>
            <p:nvPr/>
          </p:nvPicPr>
          <p:blipFill>
            <a:blip r:embed="rId17"/>
            <a:stretch>
              <a:fillRect/>
            </a:stretch>
          </p:blipFill>
          <p:spPr>
            <a:xfrm>
              <a:off x="2922642" y="2292747"/>
              <a:ext cx="1221894" cy="1221894"/>
            </a:xfrm>
            <a:prstGeom prst="rect">
              <a:avLst/>
            </a:prstGeom>
            <a:ln w="38100">
              <a:solidFill>
                <a:schemeClr val="tx1"/>
              </a:solidFill>
            </a:ln>
            <a:scene3d>
              <a:camera prst="orthographicFront">
                <a:rot lat="18192000" lon="3954000" rev="17892000"/>
              </a:camera>
              <a:lightRig rig="threePt" dir="t"/>
            </a:scene3d>
          </p:spPr>
        </p:pic>
        <p:pic>
          <p:nvPicPr>
            <p:cNvPr id="98" name="Picture 97"/>
            <p:cNvPicPr>
              <a:picLocks noChangeAspect="1"/>
            </p:cNvPicPr>
            <p:nvPr/>
          </p:nvPicPr>
          <p:blipFill>
            <a:blip r:embed="rId17"/>
            <a:stretch>
              <a:fillRect/>
            </a:stretch>
          </p:blipFill>
          <p:spPr>
            <a:xfrm>
              <a:off x="2913122" y="2129833"/>
              <a:ext cx="1221894" cy="1221894"/>
            </a:xfrm>
            <a:prstGeom prst="rect">
              <a:avLst/>
            </a:prstGeom>
            <a:ln w="38100">
              <a:solidFill>
                <a:schemeClr val="tx1"/>
              </a:solidFill>
            </a:ln>
            <a:scene3d>
              <a:camera prst="orthographicFront">
                <a:rot lat="18192000" lon="3954000" rev="17892000"/>
              </a:camera>
              <a:lightRig rig="threePt" dir="t"/>
            </a:scene3d>
          </p:spPr>
        </p:pic>
        <p:pic>
          <p:nvPicPr>
            <p:cNvPr id="99" name="Picture 3"/>
            <p:cNvPicPr>
              <a:picLocks noChangeArrowheads="1"/>
            </p:cNvPicPr>
            <p:nvPr/>
          </p:nvPicPr>
          <p:blipFill>
            <a:blip r:embed="rId18">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97494" y="1966919"/>
              <a:ext cx="1220400" cy="1220400"/>
            </a:xfrm>
            <a:prstGeom prst="rect">
              <a:avLst/>
            </a:prstGeom>
            <a:noFill/>
            <a:ln w="38100">
              <a:solidFill>
                <a:schemeClr val="tx1"/>
              </a:solidFill>
              <a:miter lim="800000"/>
              <a:headEnd/>
              <a:tailEnd/>
            </a:ln>
            <a:scene3d>
              <a:camera prst="orthographicFront">
                <a:rot lat="18192000" lon="3954000" rev="17892000"/>
              </a:camera>
              <a:lightRig rig="threePt" dir="t"/>
            </a:scene3d>
            <a:extLst>
              <a:ext uri="{909E8E84-426E-40DD-AFC4-6F175D3DCCD1}">
                <a14:hiddenFill xmlns:a14="http://schemas.microsoft.com/office/drawing/2010/main">
                  <a:solidFill>
                    <a:schemeClr val="accent1"/>
                  </a:solidFill>
                </a14:hiddenFill>
              </a:ext>
            </a:extLst>
          </p:spPr>
        </p:pic>
        <p:pic>
          <p:nvPicPr>
            <p:cNvPr id="100"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372" y="1802511"/>
              <a:ext cx="1220400" cy="1220400"/>
            </a:xfrm>
            <a:prstGeom prst="rect">
              <a:avLst/>
            </a:prstGeom>
            <a:noFill/>
            <a:ln w="38100">
              <a:solidFill>
                <a:schemeClr val="tx1"/>
              </a:solidFill>
              <a:miter lim="800000"/>
              <a:headEnd/>
              <a:tailEnd/>
            </a:ln>
            <a:scene3d>
              <a:camera prst="orthographicFront">
                <a:rot lat="18192000" lon="3954000" rev="17892000"/>
              </a:camera>
              <a:lightRig rig="threePt" dir="t"/>
            </a:scene3d>
            <a:extLst>
              <a:ext uri="{909E8E84-426E-40DD-AFC4-6F175D3DCCD1}">
                <a14:hiddenFill xmlns:a14="http://schemas.microsoft.com/office/drawing/2010/main">
                  <a:solidFill>
                    <a:schemeClr val="accent1"/>
                  </a:solidFill>
                </a14:hiddenFill>
              </a:ext>
            </a:extLst>
          </p:spPr>
        </p:pic>
        <p:pic>
          <p:nvPicPr>
            <p:cNvPr id="101" name="Picture 3"/>
            <p:cNvPicPr>
              <a:picLocks noChangeArrowheads="1"/>
            </p:cNvPicPr>
            <p:nvPr/>
          </p:nvPicPr>
          <p:blipFill>
            <a:blip r:embed="rId20">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97494" y="1638103"/>
              <a:ext cx="1220400" cy="1220400"/>
            </a:xfrm>
            <a:prstGeom prst="rect">
              <a:avLst/>
            </a:prstGeom>
            <a:noFill/>
            <a:ln w="38100">
              <a:solidFill>
                <a:schemeClr val="tx1"/>
              </a:solidFill>
              <a:miter lim="800000"/>
              <a:headEnd/>
              <a:tailEnd/>
            </a:ln>
            <a:scene3d>
              <a:camera prst="orthographicFront">
                <a:rot lat="18192000" lon="3954000" rev="17892000"/>
              </a:camera>
              <a:lightRig rig="threePt" dir="t"/>
            </a:scene3d>
            <a:extLst>
              <a:ext uri="{909E8E84-426E-40DD-AFC4-6F175D3DCCD1}">
                <a14:hiddenFill xmlns:a14="http://schemas.microsoft.com/office/drawing/2010/main">
                  <a:solidFill>
                    <a:schemeClr val="accent1"/>
                  </a:solidFill>
                </a14:hiddenFill>
              </a:ext>
            </a:extLst>
          </p:spPr>
        </p:pic>
      </p:grpSp>
    </p:spTree>
    <p:custDataLst>
      <p:tags r:id="rId1"/>
    </p:custDataLst>
    <p:extLst>
      <p:ext uri="{BB962C8B-B14F-4D97-AF65-F5344CB8AC3E}">
        <p14:creationId xmlns:p14="http://schemas.microsoft.com/office/powerpoint/2010/main" val="1096746907"/>
      </p:ext>
    </p:extLst>
  </p:cSld>
  <p:clrMapOvr>
    <a:masterClrMapping/>
  </p:clrMapOvr>
  <p:transition spd="slow" advTm="116407">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0" presetClass="path" presetSubtype="0" accel="50000" decel="50000" fill="hold" grpId="1" nodeType="withEffect">
                                  <p:stCondLst>
                                    <p:cond delay="0"/>
                                  </p:stCondLst>
                                  <p:childTnLst>
                                    <p:animMotion origin="layout" path="M -3.05556E-6 -1.23457E-7 L -0.03784 0.00031 " pathEditMode="relative" rAng="0" ptsTypes="AA">
                                      <p:cBhvr>
                                        <p:cTn id="17" dur="2000" fill="hold"/>
                                        <p:tgtEl>
                                          <p:spTgt spid="37"/>
                                        </p:tgtEl>
                                        <p:attrNameLst>
                                          <p:attrName>ppt_x</p:attrName>
                                          <p:attrName>ppt_y</p:attrName>
                                        </p:attrNameLst>
                                      </p:cBhvr>
                                      <p:rCtr x="-1892" y="0"/>
                                    </p:animMotion>
                                  </p:childTnLst>
                                </p:cTn>
                              </p:par>
                              <p:par>
                                <p:cTn id="18" presetID="42" presetClass="path" presetSubtype="0" accel="50000" decel="50000" fill="hold" nodeType="withEffect">
                                  <p:stCondLst>
                                    <p:cond delay="0"/>
                                  </p:stCondLst>
                                  <p:childTnLst>
                                    <p:animMotion origin="layout" path="M 3.05556E-6 1.23457E-7 L 0.34444 -0.00247 " pathEditMode="relative" rAng="0" ptsTypes="AA">
                                      <p:cBhvr>
                                        <p:cTn id="19" dur="2000" fill="hold"/>
                                        <p:tgtEl>
                                          <p:spTgt spid="39"/>
                                        </p:tgtEl>
                                        <p:attrNameLst>
                                          <p:attrName>ppt_x</p:attrName>
                                          <p:attrName>ppt_y</p:attrName>
                                        </p:attrNameLst>
                                      </p:cBhvr>
                                      <p:rCtr x="17222" y="-123"/>
                                    </p:animMotion>
                                  </p:childTnLst>
                                </p:cTn>
                              </p:par>
                              <p:par>
                                <p:cTn id="20" presetID="42" presetClass="path" presetSubtype="0" accel="50000" decel="50000" fill="hold" grpId="1" nodeType="withEffect">
                                  <p:stCondLst>
                                    <p:cond delay="0"/>
                                  </p:stCondLst>
                                  <p:childTnLst>
                                    <p:animMotion origin="layout" path="M 3.05556E-6 -1.23457E-7 L 0.33819 0.00031 " pathEditMode="relative" rAng="0" ptsTypes="AA">
                                      <p:cBhvr>
                                        <p:cTn id="21" dur="2000" fill="hold"/>
                                        <p:tgtEl>
                                          <p:spTgt spid="38"/>
                                        </p:tgtEl>
                                        <p:attrNameLst>
                                          <p:attrName>ppt_x</p:attrName>
                                          <p:attrName>ppt_y</p:attrName>
                                        </p:attrNameLst>
                                      </p:cBhvr>
                                      <p:rCtr x="16910" y="0"/>
                                    </p:animMotion>
                                  </p:childTnLst>
                                </p:cTn>
                              </p:par>
                              <p:par>
                                <p:cTn id="22" presetID="42" presetClass="path" presetSubtype="0" accel="50000" decel="50000" fill="hold" nodeType="withEffect">
                                  <p:stCondLst>
                                    <p:cond delay="0"/>
                                  </p:stCondLst>
                                  <p:childTnLst>
                                    <p:animMotion origin="layout" path="M -4.44444E-6 1.23457E-6 L -0.03402 1.23457E-6 " pathEditMode="relative" rAng="0" ptsTypes="AA">
                                      <p:cBhvr>
                                        <p:cTn id="23" dur="2000" fill="hold"/>
                                        <p:tgtEl>
                                          <p:spTgt spid="30"/>
                                        </p:tgtEl>
                                        <p:attrNameLst>
                                          <p:attrName>ppt_x</p:attrName>
                                          <p:attrName>ppt_y</p:attrName>
                                        </p:attrNameLst>
                                      </p:cBhvr>
                                      <p:rCtr x="-1701" y="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wipe(left)">
                                      <p:cBhvr>
                                        <p:cTn id="33" dur="500"/>
                                        <p:tgtEl>
                                          <p:spTgt spid="9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right)">
                                      <p:cBhvr>
                                        <p:cTn id="4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6" name="Oval 15"/>
          <p:cNvSpPr/>
          <p:nvPr/>
        </p:nvSpPr>
        <p:spPr>
          <a:xfrm>
            <a:off x="34725" y="787077"/>
            <a:ext cx="1886673" cy="2028611"/>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p:cNvSpPr/>
          <p:nvPr/>
        </p:nvSpPr>
        <p:spPr>
          <a:xfrm>
            <a:off x="3566511" y="3264061"/>
            <a:ext cx="1618947" cy="1253283"/>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p:cNvSpPr/>
          <p:nvPr/>
        </p:nvSpPr>
        <p:spPr>
          <a:xfrm>
            <a:off x="3845029" y="787077"/>
            <a:ext cx="1340429" cy="925976"/>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15</a:t>
            </a:fld>
            <a:endParaRPr lang="en-US" dirty="0"/>
          </a:p>
        </p:txBody>
      </p:sp>
      <p:sp>
        <p:nvSpPr>
          <p:cNvPr id="21" name="Title 1"/>
          <p:cNvSpPr>
            <a:spLocks noGrp="1"/>
          </p:cNvSpPr>
          <p:nvPr>
            <p:ph type="title"/>
          </p:nvPr>
        </p:nvSpPr>
        <p:spPr>
          <a:xfrm>
            <a:off x="104775" y="83510"/>
            <a:ext cx="7886700" cy="710720"/>
          </a:xfrm>
        </p:spPr>
        <p:txBody>
          <a:bodyPr/>
          <a:lstStyle/>
          <a:p>
            <a:r>
              <a:rPr lang="en-US" dirty="0"/>
              <a:t>Technical Contributions</a:t>
            </a:r>
          </a:p>
        </p:txBody>
      </p:sp>
    </p:spTree>
    <p:extLst>
      <p:ext uri="{BB962C8B-B14F-4D97-AF65-F5344CB8AC3E}">
        <p14:creationId xmlns:p14="http://schemas.microsoft.com/office/powerpoint/2010/main" val="2083245269"/>
      </p:ext>
    </p:extLst>
  </p:cSld>
  <p:clrMapOvr>
    <a:masterClrMapping/>
  </p:clrMapOvr>
  <p:transition spd="slow" advTm="24067">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6" name="Oval 15"/>
          <p:cNvSpPr/>
          <p:nvPr/>
        </p:nvSpPr>
        <p:spPr>
          <a:xfrm>
            <a:off x="34725" y="787077"/>
            <a:ext cx="1886673" cy="2028611"/>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16</a:t>
            </a:fld>
            <a:endParaRPr lang="en-US" dirty="0"/>
          </a:p>
        </p:txBody>
      </p:sp>
      <p:sp>
        <p:nvSpPr>
          <p:cNvPr id="21" name="Title 1"/>
          <p:cNvSpPr>
            <a:spLocks noGrp="1"/>
          </p:cNvSpPr>
          <p:nvPr>
            <p:ph type="title"/>
          </p:nvPr>
        </p:nvSpPr>
        <p:spPr>
          <a:xfrm>
            <a:off x="104775" y="83510"/>
            <a:ext cx="7886700" cy="710720"/>
          </a:xfrm>
        </p:spPr>
        <p:txBody>
          <a:bodyPr/>
          <a:lstStyle/>
          <a:p>
            <a:r>
              <a:rPr lang="en-US" dirty="0"/>
              <a:t>Material Calibration</a:t>
            </a:r>
          </a:p>
        </p:txBody>
      </p:sp>
    </p:spTree>
    <p:extLst>
      <p:ext uri="{BB962C8B-B14F-4D97-AF65-F5344CB8AC3E}">
        <p14:creationId xmlns:p14="http://schemas.microsoft.com/office/powerpoint/2010/main" val="805972220"/>
      </p:ext>
    </p:extLst>
  </p:cSld>
  <p:clrMapOvr>
    <a:masterClrMapping/>
  </p:clrMapOvr>
  <mc:AlternateContent xmlns:mc="http://schemas.openxmlformats.org/markup-compatibility/2006" xmlns:p14="http://schemas.microsoft.com/office/powerpoint/2010/main">
    <mc:Choice Requires="p14">
      <p:transition spd="med" p14:dur="700" advTm="24067">
        <p:fade/>
      </p:transition>
    </mc:Choice>
    <mc:Fallback xmlns="">
      <p:transition spd="med" advTm="2406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Material Calibration</a:t>
            </a:r>
          </a:p>
        </p:txBody>
      </p:sp>
      <p:sp>
        <p:nvSpPr>
          <p:cNvPr id="6" name="Content Placeholder 2"/>
          <p:cNvSpPr txBox="1">
            <a:spLocks/>
          </p:cNvSpPr>
          <p:nvPr/>
        </p:nvSpPr>
        <p:spPr>
          <a:xfrm>
            <a:off x="581025" y="4330887"/>
            <a:ext cx="79819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affordable optical calibration setup based on transmissive measurement</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17</a:t>
            </a:fld>
            <a:endParaRPr lang="en-US" dirty="0"/>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82" y="959236"/>
            <a:ext cx="3302893" cy="3240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4031921" y="530989"/>
            <a:ext cx="4596388" cy="3697328"/>
            <a:chOff x="4064135" y="497363"/>
            <a:chExt cx="4596388" cy="3697328"/>
          </a:xfrm>
        </p:grpSpPr>
        <p:grpSp>
          <p:nvGrpSpPr>
            <p:cNvPr id="8" name="Group 7"/>
            <p:cNvGrpSpPr/>
            <p:nvPr/>
          </p:nvGrpSpPr>
          <p:grpSpPr>
            <a:xfrm>
              <a:off x="4271023" y="522094"/>
              <a:ext cx="4182612" cy="2265969"/>
              <a:chOff x="2294035" y="1676215"/>
              <a:chExt cx="4510786" cy="2443761"/>
            </a:xfrm>
          </p:grpSpPr>
          <p:pic>
            <p:nvPicPr>
              <p:cNvPr id="14" name="Picture 14" descr="https://lh4.googleusercontent.com/1sx5tSqDMKXjHGaATrDhq3bqxtw4waxr1S8WqCWKlf5bbbH73UDvWxO8KYGrebYnj4fo6kUOrOLEBVozvBlvoGrHZoL-9lKNCPAIsd5tHuU_zSu3hLn-fcH0N3MNzgrFEocvaiJ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487" y="2063642"/>
                <a:ext cx="2056334" cy="2056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10" descr="https://lh3.googleusercontent.com/810Q4xAQh_-w_DEjMuJ0EYx8AGOv5-BPPqMMOTBxf5GRbKPSFta2780Vf-OwGepQg6ILoNyInhruX1I0AH3otz5H05fyRkL_dH6ihiG41sU9Eafxi3mZmspAsxkAF1ny0TGztdl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035" y="2063642"/>
                <a:ext cx="2056334" cy="2056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2345680" y="1676481"/>
                <a:ext cx="195304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0.5 mm</a:t>
                </a:r>
                <a:endParaRPr lang="en-US" sz="1400" b="1" dirty="0">
                  <a:latin typeface="Source Sans Pro" panose="020B0503030403020204" pitchFamily="34" charset="0"/>
                  <a:ea typeface="Source Sans Pro" panose="020B0503030403020204" pitchFamily="34" charset="0"/>
                </a:endParaRPr>
              </a:p>
            </p:txBody>
          </p:sp>
          <p:sp>
            <p:nvSpPr>
              <p:cNvPr id="17" name="Content Placeholder 2"/>
              <p:cNvSpPr txBox="1">
                <a:spLocks/>
              </p:cNvSpPr>
              <p:nvPr/>
            </p:nvSpPr>
            <p:spPr>
              <a:xfrm>
                <a:off x="4800132" y="1676215"/>
                <a:ext cx="195304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1 mm</a:t>
                </a:r>
                <a:endParaRPr lang="en-US" sz="1400" b="1" dirty="0">
                  <a:latin typeface="Source Sans Pro" panose="020B0503030403020204" pitchFamily="34" charset="0"/>
                  <a:ea typeface="Source Sans Pro" panose="020B0503030403020204" pitchFamily="34" charset="0"/>
                </a:endParaRPr>
              </a:p>
            </p:txBody>
          </p:sp>
        </p:grpSp>
        <p:grpSp>
          <p:nvGrpSpPr>
            <p:cNvPr id="9" name="Group 8"/>
            <p:cNvGrpSpPr/>
            <p:nvPr/>
          </p:nvGrpSpPr>
          <p:grpSpPr>
            <a:xfrm>
              <a:off x="4064135" y="3139638"/>
              <a:ext cx="4596388" cy="1055053"/>
              <a:chOff x="2221137" y="4574216"/>
              <a:chExt cx="4957028" cy="1137834"/>
            </a:xfrm>
          </p:grpSpPr>
          <p:pic>
            <p:nvPicPr>
              <p:cNvPr id="10" name="Picture 22" descr="https://lh6.googleusercontent.com/80QRGLgJEDgTQI83DsVeeBBbm66--tvfasoL4HekOJkPmY03sTUJY2vlnKZMGj0ktpdB_w4GGGKC-O4T28LK8yi46iSAndP9WA1JIr2dCoScZ8tARDT6-Prw6tMagpv8hcZpp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9981" y="4579041"/>
                <a:ext cx="1128184" cy="1128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8" descr="https://lh3.googleusercontent.com/0DiE-asmgv3r5kkdfgV3_3bY2z1UNB0oLQpI9ITKX1_nQO_6mlOT5DszJP09shtL-lJcPjB3G5qKgbHSUeSlop6xYP0xnwBykA-pvSa8XauQarbqOz2RZLexkJvnXSIVGs_alyL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1137" y="4581315"/>
                <a:ext cx="1123636" cy="11236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26" descr="https://lh4.googleusercontent.com/CJfmyqpNGkhN7aalm4l4M5ps5aogbmZGSLS8eobss5bIi0J1s_cafIBIzorxS5hRXDRW6ng_uYQCEwaKyjjIxM-TkeUSdY09gT7vGWiXvK5756dhNS6c1y7y2mr8bcdE-iikkAd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1170" y="4579041"/>
                <a:ext cx="1128184" cy="1128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30" descr="https://lh4.googleusercontent.com/3C8sdU_ig8N6nVkTnRFl5Jy8koaVEHX4OPFGA-djom2DQMcb-a8kV9wqEC-AjGRnIlcOF3ph1ulzXh_k4cHsEDOioSOStrZXamWySATWR3XmHZbvq2lVxkg-e1NIGSFKXAImkuS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5751" y="4574216"/>
                <a:ext cx="1137832" cy="11378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9" name="Content Placeholder 2"/>
            <p:cNvSpPr txBox="1">
              <a:spLocks/>
            </p:cNvSpPr>
            <p:nvPr/>
          </p:nvSpPr>
          <p:spPr>
            <a:xfrm>
              <a:off x="6129864" y="497363"/>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W</a:t>
              </a:r>
            </a:p>
          </p:txBody>
        </p:sp>
        <p:sp>
          <p:nvSpPr>
            <p:cNvPr id="20" name="Content Placeholder 2"/>
            <p:cNvSpPr txBox="1">
              <a:spLocks/>
            </p:cNvSpPr>
            <p:nvPr/>
          </p:nvSpPr>
          <p:spPr>
            <a:xfrm>
              <a:off x="4357447" y="2806286"/>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C</a:t>
              </a:r>
            </a:p>
          </p:txBody>
        </p:sp>
        <p:sp>
          <p:nvSpPr>
            <p:cNvPr id="21" name="Content Placeholder 2"/>
            <p:cNvSpPr txBox="1">
              <a:spLocks/>
            </p:cNvSpPr>
            <p:nvPr/>
          </p:nvSpPr>
          <p:spPr>
            <a:xfrm>
              <a:off x="5537189" y="2806286"/>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M</a:t>
              </a:r>
            </a:p>
          </p:txBody>
        </p:sp>
        <p:sp>
          <p:nvSpPr>
            <p:cNvPr id="22" name="Content Placeholder 2"/>
            <p:cNvSpPr txBox="1">
              <a:spLocks/>
            </p:cNvSpPr>
            <p:nvPr/>
          </p:nvSpPr>
          <p:spPr>
            <a:xfrm>
              <a:off x="6723513" y="2806286"/>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Y</a:t>
              </a:r>
            </a:p>
          </p:txBody>
        </p:sp>
        <p:sp>
          <p:nvSpPr>
            <p:cNvPr id="23" name="Content Placeholder 2"/>
            <p:cNvSpPr txBox="1">
              <a:spLocks/>
            </p:cNvSpPr>
            <p:nvPr/>
          </p:nvSpPr>
          <p:spPr>
            <a:xfrm>
              <a:off x="7909838" y="2797937"/>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K</a:t>
              </a:r>
            </a:p>
          </p:txBody>
        </p:sp>
      </p:gr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62408">
        <p:fade/>
      </p:transition>
    </mc:Choice>
    <mc:Fallback xmlns="">
      <p:transition spd="med" advTm="624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Material Calibration</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18</a:t>
            </a:fld>
            <a:endParaRPr lang="en-US"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924" y="911655"/>
            <a:ext cx="4794153" cy="316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1977572" y="4136917"/>
            <a:ext cx="5417456" cy="625398"/>
            <a:chOff x="1775424" y="4107687"/>
            <a:chExt cx="5417456" cy="625398"/>
          </a:xfrm>
        </p:grpSpPr>
        <p:cxnSp>
          <p:nvCxnSpPr>
            <p:cNvPr id="13" name="Straight Connector 12"/>
            <p:cNvCxnSpPr/>
            <p:nvPr/>
          </p:nvCxnSpPr>
          <p:spPr>
            <a:xfrm>
              <a:off x="5145118" y="4286689"/>
              <a:ext cx="0" cy="267394"/>
            </a:xfrm>
            <a:prstGeom prst="line">
              <a:avLst/>
            </a:prstGeom>
            <a:ln w="38100">
              <a:solidFill>
                <a:schemeClr val="accent6"/>
              </a:solidFill>
            </a:ln>
            <a:effectLst>
              <a:outerShdw blurRad="63500" sx="102000" sy="1020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grpSp>
          <p:nvGrpSpPr>
            <p:cNvPr id="5" name="Group 4"/>
            <p:cNvGrpSpPr/>
            <p:nvPr/>
          </p:nvGrpSpPr>
          <p:grpSpPr>
            <a:xfrm>
              <a:off x="1775424" y="4116686"/>
              <a:ext cx="1410727" cy="607400"/>
              <a:chOff x="2165949" y="4139490"/>
              <a:chExt cx="1410727" cy="607400"/>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525" y="4139490"/>
                <a:ext cx="1033576" cy="26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txBox="1">
                <a:spLocks/>
              </p:cNvSpPr>
              <p:nvPr/>
            </p:nvSpPr>
            <p:spPr>
              <a:xfrm>
                <a:off x="2165949" y="438504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optical density</a:t>
                </a:r>
                <a:endParaRPr lang="en-US" sz="1200" b="1" dirty="0">
                  <a:latin typeface="Source Sans Pro" panose="020B0503030403020204" pitchFamily="34" charset="0"/>
                  <a:ea typeface="Source Sans Pro" panose="020B0503030403020204" pitchFamily="34" charset="0"/>
                </a:endParaRPr>
              </a:p>
            </p:txBody>
          </p:sp>
        </p:grpSp>
        <p:grpSp>
          <p:nvGrpSpPr>
            <p:cNvPr id="21" name="Group 20"/>
            <p:cNvGrpSpPr/>
            <p:nvPr/>
          </p:nvGrpSpPr>
          <p:grpSpPr>
            <a:xfrm>
              <a:off x="3359361" y="4108974"/>
              <a:ext cx="1699152" cy="622825"/>
              <a:chOff x="3653278" y="4124065"/>
              <a:chExt cx="1699152" cy="622825"/>
            </a:xfrm>
          </p:grpSpPr>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629" y="4124065"/>
                <a:ext cx="884452" cy="29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a:xfrm>
                <a:off x="3653278" y="4385045"/>
                <a:ext cx="1699152"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scattering albedo</a:t>
                </a:r>
                <a:endParaRPr lang="en-US" sz="1200" b="1" dirty="0">
                  <a:latin typeface="Source Sans Pro" panose="020B0503030403020204" pitchFamily="34" charset="0"/>
                  <a:ea typeface="Source Sans Pro" panose="020B0503030403020204" pitchFamily="34" charset="0"/>
                </a:endParaRPr>
              </a:p>
            </p:txBody>
          </p:sp>
        </p:grpSp>
        <p:grpSp>
          <p:nvGrpSpPr>
            <p:cNvPr id="22" name="Group 21"/>
            <p:cNvGrpSpPr/>
            <p:nvPr/>
          </p:nvGrpSpPr>
          <p:grpSpPr>
            <a:xfrm>
              <a:off x="5231724" y="4107687"/>
              <a:ext cx="1961156" cy="625398"/>
              <a:chOff x="5203149" y="4121492"/>
              <a:chExt cx="1961156" cy="625398"/>
            </a:xfrm>
          </p:grpSpPr>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083" y="4121492"/>
                <a:ext cx="1023290" cy="30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2"/>
              <p:cNvSpPr txBox="1">
                <a:spLocks/>
              </p:cNvSpPr>
              <p:nvPr/>
            </p:nvSpPr>
            <p:spPr>
              <a:xfrm>
                <a:off x="5203149" y="4385045"/>
                <a:ext cx="1961156"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scattering anisotropy</a:t>
                </a:r>
                <a:endParaRPr lang="en-US" sz="1200" b="1" dirty="0">
                  <a:latin typeface="Source Sans Pro" panose="020B0503030403020204" pitchFamily="34" charset="0"/>
                  <a:ea typeface="Source Sans Pro" panose="020B0503030403020204" pitchFamily="34" charset="0"/>
                </a:endParaRPr>
              </a:p>
            </p:txBody>
          </p:sp>
        </p:grpSp>
        <p:cxnSp>
          <p:nvCxnSpPr>
            <p:cNvPr id="26" name="Straight Connector 25"/>
            <p:cNvCxnSpPr/>
            <p:nvPr/>
          </p:nvCxnSpPr>
          <p:spPr>
            <a:xfrm>
              <a:off x="3272756" y="4286689"/>
              <a:ext cx="0" cy="267394"/>
            </a:xfrm>
            <a:prstGeom prst="line">
              <a:avLst/>
            </a:prstGeom>
            <a:ln w="38100">
              <a:solidFill>
                <a:schemeClr val="accent6"/>
              </a:solidFill>
            </a:ln>
            <a:effectLst>
              <a:outerShdw blurRad="63500" sx="102000" sy="1020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grpSp>
      <p:sp>
        <p:nvSpPr>
          <p:cNvPr id="6" name="Rectangle 5"/>
          <p:cNvSpPr/>
          <p:nvPr/>
        </p:nvSpPr>
        <p:spPr>
          <a:xfrm>
            <a:off x="4411085" y="812321"/>
            <a:ext cx="2623930" cy="3284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59390" y="911654"/>
            <a:ext cx="1131451" cy="2960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15583" y="780317"/>
            <a:ext cx="1426619" cy="309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28020689"/>
      </p:ext>
    </p:extLst>
  </p:cSld>
  <p:clrMapOvr>
    <a:masterClrMapping/>
  </p:clrMapOvr>
  <mc:AlternateContent xmlns:mc="http://schemas.openxmlformats.org/markup-compatibility/2006" xmlns:p14="http://schemas.microsoft.com/office/powerpoint/2010/main">
    <mc:Choice Requires="p14">
      <p:transition spd="med" p14:dur="700" advTm="63109">
        <p:fade/>
      </p:transition>
    </mc:Choice>
    <mc:Fallback xmlns="">
      <p:transition spd="med" advTm="63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7" name="Oval 16"/>
          <p:cNvSpPr/>
          <p:nvPr/>
        </p:nvSpPr>
        <p:spPr>
          <a:xfrm>
            <a:off x="3566511" y="3264061"/>
            <a:ext cx="1618947" cy="1253283"/>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19</a:t>
            </a:fld>
            <a:endParaRPr lang="en-US" dirty="0"/>
          </a:p>
        </p:txBody>
      </p:sp>
      <p:sp>
        <p:nvSpPr>
          <p:cNvPr id="21" name="Title 1"/>
          <p:cNvSpPr>
            <a:spLocks noGrp="1"/>
          </p:cNvSpPr>
          <p:nvPr>
            <p:ph type="title"/>
          </p:nvPr>
        </p:nvSpPr>
        <p:spPr>
          <a:xfrm>
            <a:off x="104775" y="83510"/>
            <a:ext cx="7886700" cy="710720"/>
          </a:xfrm>
        </p:spPr>
        <p:txBody>
          <a:bodyPr/>
          <a:lstStyle/>
          <a:p>
            <a:r>
              <a:rPr lang="en-US" dirty="0"/>
              <a:t>Material Mapping</a:t>
            </a:r>
          </a:p>
        </p:txBody>
      </p:sp>
    </p:spTree>
    <p:extLst>
      <p:ext uri="{BB962C8B-B14F-4D97-AF65-F5344CB8AC3E}">
        <p14:creationId xmlns:p14="http://schemas.microsoft.com/office/powerpoint/2010/main" val="343077045"/>
      </p:ext>
    </p:extLst>
  </p:cSld>
  <p:clrMapOvr>
    <a:masterClrMapping/>
  </p:clrMapOvr>
  <p:transition spd="slow" advTm="24067">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Motivation: Color Printing in 3D</a:t>
            </a:r>
          </a:p>
        </p:txBody>
      </p:sp>
      <p:sp>
        <p:nvSpPr>
          <p:cNvPr id="6" name="Content Placeholder 2"/>
          <p:cNvSpPr txBox="1">
            <a:spLocks/>
          </p:cNvSpPr>
          <p:nvPr/>
        </p:nvSpPr>
        <p:spPr>
          <a:xfrm>
            <a:off x="990600" y="3961801"/>
            <a:ext cx="7162800" cy="6512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computational fabrication of highly detailed textures</a:t>
            </a:r>
            <a:br>
              <a:rPr lang="en-US" sz="1800" b="1" dirty="0">
                <a:latin typeface="Source Sans Pro" panose="020B0503030403020204" pitchFamily="34" charset="0"/>
                <a:ea typeface="Source Sans Pro" panose="020B0503030403020204" pitchFamily="34" charset="0"/>
              </a:rPr>
            </a:br>
            <a:r>
              <a:rPr lang="en-US" sz="1800" dirty="0">
                <a:latin typeface="Source Sans Pro" panose="020B0503030403020204" pitchFamily="34" charset="0"/>
                <a:ea typeface="Source Sans Pro" panose="020B0503030403020204" pitchFamily="34" charset="0"/>
              </a:rPr>
              <a:t>(slabs above are 1 cm thick)</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198006"/>
            <a:ext cx="8115300" cy="2697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833979"/>
      </p:ext>
    </p:extLst>
  </p:cSld>
  <p:clrMapOvr>
    <a:masterClrMapping/>
  </p:clrMapOvr>
  <p:transition spd="slow" advTm="31849">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Material Mapping</a:t>
            </a:r>
          </a:p>
        </p:txBody>
      </p:sp>
      <p:sp>
        <p:nvSpPr>
          <p:cNvPr id="6" name="Content Placeholder 2"/>
          <p:cNvSpPr txBox="1">
            <a:spLocks/>
          </p:cNvSpPr>
          <p:nvPr/>
        </p:nvSpPr>
        <p:spPr>
          <a:xfrm>
            <a:off x="323850" y="4342320"/>
            <a:ext cx="84963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data-driven approaches: impractical for multi-material, translucent printing</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20</a:t>
            </a:fld>
            <a:endParaRPr lang="en-US" dirty="0"/>
          </a:p>
        </p:txBody>
      </p:sp>
      <p:sp>
        <p:nvSpPr>
          <p:cNvPr id="14" name="Content Placeholder 2"/>
          <p:cNvSpPr txBox="1">
            <a:spLocks/>
          </p:cNvSpPr>
          <p:nvPr/>
        </p:nvSpPr>
        <p:spPr>
          <a:xfrm>
            <a:off x="2036363" y="979294"/>
            <a:ext cx="507127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Task: mapping </a:t>
            </a:r>
            <a:r>
              <a:rPr lang="en-US" sz="1800" b="1" dirty="0">
                <a:solidFill>
                  <a:srgbClr val="FF0000"/>
                </a:solidFill>
                <a:latin typeface="Source Sans Pro" panose="020B0503030403020204" pitchFamily="34" charset="0"/>
                <a:ea typeface="Source Sans Pro" panose="020B0503030403020204" pitchFamily="34" charset="0"/>
              </a:rPr>
              <a:t>R</a:t>
            </a:r>
            <a:r>
              <a:rPr lang="en-US" sz="1800" b="1" dirty="0">
                <a:solidFill>
                  <a:srgbClr val="00B050"/>
                </a:solidFill>
                <a:latin typeface="Source Sans Pro" panose="020B0503030403020204" pitchFamily="34" charset="0"/>
                <a:ea typeface="Source Sans Pro" panose="020B0503030403020204" pitchFamily="34" charset="0"/>
              </a:rPr>
              <a:t>G</a:t>
            </a:r>
            <a:r>
              <a:rPr lang="en-US" sz="1800" b="1" dirty="0">
                <a:solidFill>
                  <a:srgbClr val="0070C0"/>
                </a:solidFill>
                <a:latin typeface="Source Sans Pro" panose="020B0503030403020204" pitchFamily="34" charset="0"/>
                <a:ea typeface="Source Sans Pro" panose="020B0503030403020204" pitchFamily="34" charset="0"/>
              </a:rPr>
              <a:t>B</a:t>
            </a:r>
            <a:r>
              <a:rPr lang="en-US" sz="1800" b="1" dirty="0">
                <a:latin typeface="Source Sans Pro" panose="020B0503030403020204" pitchFamily="34" charset="0"/>
                <a:ea typeface="Source Sans Pro" panose="020B0503030403020204" pitchFamily="34" charset="0"/>
              </a:rPr>
              <a:t> </a:t>
            </a:r>
            <a:r>
              <a:rPr lang="en-US" sz="1800" b="1" dirty="0">
                <a:latin typeface="Source Sans Pro"/>
                <a:ea typeface="Source Sans Pro"/>
              </a:rPr>
              <a:t>←</a:t>
            </a:r>
            <a:r>
              <a:rPr lang="en-US" sz="1800" b="1" dirty="0">
                <a:latin typeface="Source Sans Pro" panose="020B0503030403020204" pitchFamily="34" charset="0"/>
                <a:ea typeface="Source Sans Pro" panose="020B0503030403020204" pitchFamily="34" charset="0"/>
              </a:rPr>
              <a:t>→ </a:t>
            </a:r>
            <a:r>
              <a:rPr lang="en-US" sz="1800" b="1" dirty="0">
                <a:solidFill>
                  <a:srgbClr val="00B0F0"/>
                </a:solidFill>
                <a:latin typeface="Source Sans Pro" panose="020B0503030403020204" pitchFamily="34" charset="0"/>
                <a:ea typeface="Source Sans Pro" panose="020B0503030403020204" pitchFamily="34" charset="0"/>
              </a:rPr>
              <a:t>C</a:t>
            </a:r>
            <a:r>
              <a:rPr lang="en-US" sz="1800" b="1" dirty="0">
                <a:solidFill>
                  <a:srgbClr val="7030A0"/>
                </a:solidFill>
                <a:latin typeface="Source Sans Pro" panose="020B0503030403020204" pitchFamily="34" charset="0"/>
                <a:ea typeface="Source Sans Pro" panose="020B0503030403020204" pitchFamily="34" charset="0"/>
              </a:rPr>
              <a:t>M</a:t>
            </a:r>
            <a:r>
              <a:rPr lang="en-US" sz="1800" b="1" dirty="0">
                <a:solidFill>
                  <a:srgbClr val="EBE600"/>
                </a:solidFill>
                <a:latin typeface="Source Sans Pro" panose="020B0503030403020204" pitchFamily="34" charset="0"/>
                <a:ea typeface="Source Sans Pro" panose="020B0503030403020204" pitchFamily="34" charset="0"/>
              </a:rPr>
              <a:t>Y</a:t>
            </a:r>
            <a:r>
              <a:rPr lang="en-US" sz="1800" b="1" dirty="0">
                <a:latin typeface="Source Sans Pro" panose="020B0503030403020204" pitchFamily="34" charset="0"/>
                <a:ea typeface="Source Sans Pro" panose="020B0503030403020204" pitchFamily="34" charset="0"/>
              </a:rPr>
              <a:t>K</a:t>
            </a:r>
            <a:r>
              <a:rPr lang="en-US" sz="1800" b="1" dirty="0">
                <a:solidFill>
                  <a:schemeClr val="bg2">
                    <a:lumMod val="90000"/>
                  </a:schemeClr>
                </a:solidFill>
                <a:latin typeface="Source Sans Pro" panose="020B0503030403020204" pitchFamily="34" charset="0"/>
                <a:ea typeface="Source Sans Pro" panose="020B0503030403020204" pitchFamily="34" charset="0"/>
              </a:rPr>
              <a:t>W</a:t>
            </a:r>
          </a:p>
        </p:txBody>
      </p:sp>
      <p:grpSp>
        <p:nvGrpSpPr>
          <p:cNvPr id="19" name="Group 18"/>
          <p:cNvGrpSpPr/>
          <p:nvPr/>
        </p:nvGrpSpPr>
        <p:grpSpPr>
          <a:xfrm>
            <a:off x="4801679" y="1591951"/>
            <a:ext cx="3637469" cy="2479293"/>
            <a:chOff x="4925506" y="1573259"/>
            <a:chExt cx="3637469" cy="2479293"/>
          </a:xfrm>
        </p:grpSpPr>
        <p:grpSp>
          <p:nvGrpSpPr>
            <p:cNvPr id="5" name="Group 4"/>
            <p:cNvGrpSpPr/>
            <p:nvPr/>
          </p:nvGrpSpPr>
          <p:grpSpPr>
            <a:xfrm>
              <a:off x="4925506" y="1573259"/>
              <a:ext cx="3637469" cy="2140928"/>
              <a:chOff x="4925506" y="1573259"/>
              <a:chExt cx="3637469" cy="2140928"/>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506" y="1911268"/>
                <a:ext cx="3637469" cy="18029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6044711" y="1573259"/>
                <a:ext cx="1399058" cy="2720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C × M × Y × W</a:t>
                </a:r>
              </a:p>
            </p:txBody>
          </p:sp>
        </p:grpSp>
        <p:sp>
          <p:nvSpPr>
            <p:cNvPr id="16" name="Content Placeholder 2"/>
            <p:cNvSpPr txBox="1">
              <a:spLocks/>
            </p:cNvSpPr>
            <p:nvPr/>
          </p:nvSpPr>
          <p:spPr>
            <a:xfrm>
              <a:off x="5429966" y="3747752"/>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[Brunton et al. @ ToG 2015]</a:t>
              </a:r>
            </a:p>
          </p:txBody>
        </p:sp>
      </p:grpSp>
      <p:grpSp>
        <p:nvGrpSpPr>
          <p:cNvPr id="18" name="Group 17"/>
          <p:cNvGrpSpPr/>
          <p:nvPr/>
        </p:nvGrpSpPr>
        <p:grpSpPr>
          <a:xfrm>
            <a:off x="696403" y="1196886"/>
            <a:ext cx="3474419" cy="3109989"/>
            <a:chOff x="658342" y="1066388"/>
            <a:chExt cx="3474419" cy="3109989"/>
          </a:xfrm>
        </p:grpSpPr>
        <p:grpSp>
          <p:nvGrpSpPr>
            <p:cNvPr id="7" name="Group 6"/>
            <p:cNvGrpSpPr/>
            <p:nvPr/>
          </p:nvGrpSpPr>
          <p:grpSpPr>
            <a:xfrm>
              <a:off x="658342" y="1066388"/>
              <a:ext cx="3474419" cy="2950740"/>
              <a:chOff x="2958355" y="1339306"/>
              <a:chExt cx="5614776" cy="4768493"/>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439" y="1752711"/>
                <a:ext cx="4667626" cy="420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5456195" y="1339306"/>
                <a:ext cx="607478" cy="4396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C</a:t>
                </a:r>
                <a:endParaRPr lang="en-US" sz="1200" b="1" dirty="0">
                  <a:latin typeface="Source Sans Pro" panose="020B0503030403020204" pitchFamily="34" charset="0"/>
                  <a:ea typeface="Source Sans Pro" panose="020B0503030403020204" pitchFamily="34" charset="0"/>
                </a:endParaRPr>
              </a:p>
            </p:txBody>
          </p:sp>
          <p:sp>
            <p:nvSpPr>
              <p:cNvPr id="10" name="Content Placeholder 2"/>
              <p:cNvSpPr txBox="1">
                <a:spLocks/>
              </p:cNvSpPr>
              <p:nvPr/>
            </p:nvSpPr>
            <p:spPr>
              <a:xfrm>
                <a:off x="2958355" y="5668154"/>
                <a:ext cx="607478" cy="4396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M</a:t>
                </a:r>
                <a:endParaRPr lang="en-US" sz="1200" b="1" dirty="0">
                  <a:latin typeface="Source Sans Pro" panose="020B0503030403020204" pitchFamily="34" charset="0"/>
                  <a:ea typeface="Source Sans Pro" panose="020B0503030403020204" pitchFamily="34" charset="0"/>
                </a:endParaRPr>
              </a:p>
            </p:txBody>
          </p:sp>
          <p:sp>
            <p:nvSpPr>
              <p:cNvPr id="11" name="Content Placeholder 2"/>
              <p:cNvSpPr txBox="1">
                <a:spLocks/>
              </p:cNvSpPr>
              <p:nvPr/>
            </p:nvSpPr>
            <p:spPr>
              <a:xfrm>
                <a:off x="7965653" y="5668154"/>
                <a:ext cx="607478" cy="4396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Y</a:t>
                </a:r>
                <a:endParaRPr lang="en-US" sz="1200" b="1" dirty="0">
                  <a:latin typeface="Source Sans Pro" panose="020B0503030403020204" pitchFamily="34" charset="0"/>
                  <a:ea typeface="Source Sans Pro" panose="020B0503030403020204" pitchFamily="34" charset="0"/>
                </a:endParaRPr>
              </a:p>
            </p:txBody>
          </p:sp>
        </p:grpSp>
        <p:sp>
          <p:nvSpPr>
            <p:cNvPr id="17" name="Content Placeholder 2"/>
            <p:cNvSpPr txBox="1">
              <a:spLocks/>
            </p:cNvSpPr>
            <p:nvPr/>
          </p:nvSpPr>
          <p:spPr>
            <a:xfrm>
              <a:off x="1119338" y="3871577"/>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[Stratasys, Object Connex materials]</a:t>
              </a:r>
            </a:p>
          </p:txBody>
        </p:sp>
      </p:gr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72893">
        <p:fade/>
      </p:transition>
    </mc:Choice>
    <mc:Fallback xmlns="">
      <p:transition spd="med" advTm="728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Material Mapping</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21</a:t>
            </a:fld>
            <a:endParaRPr lang="en-US" dirty="0"/>
          </a:p>
        </p:txBody>
      </p:sp>
      <p:sp>
        <p:nvSpPr>
          <p:cNvPr id="14" name="Content Placeholder 2"/>
          <p:cNvSpPr txBox="1">
            <a:spLocks/>
          </p:cNvSpPr>
          <p:nvPr/>
        </p:nvSpPr>
        <p:spPr>
          <a:xfrm>
            <a:off x="1233697" y="1470570"/>
            <a:ext cx="74104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a:solidFill>
                  <a:srgbClr val="FF0000"/>
                </a:solidFill>
                <a:latin typeface="Source Sans Pro" panose="020B0503030403020204" pitchFamily="34" charset="0"/>
                <a:ea typeface="Source Sans Pro" panose="020B0503030403020204" pitchFamily="34" charset="0"/>
              </a:rPr>
              <a:t>R</a:t>
            </a:r>
            <a:r>
              <a:rPr lang="en-US" sz="1800" b="1">
                <a:solidFill>
                  <a:srgbClr val="00B050"/>
                </a:solidFill>
                <a:latin typeface="Source Sans Pro" panose="020B0503030403020204" pitchFamily="34" charset="0"/>
                <a:ea typeface="Source Sans Pro" panose="020B0503030403020204" pitchFamily="34" charset="0"/>
              </a:rPr>
              <a:t>G</a:t>
            </a:r>
            <a:r>
              <a:rPr lang="en-US" sz="1800" b="1">
                <a:solidFill>
                  <a:srgbClr val="0070C0"/>
                </a:solidFill>
                <a:latin typeface="Source Sans Pro" panose="020B0503030403020204" pitchFamily="34" charset="0"/>
                <a:ea typeface="Source Sans Pro" panose="020B0503030403020204" pitchFamily="34" charset="0"/>
              </a:rPr>
              <a:t>B</a:t>
            </a:r>
            <a:r>
              <a:rPr lang="en-US" sz="1800" b="1">
                <a:latin typeface="Source Sans Pro" panose="020B0503030403020204" pitchFamily="34" charset="0"/>
                <a:ea typeface="Source Sans Pro" panose="020B0503030403020204" pitchFamily="34" charset="0"/>
              </a:rPr>
              <a:t> </a:t>
            </a:r>
            <a:r>
              <a:rPr lang="en-US" sz="1800" b="1">
                <a:latin typeface="Source Sans Pro"/>
                <a:ea typeface="Source Sans Pro"/>
              </a:rPr>
              <a:t>←</a:t>
            </a:r>
            <a:r>
              <a:rPr lang="en-US" sz="1800" b="1">
                <a:latin typeface="Source Sans Pro" panose="020B0503030403020204" pitchFamily="34" charset="0"/>
                <a:ea typeface="Source Sans Pro" panose="020B0503030403020204" pitchFamily="34" charset="0"/>
              </a:rPr>
              <a:t>→ </a:t>
            </a:r>
            <a:r>
              <a:rPr lang="en-US" sz="1800" b="1" dirty="0">
                <a:solidFill>
                  <a:srgbClr val="00B0F0"/>
                </a:solidFill>
                <a:latin typeface="Source Sans Pro" panose="020B0503030403020204" pitchFamily="34" charset="0"/>
                <a:ea typeface="Source Sans Pro" panose="020B0503030403020204" pitchFamily="34" charset="0"/>
              </a:rPr>
              <a:t>C</a:t>
            </a:r>
            <a:r>
              <a:rPr lang="en-US" sz="1800" b="1" dirty="0">
                <a:solidFill>
                  <a:srgbClr val="7030A0"/>
                </a:solidFill>
                <a:latin typeface="Source Sans Pro" panose="020B0503030403020204" pitchFamily="34" charset="0"/>
                <a:ea typeface="Source Sans Pro" panose="020B0503030403020204" pitchFamily="34" charset="0"/>
              </a:rPr>
              <a:t>M</a:t>
            </a:r>
            <a:r>
              <a:rPr lang="en-US" sz="1800" b="1" dirty="0">
                <a:solidFill>
                  <a:srgbClr val="EBE600"/>
                </a:solidFill>
                <a:latin typeface="Source Sans Pro" panose="020B0503030403020204" pitchFamily="34" charset="0"/>
                <a:ea typeface="Source Sans Pro" panose="020B0503030403020204" pitchFamily="34" charset="0"/>
              </a:rPr>
              <a:t>Y</a:t>
            </a:r>
            <a:r>
              <a:rPr lang="en-US" sz="1800" b="1" dirty="0">
                <a:latin typeface="Source Sans Pro" panose="020B0503030403020204" pitchFamily="34" charset="0"/>
                <a:ea typeface="Source Sans Pro" panose="020B0503030403020204" pitchFamily="34" charset="0"/>
              </a:rPr>
              <a:t>K</a:t>
            </a:r>
            <a:r>
              <a:rPr lang="en-US" sz="1800" b="1" dirty="0">
                <a:solidFill>
                  <a:schemeClr val="bg2">
                    <a:lumMod val="90000"/>
                  </a:schemeClr>
                </a:solidFill>
                <a:latin typeface="Source Sans Pro" panose="020B0503030403020204" pitchFamily="34" charset="0"/>
                <a:ea typeface="Source Sans Pro" panose="020B0503030403020204" pitchFamily="34" charset="0"/>
              </a:rPr>
              <a:t>W</a:t>
            </a:r>
          </a:p>
        </p:txBody>
      </p:sp>
      <p:sp>
        <p:nvSpPr>
          <p:cNvPr id="7" name="Content Placeholder 2"/>
          <p:cNvSpPr txBox="1">
            <a:spLocks/>
          </p:cNvSpPr>
          <p:nvPr/>
        </p:nvSpPr>
        <p:spPr>
          <a:xfrm>
            <a:off x="866775" y="1468879"/>
            <a:ext cx="74104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Our solution: </a:t>
            </a:r>
            <a:r>
              <a:rPr lang="en-US" sz="1800" b="1" dirty="0">
                <a:solidFill>
                  <a:srgbClr val="FF0000"/>
                </a:solidFill>
                <a:latin typeface="Source Sans Pro" panose="020B0503030403020204" pitchFamily="34" charset="0"/>
                <a:ea typeface="Source Sans Pro" panose="020B0503030403020204" pitchFamily="34" charset="0"/>
              </a:rPr>
              <a:t>R</a:t>
            </a:r>
            <a:r>
              <a:rPr lang="en-US" sz="1800" b="1" dirty="0">
                <a:solidFill>
                  <a:srgbClr val="00B050"/>
                </a:solidFill>
                <a:latin typeface="Source Sans Pro" panose="020B0503030403020204" pitchFamily="34" charset="0"/>
                <a:ea typeface="Source Sans Pro" panose="020B0503030403020204" pitchFamily="34" charset="0"/>
              </a:rPr>
              <a:t>G</a:t>
            </a:r>
            <a:r>
              <a:rPr lang="en-US" sz="1800" b="1" dirty="0">
                <a:solidFill>
                  <a:srgbClr val="0070C0"/>
                </a:solidFill>
                <a:latin typeface="Source Sans Pro" panose="020B0503030403020204" pitchFamily="34" charset="0"/>
                <a:ea typeface="Source Sans Pro" panose="020B0503030403020204" pitchFamily="34" charset="0"/>
              </a:rPr>
              <a:t>B</a:t>
            </a:r>
            <a:r>
              <a:rPr lang="en-US" sz="1800" b="1" dirty="0">
                <a:latin typeface="Source Sans Pro" panose="020B0503030403020204" pitchFamily="34" charset="0"/>
                <a:ea typeface="Source Sans Pro" panose="020B0503030403020204" pitchFamily="34" charset="0"/>
              </a:rPr>
              <a:t> </a:t>
            </a:r>
            <a:r>
              <a:rPr lang="en-US" sz="1800" b="1" dirty="0">
                <a:latin typeface="Source Sans Pro"/>
                <a:ea typeface="Source Sans Pro"/>
              </a:rPr>
              <a:t>←</a:t>
            </a:r>
            <a:r>
              <a:rPr lang="en-US" sz="1800" b="1" dirty="0">
                <a:latin typeface="Source Sans Pro" panose="020B0503030403020204" pitchFamily="34" charset="0"/>
                <a:ea typeface="Source Sans Pro" panose="020B0503030403020204" pitchFamily="34" charset="0"/>
              </a:rPr>
              <a:t>→ </a:t>
            </a:r>
            <a:r>
              <a:rPr lang="en-US" sz="1800" b="1" dirty="0">
                <a:solidFill>
                  <a:srgbClr val="002060"/>
                </a:solidFill>
                <a:latin typeface="Source Sans Pro" panose="020B0503030403020204" pitchFamily="34" charset="0"/>
                <a:ea typeface="Source Sans Pro" panose="020B0503030403020204" pitchFamily="34" charset="0"/>
              </a:rPr>
              <a:t>optical parameters</a:t>
            </a:r>
            <a:r>
              <a:rPr lang="en-US" sz="1800" b="1" dirty="0">
                <a:latin typeface="Source Sans Pro" panose="020B0503030403020204" pitchFamily="34" charset="0"/>
                <a:ea typeface="Source Sans Pro" panose="020B0503030403020204" pitchFamily="34" charset="0"/>
              </a:rPr>
              <a:t> </a:t>
            </a:r>
            <a:r>
              <a:rPr lang="en-US" sz="1800" b="1" dirty="0">
                <a:latin typeface="Source Sans Pro"/>
                <a:ea typeface="Source Sans Pro"/>
              </a:rPr>
              <a:t>←</a:t>
            </a:r>
            <a:r>
              <a:rPr lang="en-US" sz="1800" b="1" dirty="0">
                <a:latin typeface="Source Sans Pro" panose="020B0503030403020204" pitchFamily="34" charset="0"/>
                <a:ea typeface="Source Sans Pro" panose="020B0503030403020204" pitchFamily="34" charset="0"/>
              </a:rPr>
              <a:t> </a:t>
            </a:r>
            <a:r>
              <a:rPr lang="en-US" sz="1800" b="1" dirty="0">
                <a:solidFill>
                  <a:srgbClr val="00B0F0"/>
                </a:solidFill>
                <a:latin typeface="Source Sans Pro" panose="020B0503030403020204" pitchFamily="34" charset="0"/>
                <a:ea typeface="Source Sans Pro" panose="020B0503030403020204" pitchFamily="34" charset="0"/>
              </a:rPr>
              <a:t>C</a:t>
            </a:r>
            <a:r>
              <a:rPr lang="en-US" sz="1800" b="1" dirty="0">
                <a:solidFill>
                  <a:srgbClr val="7030A0"/>
                </a:solidFill>
                <a:latin typeface="Source Sans Pro" panose="020B0503030403020204" pitchFamily="34" charset="0"/>
                <a:ea typeface="Source Sans Pro" panose="020B0503030403020204" pitchFamily="34" charset="0"/>
              </a:rPr>
              <a:t>M</a:t>
            </a:r>
            <a:r>
              <a:rPr lang="en-US" sz="1800" b="1" dirty="0">
                <a:solidFill>
                  <a:srgbClr val="EBE600"/>
                </a:solidFill>
                <a:latin typeface="Source Sans Pro" panose="020B0503030403020204" pitchFamily="34" charset="0"/>
                <a:ea typeface="Source Sans Pro" panose="020B0503030403020204" pitchFamily="34" charset="0"/>
              </a:rPr>
              <a:t>Y</a:t>
            </a:r>
            <a:r>
              <a:rPr lang="en-US" sz="1800" b="1" dirty="0">
                <a:latin typeface="Source Sans Pro" panose="020B0503030403020204" pitchFamily="34" charset="0"/>
                <a:ea typeface="Source Sans Pro" panose="020B0503030403020204" pitchFamily="34" charset="0"/>
              </a:rPr>
              <a:t>K</a:t>
            </a:r>
            <a:r>
              <a:rPr lang="en-US" sz="1800" b="1" dirty="0">
                <a:solidFill>
                  <a:schemeClr val="bg2">
                    <a:lumMod val="90000"/>
                  </a:schemeClr>
                </a:solidFill>
                <a:latin typeface="Source Sans Pro" panose="020B0503030403020204" pitchFamily="34" charset="0"/>
                <a:ea typeface="Source Sans Pro" panose="020B0503030403020204" pitchFamily="34" charset="0"/>
              </a:rPr>
              <a:t>W</a:t>
            </a:r>
          </a:p>
        </p:txBody>
      </p:sp>
      <p:grpSp>
        <p:nvGrpSpPr>
          <p:cNvPr id="6" name="Group 5"/>
          <p:cNvGrpSpPr/>
          <p:nvPr/>
        </p:nvGrpSpPr>
        <p:grpSpPr>
          <a:xfrm>
            <a:off x="2734910" y="1881944"/>
            <a:ext cx="3674180" cy="2342584"/>
            <a:chOff x="906964" y="1881944"/>
            <a:chExt cx="3674180" cy="2342584"/>
          </a:xfrm>
        </p:grpSpPr>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9875" b="11155"/>
            <a:stretch/>
          </p:blipFill>
          <p:spPr bwMode="auto">
            <a:xfrm>
              <a:off x="906964" y="1881944"/>
              <a:ext cx="3674180" cy="234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47126" y="2128244"/>
              <a:ext cx="2091018" cy="1227603"/>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260684" y="2306969"/>
              <a:ext cx="2263902" cy="8842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scattering</a:t>
              </a:r>
              <a:br>
                <a:rPr lang="en-US" sz="1800" b="1" dirty="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albedo</a:t>
              </a:r>
              <a:br>
                <a:rPr lang="en-US" sz="1800" b="1" dirty="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 </a:t>
              </a:r>
              <a:r>
                <a:rPr lang="en-US" sz="1800" b="1" dirty="0">
                  <a:solidFill>
                    <a:srgbClr val="FF0000"/>
                  </a:solidFill>
                  <a:latin typeface="Source Sans Pro" panose="020B0503030403020204" pitchFamily="34" charset="0"/>
                  <a:ea typeface="Source Sans Pro" panose="020B0503030403020204" pitchFamily="34" charset="0"/>
                </a:rPr>
                <a:t>R</a:t>
              </a:r>
              <a:r>
                <a:rPr lang="en-US" sz="1800" b="1" dirty="0">
                  <a:solidFill>
                    <a:srgbClr val="00B050"/>
                  </a:solidFill>
                  <a:latin typeface="Source Sans Pro" panose="020B0503030403020204" pitchFamily="34" charset="0"/>
                  <a:ea typeface="Source Sans Pro" panose="020B0503030403020204" pitchFamily="34" charset="0"/>
                </a:rPr>
                <a:t>G</a:t>
              </a:r>
              <a:r>
                <a:rPr lang="en-US" sz="1800" b="1" dirty="0">
                  <a:solidFill>
                    <a:srgbClr val="0070C0"/>
                  </a:solidFill>
                  <a:latin typeface="Source Sans Pro" panose="020B0503030403020204" pitchFamily="34" charset="0"/>
                  <a:ea typeface="Source Sans Pro" panose="020B0503030403020204" pitchFamily="34" charset="0"/>
                </a:rPr>
                <a:t>B</a:t>
              </a:r>
              <a:endParaRPr lang="en-US" sz="1800" b="1" dirty="0">
                <a:latin typeface="Source Sans Pro" panose="020B0503030403020204" pitchFamily="34" charset="0"/>
                <a:ea typeface="Source Sans Pro" panose="020B0503030403020204" pitchFamily="34" charset="0"/>
              </a:endParaRPr>
            </a:p>
            <a:p>
              <a:pPr marL="0" indent="0" algn="ctr">
                <a:buNone/>
              </a:pPr>
              <a:endParaRPr lang="en-US" sz="1400" b="1" dirty="0">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2941258194"/>
      </p:ext>
    </p:extLst>
  </p:cSld>
  <p:clrMapOvr>
    <a:masterClrMapping/>
  </p:clrMapOvr>
  <mc:AlternateContent xmlns:mc="http://schemas.openxmlformats.org/markup-compatibility/2006" xmlns:p14="http://schemas.microsoft.com/office/powerpoint/2010/main">
    <mc:Choice Requires="p14">
      <p:transition spd="med" p14:dur="700" advTm="56369">
        <p:fade/>
      </p:transition>
    </mc:Choice>
    <mc:Fallback xmlns="">
      <p:transition spd="med" advTm="563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1+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Material Mapping</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22</a:t>
            </a:fld>
            <a:endParaRPr lang="en-US" dirty="0"/>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33400" y="1853076"/>
            <a:ext cx="6877200" cy="255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866775" y="1469948"/>
            <a:ext cx="74104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Our solution: </a:t>
            </a:r>
            <a:r>
              <a:rPr lang="en-US" sz="1800" b="1" dirty="0">
                <a:solidFill>
                  <a:srgbClr val="FF0000"/>
                </a:solidFill>
                <a:latin typeface="Source Sans Pro" panose="020B0503030403020204" pitchFamily="34" charset="0"/>
                <a:ea typeface="Source Sans Pro" panose="020B0503030403020204" pitchFamily="34" charset="0"/>
              </a:rPr>
              <a:t>R</a:t>
            </a:r>
            <a:r>
              <a:rPr lang="en-US" sz="1800" b="1" dirty="0">
                <a:solidFill>
                  <a:srgbClr val="00B050"/>
                </a:solidFill>
                <a:latin typeface="Source Sans Pro" panose="020B0503030403020204" pitchFamily="34" charset="0"/>
                <a:ea typeface="Source Sans Pro" panose="020B0503030403020204" pitchFamily="34" charset="0"/>
              </a:rPr>
              <a:t>G</a:t>
            </a:r>
            <a:r>
              <a:rPr lang="en-US" sz="1800" b="1" dirty="0">
                <a:solidFill>
                  <a:srgbClr val="0070C0"/>
                </a:solidFill>
                <a:latin typeface="Source Sans Pro" panose="020B0503030403020204" pitchFamily="34" charset="0"/>
                <a:ea typeface="Source Sans Pro" panose="020B0503030403020204" pitchFamily="34" charset="0"/>
              </a:rPr>
              <a:t>B</a:t>
            </a:r>
            <a:r>
              <a:rPr lang="en-US" sz="1800" b="1" dirty="0">
                <a:latin typeface="Source Sans Pro" panose="020B0503030403020204" pitchFamily="34" charset="0"/>
                <a:ea typeface="Source Sans Pro" panose="020B0503030403020204" pitchFamily="34" charset="0"/>
              </a:rPr>
              <a:t> </a:t>
            </a:r>
            <a:r>
              <a:rPr lang="en-US" sz="1800" b="1" dirty="0">
                <a:latin typeface="Source Sans Pro"/>
                <a:ea typeface="Source Sans Pro"/>
              </a:rPr>
              <a:t>←</a:t>
            </a:r>
            <a:r>
              <a:rPr lang="en-US" sz="1800" b="1" dirty="0">
                <a:latin typeface="Source Sans Pro" panose="020B0503030403020204" pitchFamily="34" charset="0"/>
                <a:ea typeface="Source Sans Pro" panose="020B0503030403020204" pitchFamily="34" charset="0"/>
              </a:rPr>
              <a:t>→ </a:t>
            </a:r>
            <a:r>
              <a:rPr lang="en-US" sz="1800" b="1" dirty="0">
                <a:solidFill>
                  <a:srgbClr val="002060"/>
                </a:solidFill>
                <a:latin typeface="Source Sans Pro" panose="020B0503030403020204" pitchFamily="34" charset="0"/>
                <a:ea typeface="Source Sans Pro" panose="020B0503030403020204" pitchFamily="34" charset="0"/>
              </a:rPr>
              <a:t>optical parameters</a:t>
            </a:r>
            <a:r>
              <a:rPr lang="en-US" sz="1800" b="1" dirty="0">
                <a:latin typeface="Source Sans Pro" panose="020B0503030403020204" pitchFamily="34" charset="0"/>
                <a:ea typeface="Source Sans Pro" panose="020B0503030403020204" pitchFamily="34" charset="0"/>
              </a:rPr>
              <a:t> </a:t>
            </a:r>
            <a:r>
              <a:rPr lang="en-US" sz="1800" b="1" dirty="0">
                <a:latin typeface="Source Sans Pro"/>
                <a:ea typeface="Source Sans Pro"/>
              </a:rPr>
              <a:t>←</a:t>
            </a:r>
            <a:r>
              <a:rPr lang="en-US" sz="1800" b="1" dirty="0">
                <a:latin typeface="Source Sans Pro" panose="020B0503030403020204" pitchFamily="34" charset="0"/>
                <a:ea typeface="Source Sans Pro" panose="020B0503030403020204" pitchFamily="34" charset="0"/>
              </a:rPr>
              <a:t> </a:t>
            </a:r>
            <a:r>
              <a:rPr lang="en-US" sz="1800" b="1" dirty="0">
                <a:solidFill>
                  <a:srgbClr val="00B0F0"/>
                </a:solidFill>
                <a:latin typeface="Source Sans Pro" panose="020B0503030403020204" pitchFamily="34" charset="0"/>
                <a:ea typeface="Source Sans Pro" panose="020B0503030403020204" pitchFamily="34" charset="0"/>
              </a:rPr>
              <a:t>C</a:t>
            </a:r>
            <a:r>
              <a:rPr lang="en-US" sz="1800" b="1" dirty="0">
                <a:solidFill>
                  <a:srgbClr val="7030A0"/>
                </a:solidFill>
                <a:latin typeface="Source Sans Pro" panose="020B0503030403020204" pitchFamily="34" charset="0"/>
                <a:ea typeface="Source Sans Pro" panose="020B0503030403020204" pitchFamily="34" charset="0"/>
              </a:rPr>
              <a:t>M</a:t>
            </a:r>
            <a:r>
              <a:rPr lang="en-US" sz="1800" b="1" dirty="0">
                <a:solidFill>
                  <a:srgbClr val="EBE600"/>
                </a:solidFill>
                <a:latin typeface="Source Sans Pro" panose="020B0503030403020204" pitchFamily="34" charset="0"/>
                <a:ea typeface="Source Sans Pro" panose="020B0503030403020204" pitchFamily="34" charset="0"/>
              </a:rPr>
              <a:t>Y</a:t>
            </a:r>
            <a:r>
              <a:rPr lang="en-US" sz="1800" b="1" dirty="0">
                <a:latin typeface="Source Sans Pro" panose="020B0503030403020204" pitchFamily="34" charset="0"/>
                <a:ea typeface="Source Sans Pro" panose="020B0503030403020204" pitchFamily="34" charset="0"/>
              </a:rPr>
              <a:t>K</a:t>
            </a:r>
            <a:r>
              <a:rPr lang="en-US" sz="1800" b="1" dirty="0">
                <a:solidFill>
                  <a:schemeClr val="bg2">
                    <a:lumMod val="90000"/>
                  </a:schemeClr>
                </a:solidFill>
                <a:latin typeface="Source Sans Pro" panose="020B0503030403020204" pitchFamily="34" charset="0"/>
                <a:ea typeface="Source Sans Pro" panose="020B0503030403020204" pitchFamily="34" charset="0"/>
              </a:rPr>
              <a:t>W</a:t>
            </a:r>
          </a:p>
        </p:txBody>
      </p:sp>
    </p:spTree>
    <p:extLst>
      <p:ext uri="{BB962C8B-B14F-4D97-AF65-F5344CB8AC3E}">
        <p14:creationId xmlns:p14="http://schemas.microsoft.com/office/powerpoint/2010/main" val="2266710779"/>
      </p:ext>
    </p:extLst>
  </p:cSld>
  <p:clrMapOvr>
    <a:masterClrMapping/>
  </p:clrMapOvr>
  <mc:AlternateContent xmlns:mc="http://schemas.openxmlformats.org/markup-compatibility/2006" xmlns:p14="http://schemas.microsoft.com/office/powerpoint/2010/main">
    <mc:Choice Requires="p14">
      <p:transition spd="med" p14:dur="700" advTm="20698">
        <p:fade/>
      </p:transition>
    </mc:Choice>
    <mc:Fallback xmlns="">
      <p:transition spd="med" advTm="20698">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8" name="Oval 17"/>
          <p:cNvSpPr/>
          <p:nvPr/>
        </p:nvSpPr>
        <p:spPr>
          <a:xfrm>
            <a:off x="3845029" y="787077"/>
            <a:ext cx="1340429" cy="925976"/>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23</a:t>
            </a:fld>
            <a:endParaRPr lang="en-US" dirty="0"/>
          </a:p>
        </p:txBody>
      </p:sp>
      <p:sp>
        <p:nvSpPr>
          <p:cNvPr id="21" name="Title 1"/>
          <p:cNvSpPr>
            <a:spLocks noGrp="1"/>
          </p:cNvSpPr>
          <p:nvPr>
            <p:ph type="title"/>
          </p:nvPr>
        </p:nvSpPr>
        <p:spPr>
          <a:xfrm>
            <a:off x="104775" y="83510"/>
            <a:ext cx="7886700" cy="710720"/>
          </a:xfrm>
        </p:spPr>
        <p:txBody>
          <a:bodyPr/>
          <a:lstStyle/>
          <a:p>
            <a:r>
              <a:rPr lang="en-US" dirty="0"/>
              <a:t>Optimization</a:t>
            </a:r>
          </a:p>
        </p:txBody>
      </p:sp>
    </p:spTree>
    <p:extLst>
      <p:ext uri="{BB962C8B-B14F-4D97-AF65-F5344CB8AC3E}">
        <p14:creationId xmlns:p14="http://schemas.microsoft.com/office/powerpoint/2010/main" val="368034324"/>
      </p:ext>
    </p:extLst>
  </p:cSld>
  <p:clrMapOvr>
    <a:masterClrMapping/>
  </p:clrMapOvr>
  <p:transition spd="slow" advTm="24067">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p>
        </p:txBody>
      </p:sp>
      <p:sp>
        <p:nvSpPr>
          <p:cNvPr id="6"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despite the non-linearity of the appearance, it changes monotonically</a:t>
            </a:r>
            <a:br>
              <a:rPr lang="en-US" sz="1600" b="1" dirty="0">
                <a:latin typeface="Source Sans Pro" panose="020B0503030403020204" pitchFamily="34" charset="0"/>
                <a:ea typeface="Source Sans Pro" panose="020B0503030403020204" pitchFamily="34" charset="0"/>
              </a:rPr>
            </a:br>
            <a:r>
              <a:rPr lang="en-US" sz="1600" b="1" dirty="0">
                <a:latin typeface="Source Sans Pro"/>
                <a:ea typeface="Source Sans Pro"/>
              </a:rPr>
              <a:t>→ simple residual energy minimization</a:t>
            </a:r>
            <a:endParaRPr lang="en-US" sz="1600" b="1" dirty="0">
              <a:latin typeface="Source Sans Pro" panose="020B0503030403020204" pitchFamily="34" charset="0"/>
              <a:ea typeface="Source Sans Pro" panose="020B0503030403020204" pitchFamily="34" charset="0"/>
            </a:endParaRP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24</a:t>
            </a:fld>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305051" y="794230"/>
            <a:ext cx="6147582" cy="356821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31696">
        <p:fade/>
      </p:transition>
    </mc:Choice>
    <mc:Fallback xmlns="">
      <p:transition spd="med" advTm="316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25</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29049" y="794230"/>
            <a:ext cx="4623583" cy="3568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despite the non-linearity of the appearance, it changes monotonically</a:t>
            </a:r>
            <a:br>
              <a:rPr lang="en-US" sz="1600" b="1" dirty="0">
                <a:latin typeface="Source Sans Pro" panose="020B0503030403020204" pitchFamily="34" charset="0"/>
                <a:ea typeface="Source Sans Pro" panose="020B0503030403020204" pitchFamily="34" charset="0"/>
              </a:rPr>
            </a:br>
            <a:r>
              <a:rPr lang="en-US" sz="1600" b="1" dirty="0">
                <a:latin typeface="Source Sans Pro"/>
                <a:ea typeface="Source Sans Pro"/>
              </a:rPr>
              <a:t>→ simple residual energy minimization</a:t>
            </a:r>
            <a:endParaRPr lang="en-US" sz="16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62033593"/>
      </p:ext>
    </p:extLst>
  </p:cSld>
  <p:clrMapOvr>
    <a:masterClrMapping/>
  </p:clrMapOvr>
  <mc:AlternateContent xmlns:mc="http://schemas.openxmlformats.org/markup-compatibility/2006" xmlns:p14="http://schemas.microsoft.com/office/powerpoint/2010/main">
    <mc:Choice Requires="p14">
      <p:transition spd="med" p14:dur="700" advTm="22455">
        <p:fade/>
      </p:transition>
    </mc:Choice>
    <mc:Fallback xmlns="">
      <p:transition spd="med" advTm="22455">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26</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334000" y="794230"/>
            <a:ext cx="3118632" cy="3568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despite the non-linearity of the appearance, it changes monotonically</a:t>
            </a:r>
            <a:br>
              <a:rPr lang="en-US" sz="1600" b="1" dirty="0">
                <a:latin typeface="Source Sans Pro" panose="020B0503030403020204" pitchFamily="34" charset="0"/>
                <a:ea typeface="Source Sans Pro" panose="020B0503030403020204" pitchFamily="34" charset="0"/>
              </a:rPr>
            </a:br>
            <a:r>
              <a:rPr lang="en-US" sz="1600" b="1" dirty="0">
                <a:latin typeface="Source Sans Pro"/>
                <a:ea typeface="Source Sans Pro"/>
              </a:rPr>
              <a:t>→ simple residual energy minimization</a:t>
            </a:r>
            <a:endParaRPr lang="en-US" sz="1600" b="1" dirty="0">
              <a:latin typeface="Source Sans Pro" panose="020B0503030403020204" pitchFamily="34" charset="0"/>
              <a:ea typeface="Source Sans Pro" panose="020B0503030403020204" pitchFamily="34" charset="0"/>
            </a:endParaRPr>
          </a:p>
        </p:txBody>
      </p:sp>
      <p:grpSp>
        <p:nvGrpSpPr>
          <p:cNvPr id="12" name="Group 11"/>
          <p:cNvGrpSpPr/>
          <p:nvPr/>
        </p:nvGrpSpPr>
        <p:grpSpPr>
          <a:xfrm>
            <a:off x="3082255" y="302807"/>
            <a:ext cx="1855652" cy="1836882"/>
            <a:chOff x="3027700" y="291232"/>
            <a:chExt cx="1855652" cy="1836882"/>
          </a:xfrm>
        </p:grpSpPr>
        <p:sp>
          <p:nvSpPr>
            <p:cNvPr id="10" name="Arc 9"/>
            <p:cNvSpPr/>
            <p:nvPr/>
          </p:nvSpPr>
          <p:spPr>
            <a:xfrm rot="12881065" flipV="1">
              <a:off x="3027700" y="73183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3485963" y="291232"/>
                  <a:ext cx="5042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485963" y="291232"/>
                  <a:ext cx="504288" cy="369332"/>
                </a:xfrm>
                <a:prstGeom prst="rect">
                  <a:avLst/>
                </a:prstGeom>
                <a:blipFill rotWithShape="0">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893354764"/>
      </p:ext>
    </p:extLst>
  </p:cSld>
  <p:clrMapOvr>
    <a:masterClrMapping/>
  </p:clrMapOvr>
  <mc:AlternateContent xmlns:mc="http://schemas.openxmlformats.org/markup-compatibility/2006" xmlns:p14="http://schemas.microsoft.com/office/powerpoint/2010/main">
    <mc:Choice Requires="p14">
      <p:transition spd="med" p14:dur="700" advTm="9552">
        <p:fade/>
      </p:transition>
    </mc:Choice>
    <mc:Fallback xmlns="">
      <p:transition spd="med" advTm="955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27</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858000" y="794230"/>
            <a:ext cx="1594632" cy="3568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despite the non-linearity of the appearance, it changes monotonically</a:t>
            </a:r>
            <a:br>
              <a:rPr lang="en-US" sz="1600" b="1" dirty="0">
                <a:latin typeface="Source Sans Pro" panose="020B0503030403020204" pitchFamily="34" charset="0"/>
                <a:ea typeface="Source Sans Pro" panose="020B0503030403020204" pitchFamily="34" charset="0"/>
              </a:rPr>
            </a:br>
            <a:r>
              <a:rPr lang="en-US" sz="1600" b="1" dirty="0">
                <a:latin typeface="Source Sans Pro"/>
                <a:ea typeface="Source Sans Pro"/>
              </a:rPr>
              <a:t>→ simple residual energy minimization</a:t>
            </a:r>
            <a:endParaRPr lang="en-US" sz="1600" b="1" dirty="0">
              <a:latin typeface="Source Sans Pro" panose="020B0503030403020204" pitchFamily="34" charset="0"/>
              <a:ea typeface="Source Sans Pro" panose="020B0503030403020204" pitchFamily="34" charset="0"/>
            </a:endParaRPr>
          </a:p>
        </p:txBody>
      </p:sp>
      <p:grpSp>
        <p:nvGrpSpPr>
          <p:cNvPr id="10" name="Group 9"/>
          <p:cNvGrpSpPr/>
          <p:nvPr/>
        </p:nvGrpSpPr>
        <p:grpSpPr>
          <a:xfrm>
            <a:off x="4633263" y="302807"/>
            <a:ext cx="1855652" cy="1836882"/>
            <a:chOff x="3027700" y="291232"/>
            <a:chExt cx="1855652" cy="1836882"/>
          </a:xfrm>
        </p:grpSpPr>
        <p:sp>
          <p:nvSpPr>
            <p:cNvPr id="11" name="Arc 10"/>
            <p:cNvSpPr/>
            <p:nvPr/>
          </p:nvSpPr>
          <p:spPr>
            <a:xfrm rot="12881065" flipV="1">
              <a:off x="3027700" y="73183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3485963" y="291232"/>
                  <a:ext cx="5042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3485963" y="291232"/>
                  <a:ext cx="504288" cy="369332"/>
                </a:xfrm>
                <a:prstGeom prst="rect">
                  <a:avLst/>
                </a:prstGeom>
                <a:blipFill rotWithShape="0">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70234838"/>
      </p:ext>
    </p:extLst>
  </p:cSld>
  <p:clrMapOvr>
    <a:masterClrMapping/>
  </p:clrMapOvr>
  <mc:AlternateContent xmlns:mc="http://schemas.openxmlformats.org/markup-compatibility/2006" xmlns:p14="http://schemas.microsoft.com/office/powerpoint/2010/main">
    <mc:Choice Requires="p14">
      <p:transition spd="med" p14:dur="700" advTm="938">
        <p:fade/>
      </p:transition>
    </mc:Choice>
    <mc:Fallback xmlns="">
      <p:transition spd="med" advTm="938">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28</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despite the non-linearity of the appearance, it changes monotonically</a:t>
            </a:r>
            <a:br>
              <a:rPr lang="en-US" sz="1600" b="1" dirty="0">
                <a:latin typeface="Source Sans Pro" panose="020B0503030403020204" pitchFamily="34" charset="0"/>
                <a:ea typeface="Source Sans Pro" panose="020B0503030403020204" pitchFamily="34" charset="0"/>
              </a:rPr>
            </a:br>
            <a:r>
              <a:rPr lang="en-US" sz="1600" b="1" dirty="0">
                <a:latin typeface="Source Sans Pro"/>
                <a:ea typeface="Source Sans Pro"/>
              </a:rPr>
              <a:t>→ simple residual energy minimization</a:t>
            </a:r>
            <a:endParaRPr lang="en-US" sz="1600" b="1" dirty="0">
              <a:latin typeface="Source Sans Pro" panose="020B0503030403020204" pitchFamily="34" charset="0"/>
              <a:ea typeface="Source Sans Pro" panose="020B0503030403020204" pitchFamily="34" charset="0"/>
            </a:endParaRPr>
          </a:p>
        </p:txBody>
      </p:sp>
      <p:grpSp>
        <p:nvGrpSpPr>
          <p:cNvPr id="9" name="Group 8"/>
          <p:cNvGrpSpPr/>
          <p:nvPr/>
        </p:nvGrpSpPr>
        <p:grpSpPr>
          <a:xfrm>
            <a:off x="6149545" y="302807"/>
            <a:ext cx="1855652" cy="1836882"/>
            <a:chOff x="3027700" y="291232"/>
            <a:chExt cx="1855652" cy="1836882"/>
          </a:xfrm>
        </p:grpSpPr>
        <p:sp>
          <p:nvSpPr>
            <p:cNvPr id="10" name="Arc 9"/>
            <p:cNvSpPr/>
            <p:nvPr/>
          </p:nvSpPr>
          <p:spPr>
            <a:xfrm rot="12881065" flipV="1">
              <a:off x="3027700" y="73183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3485963" y="291232"/>
                  <a:ext cx="5042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485963" y="291232"/>
                  <a:ext cx="504288" cy="369332"/>
                </a:xfrm>
                <a:prstGeom prst="rect">
                  <a:avLst/>
                </a:prstGeom>
                <a:blipFill rotWithShape="0">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69525895"/>
      </p:ext>
    </p:extLst>
  </p:cSld>
  <p:clrMapOvr>
    <a:masterClrMapping/>
  </p:clrMapOvr>
  <mc:AlternateContent xmlns:mc="http://schemas.openxmlformats.org/markup-compatibility/2006" xmlns:p14="http://schemas.microsoft.com/office/powerpoint/2010/main">
    <mc:Choice Requires="p14">
      <p:transition spd="med" p14:dur="700" advTm="29098">
        <p:fade/>
      </p:transition>
    </mc:Choice>
    <mc:Fallback xmlns="">
      <p:transition spd="med" advTm="29098">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Solution Refinement</a:t>
            </a:r>
          </a:p>
        </p:txBody>
      </p:sp>
      <p:sp>
        <p:nvSpPr>
          <p:cNvPr id="6" name="Content Placeholder 2"/>
          <p:cNvSpPr txBox="1">
            <a:spLocks/>
          </p:cNvSpPr>
          <p:nvPr/>
        </p:nvSpPr>
        <p:spPr>
          <a:xfrm>
            <a:off x="689956" y="1506650"/>
            <a:ext cx="7886050" cy="7420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latin typeface="Source Sans Pro" panose="020B0503030403020204" pitchFamily="34" charset="0"/>
                <a:ea typeface="Source Sans Pro" panose="020B0503030403020204" pitchFamily="34" charset="0"/>
              </a:rPr>
              <a:t>difficult: we have 2D appearance gradient </a:t>
            </a:r>
            <a:r>
              <a:rPr lang="en-US" sz="1600" b="1" dirty="0">
                <a:latin typeface="Source Sans Pro"/>
                <a:ea typeface="Source Sans Pro"/>
              </a:rPr>
              <a:t>→ 3D material distribution</a:t>
            </a:r>
          </a:p>
          <a:p>
            <a:r>
              <a:rPr lang="en-US" sz="1600" b="1" dirty="0">
                <a:latin typeface="Source Sans Pro" panose="020B0503030403020204" pitchFamily="34" charset="0"/>
                <a:ea typeface="Source Sans Pro" panose="020B0503030403020204" pitchFamily="34" charset="0"/>
              </a:rPr>
              <a:t>two key heuristics to achieve balanced color and sharp structure</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29</a:t>
            </a:fld>
            <a:endParaRPr lang="en-US" dirty="0"/>
          </a:p>
        </p:txBody>
      </p:sp>
      <p:grpSp>
        <p:nvGrpSpPr>
          <p:cNvPr id="5" name="Group 4"/>
          <p:cNvGrpSpPr/>
          <p:nvPr/>
        </p:nvGrpSpPr>
        <p:grpSpPr>
          <a:xfrm>
            <a:off x="352425" y="2476488"/>
            <a:ext cx="4271356" cy="1889773"/>
            <a:chOff x="352425" y="2476488"/>
            <a:chExt cx="4271356" cy="1889773"/>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2476488"/>
              <a:ext cx="4271356" cy="154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823306" y="4026326"/>
              <a:ext cx="332959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adaptive ‘vertical’ color placement</a:t>
              </a:r>
            </a:p>
          </p:txBody>
        </p:sp>
      </p:grpSp>
      <p:grpSp>
        <p:nvGrpSpPr>
          <p:cNvPr id="11" name="Group 10"/>
          <p:cNvGrpSpPr/>
          <p:nvPr/>
        </p:nvGrpSpPr>
        <p:grpSpPr>
          <a:xfrm>
            <a:off x="4912839" y="2428863"/>
            <a:ext cx="3996740" cy="1937398"/>
            <a:chOff x="4912839" y="2428863"/>
            <a:chExt cx="3996740" cy="1937398"/>
          </a:xfrm>
        </p:grpSpPr>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840" y="2428863"/>
              <a:ext cx="3996739" cy="154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4912839" y="4026326"/>
              <a:ext cx="399674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‘horizontal’ edge erosion</a:t>
              </a:r>
            </a:p>
          </p:txBody>
        </p:sp>
      </p:gr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119105">
        <p:fade/>
      </p:transition>
    </mc:Choice>
    <mc:Fallback xmlns="">
      <p:transition spd="med" advTm="1191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Enabler: Multi-material Printing</a:t>
            </a:r>
          </a:p>
        </p:txBody>
      </p:sp>
      <p:grpSp>
        <p:nvGrpSpPr>
          <p:cNvPr id="10" name="Group 9"/>
          <p:cNvGrpSpPr/>
          <p:nvPr/>
        </p:nvGrpSpPr>
        <p:grpSpPr>
          <a:xfrm>
            <a:off x="352425" y="881438"/>
            <a:ext cx="4926946" cy="3749913"/>
            <a:chOff x="266700" y="881438"/>
            <a:chExt cx="4926946" cy="3749913"/>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881438"/>
              <a:ext cx="4926946" cy="368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779535" y="4291416"/>
              <a:ext cx="390127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Stratasys J750 (poly-jetting printer)</a:t>
              </a:r>
            </a:p>
          </p:txBody>
        </p:sp>
      </p:gr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a:t>
            </a:fld>
            <a:endParaRPr lang="en-US" dirty="0"/>
          </a:p>
        </p:txBody>
      </p:sp>
      <p:grpSp>
        <p:nvGrpSpPr>
          <p:cNvPr id="20" name="Group 19"/>
          <p:cNvGrpSpPr/>
          <p:nvPr/>
        </p:nvGrpSpPr>
        <p:grpSpPr>
          <a:xfrm>
            <a:off x="5483489" y="1350297"/>
            <a:ext cx="2940528" cy="3166680"/>
            <a:chOff x="5483489" y="1350297"/>
            <a:chExt cx="2940528" cy="3166680"/>
          </a:xfrm>
        </p:grpSpPr>
        <p:sp>
          <p:nvSpPr>
            <p:cNvPr id="9" name="Content Placeholder 2"/>
            <p:cNvSpPr txBox="1">
              <a:spLocks/>
            </p:cNvSpPr>
            <p:nvPr/>
          </p:nvSpPr>
          <p:spPr>
            <a:xfrm>
              <a:off x="5483489" y="3879579"/>
              <a:ext cx="2940528" cy="6373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‘Vero Opaque’ materials</a:t>
              </a:r>
              <a:br>
                <a:rPr lang="en-US" sz="1800" b="1" dirty="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(not actually opaque!)</a:t>
              </a:r>
            </a:p>
          </p:txBody>
        </p:sp>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6249" t="5540" r="72905" b="6603"/>
            <a:stretch/>
          </p:blipFill>
          <p:spPr bwMode="auto">
            <a:xfrm>
              <a:off x="7239339" y="1350297"/>
              <a:ext cx="456356" cy="244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6183506" y="1407465"/>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a:latin typeface="Source Sans Pro"/>
                  <a:ea typeface="Source Sans Pro"/>
                </a:rPr>
                <a:t>Cyan</a:t>
              </a:r>
              <a:endParaRPr lang="en-US" sz="1400" b="1" dirty="0">
                <a:latin typeface="Source Sans Pro" panose="020B0503030403020204" pitchFamily="34" charset="0"/>
                <a:ea typeface="Source Sans Pro" panose="020B0503030403020204" pitchFamily="34" charset="0"/>
              </a:endParaRPr>
            </a:p>
          </p:txBody>
        </p:sp>
        <p:sp>
          <p:nvSpPr>
            <p:cNvPr id="14" name="Content Placeholder 2"/>
            <p:cNvSpPr txBox="1">
              <a:spLocks/>
            </p:cNvSpPr>
            <p:nvPr/>
          </p:nvSpPr>
          <p:spPr>
            <a:xfrm>
              <a:off x="6183506" y="1899765"/>
              <a:ext cx="973467"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a:latin typeface="Source Sans Pro"/>
                  <a:ea typeface="Source Sans Pro"/>
                </a:rPr>
                <a:t>Magenta</a:t>
              </a:r>
              <a:endParaRPr lang="en-US" sz="1400" b="1" dirty="0">
                <a:latin typeface="Source Sans Pro" panose="020B0503030403020204" pitchFamily="34" charset="0"/>
                <a:ea typeface="Source Sans Pro" panose="020B0503030403020204" pitchFamily="34" charset="0"/>
              </a:endParaRPr>
            </a:p>
          </p:txBody>
        </p:sp>
        <p:sp>
          <p:nvSpPr>
            <p:cNvPr id="15" name="Content Placeholder 2"/>
            <p:cNvSpPr txBox="1">
              <a:spLocks/>
            </p:cNvSpPr>
            <p:nvPr/>
          </p:nvSpPr>
          <p:spPr>
            <a:xfrm>
              <a:off x="6183506" y="2392065"/>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latin typeface="Source Sans Pro"/>
                  <a:ea typeface="Source Sans Pro"/>
                </a:rPr>
                <a:t>Yellow</a:t>
              </a:r>
              <a:endParaRPr lang="en-US" sz="1400" b="1" dirty="0">
                <a:latin typeface="Source Sans Pro" panose="020B0503030403020204" pitchFamily="34" charset="0"/>
                <a:ea typeface="Source Sans Pro" panose="020B0503030403020204" pitchFamily="34" charset="0"/>
              </a:endParaRPr>
            </a:p>
          </p:txBody>
        </p:sp>
        <p:sp>
          <p:nvSpPr>
            <p:cNvPr id="16" name="Content Placeholder 2"/>
            <p:cNvSpPr txBox="1">
              <a:spLocks/>
            </p:cNvSpPr>
            <p:nvPr/>
          </p:nvSpPr>
          <p:spPr>
            <a:xfrm>
              <a:off x="6183506" y="2884365"/>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err="1">
                  <a:latin typeface="Source Sans Pro"/>
                  <a:ea typeface="Source Sans Pro"/>
                </a:rPr>
                <a:t>blacK</a:t>
              </a:r>
              <a:endParaRPr lang="en-US" sz="1400" b="1" dirty="0">
                <a:latin typeface="Source Sans Pro" panose="020B0503030403020204" pitchFamily="34" charset="0"/>
                <a:ea typeface="Source Sans Pro" panose="020B0503030403020204" pitchFamily="34" charset="0"/>
              </a:endParaRPr>
            </a:p>
          </p:txBody>
        </p:sp>
        <p:sp>
          <p:nvSpPr>
            <p:cNvPr id="17" name="Content Placeholder 2"/>
            <p:cNvSpPr txBox="1">
              <a:spLocks/>
            </p:cNvSpPr>
            <p:nvPr/>
          </p:nvSpPr>
          <p:spPr>
            <a:xfrm>
              <a:off x="6183506" y="3376664"/>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latin typeface="Source Sans Pro"/>
                  <a:ea typeface="Source Sans Pro"/>
                </a:rPr>
                <a:t>White</a:t>
              </a:r>
              <a:endParaRPr lang="en-US" sz="1400" b="1" dirty="0">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1106587538"/>
      </p:ext>
    </p:extLst>
  </p:cSld>
  <p:clrMapOvr>
    <a:masterClrMapping/>
  </p:clrMapOvr>
  <mc:AlternateContent xmlns:mc="http://schemas.openxmlformats.org/markup-compatibility/2006" xmlns:p14="http://schemas.microsoft.com/office/powerpoint/2010/main">
    <mc:Choice Requires="p14">
      <p:transition spd="med" p14:dur="700" advTm="64433">
        <p:fade/>
      </p:transition>
    </mc:Choice>
    <mc:Fallback xmlns="">
      <p:transition spd="med" advTm="644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Results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30</a:t>
            </a:fld>
            <a:endParaRPr lang="en-US" dirty="0"/>
          </a:p>
        </p:txBody>
      </p:sp>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optimization</a:t>
              </a:r>
              <a:endParaRPr lang="en-US" sz="1200" b="1" dirty="0">
                <a:latin typeface="Source Sans Pro" panose="020B0503030403020204" pitchFamily="34" charset="0"/>
                <a:ea typeface="Source Sans Pro" panose="020B0503030403020204" pitchFamily="34" charset="0"/>
              </a:endParaRPr>
            </a:p>
          </p:txBody>
        </p:sp>
      </p:grpSp>
      <p:grpSp>
        <p:nvGrpSpPr>
          <p:cNvPr id="30" name="Group 29"/>
          <p:cNvGrpSpPr/>
          <p:nvPr/>
        </p:nvGrpSpPr>
        <p:grpSpPr>
          <a:xfrm>
            <a:off x="144018" y="821181"/>
            <a:ext cx="2354501" cy="3833867"/>
            <a:chOff x="144018" y="821181"/>
            <a:chExt cx="2354501" cy="3833867"/>
          </a:xfrm>
        </p:grpSpPr>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intrinsic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parameters</a:t>
                </a:r>
                <a:endParaRPr lang="en-US" sz="1200" b="1" dirty="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target appearance</a:t>
                </a:r>
                <a:endParaRPr lang="en-US" sz="1200" b="1" dirty="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p:cNvGrpSpPr/>
          <p:nvPr/>
        </p:nvGrpSpPr>
        <p:grpSpPr>
          <a:xfrm>
            <a:off x="3880709" y="2056259"/>
            <a:ext cx="4802982" cy="1990662"/>
            <a:chOff x="4019607" y="2056259"/>
            <a:chExt cx="4802982" cy="1990662"/>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printing</a:t>
              </a:r>
              <a:endParaRPr lang="en-US" sz="1200" b="1" dirty="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physical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printout</a:t>
              </a:r>
              <a:endParaRPr lang="en-US" sz="1200" b="1" dirty="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3D material</a:t>
              </a:r>
              <a:br>
                <a:rPr lang="en-US" sz="1400" b="1" dirty="0">
                  <a:latin typeface="Source Sans Pro" panose="020B0503030403020204" pitchFamily="34" charset="0"/>
                  <a:ea typeface="Source Sans Pro" panose="020B0503030403020204" pitchFamily="34" charset="0"/>
                </a:rPr>
              </a:br>
              <a:r>
                <a:rPr lang="en-US" sz="1400" b="1" dirty="0">
                  <a:latin typeface="Source Sans Pro" panose="020B0503030403020204" pitchFamily="34" charset="0"/>
                  <a:ea typeface="Source Sans Pro" panose="020B0503030403020204" pitchFamily="34" charset="0"/>
                </a:rPr>
                <a:t>distribution</a:t>
              </a:r>
              <a:endParaRPr lang="en-US" sz="1200" b="1" dirty="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7" name="Oval 46"/>
          <p:cNvSpPr/>
          <p:nvPr/>
        </p:nvSpPr>
        <p:spPr>
          <a:xfrm>
            <a:off x="5910805" y="1580059"/>
            <a:ext cx="3094297" cy="2466862"/>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12878"/>
      </p:ext>
    </p:extLst>
  </p:cSld>
  <p:clrMapOvr>
    <a:masterClrMapping/>
  </p:clrMapOvr>
  <p:transition spd="slow" advTm="2811">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Alternatives?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31</a:t>
            </a:fld>
            <a:endParaRPr lang="en-US" dirty="0"/>
          </a:p>
        </p:txBody>
      </p:sp>
      <p:grpSp>
        <p:nvGrpSpPr>
          <p:cNvPr id="17" name="Group 16"/>
          <p:cNvGrpSpPr/>
          <p:nvPr/>
        </p:nvGrpSpPr>
        <p:grpSpPr>
          <a:xfrm>
            <a:off x="728125" y="1352578"/>
            <a:ext cx="3673346" cy="3380719"/>
            <a:chOff x="684582" y="1065800"/>
            <a:chExt cx="3673346" cy="3380719"/>
          </a:xfrm>
        </p:grpSpPr>
        <p:pic>
          <p:nvPicPr>
            <p:cNvPr id="5" name="Picture 4"/>
            <p:cNvPicPr>
              <a:picLocks noChangeAspect="1"/>
            </p:cNvPicPr>
            <p:nvPr/>
          </p:nvPicPr>
          <p:blipFill>
            <a:blip r:embed="rId4"/>
            <a:stretch>
              <a:fillRect/>
            </a:stretch>
          </p:blipFill>
          <p:spPr>
            <a:xfrm>
              <a:off x="684582" y="1370600"/>
              <a:ext cx="3673346" cy="2310653"/>
            </a:xfrm>
            <a:prstGeom prst="rect">
              <a:avLst/>
            </a:prstGeom>
            <a:ln>
              <a:noFill/>
            </a:ln>
            <a:effectLst>
              <a:outerShdw blurRad="190500" algn="tl" rotWithShape="0">
                <a:srgbClr val="000000">
                  <a:alpha val="70000"/>
                </a:srgbClr>
              </a:outerShdw>
            </a:effectLst>
          </p:spPr>
        </p:pic>
        <p:sp>
          <p:nvSpPr>
            <p:cNvPr id="35" name="Content Placeholder 2"/>
            <p:cNvSpPr txBox="1">
              <a:spLocks/>
            </p:cNvSpPr>
            <p:nvPr/>
          </p:nvSpPr>
          <p:spPr>
            <a:xfrm>
              <a:off x="1206981" y="1065800"/>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a:t>
              </a:r>
              <a:r>
                <a:rPr lang="en-US" sz="1200" dirty="0" err="1">
                  <a:solidFill>
                    <a:schemeClr val="bg1">
                      <a:lumMod val="50000"/>
                    </a:schemeClr>
                  </a:solidFill>
                </a:rPr>
                <a:t>Cignoni</a:t>
              </a:r>
              <a:r>
                <a:rPr lang="en-US" sz="1200" dirty="0">
                  <a:solidFill>
                    <a:schemeClr val="bg1">
                      <a:lumMod val="50000"/>
                    </a:schemeClr>
                  </a:solidFill>
                </a:rPr>
                <a:t> et al. @ VAST 2008]</a:t>
              </a:r>
            </a:p>
          </p:txBody>
        </p:sp>
        <p:sp>
          <p:nvSpPr>
            <p:cNvPr id="36" name="Content Placeholder 2"/>
            <p:cNvSpPr txBox="1">
              <a:spLocks/>
            </p:cNvSpPr>
            <p:nvPr/>
          </p:nvSpPr>
          <p:spPr>
            <a:xfrm>
              <a:off x="839411" y="3774017"/>
              <a:ext cx="3363686" cy="67250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image enhancement</a:t>
              </a:r>
              <a:br>
                <a:rPr lang="en-US" sz="1600" b="1" dirty="0">
                  <a:latin typeface="Source Sans Pro" panose="020B0503030403020204" pitchFamily="34" charset="0"/>
                  <a:ea typeface="Source Sans Pro" panose="020B0503030403020204" pitchFamily="34" charset="0"/>
                </a:rPr>
              </a:br>
              <a:r>
                <a:rPr lang="en-US" sz="1600" b="1" dirty="0">
                  <a:latin typeface="Source Sans Pro" panose="020B0503030403020204" pitchFamily="34" charset="0"/>
                  <a:ea typeface="Source Sans Pro" panose="020B0503030403020204" pitchFamily="34" charset="0"/>
                </a:rPr>
                <a:t>(e.g. </a:t>
              </a:r>
              <a:r>
                <a:rPr lang="en-US" sz="1600" b="1" dirty="0" err="1">
                  <a:latin typeface="Source Sans Pro" panose="020B0503030403020204" pitchFamily="34" charset="0"/>
                  <a:ea typeface="Source Sans Pro" panose="020B0503030403020204" pitchFamily="34" charset="0"/>
                </a:rPr>
                <a:t>unsharp</a:t>
              </a:r>
              <a:r>
                <a:rPr lang="en-US" sz="1600" b="1" dirty="0">
                  <a:latin typeface="Source Sans Pro" panose="020B0503030403020204" pitchFamily="34" charset="0"/>
                  <a:ea typeface="Source Sans Pro" panose="020B0503030403020204" pitchFamily="34" charset="0"/>
                </a:rPr>
                <a:t> masking)</a:t>
              </a:r>
            </a:p>
            <a:p>
              <a:pPr marL="0" indent="0" algn="ctr">
                <a:buNone/>
              </a:pPr>
              <a:endParaRPr lang="en-US" sz="1600" b="1" dirty="0">
                <a:latin typeface="Source Sans Pro" panose="020B0503030403020204" pitchFamily="34" charset="0"/>
                <a:ea typeface="Source Sans Pro" panose="020B0503030403020204" pitchFamily="34" charset="0"/>
              </a:endParaRPr>
            </a:p>
          </p:txBody>
        </p:sp>
      </p:grpSp>
      <p:grpSp>
        <p:nvGrpSpPr>
          <p:cNvPr id="20" name="Group 19"/>
          <p:cNvGrpSpPr/>
          <p:nvPr/>
        </p:nvGrpSpPr>
        <p:grpSpPr>
          <a:xfrm>
            <a:off x="5226353" y="1196739"/>
            <a:ext cx="3257700" cy="3526249"/>
            <a:chOff x="5193090" y="866963"/>
            <a:chExt cx="3257700" cy="3526249"/>
          </a:xfrm>
        </p:grpSpPr>
        <p:grpSp>
          <p:nvGrpSpPr>
            <p:cNvPr id="13" name="Group 12"/>
            <p:cNvGrpSpPr/>
            <p:nvPr/>
          </p:nvGrpSpPr>
          <p:grpSpPr>
            <a:xfrm>
              <a:off x="5366657" y="1171763"/>
              <a:ext cx="2910568" cy="2708325"/>
              <a:chOff x="561678" y="1308878"/>
              <a:chExt cx="3354941" cy="3121820"/>
            </a:xfrm>
          </p:grpSpPr>
          <p:pic>
            <p:nvPicPr>
              <p:cNvPr id="12" name="Picture 11"/>
              <p:cNvPicPr>
                <a:picLocks noChangeAspect="1"/>
              </p:cNvPicPr>
              <p:nvPr/>
            </p:nvPicPr>
            <p:blipFill rotWithShape="1">
              <a:blip r:embed="rId5"/>
              <a:srcRect l="5588" t="10496" r="47647" b="6719"/>
              <a:stretch/>
            </p:blipFill>
            <p:spPr>
              <a:xfrm>
                <a:off x="561678" y="1308878"/>
                <a:ext cx="3354941" cy="1519460"/>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rotWithShape="1">
              <a:blip r:embed="rId5"/>
              <a:srcRect l="52286" t="10791" r="2068" b="6437"/>
              <a:stretch/>
            </p:blipFill>
            <p:spPr>
              <a:xfrm>
                <a:off x="561678" y="2874261"/>
                <a:ext cx="3354941" cy="1556437"/>
              </a:xfrm>
              <a:prstGeom prst="rect">
                <a:avLst/>
              </a:prstGeom>
              <a:ln>
                <a:noFill/>
              </a:ln>
              <a:effectLst>
                <a:outerShdw blurRad="190500" algn="tl" rotWithShape="0">
                  <a:srgbClr val="000000">
                    <a:alpha val="70000"/>
                  </a:srgbClr>
                </a:outerShdw>
              </a:effectLst>
            </p:spPr>
          </p:pic>
        </p:grpSp>
        <p:sp>
          <p:nvSpPr>
            <p:cNvPr id="34" name="Content Placeholder 2"/>
            <p:cNvSpPr txBox="1">
              <a:spLocks/>
            </p:cNvSpPr>
            <p:nvPr/>
          </p:nvSpPr>
          <p:spPr>
            <a:xfrm>
              <a:off x="5507667" y="866963"/>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[Babaei et al. @ SIGGRAPH 2017]</a:t>
              </a:r>
            </a:p>
          </p:txBody>
        </p:sp>
        <p:sp>
          <p:nvSpPr>
            <p:cNvPr id="37" name="Content Placeholder 2"/>
            <p:cNvSpPr txBox="1">
              <a:spLocks/>
            </p:cNvSpPr>
            <p:nvPr/>
          </p:nvSpPr>
          <p:spPr>
            <a:xfrm>
              <a:off x="5193090" y="3940236"/>
              <a:ext cx="3257700" cy="4529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approximate deconvolution</a:t>
              </a:r>
            </a:p>
            <a:p>
              <a:pPr marL="0" indent="0" algn="ctr">
                <a:buNone/>
              </a:pPr>
              <a:endParaRPr lang="en-US" sz="1600" b="1" dirty="0">
                <a:latin typeface="Source Sans Pro" panose="020B0503030403020204" pitchFamily="34" charset="0"/>
                <a:ea typeface="Source Sans Pro" panose="020B0503030403020204" pitchFamily="34" charset="0"/>
              </a:endParaRPr>
            </a:p>
          </p:txBody>
        </p:sp>
      </p:grpSp>
      <p:grpSp>
        <p:nvGrpSpPr>
          <p:cNvPr id="15" name="Group 14"/>
          <p:cNvGrpSpPr/>
          <p:nvPr/>
        </p:nvGrpSpPr>
        <p:grpSpPr>
          <a:xfrm>
            <a:off x="7984186" y="186595"/>
            <a:ext cx="1157578" cy="882585"/>
            <a:chOff x="2608668" y="2180974"/>
            <a:chExt cx="1500474" cy="1144023"/>
          </a:xfrm>
        </p:grpSpPr>
        <p:pic>
          <p:nvPicPr>
            <p:cNvPr id="16" name="Picture 3" descr="D:\MFF\Talks\2016\11_TydenVedy\cogs.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12560">
              <a:off x="2828072" y="2180974"/>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p:cNvSpPr txBox="1">
              <a:spLocks/>
            </p:cNvSpPr>
            <p:nvPr/>
          </p:nvSpPr>
          <p:spPr>
            <a:xfrm>
              <a:off x="2608668" y="2792975"/>
              <a:ext cx="1500474" cy="53202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50" b="1" dirty="0">
                  <a:latin typeface="Source Sans Pro" panose="020B0503030403020204" pitchFamily="34" charset="0"/>
                  <a:ea typeface="Source Sans Pro" panose="020B0503030403020204" pitchFamily="34" charset="0"/>
                </a:rPr>
                <a:t>optimization</a:t>
              </a:r>
              <a:endParaRPr lang="en-US" sz="1000" b="1" dirty="0">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1717341767"/>
      </p:ext>
    </p:extLst>
  </p:cSld>
  <p:clrMapOvr>
    <a:masterClrMapping/>
  </p:clrMapOvr>
  <mc:AlternateContent xmlns:mc="http://schemas.openxmlformats.org/markup-compatibility/2006" xmlns:p14="http://schemas.microsoft.com/office/powerpoint/2010/main">
    <mc:Choice Requires="p14">
      <p:transition spd="med" p14:dur="700" advTm="73027">
        <p:fade/>
      </p:transition>
    </mc:Choice>
    <mc:Fallback xmlns="">
      <p:transition spd="med" advTm="730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Results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32</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“sunset”</a:t>
            </a:r>
          </a:p>
        </p:txBody>
      </p:sp>
      <p:sp>
        <p:nvSpPr>
          <p:cNvPr id="13" name="Rectangle 12"/>
          <p:cNvSpPr/>
          <p:nvPr/>
        </p:nvSpPr>
        <p:spPr>
          <a:xfrm>
            <a:off x="2861272" y="709420"/>
            <a:ext cx="6235103"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2894163" y="1197382"/>
            <a:ext cx="3117551"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latin typeface="Source Sans Pro"/>
                <a:ea typeface="Source Sans Pro"/>
              </a:rPr>
              <a:t>←</a:t>
            </a: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r>
              <a:rPr lang="en-US" sz="1800" b="1" dirty="0">
                <a:latin typeface="Source Sans Pro"/>
                <a:ea typeface="Source Sans Pro"/>
              </a:rPr>
              <a:t>←  </a:t>
            </a:r>
            <a:r>
              <a:rPr lang="en-US" sz="1800" b="1" dirty="0">
                <a:latin typeface="Source Sans Pro" panose="020B0503030403020204" pitchFamily="34" charset="0"/>
                <a:ea typeface="Source Sans Pro" panose="020B0503030403020204" pitchFamily="34" charset="0"/>
              </a:rPr>
              <a:t>input (gamut-mapped)</a:t>
            </a: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93543730"/>
      </p:ext>
    </p:extLst>
  </p:cSld>
  <p:clrMapOvr>
    <a:masterClrMapping/>
  </p:clrMapOvr>
  <mc:AlternateContent xmlns:mc="http://schemas.openxmlformats.org/markup-compatibility/2006" xmlns:p14="http://schemas.microsoft.com/office/powerpoint/2010/main">
    <mc:Choice Requires="p14">
      <p:transition spd="med" p14:dur="700" advTm="13979">
        <p:fade/>
      </p:transition>
    </mc:Choice>
    <mc:Fallback xmlns="">
      <p:transition spd="med" advTm="13979">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Results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33</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“sunset”</a:t>
            </a:r>
          </a:p>
        </p:txBody>
      </p:sp>
      <p:sp>
        <p:nvSpPr>
          <p:cNvPr id="13" name="Rectangle 12"/>
          <p:cNvSpPr/>
          <p:nvPr/>
        </p:nvSpPr>
        <p:spPr>
          <a:xfrm>
            <a:off x="4180038" y="709420"/>
            <a:ext cx="4897287"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4199088" y="1197380"/>
            <a:ext cx="3117551"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latin typeface="Source Sans Pro"/>
                <a:ea typeface="Source Sans Pro"/>
              </a:rPr>
              <a:t>←</a:t>
            </a: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r>
              <a:rPr lang="en-US" sz="1800" b="1" dirty="0">
                <a:latin typeface="Source Sans Pro"/>
                <a:ea typeface="Source Sans Pro"/>
              </a:rPr>
              <a:t>←  </a:t>
            </a:r>
            <a:r>
              <a:rPr lang="en-US" sz="1800" b="1" dirty="0">
                <a:latin typeface="Source Sans Pro" panose="020B0503030403020204" pitchFamily="34" charset="0"/>
                <a:ea typeface="Source Sans Pro" panose="020B0503030403020204" pitchFamily="34" charset="0"/>
              </a:rPr>
              <a:t>standard print</a:t>
            </a: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21523387"/>
      </p:ext>
    </p:extLst>
  </p:cSld>
  <p:clrMapOvr>
    <a:masterClrMapping/>
  </p:clrMapOvr>
  <mc:AlternateContent xmlns:mc="http://schemas.openxmlformats.org/markup-compatibility/2006" xmlns:p14="http://schemas.microsoft.com/office/powerpoint/2010/main">
    <mc:Choice Requires="p14">
      <p:transition spd="med" p14:dur="700" advTm="11660">
        <p:fade/>
      </p:transition>
    </mc:Choice>
    <mc:Fallback xmlns="">
      <p:transition spd="med" advTm="1166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Results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34</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“sunset”</a:t>
            </a:r>
          </a:p>
        </p:txBody>
      </p:sp>
      <p:sp>
        <p:nvSpPr>
          <p:cNvPr id="13" name="Rectangle 12"/>
          <p:cNvSpPr/>
          <p:nvPr/>
        </p:nvSpPr>
        <p:spPr>
          <a:xfrm>
            <a:off x="5505450" y="709420"/>
            <a:ext cx="3552825"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5505450" y="1197380"/>
            <a:ext cx="3117551"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latin typeface="Source Sans Pro"/>
                <a:ea typeface="Source Sans Pro"/>
              </a:rPr>
              <a:t>←</a:t>
            </a: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r>
              <a:rPr lang="en-US" sz="1800" b="1" dirty="0">
                <a:latin typeface="Source Sans Pro"/>
                <a:ea typeface="Source Sans Pro"/>
              </a:rPr>
              <a:t>←  </a:t>
            </a:r>
            <a:r>
              <a:rPr lang="en-US" sz="1800" b="1" dirty="0">
                <a:latin typeface="Source Sans Pro" panose="020B0503030403020204" pitchFamily="34" charset="0"/>
                <a:ea typeface="Source Sans Pro" panose="020B0503030403020204" pitchFamily="34" charset="0"/>
              </a:rPr>
              <a:t>our un-corrected print</a:t>
            </a: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57602844"/>
      </p:ext>
    </p:extLst>
  </p:cSld>
  <p:clrMapOvr>
    <a:masterClrMapping/>
  </p:clrMapOvr>
  <mc:AlternateContent xmlns:mc="http://schemas.openxmlformats.org/markup-compatibility/2006" xmlns:p14="http://schemas.microsoft.com/office/powerpoint/2010/main">
    <mc:Choice Requires="p14">
      <p:transition spd="med" p14:dur="700" advTm="28831">
        <p:fade/>
      </p:transition>
    </mc:Choice>
    <mc:Fallback xmlns="">
      <p:transition spd="med" advTm="28831">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Results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35</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“sunset”</a:t>
            </a:r>
          </a:p>
        </p:txBody>
      </p:sp>
      <p:sp>
        <p:nvSpPr>
          <p:cNvPr id="13" name="Rectangle 12"/>
          <p:cNvSpPr/>
          <p:nvPr/>
        </p:nvSpPr>
        <p:spPr>
          <a:xfrm>
            <a:off x="6819900" y="709420"/>
            <a:ext cx="2238375"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6838950" y="1197379"/>
            <a:ext cx="2219325"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latin typeface="Source Sans Pro"/>
                <a:ea typeface="Source Sans Pro"/>
              </a:rPr>
              <a:t>←</a:t>
            </a: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r>
              <a:rPr lang="en-US" sz="1800" b="1" dirty="0">
                <a:latin typeface="Source Sans Pro"/>
                <a:ea typeface="Source Sans Pro"/>
              </a:rPr>
              <a:t>←  </a:t>
            </a:r>
            <a:r>
              <a:rPr lang="en-US" sz="1800" b="1" dirty="0">
                <a:latin typeface="Source Sans Pro" panose="020B0503030403020204" pitchFamily="34" charset="0"/>
                <a:ea typeface="Source Sans Pro" panose="020B0503030403020204" pitchFamily="34" charset="0"/>
              </a:rPr>
              <a:t>sharpened print</a:t>
            </a: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11999638"/>
      </p:ext>
    </p:extLst>
  </p:cSld>
  <p:clrMapOvr>
    <a:masterClrMapping/>
  </p:clrMapOvr>
  <mc:AlternateContent xmlns:mc="http://schemas.openxmlformats.org/markup-compatibility/2006" xmlns:p14="http://schemas.microsoft.com/office/powerpoint/2010/main">
    <mc:Choice Requires="p14">
      <p:transition spd="med" p14:dur="700" advTm="26883">
        <p:fade/>
      </p:transition>
    </mc:Choice>
    <mc:Fallback xmlns="">
      <p:transition spd="med" advTm="26883">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Results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36</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“sunset”</a:t>
            </a:r>
          </a:p>
        </p:txBody>
      </p:sp>
      <p:sp>
        <p:nvSpPr>
          <p:cNvPr id="14" name="Content Placeholder 2"/>
          <p:cNvSpPr txBox="1">
            <a:spLocks/>
          </p:cNvSpPr>
          <p:nvPr/>
        </p:nvSpPr>
        <p:spPr>
          <a:xfrm>
            <a:off x="8143875" y="1207720"/>
            <a:ext cx="752475"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latin typeface="Source Sans Pro"/>
                <a:ea typeface="Source Sans Pro"/>
              </a:rPr>
              <a:t>←</a:t>
            </a: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br>
              <a:rPr lang="en-US" sz="1800" b="1" dirty="0">
                <a:latin typeface="Source Sans Pro"/>
                <a:ea typeface="Source Sans Pro"/>
              </a:rPr>
            </a:br>
            <a:r>
              <a:rPr lang="en-US" sz="1800" b="1" dirty="0">
                <a:latin typeface="Source Sans Pro"/>
                <a:ea typeface="Source Sans Pro"/>
              </a:rPr>
              <a:t>←</a:t>
            </a:r>
            <a:br>
              <a:rPr lang="en-US" sz="1800" b="1" dirty="0">
                <a:latin typeface="Source Sans Pro"/>
                <a:ea typeface="Source Sans Pro"/>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a:latin typeface="Source Sans Pro" panose="020B0503030403020204" pitchFamily="34" charset="0"/>
              <a:ea typeface="Source Sans Pro" panose="020B0503030403020204" pitchFamily="34" charset="0"/>
            </a:endParaRPr>
          </a:p>
        </p:txBody>
      </p:sp>
      <p:sp>
        <p:nvSpPr>
          <p:cNvPr id="15" name="Content Placeholder 2"/>
          <p:cNvSpPr txBox="1">
            <a:spLocks/>
          </p:cNvSpPr>
          <p:nvPr/>
        </p:nvSpPr>
        <p:spPr>
          <a:xfrm>
            <a:off x="6290476" y="400269"/>
            <a:ext cx="237727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our optimized print</a:t>
            </a:r>
          </a:p>
        </p:txBody>
      </p:sp>
    </p:spTree>
    <p:extLst>
      <p:ext uri="{BB962C8B-B14F-4D97-AF65-F5344CB8AC3E}">
        <p14:creationId xmlns:p14="http://schemas.microsoft.com/office/powerpoint/2010/main" val="3459641521"/>
      </p:ext>
    </p:extLst>
  </p:cSld>
  <p:clrMapOvr>
    <a:masterClrMapping/>
  </p:clrMapOvr>
  <mc:AlternateContent xmlns:mc="http://schemas.openxmlformats.org/markup-compatibility/2006" xmlns:p14="http://schemas.microsoft.com/office/powerpoint/2010/main">
    <mc:Choice Requires="p14">
      <p:transition spd="med" p14:dur="700" advTm="14120">
        <p:fade/>
      </p:transition>
    </mc:Choice>
    <mc:Fallback xmlns="">
      <p:transition spd="med" advTm="1412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Results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37</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“sunset”</a:t>
            </a:r>
          </a:p>
        </p:txBody>
      </p:sp>
      <p:sp>
        <p:nvSpPr>
          <p:cNvPr id="15" name="Content Placeholder 2"/>
          <p:cNvSpPr txBox="1">
            <a:spLocks/>
          </p:cNvSpPr>
          <p:nvPr/>
        </p:nvSpPr>
        <p:spPr>
          <a:xfrm>
            <a:off x="6300001" y="400269"/>
            <a:ext cx="235822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our optimized print</a:t>
            </a:r>
          </a:p>
        </p:txBody>
      </p:sp>
      <p:sp>
        <p:nvSpPr>
          <p:cNvPr id="13" name="Rectangle 12"/>
          <p:cNvSpPr/>
          <p:nvPr/>
        </p:nvSpPr>
        <p:spPr>
          <a:xfrm>
            <a:off x="4181475" y="666750"/>
            <a:ext cx="2647950"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19076" y="696140"/>
            <a:ext cx="2647950"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2661451" y="412157"/>
            <a:ext cx="169147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standard print</a:t>
            </a:r>
          </a:p>
        </p:txBody>
      </p:sp>
    </p:spTree>
    <p:extLst>
      <p:ext uri="{BB962C8B-B14F-4D97-AF65-F5344CB8AC3E}">
        <p14:creationId xmlns:p14="http://schemas.microsoft.com/office/powerpoint/2010/main" val="1763607516"/>
      </p:ext>
    </p:extLst>
  </p:cSld>
  <p:clrMapOvr>
    <a:masterClrMapping/>
  </p:clrMapOvr>
  <mc:AlternateContent xmlns:mc="http://schemas.openxmlformats.org/markup-compatibility/2006" xmlns:p14="http://schemas.microsoft.com/office/powerpoint/2010/main">
    <mc:Choice Requires="p14">
      <p:transition spd="med" p14:dur="700" advTm="8155">
        <p:fade/>
      </p:transition>
    </mc:Choice>
    <mc:Fallback xmlns="">
      <p:transition spd="med" advTm="8155">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normAutofit fontScale="90000"/>
          </a:bodyPr>
          <a:lstStyle/>
          <a:p>
            <a:r>
              <a:rPr lang="en-US" dirty="0"/>
              <a:t>Results: Non-standard Composition</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38</a:t>
            </a:fld>
            <a:endParaRPr lang="en-US" dirty="0"/>
          </a:p>
        </p:txBody>
      </p:sp>
      <p:grpSp>
        <p:nvGrpSpPr>
          <p:cNvPr id="6" name="Group 5"/>
          <p:cNvGrpSpPr/>
          <p:nvPr/>
        </p:nvGrpSpPr>
        <p:grpSpPr>
          <a:xfrm>
            <a:off x="3787834" y="1810699"/>
            <a:ext cx="3835975" cy="2285408"/>
            <a:chOff x="4565074" y="1739961"/>
            <a:chExt cx="3835975" cy="2285408"/>
          </a:xfrm>
        </p:grpSpPr>
        <p:sp>
          <p:nvSpPr>
            <p:cNvPr id="31" name="Content Placeholder 2"/>
            <p:cNvSpPr txBox="1">
              <a:spLocks/>
            </p:cNvSpPr>
            <p:nvPr/>
          </p:nvSpPr>
          <p:spPr>
            <a:xfrm>
              <a:off x="6504275" y="3685434"/>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our reproduction</a:t>
              </a:r>
            </a:p>
          </p:txBody>
        </p:sp>
        <p:sp>
          <p:nvSpPr>
            <p:cNvPr id="32" name="Content Placeholder 2"/>
            <p:cNvSpPr txBox="1">
              <a:spLocks/>
            </p:cNvSpPr>
            <p:nvPr/>
          </p:nvSpPr>
          <p:spPr>
            <a:xfrm>
              <a:off x="4626550" y="3685434"/>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‘random’ target </a:t>
              </a: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909" b="10319"/>
            <a:stretch/>
          </p:blipFill>
          <p:spPr bwMode="auto">
            <a:xfrm>
              <a:off x="4565074" y="1739961"/>
              <a:ext cx="3835975" cy="194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4" name="Content Placeholder 2"/>
          <p:cNvSpPr txBox="1">
            <a:spLocks/>
          </p:cNvSpPr>
          <p:nvPr/>
        </p:nvSpPr>
        <p:spPr>
          <a:xfrm>
            <a:off x="858878" y="1473178"/>
            <a:ext cx="2405499"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‘random’ structured target </a:t>
            </a:r>
          </a:p>
        </p:txBody>
      </p:sp>
      <p:grpSp>
        <p:nvGrpSpPr>
          <p:cNvPr id="35" name="Group 34"/>
          <p:cNvGrpSpPr/>
          <p:nvPr/>
        </p:nvGrpSpPr>
        <p:grpSpPr>
          <a:xfrm>
            <a:off x="1450680" y="1424077"/>
            <a:ext cx="1221894" cy="1681668"/>
            <a:chOff x="1170099" y="3095398"/>
            <a:chExt cx="1800000" cy="2477304"/>
          </a:xfrm>
        </p:grpSpPr>
        <p:pic>
          <p:nvPicPr>
            <p:cNvPr id="36" name="Picture 35"/>
            <p:cNvPicPr>
              <a:picLocks noChangeAspect="1"/>
            </p:cNvPicPr>
            <p:nvPr/>
          </p:nvPicPr>
          <p:blipFill>
            <a:blip r:embed="rId5"/>
            <a:stretch>
              <a:fillRect/>
            </a:stretch>
          </p:blipFill>
          <p:spPr>
            <a:xfrm>
              <a:off x="1170099" y="3772702"/>
              <a:ext cx="1800000" cy="1800000"/>
            </a:xfrm>
            <a:prstGeom prst="rect">
              <a:avLst/>
            </a:prstGeom>
            <a:ln w="38100">
              <a:solidFill>
                <a:schemeClr val="tx1"/>
              </a:solidFill>
            </a:ln>
            <a:scene3d>
              <a:camera prst="orthographicFront">
                <a:rot lat="18192000" lon="3954000" rev="17892000"/>
              </a:camera>
              <a:lightRig rig="threePt" dir="t"/>
            </a:scene3d>
          </p:spPr>
        </p:pic>
        <p:pic>
          <p:nvPicPr>
            <p:cNvPr id="37" name="Picture 36"/>
            <p:cNvPicPr>
              <a:picLocks noChangeAspect="1"/>
            </p:cNvPicPr>
            <p:nvPr/>
          </p:nvPicPr>
          <p:blipFill>
            <a:blip r:embed="rId6"/>
            <a:stretch>
              <a:fillRect/>
            </a:stretch>
          </p:blipFill>
          <p:spPr>
            <a:xfrm>
              <a:off x="1170099" y="3434050"/>
              <a:ext cx="1800000" cy="1800000"/>
            </a:xfrm>
            <a:prstGeom prst="rect">
              <a:avLst/>
            </a:prstGeom>
            <a:ln w="38100">
              <a:solidFill>
                <a:schemeClr val="tx1"/>
              </a:solidFill>
            </a:ln>
            <a:scene3d>
              <a:camera prst="orthographicFront">
                <a:rot lat="18192000" lon="3954000" rev="17892000"/>
              </a:camera>
              <a:lightRig rig="threePt" dir="t"/>
            </a:scene3d>
          </p:spPr>
        </p:pic>
        <p:pic>
          <p:nvPicPr>
            <p:cNvPr id="38" name="Picture 37"/>
            <p:cNvPicPr>
              <a:picLocks noChangeAspect="1"/>
            </p:cNvPicPr>
            <p:nvPr/>
          </p:nvPicPr>
          <p:blipFill>
            <a:blip r:embed="rId7"/>
            <a:stretch>
              <a:fillRect/>
            </a:stretch>
          </p:blipFill>
          <p:spPr>
            <a:xfrm>
              <a:off x="1170099" y="3095398"/>
              <a:ext cx="1800000" cy="1800000"/>
            </a:xfrm>
            <a:prstGeom prst="rect">
              <a:avLst/>
            </a:prstGeom>
            <a:ln w="38100">
              <a:solidFill>
                <a:schemeClr val="tx1"/>
              </a:solidFill>
            </a:ln>
            <a:scene3d>
              <a:camera prst="isometricOffAxis1Top">
                <a:rot lat="18193545" lon="3951261" rev="17891167"/>
              </a:camera>
              <a:lightRig rig="threePt" dir="t"/>
            </a:scene3d>
          </p:spPr>
        </p:pic>
      </p:grpSp>
      <p:grpSp>
        <p:nvGrpSpPr>
          <p:cNvPr id="39" name="Group 38"/>
          <p:cNvGrpSpPr/>
          <p:nvPr/>
        </p:nvGrpSpPr>
        <p:grpSpPr>
          <a:xfrm>
            <a:off x="1426868" y="2857570"/>
            <a:ext cx="1221894" cy="1681668"/>
            <a:chOff x="7410098" y="3487420"/>
            <a:chExt cx="1800000" cy="2477304"/>
          </a:xfrm>
        </p:grpSpPr>
        <p:pic>
          <p:nvPicPr>
            <p:cNvPr id="40" name="Picture 39"/>
            <p:cNvPicPr>
              <a:picLocks noChangeAspect="1"/>
            </p:cNvPicPr>
            <p:nvPr/>
          </p:nvPicPr>
          <p:blipFill>
            <a:blip r:embed="rId8"/>
            <a:stretch>
              <a:fillRect/>
            </a:stretch>
          </p:blipFill>
          <p:spPr>
            <a:xfrm>
              <a:off x="7410098" y="4164724"/>
              <a:ext cx="1800000" cy="1800000"/>
            </a:xfrm>
            <a:prstGeom prst="rect">
              <a:avLst/>
            </a:prstGeom>
            <a:ln w="38100">
              <a:solidFill>
                <a:schemeClr val="tx1"/>
              </a:solidFill>
            </a:ln>
            <a:scene3d>
              <a:camera prst="orthographicFront">
                <a:rot lat="18192000" lon="3954000" rev="17892000"/>
              </a:camera>
              <a:lightRig rig="threePt" dir="t"/>
            </a:scene3d>
          </p:spPr>
        </p:pic>
        <p:pic>
          <p:nvPicPr>
            <p:cNvPr id="41" name="Picture 40"/>
            <p:cNvPicPr>
              <a:picLocks noChangeAspect="1"/>
            </p:cNvPicPr>
            <p:nvPr/>
          </p:nvPicPr>
          <p:blipFill>
            <a:blip r:embed="rId8"/>
            <a:stretch>
              <a:fillRect/>
            </a:stretch>
          </p:blipFill>
          <p:spPr>
            <a:xfrm>
              <a:off x="7410098" y="3826072"/>
              <a:ext cx="1800000" cy="1800000"/>
            </a:xfrm>
            <a:prstGeom prst="rect">
              <a:avLst/>
            </a:prstGeom>
            <a:ln w="38100">
              <a:solidFill>
                <a:schemeClr val="tx1"/>
              </a:solidFill>
            </a:ln>
            <a:scene3d>
              <a:camera prst="orthographicFront">
                <a:rot lat="18192000" lon="3954000" rev="17892000"/>
              </a:camera>
              <a:lightRig rig="threePt" dir="t"/>
            </a:scene3d>
          </p:spPr>
        </p:pic>
        <p:pic>
          <p:nvPicPr>
            <p:cNvPr id="42" name="Picture 41"/>
            <p:cNvPicPr>
              <a:picLocks noChangeAspect="1"/>
            </p:cNvPicPr>
            <p:nvPr/>
          </p:nvPicPr>
          <p:blipFill>
            <a:blip r:embed="rId9"/>
            <a:stretch>
              <a:fillRect/>
            </a:stretch>
          </p:blipFill>
          <p:spPr>
            <a:xfrm>
              <a:off x="7410098" y="3487420"/>
              <a:ext cx="1800000" cy="1800000"/>
            </a:xfrm>
            <a:prstGeom prst="rect">
              <a:avLst/>
            </a:prstGeom>
            <a:ln w="38100">
              <a:solidFill>
                <a:schemeClr val="tx1"/>
              </a:solidFill>
            </a:ln>
            <a:scene3d>
              <a:camera prst="orthographicFront">
                <a:rot lat="18192000" lon="3954000" rev="17892000"/>
              </a:camera>
              <a:lightRig rig="threePt" dir="t"/>
            </a:scene3d>
          </p:spPr>
        </p:pic>
      </p:grpSp>
      <p:sp>
        <p:nvSpPr>
          <p:cNvPr id="43" name="Content Placeholder 2"/>
          <p:cNvSpPr txBox="1">
            <a:spLocks/>
          </p:cNvSpPr>
          <p:nvPr/>
        </p:nvSpPr>
        <p:spPr>
          <a:xfrm>
            <a:off x="1146577" y="2904327"/>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our reproduction</a:t>
            </a:r>
          </a:p>
        </p:txBody>
      </p:sp>
      <p:sp>
        <p:nvSpPr>
          <p:cNvPr id="8" name="Rectangle 7"/>
          <p:cNvSpPr/>
          <p:nvPr/>
        </p:nvSpPr>
        <p:spPr>
          <a:xfrm>
            <a:off x="5705821" y="1643145"/>
            <a:ext cx="1917988" cy="245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64804250"/>
      </p:ext>
    </p:extLst>
  </p:cSld>
  <p:clrMapOvr>
    <a:masterClrMapping/>
  </p:clrMapOvr>
  <mc:AlternateContent xmlns:mc="http://schemas.openxmlformats.org/markup-compatibility/2006" xmlns:p14="http://schemas.microsoft.com/office/powerpoint/2010/main">
    <mc:Choice Requires="p14">
      <p:transition spd="med" p14:dur="700" advTm="41600">
        <p:fade/>
      </p:transition>
    </mc:Choice>
    <mc:Fallback xmlns="">
      <p:transition spd="med" advTm="41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Open Questions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39</a:t>
            </a:fld>
            <a:endParaRPr lang="en-US" dirty="0"/>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8313"/>
          <a:stretch/>
        </p:blipFill>
        <p:spPr bwMode="auto">
          <a:xfrm>
            <a:off x="175626" y="1385466"/>
            <a:ext cx="2454667" cy="212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029822" y="1457936"/>
            <a:ext cx="2628547" cy="1900447"/>
            <a:chOff x="3189146" y="1572236"/>
            <a:chExt cx="2628547" cy="1900447"/>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146" y="1774749"/>
              <a:ext cx="2609496" cy="169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3189146" y="157223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[Babaei et al. @ SIGGRAPH 2017]</a:t>
              </a:r>
            </a:p>
          </p:txBody>
        </p:sp>
      </p:gr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898" y="1362073"/>
            <a:ext cx="2962275" cy="212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2976427" y="3579730"/>
            <a:ext cx="2634315" cy="9843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latin typeface="Source Sans Pro" panose="020B0503030403020204" pitchFamily="34" charset="0"/>
                <a:ea typeface="Source Sans Pro" panose="020B0503030403020204" pitchFamily="34" charset="0"/>
              </a:rPr>
              <a:t>general 3D geometry</a:t>
            </a:r>
          </a:p>
          <a:p>
            <a:pPr lvl="1"/>
            <a:r>
              <a:rPr lang="en-US" sz="1400" b="1" dirty="0">
                <a:latin typeface="Source Sans Pro" panose="020B0503030403020204" pitchFamily="34" charset="0"/>
                <a:ea typeface="Source Sans Pro" panose="020B0503030403020204" pitchFamily="34" charset="0"/>
              </a:rPr>
              <a:t>(near-)convex</a:t>
            </a:r>
          </a:p>
          <a:p>
            <a:pPr lvl="1"/>
            <a:r>
              <a:rPr lang="en-US" sz="1400" b="1" dirty="0">
                <a:latin typeface="Source Sans Pro" panose="020B0503030403020204" pitchFamily="34" charset="0"/>
                <a:ea typeface="Source Sans Pro" panose="020B0503030403020204" pitchFamily="34" charset="0"/>
              </a:rPr>
              <a:t>arbitrary</a:t>
            </a:r>
          </a:p>
        </p:txBody>
      </p:sp>
      <p:sp>
        <p:nvSpPr>
          <p:cNvPr id="12" name="Content Placeholder 2"/>
          <p:cNvSpPr txBox="1">
            <a:spLocks/>
          </p:cNvSpPr>
          <p:nvPr/>
        </p:nvSpPr>
        <p:spPr>
          <a:xfrm>
            <a:off x="5858394" y="3582152"/>
            <a:ext cx="3257031" cy="97952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latin typeface="Source Sans Pro" panose="020B0503030403020204" pitchFamily="34" charset="0"/>
                <a:ea typeface="Source Sans Pro" panose="020B0503030403020204" pitchFamily="34" charset="0"/>
              </a:rPr>
              <a:t>perceptual considerations</a:t>
            </a:r>
          </a:p>
          <a:p>
            <a:pPr lvl="1"/>
            <a:r>
              <a:rPr lang="en-US" sz="1400" b="1" dirty="0">
                <a:latin typeface="Source Sans Pro" panose="020B0503030403020204" pitchFamily="34" charset="0"/>
                <a:ea typeface="Source Sans Pro" panose="020B0503030403020204" pitchFamily="34" charset="0"/>
              </a:rPr>
              <a:t>local contrast manipulation</a:t>
            </a:r>
          </a:p>
          <a:p>
            <a:pPr lvl="1"/>
            <a:r>
              <a:rPr lang="en-US" sz="1400" b="1" dirty="0">
                <a:latin typeface="Source Sans Pro" panose="020B0503030403020204" pitchFamily="34" charset="0"/>
                <a:ea typeface="Source Sans Pro" panose="020B0503030403020204" pitchFamily="34" charset="0"/>
              </a:rPr>
              <a:t>“similar appearance”?</a:t>
            </a:r>
          </a:p>
        </p:txBody>
      </p:sp>
      <p:sp>
        <p:nvSpPr>
          <p:cNvPr id="13" name="Content Placeholder 2"/>
          <p:cNvSpPr txBox="1">
            <a:spLocks/>
          </p:cNvSpPr>
          <p:nvPr/>
        </p:nvSpPr>
        <p:spPr>
          <a:xfrm>
            <a:off x="66675" y="3594900"/>
            <a:ext cx="2662100" cy="8968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latin typeface="Source Sans Pro" panose="020B0503030403020204" pitchFamily="34" charset="0"/>
                <a:ea typeface="Source Sans Pro" panose="020B0503030403020204" pitchFamily="34" charset="0"/>
              </a:rPr>
              <a:t>efficient prediction</a:t>
            </a:r>
          </a:p>
          <a:p>
            <a:pPr lvl="1"/>
            <a:r>
              <a:rPr lang="en-US" sz="1400" b="1" dirty="0">
                <a:latin typeface="Source Sans Pro" panose="020B0503030403020204" pitchFamily="34" charset="0"/>
                <a:ea typeface="Source Sans Pro" panose="020B0503030403020204" pitchFamily="34" charset="0"/>
              </a:rPr>
              <a:t>VPT currently takes ~3 minutes on a small CPU cluster</a:t>
            </a:r>
          </a:p>
        </p:txBody>
      </p:sp>
    </p:spTree>
    <p:custDataLst>
      <p:tags r:id="rId1"/>
    </p:custDataLst>
    <p:extLst>
      <p:ext uri="{BB962C8B-B14F-4D97-AF65-F5344CB8AC3E}">
        <p14:creationId xmlns:p14="http://schemas.microsoft.com/office/powerpoint/2010/main" val="832834072"/>
      </p:ext>
    </p:extLst>
  </p:cSld>
  <p:clrMapOvr>
    <a:masterClrMapping/>
  </p:clrMapOvr>
  <p:transition spd="slow" advTm="34721">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Color in the Wild</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4</a:t>
            </a:fld>
            <a:endParaRPr lang="en-US" dirty="0"/>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03" y="2432298"/>
            <a:ext cx="3656350" cy="20793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descr="Image result for stratasys j7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154" y="1011870"/>
            <a:ext cx="3450440" cy="2407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10" descr="Image result for stratasys j750"/>
          <p:cNvPicPr>
            <a:picLocks noChangeAspect="1" noChangeArrowheads="1"/>
          </p:cNvPicPr>
          <p:nvPr/>
        </p:nvPicPr>
        <p:blipFill rotWithShape="1">
          <a:blip r:embed="rId6">
            <a:extLst>
              <a:ext uri="{28A0092B-C50C-407E-A947-70E740481C1C}">
                <a14:useLocalDpi xmlns:a14="http://schemas.microsoft.com/office/drawing/2010/main" val="0"/>
              </a:ext>
            </a:extLst>
          </a:blip>
          <a:srcRect b="8306"/>
          <a:stretch/>
        </p:blipFill>
        <p:spPr bwMode="auto">
          <a:xfrm>
            <a:off x="4258616" y="2567635"/>
            <a:ext cx="3761434" cy="20809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6044" y="1189369"/>
            <a:ext cx="3483606" cy="2090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934704" y="4511620"/>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a:t>
            </a:r>
            <a:r>
              <a:rPr lang="en-US" sz="1200" dirty="0" err="1">
                <a:solidFill>
                  <a:schemeClr val="bg1">
                    <a:lumMod val="50000"/>
                  </a:schemeClr>
                </a:solidFill>
              </a:rPr>
              <a:t>Stratasys</a:t>
            </a:r>
            <a:r>
              <a:rPr lang="en-US" sz="1200" dirty="0">
                <a:solidFill>
                  <a:schemeClr val="bg1">
                    <a:lumMod val="50000"/>
                  </a:schemeClr>
                </a:solidFill>
              </a:rPr>
              <a:t>]</a:t>
            </a:r>
          </a:p>
        </p:txBody>
      </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19514">
        <p:fade/>
      </p:transition>
    </mc:Choice>
    <mc:Fallback xmlns="">
      <p:transition spd="med" advTm="195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Take-home Message</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40</a:t>
            </a:fld>
            <a:endParaRPr lang="en-US" dirty="0"/>
          </a:p>
        </p:txBody>
      </p:sp>
      <p:sp>
        <p:nvSpPr>
          <p:cNvPr id="13" name="Content Placeholder 2"/>
          <p:cNvSpPr txBox="1">
            <a:spLocks/>
          </p:cNvSpPr>
          <p:nvPr/>
        </p:nvSpPr>
        <p:spPr>
          <a:xfrm>
            <a:off x="1038225" y="3954141"/>
            <a:ext cx="7067550" cy="7135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a </a:t>
            </a:r>
            <a:r>
              <a:rPr lang="en-US" sz="1800" b="1" dirty="0">
                <a:solidFill>
                  <a:schemeClr val="accent2"/>
                </a:solidFill>
                <a:latin typeface="Source Sans Pro" panose="020B0503030403020204" pitchFamily="34" charset="0"/>
                <a:ea typeface="Source Sans Pro" panose="020B0503030403020204" pitchFamily="34" charset="0"/>
              </a:rPr>
              <a:t>de-scattering</a:t>
            </a:r>
            <a:r>
              <a:rPr lang="en-US" sz="1800" b="1" dirty="0">
                <a:latin typeface="Source Sans Pro" panose="020B0503030403020204" pitchFamily="34" charset="0"/>
                <a:ea typeface="Source Sans Pro" panose="020B0503030403020204" pitchFamily="34" charset="0"/>
              </a:rPr>
              <a:t> solution must consider </a:t>
            </a:r>
            <a:r>
              <a:rPr lang="en-US" sz="1800" b="1" dirty="0">
                <a:solidFill>
                  <a:schemeClr val="accent2"/>
                </a:solidFill>
                <a:latin typeface="Source Sans Pro" panose="020B0503030403020204" pitchFamily="34" charset="0"/>
                <a:ea typeface="Source Sans Pro" panose="020B0503030403020204" pitchFamily="34" charset="0"/>
              </a:rPr>
              <a:t>full 3D material composition</a:t>
            </a:r>
          </a:p>
          <a:p>
            <a:pPr marL="0" indent="0" algn="ctr">
              <a:buNone/>
            </a:pPr>
            <a:r>
              <a:rPr lang="en-US" sz="1800" b="1" dirty="0">
                <a:latin typeface="Source Sans Pro" panose="020B0503030403020204" pitchFamily="34" charset="0"/>
                <a:ea typeface="Source Sans Pro" panose="020B0503030403020204" pitchFamily="34" charset="0"/>
              </a:rPr>
              <a:t>→ </a:t>
            </a:r>
            <a:r>
              <a:rPr lang="en-US" sz="1800" b="1" dirty="0">
                <a:solidFill>
                  <a:schemeClr val="accent6"/>
                </a:solidFill>
                <a:latin typeface="Source Sans Pro" panose="020B0503030403020204" pitchFamily="34" charset="0"/>
                <a:ea typeface="Source Sans Pro" panose="020B0503030403020204" pitchFamily="34" charset="0"/>
              </a:rPr>
              <a:t>inverse, constraint-based design is the key</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982455"/>
            <a:ext cx="8115300" cy="2697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106839"/>
      </p:ext>
    </p:extLst>
  </p:cSld>
  <p:clrMapOvr>
    <a:masterClrMapping/>
  </p:clrMapOvr>
  <p:transition spd="slow" advTm="33114">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2576" y="0"/>
            <a:ext cx="9156576" cy="1124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1257300" y="-5749"/>
            <a:ext cx="7493000" cy="1102030"/>
          </a:xfrm>
        </p:spPr>
        <p:txBody>
          <a:bodyPr>
            <a:noAutofit/>
          </a:bodyPr>
          <a:lstStyle/>
          <a:p>
            <a:pPr algn="ctr"/>
            <a:r>
              <a:rPr lang="en-US" sz="3200">
                <a:solidFill>
                  <a:srgbClr val="83BC5C"/>
                </a:solidFill>
              </a:rPr>
              <a:t>Scattering-aware Texture</a:t>
            </a:r>
            <a:br>
              <a:rPr lang="en-US" sz="3200">
                <a:solidFill>
                  <a:srgbClr val="83BC5C"/>
                </a:solidFill>
              </a:rPr>
            </a:br>
            <a:r>
              <a:rPr lang="en-US" sz="3200">
                <a:solidFill>
                  <a:srgbClr val="83BC5C"/>
                </a:solidFill>
              </a:rPr>
              <a:t>Reproduction </a:t>
            </a:r>
            <a:r>
              <a:rPr lang="en-US" sz="3200" dirty="0">
                <a:solidFill>
                  <a:srgbClr val="83BC5C"/>
                </a:solidFill>
              </a:rPr>
              <a:t>for 3D Printing</a:t>
            </a:r>
          </a:p>
        </p:txBody>
      </p:sp>
      <p:sp>
        <p:nvSpPr>
          <p:cNvPr id="20" name="Content Placeholder 2"/>
          <p:cNvSpPr txBox="1">
            <a:spLocks/>
          </p:cNvSpPr>
          <p:nvPr/>
        </p:nvSpPr>
        <p:spPr>
          <a:xfrm>
            <a:off x="142875" y="1198905"/>
            <a:ext cx="8858250" cy="68638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1400" dirty="0">
                <a:latin typeface="Source Sans Pro" panose="020B0503030403020204" pitchFamily="34" charset="0"/>
                <a:ea typeface="Source Sans Pro" panose="020B0503030403020204" pitchFamily="34" charset="0"/>
              </a:rPr>
              <a:t>Oskar Elek*              Denis Sumin*               Ran Zhang                   Tim Weyrich</a:t>
            </a:r>
          </a:p>
          <a:p>
            <a:pPr marL="0" indent="0" algn="ctr">
              <a:spcAft>
                <a:spcPts val="600"/>
              </a:spcAft>
              <a:buNone/>
            </a:pPr>
            <a:r>
              <a:rPr lang="en-US" sz="1400" dirty="0">
                <a:latin typeface="Source Sans Pro" panose="020B0503030403020204" pitchFamily="34" charset="0"/>
                <a:ea typeface="Source Sans Pro" panose="020B0503030403020204" pitchFamily="34" charset="0"/>
              </a:rPr>
              <a:t>Karol Myszkowski        Bernd Bickel          Alexander Wilkie      Jaroslav K</a:t>
            </a:r>
            <a:r>
              <a:rPr lang="cs-CZ" sz="1400" dirty="0">
                <a:latin typeface="Source Sans Pro" panose="020B0503030403020204" pitchFamily="34" charset="0"/>
                <a:ea typeface="Source Sans Pro" panose="020B0503030403020204" pitchFamily="34" charset="0"/>
              </a:rPr>
              <a:t>řivánek</a:t>
            </a:r>
            <a:endParaRPr lang="en-US" sz="1200" dirty="0">
              <a:latin typeface="Source Sans Pro" panose="020B0503030403020204" pitchFamily="34" charset="0"/>
              <a:ea typeface="Source Sans Pro" panose="020B0503030403020204"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4" y="154292"/>
            <a:ext cx="569425" cy="80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149" y="3389938"/>
            <a:ext cx="9001126" cy="1692771"/>
          </a:xfrm>
          <a:prstGeom prst="rect">
            <a:avLst/>
          </a:prstGeom>
          <a:noFill/>
        </p:spPr>
        <p:txBody>
          <a:bodyPr wrap="square" rtlCol="0">
            <a:spAutoFit/>
          </a:bodyPr>
          <a:lstStyle/>
          <a:p>
            <a:pPr>
              <a:spcAft>
                <a:spcPts val="1200"/>
              </a:spcAft>
            </a:pPr>
            <a:r>
              <a:rPr lang="en-US" sz="1400" b="1" dirty="0"/>
              <a:t>Thanks:</a:t>
            </a:r>
            <a:r>
              <a:rPr lang="en-US" sz="1400" dirty="0"/>
              <a:t> </a:t>
            </a:r>
            <a:r>
              <a:rPr lang="en-US" sz="1400" dirty="0" err="1"/>
              <a:t>Stratasys</a:t>
            </a:r>
            <a:r>
              <a:rPr lang="en-US" sz="1400" dirty="0"/>
              <a:t> Ltd. and Alan </a:t>
            </a:r>
            <a:r>
              <a:rPr lang="en-US" sz="1400" dirty="0" err="1"/>
              <a:t>Brunton</a:t>
            </a:r>
            <a:r>
              <a:rPr lang="en-US" sz="1400" dirty="0"/>
              <a:t>, Filip </a:t>
            </a:r>
            <a:r>
              <a:rPr lang="en-US" sz="1400" dirty="0" err="1"/>
              <a:t>Šroubek</a:t>
            </a:r>
            <a:r>
              <a:rPr lang="en-US" sz="1400" dirty="0"/>
              <a:t>, Per H. Christensen, Michal </a:t>
            </a:r>
            <a:r>
              <a:rPr lang="en-US" sz="1400" dirty="0" err="1"/>
              <a:t>Šorel</a:t>
            </a:r>
            <a:r>
              <a:rPr lang="en-US" sz="1400" dirty="0"/>
              <a:t> and</a:t>
            </a:r>
            <a:r>
              <a:rPr lang="ru-RU" sz="1400" dirty="0"/>
              <a:t> </a:t>
            </a:r>
            <a:r>
              <a:rPr lang="en-US" sz="1400" dirty="0" err="1"/>
              <a:t>Rhaleb</a:t>
            </a:r>
            <a:r>
              <a:rPr lang="en-US" sz="1400" dirty="0"/>
              <a:t> </a:t>
            </a:r>
            <a:r>
              <a:rPr lang="en-US" sz="1400" dirty="0" err="1"/>
              <a:t>Zayer</a:t>
            </a:r>
            <a:r>
              <a:rPr lang="en-US" sz="1400" dirty="0"/>
              <a:t>, Piotr </a:t>
            </a:r>
            <a:r>
              <a:rPr lang="en-US" sz="1400" dirty="0" err="1"/>
              <a:t>Didyk</a:t>
            </a:r>
            <a:r>
              <a:rPr lang="en-US" sz="1400" dirty="0"/>
              <a:t>.</a:t>
            </a:r>
            <a:endParaRPr lang="ru-RU" sz="1400" dirty="0"/>
          </a:p>
          <a:p>
            <a:pPr>
              <a:spcAft>
                <a:spcPts val="1200"/>
              </a:spcAft>
            </a:pPr>
            <a:r>
              <a:rPr lang="en-US" sz="1400" b="1" dirty="0"/>
              <a:t>Primary funding:</a:t>
            </a:r>
            <a:r>
              <a:rPr lang="en-US" sz="1400" dirty="0"/>
              <a:t> European Union’s Horizon 2020 research</a:t>
            </a:r>
            <a:r>
              <a:rPr lang="ru-RU" sz="1400" dirty="0"/>
              <a:t> </a:t>
            </a:r>
            <a:r>
              <a:rPr lang="en-US" sz="1400" dirty="0"/>
              <a:t>and innovation </a:t>
            </a:r>
            <a:r>
              <a:rPr lang="en-US" sz="1400" dirty="0" err="1"/>
              <a:t>programme</a:t>
            </a:r>
            <a:r>
              <a:rPr lang="en-US" sz="1400" dirty="0"/>
              <a:t>, under the Marie </a:t>
            </a:r>
            <a:r>
              <a:rPr lang="en-US" sz="1400" dirty="0" err="1"/>
              <a:t>Skłodowska</a:t>
            </a:r>
            <a:r>
              <a:rPr lang="en-US" sz="1400" dirty="0"/>
              <a:t>-Curie</a:t>
            </a:r>
            <a:r>
              <a:rPr lang="ru-RU" sz="1400" dirty="0"/>
              <a:t> </a:t>
            </a:r>
            <a:r>
              <a:rPr lang="en-US" sz="1400" dirty="0"/>
              <a:t>grant agreement No 642841 (DISTRO).</a:t>
            </a:r>
          </a:p>
          <a:p>
            <a:pPr>
              <a:spcAft>
                <a:spcPts val="1200"/>
              </a:spcAft>
            </a:pPr>
            <a:r>
              <a:rPr lang="en-US" sz="1400" b="1" dirty="0"/>
              <a:t>Further support:</a:t>
            </a:r>
            <a:r>
              <a:rPr lang="en-US" sz="1400" dirty="0"/>
              <a:t> European Research</a:t>
            </a:r>
            <a:r>
              <a:rPr lang="ru-RU" sz="1400" dirty="0"/>
              <a:t> </a:t>
            </a:r>
            <a:r>
              <a:rPr lang="en-US" sz="1400" dirty="0"/>
              <a:t>Council grant agreement No 715767 (MATERIALIZABLE); Czech Science Foundation grants</a:t>
            </a:r>
            <a:r>
              <a:rPr lang="ru-RU" sz="1400" dirty="0"/>
              <a:t> </a:t>
            </a:r>
            <a:r>
              <a:rPr lang="en-US" sz="1400" dirty="0"/>
              <a:t>16-18964S and 16-08111S; Charles University grant SVV-2017-260452; Engineering and Physical Sciences Research Council</a:t>
            </a:r>
            <a:r>
              <a:rPr lang="ru-RU" sz="1400" dirty="0"/>
              <a:t> </a:t>
            </a:r>
            <a:r>
              <a:rPr lang="en-US" sz="1400" dirty="0"/>
              <a:t>grant EP/K023578/1.</a:t>
            </a:r>
          </a:p>
        </p:txBody>
      </p:sp>
      <p:grpSp>
        <p:nvGrpSpPr>
          <p:cNvPr id="4" name="Group 3"/>
          <p:cNvGrpSpPr/>
          <p:nvPr/>
        </p:nvGrpSpPr>
        <p:grpSpPr>
          <a:xfrm>
            <a:off x="219912" y="1865130"/>
            <a:ext cx="8704064" cy="671971"/>
            <a:chOff x="219912" y="1737805"/>
            <a:chExt cx="8704064" cy="671971"/>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577" y="1799724"/>
              <a:ext cx="759248" cy="507429"/>
            </a:xfrm>
            <a:prstGeom prst="rect">
              <a:avLst/>
            </a:prstGeom>
          </p:spPr>
        </p:pic>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412" y="1778913"/>
              <a:ext cx="1803400" cy="5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1450" y="1844409"/>
              <a:ext cx="1498786" cy="41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912" y="1737805"/>
              <a:ext cx="1091373" cy="58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descr="https://upload.wikimedia.org/wikipedia/commons/thumb/2/25/Institute_of_Science_and_Technology_Austria_Logo.svg/1200px-Institute_of_Science_and_Technology_Austria_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0401" y="1751590"/>
              <a:ext cx="1029264" cy="5686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315" r="8048"/>
            <a:stretch/>
          </p:blipFill>
          <p:spPr bwMode="auto">
            <a:xfrm>
              <a:off x="4499830" y="1835895"/>
              <a:ext cx="1344017" cy="386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220025" y="2409776"/>
              <a:ext cx="8703951" cy="0"/>
            </a:xfrm>
            <a:prstGeom prst="line">
              <a:avLst/>
            </a:prstGeom>
          </p:spPr>
          <p:style>
            <a:lnRef idx="1">
              <a:schemeClr val="dk1"/>
            </a:lnRef>
            <a:fillRef idx="0">
              <a:schemeClr val="dk1"/>
            </a:fillRef>
            <a:effectRef idx="0">
              <a:schemeClr val="dk1"/>
            </a:effectRef>
            <a:fontRef idx="minor">
              <a:schemeClr val="tx1"/>
            </a:fontRef>
          </p:style>
        </p:cxnSp>
      </p:grpSp>
      <p:cxnSp>
        <p:nvCxnSpPr>
          <p:cNvPr id="15" name="Straight Connector 14"/>
          <p:cNvCxnSpPr/>
          <p:nvPr/>
        </p:nvCxnSpPr>
        <p:spPr>
          <a:xfrm>
            <a:off x="220025" y="3256658"/>
            <a:ext cx="8703951" cy="0"/>
          </a:xfrm>
          <a:prstGeom prst="line">
            <a:avLst/>
          </a:prstGeom>
        </p:spPr>
        <p:style>
          <a:lnRef idx="1">
            <a:schemeClr val="dk1"/>
          </a:lnRef>
          <a:fillRef idx="0">
            <a:schemeClr val="dk1"/>
          </a:fillRef>
          <a:effectRef idx="0">
            <a:schemeClr val="dk1"/>
          </a:effectRef>
          <a:fontRef idx="minor">
            <a:schemeClr val="tx1"/>
          </a:fontRef>
        </p:style>
      </p:cxnSp>
      <p:sp>
        <p:nvSpPr>
          <p:cNvPr id="16" name="Title 1"/>
          <p:cNvSpPr txBox="1">
            <a:spLocks/>
          </p:cNvSpPr>
          <p:nvPr/>
        </p:nvSpPr>
        <p:spPr>
          <a:xfrm>
            <a:off x="825500" y="2531369"/>
            <a:ext cx="7493000" cy="726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accent6"/>
                </a:solidFill>
                <a:latin typeface="Source Sans Pro" charset="0"/>
                <a:ea typeface="Source Sans Pro" charset="0"/>
                <a:cs typeface="Source Sans Pro" charset="0"/>
              </a:defRPr>
            </a:lvl1pPr>
          </a:lstStyle>
          <a:p>
            <a:pPr algn="ctr"/>
            <a:r>
              <a:rPr lang="en-US" sz="3200" b="0" dirty="0">
                <a:solidFill>
                  <a:srgbClr val="83BC5C"/>
                </a:solidFill>
              </a:rPr>
              <a:t>tinyurl.com/</a:t>
            </a:r>
            <a:r>
              <a:rPr lang="en-US" sz="3200" dirty="0" err="1">
                <a:solidFill>
                  <a:srgbClr val="83BC5C"/>
                </a:solidFill>
              </a:rPr>
              <a:t>TexFab</a:t>
            </a:r>
            <a:endParaRPr lang="en-US" sz="3200" dirty="0">
              <a:solidFill>
                <a:srgbClr val="83BC5C"/>
              </a:solidFill>
            </a:endParaRPr>
          </a:p>
        </p:txBody>
      </p:sp>
    </p:spTree>
    <p:extLst>
      <p:ext uri="{BB962C8B-B14F-4D97-AF65-F5344CB8AC3E}">
        <p14:creationId xmlns:p14="http://schemas.microsoft.com/office/powerpoint/2010/main" val="1041719658"/>
      </p:ext>
    </p:extLst>
  </p:cSld>
  <p:clrMapOvr>
    <a:masterClrMapping/>
  </p:clrMapOvr>
  <mc:AlternateContent xmlns:mc="http://schemas.openxmlformats.org/markup-compatibility/2006" xmlns:p14="http://schemas.microsoft.com/office/powerpoint/2010/main">
    <mc:Choice Requires="p14">
      <p:transition spd="med" p14:dur="700" advTm="6251">
        <p:fade/>
      </p:transition>
    </mc:Choice>
    <mc:Fallback xmlns="">
      <p:transition spd="med" advTm="6251">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Extra: Non-standard Illumination</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42</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1" y="1650764"/>
            <a:ext cx="2001226" cy="1073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9825"/>
          <a:stretch/>
        </p:blipFill>
        <p:spPr bwMode="auto">
          <a:xfrm>
            <a:off x="1485901" y="2856066"/>
            <a:ext cx="2001226" cy="1073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2"/>
          <p:cNvSpPr txBox="1">
            <a:spLocks/>
          </p:cNvSpPr>
          <p:nvPr/>
        </p:nvSpPr>
        <p:spPr>
          <a:xfrm>
            <a:off x="571498" y="2013811"/>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“tree”</a:t>
            </a:r>
          </a:p>
        </p:txBody>
      </p:sp>
      <p:sp>
        <p:nvSpPr>
          <p:cNvPr id="22" name="Content Placeholder 2"/>
          <p:cNvSpPr txBox="1">
            <a:spLocks/>
          </p:cNvSpPr>
          <p:nvPr/>
        </p:nvSpPr>
        <p:spPr>
          <a:xfrm>
            <a:off x="573403" y="3219113"/>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“cork”</a:t>
            </a:r>
          </a:p>
        </p:txBody>
      </p:sp>
      <p:cxnSp>
        <p:nvCxnSpPr>
          <p:cNvPr id="6" name="Straight Connector 5"/>
          <p:cNvCxnSpPr/>
          <p:nvPr/>
        </p:nvCxnSpPr>
        <p:spPr>
          <a:xfrm>
            <a:off x="2486514" y="1400175"/>
            <a:ext cx="0" cy="2733675"/>
          </a:xfrm>
          <a:prstGeom prst="line">
            <a:avLst/>
          </a:prstGeom>
          <a:ln w="57150">
            <a:solidFill>
              <a:srgbClr val="FF0000"/>
            </a:solidFill>
          </a:ln>
          <a:effectLst>
            <a:glow rad="342900">
              <a:srgbClr val="FF0000">
                <a:alpha val="58000"/>
              </a:srgbClr>
            </a:glow>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654289" y="946293"/>
            <a:ext cx="4169091" cy="3760140"/>
            <a:chOff x="3511414" y="941485"/>
            <a:chExt cx="4169091" cy="3760140"/>
          </a:xfrm>
        </p:grpSpPr>
        <p:sp>
          <p:nvSpPr>
            <p:cNvPr id="18" name="Content Placeholder 2"/>
            <p:cNvSpPr txBox="1">
              <a:spLocks/>
            </p:cNvSpPr>
            <p:nvPr/>
          </p:nvSpPr>
          <p:spPr>
            <a:xfrm>
              <a:off x="4966831" y="941486"/>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“tree”</a:t>
              </a:r>
            </a:p>
          </p:txBody>
        </p:sp>
        <p:sp>
          <p:nvSpPr>
            <p:cNvPr id="19" name="Content Placeholder 2"/>
            <p:cNvSpPr txBox="1">
              <a:spLocks/>
            </p:cNvSpPr>
            <p:nvPr/>
          </p:nvSpPr>
          <p:spPr>
            <a:xfrm>
              <a:off x="6463208" y="941485"/>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“cork”</a:t>
              </a: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562" r="81507"/>
            <a:stretch/>
          </p:blipFill>
          <p:spPr bwMode="auto">
            <a:xfrm>
              <a:off x="3739060" y="1241149"/>
              <a:ext cx="1000127" cy="317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5615" t="9562"/>
            <a:stretch/>
          </p:blipFill>
          <p:spPr bwMode="auto">
            <a:xfrm>
              <a:off x="4739187" y="1241149"/>
              <a:ext cx="2941318" cy="317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ontent Placeholder 2"/>
            <p:cNvSpPr txBox="1">
              <a:spLocks/>
            </p:cNvSpPr>
            <p:nvPr/>
          </p:nvSpPr>
          <p:spPr>
            <a:xfrm>
              <a:off x="3511414" y="941486"/>
              <a:ext cx="1455418"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pure white</a:t>
              </a:r>
            </a:p>
          </p:txBody>
        </p:sp>
        <p:sp>
          <p:nvSpPr>
            <p:cNvPr id="26" name="Content Placeholder 2"/>
            <p:cNvSpPr txBox="1">
              <a:spLocks/>
            </p:cNvSpPr>
            <p:nvPr/>
          </p:nvSpPr>
          <p:spPr>
            <a:xfrm>
              <a:off x="4654624" y="4354336"/>
              <a:ext cx="901552"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a:latin typeface="Source Sans Pro" panose="020B0503030403020204" pitchFamily="34" charset="0"/>
                  <a:ea typeface="Source Sans Pro" panose="020B0503030403020204" pitchFamily="34" charset="0"/>
                </a:rPr>
                <a:t>sharpened</a:t>
              </a:r>
              <a:endParaRPr lang="en-US" sz="1200" b="1" dirty="0">
                <a:latin typeface="Source Sans Pro" panose="020B0503030403020204" pitchFamily="34" charset="0"/>
                <a:ea typeface="Source Sans Pro" panose="020B0503030403020204" pitchFamily="34" charset="0"/>
              </a:endParaRPr>
            </a:p>
          </p:txBody>
        </p:sp>
        <p:sp>
          <p:nvSpPr>
            <p:cNvPr id="27" name="Content Placeholder 2"/>
            <p:cNvSpPr txBox="1">
              <a:spLocks/>
            </p:cNvSpPr>
            <p:nvPr/>
          </p:nvSpPr>
          <p:spPr>
            <a:xfrm>
              <a:off x="6086918" y="4354336"/>
              <a:ext cx="989714"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a:latin typeface="Source Sans Pro" panose="020B0503030403020204" pitchFamily="34" charset="0"/>
                  <a:ea typeface="Source Sans Pro" panose="020B0503030403020204" pitchFamily="34" charset="0"/>
                </a:rPr>
                <a:t>sharpened</a:t>
              </a:r>
              <a:endParaRPr lang="en-US" sz="1200" b="1" dirty="0">
                <a:latin typeface="Source Sans Pro" panose="020B0503030403020204" pitchFamily="34" charset="0"/>
                <a:ea typeface="Source Sans Pro" panose="020B0503030403020204" pitchFamily="34" charset="0"/>
              </a:endParaRPr>
            </a:p>
          </p:txBody>
        </p:sp>
        <p:sp>
          <p:nvSpPr>
            <p:cNvPr id="28" name="Content Placeholder 2"/>
            <p:cNvSpPr txBox="1">
              <a:spLocks/>
            </p:cNvSpPr>
            <p:nvPr/>
          </p:nvSpPr>
          <p:spPr>
            <a:xfrm>
              <a:off x="5410200" y="4354336"/>
              <a:ext cx="781050"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latin typeface="Source Sans Pro" panose="020B0503030403020204" pitchFamily="34" charset="0"/>
                  <a:ea typeface="Source Sans Pro" panose="020B0503030403020204" pitchFamily="34" charset="0"/>
                </a:rPr>
                <a:t>ours</a:t>
              </a:r>
            </a:p>
          </p:txBody>
        </p:sp>
        <p:sp>
          <p:nvSpPr>
            <p:cNvPr id="30" name="Content Placeholder 2"/>
            <p:cNvSpPr txBox="1">
              <a:spLocks/>
            </p:cNvSpPr>
            <p:nvPr/>
          </p:nvSpPr>
          <p:spPr>
            <a:xfrm>
              <a:off x="6880405" y="4354336"/>
              <a:ext cx="781050"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a:latin typeface="Source Sans Pro" panose="020B0503030403020204" pitchFamily="34" charset="0"/>
                  <a:ea typeface="Source Sans Pro" panose="020B0503030403020204" pitchFamily="34" charset="0"/>
                </a:rPr>
                <a:t>ours</a:t>
              </a:r>
            </a:p>
          </p:txBody>
        </p:sp>
      </p:grpSp>
    </p:spTree>
    <p:extLst>
      <p:ext uri="{BB962C8B-B14F-4D97-AF65-F5344CB8AC3E}">
        <p14:creationId xmlns:p14="http://schemas.microsoft.com/office/powerpoint/2010/main" val="2330822384"/>
      </p:ext>
    </p:extLst>
  </p:cSld>
  <p:clrMapOvr>
    <a:masterClrMapping/>
  </p:clrMapOvr>
  <mc:AlternateContent xmlns:mc="http://schemas.openxmlformats.org/markup-compatibility/2006" xmlns:p14="http://schemas.microsoft.com/office/powerpoint/2010/main">
    <mc:Choice Requires="p14">
      <p:transition spd="med" p14:dur="700" advTm="21647">
        <p:fade/>
      </p:transition>
    </mc:Choice>
    <mc:Fallback xmlns="">
      <p:transition spd="med" advTm="21647">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Extra: SGA Logo</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43</a:t>
            </a:fld>
            <a:endParaRPr lang="en-US" dirty="0"/>
          </a:p>
        </p:txBody>
      </p:sp>
      <p:grpSp>
        <p:nvGrpSpPr>
          <p:cNvPr id="12" name="Group 11"/>
          <p:cNvGrpSpPr/>
          <p:nvPr/>
        </p:nvGrpSpPr>
        <p:grpSpPr>
          <a:xfrm>
            <a:off x="1581198" y="1187919"/>
            <a:ext cx="5981605" cy="2970092"/>
            <a:chOff x="2636809" y="1187919"/>
            <a:chExt cx="5981605" cy="2970092"/>
          </a:xfrm>
        </p:grpSpPr>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707755" y="1532766"/>
              <a:ext cx="1910659" cy="2625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809" y="1532766"/>
              <a:ext cx="1910658" cy="2625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77515" y="1532766"/>
              <a:ext cx="1910658" cy="2625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Content Placeholder 2"/>
            <p:cNvSpPr txBox="1">
              <a:spLocks/>
            </p:cNvSpPr>
            <p:nvPr/>
          </p:nvSpPr>
          <p:spPr>
            <a:xfrm>
              <a:off x="4719210" y="1196838"/>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standard print</a:t>
              </a:r>
            </a:p>
          </p:txBody>
        </p:sp>
        <p:sp>
          <p:nvSpPr>
            <p:cNvPr id="11" name="Content Placeholder 2"/>
            <p:cNvSpPr txBox="1">
              <a:spLocks/>
            </p:cNvSpPr>
            <p:nvPr/>
          </p:nvSpPr>
          <p:spPr>
            <a:xfrm>
              <a:off x="6748035" y="1196838"/>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our optimized print</a:t>
              </a:r>
            </a:p>
          </p:txBody>
        </p:sp>
        <p:sp>
          <p:nvSpPr>
            <p:cNvPr id="13" name="Content Placeholder 2"/>
            <p:cNvSpPr txBox="1">
              <a:spLocks/>
            </p:cNvSpPr>
            <p:nvPr/>
          </p:nvSpPr>
          <p:spPr>
            <a:xfrm>
              <a:off x="2743201" y="1187919"/>
              <a:ext cx="170337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a:latin typeface="Source Sans Pro" panose="020B0503030403020204" pitchFamily="34" charset="0"/>
                  <a:ea typeface="Source Sans Pro" panose="020B0503030403020204" pitchFamily="34" charset="0"/>
                </a:rPr>
                <a:t>target</a:t>
              </a:r>
              <a:endParaRPr lang="en-US" sz="1400" b="1" dirty="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293543730"/>
      </p:ext>
    </p:extLst>
  </p:cSld>
  <p:clrMapOvr>
    <a:masterClrMapping/>
  </p:clrMapOvr>
  <mc:AlternateContent xmlns:mc="http://schemas.openxmlformats.org/markup-compatibility/2006" xmlns:p14="http://schemas.microsoft.com/office/powerpoint/2010/main">
    <mc:Choice Requires="p14">
      <p:transition spd="med" p14:dur="700" advTm="38044">
        <p:fade/>
      </p:transition>
    </mc:Choice>
    <mc:Fallback xmlns="">
      <p:transition spd="med" advTm="38044">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State of the Art</a:t>
            </a:r>
          </a:p>
        </p:txBody>
      </p:sp>
      <p:sp>
        <p:nvSpPr>
          <p:cNvPr id="6" name="Content Placeholder 2"/>
          <p:cNvSpPr txBox="1">
            <a:spLocks/>
          </p:cNvSpPr>
          <p:nvPr/>
        </p:nvSpPr>
        <p:spPr>
          <a:xfrm>
            <a:off x="657225" y="4182326"/>
            <a:ext cx="78295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we can fabricate translucent appearance rather well…</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5</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6682" y="1513020"/>
            <a:ext cx="2200492" cy="24923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513020"/>
            <a:ext cx="2126704" cy="24923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1305" y="1513019"/>
            <a:ext cx="2380752" cy="2492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282477" y="117672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[Ha</a:t>
            </a:r>
            <a:r>
              <a:rPr lang="cs-CZ" sz="1200" dirty="0">
                <a:solidFill>
                  <a:schemeClr val="bg1">
                    <a:lumMod val="50000"/>
                  </a:schemeClr>
                </a:solidFill>
              </a:rPr>
              <a:t>šan</a:t>
            </a:r>
            <a:r>
              <a:rPr lang="en-US" sz="1200" dirty="0">
                <a:solidFill>
                  <a:schemeClr val="bg1">
                    <a:lumMod val="50000"/>
                  </a:schemeClr>
                </a:solidFill>
              </a:rPr>
              <a:t> et al. @ SIGGRAPH 2010]</a:t>
            </a:r>
          </a:p>
        </p:txBody>
      </p:sp>
      <p:sp>
        <p:nvSpPr>
          <p:cNvPr id="13" name="Content Placeholder 2"/>
          <p:cNvSpPr txBox="1">
            <a:spLocks/>
          </p:cNvSpPr>
          <p:nvPr/>
        </p:nvSpPr>
        <p:spPr>
          <a:xfrm>
            <a:off x="3257725" y="117672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[Dong et al. @ SIGGRAPH 2010]</a:t>
            </a:r>
          </a:p>
        </p:txBody>
      </p:sp>
      <p:sp>
        <p:nvSpPr>
          <p:cNvPr id="14" name="Content Placeholder 2"/>
          <p:cNvSpPr txBox="1">
            <a:spLocks/>
          </p:cNvSpPr>
          <p:nvPr/>
        </p:nvSpPr>
        <p:spPr>
          <a:xfrm>
            <a:off x="6192654" y="117672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[Brunton et al. @ ToG 2015]</a:t>
            </a:r>
          </a:p>
        </p:txBody>
      </p:sp>
    </p:spTree>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21677">
        <p:fade/>
      </p:transition>
    </mc:Choice>
    <mc:Fallback xmlns="">
      <p:transition spd="med" advTm="21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fade">
                                      <p:cBhvr>
                                        <p:cTn id="7" dur="500"/>
                                        <p:tgtEl>
                                          <p:spTgt spid="143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338"/>
                                        </p:tgtEl>
                                        <p:attrNameLst>
                                          <p:attrName>style.visibility</p:attrName>
                                        </p:attrNameLst>
                                      </p:cBhvr>
                                      <p:to>
                                        <p:strVal val="visible"/>
                                      </p:to>
                                    </p:set>
                                    <p:animEffect transition="in" filter="fade">
                                      <p:cBhvr>
                                        <p:cTn id="14" dur="500"/>
                                        <p:tgtEl>
                                          <p:spTgt spid="1433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State of the Art</a:t>
            </a:r>
          </a:p>
        </p:txBody>
      </p:sp>
      <p:sp>
        <p:nvSpPr>
          <p:cNvPr id="6" name="Content Placeholder 2"/>
          <p:cNvSpPr txBox="1">
            <a:spLocks/>
          </p:cNvSpPr>
          <p:nvPr/>
        </p:nvSpPr>
        <p:spPr>
          <a:xfrm>
            <a:off x="657225" y="4409443"/>
            <a:ext cx="78295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…however, fine details are problematic</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6</a:t>
            </a:fld>
            <a:endParaRPr lang="en-US" dirty="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49" y="967523"/>
            <a:ext cx="2709248" cy="33752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925" y="967523"/>
            <a:ext cx="2706015" cy="33752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2"/>
          <p:cNvSpPr txBox="1">
            <a:spLocks/>
          </p:cNvSpPr>
          <p:nvPr/>
        </p:nvSpPr>
        <p:spPr>
          <a:xfrm>
            <a:off x="760806" y="2485177"/>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latin typeface="Source Sans Pro"/>
                <a:ea typeface="Source Sans Pro"/>
              </a:rPr>
              <a:t>target →</a:t>
            </a:r>
            <a:endParaRPr lang="en-US" sz="1400" b="1" dirty="0">
              <a:latin typeface="Source Sans Pro" panose="020B0503030403020204" pitchFamily="34" charset="0"/>
              <a:ea typeface="Source Sans Pro" panose="020B0503030403020204" pitchFamily="34" charset="0"/>
            </a:endParaRPr>
          </a:p>
        </p:txBody>
      </p:sp>
      <p:sp>
        <p:nvSpPr>
          <p:cNvPr id="19" name="Content Placeholder 2"/>
          <p:cNvSpPr txBox="1">
            <a:spLocks/>
          </p:cNvSpPr>
          <p:nvPr/>
        </p:nvSpPr>
        <p:spPr>
          <a:xfrm>
            <a:off x="7502450" y="2485176"/>
            <a:ext cx="880745"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latin typeface="Source Sans Pro"/>
                <a:ea typeface="Source Sans Pro"/>
              </a:rPr>
              <a:t>← print</a:t>
            </a:r>
            <a:endParaRPr lang="en-US" sz="1400" b="1" dirty="0">
              <a:latin typeface="Source Sans Pro" panose="020B0503030403020204" pitchFamily="34" charset="0"/>
              <a:ea typeface="Source Sans Pro" panose="020B0503030403020204" pitchFamily="34" charset="0"/>
            </a:endParaRPr>
          </a:p>
        </p:txBody>
      </p:sp>
      <p:sp>
        <p:nvSpPr>
          <p:cNvPr id="20" name="Content Placeholder 2"/>
          <p:cNvSpPr txBox="1">
            <a:spLocks/>
          </p:cNvSpPr>
          <p:nvPr/>
        </p:nvSpPr>
        <p:spPr>
          <a:xfrm>
            <a:off x="4732658" y="616910"/>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bg1">
                    <a:lumMod val="50000"/>
                  </a:schemeClr>
                </a:solidFill>
              </a:rPr>
              <a:t>[Babaei et al. @ SIGGRAPH 2017]</a:t>
            </a:r>
          </a:p>
        </p:txBody>
      </p:sp>
      <p:sp>
        <p:nvSpPr>
          <p:cNvPr id="13" name="Oval 12"/>
          <p:cNvSpPr/>
          <p:nvPr/>
        </p:nvSpPr>
        <p:spPr>
          <a:xfrm>
            <a:off x="3372899" y="1809372"/>
            <a:ext cx="1199101" cy="1556680"/>
          </a:xfrm>
          <a:prstGeom prst="ellipse">
            <a:avLst/>
          </a:prstGeom>
          <a:no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6252094" y="1809372"/>
            <a:ext cx="1199101" cy="1556680"/>
          </a:xfrm>
          <a:prstGeom prst="ellipse">
            <a:avLst/>
          </a:prstGeom>
          <a:no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7559864"/>
      </p:ext>
    </p:extLst>
  </p:cSld>
  <p:clrMapOvr>
    <a:masterClrMapping/>
  </p:clrMapOvr>
  <mc:AlternateContent xmlns:mc="http://schemas.openxmlformats.org/markup-compatibility/2006" xmlns:p14="http://schemas.microsoft.com/office/powerpoint/2010/main">
    <mc:Choice Requires="p14">
      <p:transition spd="med" p14:dur="700" advTm="55390">
        <p:fade/>
      </p:transition>
    </mc:Choice>
    <mc:Fallback xmlns="">
      <p:transition spd="med" advTm="553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Scale Issues</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7</a:t>
            </a:fld>
            <a:endParaRPr lang="en-US" dirty="0"/>
          </a:p>
        </p:txBody>
      </p:sp>
      <p:pic>
        <p:nvPicPr>
          <p:cNvPr id="13" name="Picture 2" descr="https://lh6.googleusercontent.com/4E762d7Mqo39UAvaumOsNlGXGHn3CSrV__ExwJPppC9xzoSjMYBITk1ygqiPCl6uZrCz-_oOLuy7coo4JfHlUl4goWtk7oq4rRyUjrFur9xqB6tPZzZD1Cm-VdLuG1a2mxkcfW2D"/>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50000"/>
          <a:stretch/>
        </p:blipFill>
        <p:spPr bwMode="auto">
          <a:xfrm>
            <a:off x="1866239" y="1890087"/>
            <a:ext cx="1662113" cy="1662113"/>
          </a:xfrm>
          <a:prstGeom prst="rect">
            <a:avLst/>
          </a:prstGeom>
          <a:noFill/>
          <a:ln w="12700">
            <a:solidFill>
              <a:schemeClr val="tx1"/>
            </a:solidFill>
            <a:prstDash val="sysDash"/>
          </a:ln>
          <a:extLst>
            <a:ext uri="{909E8E84-426E-40DD-AFC4-6F175D3DCCD1}">
              <a14:hiddenFill xmlns:a14="http://schemas.microsoft.com/office/drawing/2010/main">
                <a:solidFill>
                  <a:srgbClr val="FFFFFF"/>
                </a:solidFill>
              </a14:hiddenFill>
            </a:ext>
          </a:extLst>
        </p:spPr>
      </p:pic>
      <p:pic>
        <p:nvPicPr>
          <p:cNvPr id="14" name="Picture 4" descr="https://lh5.googleusercontent.com/XDVuNydWbk-ul1W_IdH4pCIdIq66nerkbe4Pb0b7KTRlirxW1XH0F-DdTqD4zJ3oaJDq7ygt9-NxRcJC6iUNihEZW1x12TSI8rGPx2neU1nhKKmtiq59MMw7jv9TAtOGODnGyyMd"/>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49715"/>
          <a:stretch/>
        </p:blipFill>
        <p:spPr bwMode="auto">
          <a:xfrm>
            <a:off x="3669506" y="1880562"/>
            <a:ext cx="1671638" cy="1681162"/>
          </a:xfrm>
          <a:prstGeom prst="rect">
            <a:avLst/>
          </a:prstGeom>
          <a:noFill/>
          <a:ln w="12700">
            <a:solidFill>
              <a:schemeClr val="tx1"/>
            </a:solidFill>
            <a:prstDash val="sysDash"/>
          </a:ln>
          <a:extLst>
            <a:ext uri="{909E8E84-426E-40DD-AFC4-6F175D3DCCD1}">
              <a14:hiddenFill xmlns:a14="http://schemas.microsoft.com/office/drawing/2010/main">
                <a:solidFill>
                  <a:srgbClr val="FFFFFF"/>
                </a:solidFill>
              </a14:hiddenFill>
            </a:ext>
          </a:extLst>
        </p:spPr>
      </p:pic>
      <p:pic>
        <p:nvPicPr>
          <p:cNvPr id="22" name="Picture 8" descr="https://lh6.googleusercontent.com/Zk0rySQaCpXCQxB2KibjXK7FsG3cUiaBtxMChwwK3JFpPC2U9Z7wvkIvLhjHMeEjrv0rUkkELUlxW3aAm4_3lSPlaUxqMQBHu-SG937N5NoF1gU0vfX_z3EqkOxALrvDKpxQ9uYf"/>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b="50000"/>
          <a:stretch/>
        </p:blipFill>
        <p:spPr bwMode="auto">
          <a:xfrm>
            <a:off x="5453724" y="1885324"/>
            <a:ext cx="1671638" cy="1671637"/>
          </a:xfrm>
          <a:prstGeom prst="rect">
            <a:avLst/>
          </a:prstGeom>
          <a:noFill/>
          <a:ln w="12700">
            <a:solidFill>
              <a:schemeClr val="tx1"/>
            </a:solidFill>
            <a:prstDash val="sysDash"/>
          </a:ln>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3679031" y="1557465"/>
            <a:ext cx="1662114"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20 mm print</a:t>
            </a:r>
            <a:endParaRPr lang="en-US" sz="1200" b="1" baseline="30000" dirty="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5463248" y="1557463"/>
            <a:ext cx="1662114"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10 mm print</a:t>
            </a:r>
            <a:endParaRPr lang="en-US" sz="1200" b="1" baseline="30000" dirty="0">
              <a:latin typeface="Source Sans Pro" panose="020B0503030403020204" pitchFamily="34" charset="0"/>
              <a:ea typeface="Source Sans Pro" panose="020B0503030403020204" pitchFamily="34" charset="0"/>
            </a:endParaRPr>
          </a:p>
        </p:txBody>
      </p:sp>
      <p:sp>
        <p:nvSpPr>
          <p:cNvPr id="27" name="Content Placeholder 2"/>
          <p:cNvSpPr txBox="1">
            <a:spLocks/>
          </p:cNvSpPr>
          <p:nvPr/>
        </p:nvSpPr>
        <p:spPr>
          <a:xfrm>
            <a:off x="1866237" y="1557462"/>
            <a:ext cx="1662116"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target appearance</a:t>
            </a:r>
          </a:p>
        </p:txBody>
      </p:sp>
    </p:spTree>
    <p:custDataLst>
      <p:tags r:id="rId1"/>
    </p:custDataLst>
    <p:extLst>
      <p:ext uri="{BB962C8B-B14F-4D97-AF65-F5344CB8AC3E}">
        <p14:creationId xmlns:p14="http://schemas.microsoft.com/office/powerpoint/2010/main" val="3952645800"/>
      </p:ext>
    </p:extLst>
  </p:cSld>
  <p:clrMapOvr>
    <a:masterClrMapping/>
  </p:clrMapOvr>
  <mc:AlternateContent xmlns:mc="http://schemas.openxmlformats.org/markup-compatibility/2006" xmlns:p14="http://schemas.microsoft.com/office/powerpoint/2010/main">
    <mc:Choice Requires="p14">
      <p:transition spd="med" p14:dur="700" advTm="23308">
        <p:fade/>
      </p:transition>
    </mc:Choice>
    <mc:Fallback xmlns="">
      <p:transition spd="med" advTm="233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“The Dream”</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8</a:t>
            </a:fld>
            <a:endParaRPr lang="en-US" dirty="0"/>
          </a:p>
        </p:txBody>
      </p:sp>
      <p:sp>
        <p:nvSpPr>
          <p:cNvPr id="15" name="Content Placeholder 2"/>
          <p:cNvSpPr txBox="1">
            <a:spLocks/>
          </p:cNvSpPr>
          <p:nvPr/>
        </p:nvSpPr>
        <p:spPr>
          <a:xfrm>
            <a:off x="1861144" y="4048976"/>
            <a:ext cx="54217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achieving quality and reproducibility of 2D prints</a:t>
            </a:r>
          </a:p>
        </p:txBody>
      </p:sp>
      <p:pic>
        <p:nvPicPr>
          <p:cNvPr id="3074" name="Picture 2" descr="Image result for magazine science"/>
          <p:cNvPicPr>
            <a:picLocks noChangeAspect="1" noChangeArrowheads="1"/>
          </p:cNvPicPr>
          <p:nvPr/>
        </p:nvPicPr>
        <p:blipFill rotWithShape="1">
          <a:blip r:embed="rId3">
            <a:extLst>
              <a:ext uri="{28A0092B-C50C-407E-A947-70E740481C1C}">
                <a14:useLocalDpi xmlns:a14="http://schemas.microsoft.com/office/drawing/2010/main" val="0"/>
              </a:ext>
            </a:extLst>
          </a:blip>
          <a:srcRect t="1" r="3091" b="1451"/>
          <a:stretch/>
        </p:blipFill>
        <p:spPr bwMode="auto">
          <a:xfrm>
            <a:off x="1254538" y="1447273"/>
            <a:ext cx="1628775" cy="2455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bottle label colorf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155" y="1468713"/>
            <a:ext cx="2702686" cy="243407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682" y="1447274"/>
            <a:ext cx="1583781" cy="2455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562221"/>
      </p:ext>
    </p:extLst>
  </p:cSld>
  <p:clrMapOvr>
    <a:masterClrMapping/>
  </p:clrMapOvr>
  <mc:AlternateContent xmlns:mc="http://schemas.openxmlformats.org/markup-compatibility/2006" xmlns:p14="http://schemas.microsoft.com/office/powerpoint/2010/main">
    <mc:Choice Requires="p14">
      <p:transition spd="med" p14:dur="700" advTm="33438">
        <p:fade/>
      </p:transition>
    </mc:Choice>
    <mc:Fallback xmlns="">
      <p:transition spd="med" advTm="33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500"/>
                                        <p:tgtEl>
                                          <p:spTgt spid="30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fade">
                                      <p:cBhvr>
                                        <p:cTn id="15"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Our Achievement</a:t>
            </a:r>
          </a:p>
        </p:txBody>
      </p:sp>
      <p:sp>
        <p:nvSpPr>
          <p:cNvPr id="3" name="Footer Placeholder 2"/>
          <p:cNvSpPr>
            <a:spLocks noGrp="1"/>
          </p:cNvSpPr>
          <p:nvPr>
            <p:ph type="ftr" sz="quarter" idx="11"/>
          </p:nvPr>
        </p:nvSpPr>
        <p:spPr/>
        <p:txBody>
          <a:bodyPr/>
          <a:lstStyle/>
          <a:p>
            <a:r>
              <a:rPr lang="en-US" dirty="0"/>
              <a:t>Elek*, Sumin*, Zhang, Weyrich, Myszkowski, Bickel, Wilkie, Křivánek </a:t>
            </a:r>
            <a:r>
              <a:rPr lang="en-US" dirty="0">
                <a:latin typeface="Source Sans Pro"/>
                <a:ea typeface="Source Sans Pro"/>
              </a:rPr>
              <a:t>→</a:t>
            </a:r>
            <a:r>
              <a:rPr lang="en-US" dirty="0"/>
              <a:t> Scattering-aware Texture Reproduction for 3D Printing</a:t>
            </a:r>
          </a:p>
        </p:txBody>
      </p:sp>
      <p:sp>
        <p:nvSpPr>
          <p:cNvPr id="4" name="Slide Number Placeholder 3"/>
          <p:cNvSpPr>
            <a:spLocks noGrp="1"/>
          </p:cNvSpPr>
          <p:nvPr>
            <p:ph type="sldNum" sz="quarter" idx="12"/>
          </p:nvPr>
        </p:nvSpPr>
        <p:spPr/>
        <p:txBody>
          <a:bodyPr/>
          <a:lstStyle/>
          <a:p>
            <a:fld id="{AAF1287F-C282-884C-975E-4555C5B269F5}" type="slidenum">
              <a:rPr lang="en-US" smtClean="0"/>
              <a:pPr/>
              <a:t>9</a:t>
            </a:fld>
            <a:endParaRPr lang="en-US" dirty="0"/>
          </a:p>
        </p:txBody>
      </p:sp>
      <p:pic>
        <p:nvPicPr>
          <p:cNvPr id="8"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t="27262" r="80029" b="15412"/>
          <a:stretch/>
        </p:blipFill>
        <p:spPr bwMode="auto">
          <a:xfrm>
            <a:off x="2258550" y="1202261"/>
            <a:ext cx="1534543"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2264367" y="4393136"/>
            <a:ext cx="153454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target</a:t>
            </a:r>
          </a:p>
        </p:txBody>
      </p:sp>
      <p:grpSp>
        <p:nvGrpSpPr>
          <p:cNvPr id="5" name="Group 4"/>
          <p:cNvGrpSpPr/>
          <p:nvPr/>
        </p:nvGrpSpPr>
        <p:grpSpPr>
          <a:xfrm>
            <a:off x="3793093" y="1202261"/>
            <a:ext cx="1540366" cy="3530810"/>
            <a:chOff x="3793093" y="1202261"/>
            <a:chExt cx="1540366" cy="3530810"/>
          </a:xfrm>
        </p:grpSpPr>
        <p:pic>
          <p:nvPicPr>
            <p:cNvPr id="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19971" t="27262" r="59983" b="15412"/>
            <a:stretch/>
          </p:blipFill>
          <p:spPr bwMode="auto">
            <a:xfrm>
              <a:off x="3793093" y="1202261"/>
              <a:ext cx="1540366"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3798913" y="4393136"/>
              <a:ext cx="153454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standard print</a:t>
              </a:r>
            </a:p>
          </p:txBody>
        </p:sp>
      </p:grpSp>
      <p:grpSp>
        <p:nvGrpSpPr>
          <p:cNvPr id="6" name="Group 5"/>
          <p:cNvGrpSpPr/>
          <p:nvPr/>
        </p:nvGrpSpPr>
        <p:grpSpPr>
          <a:xfrm>
            <a:off x="5333459" y="1202261"/>
            <a:ext cx="1540366" cy="3530810"/>
            <a:chOff x="5333459" y="1202261"/>
            <a:chExt cx="1540366" cy="3530810"/>
          </a:xfrm>
        </p:grpSpPr>
        <p:pic>
          <p:nvPicPr>
            <p:cNvPr id="7"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80029" t="27262" b="15412"/>
            <a:stretch/>
          </p:blipFill>
          <p:spPr bwMode="auto">
            <a:xfrm>
              <a:off x="5333459" y="1202261"/>
              <a:ext cx="1534543"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5339279" y="4393136"/>
              <a:ext cx="153454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latin typeface="Source Sans Pro" panose="020B0503030403020204" pitchFamily="34" charset="0"/>
                  <a:ea typeface="Source Sans Pro" panose="020B0503030403020204" pitchFamily="34" charset="0"/>
                </a:rPr>
                <a:t>our print</a:t>
              </a:r>
            </a:p>
          </p:txBody>
        </p:sp>
      </p:grpSp>
      <p:cxnSp>
        <p:nvCxnSpPr>
          <p:cNvPr id="13" name="Straight Arrow Connector 12"/>
          <p:cNvCxnSpPr/>
          <p:nvPr/>
        </p:nvCxnSpPr>
        <p:spPr>
          <a:xfrm>
            <a:off x="2261902" y="1111433"/>
            <a:ext cx="1508436" cy="0"/>
          </a:xfrm>
          <a:prstGeom prst="straightConnector1">
            <a:avLst/>
          </a:prstGeom>
          <a:ln w="28575">
            <a:solidFill>
              <a:schemeClr val="tx2"/>
            </a:solidFill>
            <a:headEnd type="arrow"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138100" y="1254308"/>
            <a:ext cx="0" cy="1543390"/>
          </a:xfrm>
          <a:prstGeom prst="straightConnector1">
            <a:avLst/>
          </a:prstGeom>
          <a:ln w="28575">
            <a:solidFill>
              <a:schemeClr val="tx2"/>
            </a:solidFill>
            <a:headEnd type="arrow"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2229973" y="775276"/>
            <a:ext cx="1540366"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520 </a:t>
            </a:r>
            <a:r>
              <a:rPr lang="en-US" sz="1400" b="1" dirty="0" err="1">
                <a:latin typeface="Source Sans Pro" panose="020B0503030403020204" pitchFamily="34" charset="0"/>
                <a:ea typeface="Source Sans Pro" panose="020B0503030403020204" pitchFamily="34" charset="0"/>
              </a:rPr>
              <a:t>px</a:t>
            </a:r>
            <a:r>
              <a:rPr lang="en-US" sz="1400" b="1" dirty="0">
                <a:latin typeface="Source Sans Pro" panose="020B0503030403020204" pitchFamily="34" charset="0"/>
                <a:ea typeface="Source Sans Pro" panose="020B0503030403020204" pitchFamily="34" charset="0"/>
              </a:rPr>
              <a:t> (~5 cm)</a:t>
            </a:r>
          </a:p>
        </p:txBody>
      </p:sp>
      <p:sp>
        <p:nvSpPr>
          <p:cNvPr id="20" name="Content Placeholder 2"/>
          <p:cNvSpPr txBox="1">
            <a:spLocks/>
          </p:cNvSpPr>
          <p:nvPr/>
        </p:nvSpPr>
        <p:spPr>
          <a:xfrm>
            <a:off x="1373718" y="1845081"/>
            <a:ext cx="83105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550 px</a:t>
            </a:r>
          </a:p>
        </p:txBody>
      </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xmlns:p14="http://schemas.microsoft.com/office/powerpoint/2010/main">
    <mc:Choice Requires="p14">
      <p:transition spd="med" p14:dur="700" advTm="75857">
        <p:fade/>
      </p:transition>
    </mc:Choice>
    <mc:Fallback xmlns="">
      <p:transition spd="med" advTm="758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7"/>
</p:tagLst>
</file>

<file path=ppt/tags/tag10.xml><?xml version="1.0" encoding="utf-8"?>
<p:tagLst xmlns:a="http://schemas.openxmlformats.org/drawingml/2006/main" xmlns:r="http://schemas.openxmlformats.org/officeDocument/2006/relationships" xmlns:p="http://schemas.openxmlformats.org/presentationml/2006/main">
  <p:tag name="TIMING" val="|41.8"/>
</p:tagLst>
</file>

<file path=ppt/tags/tag11.xml><?xml version="1.0" encoding="utf-8"?>
<p:tagLst xmlns:a="http://schemas.openxmlformats.org/drawingml/2006/main" xmlns:r="http://schemas.openxmlformats.org/officeDocument/2006/relationships" xmlns:p="http://schemas.openxmlformats.org/presentationml/2006/main">
  <p:tag name="TIMING" val="|16.3|21.5|15.8"/>
</p:tagLst>
</file>

<file path=ppt/tags/tag12.xml><?xml version="1.0" encoding="utf-8"?>
<p:tagLst xmlns:a="http://schemas.openxmlformats.org/drawingml/2006/main" xmlns:r="http://schemas.openxmlformats.org/officeDocument/2006/relationships" xmlns:p="http://schemas.openxmlformats.org/presentationml/2006/main">
  <p:tag name="TIMING" val="|31.2|0.9|14.3"/>
</p:tagLst>
</file>

<file path=ppt/tags/tag13.xml><?xml version="1.0" encoding="utf-8"?>
<p:tagLst xmlns:a="http://schemas.openxmlformats.org/drawingml/2006/main" xmlns:r="http://schemas.openxmlformats.org/officeDocument/2006/relationships" xmlns:p="http://schemas.openxmlformats.org/presentationml/2006/main">
  <p:tag name="TIMING" val="|3.1|32.6"/>
</p:tagLst>
</file>

<file path=ppt/tags/tag14.xml><?xml version="1.0" encoding="utf-8"?>
<p:tagLst xmlns:a="http://schemas.openxmlformats.org/drawingml/2006/main" xmlns:r="http://schemas.openxmlformats.org/officeDocument/2006/relationships" xmlns:p="http://schemas.openxmlformats.org/presentationml/2006/main">
  <p:tag name="TIMING" val="|5.3"/>
</p:tagLst>
</file>

<file path=ppt/tags/tag15.xml><?xml version="1.0" encoding="utf-8"?>
<p:tagLst xmlns:a="http://schemas.openxmlformats.org/drawingml/2006/main" xmlns:r="http://schemas.openxmlformats.org/officeDocument/2006/relationships" xmlns:p="http://schemas.openxmlformats.org/presentationml/2006/main">
  <p:tag name="TIMING" val="|29.6|41.9"/>
</p:tagLst>
</file>

<file path=ppt/tags/tag16.xml><?xml version="1.0" encoding="utf-8"?>
<p:tagLst xmlns:a="http://schemas.openxmlformats.org/drawingml/2006/main" xmlns:r="http://schemas.openxmlformats.org/officeDocument/2006/relationships" xmlns:p="http://schemas.openxmlformats.org/presentationml/2006/main">
  <p:tag name="TIMING" val="|5.4|19.6"/>
</p:tagLst>
</file>

<file path=ppt/tags/tag17.xml><?xml version="1.0" encoding="utf-8"?>
<p:tagLst xmlns:a="http://schemas.openxmlformats.org/drawingml/2006/main" xmlns:r="http://schemas.openxmlformats.org/officeDocument/2006/relationships" xmlns:p="http://schemas.openxmlformats.org/presentationml/2006/main">
  <p:tag name="TIMING" val="|23.4"/>
</p:tagLst>
</file>

<file path=ppt/tags/tag18.xml><?xml version="1.0" encoding="utf-8"?>
<p:tagLst xmlns:a="http://schemas.openxmlformats.org/drawingml/2006/main" xmlns:r="http://schemas.openxmlformats.org/officeDocument/2006/relationships" xmlns:p="http://schemas.openxmlformats.org/presentationml/2006/main">
  <p:tag name="TIMING" val="|0.9|13.7|7.1"/>
</p:tagLst>
</file>

<file path=ppt/tags/tag2.xml><?xml version="1.0" encoding="utf-8"?>
<p:tagLst xmlns:a="http://schemas.openxmlformats.org/drawingml/2006/main" xmlns:r="http://schemas.openxmlformats.org/officeDocument/2006/relationships" xmlns:p="http://schemas.openxmlformats.org/presentationml/2006/main">
  <p:tag name="TIMING" val="|6.9|1|1.4"/>
</p:tagLst>
</file>

<file path=ppt/tags/tag3.xml><?xml version="1.0" encoding="utf-8"?>
<p:tagLst xmlns:a="http://schemas.openxmlformats.org/drawingml/2006/main" xmlns:r="http://schemas.openxmlformats.org/officeDocument/2006/relationships" xmlns:p="http://schemas.openxmlformats.org/presentationml/2006/main">
  <p:tag name="TIMING" val="|10|43.9"/>
</p:tagLst>
</file>

<file path=ppt/tags/tag4.xml><?xml version="1.0" encoding="utf-8"?>
<p:tagLst xmlns:a="http://schemas.openxmlformats.org/drawingml/2006/main" xmlns:r="http://schemas.openxmlformats.org/officeDocument/2006/relationships" xmlns:p="http://schemas.openxmlformats.org/presentationml/2006/main">
  <p:tag name="TIMING" val="|9.8"/>
</p:tagLst>
</file>

<file path=ppt/tags/tag5.xml><?xml version="1.0" encoding="utf-8"?>
<p:tagLst xmlns:a="http://schemas.openxmlformats.org/drawingml/2006/main" xmlns:r="http://schemas.openxmlformats.org/officeDocument/2006/relationships" xmlns:p="http://schemas.openxmlformats.org/presentationml/2006/main">
  <p:tag name="TIMING" val="|8.9|8.8|23"/>
</p:tagLst>
</file>

<file path=ppt/tags/tag6.xml><?xml version="1.0" encoding="utf-8"?>
<p:tagLst xmlns:a="http://schemas.openxmlformats.org/drawingml/2006/main" xmlns:r="http://schemas.openxmlformats.org/officeDocument/2006/relationships" xmlns:p="http://schemas.openxmlformats.org/presentationml/2006/main">
  <p:tag name="TIMING" val="|46.2"/>
</p:tagLst>
</file>

<file path=ppt/tags/tag7.xml><?xml version="1.0" encoding="utf-8"?>
<p:tagLst xmlns:a="http://schemas.openxmlformats.org/drawingml/2006/main" xmlns:r="http://schemas.openxmlformats.org/officeDocument/2006/relationships" xmlns:p="http://schemas.openxmlformats.org/presentationml/2006/main">
  <p:tag name="TIMING" val="|7.1|6.9|17.2|16.3"/>
</p:tagLst>
</file>

<file path=ppt/tags/tag8.xml><?xml version="1.0" encoding="utf-8"?>
<p:tagLst xmlns:a="http://schemas.openxmlformats.org/drawingml/2006/main" xmlns:r="http://schemas.openxmlformats.org/officeDocument/2006/relationships" xmlns:p="http://schemas.openxmlformats.org/presentationml/2006/main">
  <p:tag name="TIMING" val="|37.8|1|7.9|19.3|22.6|13.4"/>
</p:tagLst>
</file>

<file path=ppt/tags/tag9.xml><?xml version="1.0" encoding="utf-8"?>
<p:tagLst xmlns:a="http://schemas.openxmlformats.org/drawingml/2006/main" xmlns:r="http://schemas.openxmlformats.org/officeDocument/2006/relationships" xmlns:p="http://schemas.openxmlformats.org/presentationml/2006/main">
  <p:tag name="TIMING" val="|37.8|1|7.9|19.3|22.6|13.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20538</TotalTime>
  <Words>3616</Words>
  <Application>Microsoft Office PowerPoint</Application>
  <PresentationFormat>On-screen Show (16:9)</PresentationFormat>
  <Paragraphs>463</Paragraphs>
  <Slides>43</Slides>
  <Notes>43</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Cambria Math</vt:lpstr>
      <vt:lpstr>Mangal</vt:lpstr>
      <vt:lpstr>Source Sans Pro</vt:lpstr>
      <vt:lpstr>Wingdings</vt:lpstr>
      <vt:lpstr>Office Theme</vt:lpstr>
      <vt:lpstr>Scattering-aware Texture Reproduction for 3D Printing</vt:lpstr>
      <vt:lpstr>Motivation: Color Printing in 3D</vt:lpstr>
      <vt:lpstr>Enabler: Multi-material Printing</vt:lpstr>
      <vt:lpstr>Color in the Wild</vt:lpstr>
      <vt:lpstr>State of the Art</vt:lpstr>
      <vt:lpstr>State of the Art</vt:lpstr>
      <vt:lpstr>Scale Issues</vt:lpstr>
      <vt:lpstr>“The Dream”</vt:lpstr>
      <vt:lpstr>Our Achievement</vt:lpstr>
      <vt:lpstr>Context: Reproduction Pipelines</vt:lpstr>
      <vt:lpstr>General Inverse Pipeline</vt:lpstr>
      <vt:lpstr>Our Inverse Pipeline</vt:lpstr>
      <vt:lpstr>Our Inverse Pipeline</vt:lpstr>
      <vt:lpstr>Our Inverse Pipeline</vt:lpstr>
      <vt:lpstr>Technical Contributions</vt:lpstr>
      <vt:lpstr>Material Calibration</vt:lpstr>
      <vt:lpstr>Material Calibration</vt:lpstr>
      <vt:lpstr>Material Calibration</vt:lpstr>
      <vt:lpstr>Material Mapping</vt:lpstr>
      <vt:lpstr>Material Mapping</vt:lpstr>
      <vt:lpstr>Material Mapping</vt:lpstr>
      <vt:lpstr>Material Mapping</vt:lpstr>
      <vt:lpstr>Optimization</vt:lpstr>
      <vt:lpstr>Optimization</vt:lpstr>
      <vt:lpstr>Optimization</vt:lpstr>
      <vt:lpstr>Optimization</vt:lpstr>
      <vt:lpstr>Optimization</vt:lpstr>
      <vt:lpstr>Optimization</vt:lpstr>
      <vt:lpstr>Solution Refinement</vt:lpstr>
      <vt:lpstr>Results</vt:lpstr>
      <vt:lpstr>Alternatives?</vt:lpstr>
      <vt:lpstr>Results</vt:lpstr>
      <vt:lpstr>Results</vt:lpstr>
      <vt:lpstr>Results</vt:lpstr>
      <vt:lpstr>Results</vt:lpstr>
      <vt:lpstr>Results</vt:lpstr>
      <vt:lpstr>Results</vt:lpstr>
      <vt:lpstr>Results: Non-standard Composition</vt:lpstr>
      <vt:lpstr>Open Questions</vt:lpstr>
      <vt:lpstr>Take-home Message</vt:lpstr>
      <vt:lpstr>Scattering-aware Texture Reproduction for 3D Printing</vt:lpstr>
      <vt:lpstr>Extra: Non-standard Illumination</vt:lpstr>
      <vt:lpstr>Extra: SGA Logo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Oskar Elek</dc:creator>
  <cp:lastModifiedBy>Jaroslav Krivanek</cp:lastModifiedBy>
  <cp:revision>375</cp:revision>
  <cp:lastPrinted>2017-11-29T19:59:34Z</cp:lastPrinted>
  <dcterms:created xsi:type="dcterms:W3CDTF">2016-02-16T07:40:22Z</dcterms:created>
  <dcterms:modified xsi:type="dcterms:W3CDTF">2018-05-08T14:31:20Z</dcterms:modified>
</cp:coreProperties>
</file>