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1" r:id="rId2"/>
  </p:sldMasterIdLst>
  <p:notesMasterIdLst>
    <p:notesMasterId r:id="rId19"/>
  </p:notesMasterIdLst>
  <p:handoutMasterIdLst>
    <p:handoutMasterId r:id="rId20"/>
  </p:handoutMasterIdLst>
  <p:sldIdLst>
    <p:sldId id="300" r:id="rId3"/>
    <p:sldId id="280" r:id="rId4"/>
    <p:sldId id="304" r:id="rId5"/>
    <p:sldId id="305" r:id="rId6"/>
    <p:sldId id="306" r:id="rId7"/>
    <p:sldId id="307" r:id="rId8"/>
    <p:sldId id="308" r:id="rId9"/>
    <p:sldId id="301" r:id="rId10"/>
    <p:sldId id="302" r:id="rId11"/>
    <p:sldId id="303" r:id="rId12"/>
    <p:sldId id="309" r:id="rId13"/>
    <p:sldId id="310" r:id="rId14"/>
    <p:sldId id="311" r:id="rId15"/>
    <p:sldId id="312" r:id="rId16"/>
    <p:sldId id="298" r:id="rId17"/>
    <p:sldId id="313" r:id="rId1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C5BEFB-8F63-4BD9-89C6-45253E3C6B76}">
          <p14:sldIdLst>
            <p14:sldId id="300"/>
            <p14:sldId id="280"/>
            <p14:sldId id="304"/>
            <p14:sldId id="305"/>
            <p14:sldId id="306"/>
            <p14:sldId id="307"/>
            <p14:sldId id="308"/>
            <p14:sldId id="301"/>
            <p14:sldId id="302"/>
            <p14:sldId id="303"/>
            <p14:sldId id="309"/>
            <p14:sldId id="310"/>
            <p14:sldId id="311"/>
            <p14:sldId id="312"/>
            <p14:sldId id="298"/>
            <p14:sldId id="31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rej Karlik" initials="OK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0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0" autoAdjust="0"/>
    <p:restoredTop sz="74678" autoAdjust="0"/>
  </p:normalViewPr>
  <p:slideViewPr>
    <p:cSldViewPr snapToGrid="0" snapToObjects="1">
      <p:cViewPr varScale="1">
        <p:scale>
          <a:sx n="106" d="100"/>
          <a:sy n="106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04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9993048-1193-48B0-B63F-A3F41FC81A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34B4F7F-82DF-479B-B460-B327DB8C28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4A3FD7D-4CDC-4D4E-8575-0978B6EDCD27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5CDED7-9CEF-482A-B38A-71E5E80D48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r>
              <a:rPr lang="en-US"/>
              <a:t>Křivánek et al. - Realistic rendering in architecture and prduct visualization - 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CA48E5-9097-47F4-8C9D-02161AB5BA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493B300-5627-40F6-8330-0F7166CAB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155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200"/>
            </a:lvl1pPr>
          </a:lstStyle>
          <a:p>
            <a:fld id="{7169BD5E-C9D4-0640-AA07-A61F1FAC6718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CF8AD433-87D7-4891-ACC9-C4A5829054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7097657" cy="513507"/>
          </a:xfrm>
          <a:prstGeom prst="rect">
            <a:avLst/>
          </a:prstGeom>
        </p:spPr>
        <p:txBody>
          <a:bodyPr vert="horz" lIns="99048" tIns="49524" rIns="99048" bIns="49524" rtlCol="0" anchor="t"/>
          <a:lstStyle>
            <a:lvl1pPr algn="l">
              <a:defRPr sz="1300"/>
            </a:lvl1pPr>
          </a:lstStyle>
          <a:p>
            <a:pPr algn="ctr"/>
            <a:r>
              <a:rPr lang="en-US" dirty="0" err="1"/>
              <a:t>Křivánek</a:t>
            </a:r>
            <a:r>
              <a:rPr lang="en-US" dirty="0"/>
              <a:t> et al. - Realistic rendering in architecture and </a:t>
            </a:r>
            <a:r>
              <a:rPr lang="en-US" dirty="0" err="1"/>
              <a:t>pr</a:t>
            </a:r>
            <a:r>
              <a:rPr lang="cs-CZ" dirty="0"/>
              <a:t>o</a:t>
            </a:r>
            <a:r>
              <a:rPr lang="en-US" dirty="0"/>
              <a:t>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87468332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Hi, my name is </a:t>
            </a:r>
            <a:r>
              <a:rPr lang="cs-CZ" noProof="0" dirty="0"/>
              <a:t>Jaroslav K</a:t>
            </a:r>
            <a:r>
              <a:rPr lang="cs-CZ" dirty="0" err="1"/>
              <a:t>řivánek</a:t>
            </a:r>
            <a:r>
              <a:rPr lang="cs-CZ" dirty="0"/>
              <a:t> and </a:t>
            </a:r>
            <a:r>
              <a:rPr lang="cs-CZ" dirty="0" err="1"/>
              <a:t>you</a:t>
            </a:r>
            <a:r>
              <a:rPr lang="cs-CZ" dirty="0"/>
              <a:t> are </a:t>
            </a:r>
            <a:r>
              <a:rPr lang="cs-CZ" dirty="0" err="1"/>
              <a:t>attending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on </a:t>
            </a:r>
            <a:r>
              <a:rPr lang="cs-CZ" dirty="0" err="1"/>
              <a:t>Realistic</a:t>
            </a:r>
            <a:r>
              <a:rPr lang="cs-CZ" dirty="0"/>
              <a:t> </a:t>
            </a:r>
            <a:r>
              <a:rPr lang="en-US" dirty="0"/>
              <a:t>r</a:t>
            </a:r>
            <a:r>
              <a:rPr lang="cs-CZ" dirty="0" err="1"/>
              <a:t>endering</a:t>
            </a:r>
            <a:r>
              <a:rPr lang="cs-CZ" dirty="0"/>
              <a:t> in </a:t>
            </a:r>
            <a:r>
              <a:rPr lang="cs-CZ" dirty="0" err="1"/>
              <a:t>architecture</a:t>
            </a:r>
            <a:r>
              <a:rPr lang="cs-CZ" dirty="0"/>
              <a:t> and </a:t>
            </a:r>
            <a:r>
              <a:rPr lang="cs-CZ" dirty="0" err="1"/>
              <a:t>product</a:t>
            </a:r>
            <a:r>
              <a:rPr lang="cs-CZ" dirty="0"/>
              <a:t> </a:t>
            </a:r>
            <a:r>
              <a:rPr lang="cs-CZ" dirty="0" err="1"/>
              <a:t>visualization</a:t>
            </a:r>
            <a:r>
              <a:rPr lang="cs-CZ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A3C9A2-B475-43B4-BFF2-8C535963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2444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… and for other marketing purposes.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F689F5-A60D-49EE-867E-DD581FAD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976820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Why do we need a dedicated SIGGRAPH course on rendering in architecture and product visualization?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Simply because there is essentially no information on these fields here.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Indeed, looking at the SIGGRAPH courses from the last </a:t>
            </a:r>
            <a:r>
              <a:rPr lang="en-US"/>
              <a:t>several years, </a:t>
            </a:r>
            <a:r>
              <a:rPr lang="en-US" dirty="0"/>
              <a:t>or at the recent special issue of ACM TOG on production rendering, </a:t>
            </a:r>
            <a:r>
              <a:rPr lang="en-US"/>
              <a:t>one find </a:t>
            </a:r>
            <a:r>
              <a:rPr lang="en-US" dirty="0"/>
              <a:t>out that they all focus almost exclusively on CG animation and VFX.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1E2C2-6E06-4109-8D79-6F3F5FDE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959163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While CG animation and VFX are quite visible, thanks to the influx of Hollywood movies, architectural and product visualization are significant global markets – essentially every building project today involves some elements of it.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The market is quite extensive in terms of the visualization business itself but also in terms of the software tools, namely the renderers, used to produce the visualizations.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The workflows and tools used in architectural and product visualization differ from animation/VFX.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So our goal is to show the rendering practice form a new angle and hopefully bring a broader perspective of the rendering field to SIGGRAPH.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7F1320-23C7-4945-9E19-B6E75FBD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3205739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For that purpose, I’ve brought together a number of speakers with different backgrounds and focus to cover different aspect of archviz and product viz.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Christophe </a:t>
            </a:r>
            <a:r>
              <a:rPr lang="en-US" dirty="0" err="1"/>
              <a:t>Chevallier</a:t>
            </a:r>
            <a:r>
              <a:rPr lang="en-US" dirty="0"/>
              <a:t>, the art director at Norm Li – one of the largest Canadian archviz houses – will introduce the field from the artist's perspective.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 err="1"/>
              <a:t>Ondra</a:t>
            </a:r>
            <a:r>
              <a:rPr lang="en-US" dirty="0"/>
              <a:t> Karl</a:t>
            </a:r>
            <a:r>
              <a:rPr lang="cs-CZ" dirty="0"/>
              <a:t>í</a:t>
            </a:r>
            <a:r>
              <a:rPr lang="en-US" dirty="0"/>
              <a:t>k, my colleague and co-founder from Render Legion will talk about the changes in archviz </a:t>
            </a:r>
            <a:r>
              <a:rPr lang="cs-CZ" dirty="0"/>
              <a:t>r</a:t>
            </a:r>
            <a:r>
              <a:rPr lang="en-US" dirty="0" err="1"/>
              <a:t>endering</a:t>
            </a:r>
            <a:r>
              <a:rPr lang="en-US" dirty="0"/>
              <a:t> technology over the last fours years and  </a:t>
            </a:r>
            <a:r>
              <a:rPr lang="en-US" noProof="0" dirty="0"/>
              <a:t>illustrate</a:t>
            </a:r>
            <a:r>
              <a:rPr lang="cs-CZ" dirty="0"/>
              <a:t> </a:t>
            </a:r>
            <a:r>
              <a:rPr lang="en-US" dirty="0"/>
              <a:t>them</a:t>
            </a:r>
            <a:r>
              <a:rPr lang="cs-CZ" dirty="0"/>
              <a:t> on </a:t>
            </a:r>
            <a:r>
              <a:rPr lang="en-US" dirty="0"/>
              <a:t>the example of Corona Renderer.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Vlado </a:t>
            </a:r>
            <a:r>
              <a:rPr lang="en-US" dirty="0" err="1"/>
              <a:t>Koylazov</a:t>
            </a:r>
            <a:r>
              <a:rPr lang="en-US" dirty="0"/>
              <a:t>, co-founder and CTO of Chaos Group, will share his experience with bridging the worlds of rendering for archviz and VFX in his V-ray renderer.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650AA2-EE86-455B-8A82-177705D8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1065068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noProof="0" dirty="0"/>
              <a:t>Henrik </a:t>
            </a:r>
            <a:r>
              <a:rPr lang="en-US" noProof="0" dirty="0" err="1"/>
              <a:t>Wann</a:t>
            </a:r>
            <a:r>
              <a:rPr lang="en-US" noProof="0" dirty="0"/>
              <a:t> Jensen will use the story of the </a:t>
            </a:r>
            <a:r>
              <a:rPr lang="en-US" noProof="0" dirty="0" err="1"/>
              <a:t>Keyshot</a:t>
            </a:r>
            <a:r>
              <a:rPr lang="en-US" noProof="0" dirty="0"/>
              <a:t> renderer to take us to the worlds of rendering for CAD and industrial design.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noProof="0" dirty="0"/>
              <a:t>Thomas Ludwig from Glare Technologies will talk about some specifics of Indigo Renderer, such as production-ready bidirectional path tracing on the GPU.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noProof="0" dirty="0"/>
              <a:t>And finally, I will conclude by juxtaposing my experience as a rendering researcher both in the academia and in the industry, and give some directions for future rendering research.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1E8A57-C07C-4C34-A648-D3DEC637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95518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One organizational remark – we will be taking questions after the individual talks, but we’ll be also around during the break and after the course for a chat.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B1F197-8601-4240-A3F3-1CE85F31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1430765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 defTabSz="990478">
              <a:buFont typeface="Arial" panose="020B0604020202020204" pitchFamily="34" charset="0"/>
              <a:buChar char="•"/>
              <a:defRPr/>
            </a:pPr>
            <a:r>
              <a:rPr lang="en-US" dirty="0"/>
              <a:t>And now, without any further ado, let me give it over to Christophe to introduce the field of </a:t>
            </a:r>
            <a:r>
              <a:rPr lang="en-US" dirty="0" err="1"/>
              <a:t>archviz</a:t>
            </a:r>
            <a:r>
              <a:rPr lang="en-US" dirty="0"/>
              <a:t> as such.</a:t>
            </a:r>
            <a:endParaRPr lang="cs-CZ"/>
          </a:p>
          <a:p>
            <a:pPr marL="185715" indent="-18571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CA9EB2-4997-4EB1-B3EC-E50E610C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515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First of all, what is architectural visualization?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It’s the art and craft of creating compelling CG images of architecture – both interiors and exteriors.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It is a widespread discipline practiced by tens of thousands of architects and visualization professionals across the globe.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The main purpose of archviz is </a:t>
            </a:r>
            <a:r>
              <a:rPr lang="en-US" i="1" dirty="0"/>
              <a:t>communication</a:t>
            </a:r>
            <a:r>
              <a:rPr lang="en-US" dirty="0"/>
              <a:t>… 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1209EF-E117-47D1-9A38-7C876ADE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23063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 Communication between the architect and its client, …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0D2F8C-D55C-4778-BF14-4337FB8D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103205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… to convey design ideas in architectural competitions, …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8993D7-D919-45E0-A03D-3E223369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3888882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… in urban planning, …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1130B1-24DF-40D4-9C06-B893EA5A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816220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… in the real-estate market, …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DA49D-D97F-44DA-82A9-46EFBBB5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606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… in interior design.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F2A75-423E-4231-B78C-F05D01F64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1022045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Just as </a:t>
            </a:r>
            <a:r>
              <a:rPr lang="cs-CZ" dirty="0" err="1"/>
              <a:t>archviz</a:t>
            </a:r>
            <a:r>
              <a:rPr lang="en-US" dirty="0"/>
              <a:t> deals with building design, product visualization deals with product/industrial design.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It can be used to support the design process itself…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EB29FE-7CDF-49FF-B073-8FC492AC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1465578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r>
              <a:rPr lang="en-US" dirty="0"/>
              <a:t>… create product catalogues …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B079BD-8983-4EF2-8522-A7B169CB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Křivánek et al. - Realistic rendering in architecture and prduct visualization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86642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"/>
            <a:ext cx="12188954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252" y="1820849"/>
            <a:ext cx="5619749" cy="2187524"/>
          </a:xfrm>
        </p:spPr>
        <p:txBody>
          <a:bodyPr bIns="0" anchor="b">
            <a:normAutofit/>
          </a:bodyPr>
          <a:lstStyle>
            <a:lvl1pPr algn="l">
              <a:lnSpc>
                <a:spcPct val="100000"/>
              </a:lnSpc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965" y="4013562"/>
            <a:ext cx="5623035" cy="1655762"/>
          </a:xfrm>
        </p:spPr>
        <p:txBody>
          <a:bodyPr t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536" y="6333360"/>
            <a:ext cx="4114800" cy="365125"/>
          </a:xfrm>
        </p:spPr>
        <p:txBody>
          <a:bodyPr lIns="128016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2018 SIGGRAPH.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" y="220718"/>
            <a:ext cx="2669714" cy="1163979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9593820" y="1584458"/>
            <a:ext cx="3500107" cy="1065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586" y="367219"/>
            <a:ext cx="8891751" cy="6123565"/>
          </a:xfrm>
        </p:spPr>
        <p:txBody>
          <a:bodyPr vert="eaVert" l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18027" y="1670021"/>
            <a:ext cx="3061782" cy="456177"/>
          </a:xfrm>
        </p:spPr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480640" y="5238537"/>
            <a:ext cx="2017659" cy="486833"/>
          </a:xfrm>
        </p:spPr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10172076" y="807387"/>
            <a:ext cx="62020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54333" y="5601965"/>
            <a:ext cx="1456132" cy="3363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252" y="1820849"/>
            <a:ext cx="5619749" cy="2187524"/>
          </a:xfrm>
        </p:spPr>
        <p:txBody>
          <a:bodyPr bIns="0" anchor="b">
            <a:normAutofit/>
          </a:bodyPr>
          <a:lstStyle>
            <a:lvl1pPr algn="l">
              <a:lnSpc>
                <a:spcPct val="100000"/>
              </a:lnSpc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965" y="4013562"/>
            <a:ext cx="5623035" cy="1655762"/>
          </a:xfrm>
        </p:spPr>
        <p:txBody>
          <a:bodyPr t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536" y="6333360"/>
            <a:ext cx="4114800" cy="365125"/>
          </a:xfrm>
        </p:spPr>
        <p:txBody>
          <a:bodyPr lIns="128016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2018 SIGGRAPH.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" y="220718"/>
            <a:ext cx="2669714" cy="11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464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508" y="2005013"/>
            <a:ext cx="11096707" cy="38550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1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84" y="4202885"/>
            <a:ext cx="10875988" cy="1006747"/>
          </a:xfrm>
        </p:spPr>
        <p:txBody>
          <a:bodyPr bIns="0"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1" y="5216655"/>
            <a:ext cx="10871200" cy="8339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34848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093" y="2003426"/>
            <a:ext cx="5544708" cy="3863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3426"/>
            <a:ext cx="5541264" cy="3863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39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3" y="469127"/>
            <a:ext cx="5885473" cy="7881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693" y="2003425"/>
            <a:ext cx="551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93" y="2827338"/>
            <a:ext cx="5511883" cy="30400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2003425"/>
            <a:ext cx="55153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27338"/>
            <a:ext cx="5513832" cy="30400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4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51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72493" y="1407382"/>
            <a:ext cx="975360" cy="166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52816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6" y="2003425"/>
            <a:ext cx="6525337" cy="3857626"/>
          </a:xfrm>
        </p:spPr>
        <p:txBody>
          <a:bodyPr/>
          <a:lstStyle>
            <a:lvl1pPr marL="228600" indent="-228600">
              <a:tabLst/>
              <a:defRPr sz="1600"/>
            </a:lvl1pPr>
            <a:lvl2pPr marL="460375" indent="-230188">
              <a:tabLst/>
              <a:defRPr sz="1400"/>
            </a:lvl2pPr>
            <a:lvl3pPr marL="690563" indent="-230188">
              <a:tabLst/>
              <a:defRPr sz="1200"/>
            </a:lvl3pPr>
            <a:lvl4pPr marL="920750" indent="-230188">
              <a:tabLst/>
              <a:defRPr sz="1200"/>
            </a:lvl4pPr>
            <a:lvl5pPr marL="1150938" indent="-230188">
              <a:tabLst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1" y="2003425"/>
            <a:ext cx="4295775" cy="3865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1" y="457201"/>
            <a:ext cx="5894916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03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94" y="457200"/>
            <a:ext cx="5885473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6" y="2003425"/>
            <a:ext cx="6525337" cy="3857626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94" y="2003425"/>
            <a:ext cx="4286332" cy="3865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15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1" y="518592"/>
            <a:ext cx="7772555" cy="799224"/>
          </a:xfrm>
        </p:spPr>
        <p:txBody>
          <a:bodyPr>
            <a:noAutofit/>
          </a:bodyPr>
          <a:lstStyle>
            <a:lvl1pPr>
              <a:defRPr sz="3200">
                <a:solidFill>
                  <a:srgbClr val="E650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508" y="2005013"/>
            <a:ext cx="11096707" cy="385509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5305" y="6351088"/>
            <a:ext cx="540656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(</a:t>
            </a:r>
            <a:fld id="{E29B65BC-2EC6-6640-9118-3890223F93F3}" type="slidenum">
              <a:rPr lang="en-US" smtClean="0"/>
              <a:pPr/>
              <a:t>‹#›</a:t>
            </a:fld>
            <a:r>
              <a:rPr lang="cs-CZ" dirty="0"/>
              <a:t>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6E895A-9CF2-4A91-914E-B27EEC4536A6}"/>
              </a:ext>
            </a:extLst>
          </p:cNvPr>
          <p:cNvSpPr/>
          <p:nvPr userDrawn="1"/>
        </p:nvSpPr>
        <p:spPr>
          <a:xfrm>
            <a:off x="0" y="6376421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noProof="0" dirty="0">
                <a:solidFill>
                  <a:schemeClr val="tx1"/>
                </a:solidFill>
              </a:rPr>
              <a:t>Jaroslav Křivánek</a:t>
            </a:r>
            <a:r>
              <a:rPr lang="cs-CZ" sz="1400" dirty="0">
                <a:solidFill>
                  <a:schemeClr val="tx1"/>
                </a:solidFill>
              </a:rPr>
              <a:t> – </a:t>
            </a:r>
            <a:r>
              <a:rPr lang="en-US" sz="1400" noProof="0" dirty="0">
                <a:solidFill>
                  <a:schemeClr val="tx1"/>
                </a:solidFill>
              </a:rPr>
              <a:t>Rendering in architecture and product visualization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6F9554-A559-4C1B-8280-51D2DA2C4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9570" y="6366373"/>
            <a:ext cx="1582152" cy="3718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C156CFF-F94A-4039-A6CD-099AC2B55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2" y="6144139"/>
            <a:ext cx="1158340" cy="6208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9593820" y="1584458"/>
            <a:ext cx="3500107" cy="1065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586" y="367219"/>
            <a:ext cx="8891751" cy="6123565"/>
          </a:xfrm>
        </p:spPr>
        <p:txBody>
          <a:bodyPr vert="eaVert" l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18027" y="1670021"/>
            <a:ext cx="3061782" cy="456177"/>
          </a:xfrm>
        </p:spPr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480640" y="5238537"/>
            <a:ext cx="2017659" cy="486833"/>
          </a:xfrm>
        </p:spPr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10172076" y="807387"/>
            <a:ext cx="62020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54333" y="5601965"/>
            <a:ext cx="1456132" cy="3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2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84" y="4202885"/>
            <a:ext cx="10875988" cy="1006747"/>
          </a:xfrm>
        </p:spPr>
        <p:txBody>
          <a:bodyPr bIns="0"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1" y="5216655"/>
            <a:ext cx="10871200" cy="8339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093" y="2003426"/>
            <a:ext cx="5544708" cy="3863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3426"/>
            <a:ext cx="5541264" cy="3863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3" y="469127"/>
            <a:ext cx="5885473" cy="7881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693" y="2003425"/>
            <a:ext cx="551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93" y="2827338"/>
            <a:ext cx="5511883" cy="30400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2003425"/>
            <a:ext cx="55153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27338"/>
            <a:ext cx="5513832" cy="30400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72493" y="1407382"/>
            <a:ext cx="975360" cy="166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6" y="2003425"/>
            <a:ext cx="6525337" cy="3857626"/>
          </a:xfrm>
        </p:spPr>
        <p:txBody>
          <a:bodyPr/>
          <a:lstStyle>
            <a:lvl1pPr marL="228600" indent="-228600">
              <a:tabLst/>
              <a:defRPr sz="1600"/>
            </a:lvl1pPr>
            <a:lvl2pPr marL="460375" indent="-230188">
              <a:tabLst/>
              <a:defRPr sz="1400"/>
            </a:lvl2pPr>
            <a:lvl3pPr marL="690563" indent="-230188">
              <a:tabLst/>
              <a:defRPr sz="1200"/>
            </a:lvl3pPr>
            <a:lvl4pPr marL="920750" indent="-230188">
              <a:tabLst/>
              <a:defRPr sz="1200"/>
            </a:lvl4pPr>
            <a:lvl5pPr marL="1150938" indent="-230188">
              <a:tabLst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1" y="2003425"/>
            <a:ext cx="4295775" cy="3865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1" y="457201"/>
            <a:ext cx="5894916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94" y="457200"/>
            <a:ext cx="5885473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6" y="2003425"/>
            <a:ext cx="6525337" cy="3857626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94" y="2003425"/>
            <a:ext cx="4286332" cy="3865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93904" cy="799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693" y="2005013"/>
            <a:ext cx="11212321" cy="3855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5693" y="6367562"/>
            <a:ext cx="4114800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Ondra Karlík: </a:t>
            </a:r>
            <a:r>
              <a:rPr lang="cs-CZ" dirty="0" err="1"/>
              <a:t>Corona</a:t>
            </a:r>
            <a:r>
              <a:rPr lang="cs-CZ" dirty="0"/>
              <a:t> </a:t>
            </a:r>
            <a:r>
              <a:rPr lang="cs-CZ" dirty="0" err="1"/>
              <a:t>Renderer</a:t>
            </a:r>
            <a:r>
              <a:rPr lang="cs-CZ" dirty="0"/>
              <a:t> &amp; last 4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archviz</a:t>
            </a:r>
            <a:r>
              <a:rPr lang="cs-CZ" dirty="0"/>
              <a:t> </a:t>
            </a:r>
            <a:r>
              <a:rPr lang="cs-CZ" dirty="0" err="1"/>
              <a:t>industry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2761" y="6351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29B65BC-2EC6-6640-9118-3890223F93F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485693" y="1486894"/>
            <a:ext cx="11212321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59" y="661889"/>
            <a:ext cx="1665748" cy="3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2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.AppleSystemUIFont" charset="-12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0750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.AppleSystemUIFont" charset="-12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938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60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93904" cy="799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693" y="2005013"/>
            <a:ext cx="11212321" cy="3855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5693" y="6367562"/>
            <a:ext cx="4114800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2018 SIGGRAPH.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2761" y="6351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29B65BC-2EC6-6640-9118-3890223F93F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5503" y="1486894"/>
            <a:ext cx="82693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59" y="567753"/>
            <a:ext cx="1665748" cy="3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8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.AppleSystemUIFont" charset="-12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0750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.AppleSystemUIFont" charset="-12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938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60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1" y="1793631"/>
            <a:ext cx="6170733" cy="1839606"/>
          </a:xfrm>
        </p:spPr>
        <p:txBody>
          <a:bodyPr>
            <a:normAutofit fontScale="90000"/>
          </a:bodyPr>
          <a:lstStyle/>
          <a:p>
            <a:r>
              <a:rPr lang="en-US" dirty="0"/>
              <a:t>Realistic Rendering in Architecture and Product Visualization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2018 SIGGRAPH. All Rights Reserved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E5EB8236-7F09-44E4-886F-939D8C522459}"/>
              </a:ext>
            </a:extLst>
          </p:cNvPr>
          <p:cNvSpPr txBox="1">
            <a:spLocks/>
          </p:cNvSpPr>
          <p:nvPr/>
        </p:nvSpPr>
        <p:spPr>
          <a:xfrm>
            <a:off x="476252" y="5404338"/>
            <a:ext cx="5912825" cy="796296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Jaroslav Křivánek</a:t>
            </a:r>
            <a:r>
              <a:rPr lang="en-US" b="1" dirty="0"/>
              <a:t/>
            </a:r>
            <a:br>
              <a:rPr lang="en-US" b="1" dirty="0"/>
            </a:br>
            <a:r>
              <a:rPr lang="cs-CZ" dirty="0"/>
              <a:t>Charles University </a:t>
            </a:r>
            <a:r>
              <a:rPr lang="en-US" dirty="0"/>
              <a:t>| </a:t>
            </a:r>
            <a:r>
              <a:rPr lang="cs-CZ" dirty="0" err="1"/>
              <a:t>Render</a:t>
            </a:r>
            <a:r>
              <a:rPr lang="cs-CZ" dirty="0"/>
              <a:t> </a:t>
            </a:r>
            <a:r>
              <a:rPr lang="cs-CZ" dirty="0" err="1"/>
              <a:t>Legion</a:t>
            </a:r>
            <a:r>
              <a:rPr lang="cs-CZ" dirty="0"/>
              <a:t> | </a:t>
            </a:r>
            <a:r>
              <a:rPr lang="cs-CZ" dirty="0" err="1"/>
              <a:t>ChaosGroup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8B42CE97-BCC2-46EE-BA58-9581A1185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965" y="4013562"/>
            <a:ext cx="5623035" cy="1655762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6384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otorcycle&#10;&#10;Description generated with high confidence">
            <a:extLst>
              <a:ext uri="{FF2B5EF4-FFF2-40B4-BE49-F238E27FC236}">
                <a16:creationId xmlns:a16="http://schemas.microsoft.com/office/drawing/2014/main" xmlns="" id="{6A17C29D-0923-4A02-9DF1-0B14B70C0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149" y="1937914"/>
            <a:ext cx="6037745" cy="4025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86E5-97F4-4594-A645-CCE298A8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518592"/>
            <a:ext cx="7772555" cy="799224"/>
          </a:xfrm>
        </p:spPr>
        <p:txBody>
          <a:bodyPr/>
          <a:lstStyle/>
          <a:p>
            <a:r>
              <a:rPr lang="en-US" b="0"/>
              <a:t>What is PRODUCT VIZ?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3E908-5512-4F04-AD08-6226FE11D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08" y="2005013"/>
            <a:ext cx="11096707" cy="3855098"/>
          </a:xfrm>
        </p:spPr>
        <p:txBody>
          <a:bodyPr/>
          <a:lstStyle/>
          <a:p>
            <a:r>
              <a:rPr lang="en-US" dirty="0"/>
              <a:t>Design process</a:t>
            </a:r>
          </a:p>
          <a:p>
            <a:r>
              <a:rPr lang="en-US" dirty="0"/>
              <a:t>Catalogues</a:t>
            </a:r>
          </a:p>
          <a:p>
            <a:r>
              <a:rPr lang="en-US" dirty="0"/>
              <a:t>Marketing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274698-B12D-469A-AFE3-1F88960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305" y="6351088"/>
            <a:ext cx="540656" cy="365125"/>
          </a:xfrm>
        </p:spPr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9</a:t>
            </a:fld>
            <a:r>
              <a:rPr lang="cs-CZ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6B7F6B-FFD2-4075-B869-4355BCBB3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Why course on arch/prod-viz?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D2F779-3923-4DAD-B8E5-2BE946D0C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SIGGRAPH and ACM TOG focus mostly on CG animation/VFX</a:t>
            </a:r>
          </a:p>
          <a:p>
            <a:endParaRPr lang="en-US" dirty="0"/>
          </a:p>
          <a:p>
            <a:r>
              <a:rPr lang="en-US" dirty="0"/>
              <a:t>Recent SIGGRAPH courses</a:t>
            </a:r>
          </a:p>
          <a:p>
            <a:pPr lvl="1" fontAlgn="base"/>
            <a:r>
              <a:rPr lang="en-US" dirty="0"/>
              <a:t>Path tracing in production (2017,2018)</a:t>
            </a:r>
          </a:p>
          <a:p>
            <a:pPr lvl="1" fontAlgn="base"/>
            <a:r>
              <a:rPr lang="en-US" dirty="0"/>
              <a:t>The Path-Tracing Revolution in the Movie Industry (2015)</a:t>
            </a:r>
          </a:p>
          <a:p>
            <a:pPr marL="230187" lvl="1" indent="0" fontAlgn="base">
              <a:buNone/>
            </a:pPr>
            <a:endParaRPr lang="en-US" dirty="0"/>
          </a:p>
          <a:p>
            <a:r>
              <a:rPr lang="en-US" dirty="0"/>
              <a:t>ACM TOG special issue on production rendering</a:t>
            </a:r>
          </a:p>
          <a:p>
            <a:pPr lvl="1"/>
            <a:r>
              <a:rPr lang="en-US" dirty="0"/>
              <a:t>Arnold, Hyperion, Manuka, </a:t>
            </a:r>
            <a:r>
              <a:rPr lang="en-US" dirty="0" err="1"/>
              <a:t>RenderMan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58CDD8-4A6C-4960-A1AA-93672A5C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10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9" name="Picture 8" descr="A bench in front of a building&#10;&#10;Description generated with high confidence">
            <a:extLst>
              <a:ext uri="{FF2B5EF4-FFF2-40B4-BE49-F238E27FC236}">
                <a16:creationId xmlns:a16="http://schemas.microsoft.com/office/drawing/2014/main" xmlns="" id="{4B384ACF-9B8F-4B3D-916C-447E7C08F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647" y="1940036"/>
            <a:ext cx="3412248" cy="402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6B7F6B-FFD2-4075-B869-4355BCBB3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Why course on arch/prod-viz?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D2F779-3923-4DAD-B8E5-2BE946D0C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Significant global market</a:t>
            </a:r>
          </a:p>
          <a:p>
            <a:pPr lvl="1"/>
            <a:r>
              <a:rPr lang="en-US" dirty="0"/>
              <a:t>Visualizations themselves</a:t>
            </a:r>
          </a:p>
          <a:p>
            <a:pPr lvl="1"/>
            <a:r>
              <a:rPr lang="en-US" b="1" dirty="0"/>
              <a:t>SW tools (renderers &amp; their ecosystems)</a:t>
            </a:r>
          </a:p>
          <a:p>
            <a:endParaRPr lang="en-US" dirty="0"/>
          </a:p>
          <a:p>
            <a:r>
              <a:rPr lang="en-US" dirty="0"/>
              <a:t>Specialized needs/workflows that differ from CG animation/VFX</a:t>
            </a:r>
          </a:p>
          <a:p>
            <a:endParaRPr lang="en-US" dirty="0"/>
          </a:p>
          <a:p>
            <a:r>
              <a:rPr lang="en-US" dirty="0"/>
              <a:t>Broader view of rendering</a:t>
            </a:r>
          </a:p>
          <a:p>
            <a:endParaRPr lang="en-US" dirty="0"/>
          </a:p>
          <a:p>
            <a:pPr marL="230187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58CDD8-4A6C-4960-A1AA-93672A5C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11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8" name="Picture 7" descr="A bench in front of a building&#10;&#10;Description generated with high confidence">
            <a:extLst>
              <a:ext uri="{FF2B5EF4-FFF2-40B4-BE49-F238E27FC236}">
                <a16:creationId xmlns:a16="http://schemas.microsoft.com/office/drawing/2014/main" xmlns="" id="{516DE872-76E4-4669-BBDE-8BB94FC22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647" y="1940036"/>
            <a:ext cx="3412248" cy="402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E5D41-2113-487B-A3B6-F6D086900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518592"/>
            <a:ext cx="7772555" cy="799224"/>
          </a:xfrm>
        </p:spPr>
        <p:txBody>
          <a:bodyPr/>
          <a:lstStyle/>
          <a:p>
            <a:r>
              <a:rPr lang="en-US" b="0"/>
              <a:t>Course overview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97CB52-FCD2-4C7D-B5D3-76E9CE401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09" y="2005013"/>
            <a:ext cx="3703952" cy="3855098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Christophe Chevallier</a:t>
            </a:r>
            <a:r>
              <a:rPr lang="en-US" dirty="0"/>
              <a:t> – Norm 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B6B5CC-7C57-403C-AB8D-24174A6A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305" y="6351088"/>
            <a:ext cx="540656" cy="365125"/>
          </a:xfrm>
        </p:spPr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12</a:t>
            </a:fld>
            <a:r>
              <a:rPr lang="cs-CZ"/>
              <a:t>)</a:t>
            </a: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42D320A-77B9-4A17-9E7E-AB14060A61DB}"/>
              </a:ext>
            </a:extLst>
          </p:cNvPr>
          <p:cNvGrpSpPr/>
          <p:nvPr/>
        </p:nvGrpSpPr>
        <p:grpSpPr>
          <a:xfrm>
            <a:off x="4361368" y="2005013"/>
            <a:ext cx="3588206" cy="3866008"/>
            <a:chOff x="4361368" y="2005013"/>
            <a:chExt cx="3588206" cy="3866008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284840E3-138B-405B-95CE-8A328782686D}"/>
                </a:ext>
              </a:extLst>
            </p:cNvPr>
            <p:cNvSpPr txBox="1">
              <a:spLocks/>
            </p:cNvSpPr>
            <p:nvPr/>
          </p:nvSpPr>
          <p:spPr>
            <a:xfrm>
              <a:off x="4361368" y="2005013"/>
              <a:ext cx="3588206" cy="38550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60375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–"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0563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20750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–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0938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cs-CZ" b="1" dirty="0"/>
                <a:t>Ondra Karlík</a:t>
              </a:r>
              <a:r>
                <a:rPr lang="en-US" dirty="0"/>
                <a:t> – Render Legion</a:t>
              </a:r>
            </a:p>
          </p:txBody>
        </p:sp>
        <p:pic>
          <p:nvPicPr>
            <p:cNvPr id="19" name="Picture 18" descr="A person smiling for the camera&#10;&#10;Description generated with very high confidence">
              <a:extLst>
                <a:ext uri="{FF2B5EF4-FFF2-40B4-BE49-F238E27FC236}">
                  <a16:creationId xmlns:a16="http://schemas.microsoft.com/office/drawing/2014/main" xmlns="" id="{B4CD7508-C385-4F19-9C8E-9CBD9049A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5837" r="-5837" b="14643"/>
            <a:stretch/>
          </p:blipFill>
          <p:spPr>
            <a:xfrm>
              <a:off x="5261960" y="2958008"/>
              <a:ext cx="1787022" cy="1764259"/>
            </a:xfrm>
            <a:prstGeom prst="ellipse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7ADE08C0-D644-4D7C-855A-673D3DCE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4224" y="5348014"/>
              <a:ext cx="2225566" cy="523007"/>
            </a:xfrm>
            <a:prstGeom prst="rect">
              <a:avLst/>
            </a:prstGeom>
          </p:spPr>
        </p:pic>
      </p:grpSp>
      <p:grpSp>
        <p:nvGrpSpPr>
          <p:cNvPr id="20480" name="Group 20479">
            <a:extLst>
              <a:ext uri="{FF2B5EF4-FFF2-40B4-BE49-F238E27FC236}">
                <a16:creationId xmlns:a16="http://schemas.microsoft.com/office/drawing/2014/main" xmlns="" id="{B1FFA4D0-BCEC-43FB-A83A-AC3934899343}"/>
              </a:ext>
            </a:extLst>
          </p:cNvPr>
          <p:cNvGrpSpPr/>
          <p:nvPr/>
        </p:nvGrpSpPr>
        <p:grpSpPr>
          <a:xfrm>
            <a:off x="7953433" y="2005013"/>
            <a:ext cx="3588206" cy="3980195"/>
            <a:chOff x="7953433" y="2005013"/>
            <a:chExt cx="3588206" cy="3980195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CCA727F9-CE62-4752-B6E9-206AD0CFA5AA}"/>
                </a:ext>
              </a:extLst>
            </p:cNvPr>
            <p:cNvSpPr txBox="1">
              <a:spLocks/>
            </p:cNvSpPr>
            <p:nvPr/>
          </p:nvSpPr>
          <p:spPr>
            <a:xfrm>
              <a:off x="7953433" y="2005013"/>
              <a:ext cx="3588206" cy="38550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60375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–"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0563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20750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–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0938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bg-BG" b="1" dirty="0"/>
                <a:t>Vlado Koylazov</a:t>
              </a:r>
              <a:r>
                <a:rPr lang="en-US" dirty="0"/>
                <a:t> – </a:t>
              </a:r>
              <a:r>
                <a:rPr lang="en-US" dirty="0" err="1"/>
                <a:t>ChaosGroup</a:t>
              </a:r>
              <a:endParaRPr lang="en-US" dirty="0"/>
            </a:p>
          </p:txBody>
        </p:sp>
        <p:pic>
          <p:nvPicPr>
            <p:cNvPr id="12" name="Picture 11" descr="A person in a blue shirt and smil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B6E71291-C48A-4987-8992-92BE59661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4824" y="2937425"/>
              <a:ext cx="1805425" cy="1805425"/>
            </a:xfrm>
            <a:prstGeom prst="ellipse">
              <a:avLst/>
            </a:prstGeom>
          </p:spPr>
        </p:pic>
        <p:pic>
          <p:nvPicPr>
            <p:cNvPr id="20484" name="Picture 4" descr="Vray Logo Vector">
              <a:extLst>
                <a:ext uri="{FF2B5EF4-FFF2-40B4-BE49-F238E27FC236}">
                  <a16:creationId xmlns:a16="http://schemas.microsoft.com/office/drawing/2014/main" xmlns="" id="{5756060A-8A2F-4C1F-B8D3-7626674356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20" b="35786"/>
            <a:stretch/>
          </p:blipFill>
          <p:spPr bwMode="auto">
            <a:xfrm>
              <a:off x="8590905" y="5233827"/>
              <a:ext cx="2312449" cy="751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A person wearing a white shirt&#10;&#10;Description generated with very high confidence">
            <a:extLst>
              <a:ext uri="{FF2B5EF4-FFF2-40B4-BE49-F238E27FC236}">
                <a16:creationId xmlns:a16="http://schemas.microsoft.com/office/drawing/2014/main" xmlns="" id="{3CB13EB8-62D4-4F97-B988-AA2883FC2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3985" y="2887637"/>
            <a:ext cx="1905000" cy="1905000"/>
          </a:xfrm>
          <a:prstGeom prst="ellipse">
            <a:avLst/>
          </a:prstGeom>
        </p:spPr>
      </p:pic>
      <p:pic>
        <p:nvPicPr>
          <p:cNvPr id="14" name="Google Shape;64;p13"/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1518" y="5396628"/>
            <a:ext cx="949933" cy="425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9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E5D41-2113-487B-A3B6-F6D086900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518592"/>
            <a:ext cx="7772555" cy="799224"/>
          </a:xfrm>
        </p:spPr>
        <p:txBody>
          <a:bodyPr/>
          <a:lstStyle/>
          <a:p>
            <a:r>
              <a:rPr lang="en-US" b="0"/>
              <a:t>Course overview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97CB52-FCD2-4C7D-B5D3-76E9CE401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09" y="2005013"/>
            <a:ext cx="3703952" cy="3855098"/>
          </a:xfrm>
        </p:spPr>
        <p:txBody>
          <a:bodyPr/>
          <a:lstStyle/>
          <a:p>
            <a:pPr marL="0" indent="0" algn="ctr">
              <a:buNone/>
            </a:pPr>
            <a:r>
              <a:rPr lang="da-DK" b="1" dirty="0"/>
              <a:t>Henrik Wann Jensen</a:t>
            </a:r>
            <a:r>
              <a:rPr lang="en-US" dirty="0"/>
              <a:t> – </a:t>
            </a:r>
            <a:r>
              <a:rPr lang="en-US" dirty="0" err="1"/>
              <a:t>Luxion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B6B5CC-7C57-403C-AB8D-24174A6A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305" y="6351088"/>
            <a:ext cx="540656" cy="365125"/>
          </a:xfrm>
        </p:spPr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13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8" name="Picture 7" descr="A person holding a fish in the water&#10;&#10;Description generated with high confidence">
            <a:extLst>
              <a:ext uri="{FF2B5EF4-FFF2-40B4-BE49-F238E27FC236}">
                <a16:creationId xmlns:a16="http://schemas.microsoft.com/office/drawing/2014/main" xmlns="" id="{8A083086-F47C-4F6A-9759-CE0342E6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641" y="3033155"/>
            <a:ext cx="2203120" cy="2203122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7BB6D6-B158-47B4-ADBE-EA9CEB78D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684" y="4575805"/>
            <a:ext cx="1309468" cy="130946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B9CAC5E-EFE7-4E54-BA44-73B5926D1DC6}"/>
              </a:ext>
            </a:extLst>
          </p:cNvPr>
          <p:cNvGrpSpPr/>
          <p:nvPr/>
        </p:nvGrpSpPr>
        <p:grpSpPr>
          <a:xfrm>
            <a:off x="7949575" y="2005013"/>
            <a:ext cx="4064180" cy="3953740"/>
            <a:chOff x="7949575" y="2005013"/>
            <a:chExt cx="4064180" cy="3953740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CCA727F9-CE62-4752-B6E9-206AD0CFA5AA}"/>
                </a:ext>
              </a:extLst>
            </p:cNvPr>
            <p:cNvSpPr txBox="1">
              <a:spLocks/>
            </p:cNvSpPr>
            <p:nvPr/>
          </p:nvSpPr>
          <p:spPr>
            <a:xfrm>
              <a:off x="7949575" y="2005013"/>
              <a:ext cx="3926050" cy="38550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60375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–"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0563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20750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–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0938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cs-CZ" b="1" dirty="0"/>
                <a:t>Jarda Křivánek</a:t>
              </a:r>
              <a:r>
                <a:rPr lang="en-US" dirty="0"/>
                <a:t> – </a:t>
              </a:r>
              <a:r>
                <a:rPr lang="cs-CZ" dirty="0"/>
                <a:t>Charles </a:t>
              </a:r>
              <a:r>
                <a:rPr lang="cs-CZ" dirty="0" err="1"/>
                <a:t>Uni</a:t>
              </a:r>
              <a:r>
                <a:rPr lang="en-US" dirty="0"/>
                <a:t>,</a:t>
              </a:r>
              <a:r>
                <a:rPr lang="cs-CZ" dirty="0"/>
                <a:t> </a:t>
              </a:r>
              <a:r>
                <a:rPr lang="en-US" dirty="0"/>
                <a:t>Render Legion</a:t>
              </a:r>
            </a:p>
          </p:txBody>
        </p:sp>
        <p:pic>
          <p:nvPicPr>
            <p:cNvPr id="6" name="Picture 5" descr="A person wearing glasses and smil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4E379ABE-5131-4A87-842A-F985AC3F3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6286" t="3979" r="-3871" b="19140"/>
            <a:stretch/>
          </p:blipFill>
          <p:spPr>
            <a:xfrm>
              <a:off x="8886331" y="3090960"/>
              <a:ext cx="2385232" cy="2218586"/>
            </a:xfrm>
            <a:prstGeom prst="ellipse">
              <a:avLst/>
            </a:prstGeom>
          </p:spPr>
        </p:pic>
        <p:pic>
          <p:nvPicPr>
            <p:cNvPr id="22" name="Obrázek 6">
              <a:extLst>
                <a:ext uri="{FF2B5EF4-FFF2-40B4-BE49-F238E27FC236}">
                  <a16:creationId xmlns:a16="http://schemas.microsoft.com/office/drawing/2014/main" xmlns="" id="{754DBF5C-D3B1-4C8B-8186-CB0563AC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7255" y="4872607"/>
              <a:ext cx="2026500" cy="108614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D893BCB-6E99-4CAC-8F30-34668103A7EB}"/>
              </a:ext>
            </a:extLst>
          </p:cNvPr>
          <p:cNvGrpSpPr/>
          <p:nvPr/>
        </p:nvGrpSpPr>
        <p:grpSpPr>
          <a:xfrm>
            <a:off x="4112589" y="2005013"/>
            <a:ext cx="4153078" cy="4137844"/>
            <a:chOff x="4112589" y="2005013"/>
            <a:chExt cx="4153078" cy="4137844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284840E3-138B-405B-95CE-8A328782686D}"/>
                </a:ext>
              </a:extLst>
            </p:cNvPr>
            <p:cNvSpPr txBox="1">
              <a:spLocks/>
            </p:cNvSpPr>
            <p:nvPr/>
          </p:nvSpPr>
          <p:spPr>
            <a:xfrm>
              <a:off x="4112589" y="2005013"/>
              <a:ext cx="4153078" cy="38550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60375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–"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0563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20750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–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0938" indent="-2301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cs-CZ" b="1" dirty="0"/>
                <a:t>Thomas Ludwig</a:t>
              </a:r>
              <a:r>
                <a:rPr lang="en-US" dirty="0"/>
                <a:t> – Glare Tech.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86BC54A-263F-429D-B8A2-AB37B5039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5916" y="5056711"/>
              <a:ext cx="3336023" cy="10861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A418A05-A103-4DBA-A89B-CC86E9E92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419" t="7317" r="7134" b="15017"/>
            <a:stretch/>
          </p:blipFill>
          <p:spPr>
            <a:xfrm>
              <a:off x="5050818" y="3033155"/>
              <a:ext cx="2268508" cy="220312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0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56D4E4-8312-44C0-B07B-3A0A1AD3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14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847CA1-6DC6-4CA2-A79A-7D083FFF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687" y="1627589"/>
            <a:ext cx="6296626" cy="43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E5D41-2113-487B-A3B6-F6D086900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518592"/>
            <a:ext cx="7772555" cy="799224"/>
          </a:xfrm>
        </p:spPr>
        <p:txBody>
          <a:bodyPr/>
          <a:lstStyle/>
          <a:p>
            <a:r>
              <a:rPr lang="en-US" b="0" dirty="0"/>
              <a:t>Next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97CB52-FCD2-4C7D-B5D3-76E9CE401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489" y="2005013"/>
            <a:ext cx="3703952" cy="3855098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Christophe Chevallier</a:t>
            </a:r>
            <a:r>
              <a:rPr lang="en-US" dirty="0"/>
              <a:t> – Norm 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B6B5CC-7C57-403C-AB8D-24174A6A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305" y="6351088"/>
            <a:ext cx="540656" cy="365125"/>
          </a:xfrm>
        </p:spPr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15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29" name="Picture 28" descr="A person wearing a white shirt&#10;&#10;Description generated with very high confidence">
            <a:extLst>
              <a:ext uri="{FF2B5EF4-FFF2-40B4-BE49-F238E27FC236}">
                <a16:creationId xmlns:a16="http://schemas.microsoft.com/office/drawing/2014/main" xmlns="" id="{3CB13EB8-62D4-4F97-B988-AA2883FC2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965" y="2887637"/>
            <a:ext cx="1905000" cy="1905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311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86E5-97F4-4594-A645-CCE298A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is archviz?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274698-B12D-469A-AFE3-1F88960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1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17410" name="Picture 2" descr="https://lh4.googleusercontent.com/Vdh-aK0B_KnMfUHaxPtwQF1syluCqw-vMTmF_X-NpwQQhibCArXT5FElSyW2zKTO8-Cj_jVB4dcqgOW3hWM-dqSxAqTyoGvZB1tf98k1bcGBcKhKXVXyVqLugGL7GyquJ8SMK5tIon4">
            <a:extLst>
              <a:ext uri="{FF2B5EF4-FFF2-40B4-BE49-F238E27FC236}">
                <a16:creationId xmlns:a16="http://schemas.microsoft.com/office/drawing/2014/main" xmlns="" id="{94D1B6AF-69D7-45CF-8FF7-3FB5CC97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74" y="1937916"/>
            <a:ext cx="7199157" cy="40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6.googleusercontent.com/s0PN5anY79xauG7PlzmsH09z_OwCV873x4CwR5Ofj0frF5nRfsp5UD7UjHTl5-MDB_slIUiZer4wwTvIU101cQZYjuLX-KT7-av6HsGSs6A_OTaoUl8oXHD-U3SuMXIUCi0o0XAb6Aw">
            <a:extLst>
              <a:ext uri="{FF2B5EF4-FFF2-40B4-BE49-F238E27FC236}">
                <a16:creationId xmlns:a16="http://schemas.microsoft.com/office/drawing/2014/main" xmlns="" id="{3B01B18F-D7DC-43ED-9E9C-617BBE1F1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830" y="1949956"/>
            <a:ext cx="2253328" cy="403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ew of a house&#10;&#10;Description generated with very high confidence">
            <a:extLst>
              <a:ext uri="{FF2B5EF4-FFF2-40B4-BE49-F238E27FC236}">
                <a16:creationId xmlns:a16="http://schemas.microsoft.com/office/drawing/2014/main" xmlns="" id="{11ACD318-ED76-489A-8516-7C0905C02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701" y="1937916"/>
            <a:ext cx="7199156" cy="4049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86E5-97F4-4594-A645-CCE298A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is archviz?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3E908-5512-4F04-AD08-6226FE11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architect-client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274698-B12D-469A-AFE3-1F88960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2</a:t>
            </a:fld>
            <a:r>
              <a:rPr lang="cs-CZ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86E5-97F4-4594-A645-CCE298A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is archviz?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3E908-5512-4F04-AD08-6226FE11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architect-client</a:t>
            </a:r>
          </a:p>
          <a:p>
            <a:r>
              <a:rPr lang="en-US" dirty="0"/>
              <a:t>Architectural competitions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274698-B12D-469A-AFE3-1F88960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3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9" name="Picture 8" descr="A large brick building with grass in front of a house&#10;&#10;Description generated with very high confidence">
            <a:extLst>
              <a:ext uri="{FF2B5EF4-FFF2-40B4-BE49-F238E27FC236}">
                <a16:creationId xmlns:a16="http://schemas.microsoft.com/office/drawing/2014/main" xmlns="" id="{1A453B19-E1AF-40EC-9439-79372E5F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15" y="1937916"/>
            <a:ext cx="6479242" cy="40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86E5-97F4-4594-A645-CCE298A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is archviz?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3E908-5512-4F04-AD08-6226FE11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architect-client</a:t>
            </a:r>
          </a:p>
          <a:p>
            <a:r>
              <a:rPr lang="en-US" dirty="0"/>
              <a:t>Architectural competitions</a:t>
            </a:r>
          </a:p>
          <a:p>
            <a:r>
              <a:rPr lang="en-US" dirty="0"/>
              <a:t>Urban planning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274698-B12D-469A-AFE3-1F88960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4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7" name="Picture 6" descr="A view of a city street filled with traffic surrounded by tall buildings&#10;&#10;Description generated with very high confidence">
            <a:extLst>
              <a:ext uri="{FF2B5EF4-FFF2-40B4-BE49-F238E27FC236}">
                <a16:creationId xmlns:a16="http://schemas.microsoft.com/office/drawing/2014/main" xmlns="" id="{AC043F17-B6E3-4A68-A649-30BCE778C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85" y="1824737"/>
            <a:ext cx="3664352" cy="416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86E5-97F4-4594-A645-CCE298A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is archviz?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3E908-5512-4F04-AD08-6226FE11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architect-client</a:t>
            </a:r>
          </a:p>
          <a:p>
            <a:r>
              <a:rPr lang="en-US" dirty="0"/>
              <a:t>Architectural competitions</a:t>
            </a:r>
          </a:p>
          <a:p>
            <a:r>
              <a:rPr lang="en-US" dirty="0"/>
              <a:t>Urban planning</a:t>
            </a:r>
          </a:p>
          <a:p>
            <a:r>
              <a:rPr lang="en-US" dirty="0"/>
              <a:t>Real-estate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274698-B12D-469A-AFE3-1F88960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5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7" name="Picture 6" descr="A group of people in a field&#10;&#10;Description generated with high confidence">
            <a:extLst>
              <a:ext uri="{FF2B5EF4-FFF2-40B4-BE49-F238E27FC236}">
                <a16:creationId xmlns:a16="http://schemas.microsoft.com/office/drawing/2014/main" xmlns="" id="{CAD5FA98-47B8-47D3-B8B4-1874BF4DD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404" y="1937916"/>
            <a:ext cx="6790453" cy="40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86E5-97F4-4594-A645-CCE298A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is archviz?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3E908-5512-4F04-AD08-6226FE11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architect-client</a:t>
            </a:r>
          </a:p>
          <a:p>
            <a:r>
              <a:rPr lang="en-US" dirty="0"/>
              <a:t>Architectural competitions</a:t>
            </a:r>
          </a:p>
          <a:p>
            <a:r>
              <a:rPr lang="en-US" dirty="0"/>
              <a:t>Urban planning</a:t>
            </a:r>
          </a:p>
          <a:p>
            <a:r>
              <a:rPr lang="en-US" dirty="0"/>
              <a:t>Real-estate</a:t>
            </a:r>
          </a:p>
          <a:p>
            <a:r>
              <a:rPr lang="en-US" dirty="0"/>
              <a:t>Interior-design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274698-B12D-469A-AFE3-1F88960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6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9C4E6B-1340-4196-AE4F-88D93C10C5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18" y="1937916"/>
            <a:ext cx="6064639" cy="40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86E5-97F4-4594-A645-CCE298A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is PRODUCT VIZ?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3E908-5512-4F04-AD08-6226FE11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274698-B12D-469A-AFE3-1F88960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7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6" name="Picture 5" descr="A close up of a watch&#10;&#10;Description generated with high confidence">
            <a:extLst>
              <a:ext uri="{FF2B5EF4-FFF2-40B4-BE49-F238E27FC236}">
                <a16:creationId xmlns:a16="http://schemas.microsoft.com/office/drawing/2014/main" xmlns="" id="{BDF1F250-16FA-4E70-A2D3-B1BABBD1F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213" y="1937915"/>
            <a:ext cx="6708605" cy="40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86E5-97F4-4594-A645-CCE298A8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518592"/>
            <a:ext cx="7772555" cy="799224"/>
          </a:xfrm>
        </p:spPr>
        <p:txBody>
          <a:bodyPr/>
          <a:lstStyle/>
          <a:p>
            <a:r>
              <a:rPr lang="en-US" b="0"/>
              <a:t>What is PRODUCT VIZ?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3E908-5512-4F04-AD08-6226FE11D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08" y="2005013"/>
            <a:ext cx="11096707" cy="3855098"/>
          </a:xfrm>
        </p:spPr>
        <p:txBody>
          <a:bodyPr/>
          <a:lstStyle/>
          <a:p>
            <a:r>
              <a:rPr lang="en-US" dirty="0"/>
              <a:t>Design process</a:t>
            </a:r>
          </a:p>
          <a:p>
            <a:r>
              <a:rPr lang="en-US" dirty="0"/>
              <a:t>Catalogues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274698-B12D-469A-AFE3-1F88960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305" y="6351088"/>
            <a:ext cx="540656" cy="365125"/>
          </a:xfrm>
        </p:spPr>
        <p:txBody>
          <a:bodyPr/>
          <a:lstStyle/>
          <a:p>
            <a:r>
              <a:rPr lang="cs-CZ"/>
              <a:t>(</a:t>
            </a:r>
            <a:fld id="{E29B65BC-2EC6-6640-9118-3890223F93F3}" type="slidenum">
              <a:rPr lang="en-US" smtClean="0"/>
              <a:pPr/>
              <a:t>8</a:t>
            </a:fld>
            <a:r>
              <a:rPr lang="cs-CZ"/>
              <a:t>)</a:t>
            </a:r>
            <a:endParaRPr lang="en-US" dirty="0"/>
          </a:p>
        </p:txBody>
      </p:sp>
      <p:pic>
        <p:nvPicPr>
          <p:cNvPr id="7" name="Picture 6" descr="A bird sitting on a table&#10;&#10;Description generated with high confidence">
            <a:extLst>
              <a:ext uri="{FF2B5EF4-FFF2-40B4-BE49-F238E27FC236}">
                <a16:creationId xmlns:a16="http://schemas.microsoft.com/office/drawing/2014/main" xmlns="" id="{FD891EEE-9ACF-4325-952F-131568EB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731" y="1937914"/>
            <a:ext cx="4025163" cy="40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IGGRAPH 2018">
      <a:dk1>
        <a:srgbClr val="001E38"/>
      </a:dk1>
      <a:lt1>
        <a:srgbClr val="FFFFFF"/>
      </a:lt1>
      <a:dk2>
        <a:srgbClr val="001E38"/>
      </a:dk2>
      <a:lt2>
        <a:srgbClr val="FEFFFF"/>
      </a:lt2>
      <a:accent1>
        <a:srgbClr val="F3F3F2"/>
      </a:accent1>
      <a:accent2>
        <a:srgbClr val="C1D6D5"/>
      </a:accent2>
      <a:accent3>
        <a:srgbClr val="FDBC40"/>
      </a:accent3>
      <a:accent4>
        <a:srgbClr val="FF9738"/>
      </a:accent4>
      <a:accent5>
        <a:srgbClr val="F64641"/>
      </a:accent5>
      <a:accent6>
        <a:srgbClr val="001E38"/>
      </a:accent6>
      <a:hlink>
        <a:srgbClr val="F64642"/>
      </a:hlink>
      <a:folHlink>
        <a:srgbClr val="F6464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IGGRAPH 2018">
      <a:dk1>
        <a:srgbClr val="001E38"/>
      </a:dk1>
      <a:lt1>
        <a:srgbClr val="FFFFFF"/>
      </a:lt1>
      <a:dk2>
        <a:srgbClr val="001E38"/>
      </a:dk2>
      <a:lt2>
        <a:srgbClr val="FEFFFF"/>
      </a:lt2>
      <a:accent1>
        <a:srgbClr val="F3F3F2"/>
      </a:accent1>
      <a:accent2>
        <a:srgbClr val="C1D6D5"/>
      </a:accent2>
      <a:accent3>
        <a:srgbClr val="FDBC40"/>
      </a:accent3>
      <a:accent4>
        <a:srgbClr val="FF9738"/>
      </a:accent4>
      <a:accent5>
        <a:srgbClr val="F64641"/>
      </a:accent5>
      <a:accent6>
        <a:srgbClr val="001E38"/>
      </a:accent6>
      <a:hlink>
        <a:srgbClr val="F64642"/>
      </a:hlink>
      <a:folHlink>
        <a:srgbClr val="F6464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1070</TotalTime>
  <Words>1066</Words>
  <Application>Microsoft Office PowerPoint</Application>
  <PresentationFormat>Vlastní</PresentationFormat>
  <Paragraphs>122</Paragraphs>
  <Slides>16</Slides>
  <Notes>16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Realistic Rendering in Architecture and Product Visualization</vt:lpstr>
      <vt:lpstr>What is archviz?</vt:lpstr>
      <vt:lpstr>What is archviz?</vt:lpstr>
      <vt:lpstr>What is archviz?</vt:lpstr>
      <vt:lpstr>What is archviz?</vt:lpstr>
      <vt:lpstr>What is archviz?</vt:lpstr>
      <vt:lpstr>What is archviz?</vt:lpstr>
      <vt:lpstr>What is PRODUCT VIZ?</vt:lpstr>
      <vt:lpstr>What is PRODUCT VIZ?</vt:lpstr>
      <vt:lpstr>What is PRODUCT VIZ?</vt:lpstr>
      <vt:lpstr>Why course on arch/prod-viz?</vt:lpstr>
      <vt:lpstr>Why course on arch/prod-viz?</vt:lpstr>
      <vt:lpstr>Course overview</vt:lpstr>
      <vt:lpstr>Course overview</vt:lpstr>
      <vt:lpstr>Prezentace aplikace PowerPoint</vt:lpstr>
      <vt:lpstr>Next 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Rocio Hernandez</dc:creator>
  <cp:lastModifiedBy>jarda</cp:lastModifiedBy>
  <cp:revision>124</cp:revision>
  <cp:lastPrinted>2018-09-05T09:29:50Z</cp:lastPrinted>
  <dcterms:created xsi:type="dcterms:W3CDTF">2017-07-26T18:20:52Z</dcterms:created>
  <dcterms:modified xsi:type="dcterms:W3CDTF">2018-09-05T09:31:57Z</dcterms:modified>
</cp:coreProperties>
</file>