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60" r:id="rId14"/>
    <p:sldId id="268" r:id="rId15"/>
    <p:sldId id="269" r:id="rId16"/>
    <p:sldId id="270" r:id="rId17"/>
    <p:sldId id="271" r:id="rId18"/>
    <p:sldId id="272" r:id="rId19"/>
    <p:sldId id="273" r:id="rId20"/>
    <p:sldId id="274" r:id="rId21"/>
    <p:sldId id="275" r:id="rId22"/>
    <p:sldId id="276" r:id="rId23"/>
    <p:sldId id="349" r:id="rId24"/>
    <p:sldId id="283" r:id="rId25"/>
    <p:sldId id="355" r:id="rId26"/>
    <p:sldId id="359" r:id="rId27"/>
    <p:sldId id="356" r:id="rId28"/>
    <p:sldId id="357" r:id="rId29"/>
    <p:sldId id="358" r:id="rId30"/>
    <p:sldId id="289" r:id="rId31"/>
    <p:sldId id="290" r:id="rId32"/>
    <p:sldId id="291" r:id="rId33"/>
    <p:sldId id="292" r:id="rId34"/>
    <p:sldId id="293"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50" r:id="rId54"/>
    <p:sldId id="351" r:id="rId55"/>
    <p:sldId id="352" r:id="rId56"/>
    <p:sldId id="353"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Lst>
  <p:sldSz cx="9144000" cy="5143500" type="screen16x9"/>
  <p:notesSz cx="7099300" cy="10234613"/>
  <p:embeddedFontLst>
    <p:embeddedFont>
      <p:font typeface="Average" panose="020B0604020202020204" charset="0"/>
      <p:regular r:id="rId82"/>
    </p:embeddedFont>
    <p:embeddedFont>
      <p:font typeface="Libre Baskerville" panose="020B0604020202020204" charset="0"/>
      <p:regular r:id="rId83"/>
      <p:bold r:id="rId84"/>
      <p: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2DF"/>
    <a:srgbClr val="4156D7"/>
    <a:srgbClr val="264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6F88422-7E88-47B9-94B5-8E6EAF0D7F6A}">
  <a:tblStyle styleId="{16F88422-7E88-47B9-94B5-8E6EAF0D7F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39" autoAdjust="0"/>
  </p:normalViewPr>
  <p:slideViewPr>
    <p:cSldViewPr snapToGrid="0">
      <p:cViewPr>
        <p:scale>
          <a:sx n="122" d="100"/>
          <a:sy n="122" d="100"/>
        </p:scale>
        <p:origin x="-1146" y="-8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18312"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861441"/>
            <a:ext cx="5679440" cy="4605576"/>
          </a:xfrm>
          <a:prstGeom prst="rect">
            <a:avLst/>
          </a:prstGeom>
          <a:noFill/>
          <a:ln>
            <a:noFill/>
          </a:ln>
        </p:spPr>
        <p:txBody>
          <a:bodyPr spcFirstLastPara="1" wrap="square" lIns="99032" tIns="99032" rIns="99032" bIns="9903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130692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en" dirty="0"/>
              <a:t>Norm Li - architectural visualization studio based in Toronto</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00b894dc2_0_31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00b894dc2_0_31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spcBef>
                <a:spcPts val="1733"/>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00b894dc2_0_29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00b894dc2_0_29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CA" dirty="0">
                <a:latin typeface="Average"/>
                <a:ea typeface="Average"/>
                <a:cs typeface="Average"/>
                <a:sym typeface="Average"/>
              </a:rPr>
              <a:t>When architect/interior designer design something</a:t>
            </a:r>
          </a:p>
          <a:p>
            <a:pPr marL="495239" indent="-316403">
              <a:lnSpc>
                <a:spcPct val="115000"/>
              </a:lnSpc>
              <a:buSzPts val="1000"/>
              <a:buFont typeface="Average"/>
              <a:buChar char="●"/>
            </a:pPr>
            <a:r>
              <a:rPr lang="en-CA" dirty="0">
                <a:latin typeface="Average"/>
                <a:ea typeface="Average"/>
                <a:cs typeface="Average"/>
                <a:sym typeface="Average"/>
              </a:rPr>
              <a:t>Want to get it approved by other architect or client</a:t>
            </a:r>
          </a:p>
          <a:p>
            <a:pPr marL="495239" indent="-316403" defTabSz="990478">
              <a:lnSpc>
                <a:spcPct val="115000"/>
              </a:lnSpc>
              <a:buSzPts val="1000"/>
              <a:buFont typeface="Average"/>
              <a:buChar char="●"/>
              <a:defRPr/>
            </a:pPr>
            <a:r>
              <a:rPr lang="en-US" dirty="0">
                <a:latin typeface="Average"/>
                <a:sym typeface="Average"/>
              </a:rPr>
              <a:t>Create an image so they can share it and get feedback</a:t>
            </a:r>
          </a:p>
          <a:p>
            <a:pPr marL="178836" indent="0">
              <a:lnSpc>
                <a:spcPct val="115000"/>
              </a:lnSpc>
              <a:buSzPts val="1000"/>
              <a:buNone/>
            </a:pPr>
            <a:endParaRPr lang="en-CA" dirty="0">
              <a:latin typeface="Average"/>
              <a:ea typeface="Average"/>
              <a:cs typeface="Average"/>
              <a:sym typeface="Average"/>
            </a:endParaRPr>
          </a:p>
          <a:p>
            <a:pPr marL="495239" indent="-316403">
              <a:lnSpc>
                <a:spcPct val="115000"/>
              </a:lnSpc>
              <a:buSzPts val="1000"/>
              <a:buFont typeface="Average"/>
              <a:buChar char="●"/>
            </a:pP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0231870d9_8_20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0231870d9_8_2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185715" indent="-185715"/>
            <a:r>
              <a:rPr lang="en" dirty="0"/>
              <a:t>Get it reviewed</a:t>
            </a:r>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495239" indent="-316403">
              <a:lnSpc>
                <a:spcPct val="115000"/>
              </a:lnSpc>
              <a:buSzPts val="1000"/>
              <a:buFont typeface="Average"/>
              <a:buChar char="●"/>
            </a:pPr>
            <a:endParaRPr lang="en-CA" dirty="0">
              <a:latin typeface="Average"/>
              <a:ea typeface="Average"/>
              <a:cs typeface="Average"/>
              <a:sym typeface="Average"/>
            </a:endParaRPr>
          </a:p>
          <a:p>
            <a:pPr marL="0" indent="0">
              <a:spcBef>
                <a:spcPts val="1733"/>
              </a:spcBef>
              <a:buNone/>
            </a:pPr>
            <a:endParaRPr lang="en-CA" dirty="0">
              <a:latin typeface="Average"/>
              <a:sym typeface="Average"/>
            </a:endParaRPr>
          </a:p>
          <a:p>
            <a:pPr marL="0" indent="0">
              <a:spcBef>
                <a:spcPts val="1733"/>
              </a:spcBef>
              <a:buNone/>
            </a:pPr>
            <a:endParaRPr lang="en-CA" dirty="0">
              <a:latin typeface="Average"/>
              <a:sym typeface="Averag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0231870d9_8_20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0231870d9_8_2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185715" indent="-185715"/>
            <a:r>
              <a:rPr lang="en" dirty="0"/>
              <a:t>And t</a:t>
            </a:r>
            <a:r>
              <a:rPr lang="en-CA" dirty="0"/>
              <a:t>hey do it again</a:t>
            </a:r>
            <a:endParaRPr lang="en" dirty="0"/>
          </a:p>
          <a:p>
            <a:pPr marL="0" indent="0">
              <a:buNone/>
            </a:pPr>
            <a:endParaRPr lang="en" dirty="0"/>
          </a:p>
          <a:p>
            <a:pPr marL="0" indent="0">
              <a:buNone/>
            </a:pPr>
            <a:endParaRPr lang="en" dirty="0"/>
          </a:p>
          <a:p>
            <a:pPr marL="495239" indent="-316403">
              <a:lnSpc>
                <a:spcPct val="115000"/>
              </a:lnSpc>
              <a:buSzPts val="1000"/>
              <a:buFont typeface="Average"/>
              <a:buChar char="●"/>
            </a:pPr>
            <a:endParaRPr lang="en-CA" dirty="0">
              <a:latin typeface="Average"/>
              <a:ea typeface="Average"/>
              <a:cs typeface="Average"/>
              <a:sym typeface="Average"/>
            </a:endParaRPr>
          </a:p>
          <a:p>
            <a:pPr marL="0" indent="0">
              <a:spcBef>
                <a:spcPts val="1733"/>
              </a:spcBef>
              <a:buNone/>
            </a:pPr>
            <a:endParaRPr lang="en-CA" dirty="0">
              <a:latin typeface="Average"/>
              <a:sym typeface="Average"/>
            </a:endParaRPr>
          </a:p>
          <a:p>
            <a:pPr marL="0" indent="0">
              <a:spcBef>
                <a:spcPts val="1733"/>
              </a:spcBef>
              <a:buNone/>
            </a:pPr>
            <a:endParaRPr lang="en-CA" dirty="0">
              <a:latin typeface="Average"/>
              <a:sym typeface="Average"/>
            </a:endParaRPr>
          </a:p>
        </p:txBody>
      </p:sp>
    </p:spTree>
    <p:extLst>
      <p:ext uri="{BB962C8B-B14F-4D97-AF65-F5344CB8AC3E}">
        <p14:creationId xmlns:p14="http://schemas.microsoft.com/office/powerpoint/2010/main" val="207577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0231870d9_1_6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0231870d9_1_6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pPr>
            <a:r>
              <a:rPr lang="en-US" dirty="0">
                <a:latin typeface="Average"/>
                <a:ea typeface="Average"/>
                <a:cs typeface="Average"/>
                <a:sym typeface="Average"/>
              </a:rPr>
              <a:t>When city wants a new project built like library or new community</a:t>
            </a:r>
          </a:p>
          <a:p>
            <a:pPr marL="185715" indent="-185715">
              <a:lnSpc>
                <a:spcPct val="115000"/>
              </a:lnSpc>
            </a:pPr>
            <a:r>
              <a:rPr lang="en-US" dirty="0">
                <a:latin typeface="Average"/>
                <a:ea typeface="Average"/>
                <a:cs typeface="Average"/>
                <a:sym typeface="Average"/>
              </a:rPr>
              <a:t>They don’t go straight to an architect but ask some selected architect to propose their best idea</a:t>
            </a:r>
          </a:p>
          <a:p>
            <a:pPr marL="185715" indent="-185715">
              <a:lnSpc>
                <a:spcPct val="115000"/>
              </a:lnSpc>
            </a:pPr>
            <a:r>
              <a:rPr lang="en-US" dirty="0">
                <a:latin typeface="Average"/>
                <a:ea typeface="Average"/>
                <a:cs typeface="Average"/>
                <a:sym typeface="Average"/>
              </a:rPr>
              <a:t>Present an idea/concept to the jury/ investors and sometimes to the public</a:t>
            </a:r>
          </a:p>
          <a:p>
            <a:pPr marL="185715" indent="-185715">
              <a:lnSpc>
                <a:spcPct val="115000"/>
              </a:lnSpc>
              <a:spcBef>
                <a:spcPts val="1733"/>
              </a:spcBef>
            </a:pPr>
            <a:endParaRPr lang="en-US" dirty="0">
              <a:latin typeface="Average"/>
              <a:ea typeface="Average"/>
              <a:cs typeface="Average"/>
              <a:sym typeface="Average"/>
            </a:endParaRPr>
          </a:p>
          <a:p>
            <a:pPr marL="495239" indent="0">
              <a:lnSpc>
                <a:spcPct val="115000"/>
              </a:lnSpc>
              <a:spcAft>
                <a:spcPts val="1733"/>
              </a:spcAft>
              <a:buNone/>
            </a:pPr>
            <a:endParaRPr lang="en" dirty="0">
              <a:latin typeface="Average"/>
              <a:ea typeface="Average"/>
              <a:cs typeface="Average"/>
              <a:sym typeface="Averag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0231870d9_8_1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0231870d9_8_17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spcBef>
                <a:spcPts val="1733"/>
              </a:spcBef>
            </a:pPr>
            <a:r>
              <a:rPr lang="en" dirty="0">
                <a:latin typeface="Average"/>
                <a:ea typeface="Average"/>
                <a:cs typeface="Average"/>
                <a:sym typeface="Average"/>
              </a:rPr>
              <a:t>Not representative of final design</a:t>
            </a:r>
          </a:p>
          <a:p>
            <a:pPr marL="185715" indent="-185715" defTabSz="990478">
              <a:lnSpc>
                <a:spcPct val="115000"/>
              </a:lnSpc>
              <a:spcBef>
                <a:spcPts val="1733"/>
              </a:spcBef>
              <a:defRPr/>
            </a:pPr>
            <a:r>
              <a:rPr lang="en" dirty="0">
                <a:latin typeface="Average"/>
                <a:ea typeface="Average"/>
                <a:cs typeface="Average"/>
                <a:sym typeface="Average"/>
              </a:rPr>
              <a:t>UNStudio in Melbourne</a:t>
            </a:r>
          </a:p>
          <a:p>
            <a:pPr marL="185715" indent="-185715">
              <a:lnSpc>
                <a:spcPct val="115000"/>
              </a:lnSpc>
              <a:spcBef>
                <a:spcPts val="1733"/>
              </a:spcBef>
            </a:pPr>
            <a:r>
              <a:rPr lang="en-CA" dirty="0">
                <a:latin typeface="Average"/>
                <a:ea typeface="Average"/>
                <a:cs typeface="Average"/>
                <a:sym typeface="Average"/>
              </a:rPr>
              <a:t>Still being reviewed now</a:t>
            </a:r>
            <a:endParaRPr dirty="0">
              <a:latin typeface="Average"/>
              <a:ea typeface="Average"/>
              <a:cs typeface="Average"/>
              <a:sym typeface="Average"/>
            </a:endParaRPr>
          </a:p>
          <a:p>
            <a:pPr marL="185715" indent="-185715">
              <a:lnSpc>
                <a:spcPct val="115000"/>
              </a:lnSpc>
              <a:spcBef>
                <a:spcPts val="1733"/>
              </a:spcBef>
              <a:spcAft>
                <a:spcPts val="1733"/>
              </a:spcAft>
            </a:pPr>
            <a:r>
              <a:rPr lang="en" dirty="0">
                <a:latin typeface="Average"/>
                <a:ea typeface="Average"/>
                <a:cs typeface="Average"/>
                <a:sym typeface="Average"/>
              </a:rPr>
              <a:t>Once architect is picked then they actually design final tower based on concept - or not</a:t>
            </a:r>
            <a:endParaRPr dirty="0">
              <a:latin typeface="Average"/>
              <a:ea typeface="Average"/>
              <a:cs typeface="Average"/>
              <a:sym typeface="Averag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0231870d9_8_35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0231870d9_8_35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0">
              <a:lnSpc>
                <a:spcPct val="115000"/>
              </a:lnSpc>
              <a:spcAft>
                <a:spcPts val="1733"/>
              </a:spcAft>
              <a:buNone/>
            </a:pPr>
            <a:endParaRPr lang="en" dirty="0">
              <a:latin typeface="Average"/>
              <a:ea typeface="Average"/>
              <a:cs typeface="Average"/>
              <a:sym typeface="Average"/>
            </a:endParaRPr>
          </a:p>
          <a:p>
            <a:pPr marL="495239" indent="0">
              <a:lnSpc>
                <a:spcPct val="115000"/>
              </a:lnSpc>
              <a:spcAft>
                <a:spcPts val="1733"/>
              </a:spcAft>
              <a:buNone/>
            </a:pPr>
            <a:r>
              <a:rPr lang="en" dirty="0">
                <a:latin typeface="Average"/>
                <a:ea typeface="Average"/>
                <a:cs typeface="Average"/>
                <a:sym typeface="Average"/>
              </a:rPr>
              <a:t>Pier 8 in Hamilton, Won a couple of </a:t>
            </a:r>
            <a:r>
              <a:rPr lang="en-CA" dirty="0">
                <a:latin typeface="Average"/>
                <a:ea typeface="Average"/>
                <a:cs typeface="Average"/>
                <a:sym typeface="Average"/>
              </a:rPr>
              <a:t>months ago</a:t>
            </a:r>
            <a:endParaRPr lang="en" dirty="0">
              <a:latin typeface="Average"/>
              <a:ea typeface="Average"/>
              <a:cs typeface="Average"/>
              <a:sym typeface="Averag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0231870d9_8_18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0231870d9_8_18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 dirty="0">
                <a:solidFill>
                  <a:schemeClr val="dk1"/>
                </a:solidFill>
                <a:latin typeface="Average"/>
                <a:ea typeface="Average"/>
                <a:cs typeface="Average"/>
                <a:sym typeface="Average"/>
              </a:rPr>
              <a:t>Once architect is picked and they </a:t>
            </a:r>
            <a:r>
              <a:rPr lang="en-CA" dirty="0">
                <a:solidFill>
                  <a:schemeClr val="dk1"/>
                </a:solidFill>
                <a:latin typeface="Average"/>
                <a:ea typeface="Average"/>
                <a:cs typeface="Average"/>
                <a:sym typeface="Average"/>
              </a:rPr>
              <a:t>work on the project</a:t>
            </a:r>
          </a:p>
          <a:p>
            <a:pPr marL="495239" indent="-316403">
              <a:lnSpc>
                <a:spcPct val="115000"/>
              </a:lnSpc>
              <a:buSzPts val="1000"/>
              <a:buFont typeface="Average"/>
              <a:buChar char="●"/>
            </a:pPr>
            <a:r>
              <a:rPr lang="en-CA" dirty="0">
                <a:solidFill>
                  <a:schemeClr val="dk1"/>
                </a:solidFill>
                <a:latin typeface="Average"/>
                <a:ea typeface="Average"/>
                <a:cs typeface="Average"/>
                <a:sym typeface="Average"/>
              </a:rPr>
              <a:t>Lots of steps to get the city approved by the city</a:t>
            </a:r>
          </a:p>
          <a:p>
            <a:pPr marL="0" indent="0">
              <a:spcBef>
                <a:spcPts val="1733"/>
              </a:spcBef>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01bd0f7c0_3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01bd0f7c0_3_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US" dirty="0">
                <a:solidFill>
                  <a:schemeClr val="dk1"/>
                </a:solidFill>
                <a:latin typeface="Average"/>
                <a:ea typeface="Average"/>
                <a:cs typeface="Average"/>
                <a:sym typeface="Average"/>
              </a:rPr>
              <a:t>Less flashy. Technical</a:t>
            </a:r>
            <a:endParaRPr lang="en-US" dirty="0">
              <a:latin typeface="Average"/>
              <a:ea typeface="Average"/>
              <a:cs typeface="Average"/>
              <a:sym typeface="Average"/>
            </a:endParaRPr>
          </a:p>
          <a:p>
            <a:pPr marL="495239" indent="-316403">
              <a:lnSpc>
                <a:spcPct val="115000"/>
              </a:lnSpc>
              <a:buClr>
                <a:schemeClr val="accent3"/>
              </a:buClr>
              <a:buSzPts val="1000"/>
              <a:buFont typeface="Average"/>
              <a:buChar char="●"/>
            </a:pPr>
            <a:r>
              <a:rPr lang="en-US" dirty="0">
                <a:latin typeface="Average"/>
                <a:ea typeface="Average"/>
                <a:cs typeface="Average"/>
                <a:sym typeface="Average"/>
              </a:rPr>
              <a:t>Correct sun angles, can’t fake it</a:t>
            </a:r>
            <a:endParaRPr lang="en" dirty="0">
              <a:latin typeface="Average"/>
              <a:ea typeface="Average"/>
              <a:cs typeface="Average"/>
              <a:sym typeface="Average"/>
            </a:endParaRPr>
          </a:p>
          <a:p>
            <a:pPr marL="495239" indent="-316403">
              <a:lnSpc>
                <a:spcPct val="115000"/>
              </a:lnSpc>
              <a:buClr>
                <a:schemeClr val="accent3"/>
              </a:buClr>
              <a:buSzPts val="1000"/>
              <a:buFont typeface="Average"/>
              <a:buChar char="●"/>
            </a:pPr>
            <a:r>
              <a:rPr lang="en" dirty="0">
                <a:latin typeface="Average"/>
                <a:ea typeface="Average"/>
                <a:cs typeface="Average"/>
                <a:sym typeface="Average"/>
              </a:rPr>
              <a:t>Building right si</a:t>
            </a:r>
            <a:r>
              <a:rPr lang="en-CA" dirty="0">
                <a:latin typeface="Average"/>
                <a:ea typeface="Average"/>
                <a:cs typeface="Average"/>
                <a:sym typeface="Average"/>
              </a:rPr>
              <a:t>z</a:t>
            </a:r>
            <a:r>
              <a:rPr lang="en" dirty="0">
                <a:latin typeface="Average"/>
                <a:ea typeface="Average"/>
                <a:cs typeface="Average"/>
                <a:sym typeface="Average"/>
              </a:rPr>
              <a:t>e</a:t>
            </a:r>
            <a:endParaRPr dirty="0">
              <a:latin typeface="Average"/>
              <a:ea typeface="Average"/>
              <a:cs typeface="Average"/>
              <a:sym typeface="Average"/>
            </a:endParaRPr>
          </a:p>
          <a:p>
            <a:pPr marL="495239" indent="-316403">
              <a:lnSpc>
                <a:spcPct val="115000"/>
              </a:lnSpc>
              <a:buClr>
                <a:schemeClr val="accent3"/>
              </a:buClr>
              <a:buSzPts val="1000"/>
              <a:buFont typeface="Average"/>
              <a:buChar char="●"/>
            </a:pPr>
            <a:r>
              <a:rPr lang="en" dirty="0">
                <a:latin typeface="Average"/>
                <a:ea typeface="Average"/>
                <a:cs typeface="Average"/>
                <a:sym typeface="Average"/>
              </a:rPr>
              <a:t>No moody images with fancy light streaks</a:t>
            </a:r>
            <a:endParaRPr dirty="0">
              <a:latin typeface="Average"/>
              <a:ea typeface="Average"/>
              <a:cs typeface="Average"/>
              <a:sym typeface="Average"/>
            </a:endParaRPr>
          </a:p>
          <a:p>
            <a:pPr marL="495239" indent="-316403">
              <a:lnSpc>
                <a:spcPct val="115000"/>
              </a:lnSpc>
              <a:buClr>
                <a:schemeClr val="accent3"/>
              </a:buClr>
              <a:buSzPts val="1000"/>
              <a:buFont typeface="Average"/>
              <a:buChar char="●"/>
            </a:pPr>
            <a:r>
              <a:rPr lang="en" dirty="0">
                <a:latin typeface="Average"/>
                <a:ea typeface="Average"/>
                <a:cs typeface="Average"/>
                <a:sym typeface="Average"/>
              </a:rPr>
              <a:t>Check that building fits in neighborhood</a:t>
            </a:r>
            <a:endParaRPr dirty="0">
              <a:latin typeface="Average"/>
              <a:ea typeface="Average"/>
              <a:cs typeface="Average"/>
              <a:sym typeface="Average"/>
            </a:endParaRPr>
          </a:p>
          <a:p>
            <a:pPr marL="495239" indent="-316403">
              <a:lnSpc>
                <a:spcPct val="115000"/>
              </a:lnSpc>
              <a:buClr>
                <a:schemeClr val="accent3"/>
              </a:buClr>
              <a:buSzPts val="1000"/>
              <a:buFont typeface="Average"/>
              <a:buChar char="●"/>
            </a:pP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231870d9_8_19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0231870d9_8_194: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buNone/>
            </a:pPr>
            <a:r>
              <a:rPr lang="en" dirty="0">
                <a:latin typeface="Average"/>
                <a:ea typeface="Average"/>
                <a:cs typeface="Average"/>
                <a:sym typeface="Average"/>
              </a:rPr>
              <a:t>Most famous use of arch viz</a:t>
            </a:r>
            <a:endParaRPr dirty="0">
              <a:latin typeface="Average"/>
              <a:ea typeface="Average"/>
              <a:cs typeface="Average"/>
              <a:sym typeface="Average"/>
            </a:endParaRPr>
          </a:p>
          <a:p>
            <a:pPr marL="0" indent="0">
              <a:lnSpc>
                <a:spcPct val="115000"/>
              </a:lnSpc>
              <a:spcBef>
                <a:spcPts val="1733"/>
              </a:spcBef>
              <a:buNone/>
            </a:pPr>
            <a:r>
              <a:rPr lang="en" dirty="0">
                <a:latin typeface="Average"/>
                <a:ea typeface="Average"/>
                <a:cs typeface="Average"/>
                <a:sym typeface="Average"/>
              </a:rPr>
              <a:t>Real estate and product design</a:t>
            </a: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00b894dc2_0_24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00b894dc2_0_24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 dirty="0">
                <a:latin typeface="Average"/>
                <a:ea typeface="Average"/>
                <a:cs typeface="Average"/>
                <a:sym typeface="Average"/>
              </a:rPr>
              <a:t>Arch Viz is everywhere if you pay attention. </a:t>
            </a:r>
            <a:endParaRPr dirty="0">
              <a:latin typeface="Average"/>
              <a:ea typeface="Average"/>
              <a:cs typeface="Average"/>
              <a:sym typeface="Average"/>
            </a:endParaRPr>
          </a:p>
          <a:p>
            <a:pPr marL="495239" indent="-316403">
              <a:lnSpc>
                <a:spcPct val="115000"/>
              </a:lnSpc>
              <a:buSzPts val="1000"/>
              <a:buFont typeface="Average"/>
              <a:buChar char="●"/>
            </a:pPr>
            <a:r>
              <a:rPr lang="en" dirty="0">
                <a:latin typeface="Average"/>
                <a:ea typeface="Average"/>
                <a:cs typeface="Average"/>
                <a:sym typeface="Average"/>
              </a:rPr>
              <a:t>Even if </a:t>
            </a:r>
            <a:r>
              <a:rPr lang="en" b="1" dirty="0">
                <a:latin typeface="Average"/>
                <a:ea typeface="Average"/>
                <a:cs typeface="Average"/>
                <a:sym typeface="Average"/>
              </a:rPr>
              <a:t>do</a:t>
            </a:r>
            <a:r>
              <a:rPr lang="en" dirty="0">
                <a:latin typeface="Average"/>
                <a:ea typeface="Average"/>
                <a:cs typeface="Average"/>
                <a:sym typeface="Average"/>
              </a:rPr>
              <a:t> pay attention sometimes difficult to know as it’s hard to tell if an image is rendering or photo.</a:t>
            </a:r>
          </a:p>
          <a:p>
            <a:pPr marL="495239" indent="-316403">
              <a:lnSpc>
                <a:spcPct val="115000"/>
              </a:lnSpc>
              <a:buSzPts val="1000"/>
              <a:buFont typeface="Average"/>
              <a:buChar char="●"/>
            </a:pPr>
            <a:r>
              <a:rPr lang="en" dirty="0">
                <a:latin typeface="Average"/>
                <a:ea typeface="Average"/>
                <a:cs typeface="Average"/>
                <a:sym typeface="Average"/>
              </a:rPr>
              <a:t>So where can you </a:t>
            </a:r>
            <a:r>
              <a:rPr lang="en-CA" dirty="0">
                <a:latin typeface="Average"/>
                <a:ea typeface="Average"/>
                <a:cs typeface="Average"/>
                <a:sym typeface="Average"/>
              </a:rPr>
              <a:t>find arch viz?</a:t>
            </a:r>
            <a:endParaRPr dirty="0">
              <a:latin typeface="Average"/>
              <a:ea typeface="Average"/>
              <a:cs typeface="Average"/>
              <a:sym typeface="Average"/>
            </a:endParaRPr>
          </a:p>
          <a:p>
            <a:pPr marL="495239" indent="0">
              <a:lnSpc>
                <a:spcPct val="115000"/>
              </a:lnSpc>
              <a:spcBef>
                <a:spcPts val="1733"/>
              </a:spcBef>
              <a:buNone/>
            </a:pPr>
            <a:endParaRPr dirty="0">
              <a:latin typeface="Average"/>
              <a:ea typeface="Average"/>
              <a:cs typeface="Average"/>
              <a:sym typeface="Average"/>
            </a:endParaRPr>
          </a:p>
          <a:p>
            <a:pPr marL="495239" indent="-316403">
              <a:lnSpc>
                <a:spcPct val="115000"/>
              </a:lnSpc>
              <a:spcBef>
                <a:spcPts val="1733"/>
              </a:spcBef>
              <a:buSzPts val="1000"/>
              <a:buFont typeface="Average"/>
              <a:buChar char="●"/>
            </a:pP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0231870d9_8_38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0231870d9_8_38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pPr>
            <a:r>
              <a:rPr lang="en-CA" dirty="0">
                <a:latin typeface="Average"/>
                <a:ea typeface="Average"/>
                <a:cs typeface="Average"/>
                <a:sym typeface="Average"/>
              </a:rPr>
              <a:t>End user is the public</a:t>
            </a:r>
          </a:p>
          <a:p>
            <a:pPr marL="185715" indent="-185715">
              <a:lnSpc>
                <a:spcPct val="115000"/>
              </a:lnSpc>
            </a:pPr>
            <a:r>
              <a:rPr lang="en-CA" dirty="0">
                <a:latin typeface="Average"/>
                <a:ea typeface="Average"/>
                <a:cs typeface="Average"/>
                <a:sym typeface="Average"/>
              </a:rPr>
              <a:t>Hopefully buyers</a:t>
            </a:r>
          </a:p>
          <a:p>
            <a:pPr marL="185715" indent="-185715">
              <a:lnSpc>
                <a:spcPct val="115000"/>
              </a:lnSpc>
            </a:pPr>
            <a:r>
              <a:rPr lang="en-CA" dirty="0">
                <a:latin typeface="Average"/>
                <a:ea typeface="Average"/>
                <a:cs typeface="Average"/>
                <a:sym typeface="Average"/>
              </a:rPr>
              <a:t>Show the project and how it fits in the neighborhood</a:t>
            </a:r>
            <a:endParaRPr lang="en" dirty="0">
              <a:latin typeface="Average"/>
              <a:ea typeface="Average"/>
              <a:cs typeface="Average"/>
              <a:sym typeface="Average"/>
            </a:endParaRPr>
          </a:p>
          <a:p>
            <a:pPr marL="0" indent="0">
              <a:lnSpc>
                <a:spcPct val="115000"/>
              </a:lnSpc>
              <a:spcBef>
                <a:spcPts val="1733"/>
              </a:spcBef>
              <a:buNone/>
            </a:pP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00b894dc2_0_29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00b894dc2_0_29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pPr>
            <a:r>
              <a:rPr lang="en" dirty="0">
                <a:latin typeface="Average"/>
                <a:ea typeface="Average"/>
                <a:cs typeface="Average"/>
                <a:sym typeface="Average"/>
              </a:rPr>
              <a:t>Marketing to convey an idea. </a:t>
            </a:r>
            <a:endParaRPr dirty="0">
              <a:latin typeface="Average"/>
              <a:ea typeface="Average"/>
              <a:cs typeface="Average"/>
              <a:sym typeface="Average"/>
            </a:endParaRPr>
          </a:p>
          <a:p>
            <a:pPr marL="185715" indent="-185715">
              <a:lnSpc>
                <a:spcPct val="115000"/>
              </a:lnSpc>
              <a:spcBef>
                <a:spcPts val="1733"/>
              </a:spcBef>
            </a:pPr>
            <a:r>
              <a:rPr lang="en" dirty="0">
                <a:latin typeface="Average"/>
                <a:ea typeface="Average"/>
                <a:cs typeface="Average"/>
                <a:sym typeface="Average"/>
              </a:rPr>
              <a:t>kid friendly </a:t>
            </a:r>
            <a:r>
              <a:rPr lang="en-CA" dirty="0">
                <a:latin typeface="Average"/>
                <a:ea typeface="Average"/>
                <a:cs typeface="Average"/>
                <a:sym typeface="Average"/>
              </a:rPr>
              <a:t>space</a:t>
            </a:r>
          </a:p>
          <a:p>
            <a:pPr marL="185715" indent="-185715">
              <a:lnSpc>
                <a:spcPct val="115000"/>
              </a:lnSpc>
              <a:spcBef>
                <a:spcPts val="1733"/>
              </a:spcBef>
            </a:pPr>
            <a:r>
              <a:rPr lang="en" dirty="0">
                <a:latin typeface="Average"/>
                <a:ea typeface="Average"/>
                <a:cs typeface="Average"/>
                <a:sym typeface="Average"/>
              </a:rPr>
              <a:t>daycare and school in building</a:t>
            </a: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0231870d9_8_39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0231870d9_8_39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pPr>
            <a:r>
              <a:rPr lang="en-CA" dirty="0">
                <a:latin typeface="Average"/>
                <a:ea typeface="Average"/>
                <a:cs typeface="Average"/>
                <a:sym typeface="Average"/>
              </a:rPr>
              <a:t>Convey mood</a:t>
            </a:r>
            <a:endParaRPr dirty="0">
              <a:latin typeface="Average"/>
              <a:ea typeface="Average"/>
              <a:cs typeface="Average"/>
              <a:sym typeface="Average"/>
            </a:endParaRPr>
          </a:p>
          <a:p>
            <a:pPr marL="185715" indent="-185715">
              <a:lnSpc>
                <a:spcPct val="115000"/>
              </a:lnSpc>
              <a:spcBef>
                <a:spcPts val="1733"/>
              </a:spcBef>
            </a:pPr>
            <a:r>
              <a:rPr lang="en" dirty="0">
                <a:latin typeface="Average"/>
                <a:ea typeface="Average"/>
                <a:cs typeface="Average"/>
                <a:sym typeface="Average"/>
              </a:rPr>
              <a:t>Doesnt really show the design but more a lifestyle</a:t>
            </a:r>
            <a:endParaRPr dirty="0">
              <a:latin typeface="Average"/>
              <a:ea typeface="Average"/>
              <a:cs typeface="Average"/>
              <a:sym typeface="Average"/>
            </a:endParaRPr>
          </a:p>
          <a:p>
            <a:pPr marL="185715" indent="-185715">
              <a:lnSpc>
                <a:spcPct val="115000"/>
              </a:lnSpc>
              <a:spcBef>
                <a:spcPts val="1733"/>
              </a:spcBef>
              <a:spcAft>
                <a:spcPts val="1733"/>
              </a:spcAft>
            </a:pPr>
            <a:r>
              <a:rPr lang="en" dirty="0">
                <a:latin typeface="Average"/>
                <a:ea typeface="Average"/>
                <a:cs typeface="Average"/>
                <a:sym typeface="Average"/>
              </a:rPr>
              <a:t>If you buy that condo </a:t>
            </a:r>
          </a:p>
          <a:p>
            <a:pPr marL="185715" indent="-185715">
              <a:lnSpc>
                <a:spcPct val="115000"/>
              </a:lnSpc>
              <a:spcBef>
                <a:spcPts val="1733"/>
              </a:spcBef>
              <a:spcAft>
                <a:spcPts val="1733"/>
              </a:spcAft>
            </a:pPr>
            <a:r>
              <a:rPr lang="en" dirty="0">
                <a:latin typeface="Average"/>
                <a:ea typeface="Average"/>
                <a:cs typeface="Average"/>
                <a:sym typeface="Average"/>
              </a:rPr>
              <a:t>enjoy life by just drinking champagne in your jacuzzi</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01bd0f7c0_3_2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01bd0f7c0_3_2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r>
              <a:rPr lang="en-CA" sz="1300" dirty="0">
                <a:solidFill>
                  <a:srgbClr val="45403E"/>
                </a:solidFill>
                <a:latin typeface="Libre Baskerville"/>
                <a:ea typeface="Libre Baskerville"/>
                <a:cs typeface="Libre Baskerville"/>
                <a:sym typeface="Libre Baskerville"/>
              </a:rPr>
              <a:t>Animations. Been around for the past 10 years but easier and easier to produce so demand higher</a:t>
            </a:r>
          </a:p>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r>
              <a:rPr lang="en-CA" sz="1300" dirty="0">
                <a:solidFill>
                  <a:srgbClr val="45403E"/>
                </a:solidFill>
                <a:latin typeface="Libre Baskerville"/>
                <a:ea typeface="Libre Baskerville"/>
                <a:cs typeface="Libre Baskerville"/>
                <a:sym typeface="Libre Baskerville"/>
              </a:rPr>
              <a:t>Interactive experiences: been around for a while too but quality gets better</a:t>
            </a:r>
          </a:p>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r>
              <a:rPr lang="en-CA" sz="1300" dirty="0">
                <a:solidFill>
                  <a:srgbClr val="45403E"/>
                </a:solidFill>
                <a:latin typeface="Libre Baskerville"/>
                <a:ea typeface="Libre Baskerville"/>
                <a:cs typeface="Libre Baskerville"/>
                <a:sym typeface="Libre Baskerville"/>
              </a:rPr>
              <a:t>Virtual reality: new shiny one. Mobile oculus go. Wired rift or </a:t>
            </a:r>
            <a:r>
              <a:rPr lang="en-CA" sz="1300" dirty="0" err="1">
                <a:solidFill>
                  <a:srgbClr val="45403E"/>
                </a:solidFill>
                <a:latin typeface="Libre Baskerville"/>
                <a:ea typeface="Libre Baskerville"/>
                <a:cs typeface="Libre Baskerville"/>
                <a:sym typeface="Libre Baskerville"/>
              </a:rPr>
              <a:t>vive</a:t>
            </a:r>
            <a:r>
              <a:rPr lang="en-CA" sz="1300" dirty="0">
                <a:solidFill>
                  <a:srgbClr val="45403E"/>
                </a:solidFill>
                <a:latin typeface="Libre Baskerville"/>
                <a:ea typeface="Libre Baskerville"/>
                <a:cs typeface="Libre Baskerville"/>
                <a:sym typeface="Libre Baskerville"/>
              </a:rPr>
              <a:t>. Pick up pace once people actually have one home</a:t>
            </a:r>
          </a:p>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r>
              <a:rPr lang="en-CA" sz="1300" dirty="0">
                <a:solidFill>
                  <a:srgbClr val="45403E"/>
                </a:solidFill>
                <a:latin typeface="Libre Baskerville"/>
                <a:ea typeface="Libre Baskerville"/>
                <a:cs typeface="Libre Baskerville"/>
                <a:sym typeface="Libre Baskerville"/>
              </a:rPr>
              <a:t>Augmented reality: </a:t>
            </a:r>
            <a:r>
              <a:rPr lang="en-CA" sz="1300" dirty="0" err="1">
                <a:solidFill>
                  <a:srgbClr val="45403E"/>
                </a:solidFill>
                <a:latin typeface="Libre Baskerville"/>
                <a:ea typeface="Libre Baskerville"/>
                <a:cs typeface="Libre Baskerville"/>
                <a:sym typeface="Libre Baskerville"/>
              </a:rPr>
              <a:t>arkit</a:t>
            </a:r>
            <a:r>
              <a:rPr lang="en-CA" sz="1300" dirty="0">
                <a:solidFill>
                  <a:srgbClr val="45403E"/>
                </a:solidFill>
                <a:latin typeface="Libre Baskerville"/>
                <a:ea typeface="Libre Baskerville"/>
                <a:cs typeface="Libre Baskerville"/>
                <a:sym typeface="Libre Baskerville"/>
              </a:rPr>
              <a:t>, </a:t>
            </a:r>
            <a:r>
              <a:rPr lang="en-CA" sz="1300" dirty="0" err="1">
                <a:solidFill>
                  <a:srgbClr val="45403E"/>
                </a:solidFill>
                <a:latin typeface="Libre Baskerville"/>
                <a:ea typeface="Libre Baskerville"/>
                <a:cs typeface="Libre Baskerville"/>
                <a:sym typeface="Libre Baskerville"/>
              </a:rPr>
              <a:t>arcore</a:t>
            </a:r>
            <a:r>
              <a:rPr lang="en-CA" sz="1300" dirty="0">
                <a:solidFill>
                  <a:srgbClr val="45403E"/>
                </a:solidFill>
                <a:latin typeface="Libre Baskerville"/>
                <a:ea typeface="Libre Baskerville"/>
                <a:cs typeface="Libre Baskerville"/>
                <a:sym typeface="Libre Baskerville"/>
              </a:rPr>
              <a:t>, place furniture in your home, not there maybe see a building in the street</a:t>
            </a:r>
          </a:p>
          <a:p>
            <a:pPr marL="165080" indent="0">
              <a:lnSpc>
                <a:spcPct val="115000"/>
              </a:lnSpc>
              <a:buClr>
                <a:srgbClr val="45403E"/>
              </a:buClr>
              <a:buSzPts val="1200"/>
              <a:buNone/>
            </a:pPr>
            <a:endParaRPr lang="en-CA" sz="1300" dirty="0">
              <a:solidFill>
                <a:srgbClr val="45403E"/>
              </a:solidFill>
              <a:latin typeface="Libre Baskerville"/>
              <a:ea typeface="Libre Baskerville"/>
              <a:cs typeface="Libre Baskerville"/>
              <a:sym typeface="Libre Baskerville"/>
            </a:endParaRPr>
          </a:p>
          <a:p>
            <a:pPr marL="165080" indent="0">
              <a:lnSpc>
                <a:spcPct val="115000"/>
              </a:lnSpc>
              <a:buClr>
                <a:srgbClr val="45403E"/>
              </a:buClr>
              <a:buSzPts val="1200"/>
              <a:buNone/>
            </a:pPr>
            <a:r>
              <a:rPr lang="en-CA" sz="1300" dirty="0">
                <a:solidFill>
                  <a:srgbClr val="45403E"/>
                </a:solidFill>
                <a:latin typeface="Libre Baskerville"/>
                <a:ea typeface="Libre Baskerville"/>
                <a:cs typeface="Libre Baskerville"/>
                <a:sym typeface="Libre Baskerville"/>
              </a:rPr>
              <a:t>Web: future be able to share 3d model through browser. Then do virtual reality without headset</a:t>
            </a:r>
          </a:p>
        </p:txBody>
      </p:sp>
    </p:spTree>
    <p:extLst>
      <p:ext uri="{BB962C8B-B14F-4D97-AF65-F5344CB8AC3E}">
        <p14:creationId xmlns:p14="http://schemas.microsoft.com/office/powerpoint/2010/main" val="2459390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0231870d9_10_4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0231870d9_10_4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3c5eb125_0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03c5eb125_0_1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spcBef>
                <a:spcPts val="1733"/>
              </a:spcBef>
              <a:spcAft>
                <a:spcPts val="1733"/>
              </a:spcAft>
              <a:buNone/>
            </a:pPr>
            <a:r>
              <a:rPr lang="en-CA" dirty="0">
                <a:solidFill>
                  <a:srgbClr val="FF0000"/>
                </a:solidFill>
                <a:latin typeface="Average"/>
                <a:ea typeface="Average"/>
                <a:cs typeface="Average"/>
                <a:sym typeface="Average"/>
              </a:rPr>
              <a:t>Students:</a:t>
            </a:r>
          </a:p>
          <a:p>
            <a:pPr marL="185715" indent="-185715">
              <a:lnSpc>
                <a:spcPct val="115000"/>
              </a:lnSpc>
              <a:spcBef>
                <a:spcPts val="1733"/>
              </a:spcBef>
              <a:spcAft>
                <a:spcPts val="1733"/>
              </a:spcAft>
            </a:pPr>
            <a:r>
              <a:rPr lang="en-CA" dirty="0" err="1">
                <a:latin typeface="Average"/>
                <a:ea typeface="Average"/>
                <a:cs typeface="Average"/>
                <a:sym typeface="Average"/>
              </a:rPr>
              <a:t>Ressources</a:t>
            </a:r>
            <a:r>
              <a:rPr lang="en-CA" dirty="0">
                <a:latin typeface="Average"/>
                <a:ea typeface="Average"/>
                <a:cs typeface="Average"/>
                <a:sym typeface="Average"/>
              </a:rPr>
              <a:t> limited:</a:t>
            </a:r>
          </a:p>
          <a:p>
            <a:pPr marL="185715" indent="-185715">
              <a:lnSpc>
                <a:spcPct val="115000"/>
              </a:lnSpc>
              <a:spcBef>
                <a:spcPts val="1733"/>
              </a:spcBef>
              <a:spcAft>
                <a:spcPts val="1733"/>
              </a:spcAft>
            </a:pPr>
            <a:r>
              <a:rPr lang="en-CA" dirty="0">
                <a:latin typeface="Average"/>
                <a:ea typeface="Average"/>
                <a:cs typeface="Average"/>
                <a:sym typeface="Average"/>
              </a:rPr>
              <a:t>Not a lot of software</a:t>
            </a:r>
          </a:p>
          <a:p>
            <a:pPr marL="185715" indent="-185715">
              <a:lnSpc>
                <a:spcPct val="115000"/>
              </a:lnSpc>
              <a:spcBef>
                <a:spcPts val="1733"/>
              </a:spcBef>
              <a:spcAft>
                <a:spcPts val="1733"/>
              </a:spcAft>
            </a:pPr>
            <a:r>
              <a:rPr lang="en-CA" dirty="0">
                <a:latin typeface="Average"/>
                <a:ea typeface="Average"/>
                <a:cs typeface="Average"/>
                <a:sym typeface="Average"/>
              </a:rPr>
              <a:t>IT department in university but can’t access always</a:t>
            </a:r>
          </a:p>
          <a:p>
            <a:pPr marL="185715" indent="-185715">
              <a:lnSpc>
                <a:spcPct val="115000"/>
              </a:lnSpc>
              <a:spcBef>
                <a:spcPts val="1733"/>
              </a:spcBef>
              <a:spcAft>
                <a:spcPts val="1733"/>
              </a:spcAft>
            </a:pPr>
            <a:r>
              <a:rPr lang="en-CA" dirty="0">
                <a:latin typeface="Average"/>
                <a:ea typeface="Average"/>
                <a:cs typeface="Average"/>
                <a:sym typeface="Average"/>
              </a:rPr>
              <a:t>Not a lot of assets</a:t>
            </a:r>
          </a:p>
          <a:p>
            <a:pPr marL="185715" indent="-185715">
              <a:lnSpc>
                <a:spcPct val="115000"/>
              </a:lnSpc>
              <a:spcBef>
                <a:spcPts val="1733"/>
              </a:spcBef>
              <a:spcAft>
                <a:spcPts val="1733"/>
              </a:spcAft>
            </a:pPr>
            <a:r>
              <a:rPr lang="en-CA" dirty="0">
                <a:latin typeface="Average"/>
                <a:ea typeface="Average"/>
                <a:cs typeface="Average"/>
                <a:sym typeface="Average"/>
              </a:rPr>
              <a:t>No render power</a:t>
            </a:r>
            <a:endParaRPr dirty="0">
              <a:latin typeface="Average"/>
              <a:ea typeface="Average"/>
              <a:cs typeface="Average"/>
              <a:sym typeface="Average"/>
            </a:endParaRPr>
          </a:p>
        </p:txBody>
      </p:sp>
    </p:spTree>
    <p:extLst>
      <p:ext uri="{BB962C8B-B14F-4D97-AF65-F5344CB8AC3E}">
        <p14:creationId xmlns:p14="http://schemas.microsoft.com/office/powerpoint/2010/main" val="240266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3c5eb125_0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03c5eb125_0_1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Clr>
                <a:srgbClr val="FF0000"/>
              </a:buClr>
              <a:buSzPts val="1000"/>
              <a:buFont typeface="Average"/>
              <a:buChar char="●"/>
            </a:pPr>
            <a:r>
              <a:rPr lang="en-CA" dirty="0">
                <a:solidFill>
                  <a:srgbClr val="FF0000"/>
                </a:solidFill>
                <a:latin typeface="Average"/>
                <a:ea typeface="Average"/>
                <a:cs typeface="Average"/>
                <a:sym typeface="Average"/>
              </a:rPr>
              <a:t>Architects:</a:t>
            </a:r>
            <a:endParaRPr lang="en" dirty="0">
              <a:solidFill>
                <a:srgbClr val="FF0000"/>
              </a:solidFill>
              <a:latin typeface="Average"/>
              <a:ea typeface="Average"/>
              <a:cs typeface="Average"/>
              <a:sym typeface="Average"/>
            </a:endParaRPr>
          </a:p>
          <a:p>
            <a:pPr marL="185715" indent="-185715">
              <a:lnSpc>
                <a:spcPct val="115000"/>
              </a:lnSpc>
              <a:spcBef>
                <a:spcPts val="1733"/>
              </a:spcBef>
              <a:spcAft>
                <a:spcPts val="1733"/>
              </a:spcAft>
            </a:pPr>
            <a:r>
              <a:rPr lang="en-US" dirty="0" err="1">
                <a:latin typeface="Average"/>
                <a:ea typeface="Average"/>
                <a:cs typeface="Average"/>
                <a:sym typeface="Average"/>
              </a:rPr>
              <a:t>Ressources</a:t>
            </a:r>
            <a:r>
              <a:rPr lang="en-US" dirty="0">
                <a:latin typeface="Average"/>
                <a:ea typeface="Average"/>
                <a:cs typeface="Average"/>
                <a:sym typeface="Average"/>
              </a:rPr>
              <a:t> limited:</a:t>
            </a:r>
          </a:p>
          <a:p>
            <a:pPr marL="185715" indent="-185715">
              <a:lnSpc>
                <a:spcPct val="115000"/>
              </a:lnSpc>
              <a:spcBef>
                <a:spcPts val="1733"/>
              </a:spcBef>
              <a:spcAft>
                <a:spcPts val="1733"/>
              </a:spcAft>
            </a:pPr>
            <a:r>
              <a:rPr lang="en-US" dirty="0">
                <a:latin typeface="Average"/>
                <a:ea typeface="Average"/>
                <a:cs typeface="Average"/>
                <a:sym typeface="Average"/>
              </a:rPr>
              <a:t>More software</a:t>
            </a:r>
          </a:p>
          <a:p>
            <a:pPr marL="185715" indent="-185715">
              <a:lnSpc>
                <a:spcPct val="115000"/>
              </a:lnSpc>
              <a:spcBef>
                <a:spcPts val="1733"/>
              </a:spcBef>
              <a:spcAft>
                <a:spcPts val="1733"/>
              </a:spcAft>
            </a:pPr>
            <a:r>
              <a:rPr lang="en-US" dirty="0">
                <a:latin typeface="Average"/>
                <a:ea typeface="Average"/>
                <a:cs typeface="Average"/>
                <a:sym typeface="Average"/>
              </a:rPr>
              <a:t>IT department if they don’t work by themselves</a:t>
            </a:r>
          </a:p>
          <a:p>
            <a:pPr marL="185715" indent="-185715">
              <a:lnSpc>
                <a:spcPct val="115000"/>
              </a:lnSpc>
              <a:spcBef>
                <a:spcPts val="1733"/>
              </a:spcBef>
              <a:spcAft>
                <a:spcPts val="1733"/>
              </a:spcAft>
            </a:pPr>
            <a:r>
              <a:rPr lang="en-US" dirty="0">
                <a:latin typeface="Average"/>
                <a:ea typeface="Average"/>
                <a:cs typeface="Average"/>
                <a:sym typeface="Average"/>
              </a:rPr>
              <a:t>Build small asset library</a:t>
            </a:r>
          </a:p>
          <a:p>
            <a:pPr marL="185715" indent="-185715">
              <a:lnSpc>
                <a:spcPct val="115000"/>
              </a:lnSpc>
              <a:spcBef>
                <a:spcPts val="1733"/>
              </a:spcBef>
              <a:spcAft>
                <a:spcPts val="1733"/>
              </a:spcAft>
            </a:pPr>
            <a:r>
              <a:rPr lang="en-CA" dirty="0">
                <a:latin typeface="Average"/>
                <a:ea typeface="Average"/>
                <a:cs typeface="Average"/>
                <a:sym typeface="Average"/>
              </a:rPr>
              <a:t>Limited render power</a:t>
            </a:r>
            <a:endParaRPr dirty="0">
              <a:solidFill>
                <a:srgbClr val="FF0000"/>
              </a:solidFill>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extLst>
      <p:ext uri="{BB962C8B-B14F-4D97-AF65-F5344CB8AC3E}">
        <p14:creationId xmlns:p14="http://schemas.microsoft.com/office/powerpoint/2010/main" val="3077229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3c5eb125_0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03c5eb125_0_1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Clr>
                <a:srgbClr val="FF0000"/>
              </a:buClr>
              <a:buSzPts val="1000"/>
              <a:buFont typeface="Average"/>
              <a:buChar char="●"/>
            </a:pPr>
            <a:r>
              <a:rPr lang="en-CA" dirty="0">
                <a:solidFill>
                  <a:srgbClr val="FF0000"/>
                </a:solidFill>
                <a:latin typeface="Average"/>
                <a:ea typeface="Average"/>
                <a:cs typeface="Average"/>
                <a:sym typeface="Average"/>
              </a:rPr>
              <a:t>Freelancers:</a:t>
            </a: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endParaRPr lang="en" dirty="0">
              <a:solidFill>
                <a:srgbClr val="FF0000"/>
              </a:solidFill>
              <a:latin typeface="Average"/>
              <a:ea typeface="Average"/>
              <a:cs typeface="Average"/>
              <a:sym typeface="Average"/>
            </a:endParaRPr>
          </a:p>
          <a:p>
            <a:pPr marL="185715" indent="-185715">
              <a:lnSpc>
                <a:spcPct val="115000"/>
              </a:lnSpc>
              <a:spcBef>
                <a:spcPts val="1733"/>
              </a:spcBef>
              <a:spcAft>
                <a:spcPts val="1733"/>
              </a:spcAft>
            </a:pPr>
            <a:r>
              <a:rPr lang="en-US" dirty="0" err="1">
                <a:latin typeface="Average"/>
                <a:ea typeface="Average"/>
                <a:cs typeface="Average"/>
                <a:sym typeface="Average"/>
              </a:rPr>
              <a:t>Ressources</a:t>
            </a:r>
            <a:r>
              <a:rPr lang="en-US" dirty="0">
                <a:latin typeface="Average"/>
                <a:ea typeface="Average"/>
                <a:cs typeface="Average"/>
                <a:sym typeface="Average"/>
              </a:rPr>
              <a:t> limited:</a:t>
            </a:r>
          </a:p>
          <a:p>
            <a:pPr marL="185715" indent="-185715">
              <a:lnSpc>
                <a:spcPct val="115000"/>
              </a:lnSpc>
              <a:spcBef>
                <a:spcPts val="1733"/>
              </a:spcBef>
              <a:spcAft>
                <a:spcPts val="1733"/>
              </a:spcAft>
            </a:pPr>
            <a:r>
              <a:rPr lang="en-US" dirty="0">
                <a:latin typeface="Average"/>
                <a:ea typeface="Average"/>
                <a:cs typeface="Average"/>
                <a:sym typeface="Average"/>
              </a:rPr>
              <a:t>More software. </a:t>
            </a:r>
          </a:p>
          <a:p>
            <a:pPr marL="185715" indent="-185715">
              <a:lnSpc>
                <a:spcPct val="115000"/>
              </a:lnSpc>
              <a:spcBef>
                <a:spcPts val="1733"/>
              </a:spcBef>
              <a:spcAft>
                <a:spcPts val="1733"/>
              </a:spcAft>
            </a:pPr>
            <a:r>
              <a:rPr lang="en-US" dirty="0">
                <a:latin typeface="Average"/>
                <a:ea typeface="Average"/>
                <a:cs typeface="Average"/>
                <a:sym typeface="Average"/>
              </a:rPr>
              <a:t>No IT but don’t have much hardware to debug</a:t>
            </a:r>
          </a:p>
          <a:p>
            <a:pPr marL="185715" indent="-185715">
              <a:lnSpc>
                <a:spcPct val="115000"/>
              </a:lnSpc>
              <a:spcBef>
                <a:spcPts val="1733"/>
              </a:spcBef>
              <a:spcAft>
                <a:spcPts val="1733"/>
              </a:spcAft>
            </a:pPr>
            <a:r>
              <a:rPr lang="en-US" dirty="0">
                <a:latin typeface="Average"/>
                <a:ea typeface="Average"/>
                <a:cs typeface="Average"/>
                <a:sym typeface="Average"/>
              </a:rPr>
              <a:t>Asset library</a:t>
            </a:r>
          </a:p>
          <a:p>
            <a:pPr marL="185715" indent="-185715">
              <a:lnSpc>
                <a:spcPct val="115000"/>
              </a:lnSpc>
              <a:spcBef>
                <a:spcPts val="1733"/>
              </a:spcBef>
              <a:spcAft>
                <a:spcPts val="1733"/>
              </a:spcAft>
            </a:pPr>
            <a:r>
              <a:rPr lang="en-US" dirty="0">
                <a:latin typeface="Average"/>
                <a:ea typeface="Average"/>
                <a:cs typeface="Average"/>
                <a:sym typeface="Average"/>
              </a:rPr>
              <a:t>Limited render power but online render farm</a:t>
            </a:r>
            <a:endParaRPr lang="en-US"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endParaRPr dirty="0">
              <a:solidFill>
                <a:srgbClr val="FF0000"/>
              </a:solidFill>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extLst>
      <p:ext uri="{BB962C8B-B14F-4D97-AF65-F5344CB8AC3E}">
        <p14:creationId xmlns:p14="http://schemas.microsoft.com/office/powerpoint/2010/main" val="109582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3c5eb125_0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03c5eb125_0_1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Clr>
                <a:srgbClr val="FF0000"/>
              </a:buClr>
              <a:buSzPts val="1000"/>
              <a:buFont typeface="Average"/>
              <a:buChar char="●"/>
            </a:pPr>
            <a:r>
              <a:rPr lang="en-CA" dirty="0">
                <a:solidFill>
                  <a:srgbClr val="FF0000"/>
                </a:solidFill>
                <a:latin typeface="Average"/>
                <a:ea typeface="Average"/>
                <a:cs typeface="Average"/>
                <a:sym typeface="Average"/>
              </a:rPr>
              <a:t>In house rendering team:</a:t>
            </a: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r>
              <a:rPr lang="en-CA" dirty="0">
                <a:solidFill>
                  <a:srgbClr val="FF0000"/>
                </a:solidFill>
                <a:latin typeface="Average"/>
                <a:ea typeface="Average"/>
                <a:cs typeface="Average"/>
                <a:sym typeface="Average"/>
              </a:rPr>
              <a:t>Most architectural studios bigger than 50 people have their in house rendering team</a:t>
            </a:r>
          </a:p>
          <a:p>
            <a:pPr marL="495239" indent="-316403">
              <a:lnSpc>
                <a:spcPct val="115000"/>
              </a:lnSpc>
              <a:buClr>
                <a:srgbClr val="FF0000"/>
              </a:buClr>
              <a:buSzPts val="1000"/>
              <a:buFont typeface="Average"/>
              <a:buChar char="●"/>
            </a:pPr>
            <a:endParaRPr lang="en" dirty="0">
              <a:solidFill>
                <a:srgbClr val="FF0000"/>
              </a:solidFill>
              <a:latin typeface="Average"/>
              <a:ea typeface="Average"/>
              <a:cs typeface="Average"/>
              <a:sym typeface="Average"/>
            </a:endParaRPr>
          </a:p>
          <a:p>
            <a:pPr marL="185715" indent="-185715">
              <a:lnSpc>
                <a:spcPct val="115000"/>
              </a:lnSpc>
              <a:spcBef>
                <a:spcPts val="1733"/>
              </a:spcBef>
              <a:spcAft>
                <a:spcPts val="1733"/>
              </a:spcAft>
            </a:pPr>
            <a:r>
              <a:rPr lang="en-US" dirty="0" err="1">
                <a:latin typeface="Average"/>
                <a:ea typeface="Average"/>
                <a:cs typeface="Average"/>
                <a:sym typeface="Average"/>
              </a:rPr>
              <a:t>Ressources</a:t>
            </a:r>
            <a:r>
              <a:rPr lang="en-US" dirty="0">
                <a:latin typeface="Average"/>
                <a:ea typeface="Average"/>
                <a:cs typeface="Average"/>
                <a:sym typeface="Average"/>
              </a:rPr>
              <a:t> limited:</a:t>
            </a:r>
          </a:p>
          <a:p>
            <a:pPr marL="185715" indent="-185715">
              <a:lnSpc>
                <a:spcPct val="115000"/>
              </a:lnSpc>
              <a:spcBef>
                <a:spcPts val="1733"/>
              </a:spcBef>
              <a:spcAft>
                <a:spcPts val="1733"/>
              </a:spcAft>
            </a:pPr>
            <a:r>
              <a:rPr lang="en-US" dirty="0">
                <a:latin typeface="Average"/>
                <a:ea typeface="Average"/>
                <a:cs typeface="Average"/>
                <a:sym typeface="Average"/>
              </a:rPr>
              <a:t>All software need</a:t>
            </a:r>
          </a:p>
          <a:p>
            <a:pPr marL="185715" indent="-185715">
              <a:lnSpc>
                <a:spcPct val="115000"/>
              </a:lnSpc>
              <a:spcBef>
                <a:spcPts val="1733"/>
              </a:spcBef>
              <a:spcAft>
                <a:spcPts val="1733"/>
              </a:spcAft>
            </a:pPr>
            <a:r>
              <a:rPr lang="en-US" dirty="0">
                <a:latin typeface="Average"/>
                <a:ea typeface="Average"/>
                <a:cs typeface="Average"/>
                <a:sym typeface="Average"/>
              </a:rPr>
              <a:t>IT department</a:t>
            </a:r>
          </a:p>
          <a:p>
            <a:pPr marL="185715" indent="-185715">
              <a:lnSpc>
                <a:spcPct val="115000"/>
              </a:lnSpc>
              <a:spcBef>
                <a:spcPts val="1733"/>
              </a:spcBef>
              <a:spcAft>
                <a:spcPts val="1733"/>
              </a:spcAft>
            </a:pPr>
            <a:r>
              <a:rPr lang="en-US" dirty="0">
                <a:latin typeface="Average"/>
                <a:ea typeface="Average"/>
                <a:cs typeface="Average"/>
                <a:sym typeface="Average"/>
              </a:rPr>
              <a:t>Asset library</a:t>
            </a:r>
          </a:p>
          <a:p>
            <a:pPr marL="185715" indent="-185715">
              <a:lnSpc>
                <a:spcPct val="115000"/>
              </a:lnSpc>
              <a:spcBef>
                <a:spcPts val="1733"/>
              </a:spcBef>
              <a:spcAft>
                <a:spcPts val="1733"/>
              </a:spcAft>
            </a:pPr>
            <a:r>
              <a:rPr lang="en-US" dirty="0">
                <a:latin typeface="Average"/>
                <a:ea typeface="Average"/>
                <a:cs typeface="Average"/>
                <a:sym typeface="Average"/>
              </a:rPr>
              <a:t>small render farm or at least their networked workstation</a:t>
            </a:r>
            <a:endParaRPr lang="en-US" dirty="0">
              <a:solidFill>
                <a:srgbClr val="FF0000"/>
              </a:solidFill>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extLst>
      <p:ext uri="{BB962C8B-B14F-4D97-AF65-F5344CB8AC3E}">
        <p14:creationId xmlns:p14="http://schemas.microsoft.com/office/powerpoint/2010/main" val="378998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3c5eb125_0_1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03c5eb125_0_1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Clr>
                <a:srgbClr val="FF0000"/>
              </a:buClr>
              <a:buSzPts val="1000"/>
              <a:buFont typeface="Average"/>
              <a:buChar char="●"/>
            </a:pPr>
            <a:r>
              <a:rPr lang="en-CA" dirty="0">
                <a:solidFill>
                  <a:srgbClr val="FF0000"/>
                </a:solidFill>
                <a:latin typeface="Average"/>
                <a:ea typeface="Average"/>
                <a:cs typeface="Average"/>
                <a:sym typeface="Average"/>
              </a:rPr>
              <a:t>Visualization studio:</a:t>
            </a: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endParaRPr lang="en" dirty="0">
              <a:solidFill>
                <a:srgbClr val="FF0000"/>
              </a:solidFill>
              <a:latin typeface="Average"/>
              <a:ea typeface="Average"/>
              <a:cs typeface="Average"/>
              <a:sym typeface="Average"/>
            </a:endParaRPr>
          </a:p>
          <a:p>
            <a:pPr marL="185715" indent="-185715">
              <a:lnSpc>
                <a:spcPct val="115000"/>
              </a:lnSpc>
              <a:spcBef>
                <a:spcPts val="1733"/>
              </a:spcBef>
              <a:spcAft>
                <a:spcPts val="1733"/>
              </a:spcAft>
            </a:pPr>
            <a:r>
              <a:rPr lang="en-US" dirty="0" err="1">
                <a:latin typeface="Average"/>
                <a:ea typeface="Average"/>
                <a:cs typeface="Average"/>
                <a:sym typeface="Average"/>
              </a:rPr>
              <a:t>Ressources</a:t>
            </a:r>
            <a:r>
              <a:rPr lang="en-US" dirty="0">
                <a:latin typeface="Average"/>
                <a:ea typeface="Average"/>
                <a:cs typeface="Average"/>
                <a:sym typeface="Average"/>
              </a:rPr>
              <a:t> limited:</a:t>
            </a:r>
          </a:p>
          <a:p>
            <a:pPr marL="185715" indent="-185715">
              <a:lnSpc>
                <a:spcPct val="115000"/>
              </a:lnSpc>
              <a:spcBef>
                <a:spcPts val="1733"/>
              </a:spcBef>
              <a:spcAft>
                <a:spcPts val="1733"/>
              </a:spcAft>
            </a:pPr>
            <a:r>
              <a:rPr lang="en-US" dirty="0">
                <a:latin typeface="Average"/>
                <a:ea typeface="Average"/>
                <a:cs typeface="Average"/>
                <a:sym typeface="Average"/>
              </a:rPr>
              <a:t>All software need</a:t>
            </a:r>
          </a:p>
          <a:p>
            <a:pPr marL="185715" indent="-185715">
              <a:lnSpc>
                <a:spcPct val="115000"/>
              </a:lnSpc>
              <a:spcBef>
                <a:spcPts val="1733"/>
              </a:spcBef>
              <a:spcAft>
                <a:spcPts val="1733"/>
              </a:spcAft>
            </a:pPr>
            <a:r>
              <a:rPr lang="en-US" dirty="0">
                <a:latin typeface="Average"/>
                <a:ea typeface="Average"/>
                <a:cs typeface="Average"/>
                <a:sym typeface="Average"/>
              </a:rPr>
              <a:t>IT department</a:t>
            </a:r>
          </a:p>
          <a:p>
            <a:pPr marL="185715" indent="-185715">
              <a:lnSpc>
                <a:spcPct val="115000"/>
              </a:lnSpc>
              <a:spcBef>
                <a:spcPts val="1733"/>
              </a:spcBef>
              <a:spcAft>
                <a:spcPts val="1733"/>
              </a:spcAft>
            </a:pPr>
            <a:r>
              <a:rPr lang="en-US" dirty="0">
                <a:latin typeface="Average"/>
                <a:ea typeface="Average"/>
                <a:cs typeface="Average"/>
                <a:sym typeface="Average"/>
              </a:rPr>
              <a:t>RD department</a:t>
            </a:r>
          </a:p>
          <a:p>
            <a:pPr marL="185715" indent="-185715">
              <a:lnSpc>
                <a:spcPct val="115000"/>
              </a:lnSpc>
              <a:spcBef>
                <a:spcPts val="1733"/>
              </a:spcBef>
              <a:spcAft>
                <a:spcPts val="1733"/>
              </a:spcAft>
            </a:pPr>
            <a:r>
              <a:rPr lang="en-US" dirty="0">
                <a:latin typeface="Average"/>
                <a:ea typeface="Average"/>
                <a:cs typeface="Average"/>
                <a:sym typeface="Average"/>
              </a:rPr>
              <a:t>Big Asset library</a:t>
            </a:r>
          </a:p>
          <a:p>
            <a:pPr marL="185715" indent="-185715">
              <a:lnSpc>
                <a:spcPct val="115000"/>
              </a:lnSpc>
              <a:spcBef>
                <a:spcPts val="1733"/>
              </a:spcBef>
              <a:spcAft>
                <a:spcPts val="1733"/>
              </a:spcAft>
            </a:pPr>
            <a:r>
              <a:rPr lang="en-US" dirty="0">
                <a:latin typeface="Average"/>
                <a:ea typeface="Average"/>
                <a:cs typeface="Average"/>
                <a:sym typeface="Average"/>
              </a:rPr>
              <a:t>render farm + networked workstation </a:t>
            </a:r>
          </a:p>
          <a:p>
            <a:pPr marL="185715" indent="-185715">
              <a:lnSpc>
                <a:spcPct val="115000"/>
              </a:lnSpc>
              <a:spcBef>
                <a:spcPts val="1733"/>
              </a:spcBef>
              <a:spcAft>
                <a:spcPts val="1733"/>
              </a:spcAft>
            </a:pPr>
            <a:r>
              <a:rPr lang="en-CA" dirty="0">
                <a:solidFill>
                  <a:srgbClr val="FF0000"/>
                </a:solidFill>
                <a:latin typeface="Average"/>
                <a:ea typeface="Average"/>
                <a:cs typeface="Average"/>
                <a:sym typeface="Average"/>
              </a:rPr>
              <a:t>Online render farm</a:t>
            </a: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endParaRPr lang="en" dirty="0">
              <a:solidFill>
                <a:srgbClr val="FF0000"/>
              </a:solidFill>
              <a:latin typeface="Average"/>
              <a:ea typeface="Average"/>
              <a:cs typeface="Average"/>
              <a:sym typeface="Average"/>
            </a:endParaRPr>
          </a:p>
          <a:p>
            <a:pPr marL="495239" indent="-316403">
              <a:lnSpc>
                <a:spcPct val="115000"/>
              </a:lnSpc>
              <a:buClr>
                <a:srgbClr val="FF0000"/>
              </a:buClr>
              <a:buSzPts val="1000"/>
              <a:buFont typeface="Average"/>
              <a:buChar char="●"/>
            </a:pPr>
            <a:r>
              <a:rPr lang="en" dirty="0">
                <a:solidFill>
                  <a:srgbClr val="FF0000"/>
                </a:solidFill>
                <a:latin typeface="Average"/>
                <a:ea typeface="Average"/>
                <a:cs typeface="Average"/>
                <a:sym typeface="Average"/>
              </a:rPr>
              <a:t>Market is really fragmented </a:t>
            </a:r>
            <a:r>
              <a:rPr lang="en-CA" dirty="0">
                <a:solidFill>
                  <a:srgbClr val="FF0000"/>
                </a:solidFill>
                <a:latin typeface="Average"/>
                <a:ea typeface="Average"/>
                <a:cs typeface="Average"/>
                <a:sym typeface="Average"/>
              </a:rPr>
              <a:t>in a way that very different team size and profile work on same type of project</a:t>
            </a:r>
            <a:r>
              <a:rPr lang="en" dirty="0">
                <a:solidFill>
                  <a:srgbClr val="FF0000"/>
                </a:solidFill>
                <a:latin typeface="Average"/>
                <a:ea typeface="Average"/>
                <a:cs typeface="Average"/>
                <a:sym typeface="Average"/>
              </a:rPr>
              <a:t>.</a:t>
            </a:r>
            <a:endParaRPr dirty="0">
              <a:solidFill>
                <a:srgbClr val="FF0000"/>
              </a:solidFill>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extLst>
      <p:ext uri="{BB962C8B-B14F-4D97-AF65-F5344CB8AC3E}">
        <p14:creationId xmlns:p14="http://schemas.microsoft.com/office/powerpoint/2010/main" val="192960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0231870d9_8_3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0231870d9_8_3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CA" dirty="0">
                <a:latin typeface="Average"/>
                <a:ea typeface="Average"/>
                <a:cs typeface="Average"/>
                <a:sym typeface="Average"/>
              </a:rPr>
              <a:t>Nearly 100% of Ikea kit</a:t>
            </a:r>
            <a:r>
              <a:rPr lang="en" dirty="0">
                <a:latin typeface="Average"/>
                <a:ea typeface="Average"/>
                <a:cs typeface="Average"/>
                <a:sym typeface="Average"/>
              </a:rPr>
              <a:t>chen catalog </a:t>
            </a:r>
            <a:r>
              <a:rPr lang="en-CA" dirty="0">
                <a:latin typeface="Average"/>
                <a:ea typeface="Average"/>
                <a:cs typeface="Average"/>
                <a:sym typeface="Average"/>
              </a:rPr>
              <a:t>is</a:t>
            </a:r>
            <a:r>
              <a:rPr lang="en" dirty="0">
                <a:latin typeface="Average"/>
                <a:ea typeface="Average"/>
                <a:cs typeface="Average"/>
                <a:sym typeface="Average"/>
              </a:rPr>
              <a:t> 3d renderings, most of their product renders are 3d renderings </a:t>
            </a:r>
            <a:r>
              <a:rPr lang="en-CA" dirty="0">
                <a:latin typeface="Average"/>
                <a:ea typeface="Average"/>
                <a:cs typeface="Average"/>
                <a:sym typeface="Average"/>
              </a:rPr>
              <a:t>and 30% of their overall image production is digitally created.</a:t>
            </a:r>
          </a:p>
          <a:p>
            <a:pPr marL="495239" indent="-316403">
              <a:lnSpc>
                <a:spcPct val="115000"/>
              </a:lnSpc>
              <a:buSzPts val="1000"/>
              <a:buFont typeface="Average"/>
              <a:buChar char="●"/>
            </a:pPr>
            <a:r>
              <a:rPr lang="en-CA" dirty="0">
                <a:latin typeface="Average"/>
                <a:ea typeface="Average"/>
                <a:cs typeface="Average"/>
                <a:sym typeface="Average"/>
              </a:rPr>
              <a:t>A lot of the bathroom and kitchen marketing images are now renderings because more cost effective</a:t>
            </a:r>
          </a:p>
          <a:p>
            <a:pPr marL="495239" indent="-316403">
              <a:lnSpc>
                <a:spcPct val="115000"/>
              </a:lnSpc>
              <a:buSzPts val="1000"/>
              <a:buFont typeface="Average"/>
              <a:buChar char="●"/>
            </a:pPr>
            <a:endParaRPr lang="en-CA" dirty="0">
              <a:latin typeface="Average"/>
              <a:ea typeface="Average"/>
              <a:cs typeface="Average"/>
              <a:sym typeface="Average"/>
            </a:endParaRPr>
          </a:p>
          <a:p>
            <a:pPr marL="495239" indent="-316403">
              <a:lnSpc>
                <a:spcPct val="115000"/>
              </a:lnSpc>
              <a:buSzPts val="1000"/>
              <a:buFont typeface="Average"/>
              <a:buChar char="●"/>
            </a:pPr>
            <a:endParaRPr lang="en-CA" dirty="0">
              <a:latin typeface="Average"/>
              <a:ea typeface="Average"/>
              <a:cs typeface="Average"/>
              <a:sym typeface="Average"/>
            </a:endParaRPr>
          </a:p>
          <a:p>
            <a:pPr marL="0" indent="0">
              <a:lnSpc>
                <a:spcPct val="115000"/>
              </a:lnSpc>
              <a:spcBef>
                <a:spcPts val="1733"/>
              </a:spcBef>
              <a:buNone/>
            </a:pPr>
            <a:endParaRPr dirty="0">
              <a:latin typeface="Average"/>
              <a:ea typeface="Average"/>
              <a:cs typeface="Average"/>
              <a:sym typeface="Average"/>
            </a:endParaRPr>
          </a:p>
          <a:p>
            <a:pPr marL="0" indent="0">
              <a:spcBef>
                <a:spcPts val="1733"/>
              </a:spcBef>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01bd0f7c0_3_2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01bd0f7c0_3_2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30159">
              <a:lnSpc>
                <a:spcPct val="115000"/>
              </a:lnSpc>
              <a:buClr>
                <a:srgbClr val="45403E"/>
              </a:buClr>
              <a:buSzPts val="1200"/>
              <a:buFont typeface="Libre Baskerville"/>
              <a:buAutoNum type="arabicPeriod"/>
            </a:pPr>
            <a:r>
              <a:rPr lang="en" sz="1300" dirty="0">
                <a:solidFill>
                  <a:srgbClr val="45403E"/>
                </a:solidFill>
                <a:latin typeface="Libre Baskerville"/>
                <a:ea typeface="Libre Baskerville"/>
                <a:cs typeface="Libre Baskerville"/>
                <a:sym typeface="Libre Baskerville"/>
              </a:rPr>
              <a:t>Like </a:t>
            </a:r>
            <a:r>
              <a:rPr lang="en-CA" sz="1300" dirty="0">
                <a:solidFill>
                  <a:srgbClr val="45403E"/>
                </a:solidFill>
                <a:latin typeface="Libre Baskerville"/>
                <a:ea typeface="Libre Baskerville"/>
                <a:cs typeface="Libre Baskerville"/>
                <a:sym typeface="Libre Baskerville"/>
              </a:rPr>
              <a:t>in evert over industry tight timeline</a:t>
            </a:r>
          </a:p>
          <a:p>
            <a:pPr marL="495239" indent="-330159">
              <a:lnSpc>
                <a:spcPct val="115000"/>
              </a:lnSpc>
              <a:buClr>
                <a:srgbClr val="45403E"/>
              </a:buClr>
              <a:buSzPts val="1200"/>
              <a:buFont typeface="Libre Baskerville"/>
              <a:buAutoNum type="arabicPeriod"/>
            </a:pPr>
            <a:r>
              <a:rPr lang="en" sz="1300" dirty="0">
                <a:solidFill>
                  <a:srgbClr val="45403E"/>
                </a:solidFill>
                <a:latin typeface="Libre Baskerville"/>
                <a:ea typeface="Libre Baskerville"/>
                <a:cs typeface="Libre Baskerville"/>
                <a:sym typeface="Libre Baskerville"/>
              </a:rPr>
              <a:t>Arch Viz artists typically either have a formal education in architecture or design</a:t>
            </a:r>
            <a:endParaRPr sz="1300" dirty="0">
              <a:solidFill>
                <a:srgbClr val="45403E"/>
              </a:solidFill>
              <a:latin typeface="Libre Baskerville"/>
              <a:ea typeface="Libre Baskerville"/>
              <a:cs typeface="Libre Baskerville"/>
              <a:sym typeface="Libre Baskerville"/>
            </a:endParaRPr>
          </a:p>
          <a:p>
            <a:pPr marL="0" indent="0">
              <a:lnSpc>
                <a:spcPct val="115000"/>
              </a:lnSpc>
              <a:buNone/>
            </a:pPr>
            <a:r>
              <a:rPr lang="en" sz="1300" dirty="0">
                <a:solidFill>
                  <a:srgbClr val="45403E"/>
                </a:solidFill>
                <a:latin typeface="Libre Baskerville"/>
                <a:ea typeface="Libre Baskerville"/>
                <a:cs typeface="Libre Baskerville"/>
                <a:sym typeface="Libre Baskerville"/>
              </a:rPr>
              <a:t>3. No technical training other than youtube tutorials and forum</a:t>
            </a:r>
          </a:p>
          <a:p>
            <a:pPr marL="0" indent="0">
              <a:lnSpc>
                <a:spcPct val="115000"/>
              </a:lnSpc>
              <a:buNone/>
            </a:pPr>
            <a:r>
              <a:rPr lang="en" sz="1300" dirty="0">
                <a:solidFill>
                  <a:srgbClr val="45403E"/>
                </a:solidFill>
                <a:latin typeface="Libre Baskerville"/>
                <a:ea typeface="Libre Baskerville"/>
                <a:cs typeface="Libre Baskerville"/>
                <a:sym typeface="Libre Baskerville"/>
              </a:rPr>
              <a:t>We all </a:t>
            </a:r>
            <a:r>
              <a:rPr lang="en-CA" sz="1300" dirty="0">
                <a:solidFill>
                  <a:srgbClr val="45403E"/>
                </a:solidFill>
                <a:latin typeface="Libre Baskerville"/>
                <a:ea typeface="Libre Baskerville"/>
                <a:cs typeface="Libre Baskerville"/>
                <a:sym typeface="Libre Baskerville"/>
              </a:rPr>
              <a:t>are passionate people and always looking to improve</a:t>
            </a:r>
            <a:endParaRPr lang="en" sz="1300" dirty="0">
              <a:solidFill>
                <a:srgbClr val="45403E"/>
              </a:solidFill>
              <a:latin typeface="Libre Baskerville"/>
              <a:ea typeface="Libre Baskerville"/>
              <a:cs typeface="Libre Baskerville"/>
              <a:sym typeface="Libre Baskervill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01bd0f7c0_3_4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401bd0f7c0_3_4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en" dirty="0">
                <a:solidFill>
                  <a:schemeClr val="dk1"/>
                </a:solidFill>
                <a:latin typeface="Average"/>
                <a:ea typeface="Average"/>
                <a:cs typeface="Average"/>
                <a:sym typeface="Average"/>
              </a:rPr>
              <a:t>Now that you know a bit more about the industry what can be produced </a:t>
            </a:r>
          </a:p>
          <a:p>
            <a:pPr marL="0" indent="0">
              <a:buNone/>
            </a:pPr>
            <a:endParaRPr dirty="0">
              <a:solidFill>
                <a:schemeClr val="dk1"/>
              </a:solidFill>
              <a:latin typeface="Average"/>
              <a:ea typeface="Average"/>
              <a:cs typeface="Average"/>
              <a:sym typeface="Average"/>
            </a:endParaRPr>
          </a:p>
          <a:p>
            <a:pPr marL="0" indent="0">
              <a:buNone/>
            </a:pPr>
            <a:r>
              <a:rPr lang="en" dirty="0">
                <a:solidFill>
                  <a:schemeClr val="dk1"/>
                </a:solidFill>
                <a:latin typeface="Average"/>
                <a:ea typeface="Average"/>
                <a:cs typeface="Average"/>
                <a:sym typeface="Average"/>
              </a:rPr>
              <a:t>Going to talk to you about our team so you know in what category we are</a:t>
            </a:r>
          </a:p>
          <a:p>
            <a:pPr marL="0" indent="0">
              <a:buNone/>
            </a:pPr>
            <a:endParaRPr dirty="0">
              <a:solidFill>
                <a:schemeClr val="dk1"/>
              </a:solidFill>
              <a:latin typeface="Average"/>
              <a:ea typeface="Average"/>
              <a:cs typeface="Average"/>
              <a:sym typeface="Average"/>
            </a:endParaRPr>
          </a:p>
          <a:p>
            <a:pPr marL="0" indent="0">
              <a:buNone/>
            </a:pPr>
            <a:r>
              <a:rPr lang="en" dirty="0">
                <a:solidFill>
                  <a:schemeClr val="dk1"/>
                </a:solidFill>
                <a:latin typeface="Average"/>
                <a:ea typeface="Average"/>
                <a:cs typeface="Average"/>
                <a:sym typeface="Average"/>
              </a:rPr>
              <a:t>Talk about our process which is similar to a lot of other companies</a:t>
            </a:r>
            <a:endParaRPr dirty="0">
              <a:solidFill>
                <a:schemeClr val="dk1"/>
              </a:solidFill>
              <a:latin typeface="Average"/>
              <a:ea typeface="Average"/>
              <a:cs typeface="Average"/>
              <a:sym typeface="Average"/>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400b894dc2_0_33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400b894dc2_0_33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16403">
              <a:lnSpc>
                <a:spcPct val="115000"/>
              </a:lnSpc>
              <a:buSzPts val="1000"/>
              <a:buFont typeface="Average"/>
              <a:buChar char="●"/>
            </a:pPr>
            <a:r>
              <a:rPr lang="en" dirty="0">
                <a:latin typeface="Average"/>
                <a:ea typeface="Average"/>
                <a:cs typeface="Average"/>
                <a:sym typeface="Average"/>
              </a:rPr>
              <a:t>Team composed of 47 highly talented artists and operations team</a:t>
            </a:r>
            <a:endParaRPr dirty="0">
              <a:latin typeface="Average"/>
              <a:ea typeface="Average"/>
              <a:cs typeface="Average"/>
              <a:sym typeface="Average"/>
            </a:endParaRPr>
          </a:p>
          <a:p>
            <a:pPr marL="495239" indent="-316403">
              <a:lnSpc>
                <a:spcPct val="115000"/>
              </a:lnSpc>
              <a:buClr>
                <a:schemeClr val="accent3"/>
              </a:buClr>
              <a:buSzPts val="1000"/>
              <a:buFont typeface="Average"/>
              <a:buChar char="●"/>
            </a:pPr>
            <a:r>
              <a:rPr lang="en" dirty="0">
                <a:latin typeface="Average"/>
                <a:ea typeface="Average"/>
                <a:cs typeface="Average"/>
                <a:sym typeface="Average"/>
              </a:rPr>
              <a:t>All our team members have training in architect. </a:t>
            </a:r>
          </a:p>
          <a:p>
            <a:pPr marL="495239" indent="-316403">
              <a:lnSpc>
                <a:spcPct val="115000"/>
              </a:lnSpc>
              <a:buClr>
                <a:schemeClr val="accent3"/>
              </a:buClr>
              <a:buSzPts val="1000"/>
              <a:buFont typeface="Average"/>
              <a:buChar char="●"/>
            </a:pPr>
            <a:r>
              <a:rPr lang="en" dirty="0">
                <a:latin typeface="Average"/>
                <a:ea typeface="Average"/>
                <a:cs typeface="Average"/>
                <a:sym typeface="Average"/>
              </a:rPr>
              <a:t>Create small scale projects to large scale projects.</a:t>
            </a:r>
            <a:endParaRPr dirty="0">
              <a:latin typeface="Average"/>
              <a:ea typeface="Average"/>
              <a:cs typeface="Average"/>
              <a:sym typeface="Average"/>
            </a:endParaRPr>
          </a:p>
          <a:p>
            <a:pPr marL="495239" indent="-316403">
              <a:lnSpc>
                <a:spcPct val="115000"/>
              </a:lnSpc>
              <a:buSzPts val="1000"/>
              <a:buFont typeface="Average"/>
              <a:buChar char="●"/>
            </a:pPr>
            <a:r>
              <a:rPr lang="en" dirty="0">
                <a:latin typeface="Average"/>
                <a:ea typeface="Average"/>
                <a:cs typeface="Average"/>
                <a:sym typeface="Average"/>
              </a:rPr>
              <a:t>Emphasize storytelling. Department specialized in crafting story with people.</a:t>
            </a:r>
          </a:p>
          <a:p>
            <a:pPr marL="495239" indent="-316403">
              <a:lnSpc>
                <a:spcPct val="115000"/>
              </a:lnSpc>
              <a:buClr>
                <a:schemeClr val="accent3"/>
              </a:buClr>
              <a:buSzPts val="1000"/>
              <a:buFont typeface="Average"/>
              <a:buChar char="●"/>
            </a:pPr>
            <a:endParaRPr dirty="0">
              <a:latin typeface="Average"/>
              <a:ea typeface="Average"/>
              <a:cs typeface="Average"/>
              <a:sym typeface="Average"/>
            </a:endParaRPr>
          </a:p>
          <a:p>
            <a:pPr marL="495239" indent="-316403">
              <a:lnSpc>
                <a:spcPct val="115000"/>
              </a:lnSpc>
              <a:buClr>
                <a:schemeClr val="accent3"/>
              </a:buClr>
              <a:buSzPts val="1000"/>
              <a:buFont typeface="Average"/>
              <a:buChar char="●"/>
            </a:pPr>
            <a:endParaRPr dirty="0">
              <a:latin typeface="Average"/>
              <a:ea typeface="Average"/>
              <a:cs typeface="Average"/>
              <a:sym typeface="Average"/>
            </a:endParaRPr>
          </a:p>
          <a:p>
            <a:pPr marL="0" indent="0">
              <a:lnSpc>
                <a:spcPct val="115000"/>
              </a:lnSpc>
              <a:spcBef>
                <a:spcPts val="1733"/>
              </a:spcBef>
              <a:buNone/>
            </a:pPr>
            <a:endParaRPr dirty="0">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40231870d9_8_43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40231870d9_8_43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spcBef>
                <a:spcPts val="1733"/>
              </a:spcBef>
              <a:spcAft>
                <a:spcPts val="1733"/>
              </a:spcAft>
              <a:buNone/>
            </a:pPr>
            <a:endParaRPr lang="en-CA" dirty="0">
              <a:latin typeface="Average"/>
              <a:ea typeface="Average"/>
              <a:cs typeface="Average"/>
              <a:sym typeface="Average"/>
            </a:endParaRPr>
          </a:p>
          <a:p>
            <a:pPr marL="495239" indent="-316403" defTabSz="990478">
              <a:lnSpc>
                <a:spcPct val="115000"/>
              </a:lnSpc>
              <a:buSzPts val="1000"/>
              <a:buFont typeface="Average"/>
              <a:buChar char="●"/>
              <a:defRPr/>
            </a:pPr>
            <a:r>
              <a:rPr lang="en-US" dirty="0">
                <a:solidFill>
                  <a:schemeClr val="dk2"/>
                </a:solidFill>
              </a:rPr>
              <a:t>Still rendering, animation, doing more and more VR and interactive</a:t>
            </a:r>
          </a:p>
          <a:p>
            <a:pPr marL="495239" indent="-316403" defTabSz="990478">
              <a:lnSpc>
                <a:spcPct val="115000"/>
              </a:lnSpc>
              <a:buSzPts val="1000"/>
              <a:buFont typeface="Average"/>
              <a:buChar char="●"/>
              <a:defRPr/>
            </a:pPr>
            <a:r>
              <a:rPr lang="en-US" dirty="0">
                <a:solidFill>
                  <a:schemeClr val="dk2"/>
                </a:solidFill>
              </a:rPr>
              <a:t>RD in WebGL, AR</a:t>
            </a:r>
          </a:p>
          <a:p>
            <a:pPr marL="495239" indent="-316403">
              <a:lnSpc>
                <a:spcPct val="115000"/>
              </a:lnSpc>
              <a:buSzPts val="1000"/>
              <a:buFont typeface="Average"/>
              <a:buChar char="●"/>
            </a:pPr>
            <a:endParaRPr lang="en-US" dirty="0">
              <a:latin typeface="Average"/>
              <a:ea typeface="Average"/>
              <a:cs typeface="Average"/>
              <a:sym typeface="Average"/>
            </a:endParaRPr>
          </a:p>
          <a:p>
            <a:pPr marL="178836" indent="0">
              <a:lnSpc>
                <a:spcPct val="115000"/>
              </a:lnSpc>
              <a:buClr>
                <a:schemeClr val="accent3"/>
              </a:buClr>
              <a:buSzPts val="1000"/>
              <a:buNone/>
            </a:pPr>
            <a:endParaRPr lang="en-US" dirty="0">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0231870d9_8_36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40231870d9_8_36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495239" indent="-316403">
              <a:lnSpc>
                <a:spcPct val="115000"/>
              </a:lnSpc>
              <a:buClr>
                <a:schemeClr val="accent3"/>
              </a:buClr>
              <a:buSzPts val="1000"/>
              <a:buFont typeface="Average"/>
              <a:buChar char="●"/>
            </a:pPr>
            <a:r>
              <a:rPr lang="en-US" sz="1500" dirty="0">
                <a:latin typeface="Average"/>
                <a:ea typeface="Average"/>
                <a:cs typeface="Average"/>
                <a:sym typeface="Average"/>
              </a:rPr>
              <a:t>When we work on a project we not only get directions from our client but also from architect, </a:t>
            </a:r>
            <a:r>
              <a:rPr lang="en-US" sz="1500" dirty="0" err="1">
                <a:latin typeface="Average"/>
                <a:ea typeface="Average"/>
                <a:cs typeface="Average"/>
                <a:sym typeface="Average"/>
              </a:rPr>
              <a:t>landascape</a:t>
            </a:r>
            <a:r>
              <a:rPr lang="en-US" sz="1500" dirty="0">
                <a:latin typeface="Average"/>
                <a:ea typeface="Average"/>
                <a:cs typeface="Average"/>
                <a:sym typeface="Average"/>
              </a:rPr>
              <a:t> designer, marketing team, developers, etc.</a:t>
            </a:r>
          </a:p>
          <a:p>
            <a:pPr marL="495239" indent="-316403">
              <a:lnSpc>
                <a:spcPct val="115000"/>
              </a:lnSpc>
              <a:buClr>
                <a:schemeClr val="accent3"/>
              </a:buClr>
              <a:buSzPts val="1000"/>
              <a:buFont typeface="Average"/>
              <a:buChar char="●"/>
            </a:pPr>
            <a:r>
              <a:rPr lang="en-US" sz="1500" dirty="0">
                <a:latin typeface="Average"/>
                <a:ea typeface="Average"/>
                <a:cs typeface="Average"/>
                <a:sym typeface="Average"/>
              </a:rPr>
              <a:t>Work with so many clients easy to go sideways</a:t>
            </a: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Talk bout process for still rendering</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Similar for other type of content </a:t>
            </a:r>
            <a:r>
              <a:rPr lang="en-US" sz="1500" dirty="0">
                <a:solidFill>
                  <a:schemeClr val="accent3"/>
                </a:solidFill>
                <a:latin typeface="Average"/>
                <a:ea typeface="Average"/>
                <a:cs typeface="Average"/>
                <a:sym typeface="Average"/>
              </a:rPr>
              <a:t>(animation, </a:t>
            </a:r>
            <a:r>
              <a:rPr lang="en-US" sz="1500" dirty="0" err="1">
                <a:solidFill>
                  <a:schemeClr val="accent3"/>
                </a:solidFill>
                <a:latin typeface="Average"/>
                <a:ea typeface="Average"/>
                <a:cs typeface="Average"/>
                <a:sym typeface="Average"/>
              </a:rPr>
              <a:t>vR</a:t>
            </a:r>
            <a:r>
              <a:rPr lang="en-US" sz="1500" dirty="0">
                <a:solidFill>
                  <a:schemeClr val="accent3"/>
                </a:solidFill>
                <a:latin typeface="Average"/>
                <a:ea typeface="Average"/>
                <a:cs typeface="Average"/>
                <a:sym typeface="Average"/>
              </a:rPr>
              <a:t>, </a:t>
            </a:r>
            <a:r>
              <a:rPr lang="en-US" sz="1500" dirty="0" err="1">
                <a:solidFill>
                  <a:schemeClr val="accent3"/>
                </a:solidFill>
                <a:latin typeface="Average"/>
                <a:ea typeface="Average"/>
                <a:cs typeface="Average"/>
                <a:sym typeface="Average"/>
              </a:rPr>
              <a:t>etc</a:t>
            </a:r>
            <a:r>
              <a:rPr lang="en-US" sz="1500" dirty="0">
                <a:solidFill>
                  <a:schemeClr val="accent3"/>
                </a:solidFill>
                <a:latin typeface="Average"/>
                <a:ea typeface="Average"/>
                <a:cs typeface="Average"/>
                <a:sym typeface="Average"/>
              </a:rPr>
              <a:t>) </a:t>
            </a:r>
            <a:r>
              <a:rPr lang="en" sz="1500" dirty="0">
                <a:solidFill>
                  <a:schemeClr val="accent3"/>
                </a:solidFill>
                <a:latin typeface="Average"/>
                <a:ea typeface="Average"/>
                <a:cs typeface="Average"/>
                <a:sym typeface="Average"/>
              </a:rPr>
              <a:t>but timelines are slightly different</a:t>
            </a:r>
          </a:p>
          <a:p>
            <a:pPr marL="495239" indent="-316403">
              <a:lnSpc>
                <a:spcPct val="115000"/>
              </a:lnSpc>
              <a:buClr>
                <a:schemeClr val="accent3"/>
              </a:buClr>
              <a:buSzPts val="1000"/>
              <a:buFont typeface="Average"/>
              <a:buChar char="●"/>
            </a:pPr>
            <a:r>
              <a:rPr lang="en-US" dirty="0">
                <a:solidFill>
                  <a:schemeClr val="dk1"/>
                </a:solidFill>
                <a:latin typeface="Average"/>
                <a:ea typeface="Average"/>
                <a:cs typeface="Average"/>
                <a:sym typeface="Average"/>
              </a:rPr>
              <a:t>Ideal project takes 4 weeks</a:t>
            </a:r>
          </a:p>
          <a:p>
            <a:pPr marL="495239" indent="-316403">
              <a:lnSpc>
                <a:spcPct val="115000"/>
              </a:lnSpc>
              <a:buClr>
                <a:schemeClr val="dk1"/>
              </a:buClr>
              <a:buSzPts val="1000"/>
              <a:buFont typeface="Average"/>
              <a:buChar char="●"/>
            </a:pPr>
            <a:r>
              <a:rPr lang="en-US" dirty="0">
                <a:solidFill>
                  <a:schemeClr val="dk1"/>
                </a:solidFill>
                <a:latin typeface="Average"/>
                <a:ea typeface="Average"/>
                <a:cs typeface="Average"/>
                <a:sym typeface="Average"/>
              </a:rPr>
              <a:t>Kickoff meeting</a:t>
            </a:r>
          </a:p>
          <a:p>
            <a:pPr marL="495239" indent="-343916">
              <a:lnSpc>
                <a:spcPct val="115000"/>
              </a:lnSpc>
              <a:buClr>
                <a:schemeClr val="accent3"/>
              </a:buClr>
              <a:buSzPts val="1400"/>
              <a:buFont typeface="Average"/>
              <a:buChar char="●"/>
            </a:pPr>
            <a:endParaRPr lang="en-US"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endParaRPr sz="1500" dirty="0">
              <a:solidFill>
                <a:schemeClr val="accent3"/>
              </a:solidFill>
              <a:latin typeface="Average"/>
              <a:ea typeface="Average"/>
              <a:cs typeface="Average"/>
              <a:sym typeface="Average"/>
            </a:endParaRPr>
          </a:p>
          <a:p>
            <a:pPr marL="495239" indent="0">
              <a:lnSpc>
                <a:spcPct val="115000"/>
              </a:lnSpc>
              <a:spcBef>
                <a:spcPts val="1733"/>
              </a:spcBef>
              <a:spcAft>
                <a:spcPts val="1733"/>
              </a:spcAft>
              <a:buNone/>
            </a:pPr>
            <a:endParaRPr sz="1500" dirty="0">
              <a:solidFill>
                <a:schemeClr val="accent3"/>
              </a:solidFill>
              <a:latin typeface="Average"/>
              <a:ea typeface="Average"/>
              <a:cs typeface="Average"/>
              <a:sym typeface="Averag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014663068_0_2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4014663068_0_2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Import/model all new assets to 3dsmax. Receive CAD (less and less), Revit/Rhino/Sketchup/etc.</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Place cameras </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Find inspiration images in line with client’s request</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Create lighting based on inspiration images</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Basic 3d people/silhouette to emphasis storytelling</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Basic Photoshop</a:t>
            </a:r>
            <a:endParaRPr sz="1500" dirty="0">
              <a:solidFill>
                <a:schemeClr val="accent3"/>
              </a:solidFill>
              <a:latin typeface="Average"/>
              <a:ea typeface="Average"/>
              <a:cs typeface="Average"/>
              <a:sym typeface="Average"/>
            </a:endParaRPr>
          </a:p>
          <a:p>
            <a:pPr marL="495239" indent="-343916">
              <a:lnSpc>
                <a:spcPct val="115000"/>
              </a:lnSpc>
              <a:buClr>
                <a:schemeClr val="accent3"/>
              </a:buClr>
              <a:buSzPts val="1400"/>
              <a:buFont typeface="Average"/>
              <a:buChar char="●"/>
            </a:pPr>
            <a:r>
              <a:rPr lang="en" sz="1500" dirty="0">
                <a:solidFill>
                  <a:schemeClr val="accent3"/>
                </a:solidFill>
                <a:latin typeface="Average"/>
                <a:ea typeface="Average"/>
                <a:cs typeface="Average"/>
                <a:sym typeface="Average"/>
              </a:rPr>
              <a:t>Send for review</a:t>
            </a:r>
            <a:endParaRPr sz="1500" dirty="0">
              <a:solidFill>
                <a:schemeClr val="accent3"/>
              </a:solidFill>
              <a:latin typeface="Average"/>
              <a:ea typeface="Average"/>
              <a:cs typeface="Average"/>
              <a:sym typeface="Average"/>
            </a:endParaRPr>
          </a:p>
          <a:p>
            <a:pPr marL="495239" indent="-371429">
              <a:lnSpc>
                <a:spcPct val="115000"/>
              </a:lnSpc>
              <a:buClr>
                <a:schemeClr val="accent3"/>
              </a:buClr>
              <a:buSzPts val="1800"/>
              <a:buFont typeface="Average"/>
              <a:buChar char="●"/>
            </a:pPr>
            <a:endParaRPr dirty="0">
              <a:latin typeface="Average"/>
              <a:ea typeface="Average"/>
              <a:cs typeface="Average"/>
              <a:sym typeface="Average"/>
            </a:endParaRPr>
          </a:p>
          <a:p>
            <a:pPr marL="495239" indent="-323281">
              <a:lnSpc>
                <a:spcPct val="115000"/>
              </a:lnSpc>
              <a:buFont typeface="Average"/>
              <a:buChar char="●"/>
            </a:pPr>
            <a:endParaRPr dirty="0">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014663068_0_2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014663068_0_2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71429">
              <a:lnSpc>
                <a:spcPct val="115000"/>
              </a:lnSpc>
              <a:buClr>
                <a:schemeClr val="accent3"/>
              </a:buClr>
              <a:buSzPts val="1800"/>
              <a:buFont typeface="Average"/>
              <a:buChar char="●"/>
            </a:pPr>
            <a:r>
              <a:rPr lang="en-CA" sz="1900" dirty="0">
                <a:solidFill>
                  <a:schemeClr val="accent3"/>
                </a:solidFill>
                <a:latin typeface="Average"/>
                <a:ea typeface="Average"/>
                <a:cs typeface="Average"/>
                <a:sym typeface="Average"/>
              </a:rPr>
              <a:t>Take care of client feedback</a:t>
            </a:r>
          </a:p>
          <a:p>
            <a:pPr marL="495239" indent="-371429">
              <a:lnSpc>
                <a:spcPct val="115000"/>
              </a:lnSpc>
              <a:buClr>
                <a:schemeClr val="accent3"/>
              </a:buClr>
              <a:buSzPts val="1800"/>
              <a:buFont typeface="Average"/>
              <a:buChar char="●"/>
            </a:pPr>
            <a:r>
              <a:rPr lang="en-CA" sz="1900" dirty="0">
                <a:solidFill>
                  <a:schemeClr val="accent3"/>
                </a:solidFill>
                <a:latin typeface="Average"/>
                <a:ea typeface="Average"/>
                <a:cs typeface="Average"/>
                <a:sym typeface="Average"/>
              </a:rPr>
              <a:t>Add materials </a:t>
            </a:r>
          </a:p>
          <a:p>
            <a:pPr marL="495239" indent="-371429">
              <a:lnSpc>
                <a:spcPct val="115000"/>
              </a:lnSpc>
              <a:buClr>
                <a:schemeClr val="accent3"/>
              </a:buClr>
              <a:buSzPts val="1800"/>
              <a:buFont typeface="Average"/>
              <a:buChar char="●"/>
            </a:pPr>
            <a:r>
              <a:rPr lang="en-CA" sz="1900" dirty="0">
                <a:solidFill>
                  <a:schemeClr val="accent3"/>
                </a:solidFill>
                <a:latin typeface="Average"/>
                <a:ea typeface="Average"/>
                <a:cs typeface="Average"/>
                <a:sym typeface="Average"/>
              </a:rPr>
              <a:t>Add details </a:t>
            </a:r>
          </a:p>
          <a:p>
            <a:pPr marL="495239" indent="-371429">
              <a:lnSpc>
                <a:spcPct val="115000"/>
              </a:lnSpc>
              <a:buClr>
                <a:schemeClr val="accent3"/>
              </a:buClr>
              <a:buSzPts val="1800"/>
              <a:buFont typeface="Average"/>
              <a:buChar char="●"/>
            </a:pPr>
            <a:r>
              <a:rPr lang="en-CA" sz="1900" dirty="0">
                <a:solidFill>
                  <a:schemeClr val="accent3"/>
                </a:solidFill>
                <a:latin typeface="Average"/>
                <a:ea typeface="Average"/>
                <a:cs typeface="Average"/>
                <a:sym typeface="Average"/>
              </a:rPr>
              <a:t>Refine lighting </a:t>
            </a:r>
          </a:p>
          <a:p>
            <a:pPr marL="495239" indent="-371429">
              <a:lnSpc>
                <a:spcPct val="115000"/>
              </a:lnSpc>
              <a:buClr>
                <a:schemeClr val="accent3"/>
              </a:buClr>
              <a:buSzPts val="1800"/>
              <a:buFont typeface="Average"/>
              <a:buChar char="●"/>
            </a:pPr>
            <a:r>
              <a:rPr lang="en-CA" sz="1900" dirty="0">
                <a:solidFill>
                  <a:schemeClr val="accent3"/>
                </a:solidFill>
                <a:latin typeface="Average"/>
                <a:ea typeface="Average"/>
                <a:cs typeface="Average"/>
                <a:sym typeface="Average"/>
              </a:rPr>
              <a:t>Refine mood</a:t>
            </a:r>
            <a:endParaRPr sz="1900" dirty="0">
              <a:solidFill>
                <a:schemeClr val="accent3"/>
              </a:solidFill>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4014663068_0_2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4014663068_0_2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71429">
              <a:lnSpc>
                <a:spcPct val="115000"/>
              </a:lnSpc>
              <a:buClr>
                <a:schemeClr val="accent3"/>
              </a:buClr>
              <a:buSzPts val="1800"/>
              <a:buFont typeface="Average"/>
              <a:buChar char="●"/>
            </a:pPr>
            <a:endParaRPr dirty="0">
              <a:latin typeface="Average"/>
              <a:ea typeface="Average"/>
              <a:cs typeface="Average"/>
              <a:sym typeface="Averag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014663068_0_3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014663068_0_3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343916">
              <a:lnSpc>
                <a:spcPct val="115000"/>
              </a:lnSpc>
              <a:buClr>
                <a:schemeClr val="accent3"/>
              </a:buClr>
              <a:buSzPts val="1400"/>
              <a:buFont typeface="Average"/>
              <a:buChar char="●"/>
            </a:pPr>
            <a:endParaRPr sz="1500" dirty="0">
              <a:solidFill>
                <a:schemeClr val="accent3"/>
              </a:solidFill>
              <a:latin typeface="Average"/>
              <a:ea typeface="Average"/>
              <a:cs typeface="Average"/>
              <a:sym typeface="Averag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014663068_0_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4014663068_0_1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0231870d9_8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0231870d9_8_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defTabSz="990478">
              <a:defRPr/>
            </a:pPr>
            <a:r>
              <a:rPr lang="en-US" sz="1200" dirty="0">
                <a:latin typeface="Average"/>
                <a:ea typeface="Average"/>
                <a:cs typeface="Average"/>
                <a:sym typeface="Average"/>
              </a:rPr>
              <a:t>Another </a:t>
            </a:r>
            <a:r>
              <a:rPr lang="en-US" sz="1200" dirty="0">
                <a:latin typeface="Average"/>
                <a:ea typeface="Average"/>
                <a:cs typeface="Average"/>
                <a:sym typeface="Average"/>
              </a:rPr>
              <a:t>spot you can find 3d renderings is in the street</a:t>
            </a:r>
            <a:endParaRPr dirty="0"/>
          </a:p>
          <a:p>
            <a:pPr marL="185715" indent="-185715"/>
            <a:r>
              <a:rPr lang="en-CA" dirty="0"/>
              <a:t>Hoarding by construction sites</a:t>
            </a:r>
          </a:p>
          <a:p>
            <a:pPr marL="185715" indent="-185715"/>
            <a:r>
              <a:rPr lang="en-CA" dirty="0"/>
              <a:t>Showcase project</a:t>
            </a:r>
          </a:p>
          <a:p>
            <a:pPr marL="185715" indent="-185715"/>
            <a:r>
              <a:rPr lang="en-CA" dirty="0"/>
              <a:t>Get people excited about it</a:t>
            </a:r>
          </a:p>
          <a:p>
            <a:pPr marL="185715" indent="-185715"/>
            <a:endParaRPr lang="en-CA" dirty="0"/>
          </a:p>
          <a:p>
            <a:pPr marL="185715" indent="-185715"/>
            <a:endParaRPr lang="en-CA" dirty="0"/>
          </a:p>
          <a:p>
            <a:pPr marL="185715" indent="-185715"/>
            <a:endParaRPr lang="en-CA"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40231870d9_5_30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40231870d9_5_30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buNone/>
            </a:pPr>
            <a:endParaRPr>
              <a:solidFill>
                <a:schemeClr val="dk1"/>
              </a:solidFill>
              <a:latin typeface="Average"/>
              <a:ea typeface="Average"/>
              <a:cs typeface="Average"/>
              <a:sym typeface="Average"/>
            </a:endParaRPr>
          </a:p>
          <a:p>
            <a:pPr marL="0" indent="0">
              <a:spcBef>
                <a:spcPts val="1733"/>
              </a:spcBef>
              <a:buNone/>
            </a:pPr>
            <a:endParaRPr>
              <a:solidFill>
                <a:schemeClr val="dk1"/>
              </a:solidFill>
            </a:endParaRPr>
          </a:p>
          <a:p>
            <a:pPr marL="0" indent="0">
              <a:buNone/>
            </a:pPr>
            <a:endParaRPr>
              <a:latin typeface="Average"/>
              <a:ea typeface="Average"/>
              <a:cs typeface="Average"/>
              <a:sym typeface="Averag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40231870d9_8_22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40231870d9_8_22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30159">
              <a:lnSpc>
                <a:spcPct val="115000"/>
              </a:lnSpc>
              <a:buSzPts val="1200"/>
              <a:buFont typeface="Average"/>
              <a:buChar char="○"/>
            </a:pPr>
            <a:r>
              <a:rPr lang="en-CA" sz="1300" dirty="0">
                <a:latin typeface="Average"/>
                <a:ea typeface="Average"/>
                <a:cs typeface="Average"/>
                <a:sym typeface="Average"/>
              </a:rPr>
              <a:t>Work on big and small project</a:t>
            </a:r>
            <a:endParaRPr lang="en" sz="1300" dirty="0">
              <a:latin typeface="Average"/>
              <a:ea typeface="Average"/>
              <a:cs typeface="Average"/>
              <a:sym typeface="Average"/>
            </a:endParaRPr>
          </a:p>
          <a:p>
            <a:pPr marL="990478" lvl="1" indent="-330159">
              <a:lnSpc>
                <a:spcPct val="115000"/>
              </a:lnSpc>
              <a:buSzPts val="1200"/>
              <a:buFont typeface="Average"/>
              <a:buChar char="○"/>
            </a:pPr>
            <a:endParaRPr lang="en" sz="1300" dirty="0">
              <a:latin typeface="Average"/>
              <a:ea typeface="Average"/>
              <a:cs typeface="Average"/>
              <a:sym typeface="Average"/>
            </a:endParaRPr>
          </a:p>
          <a:p>
            <a:pPr marL="990478" lvl="1" indent="-330159">
              <a:lnSpc>
                <a:spcPct val="115000"/>
              </a:lnSpc>
              <a:buSzPts val="1200"/>
              <a:buFont typeface="Average"/>
              <a:buChar char="○"/>
            </a:pPr>
            <a:endParaRPr sz="1300" dirty="0">
              <a:latin typeface="Average"/>
              <a:ea typeface="Average"/>
              <a:cs typeface="Average"/>
              <a:sym typeface="Average"/>
            </a:endParaRPr>
          </a:p>
          <a:p>
            <a:pPr marL="0" indent="0">
              <a:lnSpc>
                <a:spcPct val="115000"/>
              </a:lnSpc>
              <a:spcBef>
                <a:spcPts val="1733"/>
              </a:spcBef>
              <a:buNone/>
            </a:pPr>
            <a:endParaRPr sz="1900" dirty="0">
              <a:latin typeface="Average"/>
              <a:ea typeface="Average"/>
              <a:cs typeface="Average"/>
              <a:sym typeface="Average"/>
            </a:endParaRPr>
          </a:p>
          <a:p>
            <a:pPr marL="0" indent="0">
              <a:lnSpc>
                <a:spcPct val="115000"/>
              </a:lnSpc>
              <a:spcBef>
                <a:spcPts val="1733"/>
              </a:spcBef>
              <a:spcAft>
                <a:spcPts val="1733"/>
              </a:spcAft>
              <a:buNone/>
            </a:pPr>
            <a:endParaRPr sz="1900" dirty="0">
              <a:latin typeface="Average"/>
              <a:ea typeface="Average"/>
              <a:cs typeface="Average"/>
              <a:sym typeface="Averag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f94777afa_1_2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f94777afa_1_2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30159">
              <a:lnSpc>
                <a:spcPct val="115000"/>
              </a:lnSpc>
              <a:buSzPts val="1200"/>
              <a:buFont typeface="Average"/>
              <a:buChar char="○"/>
            </a:pPr>
            <a:r>
              <a:rPr lang="en" sz="1300">
                <a:latin typeface="Average"/>
                <a:ea typeface="Average"/>
                <a:cs typeface="Average"/>
                <a:sym typeface="Average"/>
              </a:rPr>
              <a:t>We can work on detailed shots only showing a bedside table as well as working on master plan aerial views showing thousands of cars/buildings/trees/people/etc. </a:t>
            </a:r>
            <a:endParaRPr sz="1300">
              <a:latin typeface="Average"/>
              <a:ea typeface="Average"/>
              <a:cs typeface="Average"/>
              <a:sym typeface="Average"/>
            </a:endParaRPr>
          </a:p>
          <a:p>
            <a:pPr marL="990478" lvl="1" indent="-330159">
              <a:lnSpc>
                <a:spcPct val="115000"/>
              </a:lnSpc>
              <a:buSzPts val="1200"/>
              <a:buFont typeface="Average"/>
              <a:buChar char="○"/>
            </a:pPr>
            <a:r>
              <a:rPr lang="en" sz="1300">
                <a:latin typeface="Average"/>
                <a:ea typeface="Average"/>
                <a:cs typeface="Average"/>
                <a:sym typeface="Average"/>
              </a:rPr>
              <a:t>We want the engine to render both images locally or on a farm without problem.</a:t>
            </a:r>
            <a:endParaRPr sz="1300">
              <a:latin typeface="Average"/>
              <a:ea typeface="Average"/>
              <a:cs typeface="Average"/>
              <a:sym typeface="Average"/>
            </a:endParaRPr>
          </a:p>
          <a:p>
            <a:pPr marL="990478" lvl="1" indent="-330159">
              <a:lnSpc>
                <a:spcPct val="115000"/>
              </a:lnSpc>
              <a:buSzPts val="1200"/>
              <a:buFont typeface="Average"/>
              <a:buChar char="○"/>
            </a:pPr>
            <a:r>
              <a:rPr lang="en" sz="1300">
                <a:latin typeface="Average"/>
                <a:ea typeface="Average"/>
                <a:cs typeface="Average"/>
                <a:sym typeface="Average"/>
              </a:rPr>
              <a:t>Vray has made it much easier for users in the past few years and we now don’t really have to mess with settings anymore which is great. I also like how they have a beginner mode and expert mode to hide unnecessary UI.</a:t>
            </a:r>
            <a:endParaRPr sz="1300">
              <a:latin typeface="Average"/>
              <a:ea typeface="Average"/>
              <a:cs typeface="Average"/>
              <a:sym typeface="Average"/>
            </a:endParaRPr>
          </a:p>
          <a:p>
            <a:pPr marL="0" indent="0">
              <a:lnSpc>
                <a:spcPct val="115000"/>
              </a:lnSpc>
              <a:spcBef>
                <a:spcPts val="1733"/>
              </a:spcBef>
              <a:buNone/>
            </a:pPr>
            <a:endParaRPr sz="1900">
              <a:latin typeface="Average"/>
              <a:ea typeface="Average"/>
              <a:cs typeface="Average"/>
              <a:sym typeface="Average"/>
            </a:endParaRPr>
          </a:p>
          <a:p>
            <a:pPr marL="0" indent="0">
              <a:lnSpc>
                <a:spcPct val="115000"/>
              </a:lnSpc>
              <a:spcBef>
                <a:spcPts val="1733"/>
              </a:spcBef>
              <a:spcAft>
                <a:spcPts val="1733"/>
              </a:spcAft>
              <a:buNone/>
            </a:pPr>
            <a:endParaRPr sz="1900">
              <a:latin typeface="Average"/>
              <a:ea typeface="Average"/>
              <a:cs typeface="Average"/>
              <a:sym typeface="Averag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400b894dc2_0_39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400b894dc2_0_39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30159">
              <a:lnSpc>
                <a:spcPct val="115000"/>
              </a:lnSpc>
              <a:buClr>
                <a:schemeClr val="accent3"/>
              </a:buClr>
              <a:buSzPts val="1200"/>
              <a:buFont typeface="Average"/>
              <a:buChar char="○"/>
            </a:pPr>
            <a:r>
              <a:rPr lang="en-CA" sz="1300" dirty="0">
                <a:latin typeface="Average"/>
                <a:ea typeface="Average"/>
                <a:cs typeface="Average"/>
                <a:sym typeface="Average"/>
              </a:rPr>
              <a:t>Render on farm and locally without problem</a:t>
            </a:r>
          </a:p>
          <a:p>
            <a:pPr marL="990478" lvl="1" indent="-330159">
              <a:lnSpc>
                <a:spcPct val="115000"/>
              </a:lnSpc>
              <a:buClr>
                <a:schemeClr val="accent3"/>
              </a:buClr>
              <a:buSzPts val="1200"/>
              <a:buFont typeface="Average"/>
              <a:buChar char="○"/>
            </a:pPr>
            <a:r>
              <a:rPr lang="en" sz="1300" dirty="0">
                <a:latin typeface="Average"/>
                <a:ea typeface="Average"/>
                <a:cs typeface="Average"/>
                <a:sym typeface="Average"/>
              </a:rPr>
              <a:t>Software handle any scale of project</a:t>
            </a:r>
          </a:p>
          <a:p>
            <a:pPr marL="990478" lvl="1" indent="-330159">
              <a:lnSpc>
                <a:spcPct val="115000"/>
              </a:lnSpc>
              <a:buClr>
                <a:schemeClr val="accent3"/>
              </a:buClr>
              <a:buSzPts val="1200"/>
              <a:buFont typeface="Average"/>
              <a:buChar char="○"/>
            </a:pPr>
            <a:endParaRPr lang="en" sz="1300" dirty="0">
              <a:latin typeface="Average"/>
              <a:ea typeface="Average"/>
              <a:cs typeface="Average"/>
              <a:sym typeface="Average"/>
            </a:endParaRPr>
          </a:p>
          <a:p>
            <a:pPr marL="990478" lvl="1" indent="-330159">
              <a:lnSpc>
                <a:spcPct val="115000"/>
              </a:lnSpc>
              <a:buClr>
                <a:schemeClr val="accent3"/>
              </a:buClr>
              <a:buSzPts val="1200"/>
              <a:buFont typeface="Average"/>
              <a:buChar char="○"/>
            </a:pPr>
            <a:r>
              <a:rPr lang="en" sz="1300" dirty="0">
                <a:latin typeface="Average"/>
                <a:ea typeface="Average"/>
                <a:cs typeface="Average"/>
                <a:sym typeface="Average"/>
              </a:rPr>
              <a:t>We don’t like seeing this type of screen</a:t>
            </a:r>
            <a:endParaRPr sz="1300" dirty="0">
              <a:latin typeface="Average"/>
              <a:ea typeface="Average"/>
              <a:cs typeface="Average"/>
              <a:sym typeface="Average"/>
            </a:endParaRPr>
          </a:p>
          <a:p>
            <a:pPr marL="0" indent="0">
              <a:lnSpc>
                <a:spcPct val="115000"/>
              </a:lnSpc>
              <a:spcBef>
                <a:spcPts val="1733"/>
              </a:spcBef>
              <a:buNone/>
            </a:pPr>
            <a:endParaRPr sz="1900" dirty="0">
              <a:latin typeface="Average"/>
              <a:ea typeface="Average"/>
              <a:cs typeface="Average"/>
              <a:sym typeface="Average"/>
            </a:endParaRPr>
          </a:p>
          <a:p>
            <a:pPr marL="0" indent="0">
              <a:lnSpc>
                <a:spcPct val="115000"/>
              </a:lnSpc>
              <a:spcBef>
                <a:spcPts val="1733"/>
              </a:spcBef>
              <a:spcAft>
                <a:spcPts val="1733"/>
              </a:spcAft>
              <a:buNone/>
            </a:pPr>
            <a:endParaRPr sz="1900" dirty="0">
              <a:latin typeface="Average"/>
              <a:ea typeface="Average"/>
              <a:cs typeface="Average"/>
              <a:sym typeface="Averag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0231870d9_8_21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40231870d9_8_21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lnSpc>
                <a:spcPct val="115000"/>
              </a:lnSpc>
              <a:spcBef>
                <a:spcPts val="1733"/>
              </a:spcBef>
              <a:buNone/>
            </a:pPr>
            <a:endParaRPr sz="1900" dirty="0">
              <a:latin typeface="Average"/>
              <a:ea typeface="Average"/>
              <a:cs typeface="Average"/>
              <a:sym typeface="Average"/>
            </a:endParaRPr>
          </a:p>
          <a:p>
            <a:pPr marL="0" indent="0">
              <a:lnSpc>
                <a:spcPct val="115000"/>
              </a:lnSpc>
              <a:spcBef>
                <a:spcPts val="1733"/>
              </a:spcBef>
              <a:spcAft>
                <a:spcPts val="1733"/>
              </a:spcAft>
              <a:buNone/>
            </a:pPr>
            <a:endParaRPr sz="1900" dirty="0">
              <a:latin typeface="Average"/>
              <a:ea typeface="Average"/>
              <a:cs typeface="Average"/>
              <a:sym typeface="Averag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40231870d9_8_23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40231870d9_8_23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endParaRPr lang="en" sz="1500" dirty="0">
              <a:solidFill>
                <a:schemeClr val="accent3"/>
              </a:solidFill>
              <a:latin typeface="Average"/>
              <a:ea typeface="Average"/>
              <a:cs typeface="Average"/>
              <a:sym typeface="Average"/>
            </a:endParaRPr>
          </a:p>
          <a:p>
            <a:pPr marL="495239" indent="0">
              <a:lnSpc>
                <a:spcPct val="115000"/>
              </a:lnSpc>
              <a:spcBef>
                <a:spcPts val="1733"/>
              </a:spcBef>
              <a:buNone/>
            </a:pPr>
            <a:endParaRPr dirty="0">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f94777afa_1_3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f94777afa_1_3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all hate looking at buckets moving slowly while we know that we have 5 more images to work on or a deadline coming up soon.</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Weird way it’s relaxing</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want the render to be as fast as possible without compromising quality or having to tweak dozens of settings.</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When creating a lighting for a scene we’d like to get instant feedback and just be able to take “photos” of the scene like you would in real life.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Need clarification</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f94777afa_1_4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f94777afa_1_4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all hate looking at buckets moving slowly while we know that we have 5 more images to work on or a deadline coming up soon.</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want the render to be as fast as possible without compromising quality or having to tweak dozens of settings.</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When creating a lighting for a scene we’d like to get instant feedback and just be able to take “photos” of the scene like you would in real life.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Need clarification</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40231870d9_10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40231870d9_10_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all hate looking at buckets moving slowly while we know that we have 5 more images to work on or a deadline coming up soon.</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want the render to be as fast as possible without compromising quality or having to tweak dozens of settings.</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When creating a lighting for a scene we’d like to get instant feedback and just be able to take “photos” of the scene like you would in real life.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Need clarification</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400b894dc2_0_40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400b894dc2_0_40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all hate looking at buckets moving slowly while we know that we have 5 more images to work on or a deadline coming up soon.</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want the render to be as fast as possible without compromising quality or having to tweak dozens of settings.</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When creating a lighting for a scene we’d like to get instant feedback and just be able to take “photos” of the scene like you would in real life.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Need clarification</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0231870d9_8_1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0231870d9_8_1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lang="en" dirty="0"/>
          </a:p>
          <a:p>
            <a:pPr marL="185715" indent="-185715"/>
            <a:r>
              <a:rPr lang="en-CA" dirty="0"/>
              <a:t>If you like the project If </a:t>
            </a:r>
            <a:r>
              <a:rPr lang="en" dirty="0"/>
              <a:t>lucky enough to </a:t>
            </a:r>
            <a:r>
              <a:rPr lang="en-CA" dirty="0"/>
              <a:t>be able to </a:t>
            </a:r>
            <a:r>
              <a:rPr lang="en" dirty="0"/>
              <a:t>afford a condo in Vancouver, </a:t>
            </a:r>
            <a:r>
              <a:rPr lang="en-CA" dirty="0"/>
              <a:t>you’ll make your way </a:t>
            </a:r>
            <a:r>
              <a:rPr lang="en" dirty="0"/>
              <a:t>to sales center </a:t>
            </a:r>
          </a:p>
          <a:p>
            <a:pPr marL="185715" indent="-185715"/>
            <a:r>
              <a:rPr lang="en-CA" dirty="0"/>
              <a:t>O</a:t>
            </a:r>
            <a:r>
              <a:rPr lang="en" dirty="0"/>
              <a:t>bviously it’s going to be covered in renderings, ani</a:t>
            </a:r>
            <a:r>
              <a:rPr lang="en-CA" dirty="0"/>
              <a:t>m</a:t>
            </a:r>
            <a:r>
              <a:rPr lang="en" dirty="0"/>
              <a:t>ations and even interactive experiences.</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4014663068_4_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4014663068_4_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all hate looking at buckets moving slowly while we know that we have 5 more images to work on or a deadline coming up soon.</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want the render to be as fast as possible without compromising quality or having to tweak dozens of settings.</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When creating a lighting for a scene we’d like to get instant feedback and just be able to take “photos” of the scene like you would in real life.</a:t>
            </a:r>
            <a:endParaRPr>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400b894dc2_0_40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400b894dc2_0_40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Dont build models from sratch</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94777afa_1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f94777afa_1_5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Sometimes clients ask for us to send them something back their way</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94777afa_1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f94777afa_1_5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Sometimes clients ask for us to send them something back their way</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extLst>
      <p:ext uri="{BB962C8B-B14F-4D97-AF65-F5344CB8AC3E}">
        <p14:creationId xmlns:p14="http://schemas.microsoft.com/office/powerpoint/2010/main" val="1157727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94777afa_1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f94777afa_1_5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Sometimes clients ask for us to send them something back their way</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extLst>
      <p:ext uri="{BB962C8B-B14F-4D97-AF65-F5344CB8AC3E}">
        <p14:creationId xmlns:p14="http://schemas.microsoft.com/office/powerpoint/2010/main" val="993750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94777afa_1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f94777afa_1_5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Sometimes clients ask for us to send them something back their way</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extLst>
      <p:ext uri="{BB962C8B-B14F-4D97-AF65-F5344CB8AC3E}">
        <p14:creationId xmlns:p14="http://schemas.microsoft.com/office/powerpoint/2010/main" val="1948894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94777afa_1_5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f94777afa_1_5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Sometimes clients ask for us to send them something back their way</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rarely have time to model/remodel everything from scratch, so it’s important to us that the engine knows how to read/translate information from other software. We get models from dozens of different software from hundreds of different companies and the quality of the model we receive greatly vary depending on who created it. We just want to be able to import them and start working on our composition/lighting.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Ex: Autodesk materials don’t get converted to vraymtl when using the converter. </a:t>
            </a:r>
            <a:endParaRPr sz="1500">
              <a:solidFill>
                <a:schemeClr val="accent3"/>
              </a:solidFill>
              <a:latin typeface="Average"/>
              <a:ea typeface="Average"/>
              <a:cs typeface="Average"/>
              <a:sym typeface="Average"/>
            </a:endParaRPr>
          </a:p>
          <a:p>
            <a:pPr marL="990478" indent="0">
              <a:lnSpc>
                <a:spcPct val="115000"/>
              </a:lnSpc>
              <a:spcBef>
                <a:spcPts val="1733"/>
              </a:spcBef>
              <a:buNone/>
            </a:pP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extLst>
      <p:ext uri="{BB962C8B-B14F-4D97-AF65-F5344CB8AC3E}">
        <p14:creationId xmlns:p14="http://schemas.microsoft.com/office/powerpoint/2010/main" val="37423246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400b894dc2_0_41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400b894dc2_0_41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Because we can’t be specialized in just all aspects of a render, we’re looking for plug and play solutions from both the engine and plugins/software to create water (phoenix), realistic vegetation (forest pack), parametric modeling(railclone), etc.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are creating a video and are planning to add water simulation, we can’t afford for artists to spend weeks on learning complex water simulation system. We need to get something working and looking good in a couple of days max.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Corona material library is great for beginners to learn and for more advanced users to have a go to library to start from. I wish Vray was offering something similar.</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f94777afa_1_6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f94777afa_1_64: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Because we can’t be specialized in just all aspects of a render, we’re looking for plug and play solutions from both the engine and plugins/software to create water (phoenix), realistic vegetation (forest pack), parametric modeling(railclone), etc.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are creating a video and are planning to add water simulation, we can’t afford for artists to spend weeks on learning complex water simulation system. We need to get something working and looking good in a couple of days max.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Corona material library is great for beginners to learn and for more advanced users to have a go to library to start from. I wish Vray was offering something similar.</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40231870d9_8_26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40231870d9_8_26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Because we can’t be specialized in just all aspects of a render, we’re looking for plug and play solutions from both the engine and plugins/software to create water (phoenix), realistic vegetation (forest pack), parametric modeling(railclone), etc.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are creating a video and are planning to add water simulation, we can’t afford for artists to spend weeks on learning complex water simulation system. We need to get something working and looking good in a couple of days max.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Corona material library is great for beginners to learn and for more advanced users to have a go to library to start from. I wish Vray was offering something similar.</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0231870d9_8_2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0231870d9_8_2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r>
              <a:rPr lang="en-CA" dirty="0"/>
              <a:t>If</a:t>
            </a:r>
            <a:r>
              <a:rPr lang="en" dirty="0"/>
              <a:t> you just read the </a:t>
            </a:r>
            <a:r>
              <a:rPr lang="en-CA" dirty="0"/>
              <a:t>newspaper or just look at it on your smartphone like most people</a:t>
            </a:r>
            <a:endParaRPr lang="en" dirty="0">
              <a:solidFill>
                <a:srgbClr val="FF0000"/>
              </a:solidFill>
            </a:endParaRPr>
          </a:p>
          <a:p>
            <a:pPr marL="185715" indent="-185715"/>
            <a:r>
              <a:rPr lang="en-CA" dirty="0">
                <a:solidFill>
                  <a:srgbClr val="FF0000"/>
                </a:solidFill>
              </a:rPr>
              <a:t>Come across articles showcasing future project in the city</a:t>
            </a:r>
          </a:p>
          <a:p>
            <a:pPr marL="185715" indent="-185715"/>
            <a:r>
              <a:rPr lang="en-CA" dirty="0">
                <a:solidFill>
                  <a:srgbClr val="FF0000"/>
                </a:solidFill>
              </a:rPr>
              <a:t>Here competition in Hamilton that we won a couple of weeks ago</a:t>
            </a:r>
          </a:p>
          <a:p>
            <a:pPr marL="185715" indent="-185715"/>
            <a:endParaRPr lang="en-CA" dirty="0">
              <a:solidFill>
                <a:srgbClr val="FF0000"/>
              </a:solidFill>
            </a:endParaRPr>
          </a:p>
          <a:p>
            <a:pPr marL="185715" indent="-185715"/>
            <a:endParaRPr lang="en" dirty="0">
              <a:solidFill>
                <a:srgbClr val="FF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40231870d9_8_24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40231870d9_8_24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Because we can’t be specialized in just all aspects of a render, we’re looking for plug and play solutions from both the engine and plugins/software to create water (phoenix), realistic vegetation (forest pack), parametric modeling(railclone), etc.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are creating a video and are planning to add water simulation, we can’t afford for artists to spend weeks on learning complex water simulation system. We need to get something working and looking good in a couple of days max.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Corona material library is great for beginners to learn and for more advanced users to have a go to library to start from. I wish Vray was offering something similar.</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40231870d9_8_25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40231870d9_8_25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Because we can’t be specialized in just all aspects of a render, we’re looking for plug and play solutions from both the engine and plugins/software to create water (phoenix), realistic vegetation (forest pack), parametric modeling(railclone), etc.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are creating a video and are planning to add water simulation, we can’t afford for artists to spend weeks on learning complex water simulation system. We need to get something working and looking good in a couple of days max.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Corona material library is great for beginners to learn and for more advanced users to have a go to library to start from. I wish Vray was offering something similar.</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400b894dc2_0_41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400b894dc2_0_41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f94777afa_1_7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f94777afa_1_7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40231870d9_7_8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40231870d9_7_8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40231870d9_7_6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40231870d9_7_68: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40231870d9_7_7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40231870d9_7_7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40231870d9_7_10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40231870d9_7_104: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0231870d9_7_11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40231870d9_7_114: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40231870d9_7_12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40231870d9_7_12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We typically don’t have time to unwrap objects and paint specific maps for a model. We usually apply box mapping on everything which is a great time saver but not so great when it comes to realism and adding details. </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Vraytriplanartex and corona triplanar map are really helping but it’d be great to see more built in solutions to add dirt on maps at the edges(plugin richdirt built in Vray/Corona) slide: richdirt, to randomize maps (coronaUvwRandomizer exist now but I’ve been hoping to see that node in 3dsmax/Vray for years)Slide: coronaUVWRandomizer. Solutions like built in multitexture would help a lot too. Slide: multitexture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Both Corona and Vray now offer a way to round corners of objects in a material which is great but it’s only been available for a couple of years and implemented through bump. Possible to add a round corner button in materials? Slide: rounded corner button added to vraymaterial?</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Optimize map size on the fly to better deal with ram usage?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dk2"/>
                </a:solidFill>
              </a:rPr>
              <a:t>scratches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sz="1900">
              <a:solidFill>
                <a:schemeClr val="accent3"/>
              </a:solidFill>
              <a:latin typeface="Average"/>
              <a:ea typeface="Average"/>
              <a:cs typeface="Average"/>
              <a:sym typeface="Averag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037f90cc7_0_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037f90cc7_0_16: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r>
              <a:rPr lang="en-CA" dirty="0"/>
              <a:t>I prepared the slides and wrote that arch viz is everywhere</a:t>
            </a:r>
          </a:p>
          <a:p>
            <a:pPr marL="185715" indent="-185715"/>
            <a:r>
              <a:rPr lang="en-CA" dirty="0"/>
              <a:t>Thought that maybe just because I’m obsessing?</a:t>
            </a:r>
          </a:p>
          <a:p>
            <a:pPr marL="185715" indent="-185715"/>
            <a:r>
              <a:rPr lang="en-CA" dirty="0"/>
              <a:t>Tried to pay attention to arch viz images on my way from Toronto to Vancouver</a:t>
            </a:r>
            <a:endParaRPr lang="en" dirty="0"/>
          </a:p>
          <a:p>
            <a:pPr marL="185715" indent="-185715"/>
            <a:r>
              <a:rPr lang="en" dirty="0"/>
              <a:t>Arch Viz actually is everywhere</a:t>
            </a:r>
          </a:p>
          <a:p>
            <a:pPr marL="0" indent="0">
              <a:buNone/>
            </a:pPr>
            <a:endParaRPr lang="en" dirty="0"/>
          </a:p>
          <a:p>
            <a:pPr marL="0" indent="0">
              <a:buNone/>
            </a:pPr>
            <a:endParaRPr lang="en"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400b894dc2_0_43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400b894dc2_0_43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f94777afa_1_4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f94777afa_1_4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40231870d9_7_3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40231870d9_7_3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40231870d9_7_4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40231870d9_7_4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40231870d9_7_5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40231870d9_7_5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40231870d9_7_5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40231870d9_7_5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403c5eb125_0_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403c5eb125_0_3: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40231870d9_10_1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40231870d9_10_1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This will depend on studios and look of images but we’re aiming for photorealistic look.</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Most studios used to do a decent render in 3dsmax and then spice it up in photoshop. The trend these days is to get a final image in the VFB because: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Compiling in photoshop is time consuming. </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move camera it has to be redone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want to create a new camera created from scratch</a:t>
            </a:r>
            <a:endParaRPr sz="1500">
              <a:solidFill>
                <a:schemeClr val="accent3"/>
              </a:solidFill>
              <a:latin typeface="Average"/>
              <a:ea typeface="Average"/>
              <a:cs typeface="Average"/>
              <a:sym typeface="Average"/>
            </a:endParaRPr>
          </a:p>
          <a:p>
            <a:pPr marL="1485717" lvl="2"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If we have to do a video lots of the tweaks done in photoshop are difficult/impossible in after effects/nuke.</a:t>
            </a:r>
            <a:endParaRPr sz="1500">
              <a:solidFill>
                <a:schemeClr val="accent3"/>
              </a:solidFill>
              <a:latin typeface="Average"/>
              <a:ea typeface="Average"/>
              <a:cs typeface="Average"/>
              <a:sym typeface="Average"/>
            </a:endParaRPr>
          </a:p>
          <a:p>
            <a:pPr marL="990478" lvl="1" indent="-343916">
              <a:lnSpc>
                <a:spcPct val="115000"/>
              </a:lnSpc>
              <a:buClr>
                <a:schemeClr val="accent3"/>
              </a:buClr>
              <a:buSzPts val="1400"/>
              <a:buFont typeface="Average"/>
              <a:buChar char="○"/>
            </a:pPr>
            <a:r>
              <a:rPr lang="en" sz="1500">
                <a:solidFill>
                  <a:schemeClr val="accent3"/>
                </a:solidFill>
                <a:latin typeface="Average"/>
                <a:ea typeface="Average"/>
                <a:cs typeface="Average"/>
                <a:sym typeface="Average"/>
              </a:rPr>
              <a:t>VR 360 renderings</a:t>
            </a:r>
            <a:endParaRPr sz="1500">
              <a:solidFill>
                <a:schemeClr val="accent3"/>
              </a:solidFill>
              <a:latin typeface="Average"/>
              <a:ea typeface="Average"/>
              <a:cs typeface="Average"/>
              <a:sym typeface="Average"/>
            </a:endParaRPr>
          </a:p>
          <a:p>
            <a:pPr marL="495239" indent="0">
              <a:lnSpc>
                <a:spcPct val="115000"/>
              </a:lnSpc>
              <a:spcBef>
                <a:spcPts val="1733"/>
              </a:spcBef>
              <a:buNone/>
            </a:pP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f9534f381_0_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f9534f381_0_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0">
              <a:lnSpc>
                <a:spcPct val="115000"/>
              </a:lnSpc>
              <a:spcBef>
                <a:spcPts val="1733"/>
              </a:spcBef>
              <a:buNone/>
            </a:pPr>
            <a:endParaRPr dirty="0">
              <a:latin typeface="Average"/>
              <a:ea typeface="Average"/>
              <a:cs typeface="Average"/>
              <a:sym typeface="Average"/>
            </a:endParaRPr>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40231870d9_9_4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40231870d9_9_4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495239" indent="0">
              <a:lnSpc>
                <a:spcPct val="115000"/>
              </a:lnSpc>
              <a:buNone/>
            </a:pPr>
            <a:r>
              <a:rPr lang="en">
                <a:latin typeface="Average"/>
                <a:ea typeface="Average"/>
                <a:cs typeface="Average"/>
                <a:sym typeface="Average"/>
              </a:rPr>
              <a:t>Change all slides to bulletpoints. Text to be presented.</a:t>
            </a:r>
            <a:endParaRPr>
              <a:latin typeface="Average"/>
              <a:ea typeface="Average"/>
              <a:cs typeface="Average"/>
              <a:sym typeface="Average"/>
            </a:endParaRPr>
          </a:p>
          <a:p>
            <a:pPr marL="0" indent="0">
              <a:lnSpc>
                <a:spcPct val="115000"/>
              </a:lnSpc>
              <a:spcBef>
                <a:spcPts val="1733"/>
              </a:spcBef>
              <a:spcAft>
                <a:spcPts val="1733"/>
              </a:spcAft>
              <a:buNone/>
            </a:pPr>
            <a:endParaRPr>
              <a:latin typeface="Average"/>
              <a:ea typeface="Average"/>
              <a:cs typeface="Average"/>
              <a:sym typeface="Averag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01bd0f7c0_4_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01bd0f7c0_4_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buNone/>
            </a:pPr>
            <a:endParaRPr lang="en" dirty="0"/>
          </a:p>
          <a:p>
            <a:pPr marL="0" indent="0">
              <a:lnSpc>
                <a:spcPct val="115000"/>
              </a:lnSpc>
              <a:spcBef>
                <a:spcPts val="1733"/>
              </a:spcBef>
              <a:spcAft>
                <a:spcPts val="1733"/>
              </a:spcAft>
              <a:buNone/>
            </a:pPr>
            <a:endParaRPr dirty="0">
              <a:latin typeface="Average"/>
              <a:ea typeface="Average"/>
              <a:cs typeface="Average"/>
              <a:sym typeface="Averag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0231870d9_10_3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0231870d9_10_3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185715" indent="-185715">
              <a:lnSpc>
                <a:spcPct val="115000"/>
              </a:lnSpc>
              <a:spcBef>
                <a:spcPts val="1733"/>
              </a:spcBef>
              <a:spcAft>
                <a:spcPts val="1733"/>
              </a:spcAft>
            </a:pPr>
            <a:r>
              <a:rPr lang="en-CA" dirty="0">
                <a:latin typeface="Average"/>
                <a:ea typeface="Average"/>
                <a:cs typeface="Average"/>
                <a:sym typeface="Average"/>
              </a:rPr>
              <a:t>Describe the type of application for arch viz</a:t>
            </a:r>
          </a:p>
          <a:p>
            <a:pPr marL="185715" indent="-185715">
              <a:lnSpc>
                <a:spcPct val="115000"/>
              </a:lnSpc>
              <a:spcBef>
                <a:spcPts val="1733"/>
              </a:spcBef>
              <a:spcAft>
                <a:spcPts val="1733"/>
              </a:spcAft>
            </a:pPr>
            <a:r>
              <a:rPr lang="en-CA" dirty="0">
                <a:latin typeface="Average"/>
                <a:ea typeface="Average"/>
                <a:cs typeface="Average"/>
                <a:sym typeface="Average"/>
              </a:rPr>
              <a:t>Typical profile of people creating arch viz</a:t>
            </a:r>
          </a:p>
          <a:p>
            <a:pPr marL="185715" indent="-185715">
              <a:lnSpc>
                <a:spcPct val="115000"/>
              </a:lnSpc>
              <a:spcBef>
                <a:spcPts val="1733"/>
              </a:spcBef>
              <a:spcAft>
                <a:spcPts val="1733"/>
              </a:spcAft>
            </a:pPr>
            <a:r>
              <a:rPr lang="en-CA" dirty="0">
                <a:latin typeface="Average"/>
                <a:ea typeface="Average"/>
                <a:cs typeface="Average"/>
                <a:sym typeface="Average"/>
              </a:rPr>
              <a:t>Who we are at Norm li and what our workflow is to give you some context of where I’m coming from</a:t>
            </a:r>
          </a:p>
          <a:p>
            <a:pPr marL="185715" indent="-185715">
              <a:lnSpc>
                <a:spcPct val="115000"/>
              </a:lnSpc>
              <a:spcBef>
                <a:spcPts val="1733"/>
              </a:spcBef>
              <a:spcAft>
                <a:spcPts val="1733"/>
              </a:spcAft>
            </a:pPr>
            <a:r>
              <a:rPr lang="en-CA" dirty="0">
                <a:latin typeface="Average"/>
                <a:ea typeface="Average"/>
                <a:cs typeface="Average"/>
                <a:sym typeface="Average"/>
              </a:rPr>
              <a:t>What’s important to us</a:t>
            </a:r>
          </a:p>
          <a:p>
            <a:pPr marL="185715" indent="-185715">
              <a:lnSpc>
                <a:spcPct val="115000"/>
              </a:lnSpc>
              <a:spcBef>
                <a:spcPts val="1733"/>
              </a:spcBef>
              <a:spcAft>
                <a:spcPts val="1733"/>
              </a:spcAft>
            </a:pPr>
            <a:endParaRPr dirty="0">
              <a:latin typeface="Average"/>
              <a:ea typeface="Average"/>
              <a:cs typeface="Average"/>
              <a:sym typeface="Averag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 Id="rId9" Type="http://schemas.openxmlformats.org/officeDocument/2006/relationships/image" Target="../media/image37.jpg"/></Relationships>
</file>

<file path=ppt/slides/_rels/slide3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9.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0.jpg"/><Relationship Id="rId4" Type="http://schemas.openxmlformats.org/officeDocument/2006/relationships/image" Target="../media/image69.jp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image" Target="../media/image1.pn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1.jp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71258" y="816700"/>
            <a:ext cx="7801500" cy="173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sz="3600" b="1">
                <a:solidFill>
                  <a:srgbClr val="45403E"/>
                </a:solidFill>
                <a:latin typeface="Libre Baskerville"/>
                <a:ea typeface="Libre Baskerville"/>
                <a:cs typeface="Libre Baskerville"/>
                <a:sym typeface="Libre Baskerville"/>
              </a:rPr>
              <a:t>Architectural  Visualization</a:t>
            </a:r>
            <a:r>
              <a:rPr lang="en" sz="3600">
                <a:solidFill>
                  <a:srgbClr val="45403E"/>
                </a:solidFill>
                <a:latin typeface="Libre Baskerville"/>
                <a:ea typeface="Libre Baskerville"/>
                <a:cs typeface="Libre Baskerville"/>
                <a:sym typeface="Libre Baskerville"/>
              </a:rPr>
              <a:t> </a:t>
            </a:r>
            <a:r>
              <a:rPr lang="en" sz="3600">
                <a:solidFill>
                  <a:srgbClr val="CCCCCC"/>
                </a:solidFill>
                <a:latin typeface="Libre Baskerville"/>
                <a:ea typeface="Libre Baskerville"/>
                <a:cs typeface="Libre Baskerville"/>
                <a:sym typeface="Libre Baskerville"/>
              </a:rPr>
              <a:t>from the</a:t>
            </a:r>
            <a:r>
              <a:rPr lang="en" sz="3600">
                <a:solidFill>
                  <a:srgbClr val="45403E"/>
                </a:solidFill>
                <a:latin typeface="Libre Baskerville"/>
                <a:ea typeface="Libre Baskerville"/>
                <a:cs typeface="Libre Baskerville"/>
                <a:sym typeface="Libre Baskerville"/>
              </a:rPr>
              <a:t> </a:t>
            </a:r>
            <a:r>
              <a:rPr lang="en" sz="3600" b="1">
                <a:solidFill>
                  <a:srgbClr val="45403E"/>
                </a:solidFill>
                <a:latin typeface="Libre Baskerville"/>
                <a:ea typeface="Libre Baskerville"/>
                <a:cs typeface="Libre Baskerville"/>
                <a:sym typeface="Libre Baskerville"/>
              </a:rPr>
              <a:t>artist’s perspective</a:t>
            </a:r>
            <a:r>
              <a:rPr lang="en" sz="3600">
                <a:solidFill>
                  <a:srgbClr val="45403E"/>
                </a:solidFill>
                <a:latin typeface="Libre Baskerville"/>
                <a:ea typeface="Libre Baskerville"/>
                <a:cs typeface="Libre Baskerville"/>
                <a:sym typeface="Libre Baskerville"/>
              </a:rPr>
              <a:t>.</a:t>
            </a:r>
            <a:endParaRPr sz="3600">
              <a:solidFill>
                <a:srgbClr val="45403E"/>
              </a:solidFill>
              <a:latin typeface="Libre Baskerville"/>
              <a:ea typeface="Libre Baskerville"/>
              <a:cs typeface="Libre Baskerville"/>
              <a:sym typeface="Libre Baskerville"/>
            </a:endParaRPr>
          </a:p>
        </p:txBody>
      </p:sp>
      <p:sp>
        <p:nvSpPr>
          <p:cNvPr id="55" name="Google Shape;55;p13"/>
          <p:cNvSpPr txBox="1">
            <a:spLocks noGrp="1"/>
          </p:cNvSpPr>
          <p:nvPr>
            <p:ph type="subTitle" idx="1"/>
          </p:nvPr>
        </p:nvSpPr>
        <p:spPr>
          <a:xfrm>
            <a:off x="671250" y="2773680"/>
            <a:ext cx="7801500" cy="792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2400" b="1">
                <a:solidFill>
                  <a:srgbClr val="45403E"/>
                </a:solidFill>
                <a:latin typeface="Libre Baskerville"/>
                <a:ea typeface="Libre Baskerville"/>
                <a:cs typeface="Libre Baskerville"/>
                <a:sym typeface="Libre Baskerville"/>
              </a:rPr>
              <a:t>Christophe Chevallier </a:t>
            </a:r>
            <a:endParaRPr sz="2400" b="1">
              <a:solidFill>
                <a:srgbClr val="45403E"/>
              </a:solidFill>
              <a:latin typeface="Libre Baskerville"/>
              <a:ea typeface="Libre Baskerville"/>
              <a:cs typeface="Libre Baskerville"/>
              <a:sym typeface="Libre Baskerville"/>
            </a:endParaRPr>
          </a:p>
          <a:p>
            <a:pPr marL="0" lvl="0" indent="0" algn="l">
              <a:spcBef>
                <a:spcPts val="0"/>
              </a:spcBef>
              <a:spcAft>
                <a:spcPts val="0"/>
              </a:spcAft>
              <a:buNone/>
            </a:pPr>
            <a:r>
              <a:rPr lang="en" sz="1600">
                <a:solidFill>
                  <a:srgbClr val="CCCCCC"/>
                </a:solidFill>
                <a:latin typeface="Libre Baskerville"/>
                <a:ea typeface="Libre Baskerville"/>
                <a:cs typeface="Libre Baskerville"/>
                <a:sym typeface="Libre Baskerville"/>
              </a:rPr>
              <a:t>Norm Li Studio</a:t>
            </a:r>
            <a:endParaRPr sz="1600">
              <a:solidFill>
                <a:srgbClr val="CCCCCC"/>
              </a:solidFill>
              <a:latin typeface="Libre Baskerville"/>
              <a:ea typeface="Libre Baskerville"/>
              <a:cs typeface="Libre Baskerville"/>
              <a:sym typeface="Libre Baskerville"/>
            </a:endParaRPr>
          </a:p>
        </p:txBody>
      </p:sp>
      <p:cxnSp>
        <p:nvCxnSpPr>
          <p:cNvPr id="56" name="Google Shape;56;p13"/>
          <p:cNvCxnSpPr/>
          <p:nvPr/>
        </p:nvCxnSpPr>
        <p:spPr>
          <a:xfrm>
            <a:off x="775359" y="2644128"/>
            <a:ext cx="6853500" cy="0"/>
          </a:xfrm>
          <a:prstGeom prst="straightConnector1">
            <a:avLst/>
          </a:prstGeom>
          <a:noFill/>
          <a:ln w="19050" cap="flat" cmpd="sng">
            <a:solidFill>
              <a:srgbClr val="7A706A"/>
            </a:solidFill>
            <a:prstDash val="solid"/>
            <a:round/>
            <a:headEnd type="none" w="med" len="med"/>
            <a:tailEnd type="none" w="med" len="med"/>
          </a:ln>
        </p:spPr>
      </p:cxnSp>
      <p:sp>
        <p:nvSpPr>
          <p:cNvPr id="60" name="Google Shape;60;p13"/>
          <p:cNvSpPr/>
          <p:nvPr/>
        </p:nvSpPr>
        <p:spPr>
          <a:xfrm>
            <a:off x="0" y="4782462"/>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5403E"/>
              </a:solidFill>
            </a:endParaRPr>
          </a:p>
        </p:txBody>
      </p:sp>
      <p:pic>
        <p:nvPicPr>
          <p:cNvPr id="64" name="Google Shape;64;p13"/>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p:nvPr/>
        </p:nvSpPr>
        <p:spPr>
          <a:xfrm>
            <a:off x="50" y="0"/>
            <a:ext cx="9144000" cy="5155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Google Shape;145;p22"/>
          <p:cNvSpPr txBox="1">
            <a:spLocks noGrp="1"/>
          </p:cNvSpPr>
          <p:nvPr>
            <p:ph type="title"/>
          </p:nvPr>
        </p:nvSpPr>
        <p:spPr>
          <a:xfrm>
            <a:off x="311750" y="1984050"/>
            <a:ext cx="8520600" cy="72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45403E"/>
                </a:solidFill>
                <a:latin typeface="Libre Baskerville"/>
                <a:ea typeface="Libre Baskerville"/>
                <a:cs typeface="Libre Baskerville"/>
                <a:sym typeface="Libre Baskerville"/>
              </a:rPr>
              <a:t>Types of Applications</a:t>
            </a:r>
            <a:endParaRPr sz="3600" b="1">
              <a:solidFill>
                <a:srgbClr val="45403E"/>
              </a:solidFill>
              <a:latin typeface="Libre Baskerville"/>
              <a:ea typeface="Libre Baskerville"/>
              <a:cs typeface="Libre Baskerville"/>
              <a:sym typeface="Libre Baskerville"/>
            </a:endParaRPr>
          </a:p>
        </p:txBody>
      </p:sp>
      <p:sp>
        <p:nvSpPr>
          <p:cNvPr id="146" name="Google Shape;146;p2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47" name="Google Shape;147;p22"/>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p:nvPr/>
        </p:nvSpPr>
        <p:spPr>
          <a:xfrm>
            <a:off x="50" y="0"/>
            <a:ext cx="9144000" cy="5155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Google Shape;153;p23"/>
          <p:cNvSpPr txBox="1">
            <a:spLocks noGrp="1"/>
          </p:cNvSpPr>
          <p:nvPr>
            <p:ph type="body" idx="1"/>
          </p:nvPr>
        </p:nvSpPr>
        <p:spPr>
          <a:xfrm>
            <a:off x="311750" y="2002350"/>
            <a:ext cx="8520600" cy="72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solidFill>
                  <a:srgbClr val="45403E"/>
                </a:solidFill>
                <a:latin typeface="Libre Baskerville"/>
                <a:ea typeface="Libre Baskerville"/>
                <a:cs typeface="Libre Baskerville"/>
                <a:sym typeface="Libre Baskerville"/>
              </a:rPr>
              <a:t>Design Review</a:t>
            </a:r>
            <a:r>
              <a:rPr lang="en" dirty="0">
                <a:solidFill>
                  <a:srgbClr val="45403E"/>
                </a:solidFill>
                <a:latin typeface="Libre Baskerville"/>
                <a:ea typeface="Libre Baskerville"/>
                <a:cs typeface="Libre Baskerville"/>
                <a:sym typeface="Libre Baskerville"/>
              </a:rPr>
              <a:t/>
            </a:r>
            <a:br>
              <a:rPr lang="en" dirty="0">
                <a:solidFill>
                  <a:srgbClr val="45403E"/>
                </a:solidFill>
                <a:latin typeface="Libre Baskerville"/>
                <a:ea typeface="Libre Baskerville"/>
                <a:cs typeface="Libre Baskerville"/>
                <a:sym typeface="Libre Baskerville"/>
              </a:rPr>
            </a:br>
            <a:r>
              <a:rPr lang="en-CA" sz="1200" b="1" dirty="0">
                <a:solidFill>
                  <a:srgbClr val="45403E"/>
                </a:solidFill>
                <a:latin typeface="Libre Baskerville"/>
                <a:ea typeface="Libre Baskerville"/>
                <a:cs typeface="Libre Baskerville"/>
                <a:sym typeface="Libre Baskerville"/>
              </a:rPr>
              <a:t>End user</a:t>
            </a:r>
            <a:r>
              <a:rPr lang="en" sz="1200" b="1" dirty="0">
                <a:solidFill>
                  <a:srgbClr val="45403E"/>
                </a:solidFill>
                <a:latin typeface="Libre Baskerville"/>
                <a:ea typeface="Libre Baskerville"/>
                <a:cs typeface="Libre Baskerville"/>
                <a:sym typeface="Libre Baskerville"/>
              </a:rPr>
              <a:t>: </a:t>
            </a:r>
            <a:r>
              <a:rPr lang="en" sz="1200" dirty="0">
                <a:solidFill>
                  <a:srgbClr val="45403E"/>
                </a:solidFill>
                <a:latin typeface="Libre Baskerville"/>
                <a:ea typeface="Libre Baskerville"/>
                <a:cs typeface="Libre Baskerville"/>
                <a:sym typeface="Libre Baskerville"/>
              </a:rPr>
              <a:t>Architects, interior designers, </a:t>
            </a:r>
            <a:r>
              <a:rPr lang="en-CA" sz="1200" dirty="0">
                <a:solidFill>
                  <a:srgbClr val="45403E"/>
                </a:solidFill>
                <a:latin typeface="Libre Baskerville"/>
                <a:ea typeface="Libre Baskerville"/>
                <a:cs typeface="Libre Baskerville"/>
                <a:sym typeface="Libre Baskerville"/>
              </a:rPr>
              <a:t>Clients</a:t>
            </a:r>
            <a:endParaRPr dirty="0">
              <a:solidFill>
                <a:srgbClr val="45403E"/>
              </a:solidFill>
              <a:latin typeface="Libre Baskerville"/>
              <a:ea typeface="Libre Baskerville"/>
              <a:cs typeface="Libre Baskerville"/>
              <a:sym typeface="Libre Baskerville"/>
            </a:endParaRPr>
          </a:p>
        </p:txBody>
      </p:sp>
      <p:sp>
        <p:nvSpPr>
          <p:cNvPr id="154" name="Google Shape;154;p2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55" name="Google Shape;155;p23"/>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9"/>
        <p:cNvGrpSpPr/>
        <p:nvPr/>
      </p:nvGrpSpPr>
      <p:grpSpPr>
        <a:xfrm>
          <a:off x="0" y="0"/>
          <a:ext cx="0" cy="0"/>
          <a:chOff x="0" y="0"/>
          <a:chExt cx="0" cy="0"/>
        </a:xfrm>
      </p:grpSpPr>
      <p:sp>
        <p:nvSpPr>
          <p:cNvPr id="160" name="Google Shape;160;p2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61" name="Google Shape;161;p24"/>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3" name="Picture 2">
            <a:extLst>
              <a:ext uri="{FF2B5EF4-FFF2-40B4-BE49-F238E27FC236}">
                <a16:creationId xmlns:a16="http://schemas.microsoft.com/office/drawing/2014/main" xmlns="" id="{9F5EFAE5-D615-4EFB-B2B1-13A62B01EDE9}"/>
              </a:ext>
            </a:extLst>
          </p:cNvPr>
          <p:cNvPicPr>
            <a:picLocks noChangeAspect="1"/>
          </p:cNvPicPr>
          <p:nvPr/>
        </p:nvPicPr>
        <p:blipFill>
          <a:blip r:embed="rId4"/>
          <a:stretch>
            <a:fillRect/>
          </a:stretch>
        </p:blipFill>
        <p:spPr>
          <a:xfrm>
            <a:off x="1474504" y="403503"/>
            <a:ext cx="6194993" cy="43364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9"/>
        <p:cNvGrpSpPr/>
        <p:nvPr/>
      </p:nvGrpSpPr>
      <p:grpSpPr>
        <a:xfrm>
          <a:off x="0" y="0"/>
          <a:ext cx="0" cy="0"/>
          <a:chOff x="0" y="0"/>
          <a:chExt cx="0" cy="0"/>
        </a:xfrm>
      </p:grpSpPr>
      <p:sp>
        <p:nvSpPr>
          <p:cNvPr id="160" name="Google Shape;160;p2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61" name="Google Shape;161;p24"/>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3" name="Picture 2">
            <a:extLst>
              <a:ext uri="{FF2B5EF4-FFF2-40B4-BE49-F238E27FC236}">
                <a16:creationId xmlns:a16="http://schemas.microsoft.com/office/drawing/2014/main" xmlns="" id="{9F5EFAE5-D615-4EFB-B2B1-13A62B01EDE9}"/>
              </a:ext>
            </a:extLst>
          </p:cNvPr>
          <p:cNvPicPr>
            <a:picLocks noChangeAspect="1"/>
          </p:cNvPicPr>
          <p:nvPr/>
        </p:nvPicPr>
        <p:blipFill>
          <a:blip r:embed="rId4"/>
          <a:stretch>
            <a:fillRect/>
          </a:stretch>
        </p:blipFill>
        <p:spPr>
          <a:xfrm>
            <a:off x="1474504" y="384184"/>
            <a:ext cx="6194992" cy="4336495"/>
          </a:xfrm>
          <a:prstGeom prst="rect">
            <a:avLst/>
          </a:prstGeom>
        </p:spPr>
      </p:pic>
    </p:spTree>
    <p:extLst>
      <p:ext uri="{BB962C8B-B14F-4D97-AF65-F5344CB8AC3E}">
        <p14:creationId xmlns:p14="http://schemas.microsoft.com/office/powerpoint/2010/main" val="19918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p:nvPr/>
        </p:nvSpPr>
        <p:spPr>
          <a:xfrm>
            <a:off x="50" y="0"/>
            <a:ext cx="9144000" cy="5155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Google Shape;167;p25"/>
          <p:cNvSpPr txBox="1">
            <a:spLocks noGrp="1"/>
          </p:cNvSpPr>
          <p:nvPr>
            <p:ph type="body" idx="1"/>
          </p:nvPr>
        </p:nvSpPr>
        <p:spPr>
          <a:xfrm>
            <a:off x="311750" y="2002350"/>
            <a:ext cx="8520600" cy="72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solidFill>
                  <a:srgbClr val="45403E"/>
                </a:solidFill>
                <a:latin typeface="Libre Baskerville"/>
                <a:ea typeface="Libre Baskerville"/>
                <a:cs typeface="Libre Baskerville"/>
                <a:sym typeface="Libre Baskerville"/>
              </a:rPr>
              <a:t>Architectural Competitions </a:t>
            </a:r>
            <a:r>
              <a:rPr lang="en" dirty="0">
                <a:solidFill>
                  <a:srgbClr val="45403E"/>
                </a:solidFill>
                <a:latin typeface="Libre Baskerville"/>
                <a:ea typeface="Libre Baskerville"/>
                <a:cs typeface="Libre Baskerville"/>
                <a:sym typeface="Libre Baskerville"/>
              </a:rPr>
              <a:t/>
            </a:r>
            <a:br>
              <a:rPr lang="en" dirty="0">
                <a:solidFill>
                  <a:srgbClr val="45403E"/>
                </a:solidFill>
                <a:latin typeface="Libre Baskerville"/>
                <a:ea typeface="Libre Baskerville"/>
                <a:cs typeface="Libre Baskerville"/>
                <a:sym typeface="Libre Baskerville"/>
              </a:rPr>
            </a:br>
            <a:r>
              <a:rPr lang="en-CA" sz="1200" b="1" dirty="0">
                <a:solidFill>
                  <a:srgbClr val="45403E"/>
                </a:solidFill>
                <a:latin typeface="Libre Baskerville"/>
                <a:ea typeface="Libre Baskerville"/>
                <a:cs typeface="Libre Baskerville"/>
                <a:sym typeface="Libre Baskerville"/>
              </a:rPr>
              <a:t>End user</a:t>
            </a:r>
            <a:r>
              <a:rPr lang="en" sz="1200" b="1" dirty="0">
                <a:solidFill>
                  <a:srgbClr val="45403E"/>
                </a:solidFill>
                <a:latin typeface="Libre Baskerville"/>
                <a:ea typeface="Libre Baskerville"/>
                <a:cs typeface="Libre Baskerville"/>
                <a:sym typeface="Libre Baskerville"/>
              </a:rPr>
              <a:t>: </a:t>
            </a:r>
            <a:r>
              <a:rPr lang="en-CA" sz="1200" dirty="0">
                <a:solidFill>
                  <a:srgbClr val="45403E"/>
                </a:solidFill>
                <a:latin typeface="Libre Baskerville"/>
                <a:ea typeface="Libre Baskerville"/>
                <a:cs typeface="Libre Baskerville"/>
                <a:sym typeface="Libre Baskerville"/>
              </a:rPr>
              <a:t>Jury, investors, public</a:t>
            </a:r>
            <a:endParaRPr dirty="0">
              <a:solidFill>
                <a:srgbClr val="45403E"/>
              </a:solidFill>
              <a:latin typeface="Libre Baskerville"/>
              <a:ea typeface="Libre Baskerville"/>
              <a:cs typeface="Libre Baskerville"/>
              <a:sym typeface="Libre Baskerville"/>
            </a:endParaRPr>
          </a:p>
        </p:txBody>
      </p:sp>
      <p:sp>
        <p:nvSpPr>
          <p:cNvPr id="168" name="Google Shape;168;p2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solidFill>
                <a:srgbClr val="45403E"/>
              </a:solidFill>
            </a:endParaRPr>
          </a:p>
        </p:txBody>
      </p:sp>
      <p:pic>
        <p:nvPicPr>
          <p:cNvPr id="169" name="Google Shape;169;p25"/>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26"/>
          <p:cNvGrpSpPr/>
          <p:nvPr/>
        </p:nvGrpSpPr>
        <p:grpSpPr>
          <a:xfrm>
            <a:off x="364800" y="396725"/>
            <a:ext cx="8467500" cy="4034700"/>
            <a:chOff x="364800" y="549125"/>
            <a:chExt cx="8467500" cy="4034700"/>
          </a:xfrm>
        </p:grpSpPr>
        <p:sp>
          <p:nvSpPr>
            <p:cNvPr id="175" name="Google Shape;175;p26"/>
            <p:cNvSpPr/>
            <p:nvPr/>
          </p:nvSpPr>
          <p:spPr>
            <a:xfrm>
              <a:off x="364800" y="549125"/>
              <a:ext cx="8467500" cy="4034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76" name="Google Shape;176;p26"/>
            <p:cNvPicPr preferRelativeResize="0"/>
            <p:nvPr/>
          </p:nvPicPr>
          <p:blipFill>
            <a:blip r:embed="rId3">
              <a:alphaModFix/>
            </a:blip>
            <a:stretch>
              <a:fillRect/>
            </a:stretch>
          </p:blipFill>
          <p:spPr>
            <a:xfrm>
              <a:off x="459001" y="674251"/>
              <a:ext cx="2683004" cy="3797038"/>
            </a:xfrm>
            <a:prstGeom prst="rect">
              <a:avLst/>
            </a:prstGeom>
            <a:noFill/>
            <a:ln w="19050" cap="flat" cmpd="sng">
              <a:solidFill>
                <a:srgbClr val="F3F3F3"/>
              </a:solidFill>
              <a:prstDash val="solid"/>
              <a:round/>
              <a:headEnd type="none" w="sm" len="sm"/>
              <a:tailEnd type="none" w="sm" len="sm"/>
            </a:ln>
          </p:spPr>
        </p:pic>
        <p:pic>
          <p:nvPicPr>
            <p:cNvPr id="177" name="Google Shape;177;p26"/>
            <p:cNvPicPr preferRelativeResize="0"/>
            <p:nvPr/>
          </p:nvPicPr>
          <p:blipFill>
            <a:blip r:embed="rId4">
              <a:alphaModFix/>
            </a:blip>
            <a:stretch>
              <a:fillRect/>
            </a:stretch>
          </p:blipFill>
          <p:spPr>
            <a:xfrm>
              <a:off x="3308298" y="672215"/>
              <a:ext cx="5376700" cy="3797034"/>
            </a:xfrm>
            <a:prstGeom prst="rect">
              <a:avLst/>
            </a:prstGeom>
            <a:noFill/>
            <a:ln w="19050" cap="flat" cmpd="sng">
              <a:solidFill>
                <a:srgbClr val="F3F3F3"/>
              </a:solidFill>
              <a:prstDash val="solid"/>
              <a:round/>
              <a:headEnd type="none" w="sm" len="sm"/>
              <a:tailEnd type="none" w="sm" len="sm"/>
            </a:ln>
          </p:spPr>
        </p:pic>
      </p:grpSp>
      <p:sp>
        <p:nvSpPr>
          <p:cNvPr id="178" name="Google Shape;178;p2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79" name="Google Shape;179;p26"/>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191450" y="220025"/>
            <a:ext cx="8761200" cy="4388100"/>
            <a:chOff x="191450" y="220025"/>
            <a:chExt cx="8761200" cy="4388100"/>
          </a:xfrm>
        </p:grpSpPr>
        <p:sp>
          <p:nvSpPr>
            <p:cNvPr id="185" name="Google Shape;185;p27"/>
            <p:cNvSpPr/>
            <p:nvPr/>
          </p:nvSpPr>
          <p:spPr>
            <a:xfrm>
              <a:off x="191450" y="220025"/>
              <a:ext cx="8761200" cy="43881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86" name="Google Shape;186;p27"/>
            <p:cNvPicPr preferRelativeResize="0"/>
            <p:nvPr/>
          </p:nvPicPr>
          <p:blipFill>
            <a:blip r:embed="rId3">
              <a:alphaModFix/>
            </a:blip>
            <a:stretch>
              <a:fillRect/>
            </a:stretch>
          </p:blipFill>
          <p:spPr>
            <a:xfrm>
              <a:off x="3797000" y="1696325"/>
              <a:ext cx="5155650" cy="2835601"/>
            </a:xfrm>
            <a:prstGeom prst="rect">
              <a:avLst/>
            </a:prstGeom>
            <a:noFill/>
            <a:ln w="19050" cap="flat" cmpd="sng">
              <a:solidFill>
                <a:srgbClr val="F3F3F3"/>
              </a:solidFill>
              <a:prstDash val="solid"/>
              <a:round/>
              <a:headEnd type="none" w="sm" len="sm"/>
              <a:tailEnd type="none" w="sm" len="sm"/>
            </a:ln>
          </p:spPr>
        </p:pic>
        <p:pic>
          <p:nvPicPr>
            <p:cNvPr id="187" name="Google Shape;187;p27"/>
            <p:cNvPicPr preferRelativeResize="0"/>
            <p:nvPr/>
          </p:nvPicPr>
          <p:blipFill>
            <a:blip r:embed="rId4">
              <a:alphaModFix/>
            </a:blip>
            <a:stretch>
              <a:fillRect/>
            </a:stretch>
          </p:blipFill>
          <p:spPr>
            <a:xfrm>
              <a:off x="226750" y="253050"/>
              <a:ext cx="5259031" cy="2955704"/>
            </a:xfrm>
            <a:prstGeom prst="rect">
              <a:avLst/>
            </a:prstGeom>
            <a:noFill/>
            <a:ln w="19050" cap="flat" cmpd="sng">
              <a:solidFill>
                <a:srgbClr val="F3F3F3"/>
              </a:solidFill>
              <a:prstDash val="solid"/>
              <a:round/>
              <a:headEnd type="none" w="sm" len="sm"/>
              <a:tailEnd type="none" w="sm" len="sm"/>
            </a:ln>
          </p:spPr>
        </p:pic>
      </p:grpSp>
      <p:sp>
        <p:nvSpPr>
          <p:cNvPr id="188" name="Google Shape;188;p2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89" name="Google Shape;189;p27"/>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p:nvPr/>
        </p:nvSpPr>
        <p:spPr>
          <a:xfrm>
            <a:off x="50" y="0"/>
            <a:ext cx="9144000" cy="5155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Google Shape;195;p28"/>
          <p:cNvSpPr txBox="1">
            <a:spLocks noGrp="1"/>
          </p:cNvSpPr>
          <p:nvPr>
            <p:ph type="body" idx="1"/>
          </p:nvPr>
        </p:nvSpPr>
        <p:spPr>
          <a:xfrm>
            <a:off x="311750" y="2002350"/>
            <a:ext cx="8520600" cy="72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solidFill>
                  <a:srgbClr val="45403E"/>
                </a:solidFill>
                <a:latin typeface="Libre Baskerville"/>
                <a:ea typeface="Libre Baskerville"/>
                <a:cs typeface="Libre Baskerville"/>
                <a:sym typeface="Libre Baskerville"/>
              </a:rPr>
              <a:t>Urban Planning</a:t>
            </a:r>
            <a:r>
              <a:rPr lang="en" dirty="0">
                <a:solidFill>
                  <a:srgbClr val="45403E"/>
                </a:solidFill>
                <a:latin typeface="Libre Baskerville"/>
                <a:ea typeface="Libre Baskerville"/>
                <a:cs typeface="Libre Baskerville"/>
                <a:sym typeface="Libre Baskerville"/>
              </a:rPr>
              <a:t/>
            </a:r>
            <a:br>
              <a:rPr lang="en" dirty="0">
                <a:solidFill>
                  <a:srgbClr val="45403E"/>
                </a:solidFill>
                <a:latin typeface="Libre Baskerville"/>
                <a:ea typeface="Libre Baskerville"/>
                <a:cs typeface="Libre Baskerville"/>
                <a:sym typeface="Libre Baskerville"/>
              </a:rPr>
            </a:br>
            <a:r>
              <a:rPr lang="en-CA" sz="1200" b="1" dirty="0">
                <a:solidFill>
                  <a:srgbClr val="45403E"/>
                </a:solidFill>
                <a:latin typeface="Libre Baskerville"/>
                <a:ea typeface="Libre Baskerville"/>
                <a:cs typeface="Libre Baskerville"/>
                <a:sym typeface="Libre Baskerville"/>
              </a:rPr>
              <a:t>End User</a:t>
            </a:r>
            <a:r>
              <a:rPr lang="en" sz="1200" b="1" dirty="0">
                <a:solidFill>
                  <a:srgbClr val="45403E"/>
                </a:solidFill>
                <a:latin typeface="Libre Baskerville"/>
                <a:ea typeface="Libre Baskerville"/>
                <a:cs typeface="Libre Baskerville"/>
                <a:sym typeface="Libre Baskerville"/>
              </a:rPr>
              <a:t>: </a:t>
            </a:r>
            <a:r>
              <a:rPr lang="en-CA" sz="1200" b="1" dirty="0">
                <a:solidFill>
                  <a:srgbClr val="45403E"/>
                </a:solidFill>
                <a:latin typeface="Libre Baskerville"/>
                <a:ea typeface="Libre Baskerville"/>
                <a:cs typeface="Libre Baskerville"/>
                <a:sym typeface="Libre Baskerville"/>
              </a:rPr>
              <a:t>C</a:t>
            </a:r>
            <a:r>
              <a:rPr lang="en-CA" sz="1200" dirty="0">
                <a:solidFill>
                  <a:srgbClr val="45403E"/>
                </a:solidFill>
                <a:latin typeface="Libre Baskerville"/>
                <a:ea typeface="Libre Baskerville"/>
                <a:cs typeface="Libre Baskerville"/>
                <a:sym typeface="Libre Baskerville"/>
              </a:rPr>
              <a:t>ity planners, Government, Public</a:t>
            </a:r>
            <a:endParaRPr dirty="0">
              <a:solidFill>
                <a:srgbClr val="45403E"/>
              </a:solidFill>
              <a:latin typeface="Libre Baskerville"/>
              <a:ea typeface="Libre Baskerville"/>
              <a:cs typeface="Libre Baskerville"/>
              <a:sym typeface="Libre Baskerville"/>
            </a:endParaRPr>
          </a:p>
        </p:txBody>
      </p:sp>
      <p:sp>
        <p:nvSpPr>
          <p:cNvPr id="196" name="Google Shape;196;p2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97" name="Google Shape;197;p28"/>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p29"/>
          <p:cNvGrpSpPr/>
          <p:nvPr/>
        </p:nvGrpSpPr>
        <p:grpSpPr>
          <a:xfrm>
            <a:off x="167375" y="158925"/>
            <a:ext cx="8842200" cy="4491000"/>
            <a:chOff x="167375" y="158925"/>
            <a:chExt cx="8842200" cy="4491000"/>
          </a:xfrm>
        </p:grpSpPr>
        <p:sp>
          <p:nvSpPr>
            <p:cNvPr id="203" name="Google Shape;203;p29"/>
            <p:cNvSpPr/>
            <p:nvPr/>
          </p:nvSpPr>
          <p:spPr>
            <a:xfrm>
              <a:off x="167375" y="158925"/>
              <a:ext cx="8842200" cy="4491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04" name="Google Shape;204;p29"/>
            <p:cNvPicPr preferRelativeResize="0"/>
            <p:nvPr/>
          </p:nvPicPr>
          <p:blipFill>
            <a:blip r:embed="rId3">
              <a:alphaModFix/>
            </a:blip>
            <a:stretch>
              <a:fillRect/>
            </a:stretch>
          </p:blipFill>
          <p:spPr>
            <a:xfrm>
              <a:off x="256488" y="911299"/>
              <a:ext cx="2746523" cy="3328350"/>
            </a:xfrm>
            <a:prstGeom prst="rect">
              <a:avLst/>
            </a:prstGeom>
            <a:noFill/>
            <a:ln w="19050" cap="flat" cmpd="sng">
              <a:solidFill>
                <a:srgbClr val="F3F3F3"/>
              </a:solidFill>
              <a:prstDash val="solid"/>
              <a:round/>
              <a:headEnd type="none" w="sm" len="sm"/>
              <a:tailEnd type="none" w="sm" len="sm"/>
            </a:ln>
          </p:spPr>
        </p:pic>
        <p:pic>
          <p:nvPicPr>
            <p:cNvPr id="205" name="Google Shape;205;p29"/>
            <p:cNvPicPr preferRelativeResize="0"/>
            <p:nvPr/>
          </p:nvPicPr>
          <p:blipFill>
            <a:blip r:embed="rId4">
              <a:alphaModFix/>
            </a:blip>
            <a:stretch>
              <a:fillRect/>
            </a:stretch>
          </p:blipFill>
          <p:spPr>
            <a:xfrm>
              <a:off x="3142887" y="224899"/>
              <a:ext cx="5744726" cy="4335600"/>
            </a:xfrm>
            <a:prstGeom prst="rect">
              <a:avLst/>
            </a:prstGeom>
            <a:noFill/>
            <a:ln w="19050" cap="flat" cmpd="sng">
              <a:solidFill>
                <a:srgbClr val="F3F3F3"/>
              </a:solidFill>
              <a:prstDash val="solid"/>
              <a:round/>
              <a:headEnd type="none" w="sm" len="sm"/>
              <a:tailEnd type="none" w="sm" len="sm"/>
            </a:ln>
          </p:spPr>
        </p:pic>
      </p:grpSp>
      <p:sp>
        <p:nvSpPr>
          <p:cNvPr id="206" name="Google Shape;206;p2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207" name="Google Shape;207;p29"/>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p:nvPr/>
        </p:nvSpPr>
        <p:spPr>
          <a:xfrm>
            <a:off x="50" y="0"/>
            <a:ext cx="9144000" cy="5155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Google Shape;213;p30"/>
          <p:cNvSpPr txBox="1">
            <a:spLocks noGrp="1"/>
          </p:cNvSpPr>
          <p:nvPr>
            <p:ph type="body" idx="1"/>
          </p:nvPr>
        </p:nvSpPr>
        <p:spPr>
          <a:xfrm>
            <a:off x="311750" y="2002350"/>
            <a:ext cx="8520600" cy="72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dirty="0">
                <a:solidFill>
                  <a:srgbClr val="45403E"/>
                </a:solidFill>
                <a:latin typeface="Libre Baskerville"/>
                <a:ea typeface="Libre Baskerville"/>
                <a:cs typeface="Libre Baskerville"/>
                <a:sym typeface="Libre Baskerville"/>
              </a:rPr>
              <a:t>Marketing</a:t>
            </a:r>
            <a:r>
              <a:rPr lang="en" dirty="0">
                <a:solidFill>
                  <a:srgbClr val="45403E"/>
                </a:solidFill>
                <a:latin typeface="Libre Baskerville"/>
                <a:ea typeface="Libre Baskerville"/>
                <a:cs typeface="Libre Baskerville"/>
                <a:sym typeface="Libre Baskerville"/>
              </a:rPr>
              <a:t/>
            </a:r>
            <a:br>
              <a:rPr lang="en" dirty="0">
                <a:solidFill>
                  <a:srgbClr val="45403E"/>
                </a:solidFill>
                <a:latin typeface="Libre Baskerville"/>
                <a:ea typeface="Libre Baskerville"/>
                <a:cs typeface="Libre Baskerville"/>
                <a:sym typeface="Libre Baskerville"/>
              </a:rPr>
            </a:br>
            <a:r>
              <a:rPr lang="en-CA" sz="1200" b="1" dirty="0">
                <a:solidFill>
                  <a:srgbClr val="45403E"/>
                </a:solidFill>
                <a:latin typeface="Libre Baskerville"/>
                <a:ea typeface="Libre Baskerville"/>
                <a:cs typeface="Libre Baskerville"/>
                <a:sym typeface="Libre Baskerville"/>
              </a:rPr>
              <a:t>End User</a:t>
            </a:r>
            <a:r>
              <a:rPr lang="en" sz="1200" b="1" dirty="0">
                <a:solidFill>
                  <a:srgbClr val="45403E"/>
                </a:solidFill>
                <a:latin typeface="Libre Baskerville"/>
                <a:ea typeface="Libre Baskerville"/>
                <a:cs typeface="Libre Baskerville"/>
                <a:sym typeface="Libre Baskerville"/>
              </a:rPr>
              <a:t>: </a:t>
            </a:r>
            <a:r>
              <a:rPr lang="en-CA" sz="1200" b="1" dirty="0">
                <a:solidFill>
                  <a:srgbClr val="45403E"/>
                </a:solidFill>
                <a:latin typeface="Libre Baskerville"/>
                <a:ea typeface="Libre Baskerville"/>
                <a:cs typeface="Libre Baskerville"/>
                <a:sym typeface="Libre Baskerville"/>
              </a:rPr>
              <a:t>Public</a:t>
            </a:r>
            <a:endParaRPr dirty="0">
              <a:solidFill>
                <a:srgbClr val="45403E"/>
              </a:solidFill>
              <a:latin typeface="Libre Baskerville"/>
              <a:ea typeface="Libre Baskerville"/>
              <a:cs typeface="Libre Baskerville"/>
              <a:sym typeface="Libre Baskerville"/>
            </a:endParaRPr>
          </a:p>
        </p:txBody>
      </p:sp>
      <p:sp>
        <p:nvSpPr>
          <p:cNvPr id="214" name="Google Shape;214;p3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215" name="Google Shape;215;p30"/>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Google Shape;70;p1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71" name="Google Shape;71;p14"/>
          <p:cNvSpPr txBox="1">
            <a:spLocks noGrp="1"/>
          </p:cNvSpPr>
          <p:nvPr>
            <p:ph type="title"/>
          </p:nvPr>
        </p:nvSpPr>
        <p:spPr>
          <a:xfrm>
            <a:off x="671258" y="1478100"/>
            <a:ext cx="7801500" cy="173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3600">
                <a:solidFill>
                  <a:srgbClr val="CCCCCC"/>
                </a:solidFill>
                <a:latin typeface="Libre Baskerville"/>
                <a:ea typeface="Libre Baskerville"/>
                <a:cs typeface="Libre Baskerville"/>
                <a:sym typeface="Libre Baskerville"/>
              </a:rPr>
              <a:t>Architectural Visualization</a:t>
            </a:r>
            <a:endParaRPr sz="3600">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rgbClr val="000000"/>
              </a:buClr>
              <a:buSzPts val="1100"/>
              <a:buFont typeface="Arial"/>
              <a:buNone/>
            </a:pPr>
            <a:r>
              <a:rPr lang="en" sz="3600" b="1">
                <a:solidFill>
                  <a:srgbClr val="45403E"/>
                </a:solidFill>
                <a:latin typeface="Libre Baskerville"/>
                <a:ea typeface="Libre Baskerville"/>
                <a:cs typeface="Libre Baskerville"/>
                <a:sym typeface="Libre Baskerville"/>
              </a:rPr>
              <a:t>is everywhere</a:t>
            </a:r>
            <a:r>
              <a:rPr lang="en" sz="3600">
                <a:solidFill>
                  <a:srgbClr val="45403E"/>
                </a:solidFill>
                <a:latin typeface="Libre Baskerville"/>
                <a:ea typeface="Libre Baskerville"/>
                <a:cs typeface="Libre Baskerville"/>
                <a:sym typeface="Libre Baskerville"/>
              </a:rPr>
              <a:t>.</a:t>
            </a:r>
            <a:endParaRPr sz="3600">
              <a:solidFill>
                <a:srgbClr val="45403E"/>
              </a:solidFill>
              <a:latin typeface="Libre Baskerville"/>
              <a:ea typeface="Libre Baskerville"/>
              <a:cs typeface="Libre Baskerville"/>
              <a:sym typeface="Libre Baskerville"/>
            </a:endParaRPr>
          </a:p>
        </p:txBody>
      </p:sp>
      <p:pic>
        <p:nvPicPr>
          <p:cNvPr id="72" name="Google Shape;72;p14"/>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221" name="Google Shape;221;p31"/>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222" name="Google Shape;222;p31"/>
          <p:cNvPicPr preferRelativeResize="0"/>
          <p:nvPr/>
        </p:nvPicPr>
        <p:blipFill>
          <a:blip r:embed="rId4">
            <a:alphaModFix/>
          </a:blip>
          <a:stretch>
            <a:fillRect/>
          </a:stretch>
        </p:blipFill>
        <p:spPr>
          <a:xfrm>
            <a:off x="2521823" y="152400"/>
            <a:ext cx="4100353" cy="44731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228" name="Google Shape;228;p32"/>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229" name="Google Shape;229;p32"/>
          <p:cNvPicPr preferRelativeResize="0"/>
          <p:nvPr/>
        </p:nvPicPr>
        <p:blipFill>
          <a:blip r:embed="rId4">
            <a:alphaModFix/>
          </a:blip>
          <a:stretch>
            <a:fillRect/>
          </a:stretch>
        </p:blipFill>
        <p:spPr>
          <a:xfrm>
            <a:off x="1050969" y="152400"/>
            <a:ext cx="7042063" cy="44731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235" name="Google Shape;235;p33"/>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236" name="Google Shape;236;p33"/>
          <p:cNvPicPr preferRelativeResize="0"/>
          <p:nvPr/>
        </p:nvPicPr>
        <p:blipFill>
          <a:blip r:embed="rId4">
            <a:alphaModFix/>
          </a:blip>
          <a:stretch>
            <a:fillRect/>
          </a:stretch>
        </p:blipFill>
        <p:spPr>
          <a:xfrm>
            <a:off x="1216825" y="152400"/>
            <a:ext cx="6710350" cy="44731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sp>
        <p:nvSpPr>
          <p:cNvPr id="441" name="Google Shape;441;p46"/>
          <p:cNvSpPr txBox="1"/>
          <p:nvPr/>
        </p:nvSpPr>
        <p:spPr>
          <a:xfrm>
            <a:off x="311700" y="639375"/>
            <a:ext cx="8520600" cy="3580500"/>
          </a:xfrm>
          <a:prstGeom prst="rect">
            <a:avLst/>
          </a:prstGeom>
          <a:noFill/>
          <a:ln>
            <a:noFill/>
          </a:ln>
        </p:spPr>
        <p:txBody>
          <a:bodyPr spcFirstLastPara="1" wrap="square" lIns="91425" tIns="91425" rIns="91425" bIns="91425" anchor="ctr" anchorCtr="0">
            <a:noAutofit/>
          </a:bodyPr>
          <a:lstStyle/>
          <a:p>
            <a:pPr lvl="0" algn="ctr"/>
            <a:r>
              <a:rPr lang="en-US" sz="2400" dirty="0" err="1">
                <a:solidFill>
                  <a:srgbClr val="45403E"/>
                </a:solidFill>
                <a:latin typeface="Libre Baskerville"/>
                <a:ea typeface="Libre Baskerville"/>
                <a:cs typeface="Libre Baskerville"/>
                <a:sym typeface="Libre Baskerville"/>
              </a:rPr>
              <a:t>ArchViz</a:t>
            </a:r>
            <a:r>
              <a:rPr lang="en-US" sz="2400" dirty="0">
                <a:solidFill>
                  <a:srgbClr val="45403E"/>
                </a:solidFill>
                <a:latin typeface="Libre Baskerville"/>
                <a:ea typeface="Libre Baskerville"/>
                <a:cs typeface="Libre Baskerville"/>
                <a:sym typeface="Libre Baskerville"/>
              </a:rPr>
              <a:t> is</a:t>
            </a:r>
            <a:r>
              <a:rPr lang="en-US" sz="2400" b="1" dirty="0">
                <a:solidFill>
                  <a:srgbClr val="45403E"/>
                </a:solidFill>
                <a:latin typeface="Libre Baskerville"/>
                <a:ea typeface="Libre Baskerville"/>
                <a:cs typeface="Libre Baskerville"/>
                <a:sym typeface="Libre Baskerville"/>
              </a:rPr>
              <a:t> more </a:t>
            </a:r>
            <a:r>
              <a:rPr lang="en-US" sz="2400" dirty="0">
                <a:solidFill>
                  <a:srgbClr val="45403E"/>
                </a:solidFill>
                <a:latin typeface="Libre Baskerville"/>
                <a:ea typeface="Libre Baskerville"/>
                <a:cs typeface="Libre Baskerville"/>
                <a:sym typeface="Libre Baskerville"/>
              </a:rPr>
              <a:t>than</a:t>
            </a:r>
            <a:r>
              <a:rPr lang="en-US" sz="2400" b="1" dirty="0">
                <a:solidFill>
                  <a:srgbClr val="45403E"/>
                </a:solidFill>
                <a:latin typeface="Libre Baskerville"/>
                <a:ea typeface="Libre Baskerville"/>
                <a:cs typeface="Libre Baskerville"/>
                <a:sym typeface="Libre Baskerville"/>
              </a:rPr>
              <a:t> </a:t>
            </a:r>
            <a:r>
              <a:rPr lang="en-US" sz="2400" dirty="0">
                <a:solidFill>
                  <a:srgbClr val="45403E"/>
                </a:solidFill>
                <a:latin typeface="Libre Baskerville"/>
                <a:ea typeface="Libre Baskerville"/>
                <a:cs typeface="Libre Baskerville"/>
                <a:sym typeface="Libre Baskerville"/>
              </a:rPr>
              <a:t>just </a:t>
            </a:r>
            <a:r>
              <a:rPr lang="en-US" sz="2400" b="1" dirty="0">
                <a:solidFill>
                  <a:srgbClr val="45403E"/>
                </a:solidFill>
                <a:latin typeface="Libre Baskerville"/>
                <a:ea typeface="Libre Baskerville"/>
                <a:cs typeface="Libre Baskerville"/>
                <a:sym typeface="Libre Baskerville"/>
              </a:rPr>
              <a:t>still images</a:t>
            </a:r>
            <a:r>
              <a:rPr lang="en" sz="2400" dirty="0">
                <a:solidFill>
                  <a:srgbClr val="45403E"/>
                </a:solidFill>
                <a:latin typeface="Libre Baskerville"/>
                <a:ea typeface="Libre Baskerville"/>
                <a:cs typeface="Libre Baskerville"/>
                <a:sym typeface="Libre Baskerville"/>
              </a:rPr>
              <a:t>:</a:t>
            </a:r>
          </a:p>
          <a:p>
            <a:pPr marL="457200" lvl="0" indent="-317500" rtl="0">
              <a:lnSpc>
                <a:spcPct val="115000"/>
              </a:lnSpc>
              <a:spcBef>
                <a:spcPts val="1600"/>
              </a:spcBef>
              <a:spcAft>
                <a:spcPts val="0"/>
              </a:spcAft>
              <a:buClr>
                <a:srgbClr val="45403E"/>
              </a:buClr>
              <a:buSzPts val="1400"/>
              <a:buFont typeface="Libre Baskerville"/>
              <a:buAutoNum type="arabicPeriod"/>
            </a:pPr>
            <a:r>
              <a:rPr lang="en-US" dirty="0">
                <a:solidFill>
                  <a:srgbClr val="45403E"/>
                </a:solidFill>
                <a:latin typeface="Libre Baskerville"/>
                <a:ea typeface="Libre Baskerville"/>
                <a:cs typeface="Libre Baskerville"/>
                <a:sym typeface="Libre Baskerville"/>
              </a:rPr>
              <a:t>Animations</a:t>
            </a:r>
          </a:p>
          <a:p>
            <a:pPr marL="457200" lvl="0" indent="-317500" rtl="0">
              <a:lnSpc>
                <a:spcPct val="115000"/>
              </a:lnSpc>
              <a:spcBef>
                <a:spcPts val="1600"/>
              </a:spcBef>
              <a:spcAft>
                <a:spcPts val="0"/>
              </a:spcAft>
              <a:buClr>
                <a:srgbClr val="45403E"/>
              </a:buClr>
              <a:buSzPts val="1400"/>
              <a:buFont typeface="Libre Baskerville"/>
              <a:buAutoNum type="arabicPeriod"/>
            </a:pPr>
            <a:r>
              <a:rPr lang="en-US" dirty="0">
                <a:solidFill>
                  <a:srgbClr val="45403E"/>
                </a:solidFill>
                <a:latin typeface="Libre Baskerville"/>
                <a:ea typeface="Libre Baskerville"/>
                <a:cs typeface="Libre Baskerville"/>
                <a:sym typeface="Libre Baskerville"/>
              </a:rPr>
              <a:t>Interactive experiences</a:t>
            </a:r>
          </a:p>
          <a:p>
            <a:pPr marL="457200" lvl="0" indent="-317500" rtl="0">
              <a:lnSpc>
                <a:spcPct val="115000"/>
              </a:lnSpc>
              <a:spcBef>
                <a:spcPts val="1600"/>
              </a:spcBef>
              <a:spcAft>
                <a:spcPts val="0"/>
              </a:spcAft>
              <a:buClr>
                <a:srgbClr val="45403E"/>
              </a:buClr>
              <a:buSzPts val="1400"/>
              <a:buFont typeface="Libre Baskerville"/>
              <a:buAutoNum type="arabicPeriod"/>
            </a:pPr>
            <a:r>
              <a:rPr lang="en-US" dirty="0">
                <a:solidFill>
                  <a:srgbClr val="45403E"/>
                </a:solidFill>
                <a:latin typeface="Libre Baskerville"/>
                <a:ea typeface="Libre Baskerville"/>
                <a:cs typeface="Libre Baskerville"/>
                <a:sym typeface="Libre Baskerville"/>
              </a:rPr>
              <a:t>Virtual reality</a:t>
            </a:r>
          </a:p>
          <a:p>
            <a:pPr marL="457200" lvl="0" indent="-317500" rtl="0">
              <a:lnSpc>
                <a:spcPct val="115000"/>
              </a:lnSpc>
              <a:spcBef>
                <a:spcPts val="1600"/>
              </a:spcBef>
              <a:spcAft>
                <a:spcPts val="0"/>
              </a:spcAft>
              <a:buClr>
                <a:srgbClr val="45403E"/>
              </a:buClr>
              <a:buSzPts val="1400"/>
              <a:buFont typeface="Libre Baskerville"/>
              <a:buAutoNum type="arabicPeriod"/>
            </a:pPr>
            <a:r>
              <a:rPr lang="en-US" dirty="0">
                <a:solidFill>
                  <a:srgbClr val="45403E"/>
                </a:solidFill>
                <a:latin typeface="Libre Baskerville"/>
                <a:ea typeface="Libre Baskerville"/>
                <a:cs typeface="Libre Baskerville"/>
                <a:sym typeface="Libre Baskerville"/>
              </a:rPr>
              <a:t>Augmented reality</a:t>
            </a:r>
          </a:p>
          <a:p>
            <a:pPr marL="457200" lvl="0" indent="-317500" rtl="0">
              <a:lnSpc>
                <a:spcPct val="115000"/>
              </a:lnSpc>
              <a:spcBef>
                <a:spcPts val="1600"/>
              </a:spcBef>
              <a:spcAft>
                <a:spcPts val="0"/>
              </a:spcAft>
              <a:buClr>
                <a:srgbClr val="45403E"/>
              </a:buClr>
              <a:buSzPts val="1400"/>
              <a:buFont typeface="Libre Baskerville"/>
              <a:buAutoNum type="arabicPeriod"/>
            </a:pPr>
            <a:r>
              <a:rPr lang="en-US" dirty="0">
                <a:solidFill>
                  <a:srgbClr val="45403E"/>
                </a:solidFill>
                <a:latin typeface="Libre Baskerville"/>
                <a:ea typeface="Libre Baskerville"/>
                <a:cs typeface="Libre Baskerville"/>
                <a:sym typeface="Libre Baskerville"/>
              </a:rPr>
              <a:t>Web</a:t>
            </a:r>
          </a:p>
        </p:txBody>
      </p:sp>
      <p:sp>
        <p:nvSpPr>
          <p:cNvPr id="442" name="Google Shape;442;p4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443" name="Google Shape;443;p46"/>
          <p:cNvPicPr preferRelativeResize="0"/>
          <p:nvPr/>
        </p:nvPicPr>
        <p:blipFill>
          <a:blip r:embed="rId3">
            <a:alphaModFix/>
          </a:blip>
          <a:stretch>
            <a:fillRect/>
          </a:stretch>
        </p:blipFill>
        <p:spPr>
          <a:xfrm>
            <a:off x="4414124" y="4895887"/>
            <a:ext cx="315750" cy="141525"/>
          </a:xfrm>
          <a:prstGeom prst="rect">
            <a:avLst/>
          </a:prstGeom>
          <a:noFill/>
          <a:ln>
            <a:noFill/>
          </a:ln>
        </p:spPr>
      </p:pic>
    </p:spTree>
    <p:extLst>
      <p:ext uri="{BB962C8B-B14F-4D97-AF65-F5344CB8AC3E}">
        <p14:creationId xmlns:p14="http://schemas.microsoft.com/office/powerpoint/2010/main" val="23006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
        <p:cNvGrpSpPr/>
        <p:nvPr/>
      </p:nvGrpSpPr>
      <p:grpSpPr>
        <a:xfrm>
          <a:off x="0" y="0"/>
          <a:ext cx="0" cy="0"/>
          <a:chOff x="0" y="0"/>
          <a:chExt cx="0" cy="0"/>
        </a:xfrm>
      </p:grpSpPr>
      <p:sp>
        <p:nvSpPr>
          <p:cNvPr id="294" name="Google Shape;294;p4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295" name="Google Shape;295;p40"/>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sp>
        <p:nvSpPr>
          <p:cNvPr id="296" name="Google Shape;296;p40"/>
          <p:cNvSpPr txBox="1"/>
          <p:nvPr/>
        </p:nvSpPr>
        <p:spPr>
          <a:xfrm>
            <a:off x="1509850" y="1565986"/>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Freelancers</a:t>
            </a:r>
            <a:endParaRPr sz="800">
              <a:solidFill>
                <a:srgbClr val="FFFFFF"/>
              </a:solidFill>
              <a:latin typeface="Libre Baskerville"/>
              <a:ea typeface="Libre Baskerville"/>
              <a:cs typeface="Libre Baskerville"/>
              <a:sym typeface="Libre Baskerville"/>
            </a:endParaRPr>
          </a:p>
        </p:txBody>
      </p:sp>
      <p:sp>
        <p:nvSpPr>
          <p:cNvPr id="297" name="Google Shape;297;p40"/>
          <p:cNvSpPr txBox="1"/>
          <p:nvPr/>
        </p:nvSpPr>
        <p:spPr>
          <a:xfrm>
            <a:off x="3249385" y="1517113"/>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Architectural Firm</a:t>
            </a:r>
            <a:endParaRPr sz="800">
              <a:solidFill>
                <a:srgbClr val="FFFFFF"/>
              </a:solidFill>
              <a:latin typeface="Libre Baskerville"/>
              <a:ea typeface="Libre Baskerville"/>
              <a:cs typeface="Libre Baskerville"/>
              <a:sym typeface="Libre Baskerville"/>
            </a:endParaRPr>
          </a:p>
        </p:txBody>
      </p:sp>
      <p:sp>
        <p:nvSpPr>
          <p:cNvPr id="298" name="Google Shape;298;p40"/>
          <p:cNvSpPr txBox="1"/>
          <p:nvPr/>
        </p:nvSpPr>
        <p:spPr>
          <a:xfrm>
            <a:off x="6718290" y="1515313"/>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Rendering Studio</a:t>
            </a:r>
            <a:endParaRPr sz="800">
              <a:solidFill>
                <a:srgbClr val="FFFFFF"/>
              </a:solidFill>
              <a:latin typeface="Libre Baskerville"/>
              <a:ea typeface="Libre Baskerville"/>
              <a:cs typeface="Libre Baskerville"/>
              <a:sym typeface="Libre Baskerville"/>
            </a:endParaRPr>
          </a:p>
        </p:txBody>
      </p:sp>
      <p:sp>
        <p:nvSpPr>
          <p:cNvPr id="299" name="Google Shape;299;p40"/>
          <p:cNvSpPr txBox="1"/>
          <p:nvPr/>
        </p:nvSpPr>
        <p:spPr>
          <a:xfrm>
            <a:off x="5000646" y="1509544"/>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In-House Render Team</a:t>
            </a:r>
            <a:endParaRPr sz="800">
              <a:solidFill>
                <a:srgbClr val="FFFFFF"/>
              </a:solidFill>
              <a:latin typeface="Libre Baskerville"/>
              <a:ea typeface="Libre Baskerville"/>
              <a:cs typeface="Libre Baskerville"/>
              <a:sym typeface="Libre Baskerville"/>
            </a:endParaRPr>
          </a:p>
          <a:p>
            <a:pPr marL="0" lvl="0" indent="0" algn="ctr" rtl="0">
              <a:spcBef>
                <a:spcPts val="0"/>
              </a:spcBef>
              <a:spcAft>
                <a:spcPts val="0"/>
              </a:spcAft>
              <a:buNone/>
            </a:pPr>
            <a:endParaRPr sz="800">
              <a:solidFill>
                <a:srgbClr val="FFFFFF"/>
              </a:solidFill>
              <a:latin typeface="Libre Baskerville"/>
              <a:ea typeface="Libre Baskerville"/>
              <a:cs typeface="Libre Baskerville"/>
              <a:sym typeface="Libre Baskerville"/>
            </a:endParaRPr>
          </a:p>
        </p:txBody>
      </p:sp>
      <p:pic>
        <p:nvPicPr>
          <p:cNvPr id="300" name="Google Shape;300;p40"/>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4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8" name="Google Shape;368;p44"/>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pic>
        <p:nvPicPr>
          <p:cNvPr id="378" name="Google Shape;378;p44"/>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379" name="Google Shape;379;p44"/>
          <p:cNvSpPr/>
          <p:nvPr/>
        </p:nvSpPr>
        <p:spPr>
          <a:xfrm>
            <a:off x="789126" y="15765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81" name="Google Shape;381;p44"/>
          <p:cNvSpPr txBox="1"/>
          <p:nvPr/>
        </p:nvSpPr>
        <p:spPr>
          <a:xfrm>
            <a:off x="798075"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Students</a:t>
            </a:r>
            <a:endParaRPr sz="800">
              <a:solidFill>
                <a:srgbClr val="FFFFFF"/>
              </a:solidFill>
              <a:latin typeface="Libre Baskerville"/>
              <a:ea typeface="Libre Baskerville"/>
              <a:cs typeface="Libre Baskerville"/>
              <a:sym typeface="Libre Baskerville"/>
            </a:endParaRPr>
          </a:p>
        </p:txBody>
      </p:sp>
      <p:sp>
        <p:nvSpPr>
          <p:cNvPr id="382" name="Google Shape;382;p44"/>
          <p:cNvSpPr txBox="1"/>
          <p:nvPr/>
        </p:nvSpPr>
        <p:spPr>
          <a:xfrm>
            <a:off x="4867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1-3</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85" name="Google Shape;385;p44"/>
          <p:cNvPicPr preferRelativeResize="0"/>
          <p:nvPr/>
        </p:nvPicPr>
        <p:blipFill>
          <a:blip r:embed="rId4">
            <a:alphaModFix/>
          </a:blip>
          <a:stretch>
            <a:fillRect/>
          </a:stretch>
        </p:blipFill>
        <p:spPr>
          <a:xfrm>
            <a:off x="1054738" y="4430086"/>
            <a:ext cx="374495" cy="127769"/>
          </a:xfrm>
          <a:prstGeom prst="rect">
            <a:avLst/>
          </a:prstGeom>
          <a:noFill/>
          <a:ln>
            <a:noFill/>
          </a:ln>
        </p:spPr>
      </p:pic>
      <p:sp>
        <p:nvSpPr>
          <p:cNvPr id="387" name="Google Shape;387;p44"/>
          <p:cNvSpPr txBox="1"/>
          <p:nvPr/>
        </p:nvSpPr>
        <p:spPr>
          <a:xfrm>
            <a:off x="486750" y="2907826"/>
            <a:ext cx="1551000"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Type of application:</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a:solidFill>
                  <a:srgbClr val="7A706A"/>
                </a:solidFill>
                <a:latin typeface="Libre Baskerville"/>
                <a:ea typeface="Libre Baskerville"/>
                <a:cs typeface="Libre Baskerville"/>
                <a:sym typeface="Libre Baskerville"/>
              </a:rPr>
              <a:t>Design review</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91" name="Google Shape;391;p44"/>
          <p:cNvSpPr txBox="1"/>
          <p:nvPr/>
        </p:nvSpPr>
        <p:spPr>
          <a:xfrm>
            <a:off x="4867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20338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4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6" name="Google Shape;366;p44"/>
          <p:cNvSpPr/>
          <p:nvPr/>
        </p:nvSpPr>
        <p:spPr>
          <a:xfrm>
            <a:off x="2460424" y="15634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8" name="Google Shape;368;p44"/>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sp>
        <p:nvSpPr>
          <p:cNvPr id="371" name="Google Shape;371;p44"/>
          <p:cNvSpPr txBox="1"/>
          <p:nvPr/>
        </p:nvSpPr>
        <p:spPr>
          <a:xfrm>
            <a:off x="2464900"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Architects</a:t>
            </a:r>
            <a:endParaRPr sz="800">
              <a:solidFill>
                <a:srgbClr val="FFFFFF"/>
              </a:solidFill>
              <a:latin typeface="Libre Baskerville"/>
              <a:ea typeface="Libre Baskerville"/>
              <a:cs typeface="Libre Baskerville"/>
              <a:sym typeface="Libre Baskerville"/>
            </a:endParaRPr>
          </a:p>
        </p:txBody>
      </p:sp>
      <p:sp>
        <p:nvSpPr>
          <p:cNvPr id="373" name="Google Shape;373;p44"/>
          <p:cNvSpPr txBox="1"/>
          <p:nvPr/>
        </p:nvSpPr>
        <p:spPr>
          <a:xfrm>
            <a:off x="215270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78" name="Google Shape;378;p44"/>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379" name="Google Shape;379;p44"/>
          <p:cNvSpPr/>
          <p:nvPr/>
        </p:nvSpPr>
        <p:spPr>
          <a:xfrm>
            <a:off x="789126" y="15765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cxnSp>
        <p:nvCxnSpPr>
          <p:cNvPr id="380" name="Google Shape;380;p44"/>
          <p:cNvCxnSpPr/>
          <p:nvPr/>
        </p:nvCxnSpPr>
        <p:spPr>
          <a:xfrm flipH="1">
            <a:off x="2041725" y="1568803"/>
            <a:ext cx="15300" cy="2836500"/>
          </a:xfrm>
          <a:prstGeom prst="straightConnector1">
            <a:avLst/>
          </a:prstGeom>
          <a:noFill/>
          <a:ln w="9525" cap="flat" cmpd="sng">
            <a:solidFill>
              <a:srgbClr val="EFEFEF"/>
            </a:solidFill>
            <a:prstDash val="solid"/>
            <a:round/>
            <a:headEnd type="none" w="med" len="med"/>
            <a:tailEnd type="none" w="med" len="med"/>
          </a:ln>
        </p:spPr>
      </p:cxnSp>
      <p:sp>
        <p:nvSpPr>
          <p:cNvPr id="381" name="Google Shape;381;p44"/>
          <p:cNvSpPr txBox="1"/>
          <p:nvPr/>
        </p:nvSpPr>
        <p:spPr>
          <a:xfrm>
            <a:off x="798075"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Students</a:t>
            </a:r>
            <a:endParaRPr sz="800">
              <a:solidFill>
                <a:srgbClr val="FFFFFF"/>
              </a:solidFill>
              <a:latin typeface="Libre Baskerville"/>
              <a:ea typeface="Libre Baskerville"/>
              <a:cs typeface="Libre Baskerville"/>
              <a:sym typeface="Libre Baskerville"/>
            </a:endParaRPr>
          </a:p>
        </p:txBody>
      </p:sp>
      <p:sp>
        <p:nvSpPr>
          <p:cNvPr id="382" name="Google Shape;382;p44"/>
          <p:cNvSpPr txBox="1"/>
          <p:nvPr/>
        </p:nvSpPr>
        <p:spPr>
          <a:xfrm>
            <a:off x="4867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1-3</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84" name="Google Shape;384;p44"/>
          <p:cNvPicPr preferRelativeResize="0"/>
          <p:nvPr/>
        </p:nvPicPr>
        <p:blipFill>
          <a:blip r:embed="rId4">
            <a:alphaModFix/>
          </a:blip>
          <a:stretch>
            <a:fillRect/>
          </a:stretch>
        </p:blipFill>
        <p:spPr>
          <a:xfrm>
            <a:off x="2707093" y="4424914"/>
            <a:ext cx="404813" cy="138113"/>
          </a:xfrm>
          <a:prstGeom prst="rect">
            <a:avLst/>
          </a:prstGeom>
          <a:noFill/>
          <a:ln>
            <a:noFill/>
          </a:ln>
        </p:spPr>
      </p:pic>
      <p:pic>
        <p:nvPicPr>
          <p:cNvPr id="385" name="Google Shape;385;p44"/>
          <p:cNvPicPr preferRelativeResize="0"/>
          <p:nvPr/>
        </p:nvPicPr>
        <p:blipFill>
          <a:blip r:embed="rId5">
            <a:alphaModFix/>
          </a:blip>
          <a:stretch>
            <a:fillRect/>
          </a:stretch>
        </p:blipFill>
        <p:spPr>
          <a:xfrm>
            <a:off x="1054738" y="4430086"/>
            <a:ext cx="374495" cy="127769"/>
          </a:xfrm>
          <a:prstGeom prst="rect">
            <a:avLst/>
          </a:prstGeom>
          <a:noFill/>
          <a:ln>
            <a:noFill/>
          </a:ln>
        </p:spPr>
      </p:pic>
      <p:sp>
        <p:nvSpPr>
          <p:cNvPr id="387" name="Google Shape;387;p44"/>
          <p:cNvSpPr txBox="1"/>
          <p:nvPr/>
        </p:nvSpPr>
        <p:spPr>
          <a:xfrm>
            <a:off x="486750" y="2907826"/>
            <a:ext cx="1551000"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Type of application:</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a:solidFill>
                  <a:srgbClr val="7A706A"/>
                </a:solidFill>
                <a:latin typeface="Libre Baskerville"/>
                <a:ea typeface="Libre Baskerville"/>
                <a:cs typeface="Libre Baskerville"/>
                <a:sym typeface="Libre Baskerville"/>
              </a:rPr>
              <a:t>Design review</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88" name="Google Shape;388;p44"/>
          <p:cNvSpPr txBox="1"/>
          <p:nvPr/>
        </p:nvSpPr>
        <p:spPr>
          <a:xfrm>
            <a:off x="21516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 </a:t>
            </a:r>
            <a:r>
              <a:rPr lang="en" sz="800" b="1" i="1" dirty="0">
                <a:solidFill>
                  <a:srgbClr val="7A706A"/>
                </a:solidFill>
                <a:latin typeface="Libre Baskerville"/>
                <a:ea typeface="Libre Baskerville"/>
                <a:cs typeface="Libre Baskerville"/>
                <a:sym typeface="Libre Baskerville"/>
              </a:rPr>
              <a:t>Marketing</a:t>
            </a:r>
            <a:endParaRPr sz="800" b="1" i="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dirty="0">
              <a:solidFill>
                <a:srgbClr val="7A706A"/>
              </a:solidFill>
              <a:latin typeface="Libre Baskerville"/>
              <a:ea typeface="Libre Baskerville"/>
              <a:cs typeface="Libre Baskerville"/>
              <a:sym typeface="Libre Baskerville"/>
            </a:endParaRPr>
          </a:p>
        </p:txBody>
      </p:sp>
      <p:sp>
        <p:nvSpPr>
          <p:cNvPr id="391" name="Google Shape;391;p44"/>
          <p:cNvSpPr txBox="1"/>
          <p:nvPr/>
        </p:nvSpPr>
        <p:spPr>
          <a:xfrm>
            <a:off x="4867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2" name="Google Shape;392;p44"/>
          <p:cNvSpPr txBox="1"/>
          <p:nvPr/>
        </p:nvSpPr>
        <p:spPr>
          <a:xfrm>
            <a:off x="2151650" y="3783083"/>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115126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4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6" name="Google Shape;366;p44"/>
          <p:cNvSpPr/>
          <p:nvPr/>
        </p:nvSpPr>
        <p:spPr>
          <a:xfrm>
            <a:off x="2460424" y="15634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7" name="Google Shape;367;p44"/>
          <p:cNvSpPr/>
          <p:nvPr/>
        </p:nvSpPr>
        <p:spPr>
          <a:xfrm>
            <a:off x="4131722" y="1569833"/>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8" name="Google Shape;368;p44"/>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cxnSp>
        <p:nvCxnSpPr>
          <p:cNvPr id="369" name="Google Shape;369;p44"/>
          <p:cNvCxnSpPr/>
          <p:nvPr/>
        </p:nvCxnSpPr>
        <p:spPr>
          <a:xfrm>
            <a:off x="3733779" y="1559503"/>
            <a:ext cx="3000" cy="2882700"/>
          </a:xfrm>
          <a:prstGeom prst="straightConnector1">
            <a:avLst/>
          </a:prstGeom>
          <a:noFill/>
          <a:ln w="9525" cap="flat" cmpd="sng">
            <a:solidFill>
              <a:srgbClr val="EFEFEF"/>
            </a:solidFill>
            <a:prstDash val="solid"/>
            <a:round/>
            <a:headEnd type="none" w="med" len="med"/>
            <a:tailEnd type="none" w="med" len="med"/>
          </a:ln>
        </p:spPr>
      </p:cxnSp>
      <p:sp>
        <p:nvSpPr>
          <p:cNvPr id="371" name="Google Shape;371;p44"/>
          <p:cNvSpPr txBox="1"/>
          <p:nvPr/>
        </p:nvSpPr>
        <p:spPr>
          <a:xfrm>
            <a:off x="2464900"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Architects</a:t>
            </a:r>
            <a:endParaRPr sz="800">
              <a:solidFill>
                <a:srgbClr val="FFFFFF"/>
              </a:solidFill>
              <a:latin typeface="Libre Baskerville"/>
              <a:ea typeface="Libre Baskerville"/>
              <a:cs typeface="Libre Baskerville"/>
              <a:sym typeface="Libre Baskerville"/>
            </a:endParaRPr>
          </a:p>
        </p:txBody>
      </p:sp>
      <p:sp>
        <p:nvSpPr>
          <p:cNvPr id="372" name="Google Shape;372;p44"/>
          <p:cNvSpPr txBox="1"/>
          <p:nvPr/>
        </p:nvSpPr>
        <p:spPr>
          <a:xfrm>
            <a:off x="4131747"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Freelancers</a:t>
            </a:r>
            <a:endParaRPr sz="800">
              <a:solidFill>
                <a:srgbClr val="FFFFFF"/>
              </a:solidFill>
              <a:latin typeface="Libre Baskerville"/>
              <a:ea typeface="Libre Baskerville"/>
              <a:cs typeface="Libre Baskerville"/>
              <a:sym typeface="Libre Baskerville"/>
            </a:endParaRPr>
          </a:p>
        </p:txBody>
      </p:sp>
      <p:sp>
        <p:nvSpPr>
          <p:cNvPr id="373" name="Google Shape;373;p44"/>
          <p:cNvSpPr txBox="1"/>
          <p:nvPr/>
        </p:nvSpPr>
        <p:spPr>
          <a:xfrm>
            <a:off x="215270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74" name="Google Shape;374;p44"/>
          <p:cNvSpPr txBox="1"/>
          <p:nvPr/>
        </p:nvSpPr>
        <p:spPr>
          <a:xfrm>
            <a:off x="381865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p:txBody>
      </p:sp>
      <p:pic>
        <p:nvPicPr>
          <p:cNvPr id="378" name="Google Shape;378;p44"/>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379" name="Google Shape;379;p44"/>
          <p:cNvSpPr/>
          <p:nvPr/>
        </p:nvSpPr>
        <p:spPr>
          <a:xfrm>
            <a:off x="789126" y="15765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cxnSp>
        <p:nvCxnSpPr>
          <p:cNvPr id="380" name="Google Shape;380;p44"/>
          <p:cNvCxnSpPr/>
          <p:nvPr/>
        </p:nvCxnSpPr>
        <p:spPr>
          <a:xfrm flipH="1">
            <a:off x="2041725" y="1568803"/>
            <a:ext cx="15300" cy="2836500"/>
          </a:xfrm>
          <a:prstGeom prst="straightConnector1">
            <a:avLst/>
          </a:prstGeom>
          <a:noFill/>
          <a:ln w="9525" cap="flat" cmpd="sng">
            <a:solidFill>
              <a:srgbClr val="EFEFEF"/>
            </a:solidFill>
            <a:prstDash val="solid"/>
            <a:round/>
            <a:headEnd type="none" w="med" len="med"/>
            <a:tailEnd type="none" w="med" len="med"/>
          </a:ln>
        </p:spPr>
      </p:cxnSp>
      <p:sp>
        <p:nvSpPr>
          <p:cNvPr id="381" name="Google Shape;381;p44"/>
          <p:cNvSpPr txBox="1"/>
          <p:nvPr/>
        </p:nvSpPr>
        <p:spPr>
          <a:xfrm>
            <a:off x="798075"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Students</a:t>
            </a:r>
            <a:endParaRPr sz="800">
              <a:solidFill>
                <a:srgbClr val="FFFFFF"/>
              </a:solidFill>
              <a:latin typeface="Libre Baskerville"/>
              <a:ea typeface="Libre Baskerville"/>
              <a:cs typeface="Libre Baskerville"/>
              <a:sym typeface="Libre Baskerville"/>
            </a:endParaRPr>
          </a:p>
        </p:txBody>
      </p:sp>
      <p:sp>
        <p:nvSpPr>
          <p:cNvPr id="382" name="Google Shape;382;p44"/>
          <p:cNvSpPr txBox="1"/>
          <p:nvPr/>
        </p:nvSpPr>
        <p:spPr>
          <a:xfrm>
            <a:off x="4867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1-3</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84" name="Google Shape;384;p44"/>
          <p:cNvPicPr preferRelativeResize="0"/>
          <p:nvPr/>
        </p:nvPicPr>
        <p:blipFill>
          <a:blip r:embed="rId4">
            <a:alphaModFix/>
          </a:blip>
          <a:stretch>
            <a:fillRect/>
          </a:stretch>
        </p:blipFill>
        <p:spPr>
          <a:xfrm>
            <a:off x="2707093" y="4424914"/>
            <a:ext cx="404813" cy="138113"/>
          </a:xfrm>
          <a:prstGeom prst="rect">
            <a:avLst/>
          </a:prstGeom>
          <a:noFill/>
          <a:ln>
            <a:noFill/>
          </a:ln>
        </p:spPr>
      </p:pic>
      <p:pic>
        <p:nvPicPr>
          <p:cNvPr id="385" name="Google Shape;385;p44"/>
          <p:cNvPicPr preferRelativeResize="0"/>
          <p:nvPr/>
        </p:nvPicPr>
        <p:blipFill>
          <a:blip r:embed="rId5">
            <a:alphaModFix/>
          </a:blip>
          <a:stretch>
            <a:fillRect/>
          </a:stretch>
        </p:blipFill>
        <p:spPr>
          <a:xfrm>
            <a:off x="1054738" y="4430086"/>
            <a:ext cx="374495" cy="127769"/>
          </a:xfrm>
          <a:prstGeom prst="rect">
            <a:avLst/>
          </a:prstGeom>
          <a:noFill/>
          <a:ln>
            <a:noFill/>
          </a:ln>
        </p:spPr>
      </p:pic>
      <p:pic>
        <p:nvPicPr>
          <p:cNvPr id="386" name="Google Shape;386;p44"/>
          <p:cNvPicPr preferRelativeResize="0"/>
          <p:nvPr/>
        </p:nvPicPr>
        <p:blipFill>
          <a:blip r:embed="rId5">
            <a:alphaModFix/>
          </a:blip>
          <a:stretch>
            <a:fillRect/>
          </a:stretch>
        </p:blipFill>
        <p:spPr>
          <a:xfrm>
            <a:off x="4389766" y="4430086"/>
            <a:ext cx="374495" cy="127769"/>
          </a:xfrm>
          <a:prstGeom prst="rect">
            <a:avLst/>
          </a:prstGeom>
          <a:noFill/>
          <a:ln>
            <a:noFill/>
          </a:ln>
        </p:spPr>
      </p:pic>
      <p:sp>
        <p:nvSpPr>
          <p:cNvPr id="387" name="Google Shape;387;p44"/>
          <p:cNvSpPr txBox="1"/>
          <p:nvPr/>
        </p:nvSpPr>
        <p:spPr>
          <a:xfrm>
            <a:off x="486750" y="2907826"/>
            <a:ext cx="1551000"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Type of application:</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a:solidFill>
                  <a:srgbClr val="7A706A"/>
                </a:solidFill>
                <a:latin typeface="Libre Baskerville"/>
                <a:ea typeface="Libre Baskerville"/>
                <a:cs typeface="Libre Baskerville"/>
                <a:sym typeface="Libre Baskerville"/>
              </a:rPr>
              <a:t>Design review</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88" name="Google Shape;388;p44"/>
          <p:cNvSpPr txBox="1"/>
          <p:nvPr/>
        </p:nvSpPr>
        <p:spPr>
          <a:xfrm>
            <a:off x="21516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 </a:t>
            </a:r>
            <a:r>
              <a:rPr lang="en" sz="800" b="1" i="1" dirty="0">
                <a:solidFill>
                  <a:srgbClr val="7A706A"/>
                </a:solidFill>
                <a:latin typeface="Libre Baskerville"/>
                <a:ea typeface="Libre Baskerville"/>
                <a:cs typeface="Libre Baskerville"/>
                <a:sym typeface="Libre Baskerville"/>
              </a:rPr>
              <a:t>Marketing</a:t>
            </a:r>
            <a:endParaRPr sz="800" b="1" i="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dirty="0">
              <a:solidFill>
                <a:srgbClr val="7A706A"/>
              </a:solidFill>
              <a:latin typeface="Libre Baskerville"/>
              <a:ea typeface="Libre Baskerville"/>
              <a:cs typeface="Libre Baskerville"/>
              <a:sym typeface="Libre Baskerville"/>
            </a:endParaRPr>
          </a:p>
        </p:txBody>
      </p:sp>
      <p:sp>
        <p:nvSpPr>
          <p:cNvPr id="389" name="Google Shape;389;p44"/>
          <p:cNvSpPr txBox="1"/>
          <p:nvPr/>
        </p:nvSpPr>
        <p:spPr>
          <a:xfrm>
            <a:off x="38433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Client presentation,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Marketing</a:t>
            </a:r>
            <a:endParaRPr sz="800" b="1" dirty="0">
              <a:solidFill>
                <a:srgbClr val="7A706A"/>
              </a:solidFill>
              <a:latin typeface="Libre Baskerville"/>
              <a:ea typeface="Libre Baskerville"/>
              <a:cs typeface="Libre Baskerville"/>
              <a:sym typeface="Libre Baskerville"/>
            </a:endParaRPr>
          </a:p>
        </p:txBody>
      </p:sp>
      <p:sp>
        <p:nvSpPr>
          <p:cNvPr id="391" name="Google Shape;391;p44"/>
          <p:cNvSpPr txBox="1"/>
          <p:nvPr/>
        </p:nvSpPr>
        <p:spPr>
          <a:xfrm>
            <a:off x="4867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2" name="Google Shape;392;p44"/>
          <p:cNvSpPr txBox="1"/>
          <p:nvPr/>
        </p:nvSpPr>
        <p:spPr>
          <a:xfrm>
            <a:off x="2151650" y="3783083"/>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3" name="Google Shape;393;p44"/>
          <p:cNvSpPr txBox="1"/>
          <p:nvPr/>
        </p:nvSpPr>
        <p:spPr>
          <a:xfrm>
            <a:off x="38433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3DS Max +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Resources:</a:t>
            </a:r>
            <a:endParaRPr sz="1000" dirty="0">
              <a:solidFill>
                <a:srgbClr val="7A706A"/>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1293079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4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6" name="Google Shape;366;p44"/>
          <p:cNvSpPr/>
          <p:nvPr/>
        </p:nvSpPr>
        <p:spPr>
          <a:xfrm>
            <a:off x="2460424" y="15634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7" name="Google Shape;367;p44"/>
          <p:cNvSpPr/>
          <p:nvPr/>
        </p:nvSpPr>
        <p:spPr>
          <a:xfrm>
            <a:off x="4131722" y="1569833"/>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8" name="Google Shape;368;p44"/>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cxnSp>
        <p:nvCxnSpPr>
          <p:cNvPr id="369" name="Google Shape;369;p44"/>
          <p:cNvCxnSpPr/>
          <p:nvPr/>
        </p:nvCxnSpPr>
        <p:spPr>
          <a:xfrm>
            <a:off x="3733779" y="1559503"/>
            <a:ext cx="3000" cy="2882700"/>
          </a:xfrm>
          <a:prstGeom prst="straightConnector1">
            <a:avLst/>
          </a:prstGeom>
          <a:noFill/>
          <a:ln w="9525" cap="flat" cmpd="sng">
            <a:solidFill>
              <a:srgbClr val="EFEFEF"/>
            </a:solidFill>
            <a:prstDash val="solid"/>
            <a:round/>
            <a:headEnd type="none" w="med" len="med"/>
            <a:tailEnd type="none" w="med" len="med"/>
          </a:ln>
        </p:spPr>
      </p:cxnSp>
      <p:cxnSp>
        <p:nvCxnSpPr>
          <p:cNvPr id="370" name="Google Shape;370;p44"/>
          <p:cNvCxnSpPr/>
          <p:nvPr/>
        </p:nvCxnSpPr>
        <p:spPr>
          <a:xfrm flipH="1">
            <a:off x="5394933" y="1568803"/>
            <a:ext cx="15600" cy="2861100"/>
          </a:xfrm>
          <a:prstGeom prst="straightConnector1">
            <a:avLst/>
          </a:prstGeom>
          <a:noFill/>
          <a:ln w="9525" cap="flat" cmpd="sng">
            <a:solidFill>
              <a:srgbClr val="EFEFEF"/>
            </a:solidFill>
            <a:prstDash val="solid"/>
            <a:round/>
            <a:headEnd type="none" w="med" len="med"/>
            <a:tailEnd type="none" w="med" len="med"/>
          </a:ln>
        </p:spPr>
      </p:cxnSp>
      <p:sp>
        <p:nvSpPr>
          <p:cNvPr id="371" name="Google Shape;371;p44"/>
          <p:cNvSpPr txBox="1"/>
          <p:nvPr/>
        </p:nvSpPr>
        <p:spPr>
          <a:xfrm>
            <a:off x="2464900"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Architects</a:t>
            </a:r>
            <a:endParaRPr sz="800">
              <a:solidFill>
                <a:srgbClr val="FFFFFF"/>
              </a:solidFill>
              <a:latin typeface="Libre Baskerville"/>
              <a:ea typeface="Libre Baskerville"/>
              <a:cs typeface="Libre Baskerville"/>
              <a:sym typeface="Libre Baskerville"/>
            </a:endParaRPr>
          </a:p>
        </p:txBody>
      </p:sp>
      <p:sp>
        <p:nvSpPr>
          <p:cNvPr id="372" name="Google Shape;372;p44"/>
          <p:cNvSpPr txBox="1"/>
          <p:nvPr/>
        </p:nvSpPr>
        <p:spPr>
          <a:xfrm>
            <a:off x="4131747"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Freelancers</a:t>
            </a:r>
            <a:endParaRPr sz="800">
              <a:solidFill>
                <a:srgbClr val="FFFFFF"/>
              </a:solidFill>
              <a:latin typeface="Libre Baskerville"/>
              <a:ea typeface="Libre Baskerville"/>
              <a:cs typeface="Libre Baskerville"/>
              <a:sym typeface="Libre Baskerville"/>
            </a:endParaRPr>
          </a:p>
        </p:txBody>
      </p:sp>
      <p:sp>
        <p:nvSpPr>
          <p:cNvPr id="373" name="Google Shape;373;p44"/>
          <p:cNvSpPr txBox="1"/>
          <p:nvPr/>
        </p:nvSpPr>
        <p:spPr>
          <a:xfrm>
            <a:off x="215270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74" name="Google Shape;374;p44"/>
          <p:cNvSpPr txBox="1"/>
          <p:nvPr/>
        </p:nvSpPr>
        <p:spPr>
          <a:xfrm>
            <a:off x="381865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p:txBody>
      </p:sp>
      <p:sp>
        <p:nvSpPr>
          <p:cNvPr id="375" name="Google Shape;375;p44"/>
          <p:cNvSpPr txBox="1"/>
          <p:nvPr/>
        </p:nvSpPr>
        <p:spPr>
          <a:xfrm>
            <a:off x="54845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800" b="1">
                <a:solidFill>
                  <a:srgbClr val="7A706A"/>
                </a:solidFill>
                <a:latin typeface="Libre Baskerville"/>
                <a:ea typeface="Libre Baskerville"/>
                <a:cs typeface="Libre Baskerville"/>
                <a:sym typeface="Libre Baskerville"/>
              </a:rPr>
              <a:t>Team Size: 1-10</a:t>
            </a:r>
            <a:endParaRPr sz="800" b="1">
              <a:solidFill>
                <a:srgbClr val="7A706A"/>
              </a:solidFill>
              <a:latin typeface="Libre Baskerville"/>
              <a:ea typeface="Libre Baskerville"/>
              <a:cs typeface="Libre Baskerville"/>
              <a:sym typeface="Libre Baskerville"/>
            </a:endParaRPr>
          </a:p>
        </p:txBody>
      </p:sp>
      <p:sp>
        <p:nvSpPr>
          <p:cNvPr id="376" name="Google Shape;376;p44"/>
          <p:cNvSpPr/>
          <p:nvPr/>
        </p:nvSpPr>
        <p:spPr>
          <a:xfrm>
            <a:off x="5803021" y="1578095"/>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77" name="Google Shape;377;p44"/>
          <p:cNvSpPr txBox="1"/>
          <p:nvPr/>
        </p:nvSpPr>
        <p:spPr>
          <a:xfrm>
            <a:off x="5803034"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In house rendering team</a:t>
            </a:r>
            <a:endParaRPr sz="800">
              <a:solidFill>
                <a:srgbClr val="FFFFFF"/>
              </a:solidFill>
              <a:latin typeface="Libre Baskerville"/>
              <a:ea typeface="Libre Baskerville"/>
              <a:cs typeface="Libre Baskerville"/>
              <a:sym typeface="Libre Baskerville"/>
            </a:endParaRPr>
          </a:p>
          <a:p>
            <a:pPr marL="0" lvl="0" indent="0" algn="ctr" rtl="0">
              <a:spcBef>
                <a:spcPts val="0"/>
              </a:spcBef>
              <a:spcAft>
                <a:spcPts val="0"/>
              </a:spcAft>
              <a:buNone/>
            </a:pPr>
            <a:endParaRPr sz="800">
              <a:solidFill>
                <a:srgbClr val="FFFFFF"/>
              </a:solidFill>
              <a:latin typeface="Libre Baskerville"/>
              <a:ea typeface="Libre Baskerville"/>
              <a:cs typeface="Libre Baskerville"/>
              <a:sym typeface="Libre Baskerville"/>
            </a:endParaRPr>
          </a:p>
        </p:txBody>
      </p:sp>
      <p:pic>
        <p:nvPicPr>
          <p:cNvPr id="378" name="Google Shape;378;p44"/>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379" name="Google Shape;379;p44"/>
          <p:cNvSpPr/>
          <p:nvPr/>
        </p:nvSpPr>
        <p:spPr>
          <a:xfrm>
            <a:off x="789126" y="15765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cxnSp>
        <p:nvCxnSpPr>
          <p:cNvPr id="380" name="Google Shape;380;p44"/>
          <p:cNvCxnSpPr/>
          <p:nvPr/>
        </p:nvCxnSpPr>
        <p:spPr>
          <a:xfrm flipH="1">
            <a:off x="2041725" y="1568803"/>
            <a:ext cx="15300" cy="2836500"/>
          </a:xfrm>
          <a:prstGeom prst="straightConnector1">
            <a:avLst/>
          </a:prstGeom>
          <a:noFill/>
          <a:ln w="9525" cap="flat" cmpd="sng">
            <a:solidFill>
              <a:srgbClr val="EFEFEF"/>
            </a:solidFill>
            <a:prstDash val="solid"/>
            <a:round/>
            <a:headEnd type="none" w="med" len="med"/>
            <a:tailEnd type="none" w="med" len="med"/>
          </a:ln>
        </p:spPr>
      </p:cxnSp>
      <p:sp>
        <p:nvSpPr>
          <p:cNvPr id="381" name="Google Shape;381;p44"/>
          <p:cNvSpPr txBox="1"/>
          <p:nvPr/>
        </p:nvSpPr>
        <p:spPr>
          <a:xfrm>
            <a:off x="798075"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Students</a:t>
            </a:r>
            <a:endParaRPr sz="800">
              <a:solidFill>
                <a:srgbClr val="FFFFFF"/>
              </a:solidFill>
              <a:latin typeface="Libre Baskerville"/>
              <a:ea typeface="Libre Baskerville"/>
              <a:cs typeface="Libre Baskerville"/>
              <a:sym typeface="Libre Baskerville"/>
            </a:endParaRPr>
          </a:p>
        </p:txBody>
      </p:sp>
      <p:sp>
        <p:nvSpPr>
          <p:cNvPr id="382" name="Google Shape;382;p44"/>
          <p:cNvSpPr txBox="1"/>
          <p:nvPr/>
        </p:nvSpPr>
        <p:spPr>
          <a:xfrm>
            <a:off x="4867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1-3</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83" name="Google Shape;383;p44"/>
          <p:cNvPicPr preferRelativeResize="0"/>
          <p:nvPr/>
        </p:nvPicPr>
        <p:blipFill>
          <a:blip r:embed="rId4">
            <a:alphaModFix/>
          </a:blip>
          <a:stretch>
            <a:fillRect/>
          </a:stretch>
        </p:blipFill>
        <p:spPr>
          <a:xfrm>
            <a:off x="6042122" y="4424914"/>
            <a:ext cx="404813" cy="138113"/>
          </a:xfrm>
          <a:prstGeom prst="rect">
            <a:avLst/>
          </a:prstGeom>
          <a:noFill/>
          <a:ln>
            <a:noFill/>
          </a:ln>
        </p:spPr>
      </p:pic>
      <p:pic>
        <p:nvPicPr>
          <p:cNvPr id="384" name="Google Shape;384;p44"/>
          <p:cNvPicPr preferRelativeResize="0"/>
          <p:nvPr/>
        </p:nvPicPr>
        <p:blipFill>
          <a:blip r:embed="rId5">
            <a:alphaModFix/>
          </a:blip>
          <a:stretch>
            <a:fillRect/>
          </a:stretch>
        </p:blipFill>
        <p:spPr>
          <a:xfrm>
            <a:off x="2707093" y="4424914"/>
            <a:ext cx="404813" cy="138113"/>
          </a:xfrm>
          <a:prstGeom prst="rect">
            <a:avLst/>
          </a:prstGeom>
          <a:noFill/>
          <a:ln>
            <a:noFill/>
          </a:ln>
        </p:spPr>
      </p:pic>
      <p:pic>
        <p:nvPicPr>
          <p:cNvPr id="385" name="Google Shape;385;p44"/>
          <p:cNvPicPr preferRelativeResize="0"/>
          <p:nvPr/>
        </p:nvPicPr>
        <p:blipFill>
          <a:blip r:embed="rId6">
            <a:alphaModFix/>
          </a:blip>
          <a:stretch>
            <a:fillRect/>
          </a:stretch>
        </p:blipFill>
        <p:spPr>
          <a:xfrm>
            <a:off x="1054738" y="4430086"/>
            <a:ext cx="374495" cy="127769"/>
          </a:xfrm>
          <a:prstGeom prst="rect">
            <a:avLst/>
          </a:prstGeom>
          <a:noFill/>
          <a:ln>
            <a:noFill/>
          </a:ln>
        </p:spPr>
      </p:pic>
      <p:pic>
        <p:nvPicPr>
          <p:cNvPr id="386" name="Google Shape;386;p44"/>
          <p:cNvPicPr preferRelativeResize="0"/>
          <p:nvPr/>
        </p:nvPicPr>
        <p:blipFill>
          <a:blip r:embed="rId6">
            <a:alphaModFix/>
          </a:blip>
          <a:stretch>
            <a:fillRect/>
          </a:stretch>
        </p:blipFill>
        <p:spPr>
          <a:xfrm>
            <a:off x="4389766" y="4430086"/>
            <a:ext cx="374495" cy="127769"/>
          </a:xfrm>
          <a:prstGeom prst="rect">
            <a:avLst/>
          </a:prstGeom>
          <a:noFill/>
          <a:ln>
            <a:noFill/>
          </a:ln>
        </p:spPr>
      </p:pic>
      <p:sp>
        <p:nvSpPr>
          <p:cNvPr id="387" name="Google Shape;387;p44"/>
          <p:cNvSpPr txBox="1"/>
          <p:nvPr/>
        </p:nvSpPr>
        <p:spPr>
          <a:xfrm>
            <a:off x="486750" y="2907826"/>
            <a:ext cx="1551000"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Type of application:</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a:solidFill>
                  <a:srgbClr val="7A706A"/>
                </a:solidFill>
                <a:latin typeface="Libre Baskerville"/>
                <a:ea typeface="Libre Baskerville"/>
                <a:cs typeface="Libre Baskerville"/>
                <a:sym typeface="Libre Baskerville"/>
              </a:rPr>
              <a:t>Design review</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88" name="Google Shape;388;p44"/>
          <p:cNvSpPr txBox="1"/>
          <p:nvPr/>
        </p:nvSpPr>
        <p:spPr>
          <a:xfrm>
            <a:off x="21516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 </a:t>
            </a:r>
            <a:r>
              <a:rPr lang="en" sz="800" b="1" i="1" dirty="0">
                <a:solidFill>
                  <a:srgbClr val="7A706A"/>
                </a:solidFill>
                <a:latin typeface="Libre Baskerville"/>
                <a:ea typeface="Libre Baskerville"/>
                <a:cs typeface="Libre Baskerville"/>
                <a:sym typeface="Libre Baskerville"/>
              </a:rPr>
              <a:t>Marketing</a:t>
            </a:r>
            <a:endParaRPr sz="800" b="1" i="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dirty="0">
              <a:solidFill>
                <a:srgbClr val="7A706A"/>
              </a:solidFill>
              <a:latin typeface="Libre Baskerville"/>
              <a:ea typeface="Libre Baskerville"/>
              <a:cs typeface="Libre Baskerville"/>
              <a:sym typeface="Libre Baskerville"/>
            </a:endParaRPr>
          </a:p>
        </p:txBody>
      </p:sp>
      <p:sp>
        <p:nvSpPr>
          <p:cNvPr id="389" name="Google Shape;389;p44"/>
          <p:cNvSpPr txBox="1"/>
          <p:nvPr/>
        </p:nvSpPr>
        <p:spPr>
          <a:xfrm>
            <a:off x="38433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Client presentation,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Marketing</a:t>
            </a:r>
            <a:endParaRPr sz="800" b="1" dirty="0">
              <a:solidFill>
                <a:srgbClr val="7A706A"/>
              </a:solidFill>
              <a:latin typeface="Libre Baskerville"/>
              <a:ea typeface="Libre Baskerville"/>
              <a:cs typeface="Libre Baskerville"/>
              <a:sym typeface="Libre Baskerville"/>
            </a:endParaRPr>
          </a:p>
        </p:txBody>
      </p:sp>
      <p:sp>
        <p:nvSpPr>
          <p:cNvPr id="390" name="Google Shape;390;p44"/>
          <p:cNvSpPr txBox="1"/>
          <p:nvPr/>
        </p:nvSpPr>
        <p:spPr>
          <a:xfrm>
            <a:off x="5458825" y="2907826"/>
            <a:ext cx="1551000" cy="7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Marketing, </a:t>
            </a:r>
            <a:r>
              <a:rPr lang="en" sz="800" b="1" i="1" dirty="0">
                <a:solidFill>
                  <a:srgbClr val="7A706A"/>
                </a:solidFill>
                <a:latin typeface="Libre Baskerville"/>
                <a:ea typeface="Libre Baskerville"/>
                <a:cs typeface="Libre Baskerville"/>
                <a:sym typeface="Libre Baskerville"/>
              </a:rPr>
              <a:t>Animations</a:t>
            </a:r>
            <a:endParaRPr sz="800" b="1" dirty="0">
              <a:solidFill>
                <a:srgbClr val="7A706A"/>
              </a:solidFill>
              <a:latin typeface="Libre Baskerville"/>
              <a:ea typeface="Libre Baskerville"/>
              <a:cs typeface="Libre Baskerville"/>
              <a:sym typeface="Libre Baskerville"/>
            </a:endParaRPr>
          </a:p>
        </p:txBody>
      </p:sp>
      <p:sp>
        <p:nvSpPr>
          <p:cNvPr id="391" name="Google Shape;391;p44"/>
          <p:cNvSpPr txBox="1"/>
          <p:nvPr/>
        </p:nvSpPr>
        <p:spPr>
          <a:xfrm>
            <a:off x="4867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2" name="Google Shape;392;p44"/>
          <p:cNvSpPr txBox="1"/>
          <p:nvPr/>
        </p:nvSpPr>
        <p:spPr>
          <a:xfrm>
            <a:off x="2151650" y="3783083"/>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3" name="Google Shape;393;p44"/>
          <p:cNvSpPr txBox="1"/>
          <p:nvPr/>
        </p:nvSpPr>
        <p:spPr>
          <a:xfrm>
            <a:off x="38433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3DS Max +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Resources:</a:t>
            </a:r>
            <a:endParaRPr sz="1000" dirty="0">
              <a:solidFill>
                <a:srgbClr val="7A706A"/>
              </a:solidFill>
              <a:latin typeface="Libre Baskerville"/>
              <a:ea typeface="Libre Baskerville"/>
              <a:cs typeface="Libre Baskerville"/>
              <a:sym typeface="Libre Baskerville"/>
            </a:endParaRPr>
          </a:p>
        </p:txBody>
      </p:sp>
      <p:sp>
        <p:nvSpPr>
          <p:cNvPr id="394" name="Google Shape;394;p44"/>
          <p:cNvSpPr txBox="1"/>
          <p:nvPr/>
        </p:nvSpPr>
        <p:spPr>
          <a:xfrm>
            <a:off x="5458825"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Sketchup, 3DS Max</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4273410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4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6" name="Google Shape;366;p44"/>
          <p:cNvSpPr/>
          <p:nvPr/>
        </p:nvSpPr>
        <p:spPr>
          <a:xfrm>
            <a:off x="2460424" y="15634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7" name="Google Shape;367;p44"/>
          <p:cNvSpPr/>
          <p:nvPr/>
        </p:nvSpPr>
        <p:spPr>
          <a:xfrm>
            <a:off x="4131722" y="1569833"/>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68" name="Google Shape;368;p44"/>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Who</a:t>
            </a:r>
            <a:r>
              <a:rPr lang="en" sz="2400">
                <a:solidFill>
                  <a:srgbClr val="45403E"/>
                </a:solidFill>
                <a:latin typeface="Libre Baskerville"/>
                <a:ea typeface="Libre Baskerville"/>
                <a:cs typeface="Libre Baskerville"/>
                <a:sym typeface="Libre Baskerville"/>
              </a:rPr>
              <a:t> creates architectural visualizations?</a:t>
            </a:r>
            <a:endParaRPr sz="2400">
              <a:solidFill>
                <a:srgbClr val="45403E"/>
              </a:solidFill>
              <a:latin typeface="Libre Baskerville"/>
              <a:ea typeface="Libre Baskerville"/>
              <a:cs typeface="Libre Baskerville"/>
              <a:sym typeface="Libre Baskerville"/>
            </a:endParaRPr>
          </a:p>
        </p:txBody>
      </p:sp>
      <p:cxnSp>
        <p:nvCxnSpPr>
          <p:cNvPr id="369" name="Google Shape;369;p44"/>
          <p:cNvCxnSpPr/>
          <p:nvPr/>
        </p:nvCxnSpPr>
        <p:spPr>
          <a:xfrm>
            <a:off x="3733779" y="1559503"/>
            <a:ext cx="3000" cy="2882700"/>
          </a:xfrm>
          <a:prstGeom prst="straightConnector1">
            <a:avLst/>
          </a:prstGeom>
          <a:noFill/>
          <a:ln w="9525" cap="flat" cmpd="sng">
            <a:solidFill>
              <a:srgbClr val="EFEFEF"/>
            </a:solidFill>
            <a:prstDash val="solid"/>
            <a:round/>
            <a:headEnd type="none" w="med" len="med"/>
            <a:tailEnd type="none" w="med" len="med"/>
          </a:ln>
        </p:spPr>
      </p:cxnSp>
      <p:cxnSp>
        <p:nvCxnSpPr>
          <p:cNvPr id="370" name="Google Shape;370;p44"/>
          <p:cNvCxnSpPr/>
          <p:nvPr/>
        </p:nvCxnSpPr>
        <p:spPr>
          <a:xfrm flipH="1">
            <a:off x="5394933" y="1568803"/>
            <a:ext cx="15600" cy="2861100"/>
          </a:xfrm>
          <a:prstGeom prst="straightConnector1">
            <a:avLst/>
          </a:prstGeom>
          <a:noFill/>
          <a:ln w="9525" cap="flat" cmpd="sng">
            <a:solidFill>
              <a:srgbClr val="EFEFEF"/>
            </a:solidFill>
            <a:prstDash val="solid"/>
            <a:round/>
            <a:headEnd type="none" w="med" len="med"/>
            <a:tailEnd type="none" w="med" len="med"/>
          </a:ln>
        </p:spPr>
      </p:cxnSp>
      <p:sp>
        <p:nvSpPr>
          <p:cNvPr id="371" name="Google Shape;371;p44"/>
          <p:cNvSpPr txBox="1"/>
          <p:nvPr/>
        </p:nvSpPr>
        <p:spPr>
          <a:xfrm>
            <a:off x="2464900"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Architects</a:t>
            </a:r>
            <a:endParaRPr sz="800">
              <a:solidFill>
                <a:srgbClr val="FFFFFF"/>
              </a:solidFill>
              <a:latin typeface="Libre Baskerville"/>
              <a:ea typeface="Libre Baskerville"/>
              <a:cs typeface="Libre Baskerville"/>
              <a:sym typeface="Libre Baskerville"/>
            </a:endParaRPr>
          </a:p>
        </p:txBody>
      </p:sp>
      <p:sp>
        <p:nvSpPr>
          <p:cNvPr id="372" name="Google Shape;372;p44"/>
          <p:cNvSpPr txBox="1"/>
          <p:nvPr/>
        </p:nvSpPr>
        <p:spPr>
          <a:xfrm>
            <a:off x="4131747"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Freelancers</a:t>
            </a:r>
            <a:endParaRPr sz="800">
              <a:solidFill>
                <a:srgbClr val="FFFFFF"/>
              </a:solidFill>
              <a:latin typeface="Libre Baskerville"/>
              <a:ea typeface="Libre Baskerville"/>
              <a:cs typeface="Libre Baskerville"/>
              <a:sym typeface="Libre Baskerville"/>
            </a:endParaRPr>
          </a:p>
        </p:txBody>
      </p:sp>
      <p:sp>
        <p:nvSpPr>
          <p:cNvPr id="373" name="Google Shape;373;p44"/>
          <p:cNvSpPr txBox="1"/>
          <p:nvPr/>
        </p:nvSpPr>
        <p:spPr>
          <a:xfrm>
            <a:off x="215270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74" name="Google Shape;374;p44"/>
          <p:cNvSpPr txBox="1"/>
          <p:nvPr/>
        </p:nvSpPr>
        <p:spPr>
          <a:xfrm>
            <a:off x="381865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800" b="1">
                <a:solidFill>
                  <a:srgbClr val="7A706A"/>
                </a:solidFill>
                <a:latin typeface="Libre Baskerville"/>
                <a:ea typeface="Libre Baskerville"/>
                <a:cs typeface="Libre Baskerville"/>
                <a:sym typeface="Libre Baskerville"/>
              </a:rPr>
              <a:t>Team Size: 1</a:t>
            </a:r>
            <a:endParaRPr sz="800" b="1">
              <a:solidFill>
                <a:srgbClr val="7A706A"/>
              </a:solidFill>
              <a:latin typeface="Libre Baskerville"/>
              <a:ea typeface="Libre Baskerville"/>
              <a:cs typeface="Libre Baskerville"/>
              <a:sym typeface="Libre Baskerville"/>
            </a:endParaRPr>
          </a:p>
        </p:txBody>
      </p:sp>
      <p:sp>
        <p:nvSpPr>
          <p:cNvPr id="375" name="Google Shape;375;p44"/>
          <p:cNvSpPr txBox="1"/>
          <p:nvPr/>
        </p:nvSpPr>
        <p:spPr>
          <a:xfrm>
            <a:off x="54845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800" b="1">
                <a:solidFill>
                  <a:srgbClr val="7A706A"/>
                </a:solidFill>
                <a:latin typeface="Libre Baskerville"/>
                <a:ea typeface="Libre Baskerville"/>
                <a:cs typeface="Libre Baskerville"/>
                <a:sym typeface="Libre Baskerville"/>
              </a:rPr>
              <a:t>Team Size: 1-10</a:t>
            </a:r>
            <a:endParaRPr sz="800" b="1">
              <a:solidFill>
                <a:srgbClr val="7A706A"/>
              </a:solidFill>
              <a:latin typeface="Libre Baskerville"/>
              <a:ea typeface="Libre Baskerville"/>
              <a:cs typeface="Libre Baskerville"/>
              <a:sym typeface="Libre Baskerville"/>
            </a:endParaRPr>
          </a:p>
        </p:txBody>
      </p:sp>
      <p:sp>
        <p:nvSpPr>
          <p:cNvPr id="376" name="Google Shape;376;p44"/>
          <p:cNvSpPr/>
          <p:nvPr/>
        </p:nvSpPr>
        <p:spPr>
          <a:xfrm>
            <a:off x="5803021" y="1578095"/>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77" name="Google Shape;377;p44"/>
          <p:cNvSpPr txBox="1"/>
          <p:nvPr/>
        </p:nvSpPr>
        <p:spPr>
          <a:xfrm>
            <a:off x="5803034"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In house rendering team</a:t>
            </a:r>
            <a:endParaRPr sz="800">
              <a:solidFill>
                <a:srgbClr val="FFFFFF"/>
              </a:solidFill>
              <a:latin typeface="Libre Baskerville"/>
              <a:ea typeface="Libre Baskerville"/>
              <a:cs typeface="Libre Baskerville"/>
              <a:sym typeface="Libre Baskerville"/>
            </a:endParaRPr>
          </a:p>
          <a:p>
            <a:pPr marL="0" lvl="0" indent="0" algn="ctr" rtl="0">
              <a:spcBef>
                <a:spcPts val="0"/>
              </a:spcBef>
              <a:spcAft>
                <a:spcPts val="0"/>
              </a:spcAft>
              <a:buNone/>
            </a:pPr>
            <a:endParaRPr sz="800">
              <a:solidFill>
                <a:srgbClr val="FFFFFF"/>
              </a:solidFill>
              <a:latin typeface="Libre Baskerville"/>
              <a:ea typeface="Libre Baskerville"/>
              <a:cs typeface="Libre Baskerville"/>
              <a:sym typeface="Libre Baskerville"/>
            </a:endParaRPr>
          </a:p>
        </p:txBody>
      </p:sp>
      <p:pic>
        <p:nvPicPr>
          <p:cNvPr id="378" name="Google Shape;378;p44"/>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379" name="Google Shape;379;p44"/>
          <p:cNvSpPr/>
          <p:nvPr/>
        </p:nvSpPr>
        <p:spPr>
          <a:xfrm>
            <a:off x="789126" y="1576520"/>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cxnSp>
        <p:nvCxnSpPr>
          <p:cNvPr id="380" name="Google Shape;380;p44"/>
          <p:cNvCxnSpPr/>
          <p:nvPr/>
        </p:nvCxnSpPr>
        <p:spPr>
          <a:xfrm flipH="1">
            <a:off x="2041725" y="1568803"/>
            <a:ext cx="15300" cy="2836500"/>
          </a:xfrm>
          <a:prstGeom prst="straightConnector1">
            <a:avLst/>
          </a:prstGeom>
          <a:noFill/>
          <a:ln w="9525" cap="flat" cmpd="sng">
            <a:solidFill>
              <a:srgbClr val="EFEFEF"/>
            </a:solidFill>
            <a:prstDash val="solid"/>
            <a:round/>
            <a:headEnd type="none" w="med" len="med"/>
            <a:tailEnd type="none" w="med" len="med"/>
          </a:ln>
        </p:spPr>
      </p:cxnSp>
      <p:sp>
        <p:nvSpPr>
          <p:cNvPr id="381" name="Google Shape;381;p44"/>
          <p:cNvSpPr txBox="1"/>
          <p:nvPr/>
        </p:nvSpPr>
        <p:spPr>
          <a:xfrm>
            <a:off x="798075"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Students</a:t>
            </a:r>
            <a:endParaRPr sz="800">
              <a:solidFill>
                <a:srgbClr val="FFFFFF"/>
              </a:solidFill>
              <a:latin typeface="Libre Baskerville"/>
              <a:ea typeface="Libre Baskerville"/>
              <a:cs typeface="Libre Baskerville"/>
              <a:sym typeface="Libre Baskerville"/>
            </a:endParaRPr>
          </a:p>
        </p:txBody>
      </p:sp>
      <p:sp>
        <p:nvSpPr>
          <p:cNvPr id="382" name="Google Shape;382;p44"/>
          <p:cNvSpPr txBox="1"/>
          <p:nvPr/>
        </p:nvSpPr>
        <p:spPr>
          <a:xfrm>
            <a:off x="486775"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Team Size: 1-3</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pic>
        <p:nvPicPr>
          <p:cNvPr id="383" name="Google Shape;383;p44"/>
          <p:cNvPicPr preferRelativeResize="0"/>
          <p:nvPr/>
        </p:nvPicPr>
        <p:blipFill>
          <a:blip r:embed="rId4">
            <a:alphaModFix/>
          </a:blip>
          <a:stretch>
            <a:fillRect/>
          </a:stretch>
        </p:blipFill>
        <p:spPr>
          <a:xfrm>
            <a:off x="6042122" y="4424914"/>
            <a:ext cx="404813" cy="138113"/>
          </a:xfrm>
          <a:prstGeom prst="rect">
            <a:avLst/>
          </a:prstGeom>
          <a:noFill/>
          <a:ln>
            <a:noFill/>
          </a:ln>
        </p:spPr>
      </p:pic>
      <p:pic>
        <p:nvPicPr>
          <p:cNvPr id="384" name="Google Shape;384;p44"/>
          <p:cNvPicPr preferRelativeResize="0"/>
          <p:nvPr/>
        </p:nvPicPr>
        <p:blipFill>
          <a:blip r:embed="rId5">
            <a:alphaModFix/>
          </a:blip>
          <a:stretch>
            <a:fillRect/>
          </a:stretch>
        </p:blipFill>
        <p:spPr>
          <a:xfrm>
            <a:off x="2707093" y="4424914"/>
            <a:ext cx="404813" cy="138113"/>
          </a:xfrm>
          <a:prstGeom prst="rect">
            <a:avLst/>
          </a:prstGeom>
          <a:noFill/>
          <a:ln>
            <a:noFill/>
          </a:ln>
        </p:spPr>
      </p:pic>
      <p:pic>
        <p:nvPicPr>
          <p:cNvPr id="385" name="Google Shape;385;p44"/>
          <p:cNvPicPr preferRelativeResize="0"/>
          <p:nvPr/>
        </p:nvPicPr>
        <p:blipFill>
          <a:blip r:embed="rId6">
            <a:alphaModFix/>
          </a:blip>
          <a:stretch>
            <a:fillRect/>
          </a:stretch>
        </p:blipFill>
        <p:spPr>
          <a:xfrm>
            <a:off x="1054738" y="4430086"/>
            <a:ext cx="374495" cy="127769"/>
          </a:xfrm>
          <a:prstGeom prst="rect">
            <a:avLst/>
          </a:prstGeom>
          <a:noFill/>
          <a:ln>
            <a:noFill/>
          </a:ln>
        </p:spPr>
      </p:pic>
      <p:pic>
        <p:nvPicPr>
          <p:cNvPr id="386" name="Google Shape;386;p44"/>
          <p:cNvPicPr preferRelativeResize="0"/>
          <p:nvPr/>
        </p:nvPicPr>
        <p:blipFill>
          <a:blip r:embed="rId6">
            <a:alphaModFix/>
          </a:blip>
          <a:stretch>
            <a:fillRect/>
          </a:stretch>
        </p:blipFill>
        <p:spPr>
          <a:xfrm>
            <a:off x="4389766" y="4430086"/>
            <a:ext cx="374495" cy="127769"/>
          </a:xfrm>
          <a:prstGeom prst="rect">
            <a:avLst/>
          </a:prstGeom>
          <a:noFill/>
          <a:ln>
            <a:noFill/>
          </a:ln>
        </p:spPr>
      </p:pic>
      <p:sp>
        <p:nvSpPr>
          <p:cNvPr id="387" name="Google Shape;387;p44"/>
          <p:cNvSpPr txBox="1"/>
          <p:nvPr/>
        </p:nvSpPr>
        <p:spPr>
          <a:xfrm>
            <a:off x="486750" y="2907826"/>
            <a:ext cx="1551000"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7A706A"/>
                </a:solidFill>
                <a:latin typeface="Libre Baskerville"/>
                <a:ea typeface="Libre Baskerville"/>
                <a:cs typeface="Libre Baskerville"/>
                <a:sym typeface="Libre Baskerville"/>
              </a:rPr>
              <a:t>Type of application:</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a:solidFill>
                  <a:srgbClr val="7A706A"/>
                </a:solidFill>
                <a:latin typeface="Libre Baskerville"/>
                <a:ea typeface="Libre Baskerville"/>
                <a:cs typeface="Libre Baskerville"/>
                <a:sym typeface="Libre Baskerville"/>
              </a:rPr>
              <a:t>Design review</a:t>
            </a: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endParaRPr sz="800" b="1">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a:solidFill>
                <a:srgbClr val="7A706A"/>
              </a:solidFill>
              <a:latin typeface="Libre Baskerville"/>
              <a:ea typeface="Libre Baskerville"/>
              <a:cs typeface="Libre Baskerville"/>
              <a:sym typeface="Libre Baskerville"/>
            </a:endParaRPr>
          </a:p>
        </p:txBody>
      </p:sp>
      <p:sp>
        <p:nvSpPr>
          <p:cNvPr id="388" name="Google Shape;388;p44"/>
          <p:cNvSpPr txBox="1"/>
          <p:nvPr/>
        </p:nvSpPr>
        <p:spPr>
          <a:xfrm>
            <a:off x="21516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 </a:t>
            </a:r>
            <a:r>
              <a:rPr lang="en" sz="800" b="1" i="1" dirty="0">
                <a:solidFill>
                  <a:srgbClr val="7A706A"/>
                </a:solidFill>
                <a:latin typeface="Libre Baskerville"/>
                <a:ea typeface="Libre Baskerville"/>
                <a:cs typeface="Libre Baskerville"/>
                <a:sym typeface="Libre Baskerville"/>
              </a:rPr>
              <a:t>Marketing</a:t>
            </a:r>
            <a:endParaRPr sz="800" b="1" i="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endParaRPr sz="800" b="1" dirty="0">
              <a:solidFill>
                <a:srgbClr val="7A706A"/>
              </a:solidFill>
              <a:latin typeface="Libre Baskerville"/>
              <a:ea typeface="Libre Baskerville"/>
              <a:cs typeface="Libre Baskerville"/>
              <a:sym typeface="Libre Baskerville"/>
            </a:endParaRPr>
          </a:p>
        </p:txBody>
      </p:sp>
      <p:sp>
        <p:nvSpPr>
          <p:cNvPr id="389" name="Google Shape;389;p44"/>
          <p:cNvSpPr txBox="1"/>
          <p:nvPr/>
        </p:nvSpPr>
        <p:spPr>
          <a:xfrm>
            <a:off x="3843350" y="2907826"/>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Client presentation,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Marketing</a:t>
            </a:r>
            <a:endParaRPr sz="800" b="1" dirty="0">
              <a:solidFill>
                <a:srgbClr val="7A706A"/>
              </a:solidFill>
              <a:latin typeface="Libre Baskerville"/>
              <a:ea typeface="Libre Baskerville"/>
              <a:cs typeface="Libre Baskerville"/>
              <a:sym typeface="Libre Baskerville"/>
            </a:endParaRPr>
          </a:p>
        </p:txBody>
      </p:sp>
      <p:sp>
        <p:nvSpPr>
          <p:cNvPr id="390" name="Google Shape;390;p44"/>
          <p:cNvSpPr txBox="1"/>
          <p:nvPr/>
        </p:nvSpPr>
        <p:spPr>
          <a:xfrm>
            <a:off x="5458825" y="2907826"/>
            <a:ext cx="1551000" cy="7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Design review, Client presentation,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Marketing, </a:t>
            </a:r>
            <a:r>
              <a:rPr lang="en" sz="800" b="1" i="1" dirty="0">
                <a:solidFill>
                  <a:srgbClr val="7A706A"/>
                </a:solidFill>
                <a:latin typeface="Libre Baskerville"/>
                <a:ea typeface="Libre Baskerville"/>
                <a:cs typeface="Libre Baskerville"/>
                <a:sym typeface="Libre Baskerville"/>
              </a:rPr>
              <a:t>Animations</a:t>
            </a:r>
            <a:endParaRPr sz="800" b="1" dirty="0">
              <a:solidFill>
                <a:srgbClr val="7A706A"/>
              </a:solidFill>
              <a:latin typeface="Libre Baskerville"/>
              <a:ea typeface="Libre Baskerville"/>
              <a:cs typeface="Libre Baskerville"/>
              <a:sym typeface="Libre Baskerville"/>
            </a:endParaRPr>
          </a:p>
        </p:txBody>
      </p:sp>
      <p:sp>
        <p:nvSpPr>
          <p:cNvPr id="391" name="Google Shape;391;p44"/>
          <p:cNvSpPr txBox="1"/>
          <p:nvPr/>
        </p:nvSpPr>
        <p:spPr>
          <a:xfrm>
            <a:off x="4867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2" name="Google Shape;392;p44"/>
          <p:cNvSpPr txBox="1"/>
          <p:nvPr/>
        </p:nvSpPr>
        <p:spPr>
          <a:xfrm>
            <a:off x="2151650" y="3783083"/>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Revit, Rhino,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93" name="Google Shape;393;p44"/>
          <p:cNvSpPr txBox="1"/>
          <p:nvPr/>
        </p:nvSpPr>
        <p:spPr>
          <a:xfrm>
            <a:off x="3843350"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3DS Max + Sketchup</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0"/>
              </a:spcAft>
              <a:buNone/>
            </a:pPr>
            <a:r>
              <a:rPr lang="en" sz="800" b="1" dirty="0">
                <a:solidFill>
                  <a:srgbClr val="7A706A"/>
                </a:solidFill>
                <a:latin typeface="Libre Baskerville"/>
                <a:ea typeface="Libre Baskerville"/>
                <a:cs typeface="Libre Baskerville"/>
                <a:sym typeface="Libre Baskerville"/>
              </a:rPr>
              <a:t>Resources:</a:t>
            </a:r>
            <a:endParaRPr sz="1000" dirty="0">
              <a:solidFill>
                <a:srgbClr val="7A706A"/>
              </a:solidFill>
              <a:latin typeface="Libre Baskerville"/>
              <a:ea typeface="Libre Baskerville"/>
              <a:cs typeface="Libre Baskerville"/>
              <a:sym typeface="Libre Baskerville"/>
            </a:endParaRPr>
          </a:p>
        </p:txBody>
      </p:sp>
      <p:sp>
        <p:nvSpPr>
          <p:cNvPr id="394" name="Google Shape;394;p44"/>
          <p:cNvSpPr txBox="1"/>
          <p:nvPr/>
        </p:nvSpPr>
        <p:spPr>
          <a:xfrm>
            <a:off x="5458825" y="3783084"/>
            <a:ext cx="1551000" cy="61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rgbClr val="7A706A"/>
                </a:solidFill>
                <a:latin typeface="Libre Baskerville"/>
                <a:ea typeface="Libre Baskerville"/>
                <a:cs typeface="Libre Baskerville"/>
                <a:sym typeface="Libre Baskerville"/>
              </a:rPr>
              <a:t>Software:  Sketchup, 3DS Max</a:t>
            </a:r>
            <a:endParaRPr sz="800" b="1" dirty="0">
              <a:solidFill>
                <a:srgbClr val="7A706A"/>
              </a:solidFill>
              <a:latin typeface="Libre Baskerville"/>
              <a:ea typeface="Libre Baskerville"/>
              <a:cs typeface="Libre Baskerville"/>
              <a:sym typeface="Libre Baskerville"/>
            </a:endParaRPr>
          </a:p>
          <a:p>
            <a:pPr marL="0" lvl="0" indent="0" algn="ctr" rtl="0">
              <a:spcBef>
                <a:spcPts val="1000"/>
              </a:spcBef>
              <a:spcAft>
                <a:spcPts val="1000"/>
              </a:spcAft>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2" name="Google Shape;402;p45">
            <a:extLst>
              <a:ext uri="{FF2B5EF4-FFF2-40B4-BE49-F238E27FC236}">
                <a16:creationId xmlns:a16="http://schemas.microsoft.com/office/drawing/2014/main" xmlns="" id="{7C1F7AF0-5E18-40BA-9C17-379C9C48D962}"/>
              </a:ext>
            </a:extLst>
          </p:cNvPr>
          <p:cNvSpPr/>
          <p:nvPr/>
        </p:nvSpPr>
        <p:spPr>
          <a:xfrm>
            <a:off x="7474319" y="1578095"/>
            <a:ext cx="905731" cy="977400"/>
          </a:xfrm>
          <a:prstGeom prst="flowChartOffpageConnector">
            <a:avLst/>
          </a:prstGeom>
          <a:solidFill>
            <a:srgbClr val="45403E"/>
          </a:solidFill>
          <a:ln w="28575" cap="flat" cmpd="sng">
            <a:solidFill>
              <a:srgbClr val="7A706A"/>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33" name="Google Shape;409;p45">
            <a:extLst>
              <a:ext uri="{FF2B5EF4-FFF2-40B4-BE49-F238E27FC236}">
                <a16:creationId xmlns:a16="http://schemas.microsoft.com/office/drawing/2014/main" xmlns="" id="{02093EC5-4EE0-481E-881A-95A436C32E6A}"/>
              </a:ext>
            </a:extLst>
          </p:cNvPr>
          <p:cNvSpPr txBox="1"/>
          <p:nvPr/>
        </p:nvSpPr>
        <p:spPr>
          <a:xfrm>
            <a:off x="7474340" y="1840862"/>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VisualizationStudio</a:t>
            </a:r>
            <a:endParaRPr sz="800">
              <a:solidFill>
                <a:srgbClr val="FFFFFF"/>
              </a:solidFill>
              <a:latin typeface="Libre Baskerville"/>
              <a:ea typeface="Libre Baskerville"/>
              <a:cs typeface="Libre Baskerville"/>
              <a:sym typeface="Libre Baskerville"/>
            </a:endParaRPr>
          </a:p>
        </p:txBody>
      </p:sp>
      <p:sp>
        <p:nvSpPr>
          <p:cNvPr id="34" name="Google Shape;415;p45">
            <a:extLst>
              <a:ext uri="{FF2B5EF4-FFF2-40B4-BE49-F238E27FC236}">
                <a16:creationId xmlns:a16="http://schemas.microsoft.com/office/drawing/2014/main" xmlns="" id="{1FAA84D1-364B-4878-8700-05FA338271C3}"/>
              </a:ext>
            </a:extLst>
          </p:cNvPr>
          <p:cNvSpPr txBox="1"/>
          <p:nvPr/>
        </p:nvSpPr>
        <p:spPr>
          <a:xfrm>
            <a:off x="7150500" y="2640926"/>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Clr>
                <a:srgbClr val="000000"/>
              </a:buClr>
              <a:buSzPts val="1100"/>
              <a:buFont typeface="Arial"/>
              <a:buNone/>
            </a:pPr>
            <a:r>
              <a:rPr lang="en" sz="800" b="1">
                <a:solidFill>
                  <a:srgbClr val="7A706A"/>
                </a:solidFill>
                <a:latin typeface="Libre Baskerville"/>
                <a:ea typeface="Libre Baskerville"/>
                <a:cs typeface="Libre Baskerville"/>
                <a:sym typeface="Libre Baskerville"/>
              </a:rPr>
              <a:t>Team Size: 5-50+</a:t>
            </a:r>
            <a:endParaRPr sz="800" b="1">
              <a:solidFill>
                <a:srgbClr val="7A706A"/>
              </a:solidFill>
              <a:latin typeface="Libre Baskerville"/>
              <a:ea typeface="Libre Baskerville"/>
              <a:cs typeface="Libre Baskerville"/>
              <a:sym typeface="Libre Baskerville"/>
            </a:endParaRPr>
          </a:p>
        </p:txBody>
      </p:sp>
      <p:pic>
        <p:nvPicPr>
          <p:cNvPr id="35" name="Google Shape;421;p45">
            <a:extLst>
              <a:ext uri="{FF2B5EF4-FFF2-40B4-BE49-F238E27FC236}">
                <a16:creationId xmlns:a16="http://schemas.microsoft.com/office/drawing/2014/main" xmlns="" id="{9C7C771E-DC2B-44F8-B222-2E348603732F}"/>
              </a:ext>
            </a:extLst>
          </p:cNvPr>
          <p:cNvPicPr preferRelativeResize="0"/>
          <p:nvPr/>
        </p:nvPicPr>
        <p:blipFill>
          <a:blip r:embed="rId7">
            <a:alphaModFix/>
          </a:blip>
          <a:stretch>
            <a:fillRect/>
          </a:stretch>
        </p:blipFill>
        <p:spPr>
          <a:xfrm>
            <a:off x="7724795" y="4424914"/>
            <a:ext cx="404813" cy="138113"/>
          </a:xfrm>
          <a:prstGeom prst="rect">
            <a:avLst/>
          </a:prstGeom>
          <a:noFill/>
          <a:ln>
            <a:noFill/>
          </a:ln>
        </p:spPr>
      </p:pic>
      <p:sp>
        <p:nvSpPr>
          <p:cNvPr id="36" name="Google Shape;430;p45">
            <a:extLst>
              <a:ext uri="{FF2B5EF4-FFF2-40B4-BE49-F238E27FC236}">
                <a16:creationId xmlns:a16="http://schemas.microsoft.com/office/drawing/2014/main" xmlns="" id="{3EA646B6-91BD-4066-8424-BAF115357C4B}"/>
              </a:ext>
            </a:extLst>
          </p:cNvPr>
          <p:cNvSpPr txBox="1"/>
          <p:nvPr/>
        </p:nvSpPr>
        <p:spPr>
          <a:xfrm>
            <a:off x="7150500" y="2907826"/>
            <a:ext cx="1551000" cy="7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800" b="1" dirty="0">
                <a:solidFill>
                  <a:srgbClr val="7A706A"/>
                </a:solidFill>
                <a:latin typeface="Libre Baskerville"/>
                <a:ea typeface="Libre Baskerville"/>
                <a:cs typeface="Libre Baskerville"/>
                <a:sym typeface="Libre Baskerville"/>
              </a:rPr>
              <a:t>Type of application:</a:t>
            </a:r>
            <a:endParaRPr sz="800" b="1" dirty="0">
              <a:solidFill>
                <a:srgbClr val="7A706A"/>
              </a:solidFill>
              <a:latin typeface="Libre Baskerville"/>
              <a:ea typeface="Libre Baskerville"/>
              <a:cs typeface="Libre Baskerville"/>
              <a:sym typeface="Libre Baskerville"/>
            </a:endParaRPr>
          </a:p>
          <a:p>
            <a:pPr lvl="0" algn="ctr">
              <a:spcBef>
                <a:spcPts val="1000"/>
              </a:spcBef>
              <a:spcAft>
                <a:spcPts val="1000"/>
              </a:spcAft>
              <a:buSzPts val="1100"/>
            </a:pPr>
            <a:r>
              <a:rPr lang="en" sz="800" b="1" dirty="0">
                <a:solidFill>
                  <a:srgbClr val="7A706A"/>
                </a:solidFill>
                <a:latin typeface="Libre Baskerville"/>
                <a:ea typeface="Libre Baskerville"/>
                <a:cs typeface="Libre Baskerville"/>
                <a:sym typeface="Libre Baskerville"/>
              </a:rPr>
              <a:t>Client presentations, </a:t>
            </a:r>
            <a:r>
              <a:rPr lang="en-CA" sz="800" b="1" dirty="0">
                <a:solidFill>
                  <a:srgbClr val="7A706A"/>
                </a:solidFill>
                <a:latin typeface="Libre Baskerville"/>
                <a:ea typeface="Libre Baskerville"/>
                <a:cs typeface="Libre Baskerville"/>
                <a:sym typeface="Libre Baskerville"/>
              </a:rPr>
              <a:t>Urban planning,</a:t>
            </a:r>
            <a:r>
              <a:rPr lang="en" sz="800" b="1" dirty="0">
                <a:solidFill>
                  <a:srgbClr val="7A706A"/>
                </a:solidFill>
                <a:latin typeface="Libre Baskerville"/>
                <a:ea typeface="Libre Baskerville"/>
                <a:cs typeface="Libre Baskerville"/>
                <a:sym typeface="Libre Baskerville"/>
              </a:rPr>
              <a:t> </a:t>
            </a:r>
            <a:r>
              <a:rPr lang="en-CA" sz="800" b="1" dirty="0">
                <a:solidFill>
                  <a:srgbClr val="7A706A"/>
                </a:solidFill>
                <a:latin typeface="Libre Baskerville"/>
                <a:ea typeface="Libre Baskerville"/>
                <a:cs typeface="Libre Baskerville"/>
                <a:sym typeface="Libre Baskerville"/>
              </a:rPr>
              <a:t>M</a:t>
            </a:r>
            <a:r>
              <a:rPr lang="en" sz="800" b="1" dirty="0">
                <a:solidFill>
                  <a:srgbClr val="7A706A"/>
                </a:solidFill>
                <a:latin typeface="Libre Baskerville"/>
                <a:ea typeface="Libre Baskerville"/>
                <a:cs typeface="Libre Baskerville"/>
                <a:sym typeface="Libre Baskerville"/>
              </a:rPr>
              <a:t>arketing, Animations, </a:t>
            </a:r>
            <a:r>
              <a:rPr lang="en-CA" sz="800" b="1" dirty="0">
                <a:solidFill>
                  <a:srgbClr val="7A706A"/>
                </a:solidFill>
                <a:latin typeface="Libre Baskerville"/>
                <a:ea typeface="Libre Baskerville"/>
                <a:cs typeface="Libre Baskerville"/>
                <a:sym typeface="Libre Baskerville"/>
              </a:rPr>
              <a:t>Interactive, </a:t>
            </a:r>
            <a:r>
              <a:rPr lang="en" sz="800" b="1" dirty="0">
                <a:solidFill>
                  <a:srgbClr val="7A706A"/>
                </a:solidFill>
                <a:latin typeface="Libre Baskerville"/>
                <a:ea typeface="Libre Baskerville"/>
                <a:cs typeface="Libre Baskerville"/>
                <a:sym typeface="Libre Baskerville"/>
              </a:rPr>
              <a:t>VR, etc.</a:t>
            </a:r>
            <a:endParaRPr sz="800" b="1" dirty="0">
              <a:solidFill>
                <a:srgbClr val="7A706A"/>
              </a:solidFill>
              <a:latin typeface="Libre Baskerville"/>
              <a:ea typeface="Libre Baskerville"/>
              <a:cs typeface="Libre Baskerville"/>
              <a:sym typeface="Libre Baskerville"/>
            </a:endParaRPr>
          </a:p>
        </p:txBody>
      </p:sp>
      <p:sp>
        <p:nvSpPr>
          <p:cNvPr id="37" name="Google Shape;434;p45">
            <a:extLst>
              <a:ext uri="{FF2B5EF4-FFF2-40B4-BE49-F238E27FC236}">
                <a16:creationId xmlns:a16="http://schemas.microsoft.com/office/drawing/2014/main" xmlns="" id="{A3715934-1175-49D0-A0F3-5EE095C9F6DD}"/>
              </a:ext>
            </a:extLst>
          </p:cNvPr>
          <p:cNvSpPr txBox="1"/>
          <p:nvPr/>
        </p:nvSpPr>
        <p:spPr>
          <a:xfrm>
            <a:off x="7135250" y="4138545"/>
            <a:ext cx="1551000" cy="2853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800" b="1" dirty="0">
                <a:solidFill>
                  <a:srgbClr val="7A706A"/>
                </a:solidFill>
                <a:latin typeface="Libre Baskerville"/>
                <a:ea typeface="Libre Baskerville"/>
                <a:cs typeface="Libre Baskerville"/>
                <a:sym typeface="Libre Baskerville"/>
              </a:rPr>
              <a:t>Resources:</a:t>
            </a:r>
            <a:endParaRPr sz="800" b="1" dirty="0">
              <a:solidFill>
                <a:srgbClr val="7A706A"/>
              </a:solidFill>
              <a:latin typeface="Libre Baskerville"/>
              <a:ea typeface="Libre Baskerville"/>
              <a:cs typeface="Libre Baskerville"/>
              <a:sym typeface="Libre Baskerville"/>
            </a:endParaRPr>
          </a:p>
        </p:txBody>
      </p:sp>
      <p:sp>
        <p:nvSpPr>
          <p:cNvPr id="38" name="Google Shape;436;p45">
            <a:extLst>
              <a:ext uri="{FF2B5EF4-FFF2-40B4-BE49-F238E27FC236}">
                <a16:creationId xmlns:a16="http://schemas.microsoft.com/office/drawing/2014/main" xmlns="" id="{78EBB6E2-E919-4596-B527-F2638CBEBCEB}"/>
              </a:ext>
            </a:extLst>
          </p:cNvPr>
          <p:cNvSpPr txBox="1"/>
          <p:nvPr/>
        </p:nvSpPr>
        <p:spPr>
          <a:xfrm>
            <a:off x="7150500" y="3783084"/>
            <a:ext cx="1551000" cy="26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Clr>
                <a:srgbClr val="000000"/>
              </a:buClr>
              <a:buSzPts val="1100"/>
              <a:buFont typeface="Arial"/>
              <a:buNone/>
            </a:pPr>
            <a:r>
              <a:rPr lang="en" sz="800" b="1">
                <a:solidFill>
                  <a:srgbClr val="7A706A"/>
                </a:solidFill>
                <a:latin typeface="Libre Baskerville"/>
                <a:ea typeface="Libre Baskerville"/>
                <a:cs typeface="Libre Baskerville"/>
                <a:sym typeface="Libre Baskerville"/>
              </a:rPr>
              <a:t>Software: 3DS Max</a:t>
            </a:r>
            <a:endParaRPr sz="800" b="1">
              <a:solidFill>
                <a:srgbClr val="7A706A"/>
              </a:solidFill>
              <a:latin typeface="Libre Baskerville"/>
              <a:ea typeface="Libre Baskerville"/>
              <a:cs typeface="Libre Baskerville"/>
              <a:sym typeface="Libre Baskerville"/>
            </a:endParaRPr>
          </a:p>
        </p:txBody>
      </p:sp>
      <p:cxnSp>
        <p:nvCxnSpPr>
          <p:cNvPr id="39" name="Google Shape;406;p45">
            <a:extLst>
              <a:ext uri="{FF2B5EF4-FFF2-40B4-BE49-F238E27FC236}">
                <a16:creationId xmlns:a16="http://schemas.microsoft.com/office/drawing/2014/main" xmlns="" id="{B59FE7CE-2FC9-4A7E-88F3-D492610BE65A}"/>
              </a:ext>
            </a:extLst>
          </p:cNvPr>
          <p:cNvCxnSpPr/>
          <p:nvPr/>
        </p:nvCxnSpPr>
        <p:spPr>
          <a:xfrm flipH="1">
            <a:off x="7065388" y="1568803"/>
            <a:ext cx="21900" cy="2886000"/>
          </a:xfrm>
          <a:prstGeom prst="straightConnector1">
            <a:avLst/>
          </a:prstGeom>
          <a:noFill/>
          <a:ln w="9525" cap="flat" cmpd="sng">
            <a:solidFill>
              <a:srgbClr val="EFEFEF"/>
            </a:solidFill>
            <a:prstDash val="solid"/>
            <a:round/>
            <a:headEnd type="none" w="med" len="med"/>
            <a:tailEnd type="none" w="med" len="med"/>
          </a:ln>
        </p:spPr>
      </p:cxnSp>
    </p:spTree>
    <p:extLst>
      <p:ext uri="{BB962C8B-B14F-4D97-AF65-F5344CB8AC3E}">
        <p14:creationId xmlns:p14="http://schemas.microsoft.com/office/powerpoint/2010/main" val="410868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8" name="Google Shape;78;p15"/>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9" name="Google Shape;79;p15"/>
          <p:cNvPicPr preferRelativeResize="0"/>
          <p:nvPr/>
        </p:nvPicPr>
        <p:blipFill>
          <a:blip r:embed="rId4">
            <a:alphaModFix/>
          </a:blip>
          <a:stretch>
            <a:fillRect/>
          </a:stretch>
        </p:blipFill>
        <p:spPr>
          <a:xfrm>
            <a:off x="2929775" y="228600"/>
            <a:ext cx="3284451" cy="4314650"/>
          </a:xfrm>
          <a:prstGeom prst="rect">
            <a:avLst/>
          </a:prstGeom>
          <a:noFill/>
          <a:ln w="19050" cap="flat" cmpd="sng">
            <a:solidFill>
              <a:srgbClr val="F3F3F3"/>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sp>
        <p:nvSpPr>
          <p:cNvPr id="441" name="Google Shape;441;p46"/>
          <p:cNvSpPr txBox="1"/>
          <p:nvPr/>
        </p:nvSpPr>
        <p:spPr>
          <a:xfrm>
            <a:off x="311700" y="639375"/>
            <a:ext cx="8520600" cy="3580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u="sng" dirty="0">
                <a:solidFill>
                  <a:srgbClr val="45403E"/>
                </a:solidFill>
                <a:latin typeface="Libre Baskerville"/>
                <a:ea typeface="Libre Baskerville"/>
                <a:cs typeface="Libre Baskerville"/>
                <a:sym typeface="Libre Baskerville"/>
              </a:rPr>
              <a:t>All</a:t>
            </a:r>
            <a:r>
              <a:rPr lang="en" sz="2400" b="1" dirty="0">
                <a:solidFill>
                  <a:srgbClr val="45403E"/>
                </a:solidFill>
                <a:latin typeface="Libre Baskerville"/>
                <a:ea typeface="Libre Baskerville"/>
                <a:cs typeface="Libre Baskerville"/>
                <a:sym typeface="Libre Baskerville"/>
              </a:rPr>
              <a:t> </a:t>
            </a:r>
            <a:r>
              <a:rPr lang="en" sz="2400" dirty="0">
                <a:solidFill>
                  <a:srgbClr val="45403E"/>
                </a:solidFill>
                <a:latin typeface="Libre Baskerville"/>
                <a:ea typeface="Libre Baskerville"/>
                <a:cs typeface="Libre Baskerville"/>
                <a:sym typeface="Libre Baskerville"/>
              </a:rPr>
              <a:t>are different</a:t>
            </a:r>
            <a:r>
              <a:rPr lang="en" sz="2400" b="1" dirty="0">
                <a:solidFill>
                  <a:srgbClr val="45403E"/>
                </a:solidFill>
                <a:latin typeface="Libre Baskerville"/>
                <a:ea typeface="Libre Baskerville"/>
                <a:cs typeface="Libre Baskerville"/>
                <a:sym typeface="Libre Baskerville"/>
              </a:rPr>
              <a:t> </a:t>
            </a:r>
            <a:r>
              <a:rPr lang="en" sz="2400" dirty="0">
                <a:solidFill>
                  <a:srgbClr val="45403E"/>
                </a:solidFill>
                <a:latin typeface="Libre Baskerville"/>
                <a:ea typeface="Libre Baskerville"/>
                <a:cs typeface="Libre Baskerville"/>
                <a:sym typeface="Libre Baskerville"/>
              </a:rPr>
              <a:t>but</a:t>
            </a:r>
            <a:r>
              <a:rPr lang="en" sz="2400" b="1" dirty="0">
                <a:solidFill>
                  <a:srgbClr val="45403E"/>
                </a:solidFill>
                <a:latin typeface="Libre Baskerville"/>
                <a:ea typeface="Libre Baskerville"/>
                <a:cs typeface="Libre Baskerville"/>
                <a:sym typeface="Libre Baskerville"/>
              </a:rPr>
              <a:t> </a:t>
            </a:r>
            <a:r>
              <a:rPr lang="en" sz="2400" b="1" u="sng" dirty="0">
                <a:solidFill>
                  <a:srgbClr val="45403E"/>
                </a:solidFill>
                <a:latin typeface="Libre Baskerville"/>
                <a:ea typeface="Libre Baskerville"/>
                <a:cs typeface="Libre Baskerville"/>
                <a:sym typeface="Libre Baskerville"/>
              </a:rPr>
              <a:t>all</a:t>
            </a:r>
            <a:r>
              <a:rPr lang="en" sz="2400" b="1" dirty="0">
                <a:solidFill>
                  <a:srgbClr val="45403E"/>
                </a:solidFill>
                <a:latin typeface="Libre Baskerville"/>
                <a:ea typeface="Libre Baskerville"/>
                <a:cs typeface="Libre Baskerville"/>
                <a:sym typeface="Libre Baskerville"/>
              </a:rPr>
              <a:t> </a:t>
            </a:r>
            <a:r>
              <a:rPr lang="en" sz="2400" dirty="0">
                <a:solidFill>
                  <a:srgbClr val="45403E"/>
                </a:solidFill>
                <a:latin typeface="Libre Baskerville"/>
                <a:ea typeface="Libre Baskerville"/>
                <a:cs typeface="Libre Baskerville"/>
                <a:sym typeface="Libre Baskerville"/>
              </a:rPr>
              <a:t>have things in common:</a:t>
            </a:r>
            <a:endParaRPr dirty="0">
              <a:solidFill>
                <a:srgbClr val="45403E"/>
              </a:solidFill>
              <a:latin typeface="Libre Baskerville"/>
              <a:ea typeface="Libre Baskerville"/>
              <a:cs typeface="Libre Baskerville"/>
              <a:sym typeface="Libre Baskerville"/>
            </a:endParaRPr>
          </a:p>
          <a:p>
            <a:pPr marL="457200" lvl="0" indent="-317500" rtl="0">
              <a:lnSpc>
                <a:spcPct val="115000"/>
              </a:lnSpc>
              <a:spcBef>
                <a:spcPts val="1600"/>
              </a:spcBef>
              <a:spcAft>
                <a:spcPts val="0"/>
              </a:spcAft>
              <a:buClr>
                <a:srgbClr val="45403E"/>
              </a:buClr>
              <a:buSzPts val="1400"/>
              <a:buFont typeface="Libre Baskerville"/>
              <a:buAutoNum type="arabicPeriod"/>
            </a:pPr>
            <a:r>
              <a:rPr lang="en" dirty="0">
                <a:solidFill>
                  <a:srgbClr val="45403E"/>
                </a:solidFill>
                <a:latin typeface="Libre Baskerville"/>
                <a:ea typeface="Libre Baskerville"/>
                <a:cs typeface="Libre Baskerville"/>
                <a:sym typeface="Libre Baskerville"/>
              </a:rPr>
              <a:t>Always have tight timelines</a:t>
            </a:r>
            <a:endParaRPr dirty="0">
              <a:solidFill>
                <a:srgbClr val="45403E"/>
              </a:solidFill>
              <a:latin typeface="Libre Baskerville"/>
              <a:ea typeface="Libre Baskerville"/>
              <a:cs typeface="Libre Baskerville"/>
              <a:sym typeface="Libre Baskerville"/>
            </a:endParaRPr>
          </a:p>
          <a:p>
            <a:pPr marL="457200" lvl="0" indent="-317500" rtl="0">
              <a:lnSpc>
                <a:spcPct val="115000"/>
              </a:lnSpc>
              <a:spcBef>
                <a:spcPts val="0"/>
              </a:spcBef>
              <a:spcAft>
                <a:spcPts val="0"/>
              </a:spcAft>
              <a:buClr>
                <a:srgbClr val="45403E"/>
              </a:buClr>
              <a:buSzPts val="1400"/>
              <a:buFont typeface="Libre Baskerville"/>
              <a:buAutoNum type="arabicPeriod"/>
            </a:pPr>
            <a:r>
              <a:rPr lang="en" dirty="0">
                <a:solidFill>
                  <a:srgbClr val="45403E"/>
                </a:solidFill>
                <a:latin typeface="Libre Baskerville"/>
                <a:ea typeface="Libre Baskerville"/>
                <a:cs typeface="Libre Baskerville"/>
                <a:sym typeface="Libre Baskerville"/>
              </a:rPr>
              <a:t>ArchViz artists come from:</a:t>
            </a:r>
            <a:endParaRPr dirty="0">
              <a:solidFill>
                <a:srgbClr val="45403E"/>
              </a:solidFill>
              <a:latin typeface="Libre Baskerville"/>
              <a:ea typeface="Libre Baskerville"/>
              <a:cs typeface="Libre Baskerville"/>
              <a:sym typeface="Libre Baskerville"/>
            </a:endParaRPr>
          </a:p>
          <a:p>
            <a:pPr marL="914400" lvl="1" indent="-317500" rtl="0">
              <a:lnSpc>
                <a:spcPct val="115000"/>
              </a:lnSpc>
              <a:spcBef>
                <a:spcPts val="0"/>
              </a:spcBef>
              <a:spcAft>
                <a:spcPts val="0"/>
              </a:spcAft>
              <a:buClr>
                <a:srgbClr val="45403E"/>
              </a:buClr>
              <a:buSzPts val="1400"/>
              <a:buFont typeface="Libre Baskerville"/>
              <a:buChar char="○"/>
            </a:pPr>
            <a:r>
              <a:rPr lang="en" dirty="0">
                <a:solidFill>
                  <a:srgbClr val="45403E"/>
                </a:solidFill>
                <a:latin typeface="Libre Baskerville"/>
                <a:ea typeface="Libre Baskerville"/>
                <a:cs typeface="Libre Baskerville"/>
                <a:sym typeface="Libre Baskerville"/>
              </a:rPr>
              <a:t>Formal education in architecture or design </a:t>
            </a:r>
            <a:endParaRPr dirty="0">
              <a:solidFill>
                <a:srgbClr val="45403E"/>
              </a:solidFill>
              <a:latin typeface="Libre Baskerville"/>
              <a:ea typeface="Libre Baskerville"/>
              <a:cs typeface="Libre Baskerville"/>
              <a:sym typeface="Libre Baskerville"/>
            </a:endParaRPr>
          </a:p>
          <a:p>
            <a:pPr marL="914400" lvl="1" indent="-317500" rtl="0">
              <a:lnSpc>
                <a:spcPct val="115000"/>
              </a:lnSpc>
              <a:spcBef>
                <a:spcPts val="0"/>
              </a:spcBef>
              <a:spcAft>
                <a:spcPts val="0"/>
              </a:spcAft>
              <a:buClr>
                <a:srgbClr val="45403E"/>
              </a:buClr>
              <a:buSzPts val="1400"/>
              <a:buFont typeface="Libre Baskerville"/>
              <a:buChar char="○"/>
            </a:pPr>
            <a:r>
              <a:rPr lang="en" dirty="0">
                <a:solidFill>
                  <a:srgbClr val="45403E"/>
                </a:solidFill>
                <a:latin typeface="Libre Baskerville"/>
                <a:ea typeface="Libre Baskerville"/>
                <a:cs typeface="Libre Baskerville"/>
                <a:sym typeface="Libre Baskerville"/>
              </a:rPr>
              <a:t>Self-taught</a:t>
            </a:r>
            <a:endParaRPr dirty="0">
              <a:solidFill>
                <a:srgbClr val="45403E"/>
              </a:solidFill>
              <a:latin typeface="Libre Baskerville"/>
              <a:ea typeface="Libre Baskerville"/>
              <a:cs typeface="Libre Baskerville"/>
              <a:sym typeface="Libre Baskerville"/>
            </a:endParaRPr>
          </a:p>
          <a:p>
            <a:pPr marL="457200" lvl="0" indent="-317500" rtl="0">
              <a:lnSpc>
                <a:spcPct val="115000"/>
              </a:lnSpc>
              <a:spcBef>
                <a:spcPts val="0"/>
              </a:spcBef>
              <a:spcAft>
                <a:spcPts val="0"/>
              </a:spcAft>
              <a:buClr>
                <a:srgbClr val="45403E"/>
              </a:buClr>
              <a:buSzPts val="1400"/>
              <a:buFont typeface="Libre Baskerville"/>
              <a:buAutoNum type="arabicPeriod"/>
            </a:pPr>
            <a:r>
              <a:rPr lang="en" dirty="0">
                <a:solidFill>
                  <a:srgbClr val="45403E"/>
                </a:solidFill>
                <a:latin typeface="Libre Baskerville"/>
                <a:ea typeface="Libre Baskerville"/>
                <a:cs typeface="Libre Baskerville"/>
                <a:sym typeface="Libre Baskerville"/>
              </a:rPr>
              <a:t>Great artistic sense but lack formal technical training</a:t>
            </a:r>
            <a:endParaRPr dirty="0">
              <a:solidFill>
                <a:srgbClr val="45403E"/>
              </a:solidFill>
              <a:latin typeface="Libre Baskerville"/>
              <a:ea typeface="Libre Baskerville"/>
              <a:cs typeface="Libre Baskerville"/>
              <a:sym typeface="Libre Baskerville"/>
            </a:endParaRPr>
          </a:p>
          <a:p>
            <a:pPr marL="457200" lvl="0" indent="-317500" rtl="0">
              <a:lnSpc>
                <a:spcPct val="115000"/>
              </a:lnSpc>
              <a:spcBef>
                <a:spcPts val="0"/>
              </a:spcBef>
              <a:spcAft>
                <a:spcPts val="0"/>
              </a:spcAft>
              <a:buClr>
                <a:srgbClr val="45403E"/>
              </a:buClr>
              <a:buSzPts val="1400"/>
              <a:buFont typeface="Libre Baskerville"/>
              <a:buAutoNum type="arabicPeriod"/>
            </a:pPr>
            <a:r>
              <a:rPr lang="en" dirty="0">
                <a:solidFill>
                  <a:srgbClr val="45403E"/>
                </a:solidFill>
                <a:latin typeface="Libre Baskerville"/>
                <a:ea typeface="Libre Baskerville"/>
                <a:cs typeface="Libre Baskerville"/>
                <a:sym typeface="Libre Baskerville"/>
              </a:rPr>
              <a:t>Passion for ArchViz</a:t>
            </a:r>
          </a:p>
          <a:p>
            <a:pPr marL="0" lvl="0" indent="0" rtl="0">
              <a:lnSpc>
                <a:spcPct val="115000"/>
              </a:lnSpc>
              <a:spcBef>
                <a:spcPts val="1600"/>
              </a:spcBef>
              <a:spcAft>
                <a:spcPts val="0"/>
              </a:spcAft>
              <a:buNone/>
            </a:pPr>
            <a:endParaRPr sz="1200" dirty="0">
              <a:solidFill>
                <a:srgbClr val="45403E"/>
              </a:solidFill>
              <a:latin typeface="Libre Baskerville"/>
              <a:ea typeface="Libre Baskerville"/>
              <a:cs typeface="Libre Baskerville"/>
              <a:sym typeface="Libre Baskerville"/>
            </a:endParaRPr>
          </a:p>
        </p:txBody>
      </p:sp>
      <p:sp>
        <p:nvSpPr>
          <p:cNvPr id="442" name="Google Shape;442;p4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443" name="Google Shape;443;p46"/>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p:nvPr/>
        </p:nvSpPr>
        <p:spPr>
          <a:xfrm>
            <a:off x="50" y="-5850"/>
            <a:ext cx="9144000" cy="8238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Google Shape;449;p4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450" name="Google Shape;450;p47"/>
          <p:cNvSpPr txBox="1">
            <a:spLocks noGrp="1"/>
          </p:cNvSpPr>
          <p:nvPr>
            <p:ph type="title"/>
          </p:nvPr>
        </p:nvSpPr>
        <p:spPr>
          <a:xfrm>
            <a:off x="311750" y="1907850"/>
            <a:ext cx="8520600" cy="13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45403E"/>
                </a:solidFill>
                <a:latin typeface="Libre Baskerville"/>
                <a:ea typeface="Libre Baskerville"/>
                <a:cs typeface="Libre Baskerville"/>
                <a:sym typeface="Libre Baskerville"/>
              </a:rPr>
              <a:t>Who are we?</a:t>
            </a:r>
            <a:endParaRPr sz="3600" b="1">
              <a:solidFill>
                <a:srgbClr val="45403E"/>
              </a:solidFill>
              <a:latin typeface="Libre Baskerville"/>
              <a:ea typeface="Libre Baskerville"/>
              <a:cs typeface="Libre Baskerville"/>
              <a:sym typeface="Libre Baskerville"/>
            </a:endParaRPr>
          </a:p>
        </p:txBody>
      </p:sp>
      <p:pic>
        <p:nvPicPr>
          <p:cNvPr id="451" name="Google Shape;451;p47"/>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16" name="Google Shape;475;p49">
            <a:extLst>
              <a:ext uri="{FF2B5EF4-FFF2-40B4-BE49-F238E27FC236}">
                <a16:creationId xmlns:a16="http://schemas.microsoft.com/office/drawing/2014/main" xmlns="" id="{6A4BB224-78ED-4BB8-99F9-72F4D40D1FD3}"/>
              </a:ext>
            </a:extLst>
          </p:cNvPr>
          <p:cNvPicPr preferRelativeResize="0"/>
          <p:nvPr/>
        </p:nvPicPr>
        <p:blipFill rotWithShape="1">
          <a:blip r:embed="rId3">
            <a:alphaModFix/>
          </a:blip>
          <a:srcRect l="9335" r="16688"/>
          <a:stretch/>
        </p:blipFill>
        <p:spPr>
          <a:xfrm>
            <a:off x="6091750" y="0"/>
            <a:ext cx="3048300" cy="2407601"/>
          </a:xfrm>
          <a:prstGeom prst="rect">
            <a:avLst/>
          </a:prstGeom>
          <a:noFill/>
          <a:ln>
            <a:noFill/>
          </a:ln>
        </p:spPr>
      </p:pic>
      <p:sp>
        <p:nvSpPr>
          <p:cNvPr id="458" name="Google Shape;458;p48"/>
          <p:cNvSpPr/>
          <p:nvPr/>
        </p:nvSpPr>
        <p:spPr>
          <a:xfrm>
            <a:off x="0" y="-3000"/>
            <a:ext cx="3048300" cy="238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59" name="Google Shape;459;p48"/>
          <p:cNvPicPr preferRelativeResize="0"/>
          <p:nvPr/>
        </p:nvPicPr>
        <p:blipFill rotWithShape="1">
          <a:blip r:embed="rId4">
            <a:alphaModFix/>
          </a:blip>
          <a:srcRect l="9234" r="6356"/>
          <a:stretch/>
        </p:blipFill>
        <p:spPr>
          <a:xfrm>
            <a:off x="6095700" y="2738900"/>
            <a:ext cx="3048300" cy="2407603"/>
          </a:xfrm>
          <a:prstGeom prst="rect">
            <a:avLst/>
          </a:prstGeom>
          <a:noFill/>
          <a:ln>
            <a:noFill/>
          </a:ln>
        </p:spPr>
      </p:pic>
      <p:sp>
        <p:nvSpPr>
          <p:cNvPr id="460" name="Google Shape;460;p48"/>
          <p:cNvSpPr/>
          <p:nvPr/>
        </p:nvSpPr>
        <p:spPr>
          <a:xfrm>
            <a:off x="0" y="2387550"/>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461" name="Google Shape;461;p48"/>
          <p:cNvPicPr preferRelativeResize="0"/>
          <p:nvPr/>
        </p:nvPicPr>
        <p:blipFill>
          <a:blip r:embed="rId5">
            <a:alphaModFix/>
          </a:blip>
          <a:stretch>
            <a:fillRect/>
          </a:stretch>
        </p:blipFill>
        <p:spPr>
          <a:xfrm>
            <a:off x="4093825" y="2508765"/>
            <a:ext cx="956325" cy="125975"/>
          </a:xfrm>
          <a:prstGeom prst="rect">
            <a:avLst/>
          </a:prstGeom>
          <a:noFill/>
          <a:ln>
            <a:noFill/>
          </a:ln>
        </p:spPr>
      </p:pic>
      <p:pic>
        <p:nvPicPr>
          <p:cNvPr id="463" name="Google Shape;463;p48"/>
          <p:cNvPicPr preferRelativeResize="0"/>
          <p:nvPr/>
        </p:nvPicPr>
        <p:blipFill rotWithShape="1">
          <a:blip r:embed="rId6">
            <a:alphaModFix/>
          </a:blip>
          <a:srcRect r="15725"/>
          <a:stretch/>
        </p:blipFill>
        <p:spPr>
          <a:xfrm>
            <a:off x="-67250" y="2755950"/>
            <a:ext cx="3076875" cy="2397525"/>
          </a:xfrm>
          <a:prstGeom prst="rect">
            <a:avLst/>
          </a:prstGeom>
          <a:noFill/>
          <a:ln>
            <a:noFill/>
          </a:ln>
        </p:spPr>
      </p:pic>
      <p:pic>
        <p:nvPicPr>
          <p:cNvPr id="464" name="Google Shape;464;p48"/>
          <p:cNvPicPr preferRelativeResize="0"/>
          <p:nvPr/>
        </p:nvPicPr>
        <p:blipFill rotWithShape="1">
          <a:blip r:embed="rId7">
            <a:alphaModFix/>
          </a:blip>
          <a:srcRect l="4255" r="11484"/>
          <a:stretch/>
        </p:blipFill>
        <p:spPr>
          <a:xfrm>
            <a:off x="3043838" y="-10817"/>
            <a:ext cx="3048299" cy="2397524"/>
          </a:xfrm>
          <a:prstGeom prst="rect">
            <a:avLst/>
          </a:prstGeom>
          <a:noFill/>
          <a:ln>
            <a:noFill/>
          </a:ln>
        </p:spPr>
      </p:pic>
      <p:pic>
        <p:nvPicPr>
          <p:cNvPr id="15" name="Google Shape;472;p49">
            <a:extLst>
              <a:ext uri="{FF2B5EF4-FFF2-40B4-BE49-F238E27FC236}">
                <a16:creationId xmlns:a16="http://schemas.microsoft.com/office/drawing/2014/main" xmlns="" id="{EC5B53BC-7C71-4317-AEC3-0A45DF0BC442}"/>
              </a:ext>
            </a:extLst>
          </p:cNvPr>
          <p:cNvPicPr preferRelativeResize="0"/>
          <p:nvPr/>
        </p:nvPicPr>
        <p:blipFill rotWithShape="1">
          <a:blip r:embed="rId8">
            <a:alphaModFix/>
          </a:blip>
          <a:srcRect t="5386" b="36127"/>
          <a:stretch/>
        </p:blipFill>
        <p:spPr>
          <a:xfrm>
            <a:off x="4430" y="-15011"/>
            <a:ext cx="3048300" cy="2407600"/>
          </a:xfrm>
          <a:prstGeom prst="rect">
            <a:avLst/>
          </a:prstGeom>
          <a:noFill/>
          <a:ln>
            <a:noFill/>
          </a:ln>
        </p:spPr>
      </p:pic>
      <p:pic>
        <p:nvPicPr>
          <p:cNvPr id="17" name="Google Shape;477;p49">
            <a:extLst>
              <a:ext uri="{FF2B5EF4-FFF2-40B4-BE49-F238E27FC236}">
                <a16:creationId xmlns:a16="http://schemas.microsoft.com/office/drawing/2014/main" xmlns="" id="{1B4779E4-0611-4CA8-B609-6896991248F1}"/>
              </a:ext>
            </a:extLst>
          </p:cNvPr>
          <p:cNvPicPr preferRelativeResize="0"/>
          <p:nvPr/>
        </p:nvPicPr>
        <p:blipFill rotWithShape="1">
          <a:blip r:embed="rId9">
            <a:alphaModFix/>
          </a:blip>
          <a:srcRect r="15196"/>
          <a:stretch/>
        </p:blipFill>
        <p:spPr>
          <a:xfrm>
            <a:off x="3009013" y="2750112"/>
            <a:ext cx="3087300" cy="240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13" name="Google Shape;462;p48">
            <a:extLst>
              <a:ext uri="{FF2B5EF4-FFF2-40B4-BE49-F238E27FC236}">
                <a16:creationId xmlns:a16="http://schemas.microsoft.com/office/drawing/2014/main" xmlns="" id="{6B0F7DBC-2FE3-4D86-84FC-604D78C756BD}"/>
              </a:ext>
            </a:extLst>
          </p:cNvPr>
          <p:cNvPicPr preferRelativeResize="0"/>
          <p:nvPr/>
        </p:nvPicPr>
        <p:blipFill rotWithShape="1">
          <a:blip r:embed="rId3">
            <a:alphaModFix/>
          </a:blip>
          <a:srcRect l="8509" r="6390"/>
          <a:stretch/>
        </p:blipFill>
        <p:spPr>
          <a:xfrm>
            <a:off x="-21692" y="0"/>
            <a:ext cx="3048300" cy="2397525"/>
          </a:xfrm>
          <a:prstGeom prst="rect">
            <a:avLst/>
          </a:prstGeom>
          <a:noFill/>
          <a:ln>
            <a:noFill/>
          </a:ln>
        </p:spPr>
      </p:pic>
      <p:pic>
        <p:nvPicPr>
          <p:cNvPr id="470" name="Google Shape;470;p49"/>
          <p:cNvPicPr preferRelativeResize="0"/>
          <p:nvPr/>
        </p:nvPicPr>
        <p:blipFill rotWithShape="1">
          <a:blip r:embed="rId4">
            <a:alphaModFix/>
          </a:blip>
          <a:srcRect r="21844" b="5517"/>
          <a:stretch/>
        </p:blipFill>
        <p:spPr>
          <a:xfrm>
            <a:off x="3018825" y="-9975"/>
            <a:ext cx="3067350" cy="2397525"/>
          </a:xfrm>
          <a:prstGeom prst="rect">
            <a:avLst/>
          </a:prstGeom>
          <a:noFill/>
          <a:ln>
            <a:noFill/>
          </a:ln>
        </p:spPr>
      </p:pic>
      <p:pic>
        <p:nvPicPr>
          <p:cNvPr id="471" name="Google Shape;471;p49"/>
          <p:cNvPicPr preferRelativeResize="0"/>
          <p:nvPr/>
        </p:nvPicPr>
        <p:blipFill rotWithShape="1">
          <a:blip r:embed="rId5">
            <a:alphaModFix/>
          </a:blip>
          <a:srcRect t="20714" b="24556"/>
          <a:stretch/>
        </p:blipFill>
        <p:spPr>
          <a:xfrm>
            <a:off x="6096597" y="2732309"/>
            <a:ext cx="3047403" cy="2427751"/>
          </a:xfrm>
          <a:prstGeom prst="rect">
            <a:avLst/>
          </a:prstGeom>
          <a:noFill/>
          <a:ln>
            <a:noFill/>
          </a:ln>
        </p:spPr>
      </p:pic>
      <p:sp>
        <p:nvSpPr>
          <p:cNvPr id="473" name="Google Shape;473;p49"/>
          <p:cNvSpPr/>
          <p:nvPr/>
        </p:nvSpPr>
        <p:spPr>
          <a:xfrm>
            <a:off x="0" y="2387550"/>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475" name="Google Shape;475;p49"/>
          <p:cNvPicPr preferRelativeResize="0"/>
          <p:nvPr/>
        </p:nvPicPr>
        <p:blipFill rotWithShape="1">
          <a:blip r:embed="rId6">
            <a:alphaModFix/>
          </a:blip>
          <a:srcRect l="9335" r="16688"/>
          <a:stretch/>
        </p:blipFill>
        <p:spPr>
          <a:xfrm>
            <a:off x="0" y="2738900"/>
            <a:ext cx="3018825" cy="2407601"/>
          </a:xfrm>
          <a:prstGeom prst="rect">
            <a:avLst/>
          </a:prstGeom>
          <a:noFill/>
          <a:ln>
            <a:noFill/>
          </a:ln>
        </p:spPr>
      </p:pic>
      <p:pic>
        <p:nvPicPr>
          <p:cNvPr id="11" name="Google Shape;465;p48">
            <a:extLst>
              <a:ext uri="{FF2B5EF4-FFF2-40B4-BE49-F238E27FC236}">
                <a16:creationId xmlns:a16="http://schemas.microsoft.com/office/drawing/2014/main" xmlns="" id="{92463F91-7710-42C5-BA9D-9FA0F77E8737}"/>
              </a:ext>
            </a:extLst>
          </p:cNvPr>
          <p:cNvPicPr preferRelativeResize="0"/>
          <p:nvPr/>
        </p:nvPicPr>
        <p:blipFill rotWithShape="1">
          <a:blip r:embed="rId7">
            <a:alphaModFix/>
          </a:blip>
          <a:srcRect t="17184" b="31072"/>
          <a:stretch/>
        </p:blipFill>
        <p:spPr>
          <a:xfrm>
            <a:off x="3009301" y="2752465"/>
            <a:ext cx="3087296" cy="2407595"/>
          </a:xfrm>
          <a:prstGeom prst="rect">
            <a:avLst/>
          </a:prstGeom>
          <a:noFill/>
          <a:ln>
            <a:noFill/>
          </a:ln>
        </p:spPr>
      </p:pic>
      <p:pic>
        <p:nvPicPr>
          <p:cNvPr id="14" name="Google Shape;456;p48">
            <a:extLst>
              <a:ext uri="{FF2B5EF4-FFF2-40B4-BE49-F238E27FC236}">
                <a16:creationId xmlns:a16="http://schemas.microsoft.com/office/drawing/2014/main" xmlns="" id="{5F6F89BE-5277-4D0D-B427-D72433DBFB07}"/>
              </a:ext>
            </a:extLst>
          </p:cNvPr>
          <p:cNvPicPr preferRelativeResize="0"/>
          <p:nvPr/>
        </p:nvPicPr>
        <p:blipFill rotWithShape="1">
          <a:blip r:embed="rId8">
            <a:alphaModFix/>
          </a:blip>
          <a:srcRect l="7650" r="8004"/>
          <a:stretch/>
        </p:blipFill>
        <p:spPr>
          <a:xfrm>
            <a:off x="6056696" y="3592"/>
            <a:ext cx="3087304" cy="2397523"/>
          </a:xfrm>
          <a:prstGeom prst="rect">
            <a:avLst/>
          </a:prstGeom>
          <a:noFill/>
          <a:ln>
            <a:noFill/>
          </a:ln>
        </p:spPr>
      </p:pic>
      <p:pic>
        <p:nvPicPr>
          <p:cNvPr id="474" name="Google Shape;474;p49"/>
          <p:cNvPicPr preferRelativeResize="0"/>
          <p:nvPr/>
        </p:nvPicPr>
        <p:blipFill>
          <a:blip r:embed="rId9">
            <a:alphaModFix/>
          </a:blip>
          <a:stretch>
            <a:fillRect/>
          </a:stretch>
        </p:blipFill>
        <p:spPr>
          <a:xfrm>
            <a:off x="4093825" y="2508765"/>
            <a:ext cx="956325" cy="125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1"/>
        <p:cNvGrpSpPr/>
        <p:nvPr/>
      </p:nvGrpSpPr>
      <p:grpSpPr>
        <a:xfrm>
          <a:off x="0" y="0"/>
          <a:ext cx="0" cy="0"/>
          <a:chOff x="0" y="0"/>
          <a:chExt cx="0" cy="0"/>
        </a:xfrm>
      </p:grpSpPr>
      <p:sp>
        <p:nvSpPr>
          <p:cNvPr id="482" name="Google Shape;482;p5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483" name="Google Shape;483;p50"/>
          <p:cNvSpPr txBox="1">
            <a:spLocks noGrp="1"/>
          </p:cNvSpPr>
          <p:nvPr>
            <p:ph type="title"/>
          </p:nvPr>
        </p:nvSpPr>
        <p:spPr>
          <a:xfrm>
            <a:off x="311750" y="1907850"/>
            <a:ext cx="8520600" cy="13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45403E"/>
                </a:solidFill>
                <a:latin typeface="Libre Baskerville"/>
                <a:ea typeface="Libre Baskerville"/>
                <a:cs typeface="Libre Baskerville"/>
                <a:sym typeface="Libre Baskerville"/>
              </a:rPr>
              <a:t>Process is Key</a:t>
            </a:r>
            <a:endParaRPr sz="3600" b="1">
              <a:solidFill>
                <a:srgbClr val="45403E"/>
              </a:solidFill>
              <a:latin typeface="Libre Baskerville"/>
              <a:ea typeface="Libre Baskerville"/>
              <a:cs typeface="Libre Baskerville"/>
              <a:sym typeface="Libre Baskerville"/>
            </a:endParaRPr>
          </a:p>
        </p:txBody>
      </p:sp>
      <p:pic>
        <p:nvPicPr>
          <p:cNvPr id="484" name="Google Shape;484;p50"/>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5"/>
        <p:cNvGrpSpPr/>
        <p:nvPr/>
      </p:nvGrpSpPr>
      <p:grpSpPr>
        <a:xfrm>
          <a:off x="0" y="0"/>
          <a:ext cx="0" cy="0"/>
          <a:chOff x="0" y="0"/>
          <a:chExt cx="0" cy="0"/>
        </a:xfrm>
      </p:grpSpPr>
      <p:cxnSp>
        <p:nvCxnSpPr>
          <p:cNvPr id="496" name="Google Shape;496;p52"/>
          <p:cNvCxnSpPr/>
          <p:nvPr/>
        </p:nvCxnSpPr>
        <p:spPr>
          <a:xfrm>
            <a:off x="2086075" y="2647950"/>
            <a:ext cx="7057800" cy="0"/>
          </a:xfrm>
          <a:prstGeom prst="straightConnector1">
            <a:avLst/>
          </a:prstGeom>
          <a:noFill/>
          <a:ln w="28575" cap="flat" cmpd="sng">
            <a:solidFill>
              <a:srgbClr val="CCCCCC"/>
            </a:solidFill>
            <a:prstDash val="solid"/>
            <a:round/>
            <a:headEnd type="none" w="med" len="med"/>
            <a:tailEnd type="none" w="med" len="med"/>
          </a:ln>
        </p:spPr>
      </p:cxnSp>
      <p:sp>
        <p:nvSpPr>
          <p:cNvPr id="497" name="Google Shape;497;p5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498" name="Google Shape;498;p52"/>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Our Typical Workflow: Week #1 </a:t>
            </a:r>
            <a:r>
              <a:rPr lang="en" b="1">
                <a:solidFill>
                  <a:srgbClr val="222222"/>
                </a:solidFill>
                <a:latin typeface="Libre Baskerville"/>
                <a:ea typeface="Libre Baskerville"/>
                <a:cs typeface="Libre Baskerville"/>
                <a:sym typeface="Libre Baskerville"/>
              </a:rPr>
              <a:t>— Image plan</a:t>
            </a:r>
            <a:endParaRPr b="1">
              <a:solidFill>
                <a:srgbClr val="45403E"/>
              </a:solidFill>
              <a:latin typeface="Libre Baskerville"/>
              <a:ea typeface="Libre Baskerville"/>
              <a:cs typeface="Libre Baskerville"/>
              <a:sym typeface="Libre Baskerville"/>
            </a:endParaRPr>
          </a:p>
        </p:txBody>
      </p:sp>
      <p:pic>
        <p:nvPicPr>
          <p:cNvPr id="499" name="Google Shape;499;p52"/>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500" name="Google Shape;500;p52"/>
          <p:cNvSpPr/>
          <p:nvPr/>
        </p:nvSpPr>
        <p:spPr>
          <a:xfrm>
            <a:off x="8235975"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01" name="Google Shape;501;p52"/>
          <p:cNvPicPr preferRelativeResize="0"/>
          <p:nvPr/>
        </p:nvPicPr>
        <p:blipFill>
          <a:blip r:embed="rId4">
            <a:alphaModFix/>
          </a:blip>
          <a:stretch>
            <a:fillRect/>
          </a:stretch>
        </p:blipFill>
        <p:spPr>
          <a:xfrm>
            <a:off x="1650577" y="662950"/>
            <a:ext cx="5842847" cy="4089999"/>
          </a:xfrm>
          <a:prstGeom prst="rect">
            <a:avLst/>
          </a:prstGeom>
          <a:noFill/>
          <a:ln>
            <a:noFill/>
          </a:ln>
        </p:spPr>
      </p:pic>
      <p:sp>
        <p:nvSpPr>
          <p:cNvPr id="502" name="Google Shape;502;p52"/>
          <p:cNvSpPr txBox="1">
            <a:spLocks noGrp="1"/>
          </p:cNvSpPr>
          <p:nvPr>
            <p:ph type="body" idx="1"/>
          </p:nvPr>
        </p:nvSpPr>
        <p:spPr>
          <a:xfrm>
            <a:off x="7493425" y="2752650"/>
            <a:ext cx="1650300" cy="322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Send to client for approval</a:t>
            </a:r>
            <a:endParaRPr sz="800" b="1">
              <a:solidFill>
                <a:srgbClr val="B7B7B7"/>
              </a:solidFill>
              <a:latin typeface="Libre Baskerville"/>
              <a:ea typeface="Libre Baskerville"/>
              <a:cs typeface="Libre Baskerville"/>
              <a:sym typeface="Libre Baskervill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6"/>
        <p:cNvGrpSpPr/>
        <p:nvPr/>
      </p:nvGrpSpPr>
      <p:grpSpPr>
        <a:xfrm>
          <a:off x="0" y="0"/>
          <a:ext cx="0" cy="0"/>
          <a:chOff x="0" y="0"/>
          <a:chExt cx="0" cy="0"/>
        </a:xfrm>
      </p:grpSpPr>
      <p:cxnSp>
        <p:nvCxnSpPr>
          <p:cNvPr id="507" name="Google Shape;507;p53"/>
          <p:cNvCxnSpPr/>
          <p:nvPr/>
        </p:nvCxnSpPr>
        <p:spPr>
          <a:xfrm>
            <a:off x="-9425" y="2647950"/>
            <a:ext cx="9153300" cy="0"/>
          </a:xfrm>
          <a:prstGeom prst="straightConnector1">
            <a:avLst/>
          </a:prstGeom>
          <a:noFill/>
          <a:ln w="28575" cap="flat" cmpd="sng">
            <a:solidFill>
              <a:srgbClr val="CCCCCC"/>
            </a:solidFill>
            <a:prstDash val="solid"/>
            <a:round/>
            <a:headEnd type="none" w="med" len="med"/>
            <a:tailEnd type="none" w="med" len="med"/>
          </a:ln>
        </p:spPr>
      </p:cxnSp>
      <p:pic>
        <p:nvPicPr>
          <p:cNvPr id="508" name="Google Shape;508;p53"/>
          <p:cNvPicPr preferRelativeResize="0"/>
          <p:nvPr/>
        </p:nvPicPr>
        <p:blipFill>
          <a:blip r:embed="rId3">
            <a:alphaModFix/>
          </a:blip>
          <a:stretch>
            <a:fillRect/>
          </a:stretch>
        </p:blipFill>
        <p:spPr>
          <a:xfrm>
            <a:off x="2933250" y="828625"/>
            <a:ext cx="3239400" cy="3645232"/>
          </a:xfrm>
          <a:prstGeom prst="rect">
            <a:avLst/>
          </a:prstGeom>
          <a:noFill/>
          <a:ln w="19050" cap="flat" cmpd="sng">
            <a:solidFill>
              <a:srgbClr val="CCCCCC"/>
            </a:solidFill>
            <a:prstDash val="solid"/>
            <a:round/>
            <a:headEnd type="none" w="sm" len="sm"/>
            <a:tailEnd type="none" w="sm" len="sm"/>
          </a:ln>
        </p:spPr>
      </p:pic>
      <p:sp>
        <p:nvSpPr>
          <p:cNvPr id="509" name="Google Shape;509;p5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510" name="Google Shape;510;p53"/>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Our Typical Workflow: Week #2 </a:t>
            </a:r>
            <a:r>
              <a:rPr lang="en" b="1">
                <a:solidFill>
                  <a:srgbClr val="222222"/>
                </a:solidFill>
                <a:latin typeface="Libre Baskerville"/>
                <a:ea typeface="Libre Baskerville"/>
                <a:cs typeface="Libre Baskerville"/>
                <a:sym typeface="Libre Baskerville"/>
              </a:rPr>
              <a:t>— First Iteration</a:t>
            </a:r>
            <a:endParaRPr b="1">
              <a:solidFill>
                <a:srgbClr val="45403E"/>
              </a:solidFill>
              <a:latin typeface="Libre Baskerville"/>
              <a:ea typeface="Libre Baskerville"/>
              <a:cs typeface="Libre Baskerville"/>
              <a:sym typeface="Libre Baskerville"/>
            </a:endParaRPr>
          </a:p>
        </p:txBody>
      </p:sp>
      <p:sp>
        <p:nvSpPr>
          <p:cNvPr id="511" name="Google Shape;511;p53"/>
          <p:cNvSpPr/>
          <p:nvPr/>
        </p:nvSpPr>
        <p:spPr>
          <a:xfrm>
            <a:off x="511600"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Google Shape;512;p53"/>
          <p:cNvSpPr/>
          <p:nvPr/>
        </p:nvSpPr>
        <p:spPr>
          <a:xfrm>
            <a:off x="7553550"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3" name="Google Shape;513;p53"/>
          <p:cNvSpPr txBox="1">
            <a:spLocks noGrp="1"/>
          </p:cNvSpPr>
          <p:nvPr>
            <p:ph type="body" idx="1"/>
          </p:nvPr>
        </p:nvSpPr>
        <p:spPr>
          <a:xfrm>
            <a:off x="6861925" y="2784900"/>
            <a:ext cx="1650300" cy="322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Send to client for approval</a:t>
            </a:r>
            <a:endParaRPr sz="800" b="1">
              <a:solidFill>
                <a:srgbClr val="B7B7B7"/>
              </a:solidFill>
              <a:latin typeface="Libre Baskerville"/>
              <a:ea typeface="Libre Baskerville"/>
              <a:cs typeface="Libre Baskerville"/>
              <a:sym typeface="Libre Baskerville"/>
            </a:endParaRPr>
          </a:p>
        </p:txBody>
      </p:sp>
      <p:sp>
        <p:nvSpPr>
          <p:cNvPr id="514" name="Google Shape;514;p53"/>
          <p:cNvSpPr txBox="1">
            <a:spLocks noGrp="1"/>
          </p:cNvSpPr>
          <p:nvPr>
            <p:ph type="body" idx="1"/>
          </p:nvPr>
        </p:nvSpPr>
        <p:spPr>
          <a:xfrm>
            <a:off x="76200" y="2752650"/>
            <a:ext cx="1223400" cy="322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Client’s comments</a:t>
            </a:r>
            <a:endParaRPr sz="800" b="1">
              <a:solidFill>
                <a:srgbClr val="B7B7B7"/>
              </a:solidFill>
              <a:latin typeface="Libre Baskerville"/>
              <a:ea typeface="Libre Baskerville"/>
              <a:cs typeface="Libre Baskerville"/>
              <a:sym typeface="Libre Baskerville"/>
            </a:endParaRPr>
          </a:p>
        </p:txBody>
      </p:sp>
      <p:sp>
        <p:nvSpPr>
          <p:cNvPr id="515" name="Google Shape;515;p53"/>
          <p:cNvSpPr/>
          <p:nvPr/>
        </p:nvSpPr>
        <p:spPr>
          <a:xfrm>
            <a:off x="1881250" y="252780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6" name="Google Shape;516;p53"/>
          <p:cNvSpPr txBox="1">
            <a:spLocks noGrp="1"/>
          </p:cNvSpPr>
          <p:nvPr>
            <p:ph type="body" idx="1"/>
          </p:nvPr>
        </p:nvSpPr>
        <p:spPr>
          <a:xfrm>
            <a:off x="1430725" y="2737200"/>
            <a:ext cx="1578600" cy="822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dirty="0">
                <a:solidFill>
                  <a:srgbClr val="B7B7B7"/>
                </a:solidFill>
                <a:latin typeface="Libre Baskerville"/>
                <a:ea typeface="Libre Baskerville"/>
                <a:cs typeface="Libre Baskerville"/>
                <a:sym typeface="Libre Baskerville"/>
              </a:rPr>
              <a:t>Add materials</a:t>
            </a:r>
            <a:endParaRPr sz="800" b="1" dirty="0">
              <a:solidFill>
                <a:srgbClr val="B7B7B7"/>
              </a:solidFill>
              <a:latin typeface="Libre Baskerville"/>
              <a:ea typeface="Libre Baskerville"/>
              <a:cs typeface="Libre Baskerville"/>
              <a:sym typeface="Libre Baskerville"/>
            </a:endParaRPr>
          </a:p>
          <a:p>
            <a:pPr marL="0" lvl="0" indent="0" rtl="0">
              <a:spcBef>
                <a:spcPts val="0"/>
              </a:spcBef>
              <a:spcAft>
                <a:spcPts val="0"/>
              </a:spcAft>
              <a:buNone/>
            </a:pPr>
            <a:r>
              <a:rPr lang="en" sz="800" b="1" dirty="0">
                <a:solidFill>
                  <a:srgbClr val="B7B7B7"/>
                </a:solidFill>
                <a:latin typeface="Libre Baskerville"/>
                <a:ea typeface="Libre Baskerville"/>
                <a:cs typeface="Libre Baskerville"/>
                <a:sym typeface="Libre Baskerville"/>
              </a:rPr>
              <a:t>Add details</a:t>
            </a:r>
            <a:endParaRPr sz="800" b="1" dirty="0">
              <a:solidFill>
                <a:srgbClr val="B7B7B7"/>
              </a:solidFill>
              <a:latin typeface="Libre Baskerville"/>
              <a:ea typeface="Libre Baskerville"/>
              <a:cs typeface="Libre Baskerville"/>
              <a:sym typeface="Libre Baskerville"/>
            </a:endParaRPr>
          </a:p>
          <a:p>
            <a:pPr marL="0" lvl="0" indent="0" rtl="0">
              <a:spcBef>
                <a:spcPts val="0"/>
              </a:spcBef>
              <a:spcAft>
                <a:spcPts val="0"/>
              </a:spcAft>
              <a:buNone/>
            </a:pPr>
            <a:r>
              <a:rPr lang="en" sz="800" b="1" dirty="0">
                <a:solidFill>
                  <a:srgbClr val="B7B7B7"/>
                </a:solidFill>
                <a:latin typeface="Libre Baskerville"/>
                <a:ea typeface="Libre Baskerville"/>
                <a:cs typeface="Libre Baskerville"/>
                <a:sym typeface="Libre Baskerville"/>
              </a:rPr>
              <a:t>Refine lighting</a:t>
            </a:r>
            <a:endParaRPr sz="800" b="1" dirty="0">
              <a:solidFill>
                <a:srgbClr val="B7B7B7"/>
              </a:solidFill>
              <a:latin typeface="Libre Baskerville"/>
              <a:ea typeface="Libre Baskerville"/>
              <a:cs typeface="Libre Baskerville"/>
              <a:sym typeface="Libre Baskerville"/>
            </a:endParaRPr>
          </a:p>
          <a:p>
            <a:pPr marL="0" lvl="0" indent="0" rtl="0">
              <a:spcBef>
                <a:spcPts val="0"/>
              </a:spcBef>
              <a:spcAft>
                <a:spcPts val="0"/>
              </a:spcAft>
              <a:buNone/>
            </a:pPr>
            <a:r>
              <a:rPr lang="en" sz="800" b="1" dirty="0">
                <a:solidFill>
                  <a:srgbClr val="B7B7B7"/>
                </a:solidFill>
                <a:latin typeface="Libre Baskerville"/>
                <a:ea typeface="Libre Baskerville"/>
                <a:cs typeface="Libre Baskerville"/>
                <a:sym typeface="Libre Baskerville"/>
              </a:rPr>
              <a:t>Refine mood</a:t>
            </a:r>
            <a:endParaRPr sz="800" b="1" dirty="0">
              <a:solidFill>
                <a:srgbClr val="B7B7B7"/>
              </a:solidFill>
              <a:latin typeface="Libre Baskerville"/>
              <a:ea typeface="Libre Baskerville"/>
              <a:cs typeface="Libre Baskerville"/>
              <a:sym typeface="Libre Baskerville"/>
            </a:endParaRPr>
          </a:p>
        </p:txBody>
      </p:sp>
      <p:pic>
        <p:nvPicPr>
          <p:cNvPr id="517" name="Google Shape;517;p53"/>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1"/>
        <p:cNvGrpSpPr/>
        <p:nvPr/>
      </p:nvGrpSpPr>
      <p:grpSpPr>
        <a:xfrm>
          <a:off x="0" y="0"/>
          <a:ext cx="0" cy="0"/>
          <a:chOff x="0" y="0"/>
          <a:chExt cx="0" cy="0"/>
        </a:xfrm>
      </p:grpSpPr>
      <p:sp>
        <p:nvSpPr>
          <p:cNvPr id="522" name="Google Shape;522;p5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523" name="Google Shape;523;p54"/>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Our Typical Workflow: Week #3 </a:t>
            </a:r>
            <a:r>
              <a:rPr lang="en" b="1">
                <a:solidFill>
                  <a:srgbClr val="222222"/>
                </a:solidFill>
                <a:latin typeface="Libre Baskerville"/>
                <a:ea typeface="Libre Baskerville"/>
                <a:cs typeface="Libre Baskerville"/>
                <a:sym typeface="Libre Baskerville"/>
              </a:rPr>
              <a:t>— Second Iteration</a:t>
            </a:r>
            <a:endParaRPr b="1">
              <a:solidFill>
                <a:srgbClr val="45403E"/>
              </a:solidFill>
              <a:latin typeface="Libre Baskerville"/>
              <a:ea typeface="Libre Baskerville"/>
              <a:cs typeface="Libre Baskerville"/>
              <a:sym typeface="Libre Baskerville"/>
            </a:endParaRPr>
          </a:p>
        </p:txBody>
      </p:sp>
      <p:pic>
        <p:nvPicPr>
          <p:cNvPr id="524" name="Google Shape;524;p54"/>
          <p:cNvPicPr preferRelativeResize="0"/>
          <p:nvPr/>
        </p:nvPicPr>
        <p:blipFill>
          <a:blip r:embed="rId3">
            <a:alphaModFix/>
          </a:blip>
          <a:stretch>
            <a:fillRect/>
          </a:stretch>
        </p:blipFill>
        <p:spPr>
          <a:xfrm>
            <a:off x="4414124" y="4895887"/>
            <a:ext cx="315750" cy="141525"/>
          </a:xfrm>
          <a:prstGeom prst="rect">
            <a:avLst/>
          </a:prstGeom>
          <a:noFill/>
          <a:ln>
            <a:noFill/>
          </a:ln>
        </p:spPr>
      </p:pic>
      <p:cxnSp>
        <p:nvCxnSpPr>
          <p:cNvPr id="525" name="Google Shape;525;p54"/>
          <p:cNvCxnSpPr/>
          <p:nvPr/>
        </p:nvCxnSpPr>
        <p:spPr>
          <a:xfrm>
            <a:off x="-9425" y="2647950"/>
            <a:ext cx="9153300" cy="0"/>
          </a:xfrm>
          <a:prstGeom prst="straightConnector1">
            <a:avLst/>
          </a:prstGeom>
          <a:noFill/>
          <a:ln w="28575" cap="flat" cmpd="sng">
            <a:solidFill>
              <a:srgbClr val="CCCCCC"/>
            </a:solidFill>
            <a:prstDash val="solid"/>
            <a:round/>
            <a:headEnd type="none" w="med" len="med"/>
            <a:tailEnd type="none" w="med" len="med"/>
          </a:ln>
        </p:spPr>
      </p:cxnSp>
      <p:pic>
        <p:nvPicPr>
          <p:cNvPr id="526" name="Google Shape;526;p54"/>
          <p:cNvPicPr preferRelativeResize="0"/>
          <p:nvPr/>
        </p:nvPicPr>
        <p:blipFill>
          <a:blip r:embed="rId4">
            <a:alphaModFix/>
          </a:blip>
          <a:stretch>
            <a:fillRect/>
          </a:stretch>
        </p:blipFill>
        <p:spPr>
          <a:xfrm>
            <a:off x="2933824" y="819100"/>
            <a:ext cx="3256802" cy="3664275"/>
          </a:xfrm>
          <a:prstGeom prst="rect">
            <a:avLst/>
          </a:prstGeom>
          <a:noFill/>
          <a:ln w="19050" cap="flat" cmpd="sng">
            <a:solidFill>
              <a:srgbClr val="CCCCCC"/>
            </a:solidFill>
            <a:prstDash val="solid"/>
            <a:round/>
            <a:headEnd type="none" w="sm" len="sm"/>
            <a:tailEnd type="none" w="sm" len="sm"/>
          </a:ln>
        </p:spPr>
      </p:pic>
      <p:sp>
        <p:nvSpPr>
          <p:cNvPr id="527" name="Google Shape;527;p54"/>
          <p:cNvSpPr/>
          <p:nvPr/>
        </p:nvSpPr>
        <p:spPr>
          <a:xfrm>
            <a:off x="511600"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8" name="Google Shape;528;p54"/>
          <p:cNvSpPr/>
          <p:nvPr/>
        </p:nvSpPr>
        <p:spPr>
          <a:xfrm>
            <a:off x="7553550"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9" name="Google Shape;529;p54"/>
          <p:cNvSpPr txBox="1">
            <a:spLocks noGrp="1"/>
          </p:cNvSpPr>
          <p:nvPr>
            <p:ph type="body" idx="1"/>
          </p:nvPr>
        </p:nvSpPr>
        <p:spPr>
          <a:xfrm>
            <a:off x="6861925" y="2784900"/>
            <a:ext cx="1650300" cy="322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Send to client for approval</a:t>
            </a:r>
            <a:endParaRPr sz="800" b="1">
              <a:solidFill>
                <a:srgbClr val="B7B7B7"/>
              </a:solidFill>
              <a:latin typeface="Libre Baskerville"/>
              <a:ea typeface="Libre Baskerville"/>
              <a:cs typeface="Libre Baskerville"/>
              <a:sym typeface="Libre Baskerville"/>
            </a:endParaRPr>
          </a:p>
        </p:txBody>
      </p:sp>
      <p:sp>
        <p:nvSpPr>
          <p:cNvPr id="530" name="Google Shape;530;p54"/>
          <p:cNvSpPr txBox="1">
            <a:spLocks noGrp="1"/>
          </p:cNvSpPr>
          <p:nvPr>
            <p:ph type="body" idx="1"/>
          </p:nvPr>
        </p:nvSpPr>
        <p:spPr>
          <a:xfrm>
            <a:off x="76200" y="2752650"/>
            <a:ext cx="1223400" cy="322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Client’s comments</a:t>
            </a:r>
            <a:endParaRPr sz="800" b="1">
              <a:solidFill>
                <a:srgbClr val="B7B7B7"/>
              </a:solidFill>
              <a:latin typeface="Libre Baskerville"/>
              <a:ea typeface="Libre Baskerville"/>
              <a:cs typeface="Libre Baskerville"/>
              <a:sym typeface="Libre Baskerville"/>
            </a:endParaRPr>
          </a:p>
        </p:txBody>
      </p:sp>
      <p:sp>
        <p:nvSpPr>
          <p:cNvPr id="531" name="Google Shape;531;p54"/>
          <p:cNvSpPr/>
          <p:nvPr/>
        </p:nvSpPr>
        <p:spPr>
          <a:xfrm>
            <a:off x="1881250" y="252780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2" name="Google Shape;532;p54"/>
          <p:cNvSpPr txBox="1">
            <a:spLocks noGrp="1"/>
          </p:cNvSpPr>
          <p:nvPr>
            <p:ph type="body" idx="1"/>
          </p:nvPr>
        </p:nvSpPr>
        <p:spPr>
          <a:xfrm>
            <a:off x="1449025" y="2571750"/>
            <a:ext cx="1578600" cy="822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Refine accessories</a:t>
            </a:r>
            <a:endParaRPr sz="800" b="1">
              <a:solidFill>
                <a:srgbClr val="B7B7B7"/>
              </a:solidFill>
              <a:latin typeface="Libre Baskerville"/>
              <a:ea typeface="Libre Baskerville"/>
              <a:cs typeface="Libre Baskerville"/>
              <a:sym typeface="Libre Baskerville"/>
            </a:endParaRPr>
          </a:p>
          <a:p>
            <a:pPr marL="0" lvl="0" indent="0" rtl="0">
              <a:spcBef>
                <a:spcPts val="0"/>
              </a:spcBef>
              <a:spcAft>
                <a:spcPts val="0"/>
              </a:spcAft>
              <a:buNone/>
            </a:pPr>
            <a:r>
              <a:rPr lang="en" sz="800" b="1">
                <a:solidFill>
                  <a:srgbClr val="B7B7B7"/>
                </a:solidFill>
                <a:latin typeface="Libre Baskerville"/>
                <a:ea typeface="Libre Baskerville"/>
                <a:cs typeface="Libre Baskerville"/>
                <a:sym typeface="Libre Baskerville"/>
              </a:rPr>
              <a:t>Refine materials</a:t>
            </a:r>
            <a:endParaRPr sz="800" b="1">
              <a:solidFill>
                <a:srgbClr val="B7B7B7"/>
              </a:solidFill>
              <a:latin typeface="Libre Baskerville"/>
              <a:ea typeface="Libre Baskerville"/>
              <a:cs typeface="Libre Baskerville"/>
              <a:sym typeface="Libre Baskerville"/>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6"/>
        <p:cNvGrpSpPr/>
        <p:nvPr/>
      </p:nvGrpSpPr>
      <p:grpSpPr>
        <a:xfrm>
          <a:off x="0" y="0"/>
          <a:ext cx="0" cy="0"/>
          <a:chOff x="0" y="0"/>
          <a:chExt cx="0" cy="0"/>
        </a:xfrm>
      </p:grpSpPr>
      <p:cxnSp>
        <p:nvCxnSpPr>
          <p:cNvPr id="537" name="Google Shape;537;p55"/>
          <p:cNvCxnSpPr>
            <a:cxnSpLocks/>
          </p:cNvCxnSpPr>
          <p:nvPr/>
        </p:nvCxnSpPr>
        <p:spPr>
          <a:xfrm>
            <a:off x="-9300" y="2647950"/>
            <a:ext cx="4739174" cy="0"/>
          </a:xfrm>
          <a:prstGeom prst="straightConnector1">
            <a:avLst/>
          </a:prstGeom>
          <a:noFill/>
          <a:ln w="28575" cap="flat" cmpd="sng">
            <a:solidFill>
              <a:srgbClr val="CCCCCC"/>
            </a:solidFill>
            <a:prstDash val="solid"/>
            <a:round/>
            <a:headEnd type="none" w="med" len="med"/>
            <a:tailEnd type="none" w="med" len="med"/>
          </a:ln>
        </p:spPr>
      </p:cxnSp>
      <p:pic>
        <p:nvPicPr>
          <p:cNvPr id="539" name="Google Shape;539;p55"/>
          <p:cNvPicPr preferRelativeResize="0"/>
          <p:nvPr/>
        </p:nvPicPr>
        <p:blipFill>
          <a:blip r:embed="rId3">
            <a:alphaModFix/>
          </a:blip>
          <a:stretch>
            <a:fillRect/>
          </a:stretch>
        </p:blipFill>
        <p:spPr>
          <a:xfrm>
            <a:off x="2933825" y="819100"/>
            <a:ext cx="3256797" cy="3664275"/>
          </a:xfrm>
          <a:prstGeom prst="rect">
            <a:avLst/>
          </a:prstGeom>
          <a:noFill/>
          <a:ln w="19050" cap="flat" cmpd="sng">
            <a:solidFill>
              <a:srgbClr val="CCCCCC"/>
            </a:solidFill>
            <a:prstDash val="solid"/>
            <a:round/>
            <a:headEnd type="none" w="sm" len="sm"/>
            <a:tailEnd type="none" w="sm" len="sm"/>
          </a:ln>
        </p:spPr>
      </p:pic>
      <p:sp>
        <p:nvSpPr>
          <p:cNvPr id="540" name="Google Shape;540;p5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541" name="Google Shape;541;p55"/>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Our Typical Workflow: Week #4 </a:t>
            </a:r>
            <a:r>
              <a:rPr lang="en" b="1">
                <a:solidFill>
                  <a:srgbClr val="222222"/>
                </a:solidFill>
                <a:latin typeface="Libre Baskerville"/>
                <a:ea typeface="Libre Baskerville"/>
                <a:cs typeface="Libre Baskerville"/>
                <a:sym typeface="Libre Baskerville"/>
              </a:rPr>
              <a:t>— Final Image</a:t>
            </a:r>
            <a:endParaRPr b="1">
              <a:solidFill>
                <a:srgbClr val="45403E"/>
              </a:solidFill>
              <a:latin typeface="Libre Baskerville"/>
              <a:ea typeface="Libre Baskerville"/>
              <a:cs typeface="Libre Baskerville"/>
              <a:sym typeface="Libre Baskerville"/>
            </a:endParaRPr>
          </a:p>
        </p:txBody>
      </p:sp>
      <p:sp>
        <p:nvSpPr>
          <p:cNvPr id="542" name="Google Shape;542;p55"/>
          <p:cNvSpPr txBox="1">
            <a:spLocks noGrp="1"/>
          </p:cNvSpPr>
          <p:nvPr>
            <p:ph type="body" idx="1"/>
          </p:nvPr>
        </p:nvSpPr>
        <p:spPr>
          <a:xfrm>
            <a:off x="872450" y="2806800"/>
            <a:ext cx="1455300" cy="242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800" b="1">
                <a:solidFill>
                  <a:srgbClr val="B7B7B7"/>
                </a:solidFill>
                <a:latin typeface="Libre Baskerville"/>
                <a:ea typeface="Libre Baskerville"/>
                <a:cs typeface="Libre Baskerville"/>
                <a:sym typeface="Libre Baskerville"/>
              </a:rPr>
              <a:t>Client’s comments</a:t>
            </a:r>
            <a:endParaRPr sz="800" b="1">
              <a:solidFill>
                <a:srgbClr val="B7B7B7"/>
              </a:solidFill>
              <a:highlight>
                <a:schemeClr val="accent6"/>
              </a:highlight>
              <a:latin typeface="Libre Baskerville"/>
              <a:ea typeface="Libre Baskerville"/>
              <a:cs typeface="Libre Baskerville"/>
              <a:sym typeface="Libre Baskerville"/>
            </a:endParaRPr>
          </a:p>
        </p:txBody>
      </p:sp>
      <p:sp>
        <p:nvSpPr>
          <p:cNvPr id="543" name="Google Shape;543;p55"/>
          <p:cNvSpPr/>
          <p:nvPr/>
        </p:nvSpPr>
        <p:spPr>
          <a:xfrm>
            <a:off x="1381050" y="2543250"/>
            <a:ext cx="171300" cy="2094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44" name="Google Shape;544;p55"/>
          <p:cNvPicPr preferRelativeResize="0"/>
          <p:nvPr/>
        </p:nvPicPr>
        <p:blipFill>
          <a:blip r:embed="rId4">
            <a:alphaModFix/>
          </a:blip>
          <a:stretch>
            <a:fillRect/>
          </a:stretch>
        </p:blipFill>
        <p:spPr>
          <a:xfrm>
            <a:off x="4414124" y="4895887"/>
            <a:ext cx="315750" cy="141525"/>
          </a:xfrm>
          <a:prstGeom prst="rect">
            <a:avLst/>
          </a:prstGeom>
          <a:noFill/>
          <a:ln>
            <a:noFill/>
          </a:ln>
        </p:spPr>
      </p:pic>
      <p:sp>
        <p:nvSpPr>
          <p:cNvPr id="545" name="Google Shape;545;p55"/>
          <p:cNvSpPr txBox="1">
            <a:spLocks noGrp="1"/>
          </p:cNvSpPr>
          <p:nvPr>
            <p:ph type="body" idx="1"/>
          </p:nvPr>
        </p:nvSpPr>
        <p:spPr>
          <a:xfrm>
            <a:off x="3764425" y="4483375"/>
            <a:ext cx="1615151" cy="32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a:solidFill>
                  <a:srgbClr val="B7B7B7"/>
                </a:solidFill>
                <a:latin typeface="Libre Baskerville"/>
                <a:ea typeface="Libre Baskerville"/>
                <a:cs typeface="Libre Baskerville"/>
                <a:sym typeface="Libre Baskerville"/>
              </a:rPr>
              <a:t>Deliver final image</a:t>
            </a:r>
            <a:endParaRPr sz="800" b="1" dirty="0">
              <a:solidFill>
                <a:srgbClr val="B7B7B7"/>
              </a:solidFill>
              <a:latin typeface="Libre Baskerville"/>
              <a:ea typeface="Libre Baskerville"/>
              <a:cs typeface="Libre Baskerville"/>
              <a:sym typeface="Libre Baskerville"/>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9"/>
        <p:cNvGrpSpPr/>
        <p:nvPr/>
      </p:nvGrpSpPr>
      <p:grpSpPr>
        <a:xfrm>
          <a:off x="0" y="0"/>
          <a:ext cx="0" cy="0"/>
          <a:chOff x="0" y="0"/>
          <a:chExt cx="0" cy="0"/>
        </a:xfrm>
      </p:grpSpPr>
      <p:sp>
        <p:nvSpPr>
          <p:cNvPr id="22" name="Google Shape;566;p56">
            <a:extLst>
              <a:ext uri="{FF2B5EF4-FFF2-40B4-BE49-F238E27FC236}">
                <a16:creationId xmlns:a16="http://schemas.microsoft.com/office/drawing/2014/main" xmlns="" id="{7C0E7073-AD5F-4F82-9660-671F96637577}"/>
              </a:ext>
            </a:extLst>
          </p:cNvPr>
          <p:cNvSpPr/>
          <p:nvPr/>
        </p:nvSpPr>
        <p:spPr>
          <a:xfrm>
            <a:off x="7339348" y="2682964"/>
            <a:ext cx="1750500" cy="1847400"/>
          </a:xfrm>
          <a:prstGeom prst="rect">
            <a:avLst/>
          </a:prstGeom>
          <a:solidFill>
            <a:schemeClr val="bg2">
              <a:lumMod val="20000"/>
              <a:lumOff val="80000"/>
            </a:schemeClr>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C27BA0"/>
              </a:solidFill>
            </a:endParaRPr>
          </a:p>
        </p:txBody>
      </p:sp>
      <p:pic>
        <p:nvPicPr>
          <p:cNvPr id="21" name="Google Shape;933;p100">
            <a:extLst>
              <a:ext uri="{FF2B5EF4-FFF2-40B4-BE49-F238E27FC236}">
                <a16:creationId xmlns:a16="http://schemas.microsoft.com/office/drawing/2014/main" xmlns="" id="{6EDDF3EA-CAEC-4FDF-B271-BA44E1ECA831}"/>
              </a:ext>
            </a:extLst>
          </p:cNvPr>
          <p:cNvPicPr preferRelativeResize="0"/>
          <p:nvPr/>
        </p:nvPicPr>
        <p:blipFill>
          <a:blip r:embed="rId3">
            <a:alphaModFix/>
          </a:blip>
          <a:stretch>
            <a:fillRect/>
          </a:stretch>
        </p:blipFill>
        <p:spPr>
          <a:xfrm>
            <a:off x="7379566" y="2676033"/>
            <a:ext cx="1656625" cy="1829350"/>
          </a:xfrm>
          <a:prstGeom prst="rect">
            <a:avLst/>
          </a:prstGeom>
          <a:noFill/>
          <a:ln>
            <a:noFill/>
          </a:ln>
        </p:spPr>
      </p:pic>
      <p:sp>
        <p:nvSpPr>
          <p:cNvPr id="563" name="Google Shape;563;p56"/>
          <p:cNvSpPr/>
          <p:nvPr/>
        </p:nvSpPr>
        <p:spPr>
          <a:xfrm>
            <a:off x="1874422" y="2660150"/>
            <a:ext cx="1750500" cy="1847400"/>
          </a:xfrm>
          <a:prstGeom prst="rect">
            <a:avLst/>
          </a:prstGeom>
          <a:solidFill>
            <a:srgbClr val="4562DF"/>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564" name="Google Shape;564;p56"/>
          <p:cNvPicPr preferRelativeResize="0"/>
          <p:nvPr/>
        </p:nvPicPr>
        <p:blipFill rotWithShape="1">
          <a:blip r:embed="rId4">
            <a:alphaModFix/>
          </a:blip>
          <a:srcRect l="64010" t="10450" r="2498"/>
          <a:stretch/>
        </p:blipFill>
        <p:spPr>
          <a:xfrm>
            <a:off x="1878307" y="2656313"/>
            <a:ext cx="1750650" cy="1847400"/>
          </a:xfrm>
          <a:prstGeom prst="rect">
            <a:avLst/>
          </a:prstGeom>
          <a:noFill/>
          <a:ln w="19050" cap="flat" cmpd="sng">
            <a:solidFill>
              <a:srgbClr val="F3F3F3"/>
            </a:solidFill>
            <a:prstDash val="solid"/>
            <a:round/>
            <a:headEnd type="none" w="sm" len="sm"/>
            <a:tailEnd type="none" w="sm" len="sm"/>
          </a:ln>
        </p:spPr>
      </p:pic>
      <p:sp>
        <p:nvSpPr>
          <p:cNvPr id="550" name="Google Shape;550;p56"/>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Software</a:t>
            </a:r>
            <a:endParaRPr b="1">
              <a:solidFill>
                <a:srgbClr val="45403E"/>
              </a:solidFill>
              <a:latin typeface="Libre Baskerville"/>
              <a:ea typeface="Libre Baskerville"/>
              <a:cs typeface="Libre Baskerville"/>
              <a:sym typeface="Libre Baskerville"/>
            </a:endParaRPr>
          </a:p>
        </p:txBody>
      </p:sp>
      <p:pic>
        <p:nvPicPr>
          <p:cNvPr id="551" name="Google Shape;551;p56"/>
          <p:cNvPicPr preferRelativeResize="0"/>
          <p:nvPr/>
        </p:nvPicPr>
        <p:blipFill rotWithShape="1">
          <a:blip r:embed="rId5">
            <a:alphaModFix/>
          </a:blip>
          <a:srcRect l="2615" r="2624"/>
          <a:stretch/>
        </p:blipFill>
        <p:spPr>
          <a:xfrm>
            <a:off x="54088" y="732588"/>
            <a:ext cx="1750632" cy="1847364"/>
          </a:xfrm>
          <a:prstGeom prst="rect">
            <a:avLst/>
          </a:prstGeom>
          <a:noFill/>
          <a:ln w="19050" cap="flat" cmpd="sng">
            <a:solidFill>
              <a:srgbClr val="F3F3F3"/>
            </a:solidFill>
            <a:prstDash val="solid"/>
            <a:round/>
            <a:headEnd type="none" w="sm" len="sm"/>
            <a:tailEnd type="none" w="sm" len="sm"/>
          </a:ln>
        </p:spPr>
      </p:pic>
      <p:pic>
        <p:nvPicPr>
          <p:cNvPr id="552" name="Google Shape;552;p56"/>
          <p:cNvPicPr preferRelativeResize="0"/>
          <p:nvPr/>
        </p:nvPicPr>
        <p:blipFill>
          <a:blip r:embed="rId6">
            <a:alphaModFix/>
          </a:blip>
          <a:stretch>
            <a:fillRect/>
          </a:stretch>
        </p:blipFill>
        <p:spPr>
          <a:xfrm>
            <a:off x="1874422" y="732588"/>
            <a:ext cx="1750638" cy="1847366"/>
          </a:xfrm>
          <a:prstGeom prst="rect">
            <a:avLst/>
          </a:prstGeom>
          <a:noFill/>
          <a:ln w="19050" cap="flat" cmpd="sng">
            <a:solidFill>
              <a:srgbClr val="F3F3F3"/>
            </a:solidFill>
            <a:prstDash val="solid"/>
            <a:round/>
            <a:headEnd type="none" w="sm" len="sm"/>
            <a:tailEnd type="none" w="sm" len="sm"/>
          </a:ln>
        </p:spPr>
      </p:pic>
      <p:sp>
        <p:nvSpPr>
          <p:cNvPr id="553" name="Google Shape;553;p56"/>
          <p:cNvSpPr/>
          <p:nvPr/>
        </p:nvSpPr>
        <p:spPr>
          <a:xfrm>
            <a:off x="3685854" y="729600"/>
            <a:ext cx="1750500" cy="1847400"/>
          </a:xfrm>
          <a:prstGeom prst="rect">
            <a:avLst/>
          </a:prstGeom>
          <a:solidFill>
            <a:srgbClr val="F3F3F3"/>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54" name="Google Shape;554;p56"/>
          <p:cNvPicPr preferRelativeResize="0"/>
          <p:nvPr/>
        </p:nvPicPr>
        <p:blipFill rotWithShape="1">
          <a:blip r:embed="rId7">
            <a:alphaModFix/>
          </a:blip>
          <a:srcRect b="9763"/>
          <a:stretch/>
        </p:blipFill>
        <p:spPr>
          <a:xfrm>
            <a:off x="3848099" y="1009907"/>
            <a:ext cx="1426044" cy="1286820"/>
          </a:xfrm>
          <a:prstGeom prst="rect">
            <a:avLst/>
          </a:prstGeom>
          <a:noFill/>
          <a:ln w="19050" cap="flat" cmpd="sng">
            <a:solidFill>
              <a:srgbClr val="F3F3F3"/>
            </a:solidFill>
            <a:prstDash val="solid"/>
            <a:round/>
            <a:headEnd type="none" w="sm" len="sm"/>
            <a:tailEnd type="none" w="sm" len="sm"/>
          </a:ln>
        </p:spPr>
      </p:pic>
      <p:sp>
        <p:nvSpPr>
          <p:cNvPr id="555" name="Google Shape;555;p56"/>
          <p:cNvSpPr/>
          <p:nvPr/>
        </p:nvSpPr>
        <p:spPr>
          <a:xfrm>
            <a:off x="5512630" y="739461"/>
            <a:ext cx="1750500" cy="1847400"/>
          </a:xfrm>
          <a:prstGeom prst="rect">
            <a:avLst/>
          </a:prstGeom>
          <a:solidFill>
            <a:srgbClr val="FF9900"/>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56" name="Google Shape;556;p56"/>
          <p:cNvPicPr preferRelativeResize="0"/>
          <p:nvPr/>
        </p:nvPicPr>
        <p:blipFill>
          <a:blip r:embed="rId8">
            <a:alphaModFix/>
          </a:blip>
          <a:stretch>
            <a:fillRect/>
          </a:stretch>
        </p:blipFill>
        <p:spPr>
          <a:xfrm>
            <a:off x="5757007" y="1019777"/>
            <a:ext cx="1254618" cy="1254615"/>
          </a:xfrm>
          <a:prstGeom prst="rect">
            <a:avLst/>
          </a:prstGeom>
          <a:noFill/>
          <a:ln>
            <a:noFill/>
          </a:ln>
        </p:spPr>
      </p:pic>
      <p:sp>
        <p:nvSpPr>
          <p:cNvPr id="557" name="Google Shape;557;p56"/>
          <p:cNvSpPr/>
          <p:nvPr/>
        </p:nvSpPr>
        <p:spPr>
          <a:xfrm>
            <a:off x="7339399" y="739448"/>
            <a:ext cx="1750500" cy="1847400"/>
          </a:xfrm>
          <a:prstGeom prst="rect">
            <a:avLst/>
          </a:prstGeom>
          <a:solidFill>
            <a:srgbClr val="6FA8DC"/>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58" name="Google Shape;558;p56"/>
          <p:cNvSpPr/>
          <p:nvPr/>
        </p:nvSpPr>
        <p:spPr>
          <a:xfrm>
            <a:off x="54152" y="2653789"/>
            <a:ext cx="1750500" cy="1847400"/>
          </a:xfrm>
          <a:prstGeom prst="rect">
            <a:avLst/>
          </a:prstGeom>
          <a:solidFill>
            <a:srgbClr val="000000"/>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559" name="Google Shape;559;p56"/>
          <p:cNvPicPr preferRelativeResize="0"/>
          <p:nvPr/>
        </p:nvPicPr>
        <p:blipFill>
          <a:blip r:embed="rId9">
            <a:alphaModFix/>
          </a:blip>
          <a:stretch>
            <a:fillRect/>
          </a:stretch>
        </p:blipFill>
        <p:spPr>
          <a:xfrm>
            <a:off x="7583785" y="1019764"/>
            <a:ext cx="1254618" cy="1254615"/>
          </a:xfrm>
          <a:prstGeom prst="rect">
            <a:avLst/>
          </a:prstGeom>
          <a:noFill/>
          <a:ln>
            <a:noFill/>
          </a:ln>
        </p:spPr>
      </p:pic>
      <p:pic>
        <p:nvPicPr>
          <p:cNvPr id="560" name="Google Shape;560;p56"/>
          <p:cNvPicPr preferRelativeResize="0"/>
          <p:nvPr/>
        </p:nvPicPr>
        <p:blipFill rotWithShape="1">
          <a:blip r:embed="rId10">
            <a:alphaModFix/>
          </a:blip>
          <a:srcRect l="19851" t="42332" r="49043" b="40445"/>
          <a:stretch/>
        </p:blipFill>
        <p:spPr>
          <a:xfrm>
            <a:off x="172048" y="3291801"/>
            <a:ext cx="1529869" cy="571398"/>
          </a:xfrm>
          <a:prstGeom prst="rect">
            <a:avLst/>
          </a:prstGeom>
          <a:noFill/>
          <a:ln w="19050" cap="flat" cmpd="sng">
            <a:solidFill>
              <a:srgbClr val="F3F3F3"/>
            </a:solidFill>
            <a:prstDash val="solid"/>
            <a:round/>
            <a:headEnd type="none" w="sm" len="sm"/>
            <a:tailEnd type="none" w="sm" len="sm"/>
          </a:ln>
        </p:spPr>
      </p:pic>
      <p:sp>
        <p:nvSpPr>
          <p:cNvPr id="561" name="Google Shape;561;p5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562" name="Google Shape;562;p56"/>
          <p:cNvPicPr preferRelativeResize="0"/>
          <p:nvPr/>
        </p:nvPicPr>
        <p:blipFill>
          <a:blip r:embed="rId11">
            <a:alphaModFix/>
          </a:blip>
          <a:stretch>
            <a:fillRect/>
          </a:stretch>
        </p:blipFill>
        <p:spPr>
          <a:xfrm>
            <a:off x="4414124" y="4895887"/>
            <a:ext cx="315750" cy="141525"/>
          </a:xfrm>
          <a:prstGeom prst="rect">
            <a:avLst/>
          </a:prstGeom>
          <a:noFill/>
          <a:ln>
            <a:noFill/>
          </a:ln>
        </p:spPr>
      </p:pic>
      <p:sp>
        <p:nvSpPr>
          <p:cNvPr id="566" name="Google Shape;566;p56"/>
          <p:cNvSpPr/>
          <p:nvPr/>
        </p:nvSpPr>
        <p:spPr>
          <a:xfrm>
            <a:off x="5518814" y="2682964"/>
            <a:ext cx="1750500" cy="1847400"/>
          </a:xfrm>
          <a:prstGeom prst="rect">
            <a:avLst/>
          </a:prstGeom>
          <a:solidFill>
            <a:srgbClr val="D9D9D9"/>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C27BA0"/>
              </a:solidFill>
            </a:endParaRPr>
          </a:p>
        </p:txBody>
      </p:sp>
      <p:sp>
        <p:nvSpPr>
          <p:cNvPr id="567" name="Google Shape;567;p56"/>
          <p:cNvSpPr txBox="1"/>
          <p:nvPr/>
        </p:nvSpPr>
        <p:spPr>
          <a:xfrm>
            <a:off x="5518810" y="3159950"/>
            <a:ext cx="1750500" cy="84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FFFFFF"/>
                </a:solidFill>
                <a:latin typeface="Libre Baskerville"/>
                <a:ea typeface="Libre Baskerville"/>
                <a:cs typeface="Libre Baskerville"/>
                <a:sym typeface="Libre Baskerville"/>
              </a:rPr>
              <a:t>Custom Scripts</a:t>
            </a:r>
            <a:endParaRPr sz="1800" b="1" dirty="0">
              <a:solidFill>
                <a:srgbClr val="FFFFFF"/>
              </a:solidFill>
              <a:latin typeface="Libre Baskerville"/>
              <a:ea typeface="Libre Baskerville"/>
              <a:cs typeface="Libre Baskerville"/>
              <a:sym typeface="Libre Baskerville"/>
            </a:endParaRPr>
          </a:p>
        </p:txBody>
      </p:sp>
      <p:pic>
        <p:nvPicPr>
          <p:cNvPr id="568" name="Google Shape;568;p56"/>
          <p:cNvPicPr preferRelativeResize="0"/>
          <p:nvPr/>
        </p:nvPicPr>
        <p:blipFill rotWithShape="1">
          <a:blip r:embed="rId12">
            <a:alphaModFix/>
          </a:blip>
          <a:srcRect l="2779" r="2996"/>
          <a:stretch/>
        </p:blipFill>
        <p:spPr>
          <a:xfrm>
            <a:off x="3700444" y="2685506"/>
            <a:ext cx="1733274" cy="1817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4"/>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53"/>
                                        </p:tgtEl>
                                        <p:attrNameLst>
                                          <p:attrName>style.visibility</p:attrName>
                                        </p:attrNameLst>
                                      </p:cBhvr>
                                      <p:to>
                                        <p:strVal val="visible"/>
                                      </p:to>
                                    </p:set>
                                    <p:animEffect transition="in" filter="fade">
                                      <p:cBhvr>
                                        <p:cTn id="17" dur="1"/>
                                        <p:tgtEl>
                                          <p:spTgt spid="5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6"/>
                                        </p:tgtEl>
                                        <p:attrNameLst>
                                          <p:attrName>style.visibility</p:attrName>
                                        </p:attrNameLst>
                                      </p:cBhvr>
                                      <p:to>
                                        <p:strVal val="visible"/>
                                      </p:to>
                                    </p:set>
                                    <p:animEffect transition="in" filter="fade">
                                      <p:cBhvr>
                                        <p:cTn id="22" dur="1"/>
                                        <p:tgtEl>
                                          <p:spTgt spid="556"/>
                                        </p:tgtEl>
                                      </p:cBhvr>
                                    </p:animEffect>
                                  </p:childTnLst>
                                </p:cTn>
                              </p:par>
                              <p:par>
                                <p:cTn id="23" presetID="10" presetClass="entr" presetSubtype="0" fill="hold" nodeType="withEffect">
                                  <p:stCondLst>
                                    <p:cond delay="0"/>
                                  </p:stCondLst>
                                  <p:childTnLst>
                                    <p:set>
                                      <p:cBhvr>
                                        <p:cTn id="24" dur="1" fill="hold">
                                          <p:stCondLst>
                                            <p:cond delay="0"/>
                                          </p:stCondLst>
                                        </p:cTn>
                                        <p:tgtEl>
                                          <p:spTgt spid="555"/>
                                        </p:tgtEl>
                                        <p:attrNameLst>
                                          <p:attrName>style.visibility</p:attrName>
                                        </p:attrNameLst>
                                      </p:cBhvr>
                                      <p:to>
                                        <p:strVal val="visible"/>
                                      </p:to>
                                    </p:set>
                                    <p:animEffect transition="in" filter="fade">
                                      <p:cBhvr>
                                        <p:cTn id="25" dur="1"/>
                                        <p:tgtEl>
                                          <p:spTgt spid="5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9"/>
                                        </p:tgtEl>
                                        <p:attrNameLst>
                                          <p:attrName>style.visibility</p:attrName>
                                        </p:attrNameLst>
                                      </p:cBhvr>
                                      <p:to>
                                        <p:strVal val="visible"/>
                                      </p:to>
                                    </p:set>
                                    <p:animEffect transition="in" filter="fade">
                                      <p:cBhvr>
                                        <p:cTn id="30" dur="1"/>
                                        <p:tgtEl>
                                          <p:spTgt spid="559"/>
                                        </p:tgtEl>
                                      </p:cBhvr>
                                    </p:animEffect>
                                  </p:childTnLst>
                                </p:cTn>
                              </p:par>
                              <p:par>
                                <p:cTn id="31" presetID="10" presetClass="entr" presetSubtype="0" fill="hold" nodeType="withEffect">
                                  <p:stCondLst>
                                    <p:cond delay="0"/>
                                  </p:stCondLst>
                                  <p:childTnLst>
                                    <p:set>
                                      <p:cBhvr>
                                        <p:cTn id="32" dur="1" fill="hold">
                                          <p:stCondLst>
                                            <p:cond delay="0"/>
                                          </p:stCondLst>
                                        </p:cTn>
                                        <p:tgtEl>
                                          <p:spTgt spid="557"/>
                                        </p:tgtEl>
                                        <p:attrNameLst>
                                          <p:attrName>style.visibility</p:attrName>
                                        </p:attrNameLst>
                                      </p:cBhvr>
                                      <p:to>
                                        <p:strVal val="visible"/>
                                      </p:to>
                                    </p:set>
                                    <p:animEffect transition="in" filter="fade">
                                      <p:cBhvr>
                                        <p:cTn id="33" dur="1"/>
                                        <p:tgtEl>
                                          <p:spTgt spid="55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5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6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6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6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6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5" name="Google Shape;85;p16"/>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6" name="Google Shape;86;p16"/>
          <p:cNvPicPr preferRelativeResize="0"/>
          <p:nvPr/>
        </p:nvPicPr>
        <p:blipFill>
          <a:blip r:embed="rId4">
            <a:alphaModFix/>
          </a:blip>
          <a:stretch>
            <a:fillRect/>
          </a:stretch>
        </p:blipFill>
        <p:spPr>
          <a:xfrm>
            <a:off x="1264200" y="442174"/>
            <a:ext cx="6920399" cy="3890275"/>
          </a:xfrm>
          <a:prstGeom prst="rect">
            <a:avLst/>
          </a:prstGeom>
          <a:noFill/>
          <a:ln w="19050" cap="flat" cmpd="sng">
            <a:solidFill>
              <a:srgbClr val="F3F3F3"/>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7"/>
          <p:cNvSpPr/>
          <p:nvPr/>
        </p:nvSpPr>
        <p:spPr>
          <a:xfrm>
            <a:off x="50" y="-5850"/>
            <a:ext cx="9144000" cy="8238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4" name="Google Shape;574;p5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575" name="Google Shape;575;p57"/>
          <p:cNvSpPr txBox="1">
            <a:spLocks noGrp="1"/>
          </p:cNvSpPr>
          <p:nvPr>
            <p:ph type="title"/>
          </p:nvPr>
        </p:nvSpPr>
        <p:spPr>
          <a:xfrm>
            <a:off x="311750" y="1755450"/>
            <a:ext cx="8520600" cy="1317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45403E"/>
                </a:solidFill>
                <a:latin typeface="Libre Baskerville"/>
                <a:ea typeface="Libre Baskerville"/>
                <a:cs typeface="Libre Baskerville"/>
                <a:sym typeface="Libre Baskerville"/>
              </a:rPr>
              <a:t>What’s important to us, the artists?</a:t>
            </a:r>
            <a:endParaRPr sz="3600" b="1">
              <a:solidFill>
                <a:srgbClr val="45403E"/>
              </a:solidFill>
              <a:latin typeface="Libre Baskerville"/>
              <a:ea typeface="Libre Baskerville"/>
              <a:cs typeface="Libre Baskerville"/>
              <a:sym typeface="Libre Baskerville"/>
            </a:endParaRPr>
          </a:p>
        </p:txBody>
      </p:sp>
      <p:pic>
        <p:nvPicPr>
          <p:cNvPr id="576" name="Google Shape;576;p57"/>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8"/>
          <p:cNvSpPr txBox="1">
            <a:spLocks noGrp="1"/>
          </p:cNvSpPr>
          <p:nvPr>
            <p:ph type="body" idx="1"/>
          </p:nvPr>
        </p:nvSpPr>
        <p:spPr>
          <a:xfrm>
            <a:off x="311700" y="32932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582" name="Google Shape;582;p5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583" name="Google Shape;583;p58"/>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584" name="Google Shape;584;p58"/>
          <p:cNvSpPr txBox="1"/>
          <p:nvPr/>
        </p:nvSpPr>
        <p:spPr>
          <a:xfrm>
            <a:off x="2462250" y="2330550"/>
            <a:ext cx="4219500" cy="49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45403E"/>
                </a:solidFill>
                <a:latin typeface="Libre Baskerville"/>
                <a:ea typeface="Libre Baskerville"/>
                <a:cs typeface="Libre Baskerville"/>
                <a:sym typeface="Libre Baskerville"/>
              </a:rPr>
              <a:t>Robust solutions.</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Robust solutions.</a:t>
            </a:r>
            <a:endParaRPr b="1">
              <a:solidFill>
                <a:srgbClr val="45403E"/>
              </a:solidFill>
              <a:latin typeface="Libre Baskerville"/>
              <a:ea typeface="Libre Baskerville"/>
              <a:cs typeface="Libre Baskerville"/>
              <a:sym typeface="Libre Baskerville"/>
            </a:endParaRPr>
          </a:p>
        </p:txBody>
      </p:sp>
      <p:pic>
        <p:nvPicPr>
          <p:cNvPr id="590" name="Google Shape;590;p59"/>
          <p:cNvPicPr preferRelativeResize="0"/>
          <p:nvPr/>
        </p:nvPicPr>
        <p:blipFill>
          <a:blip r:embed="rId3">
            <a:alphaModFix/>
          </a:blip>
          <a:stretch>
            <a:fillRect/>
          </a:stretch>
        </p:blipFill>
        <p:spPr>
          <a:xfrm>
            <a:off x="0" y="816424"/>
            <a:ext cx="3493735" cy="3968325"/>
          </a:xfrm>
          <a:prstGeom prst="rect">
            <a:avLst/>
          </a:prstGeom>
          <a:noFill/>
          <a:ln>
            <a:noFill/>
          </a:ln>
        </p:spPr>
      </p:pic>
      <p:sp>
        <p:nvSpPr>
          <p:cNvPr id="591" name="Google Shape;591;p5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592" name="Google Shape;592;p59"/>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0"/>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Robust solutions.</a:t>
            </a:r>
            <a:endParaRPr b="1">
              <a:solidFill>
                <a:srgbClr val="45403E"/>
              </a:solidFill>
              <a:latin typeface="Libre Baskerville"/>
              <a:ea typeface="Libre Baskerville"/>
              <a:cs typeface="Libre Baskerville"/>
              <a:sym typeface="Libre Baskerville"/>
            </a:endParaRPr>
          </a:p>
        </p:txBody>
      </p:sp>
      <p:pic>
        <p:nvPicPr>
          <p:cNvPr id="598" name="Google Shape;598;p60"/>
          <p:cNvPicPr preferRelativeResize="0"/>
          <p:nvPr/>
        </p:nvPicPr>
        <p:blipFill>
          <a:blip r:embed="rId3">
            <a:alphaModFix/>
          </a:blip>
          <a:stretch>
            <a:fillRect/>
          </a:stretch>
        </p:blipFill>
        <p:spPr>
          <a:xfrm>
            <a:off x="2402651" y="816428"/>
            <a:ext cx="7048538" cy="3968334"/>
          </a:xfrm>
          <a:prstGeom prst="rect">
            <a:avLst/>
          </a:prstGeom>
          <a:noFill/>
          <a:ln>
            <a:noFill/>
          </a:ln>
        </p:spPr>
      </p:pic>
      <p:pic>
        <p:nvPicPr>
          <p:cNvPr id="599" name="Google Shape;599;p60"/>
          <p:cNvPicPr preferRelativeResize="0"/>
          <p:nvPr/>
        </p:nvPicPr>
        <p:blipFill>
          <a:blip r:embed="rId4">
            <a:alphaModFix/>
          </a:blip>
          <a:stretch>
            <a:fillRect/>
          </a:stretch>
        </p:blipFill>
        <p:spPr>
          <a:xfrm>
            <a:off x="0" y="816424"/>
            <a:ext cx="3493735" cy="3968325"/>
          </a:xfrm>
          <a:prstGeom prst="rect">
            <a:avLst/>
          </a:prstGeom>
          <a:noFill/>
          <a:ln>
            <a:noFill/>
          </a:ln>
        </p:spPr>
      </p:pic>
      <p:sp>
        <p:nvSpPr>
          <p:cNvPr id="600" name="Google Shape;600;p6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01" name="Google Shape;601;p60"/>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1"/>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Robust solutions.</a:t>
            </a:r>
            <a:endParaRPr b="1">
              <a:solidFill>
                <a:srgbClr val="45403E"/>
              </a:solidFill>
              <a:latin typeface="Libre Baskerville"/>
              <a:ea typeface="Libre Baskerville"/>
              <a:cs typeface="Libre Baskerville"/>
              <a:sym typeface="Libre Baskerville"/>
            </a:endParaRPr>
          </a:p>
        </p:txBody>
      </p:sp>
      <p:sp>
        <p:nvSpPr>
          <p:cNvPr id="607" name="Google Shape;607;p6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08" name="Google Shape;608;p61"/>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609" name="Google Shape;609;p61"/>
          <p:cNvPicPr preferRelativeResize="0"/>
          <p:nvPr/>
        </p:nvPicPr>
        <p:blipFill>
          <a:blip r:embed="rId4">
            <a:alphaModFix/>
          </a:blip>
          <a:stretch>
            <a:fillRect/>
          </a:stretch>
        </p:blipFill>
        <p:spPr>
          <a:xfrm>
            <a:off x="1647375" y="960649"/>
            <a:ext cx="5849252" cy="3676476"/>
          </a:xfrm>
          <a:prstGeom prst="rect">
            <a:avLst/>
          </a:prstGeom>
          <a:noFill/>
          <a:ln w="19050" cap="flat" cmpd="sng">
            <a:solidFill>
              <a:srgbClr val="F3F3F3"/>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2"/>
          <p:cNvSpPr txBox="1">
            <a:spLocks noGrp="1"/>
          </p:cNvSpPr>
          <p:nvPr>
            <p:ph type="body" idx="1"/>
          </p:nvPr>
        </p:nvSpPr>
        <p:spPr>
          <a:xfrm>
            <a:off x="311700" y="215651"/>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615" name="Google Shape;615;p6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16" name="Google Shape;616;p62"/>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617" name="Google Shape;617;p62"/>
          <p:cNvSpPr txBox="1"/>
          <p:nvPr/>
        </p:nvSpPr>
        <p:spPr>
          <a:xfrm>
            <a:off x="2251800" y="2345850"/>
            <a:ext cx="4640400" cy="45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45403E"/>
                </a:solidFill>
                <a:latin typeface="Libre Baskerville"/>
                <a:ea typeface="Libre Baskerville"/>
                <a:cs typeface="Libre Baskerville"/>
                <a:sym typeface="Libre Baskerville"/>
              </a:rPr>
              <a:t>Render speed.</a:t>
            </a: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63"/>
          <p:cNvPicPr preferRelativeResize="0"/>
          <p:nvPr/>
        </p:nvPicPr>
        <p:blipFill>
          <a:blip r:embed="rId3">
            <a:alphaModFix/>
          </a:blip>
          <a:stretch>
            <a:fillRect/>
          </a:stretch>
        </p:blipFill>
        <p:spPr>
          <a:xfrm>
            <a:off x="464738" y="946536"/>
            <a:ext cx="5697519" cy="3503850"/>
          </a:xfrm>
          <a:prstGeom prst="rect">
            <a:avLst/>
          </a:prstGeom>
          <a:noFill/>
          <a:ln w="19050" cap="flat" cmpd="sng">
            <a:solidFill>
              <a:srgbClr val="F3F3F3"/>
            </a:solidFill>
            <a:prstDash val="solid"/>
            <a:round/>
            <a:headEnd type="none" w="sm" len="sm"/>
            <a:tailEnd type="none" w="sm" len="sm"/>
          </a:ln>
        </p:spPr>
      </p:pic>
      <p:sp>
        <p:nvSpPr>
          <p:cNvPr id="623" name="Google Shape;623;p63"/>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Render speed.</a:t>
            </a:r>
            <a:endParaRPr b="1">
              <a:solidFill>
                <a:srgbClr val="45403E"/>
              </a:solidFill>
              <a:latin typeface="Libre Baskerville"/>
              <a:ea typeface="Libre Baskerville"/>
              <a:cs typeface="Libre Baskerville"/>
              <a:sym typeface="Libre Baskerville"/>
            </a:endParaRPr>
          </a:p>
        </p:txBody>
      </p:sp>
      <p:sp>
        <p:nvSpPr>
          <p:cNvPr id="624" name="Google Shape;624;p6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25" name="Google Shape;625;p63"/>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64"/>
          <p:cNvPicPr preferRelativeResize="0"/>
          <p:nvPr/>
        </p:nvPicPr>
        <p:blipFill>
          <a:blip r:embed="rId3">
            <a:alphaModFix/>
          </a:blip>
          <a:stretch>
            <a:fillRect/>
          </a:stretch>
        </p:blipFill>
        <p:spPr>
          <a:xfrm>
            <a:off x="464738" y="946536"/>
            <a:ext cx="5697519" cy="3503850"/>
          </a:xfrm>
          <a:prstGeom prst="rect">
            <a:avLst/>
          </a:prstGeom>
          <a:noFill/>
          <a:ln w="19050" cap="flat" cmpd="sng">
            <a:solidFill>
              <a:srgbClr val="F3F3F3"/>
            </a:solidFill>
            <a:prstDash val="solid"/>
            <a:round/>
            <a:headEnd type="none" w="sm" len="sm"/>
            <a:tailEnd type="none" w="sm" len="sm"/>
          </a:ln>
        </p:spPr>
      </p:pic>
      <p:sp>
        <p:nvSpPr>
          <p:cNvPr id="631" name="Google Shape;631;p64"/>
          <p:cNvSpPr txBox="1"/>
          <p:nvPr/>
        </p:nvSpPr>
        <p:spPr>
          <a:xfrm>
            <a:off x="6306550" y="1836070"/>
            <a:ext cx="2372700" cy="2232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b="1" u="sng">
                <a:solidFill>
                  <a:srgbClr val="45403E"/>
                </a:solidFill>
                <a:latin typeface="Libre Baskerville"/>
                <a:ea typeface="Libre Baskerville"/>
                <a:cs typeface="Libre Baskerville"/>
                <a:sym typeface="Libre Baskerville"/>
              </a:rPr>
              <a:t>5k images, 10 render nodes</a:t>
            </a:r>
            <a:endParaRPr sz="1200" b="1" u="sng">
              <a:solidFill>
                <a:srgbClr val="45403E"/>
              </a:solidFill>
              <a:latin typeface="Libre Baskerville"/>
              <a:ea typeface="Libre Baskerville"/>
              <a:cs typeface="Libre Baskerville"/>
              <a:sym typeface="Libre Baskerville"/>
            </a:endParaRPr>
          </a:p>
          <a:p>
            <a:pPr marL="0" lvl="0" indent="0" rtl="0">
              <a:lnSpc>
                <a:spcPct val="115000"/>
              </a:lnSpc>
              <a:spcBef>
                <a:spcPts val="1600"/>
              </a:spcBef>
              <a:spcAft>
                <a:spcPts val="0"/>
              </a:spcAft>
              <a:buNone/>
            </a:pPr>
            <a:r>
              <a:rPr lang="en" sz="1200">
                <a:solidFill>
                  <a:srgbClr val="45403E"/>
                </a:solidFill>
                <a:latin typeface="Libre Baskerville"/>
                <a:ea typeface="Libre Baskerville"/>
                <a:cs typeface="Libre Baskerville"/>
                <a:sym typeface="Libre Baskerville"/>
              </a:rPr>
              <a:t>1-4 hours in Vray</a:t>
            </a:r>
            <a:br>
              <a:rPr lang="en" sz="1200">
                <a:solidFill>
                  <a:srgbClr val="45403E"/>
                </a:solidFill>
                <a:latin typeface="Libre Baskerville"/>
                <a:ea typeface="Libre Baskerville"/>
                <a:cs typeface="Libre Baskerville"/>
                <a:sym typeface="Libre Baskerville"/>
              </a:rPr>
            </a:br>
            <a:r>
              <a:rPr lang="en" sz="1200">
                <a:solidFill>
                  <a:srgbClr val="45403E"/>
                </a:solidFill>
                <a:latin typeface="Libre Baskerville"/>
                <a:ea typeface="Libre Baskerville"/>
                <a:cs typeface="Libre Baskerville"/>
                <a:sym typeface="Libre Baskerville"/>
              </a:rPr>
              <a:t>2-6 hours in Corona</a:t>
            </a:r>
            <a:endParaRPr sz="1200">
              <a:solidFill>
                <a:srgbClr val="45403E"/>
              </a:solidFill>
              <a:latin typeface="Libre Baskerville"/>
              <a:ea typeface="Libre Baskerville"/>
              <a:cs typeface="Libre Baskerville"/>
              <a:sym typeface="Libre Baskerville"/>
            </a:endParaRPr>
          </a:p>
          <a:p>
            <a:pPr marL="0" lvl="0" indent="0" rtl="0">
              <a:lnSpc>
                <a:spcPct val="115000"/>
              </a:lnSpc>
              <a:spcBef>
                <a:spcPts val="1600"/>
              </a:spcBef>
              <a:spcAft>
                <a:spcPts val="0"/>
              </a:spcAft>
              <a:buNone/>
            </a:pPr>
            <a:r>
              <a:rPr lang="en" sz="1200">
                <a:solidFill>
                  <a:srgbClr val="45403E"/>
                </a:solidFill>
                <a:latin typeface="Libre Baskerville"/>
                <a:ea typeface="Libre Baskerville"/>
                <a:cs typeface="Libre Baskerville"/>
                <a:sym typeface="Libre Baskerville"/>
              </a:rPr>
              <a:t>1-3 Hours per frame for HDTV animations</a:t>
            </a:r>
            <a:endParaRPr sz="1200">
              <a:solidFill>
                <a:srgbClr val="45403E"/>
              </a:solidFill>
              <a:latin typeface="Libre Baskerville"/>
              <a:ea typeface="Libre Baskerville"/>
              <a:cs typeface="Libre Baskerville"/>
              <a:sym typeface="Libre Baskerville"/>
            </a:endParaRPr>
          </a:p>
          <a:p>
            <a:pPr marL="0" lvl="0" indent="0" rtl="0">
              <a:lnSpc>
                <a:spcPct val="115000"/>
              </a:lnSpc>
              <a:spcBef>
                <a:spcPts val="1600"/>
              </a:spcBef>
              <a:spcAft>
                <a:spcPts val="0"/>
              </a:spcAft>
              <a:buNone/>
            </a:pPr>
            <a:endParaRPr sz="1200">
              <a:solidFill>
                <a:srgbClr val="45403E"/>
              </a:solidFill>
              <a:latin typeface="Libre Baskerville"/>
              <a:ea typeface="Libre Baskerville"/>
              <a:cs typeface="Libre Baskerville"/>
              <a:sym typeface="Libre Baskerville"/>
            </a:endParaRPr>
          </a:p>
          <a:p>
            <a:pPr marL="0" lvl="0" indent="0" rtl="0">
              <a:spcBef>
                <a:spcPts val="1600"/>
              </a:spcBef>
              <a:spcAft>
                <a:spcPts val="0"/>
              </a:spcAft>
              <a:buNone/>
            </a:pPr>
            <a:endParaRPr sz="1200">
              <a:solidFill>
                <a:srgbClr val="45403E"/>
              </a:solidFill>
              <a:latin typeface="Libre Baskerville"/>
              <a:ea typeface="Libre Baskerville"/>
              <a:cs typeface="Libre Baskerville"/>
              <a:sym typeface="Libre Baskerville"/>
            </a:endParaRPr>
          </a:p>
        </p:txBody>
      </p:sp>
      <p:sp>
        <p:nvSpPr>
          <p:cNvPr id="632" name="Google Shape;632;p64"/>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Render speed.</a:t>
            </a:r>
            <a:endParaRPr b="1">
              <a:solidFill>
                <a:srgbClr val="45403E"/>
              </a:solidFill>
              <a:latin typeface="Libre Baskerville"/>
              <a:ea typeface="Libre Baskerville"/>
              <a:cs typeface="Libre Baskerville"/>
              <a:sym typeface="Libre Baskerville"/>
            </a:endParaRPr>
          </a:p>
        </p:txBody>
      </p:sp>
      <p:sp>
        <p:nvSpPr>
          <p:cNvPr id="633" name="Google Shape;633;p6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34" name="Google Shape;634;p64"/>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65"/>
          <p:cNvPicPr preferRelativeResize="0"/>
          <p:nvPr/>
        </p:nvPicPr>
        <p:blipFill>
          <a:blip r:embed="rId3">
            <a:alphaModFix/>
          </a:blip>
          <a:stretch>
            <a:fillRect/>
          </a:stretch>
        </p:blipFill>
        <p:spPr>
          <a:xfrm>
            <a:off x="1303200" y="1037675"/>
            <a:ext cx="6537599" cy="3356200"/>
          </a:xfrm>
          <a:prstGeom prst="rect">
            <a:avLst/>
          </a:prstGeom>
          <a:noFill/>
          <a:ln w="19050" cap="flat" cmpd="sng">
            <a:solidFill>
              <a:srgbClr val="F3F3F3"/>
            </a:solidFill>
            <a:prstDash val="solid"/>
            <a:round/>
            <a:headEnd type="none" w="sm" len="sm"/>
            <a:tailEnd type="none" w="sm" len="sm"/>
          </a:ln>
        </p:spPr>
      </p:pic>
      <p:sp>
        <p:nvSpPr>
          <p:cNvPr id="640" name="Google Shape;640;p65"/>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Render speed.</a:t>
            </a:r>
            <a:endParaRPr b="1">
              <a:solidFill>
                <a:srgbClr val="45403E"/>
              </a:solidFill>
              <a:latin typeface="Libre Baskerville"/>
              <a:ea typeface="Libre Baskerville"/>
              <a:cs typeface="Libre Baskerville"/>
              <a:sym typeface="Libre Baskerville"/>
            </a:endParaRPr>
          </a:p>
        </p:txBody>
      </p:sp>
      <p:sp>
        <p:nvSpPr>
          <p:cNvPr id="641" name="Google Shape;641;p6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42" name="Google Shape;642;p65"/>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66"/>
          <p:cNvPicPr preferRelativeResize="0"/>
          <p:nvPr/>
        </p:nvPicPr>
        <p:blipFill>
          <a:blip r:embed="rId3">
            <a:alphaModFix/>
          </a:blip>
          <a:stretch>
            <a:fillRect/>
          </a:stretch>
        </p:blipFill>
        <p:spPr>
          <a:xfrm>
            <a:off x="1303200" y="1037675"/>
            <a:ext cx="6537599" cy="3356200"/>
          </a:xfrm>
          <a:prstGeom prst="rect">
            <a:avLst/>
          </a:prstGeom>
          <a:noFill/>
          <a:ln w="19050" cap="flat" cmpd="sng">
            <a:solidFill>
              <a:srgbClr val="F3F3F3"/>
            </a:solidFill>
            <a:prstDash val="solid"/>
            <a:round/>
            <a:headEnd type="none" w="sm" len="sm"/>
            <a:tailEnd type="none" w="sm" len="sm"/>
          </a:ln>
        </p:spPr>
      </p:pic>
      <p:pic>
        <p:nvPicPr>
          <p:cNvPr id="648" name="Google Shape;648;p66"/>
          <p:cNvPicPr preferRelativeResize="0"/>
          <p:nvPr/>
        </p:nvPicPr>
        <p:blipFill>
          <a:blip r:embed="rId4">
            <a:alphaModFix/>
          </a:blip>
          <a:stretch>
            <a:fillRect/>
          </a:stretch>
        </p:blipFill>
        <p:spPr>
          <a:xfrm>
            <a:off x="1665979" y="1224213"/>
            <a:ext cx="4981275" cy="3065425"/>
          </a:xfrm>
          <a:prstGeom prst="rect">
            <a:avLst/>
          </a:prstGeom>
          <a:noFill/>
          <a:ln w="19050" cap="flat" cmpd="sng">
            <a:solidFill>
              <a:srgbClr val="F3F3F3"/>
            </a:solidFill>
            <a:prstDash val="solid"/>
            <a:round/>
            <a:headEnd type="none" w="sm" len="sm"/>
            <a:tailEnd type="none" w="sm" len="sm"/>
          </a:ln>
        </p:spPr>
      </p:pic>
      <p:sp>
        <p:nvSpPr>
          <p:cNvPr id="649" name="Google Shape;649;p66"/>
          <p:cNvSpPr/>
          <p:nvPr/>
        </p:nvSpPr>
        <p:spPr>
          <a:xfrm>
            <a:off x="6820400" y="1401050"/>
            <a:ext cx="968700" cy="620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50" name="Google Shape;650;p66"/>
          <p:cNvCxnSpPr/>
          <p:nvPr/>
        </p:nvCxnSpPr>
        <p:spPr>
          <a:xfrm rot="10800000" flipH="1">
            <a:off x="6578275" y="2017550"/>
            <a:ext cx="234900" cy="249300"/>
          </a:xfrm>
          <a:prstGeom prst="straightConnector1">
            <a:avLst/>
          </a:prstGeom>
          <a:noFill/>
          <a:ln w="9525" cap="flat" cmpd="sng">
            <a:solidFill>
              <a:srgbClr val="FF0000"/>
            </a:solidFill>
            <a:prstDash val="solid"/>
            <a:round/>
            <a:headEnd type="none" w="med" len="med"/>
            <a:tailEnd type="none" w="med" len="med"/>
          </a:ln>
        </p:spPr>
      </p:cxnSp>
      <p:sp>
        <p:nvSpPr>
          <p:cNvPr id="651" name="Google Shape;651;p66"/>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Render speed.</a:t>
            </a:r>
            <a:endParaRPr b="1">
              <a:solidFill>
                <a:srgbClr val="45403E"/>
              </a:solidFill>
              <a:latin typeface="Libre Baskerville"/>
              <a:ea typeface="Libre Baskerville"/>
              <a:cs typeface="Libre Baskerville"/>
              <a:sym typeface="Libre Baskerville"/>
            </a:endParaRPr>
          </a:p>
        </p:txBody>
      </p:sp>
      <p:sp>
        <p:nvSpPr>
          <p:cNvPr id="652" name="Google Shape;652;p6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53" name="Google Shape;653;p66"/>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92" name="Google Shape;92;p17"/>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93" name="Google Shape;93;p17"/>
          <p:cNvPicPr preferRelativeResize="0"/>
          <p:nvPr/>
        </p:nvPicPr>
        <p:blipFill>
          <a:blip r:embed="rId4">
            <a:alphaModFix/>
          </a:blip>
          <a:stretch>
            <a:fillRect/>
          </a:stretch>
        </p:blipFill>
        <p:spPr>
          <a:xfrm>
            <a:off x="1014812" y="177075"/>
            <a:ext cx="7114375" cy="4410925"/>
          </a:xfrm>
          <a:prstGeom prst="rect">
            <a:avLst/>
          </a:prstGeom>
          <a:noFill/>
          <a:ln w="19050" cap="flat" cmpd="sng">
            <a:solidFill>
              <a:srgbClr val="F3F3F3"/>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9" name="Google Shape;659;p6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660" name="Google Shape;660;p67"/>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Render speed.</a:t>
            </a:r>
            <a:endParaRPr b="1">
              <a:solidFill>
                <a:srgbClr val="45403E"/>
              </a:solidFill>
              <a:latin typeface="Libre Baskerville"/>
              <a:ea typeface="Libre Baskerville"/>
              <a:cs typeface="Libre Baskerville"/>
              <a:sym typeface="Libre Baskerville"/>
            </a:endParaRPr>
          </a:p>
        </p:txBody>
      </p:sp>
      <p:pic>
        <p:nvPicPr>
          <p:cNvPr id="661" name="Google Shape;661;p67"/>
          <p:cNvPicPr preferRelativeResize="0"/>
          <p:nvPr/>
        </p:nvPicPr>
        <p:blipFill>
          <a:blip r:embed="rId5">
            <a:alphaModFix/>
          </a:blip>
          <a:stretch>
            <a:fillRect/>
          </a:stretch>
        </p:blipFill>
        <p:spPr>
          <a:xfrm>
            <a:off x="4414124" y="4895887"/>
            <a:ext cx="315750" cy="141525"/>
          </a:xfrm>
          <a:prstGeom prst="rect">
            <a:avLst/>
          </a:prstGeom>
          <a:noFill/>
          <a:ln>
            <a:noFill/>
          </a:ln>
        </p:spPr>
      </p:pic>
      <p:pic>
        <p:nvPicPr>
          <p:cNvPr id="2" name="Corona LightMix_">
            <a:hlinkClick r:id="" action="ppaction://media"/>
            <a:extLst>
              <a:ext uri="{FF2B5EF4-FFF2-40B4-BE49-F238E27FC236}">
                <a16:creationId xmlns:a16="http://schemas.microsoft.com/office/drawing/2014/main" xmlns="" id="{27CC29CE-6D4A-4A66-B405-3666E24540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003" b="2127"/>
          <a:stretch/>
        </p:blipFill>
        <p:spPr>
          <a:xfrm>
            <a:off x="1196814" y="931178"/>
            <a:ext cx="6750370" cy="3636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8"/>
          <p:cNvSpPr txBox="1">
            <a:spLocks noGrp="1"/>
          </p:cNvSpPr>
          <p:nvPr>
            <p:ph type="body" idx="1"/>
          </p:nvPr>
        </p:nvSpPr>
        <p:spPr>
          <a:xfrm>
            <a:off x="311700" y="37192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667" name="Google Shape;667;p6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68" name="Google Shape;668;p68"/>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669" name="Google Shape;669;p68"/>
          <p:cNvSpPr txBox="1"/>
          <p:nvPr/>
        </p:nvSpPr>
        <p:spPr>
          <a:xfrm>
            <a:off x="1605575" y="2104050"/>
            <a:ext cx="5825700" cy="935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a:solidFill>
                  <a:srgbClr val="45403E"/>
                </a:solidFill>
                <a:latin typeface="Libre Baskerville"/>
                <a:ea typeface="Libre Baskerville"/>
                <a:cs typeface="Libre Baskerville"/>
                <a:sym typeface="Libre Baskerville"/>
              </a:rPr>
              <a:t>Software compatibility.</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E7D76-A708-4308-BE77-3D308C16043F}"/>
              </a:ext>
            </a:extLst>
          </p:cNvPr>
          <p:cNvPicPr>
            <a:picLocks noChangeAspect="1"/>
          </p:cNvPicPr>
          <p:nvPr/>
        </p:nvPicPr>
        <p:blipFill>
          <a:blip r:embed="rId3"/>
          <a:stretch>
            <a:fillRect/>
          </a:stretch>
        </p:blipFill>
        <p:spPr>
          <a:xfrm>
            <a:off x="676287" y="902969"/>
            <a:ext cx="7791426" cy="3677419"/>
          </a:xfrm>
          <a:prstGeom prst="rect">
            <a:avLst/>
          </a:prstGeom>
        </p:spPr>
      </p:pic>
      <p:sp>
        <p:nvSpPr>
          <p:cNvPr id="674" name="Google Shape;674;p6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Software Compatibility.</a:t>
            </a:r>
            <a:endParaRPr b="1">
              <a:solidFill>
                <a:srgbClr val="45403E"/>
              </a:solidFill>
              <a:latin typeface="Libre Baskerville"/>
              <a:ea typeface="Libre Baskerville"/>
              <a:cs typeface="Libre Baskerville"/>
              <a:sym typeface="Libre Baskerville"/>
            </a:endParaRPr>
          </a:p>
        </p:txBody>
      </p:sp>
      <p:sp>
        <p:nvSpPr>
          <p:cNvPr id="675" name="Google Shape;675;p6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76" name="Google Shape;676;p69"/>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E7D76-A708-4308-BE77-3D308C16043F}"/>
              </a:ext>
            </a:extLst>
          </p:cNvPr>
          <p:cNvPicPr>
            <a:picLocks noChangeAspect="1"/>
          </p:cNvPicPr>
          <p:nvPr/>
        </p:nvPicPr>
        <p:blipFill>
          <a:blip r:embed="rId3"/>
          <a:stretch>
            <a:fillRect/>
          </a:stretch>
        </p:blipFill>
        <p:spPr>
          <a:xfrm>
            <a:off x="676287" y="902969"/>
            <a:ext cx="7791426" cy="3677419"/>
          </a:xfrm>
          <a:prstGeom prst="rect">
            <a:avLst/>
          </a:prstGeom>
        </p:spPr>
      </p:pic>
      <p:sp>
        <p:nvSpPr>
          <p:cNvPr id="674" name="Google Shape;674;p6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Software Compatibility.</a:t>
            </a:r>
            <a:endParaRPr b="1">
              <a:solidFill>
                <a:srgbClr val="45403E"/>
              </a:solidFill>
              <a:latin typeface="Libre Baskerville"/>
              <a:ea typeface="Libre Baskerville"/>
              <a:cs typeface="Libre Baskerville"/>
              <a:sym typeface="Libre Baskerville"/>
            </a:endParaRPr>
          </a:p>
        </p:txBody>
      </p:sp>
      <p:sp>
        <p:nvSpPr>
          <p:cNvPr id="675" name="Google Shape;675;p6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76" name="Google Shape;676;p69"/>
          <p:cNvPicPr preferRelativeResize="0"/>
          <p:nvPr/>
        </p:nvPicPr>
        <p:blipFill>
          <a:blip r:embed="rId4">
            <a:alphaModFix/>
          </a:blip>
          <a:stretch>
            <a:fillRect/>
          </a:stretch>
        </p:blipFill>
        <p:spPr>
          <a:xfrm>
            <a:off x="4414124" y="4895887"/>
            <a:ext cx="315750" cy="141525"/>
          </a:xfrm>
          <a:prstGeom prst="rect">
            <a:avLst/>
          </a:prstGeom>
          <a:noFill/>
          <a:ln>
            <a:noFill/>
          </a:ln>
        </p:spPr>
      </p:pic>
    </p:spTree>
    <p:extLst>
      <p:ext uri="{BB962C8B-B14F-4D97-AF65-F5344CB8AC3E}">
        <p14:creationId xmlns:p14="http://schemas.microsoft.com/office/powerpoint/2010/main" val="123868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E7D76-A708-4308-BE77-3D308C16043F}"/>
              </a:ext>
            </a:extLst>
          </p:cNvPr>
          <p:cNvPicPr>
            <a:picLocks noChangeAspect="1"/>
          </p:cNvPicPr>
          <p:nvPr/>
        </p:nvPicPr>
        <p:blipFill>
          <a:blip r:embed="rId3"/>
          <a:stretch>
            <a:fillRect/>
          </a:stretch>
        </p:blipFill>
        <p:spPr>
          <a:xfrm>
            <a:off x="676287" y="902969"/>
            <a:ext cx="7791426" cy="3677419"/>
          </a:xfrm>
          <a:prstGeom prst="rect">
            <a:avLst/>
          </a:prstGeom>
        </p:spPr>
      </p:pic>
      <p:sp>
        <p:nvSpPr>
          <p:cNvPr id="674" name="Google Shape;674;p6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Software Compatibility.</a:t>
            </a:r>
            <a:endParaRPr b="1">
              <a:solidFill>
                <a:srgbClr val="45403E"/>
              </a:solidFill>
              <a:latin typeface="Libre Baskerville"/>
              <a:ea typeface="Libre Baskerville"/>
              <a:cs typeface="Libre Baskerville"/>
              <a:sym typeface="Libre Baskerville"/>
            </a:endParaRPr>
          </a:p>
        </p:txBody>
      </p:sp>
      <p:sp>
        <p:nvSpPr>
          <p:cNvPr id="675" name="Google Shape;675;p6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76" name="Google Shape;676;p69"/>
          <p:cNvPicPr preferRelativeResize="0"/>
          <p:nvPr/>
        </p:nvPicPr>
        <p:blipFill>
          <a:blip r:embed="rId4">
            <a:alphaModFix/>
          </a:blip>
          <a:stretch>
            <a:fillRect/>
          </a:stretch>
        </p:blipFill>
        <p:spPr>
          <a:xfrm>
            <a:off x="4414124" y="4895887"/>
            <a:ext cx="315750" cy="141525"/>
          </a:xfrm>
          <a:prstGeom prst="rect">
            <a:avLst/>
          </a:prstGeom>
          <a:noFill/>
          <a:ln>
            <a:noFill/>
          </a:ln>
        </p:spPr>
      </p:pic>
    </p:spTree>
    <p:extLst>
      <p:ext uri="{BB962C8B-B14F-4D97-AF65-F5344CB8AC3E}">
        <p14:creationId xmlns:p14="http://schemas.microsoft.com/office/powerpoint/2010/main" val="1516945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E7D76-A708-4308-BE77-3D308C16043F}"/>
              </a:ext>
            </a:extLst>
          </p:cNvPr>
          <p:cNvPicPr>
            <a:picLocks noChangeAspect="1"/>
          </p:cNvPicPr>
          <p:nvPr/>
        </p:nvPicPr>
        <p:blipFill>
          <a:blip r:embed="rId3"/>
          <a:stretch>
            <a:fillRect/>
          </a:stretch>
        </p:blipFill>
        <p:spPr>
          <a:xfrm>
            <a:off x="676287" y="902969"/>
            <a:ext cx="7791427" cy="3677419"/>
          </a:xfrm>
          <a:prstGeom prst="rect">
            <a:avLst/>
          </a:prstGeom>
        </p:spPr>
      </p:pic>
      <p:sp>
        <p:nvSpPr>
          <p:cNvPr id="674" name="Google Shape;674;p6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Software Compatibility.</a:t>
            </a:r>
            <a:endParaRPr b="1">
              <a:solidFill>
                <a:srgbClr val="45403E"/>
              </a:solidFill>
              <a:latin typeface="Libre Baskerville"/>
              <a:ea typeface="Libre Baskerville"/>
              <a:cs typeface="Libre Baskerville"/>
              <a:sym typeface="Libre Baskerville"/>
            </a:endParaRPr>
          </a:p>
        </p:txBody>
      </p:sp>
      <p:sp>
        <p:nvSpPr>
          <p:cNvPr id="675" name="Google Shape;675;p6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76" name="Google Shape;676;p69"/>
          <p:cNvPicPr preferRelativeResize="0"/>
          <p:nvPr/>
        </p:nvPicPr>
        <p:blipFill>
          <a:blip r:embed="rId4">
            <a:alphaModFix/>
          </a:blip>
          <a:stretch>
            <a:fillRect/>
          </a:stretch>
        </p:blipFill>
        <p:spPr>
          <a:xfrm>
            <a:off x="4414124" y="4895887"/>
            <a:ext cx="315750" cy="141525"/>
          </a:xfrm>
          <a:prstGeom prst="rect">
            <a:avLst/>
          </a:prstGeom>
          <a:noFill/>
          <a:ln>
            <a:noFill/>
          </a:ln>
        </p:spPr>
      </p:pic>
    </p:spTree>
    <p:extLst>
      <p:ext uri="{BB962C8B-B14F-4D97-AF65-F5344CB8AC3E}">
        <p14:creationId xmlns:p14="http://schemas.microsoft.com/office/powerpoint/2010/main" val="4198311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E7D76-A708-4308-BE77-3D308C16043F}"/>
              </a:ext>
            </a:extLst>
          </p:cNvPr>
          <p:cNvPicPr>
            <a:picLocks noChangeAspect="1"/>
          </p:cNvPicPr>
          <p:nvPr/>
        </p:nvPicPr>
        <p:blipFill>
          <a:blip r:embed="rId3"/>
          <a:stretch>
            <a:fillRect/>
          </a:stretch>
        </p:blipFill>
        <p:spPr>
          <a:xfrm>
            <a:off x="676287" y="902969"/>
            <a:ext cx="7791426" cy="3677419"/>
          </a:xfrm>
          <a:prstGeom prst="rect">
            <a:avLst/>
          </a:prstGeom>
        </p:spPr>
      </p:pic>
      <p:sp>
        <p:nvSpPr>
          <p:cNvPr id="674" name="Google Shape;674;p6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45403E"/>
                </a:solidFill>
                <a:latin typeface="Libre Baskerville"/>
                <a:ea typeface="Libre Baskerville"/>
                <a:cs typeface="Libre Baskerville"/>
                <a:sym typeface="Libre Baskerville"/>
              </a:rPr>
              <a:t>What’s important to us as arch viz users?</a:t>
            </a:r>
            <a:endParaRPr dirty="0">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dirty="0">
                <a:solidFill>
                  <a:srgbClr val="45403E"/>
                </a:solidFill>
                <a:latin typeface="Libre Baskerville"/>
                <a:ea typeface="Libre Baskerville"/>
                <a:cs typeface="Libre Baskerville"/>
                <a:sym typeface="Libre Baskerville"/>
              </a:rPr>
              <a:t>Software Compatibility.</a:t>
            </a:r>
            <a:endParaRPr b="1" dirty="0">
              <a:solidFill>
                <a:srgbClr val="45403E"/>
              </a:solidFill>
              <a:latin typeface="Libre Baskerville"/>
              <a:ea typeface="Libre Baskerville"/>
              <a:cs typeface="Libre Baskerville"/>
              <a:sym typeface="Libre Baskerville"/>
            </a:endParaRPr>
          </a:p>
        </p:txBody>
      </p:sp>
      <p:sp>
        <p:nvSpPr>
          <p:cNvPr id="675" name="Google Shape;675;p6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676" name="Google Shape;676;p69"/>
          <p:cNvPicPr preferRelativeResize="0"/>
          <p:nvPr/>
        </p:nvPicPr>
        <p:blipFill>
          <a:blip r:embed="rId4">
            <a:alphaModFix/>
          </a:blip>
          <a:stretch>
            <a:fillRect/>
          </a:stretch>
        </p:blipFill>
        <p:spPr>
          <a:xfrm>
            <a:off x="4414124" y="4895887"/>
            <a:ext cx="315750" cy="141525"/>
          </a:xfrm>
          <a:prstGeom prst="rect">
            <a:avLst/>
          </a:prstGeom>
          <a:noFill/>
          <a:ln>
            <a:noFill/>
          </a:ln>
        </p:spPr>
      </p:pic>
    </p:spTree>
    <p:extLst>
      <p:ext uri="{BB962C8B-B14F-4D97-AF65-F5344CB8AC3E}">
        <p14:creationId xmlns:p14="http://schemas.microsoft.com/office/powerpoint/2010/main" val="3076181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683" name="Google Shape;683;p70"/>
          <p:cNvSpPr txBox="1">
            <a:spLocks noGrp="1"/>
          </p:cNvSpPr>
          <p:nvPr>
            <p:ph type="body" idx="1"/>
          </p:nvPr>
        </p:nvSpPr>
        <p:spPr>
          <a:xfrm>
            <a:off x="311700" y="343551"/>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pic>
        <p:nvPicPr>
          <p:cNvPr id="684" name="Google Shape;684;p70"/>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685" name="Google Shape;685;p70"/>
          <p:cNvSpPr txBox="1"/>
          <p:nvPr/>
        </p:nvSpPr>
        <p:spPr>
          <a:xfrm>
            <a:off x="2159700" y="2345850"/>
            <a:ext cx="4830900" cy="45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45403E"/>
                </a:solidFill>
                <a:latin typeface="Libre Baskerville"/>
                <a:ea typeface="Libre Baskerville"/>
                <a:cs typeface="Libre Baskerville"/>
                <a:sym typeface="Libre Baskerville"/>
              </a:rPr>
              <a:t>Plug &amp; Play Tools.</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71"/>
          <p:cNvPicPr preferRelativeResize="0"/>
          <p:nvPr/>
        </p:nvPicPr>
        <p:blipFill>
          <a:blip r:embed="rId3">
            <a:alphaModFix/>
          </a:blip>
          <a:stretch>
            <a:fillRect/>
          </a:stretch>
        </p:blipFill>
        <p:spPr>
          <a:xfrm>
            <a:off x="1248800" y="847675"/>
            <a:ext cx="6646405" cy="3735301"/>
          </a:xfrm>
          <a:prstGeom prst="rect">
            <a:avLst/>
          </a:prstGeom>
          <a:noFill/>
          <a:ln>
            <a:noFill/>
          </a:ln>
        </p:spPr>
      </p:pic>
      <p:sp>
        <p:nvSpPr>
          <p:cNvPr id="691" name="Google Shape;691;p7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692" name="Google Shape;692;p71"/>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Plug &amp; Play Tools.</a:t>
            </a:r>
            <a:endParaRPr b="1">
              <a:solidFill>
                <a:srgbClr val="45403E"/>
              </a:solidFill>
              <a:latin typeface="Libre Baskerville"/>
              <a:ea typeface="Libre Baskerville"/>
              <a:cs typeface="Libre Baskerville"/>
              <a:sym typeface="Libre Baskerville"/>
            </a:endParaRPr>
          </a:p>
        </p:txBody>
      </p:sp>
      <p:pic>
        <p:nvPicPr>
          <p:cNvPr id="693" name="Google Shape;693;p71"/>
          <p:cNvPicPr preferRelativeResize="0"/>
          <p:nvPr/>
        </p:nvPicPr>
        <p:blipFill>
          <a:blip r:embed="rId4">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72"/>
          <p:cNvPicPr preferRelativeResize="0"/>
          <p:nvPr/>
        </p:nvPicPr>
        <p:blipFill>
          <a:blip r:embed="rId3">
            <a:alphaModFix/>
          </a:blip>
          <a:stretch>
            <a:fillRect/>
          </a:stretch>
        </p:blipFill>
        <p:spPr>
          <a:xfrm>
            <a:off x="1248800" y="847675"/>
            <a:ext cx="6646405" cy="3735301"/>
          </a:xfrm>
          <a:prstGeom prst="rect">
            <a:avLst/>
          </a:prstGeom>
          <a:noFill/>
          <a:ln>
            <a:noFill/>
          </a:ln>
        </p:spPr>
      </p:pic>
      <p:pic>
        <p:nvPicPr>
          <p:cNvPr id="699" name="Google Shape;699;p72"/>
          <p:cNvPicPr preferRelativeResize="0"/>
          <p:nvPr/>
        </p:nvPicPr>
        <p:blipFill rotWithShape="1">
          <a:blip r:embed="rId4">
            <a:alphaModFix/>
          </a:blip>
          <a:srcRect/>
          <a:stretch/>
        </p:blipFill>
        <p:spPr>
          <a:xfrm>
            <a:off x="1248800" y="847675"/>
            <a:ext cx="6646405" cy="3735301"/>
          </a:xfrm>
          <a:prstGeom prst="rect">
            <a:avLst/>
          </a:prstGeom>
          <a:noFill/>
          <a:ln>
            <a:noFill/>
          </a:ln>
        </p:spPr>
      </p:pic>
      <p:sp>
        <p:nvSpPr>
          <p:cNvPr id="700" name="Google Shape;700;p7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701" name="Google Shape;701;p72"/>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Plug &amp; Play Tools.</a:t>
            </a:r>
            <a:endParaRPr b="1">
              <a:solidFill>
                <a:srgbClr val="45403E"/>
              </a:solidFill>
              <a:latin typeface="Libre Baskerville"/>
              <a:ea typeface="Libre Baskerville"/>
              <a:cs typeface="Libre Baskerville"/>
              <a:sym typeface="Libre Baskerville"/>
            </a:endParaRPr>
          </a:p>
        </p:txBody>
      </p:sp>
      <p:pic>
        <p:nvPicPr>
          <p:cNvPr id="702" name="Google Shape;702;p72"/>
          <p:cNvPicPr preferRelativeResize="0"/>
          <p:nvPr/>
        </p:nvPicPr>
        <p:blipFill>
          <a:blip r:embed="rId5">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99" name="Google Shape;99;p18"/>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100" name="Google Shape;100;p18"/>
          <p:cNvPicPr preferRelativeResize="0"/>
          <p:nvPr/>
        </p:nvPicPr>
        <p:blipFill>
          <a:blip r:embed="rId4">
            <a:alphaModFix/>
          </a:blip>
          <a:stretch>
            <a:fillRect/>
          </a:stretch>
        </p:blipFill>
        <p:spPr>
          <a:xfrm>
            <a:off x="2763012" y="278513"/>
            <a:ext cx="3617826" cy="4199324"/>
          </a:xfrm>
          <a:prstGeom prst="rect">
            <a:avLst/>
          </a:prstGeom>
          <a:noFill/>
          <a:ln w="19050" cap="flat" cmpd="sng">
            <a:solidFill>
              <a:srgbClr val="F3F3F3"/>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73"/>
          <p:cNvPicPr preferRelativeResize="0"/>
          <p:nvPr/>
        </p:nvPicPr>
        <p:blipFill>
          <a:blip r:embed="rId3">
            <a:alphaModFix/>
          </a:blip>
          <a:stretch>
            <a:fillRect/>
          </a:stretch>
        </p:blipFill>
        <p:spPr>
          <a:xfrm>
            <a:off x="1248800" y="847675"/>
            <a:ext cx="6646405" cy="3735301"/>
          </a:xfrm>
          <a:prstGeom prst="rect">
            <a:avLst/>
          </a:prstGeom>
          <a:noFill/>
          <a:ln>
            <a:noFill/>
          </a:ln>
        </p:spPr>
      </p:pic>
      <p:pic>
        <p:nvPicPr>
          <p:cNvPr id="708" name="Google Shape;708;p73"/>
          <p:cNvPicPr preferRelativeResize="0"/>
          <p:nvPr/>
        </p:nvPicPr>
        <p:blipFill rotWithShape="1">
          <a:blip r:embed="rId4">
            <a:alphaModFix/>
          </a:blip>
          <a:srcRect/>
          <a:stretch/>
        </p:blipFill>
        <p:spPr>
          <a:xfrm>
            <a:off x="1248800" y="847675"/>
            <a:ext cx="6646405" cy="3735301"/>
          </a:xfrm>
          <a:prstGeom prst="rect">
            <a:avLst/>
          </a:prstGeom>
          <a:noFill/>
          <a:ln>
            <a:noFill/>
          </a:ln>
        </p:spPr>
      </p:pic>
      <p:pic>
        <p:nvPicPr>
          <p:cNvPr id="709" name="Google Shape;709;p73"/>
          <p:cNvPicPr preferRelativeResize="0"/>
          <p:nvPr/>
        </p:nvPicPr>
        <p:blipFill rotWithShape="1">
          <a:blip r:embed="rId5">
            <a:alphaModFix/>
          </a:blip>
          <a:srcRect/>
          <a:stretch/>
        </p:blipFill>
        <p:spPr>
          <a:xfrm>
            <a:off x="1248800" y="847675"/>
            <a:ext cx="6646405" cy="3735301"/>
          </a:xfrm>
          <a:prstGeom prst="rect">
            <a:avLst/>
          </a:prstGeom>
          <a:noFill/>
          <a:ln w="19050" cap="flat" cmpd="sng">
            <a:solidFill>
              <a:srgbClr val="F3F3F3"/>
            </a:solidFill>
            <a:prstDash val="solid"/>
            <a:round/>
            <a:headEnd type="none" w="sm" len="sm"/>
            <a:tailEnd type="none" w="sm" len="sm"/>
          </a:ln>
        </p:spPr>
      </p:pic>
      <p:sp>
        <p:nvSpPr>
          <p:cNvPr id="710" name="Google Shape;710;p7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711" name="Google Shape;711;p73"/>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Plug &amp; Play Tools.</a:t>
            </a:r>
            <a:endParaRPr b="1">
              <a:solidFill>
                <a:srgbClr val="45403E"/>
              </a:solidFill>
              <a:latin typeface="Libre Baskerville"/>
              <a:ea typeface="Libre Baskerville"/>
              <a:cs typeface="Libre Baskerville"/>
              <a:sym typeface="Libre Baskerville"/>
            </a:endParaRPr>
          </a:p>
        </p:txBody>
      </p:sp>
      <p:pic>
        <p:nvPicPr>
          <p:cNvPr id="712" name="Google Shape;712;p73"/>
          <p:cNvPicPr preferRelativeResize="0"/>
          <p:nvPr/>
        </p:nvPicPr>
        <p:blipFill>
          <a:blip r:embed="rId6">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74"/>
          <p:cNvPicPr preferRelativeResize="0"/>
          <p:nvPr/>
        </p:nvPicPr>
        <p:blipFill>
          <a:blip r:embed="rId3">
            <a:alphaModFix/>
          </a:blip>
          <a:stretch>
            <a:fillRect/>
          </a:stretch>
        </p:blipFill>
        <p:spPr>
          <a:xfrm>
            <a:off x="1248800" y="847675"/>
            <a:ext cx="6646405" cy="3735301"/>
          </a:xfrm>
          <a:prstGeom prst="rect">
            <a:avLst/>
          </a:prstGeom>
          <a:noFill/>
          <a:ln>
            <a:noFill/>
          </a:ln>
        </p:spPr>
      </p:pic>
      <p:pic>
        <p:nvPicPr>
          <p:cNvPr id="718" name="Google Shape;718;p74"/>
          <p:cNvPicPr preferRelativeResize="0"/>
          <p:nvPr/>
        </p:nvPicPr>
        <p:blipFill rotWithShape="1">
          <a:blip r:embed="rId4">
            <a:alphaModFix/>
          </a:blip>
          <a:srcRect/>
          <a:stretch/>
        </p:blipFill>
        <p:spPr>
          <a:xfrm>
            <a:off x="1248800" y="847675"/>
            <a:ext cx="6646405" cy="3735301"/>
          </a:xfrm>
          <a:prstGeom prst="rect">
            <a:avLst/>
          </a:prstGeom>
          <a:noFill/>
          <a:ln>
            <a:noFill/>
          </a:ln>
        </p:spPr>
      </p:pic>
      <p:pic>
        <p:nvPicPr>
          <p:cNvPr id="719" name="Google Shape;719;p74"/>
          <p:cNvPicPr preferRelativeResize="0"/>
          <p:nvPr/>
        </p:nvPicPr>
        <p:blipFill rotWithShape="1">
          <a:blip r:embed="rId5">
            <a:alphaModFix/>
          </a:blip>
          <a:srcRect/>
          <a:stretch/>
        </p:blipFill>
        <p:spPr>
          <a:xfrm>
            <a:off x="1248800" y="847675"/>
            <a:ext cx="6646405" cy="3735301"/>
          </a:xfrm>
          <a:prstGeom prst="rect">
            <a:avLst/>
          </a:prstGeom>
          <a:noFill/>
          <a:ln w="19050" cap="flat" cmpd="sng">
            <a:solidFill>
              <a:srgbClr val="F3F3F3"/>
            </a:solidFill>
            <a:prstDash val="solid"/>
            <a:round/>
            <a:headEnd type="none" w="sm" len="sm"/>
            <a:tailEnd type="none" w="sm" len="sm"/>
          </a:ln>
        </p:spPr>
      </p:pic>
      <p:pic>
        <p:nvPicPr>
          <p:cNvPr id="720" name="Google Shape;720;p74"/>
          <p:cNvPicPr preferRelativeResize="0"/>
          <p:nvPr/>
        </p:nvPicPr>
        <p:blipFill rotWithShape="1">
          <a:blip r:embed="rId6">
            <a:alphaModFix/>
          </a:blip>
          <a:srcRect/>
          <a:stretch/>
        </p:blipFill>
        <p:spPr>
          <a:xfrm>
            <a:off x="1248800" y="847694"/>
            <a:ext cx="6646405" cy="3735280"/>
          </a:xfrm>
          <a:prstGeom prst="rect">
            <a:avLst/>
          </a:prstGeom>
          <a:noFill/>
          <a:ln w="19050" cap="flat" cmpd="sng">
            <a:solidFill>
              <a:srgbClr val="F3F3F3"/>
            </a:solidFill>
            <a:prstDash val="solid"/>
            <a:round/>
            <a:headEnd type="none" w="sm" len="sm"/>
            <a:tailEnd type="none" w="sm" len="sm"/>
          </a:ln>
        </p:spPr>
      </p:pic>
      <p:sp>
        <p:nvSpPr>
          <p:cNvPr id="721" name="Google Shape;721;p7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722" name="Google Shape;722;p74"/>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Plug &amp; Play Tools.</a:t>
            </a:r>
            <a:endParaRPr b="1">
              <a:solidFill>
                <a:srgbClr val="45403E"/>
              </a:solidFill>
              <a:latin typeface="Libre Baskerville"/>
              <a:ea typeface="Libre Baskerville"/>
              <a:cs typeface="Libre Baskerville"/>
              <a:sym typeface="Libre Baskerville"/>
            </a:endParaRPr>
          </a:p>
        </p:txBody>
      </p:sp>
      <p:pic>
        <p:nvPicPr>
          <p:cNvPr id="723" name="Google Shape;723;p74"/>
          <p:cNvPicPr preferRelativeResize="0"/>
          <p:nvPr/>
        </p:nvPicPr>
        <p:blipFill>
          <a:blip r:embed="rId7">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7"/>
        <p:cNvGrpSpPr/>
        <p:nvPr/>
      </p:nvGrpSpPr>
      <p:grpSpPr>
        <a:xfrm>
          <a:off x="0" y="0"/>
          <a:ext cx="0" cy="0"/>
          <a:chOff x="0" y="0"/>
          <a:chExt cx="0" cy="0"/>
        </a:xfrm>
      </p:grpSpPr>
      <p:sp>
        <p:nvSpPr>
          <p:cNvPr id="728" name="Google Shape;728;p75"/>
          <p:cNvSpPr txBox="1">
            <a:spLocks noGrp="1"/>
          </p:cNvSpPr>
          <p:nvPr>
            <p:ph type="body" idx="1"/>
          </p:nvPr>
        </p:nvSpPr>
        <p:spPr>
          <a:xfrm>
            <a:off x="311700" y="35772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endParaRPr b="1">
              <a:solidFill>
                <a:srgbClr val="45403E"/>
              </a:solidFill>
              <a:latin typeface="Libre Baskerville"/>
              <a:ea typeface="Libre Baskerville"/>
              <a:cs typeface="Libre Baskerville"/>
              <a:sym typeface="Libre Baskerville"/>
            </a:endParaRPr>
          </a:p>
        </p:txBody>
      </p:sp>
      <p:sp>
        <p:nvSpPr>
          <p:cNvPr id="729" name="Google Shape;729;p7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30" name="Google Shape;730;p75"/>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731" name="Google Shape;731;p75"/>
          <p:cNvSpPr txBox="1"/>
          <p:nvPr/>
        </p:nvSpPr>
        <p:spPr>
          <a:xfrm>
            <a:off x="1143000" y="1883850"/>
            <a:ext cx="6858000" cy="1375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45403E"/>
                </a:solidFill>
                <a:latin typeface="Libre Baskerville"/>
                <a:ea typeface="Libre Baskerville"/>
                <a:cs typeface="Libre Baskerville"/>
                <a:sym typeface="Libre Baskerville"/>
              </a:rPr>
              <a:t>Solutions that answer our specific needs.</a:t>
            </a: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5"/>
        <p:cNvGrpSpPr/>
        <p:nvPr/>
      </p:nvGrpSpPr>
      <p:grpSpPr>
        <a:xfrm>
          <a:off x="0" y="0"/>
          <a:ext cx="0" cy="0"/>
          <a:chOff x="0" y="0"/>
          <a:chExt cx="0" cy="0"/>
        </a:xfrm>
      </p:grpSpPr>
      <p:sp>
        <p:nvSpPr>
          <p:cNvPr id="736" name="Google Shape;736;p76"/>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37" name="Google Shape;737;p7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38" name="Google Shape;738;p76"/>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39" name="Google Shape;739;p76"/>
          <p:cNvPicPr preferRelativeResize="0"/>
          <p:nvPr/>
        </p:nvPicPr>
        <p:blipFill>
          <a:blip r:embed="rId4">
            <a:alphaModFix/>
          </a:blip>
          <a:stretch>
            <a:fillRect/>
          </a:stretch>
        </p:blipFill>
        <p:spPr>
          <a:xfrm>
            <a:off x="1540100" y="961976"/>
            <a:ext cx="6063792" cy="366354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3"/>
        <p:cNvGrpSpPr/>
        <p:nvPr/>
      </p:nvGrpSpPr>
      <p:grpSpPr>
        <a:xfrm>
          <a:off x="0" y="0"/>
          <a:ext cx="0" cy="0"/>
          <a:chOff x="0" y="0"/>
          <a:chExt cx="0" cy="0"/>
        </a:xfrm>
      </p:grpSpPr>
      <p:sp>
        <p:nvSpPr>
          <p:cNvPr id="744" name="Google Shape;744;p77"/>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45" name="Google Shape;745;p7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46" name="Google Shape;746;p77"/>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47" name="Google Shape;747;p77"/>
          <p:cNvPicPr preferRelativeResize="0"/>
          <p:nvPr/>
        </p:nvPicPr>
        <p:blipFill>
          <a:blip r:embed="rId4">
            <a:alphaModFix/>
          </a:blip>
          <a:stretch>
            <a:fillRect/>
          </a:stretch>
        </p:blipFill>
        <p:spPr>
          <a:xfrm>
            <a:off x="2485600" y="975125"/>
            <a:ext cx="4172799" cy="37551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1"/>
        <p:cNvGrpSpPr/>
        <p:nvPr/>
      </p:nvGrpSpPr>
      <p:grpSpPr>
        <a:xfrm>
          <a:off x="0" y="0"/>
          <a:ext cx="0" cy="0"/>
          <a:chOff x="0" y="0"/>
          <a:chExt cx="0" cy="0"/>
        </a:xfrm>
      </p:grpSpPr>
      <p:sp>
        <p:nvSpPr>
          <p:cNvPr id="752" name="Google Shape;752;p78"/>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53" name="Google Shape;753;p7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54" name="Google Shape;754;p78"/>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55" name="Google Shape;755;p78"/>
          <p:cNvPicPr preferRelativeResize="0"/>
          <p:nvPr/>
        </p:nvPicPr>
        <p:blipFill>
          <a:blip r:embed="rId4">
            <a:alphaModFix/>
          </a:blip>
          <a:stretch>
            <a:fillRect/>
          </a:stretch>
        </p:blipFill>
        <p:spPr>
          <a:xfrm>
            <a:off x="1540099" y="961975"/>
            <a:ext cx="6063802" cy="366353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9"/>
        <p:cNvGrpSpPr/>
        <p:nvPr/>
      </p:nvGrpSpPr>
      <p:grpSpPr>
        <a:xfrm>
          <a:off x="0" y="0"/>
          <a:ext cx="0" cy="0"/>
          <a:chOff x="0" y="0"/>
          <a:chExt cx="0" cy="0"/>
        </a:xfrm>
      </p:grpSpPr>
      <p:sp>
        <p:nvSpPr>
          <p:cNvPr id="760" name="Google Shape;760;p7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61" name="Google Shape;761;p7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62" name="Google Shape;762;p79"/>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63" name="Google Shape;763;p79"/>
          <p:cNvPicPr preferRelativeResize="0"/>
          <p:nvPr/>
        </p:nvPicPr>
        <p:blipFill>
          <a:blip r:embed="rId4">
            <a:alphaModFix/>
          </a:blip>
          <a:stretch>
            <a:fillRect/>
          </a:stretch>
        </p:blipFill>
        <p:spPr>
          <a:xfrm>
            <a:off x="1540100" y="961975"/>
            <a:ext cx="6063835" cy="36635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7"/>
        <p:cNvGrpSpPr/>
        <p:nvPr/>
      </p:nvGrpSpPr>
      <p:grpSpPr>
        <a:xfrm>
          <a:off x="0" y="0"/>
          <a:ext cx="0" cy="0"/>
          <a:chOff x="0" y="0"/>
          <a:chExt cx="0" cy="0"/>
        </a:xfrm>
      </p:grpSpPr>
      <p:sp>
        <p:nvSpPr>
          <p:cNvPr id="768" name="Google Shape;768;p80"/>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69" name="Google Shape;769;p8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70" name="Google Shape;770;p80"/>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71" name="Google Shape;771;p80"/>
          <p:cNvPicPr preferRelativeResize="0"/>
          <p:nvPr/>
        </p:nvPicPr>
        <p:blipFill>
          <a:blip r:embed="rId4">
            <a:alphaModFix/>
          </a:blip>
          <a:stretch>
            <a:fillRect/>
          </a:stretch>
        </p:blipFill>
        <p:spPr>
          <a:xfrm>
            <a:off x="2493214" y="961912"/>
            <a:ext cx="4157550" cy="374149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5"/>
        <p:cNvGrpSpPr/>
        <p:nvPr/>
      </p:nvGrpSpPr>
      <p:grpSpPr>
        <a:xfrm>
          <a:off x="0" y="0"/>
          <a:ext cx="0" cy="0"/>
          <a:chOff x="0" y="0"/>
          <a:chExt cx="0" cy="0"/>
        </a:xfrm>
      </p:grpSpPr>
      <p:sp>
        <p:nvSpPr>
          <p:cNvPr id="776" name="Google Shape;776;p81"/>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77" name="Google Shape;777;p8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78" name="Google Shape;778;p81"/>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79" name="Google Shape;779;p81"/>
          <p:cNvPicPr preferRelativeResize="0"/>
          <p:nvPr/>
        </p:nvPicPr>
        <p:blipFill>
          <a:blip r:embed="rId4">
            <a:alphaModFix/>
          </a:blip>
          <a:stretch>
            <a:fillRect/>
          </a:stretch>
        </p:blipFill>
        <p:spPr>
          <a:xfrm>
            <a:off x="1314364" y="961976"/>
            <a:ext cx="6515271" cy="366353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3"/>
        <p:cNvGrpSpPr/>
        <p:nvPr/>
      </p:nvGrpSpPr>
      <p:grpSpPr>
        <a:xfrm>
          <a:off x="0" y="0"/>
          <a:ext cx="0" cy="0"/>
          <a:chOff x="0" y="0"/>
          <a:chExt cx="0" cy="0"/>
        </a:xfrm>
      </p:grpSpPr>
      <p:sp>
        <p:nvSpPr>
          <p:cNvPr id="784" name="Google Shape;784;p82"/>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Solutions that answer our specific needs.</a:t>
            </a:r>
            <a:endParaRPr b="1">
              <a:solidFill>
                <a:srgbClr val="45403E"/>
              </a:solidFill>
              <a:latin typeface="Libre Baskerville"/>
              <a:ea typeface="Libre Baskerville"/>
              <a:cs typeface="Libre Baskerville"/>
              <a:sym typeface="Libre Baskerville"/>
            </a:endParaRPr>
          </a:p>
        </p:txBody>
      </p:sp>
      <p:sp>
        <p:nvSpPr>
          <p:cNvPr id="785" name="Google Shape;785;p8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86" name="Google Shape;786;p82"/>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787" name="Google Shape;787;p82"/>
          <p:cNvPicPr preferRelativeResize="0"/>
          <p:nvPr/>
        </p:nvPicPr>
        <p:blipFill>
          <a:blip r:embed="rId4">
            <a:alphaModFix/>
          </a:blip>
          <a:stretch>
            <a:fillRect/>
          </a:stretch>
        </p:blipFill>
        <p:spPr>
          <a:xfrm>
            <a:off x="1314364" y="961976"/>
            <a:ext cx="6515271" cy="36635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107" name="Google Shape;107;p19"/>
          <p:cNvPicPr preferRelativeResize="0"/>
          <p:nvPr/>
        </p:nvPicPr>
        <p:blipFill>
          <a:blip r:embed="rId4">
            <a:alphaModFix/>
          </a:blip>
          <a:stretch>
            <a:fillRect/>
          </a:stretch>
        </p:blipFill>
        <p:spPr>
          <a:xfrm>
            <a:off x="1108382" y="152400"/>
            <a:ext cx="6927236" cy="4473115"/>
          </a:xfrm>
          <a:prstGeom prst="rect">
            <a:avLst/>
          </a:prstGeom>
          <a:noFill/>
          <a:ln>
            <a:noFill/>
          </a:ln>
        </p:spPr>
      </p:pic>
      <p:pic>
        <p:nvPicPr>
          <p:cNvPr id="108" name="Google Shape;108;p19"/>
          <p:cNvPicPr preferRelativeResize="0"/>
          <p:nvPr/>
        </p:nvPicPr>
        <p:blipFill>
          <a:blip r:embed="rId5">
            <a:alphaModFix/>
          </a:blip>
          <a:stretch>
            <a:fillRect/>
          </a:stretch>
        </p:blipFill>
        <p:spPr>
          <a:xfrm>
            <a:off x="2474774" y="0"/>
            <a:ext cx="4194449" cy="5143496"/>
          </a:xfrm>
          <a:prstGeom prst="rect">
            <a:avLst/>
          </a:prstGeom>
          <a:noFill/>
          <a:ln>
            <a:noFill/>
          </a:ln>
        </p:spPr>
      </p:pic>
      <p:pic>
        <p:nvPicPr>
          <p:cNvPr id="109" name="Google Shape;109;p19"/>
          <p:cNvPicPr preferRelativeResize="0"/>
          <p:nvPr/>
        </p:nvPicPr>
        <p:blipFill>
          <a:blip r:embed="rId6">
            <a:alphaModFix/>
          </a:blip>
          <a:stretch>
            <a:fillRect/>
          </a:stretch>
        </p:blipFill>
        <p:spPr>
          <a:xfrm>
            <a:off x="1143000" y="0"/>
            <a:ext cx="6857999" cy="5143499"/>
          </a:xfrm>
          <a:prstGeom prst="rect">
            <a:avLst/>
          </a:prstGeom>
          <a:noFill/>
          <a:ln>
            <a:noFill/>
          </a:ln>
        </p:spPr>
      </p:pic>
      <p:pic>
        <p:nvPicPr>
          <p:cNvPr id="110" name="Google Shape;110;p19"/>
          <p:cNvPicPr preferRelativeResize="0"/>
          <p:nvPr/>
        </p:nvPicPr>
        <p:blipFill>
          <a:blip r:embed="rId7">
            <a:alphaModFix/>
          </a:blip>
          <a:stretch>
            <a:fillRect/>
          </a:stretch>
        </p:blipFill>
        <p:spPr>
          <a:xfrm>
            <a:off x="2474799" y="0"/>
            <a:ext cx="4194401" cy="5143499"/>
          </a:xfrm>
          <a:prstGeom prst="rect">
            <a:avLst/>
          </a:prstGeom>
          <a:noFill/>
          <a:ln>
            <a:noFill/>
          </a:ln>
        </p:spPr>
      </p:pic>
      <p:pic>
        <p:nvPicPr>
          <p:cNvPr id="111" name="Google Shape;111;p19"/>
          <p:cNvPicPr preferRelativeResize="0"/>
          <p:nvPr/>
        </p:nvPicPr>
        <p:blipFill>
          <a:blip r:embed="rId8">
            <a:alphaModFix/>
          </a:blip>
          <a:stretch>
            <a:fillRect/>
          </a:stretch>
        </p:blipFill>
        <p:spPr>
          <a:xfrm>
            <a:off x="1143000" y="0"/>
            <a:ext cx="6857999" cy="5143499"/>
          </a:xfrm>
          <a:prstGeom prst="rect">
            <a:avLst/>
          </a:prstGeom>
          <a:noFill/>
          <a:ln>
            <a:noFill/>
          </a:ln>
        </p:spPr>
      </p:pic>
      <p:pic>
        <p:nvPicPr>
          <p:cNvPr id="112" name="Google Shape;112;p19"/>
          <p:cNvPicPr preferRelativeResize="0"/>
          <p:nvPr/>
        </p:nvPicPr>
        <p:blipFill>
          <a:blip r:embed="rId9">
            <a:alphaModFix/>
          </a:blip>
          <a:stretch>
            <a:fillRect/>
          </a:stretch>
        </p:blipFill>
        <p:spPr>
          <a:xfrm>
            <a:off x="0" y="306161"/>
            <a:ext cx="9144001" cy="4531179"/>
          </a:xfrm>
          <a:prstGeom prst="rect">
            <a:avLst/>
          </a:prstGeom>
          <a:noFill/>
          <a:ln>
            <a:noFill/>
          </a:ln>
        </p:spPr>
      </p:pic>
      <p:pic>
        <p:nvPicPr>
          <p:cNvPr id="113" name="Google Shape;113;p19"/>
          <p:cNvPicPr preferRelativeResize="0"/>
          <p:nvPr/>
        </p:nvPicPr>
        <p:blipFill>
          <a:blip r:embed="rId10">
            <a:alphaModFix/>
          </a:blip>
          <a:stretch>
            <a:fillRect/>
          </a:stretch>
        </p:blipFill>
        <p:spPr>
          <a:xfrm>
            <a:off x="2643188" y="0"/>
            <a:ext cx="3857626" cy="5143501"/>
          </a:xfrm>
          <a:prstGeom prst="rect">
            <a:avLst/>
          </a:prstGeom>
          <a:noFill/>
          <a:ln>
            <a:noFill/>
          </a:ln>
        </p:spPr>
      </p:pic>
      <p:pic>
        <p:nvPicPr>
          <p:cNvPr id="114" name="Google Shape;114;p19"/>
          <p:cNvPicPr preferRelativeResize="0"/>
          <p:nvPr/>
        </p:nvPicPr>
        <p:blipFill>
          <a:blip r:embed="rId11">
            <a:alphaModFix/>
          </a:blip>
          <a:stretch>
            <a:fillRect/>
          </a:stretch>
        </p:blipFill>
        <p:spPr>
          <a:xfrm>
            <a:off x="2703352" y="0"/>
            <a:ext cx="3737294" cy="5143497"/>
          </a:xfrm>
          <a:prstGeom prst="rect">
            <a:avLst/>
          </a:prstGeom>
          <a:noFill/>
          <a:ln>
            <a:noFill/>
          </a:ln>
        </p:spPr>
      </p:pic>
      <p:pic>
        <p:nvPicPr>
          <p:cNvPr id="115" name="Google Shape;115;p19"/>
          <p:cNvPicPr preferRelativeResize="0"/>
          <p:nvPr/>
        </p:nvPicPr>
        <p:blipFill>
          <a:blip r:embed="rId12">
            <a:alphaModFix/>
          </a:blip>
          <a:stretch>
            <a:fillRect/>
          </a:stretch>
        </p:blipFill>
        <p:spPr>
          <a:xfrm>
            <a:off x="885066" y="0"/>
            <a:ext cx="7373864" cy="5143498"/>
          </a:xfrm>
          <a:prstGeom prst="rect">
            <a:avLst/>
          </a:prstGeom>
          <a:noFill/>
          <a:ln>
            <a:noFill/>
          </a:ln>
        </p:spPr>
      </p:pic>
      <p:pic>
        <p:nvPicPr>
          <p:cNvPr id="116" name="Google Shape;116;p19"/>
          <p:cNvPicPr preferRelativeResize="0"/>
          <p:nvPr/>
        </p:nvPicPr>
        <p:blipFill>
          <a:blip r:embed="rId13">
            <a:alphaModFix/>
          </a:blip>
          <a:stretch>
            <a:fillRect/>
          </a:stretch>
        </p:blipFill>
        <p:spPr>
          <a:xfrm>
            <a:off x="2601879" y="0"/>
            <a:ext cx="3940240" cy="5143496"/>
          </a:xfrm>
          <a:prstGeom prst="rect">
            <a:avLst/>
          </a:prstGeom>
          <a:noFill/>
          <a:ln>
            <a:noFill/>
          </a:ln>
        </p:spPr>
      </p:pic>
      <p:sp>
        <p:nvSpPr>
          <p:cNvPr id="105" name="Google Shape;105;p1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4" name="Google Shape;99;p18">
            <a:extLst>
              <a:ext uri="{FF2B5EF4-FFF2-40B4-BE49-F238E27FC236}">
                <a16:creationId xmlns:a16="http://schemas.microsoft.com/office/drawing/2014/main" xmlns="" id="{AF2DA863-AF4F-4271-B1A9-4083BD28A2D5}"/>
              </a:ext>
            </a:extLst>
          </p:cNvPr>
          <p:cNvPicPr preferRelativeResize="0"/>
          <p:nvPr/>
        </p:nvPicPr>
        <p:blipFill>
          <a:blip r:embed="rId3">
            <a:alphaModFix/>
          </a:blip>
          <a:stretch>
            <a:fillRect/>
          </a:stretch>
        </p:blipFill>
        <p:spPr>
          <a:xfrm>
            <a:off x="4414761" y="4895546"/>
            <a:ext cx="315750" cy="141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1"/>
        <p:cNvGrpSpPr/>
        <p:nvPr/>
      </p:nvGrpSpPr>
      <p:grpSpPr>
        <a:xfrm>
          <a:off x="0" y="0"/>
          <a:ext cx="0" cy="0"/>
          <a:chOff x="0" y="0"/>
          <a:chExt cx="0" cy="0"/>
        </a:xfrm>
      </p:grpSpPr>
      <p:sp>
        <p:nvSpPr>
          <p:cNvPr id="792" name="Google Shape;792;p83"/>
          <p:cNvSpPr txBox="1">
            <a:spLocks noGrp="1"/>
          </p:cNvSpPr>
          <p:nvPr>
            <p:ph type="body" idx="1"/>
          </p:nvPr>
        </p:nvSpPr>
        <p:spPr>
          <a:xfrm>
            <a:off x="311700" y="35772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793" name="Google Shape;793;p83"/>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794" name="Google Shape;794;p83"/>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795" name="Google Shape;795;p83"/>
          <p:cNvSpPr txBox="1"/>
          <p:nvPr/>
        </p:nvSpPr>
        <p:spPr>
          <a:xfrm>
            <a:off x="1291950" y="2325300"/>
            <a:ext cx="6560100" cy="49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45403E"/>
                </a:solidFill>
                <a:latin typeface="Libre Baskerville"/>
                <a:ea typeface="Libre Baskerville"/>
                <a:cs typeface="Libre Baskerville"/>
                <a:sym typeface="Libre Baskerville"/>
              </a:rPr>
              <a:t>In-engine post production.</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9"/>
        <p:cNvGrpSpPr/>
        <p:nvPr/>
      </p:nvGrpSpPr>
      <p:grpSpPr>
        <a:xfrm>
          <a:off x="0" y="0"/>
          <a:ext cx="0" cy="0"/>
          <a:chOff x="0" y="0"/>
          <a:chExt cx="0" cy="0"/>
        </a:xfrm>
      </p:grpSpPr>
      <p:sp>
        <p:nvSpPr>
          <p:cNvPr id="800" name="Google Shape;800;p84"/>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01" name="Google Shape;801;p84"/>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02" name="Google Shape;802;p84"/>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03" name="Google Shape;803;p84"/>
          <p:cNvPicPr preferRelativeResize="0"/>
          <p:nvPr/>
        </p:nvPicPr>
        <p:blipFill>
          <a:blip r:embed="rId4">
            <a:alphaModFix/>
          </a:blip>
          <a:stretch>
            <a:fillRect/>
          </a:stretch>
        </p:blipFill>
        <p:spPr>
          <a:xfrm>
            <a:off x="1414548" y="809575"/>
            <a:ext cx="6314900" cy="38159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85"/>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09" name="Google Shape;809;p85"/>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10" name="Google Shape;810;p85"/>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11" name="Google Shape;811;p85"/>
          <p:cNvPicPr preferRelativeResize="0"/>
          <p:nvPr/>
        </p:nvPicPr>
        <p:blipFill>
          <a:blip r:embed="rId4">
            <a:alphaModFix/>
          </a:blip>
          <a:stretch>
            <a:fillRect/>
          </a:stretch>
        </p:blipFill>
        <p:spPr>
          <a:xfrm>
            <a:off x="1414548" y="809575"/>
            <a:ext cx="6314905" cy="3815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6"/>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17" name="Google Shape;817;p86"/>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18" name="Google Shape;818;p86"/>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19" name="Google Shape;819;p86"/>
          <p:cNvPicPr preferRelativeResize="0"/>
          <p:nvPr/>
        </p:nvPicPr>
        <p:blipFill>
          <a:blip r:embed="rId4">
            <a:alphaModFix/>
          </a:blip>
          <a:stretch>
            <a:fillRect/>
          </a:stretch>
        </p:blipFill>
        <p:spPr>
          <a:xfrm>
            <a:off x="1414538" y="809575"/>
            <a:ext cx="6314924" cy="38159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7"/>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25" name="Google Shape;825;p87"/>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26" name="Google Shape;826;p87"/>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27" name="Google Shape;827;p87"/>
          <p:cNvPicPr preferRelativeResize="0"/>
          <p:nvPr/>
        </p:nvPicPr>
        <p:blipFill>
          <a:blip r:embed="rId4">
            <a:alphaModFix/>
          </a:blip>
          <a:stretch>
            <a:fillRect/>
          </a:stretch>
        </p:blipFill>
        <p:spPr>
          <a:xfrm>
            <a:off x="1414550" y="809575"/>
            <a:ext cx="6314900" cy="381594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8"/>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33" name="Google Shape;833;p88"/>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34" name="Google Shape;834;p88"/>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35" name="Google Shape;835;p88"/>
          <p:cNvPicPr preferRelativeResize="0"/>
          <p:nvPr/>
        </p:nvPicPr>
        <p:blipFill>
          <a:blip r:embed="rId4">
            <a:alphaModFix/>
          </a:blip>
          <a:stretch>
            <a:fillRect/>
          </a:stretch>
        </p:blipFill>
        <p:spPr>
          <a:xfrm>
            <a:off x="1414550" y="809575"/>
            <a:ext cx="6314924" cy="38159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9"/>
          <p:cNvSpPr txBox="1">
            <a:spLocks noGrp="1"/>
          </p:cNvSpPr>
          <p:nvPr>
            <p:ph type="body" idx="1"/>
          </p:nvPr>
        </p:nvSpPr>
        <p:spPr>
          <a:xfrm>
            <a:off x="311750" y="8777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ctr" rtl="0">
              <a:spcBef>
                <a:spcPts val="0"/>
              </a:spcBef>
              <a:spcAft>
                <a:spcPts val="0"/>
              </a:spcAft>
              <a:buClr>
                <a:schemeClr val="dk1"/>
              </a:buClr>
              <a:buSzPts val="1100"/>
              <a:buFont typeface="Arial"/>
              <a:buNone/>
            </a:pPr>
            <a:r>
              <a:rPr lang="en" b="1">
                <a:solidFill>
                  <a:srgbClr val="45403E"/>
                </a:solidFill>
                <a:latin typeface="Libre Baskerville"/>
                <a:ea typeface="Libre Baskerville"/>
                <a:cs typeface="Libre Baskerville"/>
                <a:sym typeface="Libre Baskerville"/>
              </a:rPr>
              <a:t>In-engine post production.</a:t>
            </a:r>
            <a:endParaRPr b="1">
              <a:solidFill>
                <a:srgbClr val="45403E"/>
              </a:solidFill>
              <a:latin typeface="Libre Baskerville"/>
              <a:ea typeface="Libre Baskerville"/>
              <a:cs typeface="Libre Baskerville"/>
              <a:sym typeface="Libre Baskerville"/>
            </a:endParaRPr>
          </a:p>
        </p:txBody>
      </p:sp>
      <p:sp>
        <p:nvSpPr>
          <p:cNvPr id="841" name="Google Shape;841;p89"/>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42" name="Google Shape;842;p89"/>
          <p:cNvPicPr preferRelativeResize="0"/>
          <p:nvPr/>
        </p:nvPicPr>
        <p:blipFill>
          <a:blip r:embed="rId3">
            <a:alphaModFix/>
          </a:blip>
          <a:stretch>
            <a:fillRect/>
          </a:stretch>
        </p:blipFill>
        <p:spPr>
          <a:xfrm>
            <a:off x="4414124" y="4895887"/>
            <a:ext cx="315750" cy="141525"/>
          </a:xfrm>
          <a:prstGeom prst="rect">
            <a:avLst/>
          </a:prstGeom>
          <a:noFill/>
          <a:ln>
            <a:noFill/>
          </a:ln>
        </p:spPr>
      </p:pic>
      <p:pic>
        <p:nvPicPr>
          <p:cNvPr id="843" name="Google Shape;843;p89"/>
          <p:cNvPicPr preferRelativeResize="0"/>
          <p:nvPr/>
        </p:nvPicPr>
        <p:blipFill>
          <a:blip r:embed="rId4">
            <a:alphaModFix/>
          </a:blip>
          <a:stretch>
            <a:fillRect/>
          </a:stretch>
        </p:blipFill>
        <p:spPr>
          <a:xfrm>
            <a:off x="453250" y="961975"/>
            <a:ext cx="4693050" cy="3519797"/>
          </a:xfrm>
          <a:prstGeom prst="rect">
            <a:avLst/>
          </a:prstGeom>
          <a:noFill/>
          <a:ln>
            <a:noFill/>
          </a:ln>
        </p:spPr>
      </p:pic>
      <p:pic>
        <p:nvPicPr>
          <p:cNvPr id="845" name="Google Shape;845;p89"/>
          <p:cNvPicPr preferRelativeResize="0"/>
          <p:nvPr/>
        </p:nvPicPr>
        <p:blipFill>
          <a:blip r:embed="rId5">
            <a:alphaModFix/>
          </a:blip>
          <a:stretch>
            <a:fillRect/>
          </a:stretch>
        </p:blipFill>
        <p:spPr>
          <a:xfrm>
            <a:off x="5490385" y="961974"/>
            <a:ext cx="3017151" cy="3519800"/>
          </a:xfrm>
          <a:prstGeom prst="rect">
            <a:avLst/>
          </a:prstGeom>
          <a:noFill/>
          <a:ln>
            <a:noFill/>
          </a:ln>
        </p:spPr>
      </p:pic>
      <p:pic>
        <p:nvPicPr>
          <p:cNvPr id="844" name="Google Shape;844;p89"/>
          <p:cNvPicPr preferRelativeResize="0"/>
          <p:nvPr/>
        </p:nvPicPr>
        <p:blipFill>
          <a:blip r:embed="rId6">
            <a:alphaModFix/>
          </a:blip>
          <a:stretch>
            <a:fillRect/>
          </a:stretch>
        </p:blipFill>
        <p:spPr>
          <a:xfrm>
            <a:off x="5286675" y="961975"/>
            <a:ext cx="3519800" cy="351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849"/>
        <p:cNvGrpSpPr/>
        <p:nvPr/>
      </p:nvGrpSpPr>
      <p:grpSpPr>
        <a:xfrm>
          <a:off x="0" y="0"/>
          <a:ext cx="0" cy="0"/>
          <a:chOff x="0" y="0"/>
          <a:chExt cx="0" cy="0"/>
        </a:xfrm>
      </p:grpSpPr>
      <p:sp>
        <p:nvSpPr>
          <p:cNvPr id="850" name="Google Shape;850;p90"/>
          <p:cNvSpPr txBox="1">
            <a:spLocks noGrp="1"/>
          </p:cNvSpPr>
          <p:nvPr>
            <p:ph type="body" idx="1"/>
          </p:nvPr>
        </p:nvSpPr>
        <p:spPr>
          <a:xfrm>
            <a:off x="311700" y="357751"/>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l"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851" name="Google Shape;851;p9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52" name="Google Shape;852;p90"/>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853" name="Google Shape;853;p90"/>
          <p:cNvSpPr txBox="1"/>
          <p:nvPr/>
        </p:nvSpPr>
        <p:spPr>
          <a:xfrm>
            <a:off x="809100" y="1584150"/>
            <a:ext cx="7525800" cy="19752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Robust solutions</a:t>
            </a:r>
            <a:endParaRPr sz="180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Render speed</a:t>
            </a:r>
            <a:endParaRPr sz="180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Software compatibility</a:t>
            </a:r>
            <a:endParaRPr sz="180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Plug &amp; play solutions</a:t>
            </a:r>
            <a:endParaRPr sz="180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Solutions that answer our specific needs</a:t>
            </a:r>
            <a:endParaRPr sz="180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a:latin typeface="Libre Baskerville"/>
                <a:ea typeface="Libre Baskerville"/>
                <a:cs typeface="Libre Baskerville"/>
                <a:sym typeface="Libre Baskerville"/>
              </a:rPr>
              <a:t>In engine post production</a:t>
            </a:r>
            <a:endParaRPr sz="1800">
              <a:latin typeface="Libre Baskerville"/>
              <a:ea typeface="Libre Baskerville"/>
              <a:cs typeface="Libre Baskerville"/>
              <a:sym typeface="Libre Baskerville"/>
            </a:endParaRPr>
          </a:p>
          <a:p>
            <a:pPr marL="0" lvl="0" indent="0" rtl="0">
              <a:spcBef>
                <a:spcPts val="0"/>
              </a:spcBef>
              <a:spcAft>
                <a:spcPts val="0"/>
              </a:spcAft>
              <a:buNone/>
            </a:pPr>
            <a:endParaRPr sz="1800">
              <a:latin typeface="Libre Baskerville"/>
              <a:ea typeface="Libre Baskerville"/>
              <a:cs typeface="Libre Baskerville"/>
              <a:sym typeface="Libre Baskerville"/>
            </a:endParaRPr>
          </a:p>
          <a:p>
            <a:pPr marL="0" lvl="0" indent="0" algn="just">
              <a:spcBef>
                <a:spcPts val="0"/>
              </a:spcBef>
              <a:spcAft>
                <a:spcPts val="0"/>
              </a:spcAft>
              <a:buNone/>
            </a:pPr>
            <a:endParaRPr>
              <a:latin typeface="Libre Baskerville"/>
              <a:ea typeface="Libre Baskerville"/>
              <a:cs typeface="Libre Baskerville"/>
              <a:sym typeface="Libre Baskerville"/>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1"/>
          <p:cNvSpPr txBox="1">
            <a:spLocks noGrp="1"/>
          </p:cNvSpPr>
          <p:nvPr>
            <p:ph type="body" idx="1"/>
          </p:nvPr>
        </p:nvSpPr>
        <p:spPr>
          <a:xfrm>
            <a:off x="311700" y="343526"/>
            <a:ext cx="85206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403E"/>
                </a:solidFill>
                <a:latin typeface="Libre Baskerville"/>
                <a:ea typeface="Libre Baskerville"/>
                <a:cs typeface="Libre Baskerville"/>
                <a:sym typeface="Libre Baskerville"/>
              </a:rPr>
              <a:t>What’s important to us as arch viz users?</a:t>
            </a:r>
            <a:endParaRPr>
              <a:solidFill>
                <a:srgbClr val="45403E"/>
              </a:solidFill>
              <a:latin typeface="Libre Baskerville"/>
              <a:ea typeface="Libre Baskerville"/>
              <a:cs typeface="Libre Baskerville"/>
              <a:sym typeface="Libre Baskerville"/>
            </a:endParaRPr>
          </a:p>
          <a:p>
            <a:pPr marL="0" lvl="0" indent="0" algn="l" rtl="0">
              <a:spcBef>
                <a:spcPts val="0"/>
              </a:spcBef>
              <a:spcAft>
                <a:spcPts val="0"/>
              </a:spcAft>
              <a:buNone/>
            </a:pPr>
            <a:endParaRPr b="1">
              <a:solidFill>
                <a:srgbClr val="45403E"/>
              </a:solidFill>
              <a:latin typeface="Libre Baskerville"/>
              <a:ea typeface="Libre Baskerville"/>
              <a:cs typeface="Libre Baskerville"/>
              <a:sym typeface="Libre Baskerville"/>
            </a:endParaRPr>
          </a:p>
        </p:txBody>
      </p:sp>
      <p:sp>
        <p:nvSpPr>
          <p:cNvPr id="859" name="Google Shape;859;p9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860" name="Google Shape;860;p91"/>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861" name="Google Shape;861;p91"/>
          <p:cNvSpPr txBox="1"/>
          <p:nvPr/>
        </p:nvSpPr>
        <p:spPr>
          <a:xfrm>
            <a:off x="809150" y="1235825"/>
            <a:ext cx="7525800" cy="2103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800">
              <a:latin typeface="Libre Baskerville"/>
              <a:ea typeface="Libre Baskerville"/>
              <a:cs typeface="Libre Baskerville"/>
              <a:sym typeface="Libre Baskerville"/>
            </a:endParaRPr>
          </a:p>
          <a:p>
            <a:pPr marL="0" lvl="0" indent="0" algn="ctr">
              <a:spcBef>
                <a:spcPts val="0"/>
              </a:spcBef>
              <a:spcAft>
                <a:spcPts val="0"/>
              </a:spcAft>
              <a:buNone/>
            </a:pPr>
            <a:r>
              <a:rPr lang="en" sz="1800">
                <a:latin typeface="Libre Baskerville"/>
                <a:ea typeface="Libre Baskerville"/>
                <a:cs typeface="Libre Baskerville"/>
                <a:sym typeface="Libre Baskerville"/>
              </a:rPr>
              <a:t>Creatively use software</a:t>
            </a:r>
            <a:r>
              <a:rPr lang="en" sz="1800">
                <a:solidFill>
                  <a:schemeClr val="dk1"/>
                </a:solidFill>
                <a:latin typeface="Libre Baskerville"/>
                <a:ea typeface="Libre Baskerville"/>
                <a:cs typeface="Libre Baskerville"/>
                <a:sym typeface="Libre Baskerville"/>
              </a:rPr>
              <a:t> </a:t>
            </a:r>
            <a:endParaRPr sz="1800">
              <a:latin typeface="Libre Baskerville"/>
              <a:ea typeface="Libre Baskerville"/>
              <a:cs typeface="Libre Baskerville"/>
              <a:sym typeface="Libre Baskerville"/>
            </a:endParaRPr>
          </a:p>
          <a:p>
            <a:pPr marL="0" lvl="0" indent="0" algn="ctr">
              <a:spcBef>
                <a:spcPts val="0"/>
              </a:spcBef>
              <a:spcAft>
                <a:spcPts val="0"/>
              </a:spcAft>
              <a:buNone/>
            </a:pPr>
            <a:endParaRPr sz="1800">
              <a:latin typeface="Libre Baskerville"/>
              <a:ea typeface="Libre Baskerville"/>
              <a:cs typeface="Libre Baskerville"/>
              <a:sym typeface="Libre Baskerville"/>
            </a:endParaRPr>
          </a:p>
          <a:p>
            <a:pPr marL="0" lvl="0" indent="0" algn="ctr">
              <a:spcBef>
                <a:spcPts val="0"/>
              </a:spcBef>
              <a:spcAft>
                <a:spcPts val="0"/>
              </a:spcAft>
              <a:buNone/>
            </a:pPr>
            <a:r>
              <a:rPr lang="en" sz="1800">
                <a:latin typeface="Libre Baskerville"/>
                <a:ea typeface="Libre Baskerville"/>
                <a:cs typeface="Libre Baskerville"/>
                <a:sym typeface="Libre Baskerville"/>
              </a:rPr>
              <a:t>to produce captivating imagery </a:t>
            </a:r>
            <a:endParaRPr sz="1800">
              <a:latin typeface="Libre Baskerville"/>
              <a:ea typeface="Libre Baskerville"/>
              <a:cs typeface="Libre Baskerville"/>
              <a:sym typeface="Libre Baskerville"/>
            </a:endParaRPr>
          </a:p>
          <a:p>
            <a:pPr marL="0" lvl="0" indent="0" algn="ctr">
              <a:spcBef>
                <a:spcPts val="0"/>
              </a:spcBef>
              <a:spcAft>
                <a:spcPts val="0"/>
              </a:spcAft>
              <a:buNone/>
            </a:pPr>
            <a:endParaRPr sz="1800">
              <a:latin typeface="Libre Baskerville"/>
              <a:ea typeface="Libre Baskerville"/>
              <a:cs typeface="Libre Baskerville"/>
              <a:sym typeface="Libre Baskerville"/>
            </a:endParaRPr>
          </a:p>
          <a:p>
            <a:pPr marL="0" lvl="0" indent="0" algn="ctr">
              <a:spcBef>
                <a:spcPts val="0"/>
              </a:spcBef>
              <a:spcAft>
                <a:spcPts val="0"/>
              </a:spcAft>
              <a:buNone/>
            </a:pPr>
            <a:r>
              <a:rPr lang="en" sz="1800">
                <a:latin typeface="Libre Baskerville"/>
                <a:ea typeface="Libre Baskerville"/>
                <a:cs typeface="Libre Baskerville"/>
                <a:sym typeface="Libre Baskerville"/>
              </a:rPr>
              <a:t>with narrative, mood, and purpose.</a:t>
            </a:r>
            <a:endParaRPr sz="1800">
              <a:latin typeface="Libre Baskerville"/>
              <a:ea typeface="Libre Baskerville"/>
              <a:cs typeface="Libre Baskerville"/>
              <a:sym typeface="Libre Baskerville"/>
            </a:endParaRPr>
          </a:p>
          <a:p>
            <a:pPr marL="0" lvl="0" indent="0" rtl="0">
              <a:spcBef>
                <a:spcPts val="0"/>
              </a:spcBef>
              <a:spcAft>
                <a:spcPts val="0"/>
              </a:spcAft>
              <a:buNone/>
            </a:pPr>
            <a:endParaRPr sz="1800">
              <a:latin typeface="Libre Baskerville"/>
              <a:ea typeface="Libre Baskerville"/>
              <a:cs typeface="Libre Baskerville"/>
              <a:sym typeface="Libre Baskerville"/>
            </a:endParaRPr>
          </a:p>
          <a:p>
            <a:pPr marL="0" lvl="0" indent="0" algn="just" rtl="0">
              <a:spcBef>
                <a:spcPts val="0"/>
              </a:spcBef>
              <a:spcAft>
                <a:spcPts val="0"/>
              </a:spcAft>
              <a:buNone/>
            </a:pPr>
            <a:endParaRPr>
              <a:latin typeface="Libre Baskerville"/>
              <a:ea typeface="Libre Baskerville"/>
              <a:cs typeface="Libre Baskerville"/>
              <a:sym typeface="Libre Baskervill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5"/>
        <p:cNvGrpSpPr/>
        <p:nvPr/>
      </p:nvGrpSpPr>
      <p:grpSpPr>
        <a:xfrm>
          <a:off x="0" y="0"/>
          <a:ext cx="0" cy="0"/>
          <a:chOff x="0" y="0"/>
          <a:chExt cx="0" cy="0"/>
        </a:xfrm>
      </p:grpSpPr>
      <p:sp>
        <p:nvSpPr>
          <p:cNvPr id="866" name="Google Shape;866;p92"/>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latin typeface="Libre Baskerville"/>
                <a:ea typeface="Libre Baskerville"/>
                <a:cs typeface="Libre Baskerville"/>
                <a:sym typeface="Libre Baskerville"/>
              </a:rPr>
              <a:t>Passionate about the art form.</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Nerdy about technological possibilities.</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Excited to innovate on new platforms and expend ArchViz content.</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Challenge to create more complex work within tight timelines.</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ArchViz is everywhere.</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Bright future for the industry as demand and expectations of quality continue to grow.</a:t>
            </a:r>
            <a:endParaRPr sz="1400">
              <a:latin typeface="Libre Baskerville"/>
              <a:ea typeface="Libre Baskerville"/>
              <a:cs typeface="Libre Baskerville"/>
              <a:sym typeface="Libre Baskerville"/>
            </a:endParaRPr>
          </a:p>
          <a:p>
            <a:pPr marL="0" lvl="0" indent="0">
              <a:spcBef>
                <a:spcPts val="1600"/>
              </a:spcBef>
              <a:spcAft>
                <a:spcPts val="0"/>
              </a:spcAft>
              <a:buNone/>
            </a:pPr>
            <a:r>
              <a:rPr lang="en" sz="1400">
                <a:latin typeface="Libre Baskerville"/>
                <a:ea typeface="Libre Baskerville"/>
                <a:cs typeface="Libre Baskerville"/>
                <a:sym typeface="Libre Baskerville"/>
              </a:rPr>
              <a:t>Looking forward to new technologies that will empower us to tell more stories about unbuilt places and spaces.</a:t>
            </a:r>
            <a:endParaRPr sz="1400">
              <a:latin typeface="Libre Baskerville"/>
              <a:ea typeface="Libre Baskerville"/>
              <a:cs typeface="Libre Baskerville"/>
              <a:sym typeface="Libre Baskerville"/>
            </a:endParaRPr>
          </a:p>
          <a:p>
            <a:pPr marL="0" lvl="0" indent="0" rtl="0">
              <a:spcBef>
                <a:spcPts val="1600"/>
              </a:spcBef>
              <a:spcAft>
                <a:spcPts val="1600"/>
              </a:spcAft>
              <a:buNone/>
            </a:pPr>
            <a:endParaRPr sz="1400"/>
          </a:p>
        </p:txBody>
      </p:sp>
      <p:sp>
        <p:nvSpPr>
          <p:cNvPr id="867" name="Google Shape;867;p92"/>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868" name="Google Shape;868;p92"/>
          <p:cNvSpPr txBox="1">
            <a:spLocks noGrp="1"/>
          </p:cNvSpPr>
          <p:nvPr>
            <p:ph type="body" idx="1"/>
          </p:nvPr>
        </p:nvSpPr>
        <p:spPr>
          <a:xfrm>
            <a:off x="0" y="87775"/>
            <a:ext cx="9144000" cy="7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403E"/>
                </a:solidFill>
                <a:latin typeface="Libre Baskerville"/>
                <a:ea typeface="Libre Baskerville"/>
                <a:cs typeface="Libre Baskerville"/>
                <a:sym typeface="Libre Baskerville"/>
              </a:rPr>
              <a:t>Conclusion </a:t>
            </a:r>
            <a:endParaRPr>
              <a:solidFill>
                <a:srgbClr val="45403E"/>
              </a:solidFill>
              <a:latin typeface="Libre Baskerville"/>
              <a:ea typeface="Libre Baskerville"/>
              <a:cs typeface="Libre Baskerville"/>
              <a:sym typeface="Libre Baskerville"/>
            </a:endParaRPr>
          </a:p>
        </p:txBody>
      </p:sp>
      <p:pic>
        <p:nvPicPr>
          <p:cNvPr id="869" name="Google Shape;869;p92"/>
          <p:cNvPicPr preferRelativeResize="0"/>
          <p:nvPr/>
        </p:nvPicPr>
        <p:blipFill>
          <a:blip r:embed="rId3">
            <a:alphaModFix/>
          </a:blip>
          <a:stretch>
            <a:fillRect/>
          </a:stretch>
        </p:blipFill>
        <p:spPr>
          <a:xfrm>
            <a:off x="4414124" y="4895887"/>
            <a:ext cx="315750" cy="141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sp>
        <p:nvSpPr>
          <p:cNvPr id="122" name="Google Shape;122;p20"/>
          <p:cNvSpPr txBox="1">
            <a:spLocks noGrp="1"/>
          </p:cNvSpPr>
          <p:nvPr>
            <p:ph type="title"/>
          </p:nvPr>
        </p:nvSpPr>
        <p:spPr>
          <a:xfrm>
            <a:off x="311700" y="43038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5403E"/>
                </a:solidFill>
                <a:latin typeface="Libre Baskerville"/>
                <a:ea typeface="Libre Baskerville"/>
                <a:cs typeface="Libre Baskerville"/>
                <a:sym typeface="Libre Baskerville"/>
              </a:rPr>
              <a:t>Why</a:t>
            </a:r>
            <a:r>
              <a:rPr lang="en" sz="2400">
                <a:solidFill>
                  <a:srgbClr val="45403E"/>
                </a:solidFill>
                <a:latin typeface="Libre Baskerville"/>
                <a:ea typeface="Libre Baskerville"/>
                <a:cs typeface="Libre Baskerville"/>
                <a:sym typeface="Libre Baskerville"/>
              </a:rPr>
              <a:t> is it everywhere?</a:t>
            </a:r>
            <a:endParaRPr sz="2400">
              <a:solidFill>
                <a:srgbClr val="45403E"/>
              </a:solidFill>
              <a:latin typeface="Libre Baskerville"/>
              <a:ea typeface="Libre Baskerville"/>
              <a:cs typeface="Libre Baskerville"/>
              <a:sym typeface="Libre Baskerville"/>
            </a:endParaRPr>
          </a:p>
        </p:txBody>
      </p:sp>
      <p:sp>
        <p:nvSpPr>
          <p:cNvPr id="123" name="Google Shape;123;p20"/>
          <p:cNvSpPr txBox="1"/>
          <p:nvPr/>
        </p:nvSpPr>
        <p:spPr>
          <a:xfrm>
            <a:off x="3249385" y="1517113"/>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Architectural Firm</a:t>
            </a:r>
            <a:endParaRPr sz="800">
              <a:solidFill>
                <a:srgbClr val="FFFFFF"/>
              </a:solidFill>
              <a:latin typeface="Libre Baskerville"/>
              <a:ea typeface="Libre Baskerville"/>
              <a:cs typeface="Libre Baskerville"/>
              <a:sym typeface="Libre Baskerville"/>
            </a:endParaRPr>
          </a:p>
        </p:txBody>
      </p:sp>
      <p:sp>
        <p:nvSpPr>
          <p:cNvPr id="124" name="Google Shape;124;p20"/>
          <p:cNvSpPr txBox="1"/>
          <p:nvPr/>
        </p:nvSpPr>
        <p:spPr>
          <a:xfrm>
            <a:off x="6718290" y="1515313"/>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Rendering Studio</a:t>
            </a:r>
            <a:endParaRPr sz="800">
              <a:solidFill>
                <a:srgbClr val="FFFFFF"/>
              </a:solidFill>
              <a:latin typeface="Libre Baskerville"/>
              <a:ea typeface="Libre Baskerville"/>
              <a:cs typeface="Libre Baskerville"/>
              <a:sym typeface="Libre Baskerville"/>
            </a:endParaRPr>
          </a:p>
        </p:txBody>
      </p:sp>
      <p:sp>
        <p:nvSpPr>
          <p:cNvPr id="125" name="Google Shape;125;p20"/>
          <p:cNvSpPr txBox="1"/>
          <p:nvPr/>
        </p:nvSpPr>
        <p:spPr>
          <a:xfrm>
            <a:off x="5000646" y="1509544"/>
            <a:ext cx="9057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FFFFFF"/>
                </a:solidFill>
                <a:latin typeface="Libre Baskerville"/>
                <a:ea typeface="Libre Baskerville"/>
                <a:cs typeface="Libre Baskerville"/>
                <a:sym typeface="Libre Baskerville"/>
              </a:rPr>
              <a:t>In-House Render Team</a:t>
            </a:r>
            <a:endParaRPr sz="800">
              <a:solidFill>
                <a:srgbClr val="FFFFFF"/>
              </a:solidFill>
              <a:latin typeface="Libre Baskerville"/>
              <a:ea typeface="Libre Baskerville"/>
              <a:cs typeface="Libre Baskerville"/>
              <a:sym typeface="Libre Baskerville"/>
            </a:endParaRPr>
          </a:p>
          <a:p>
            <a:pPr marL="0" lvl="0" indent="0" algn="ctr" rtl="0">
              <a:spcBef>
                <a:spcPts val="0"/>
              </a:spcBef>
              <a:spcAft>
                <a:spcPts val="0"/>
              </a:spcAft>
              <a:buNone/>
            </a:pPr>
            <a:endParaRPr sz="800">
              <a:solidFill>
                <a:srgbClr val="FFFFFF"/>
              </a:solidFill>
              <a:latin typeface="Libre Baskerville"/>
              <a:ea typeface="Libre Baskerville"/>
              <a:cs typeface="Libre Baskerville"/>
              <a:sym typeface="Libre Baskerville"/>
            </a:endParaRPr>
          </a:p>
        </p:txBody>
      </p:sp>
      <p:pic>
        <p:nvPicPr>
          <p:cNvPr id="126" name="Google Shape;126;p20"/>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127" name="Google Shape;127;p20"/>
          <p:cNvSpPr txBox="1"/>
          <p:nvPr/>
        </p:nvSpPr>
        <p:spPr>
          <a:xfrm>
            <a:off x="387600" y="1517125"/>
            <a:ext cx="8368800" cy="25890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Font typeface="Libre Baskerville"/>
              <a:buChar char="●"/>
            </a:pPr>
            <a:r>
              <a:rPr lang="en" sz="1800" dirty="0">
                <a:latin typeface="Libre Baskerville"/>
                <a:ea typeface="Libre Baskerville"/>
                <a:cs typeface="Libre Baskerville"/>
                <a:sym typeface="Libre Baskerville"/>
              </a:rPr>
              <a:t>Our world is growing and changing everyday</a:t>
            </a:r>
            <a:endParaRPr sz="1800"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latin typeface="Libre Baskerville"/>
                <a:ea typeface="Libre Baskerville"/>
                <a:cs typeface="Libre Baskerville"/>
                <a:sym typeface="Libre Baskerville"/>
              </a:rPr>
              <a:t>Our cities change</a:t>
            </a:r>
            <a:endParaRPr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latin typeface="Libre Baskerville"/>
                <a:ea typeface="Libre Baskerville"/>
                <a:cs typeface="Libre Baskerville"/>
                <a:sym typeface="Libre Baskerville"/>
              </a:rPr>
              <a:t>Our interior design tastes change</a:t>
            </a:r>
            <a:endParaRPr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latin typeface="Libre Baskerville"/>
                <a:ea typeface="Libre Baskerville"/>
                <a:cs typeface="Libre Baskerville"/>
                <a:sym typeface="Libre Baskerville"/>
              </a:rPr>
              <a:t>Our daily living is always evolving</a:t>
            </a:r>
            <a:endParaRPr dirty="0">
              <a:latin typeface="Libre Baskerville"/>
              <a:ea typeface="Libre Baskerville"/>
              <a:cs typeface="Libre Baskerville"/>
              <a:sym typeface="Libre Baskerville"/>
            </a:endParaRPr>
          </a:p>
          <a:p>
            <a:pPr marL="457200" lvl="0" indent="0" rtl="0">
              <a:spcBef>
                <a:spcPts val="0"/>
              </a:spcBef>
              <a:spcAft>
                <a:spcPts val="0"/>
              </a:spcAft>
              <a:buNone/>
            </a:pPr>
            <a:endParaRPr dirty="0">
              <a:latin typeface="Libre Baskerville"/>
              <a:ea typeface="Libre Baskerville"/>
              <a:cs typeface="Libre Baskerville"/>
              <a:sym typeface="Libre Baskerville"/>
            </a:endParaRPr>
          </a:p>
          <a:p>
            <a:pPr marL="457200" lvl="0" indent="0" rtl="0">
              <a:spcBef>
                <a:spcPts val="0"/>
              </a:spcBef>
              <a:spcAft>
                <a:spcPts val="0"/>
              </a:spcAft>
              <a:buNone/>
            </a:pPr>
            <a:endParaRPr dirty="0">
              <a:latin typeface="Libre Baskerville"/>
              <a:ea typeface="Libre Baskerville"/>
              <a:cs typeface="Libre Baskerville"/>
              <a:sym typeface="Libre Baskerville"/>
            </a:endParaRPr>
          </a:p>
          <a:p>
            <a:pPr marL="457200" lvl="0" indent="-342900" rtl="0">
              <a:spcBef>
                <a:spcPts val="0"/>
              </a:spcBef>
              <a:spcAft>
                <a:spcPts val="0"/>
              </a:spcAft>
              <a:buSzPts val="1800"/>
              <a:buFont typeface="Libre Baskerville"/>
              <a:buChar char="●"/>
            </a:pPr>
            <a:r>
              <a:rPr lang="en" sz="1800" dirty="0">
                <a:latin typeface="Libre Baskerville"/>
                <a:ea typeface="Libre Baskerville"/>
                <a:cs typeface="Libre Baskerville"/>
                <a:sym typeface="Libre Baskerville"/>
              </a:rPr>
              <a:t>ArchViz is the medium to tell stories about</a:t>
            </a:r>
            <a:endParaRPr sz="1800"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latin typeface="Libre Baskerville"/>
                <a:ea typeface="Libre Baskerville"/>
                <a:cs typeface="Libre Baskerville"/>
                <a:sym typeface="Libre Baskerville"/>
              </a:rPr>
              <a:t>A future community </a:t>
            </a:r>
            <a:endParaRPr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solidFill>
                  <a:schemeClr val="dk1"/>
                </a:solidFill>
                <a:latin typeface="Libre Baskerville"/>
                <a:ea typeface="Libre Baskerville"/>
                <a:cs typeface="Libre Baskerville"/>
                <a:sym typeface="Libre Baskerville"/>
              </a:rPr>
              <a:t>A future space to work in</a:t>
            </a:r>
            <a:endParaRPr dirty="0">
              <a:latin typeface="Libre Baskerville"/>
              <a:ea typeface="Libre Baskerville"/>
              <a:cs typeface="Libre Baskerville"/>
              <a:sym typeface="Libre Baskerville"/>
            </a:endParaRPr>
          </a:p>
          <a:p>
            <a:pPr marL="914400" lvl="1" indent="-317500" rtl="0">
              <a:spcBef>
                <a:spcPts val="0"/>
              </a:spcBef>
              <a:spcAft>
                <a:spcPts val="0"/>
              </a:spcAft>
              <a:buSzPts val="1400"/>
              <a:buFont typeface="Libre Baskerville"/>
              <a:buChar char="○"/>
            </a:pPr>
            <a:r>
              <a:rPr lang="en" dirty="0">
                <a:latin typeface="Libre Baskerville"/>
                <a:ea typeface="Libre Baskerville"/>
                <a:cs typeface="Libre Baskerville"/>
                <a:sym typeface="Libre Baskerville"/>
              </a:rPr>
              <a:t>A future place to live in</a:t>
            </a:r>
            <a:endParaRPr dirty="0">
              <a:latin typeface="Libre Baskerville"/>
              <a:ea typeface="Libre Baskerville"/>
              <a:cs typeface="Libre Baskerville"/>
              <a:sym typeface="Libre Baskervil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sp>
        <p:nvSpPr>
          <p:cNvPr id="132" name="Google Shape;132;p21"/>
          <p:cNvSpPr/>
          <p:nvPr/>
        </p:nvSpPr>
        <p:spPr>
          <a:xfrm>
            <a:off x="0" y="4777915"/>
            <a:ext cx="9144000" cy="368400"/>
          </a:xfrm>
          <a:prstGeom prst="rect">
            <a:avLst/>
          </a:prstGeom>
          <a:solidFill>
            <a:srgbClr val="45403E"/>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45403E"/>
              </a:solidFill>
            </a:endParaRPr>
          </a:p>
        </p:txBody>
      </p:sp>
      <p:pic>
        <p:nvPicPr>
          <p:cNvPr id="134" name="Google Shape;134;p21"/>
          <p:cNvPicPr preferRelativeResize="0"/>
          <p:nvPr/>
        </p:nvPicPr>
        <p:blipFill>
          <a:blip r:embed="rId3">
            <a:alphaModFix/>
          </a:blip>
          <a:stretch>
            <a:fillRect/>
          </a:stretch>
        </p:blipFill>
        <p:spPr>
          <a:xfrm>
            <a:off x="4414124" y="4895887"/>
            <a:ext cx="315750" cy="141525"/>
          </a:xfrm>
          <a:prstGeom prst="rect">
            <a:avLst/>
          </a:prstGeom>
          <a:noFill/>
          <a:ln>
            <a:noFill/>
          </a:ln>
        </p:spPr>
      </p:pic>
      <p:sp>
        <p:nvSpPr>
          <p:cNvPr id="135" name="Google Shape;135;p21"/>
          <p:cNvSpPr txBox="1">
            <a:spLocks noGrp="1"/>
          </p:cNvSpPr>
          <p:nvPr>
            <p:ph type="title"/>
          </p:nvPr>
        </p:nvSpPr>
        <p:spPr>
          <a:xfrm>
            <a:off x="311700" y="1539701"/>
            <a:ext cx="8520600" cy="72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dirty="0">
                <a:solidFill>
                  <a:srgbClr val="45403E"/>
                </a:solidFill>
                <a:latin typeface="Libre Baskerville"/>
                <a:ea typeface="Libre Baskerville"/>
                <a:cs typeface="Libre Baskerville"/>
                <a:sym typeface="Libre Baskerville"/>
              </a:rPr>
              <a:t>Who creates</a:t>
            </a:r>
            <a:r>
              <a:rPr lang="en" sz="2400" dirty="0">
                <a:solidFill>
                  <a:srgbClr val="45403E"/>
                </a:solidFill>
                <a:latin typeface="Libre Baskerville"/>
                <a:ea typeface="Libre Baskerville"/>
                <a:cs typeface="Libre Baskerville"/>
                <a:sym typeface="Libre Baskerville"/>
              </a:rPr>
              <a:t> architectural visualizations?</a:t>
            </a:r>
            <a:endParaRPr sz="2400" dirty="0">
              <a:solidFill>
                <a:srgbClr val="45403E"/>
              </a:solidFill>
              <a:latin typeface="Libre Baskerville"/>
              <a:ea typeface="Libre Baskerville"/>
              <a:cs typeface="Libre Baskerville"/>
              <a:sym typeface="Libre Baskerville"/>
            </a:endParaRPr>
          </a:p>
        </p:txBody>
      </p:sp>
      <p:sp>
        <p:nvSpPr>
          <p:cNvPr id="136" name="Google Shape;136;p21"/>
          <p:cNvSpPr txBox="1">
            <a:spLocks noGrp="1"/>
          </p:cNvSpPr>
          <p:nvPr>
            <p:ph type="title"/>
          </p:nvPr>
        </p:nvSpPr>
        <p:spPr>
          <a:xfrm>
            <a:off x="390800" y="2670544"/>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5403E"/>
                </a:solidFill>
                <a:latin typeface="Libre Baskerville"/>
                <a:ea typeface="Libre Baskerville"/>
                <a:cs typeface="Libre Baskerville"/>
                <a:sym typeface="Libre Baskerville"/>
              </a:rPr>
              <a:t>What is </a:t>
            </a:r>
            <a:r>
              <a:rPr lang="en" sz="2400" b="1">
                <a:solidFill>
                  <a:srgbClr val="45403E"/>
                </a:solidFill>
                <a:latin typeface="Libre Baskerville"/>
                <a:ea typeface="Libre Baskerville"/>
                <a:cs typeface="Libre Baskerville"/>
                <a:sym typeface="Libre Baskerville"/>
              </a:rPr>
              <a:t>our approach</a:t>
            </a:r>
            <a:r>
              <a:rPr lang="en" sz="2400">
                <a:solidFill>
                  <a:srgbClr val="45403E"/>
                </a:solidFill>
                <a:latin typeface="Libre Baskerville"/>
                <a:ea typeface="Libre Baskerville"/>
                <a:cs typeface="Libre Baskerville"/>
                <a:sym typeface="Libre Baskerville"/>
              </a:rPr>
              <a:t>?</a:t>
            </a:r>
            <a:endParaRPr sz="2400">
              <a:solidFill>
                <a:srgbClr val="45403E"/>
              </a:solidFill>
              <a:latin typeface="Libre Baskerville"/>
              <a:ea typeface="Libre Baskerville"/>
              <a:cs typeface="Libre Baskerville"/>
              <a:sym typeface="Libre Baskerville"/>
            </a:endParaRPr>
          </a:p>
        </p:txBody>
      </p:sp>
      <p:sp>
        <p:nvSpPr>
          <p:cNvPr id="138" name="Google Shape;138;p21"/>
          <p:cNvSpPr txBox="1">
            <a:spLocks noGrp="1"/>
          </p:cNvSpPr>
          <p:nvPr>
            <p:ph type="title"/>
          </p:nvPr>
        </p:nvSpPr>
        <p:spPr>
          <a:xfrm>
            <a:off x="311700" y="3644188"/>
            <a:ext cx="8520600" cy="647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rgbClr val="45403E"/>
                </a:solidFill>
                <a:latin typeface="Libre Baskerville"/>
                <a:ea typeface="Libre Baskerville"/>
                <a:cs typeface="Libre Baskerville"/>
                <a:sym typeface="Libre Baskerville"/>
              </a:rPr>
              <a:t>What </a:t>
            </a:r>
            <a:r>
              <a:rPr lang="en" sz="2400" b="1">
                <a:solidFill>
                  <a:srgbClr val="45403E"/>
                </a:solidFill>
                <a:latin typeface="Libre Baskerville"/>
                <a:ea typeface="Libre Baskerville"/>
                <a:cs typeface="Libre Baskerville"/>
                <a:sym typeface="Libre Baskerville"/>
              </a:rPr>
              <a:t>is important</a:t>
            </a:r>
            <a:r>
              <a:rPr lang="en" sz="2400">
                <a:solidFill>
                  <a:srgbClr val="45403E"/>
                </a:solidFill>
                <a:latin typeface="Libre Baskerville"/>
                <a:ea typeface="Libre Baskerville"/>
                <a:cs typeface="Libre Baskerville"/>
                <a:sym typeface="Libre Baskerville"/>
              </a:rPr>
              <a:t> to us?</a:t>
            </a:r>
            <a:endParaRPr sz="2400">
              <a:solidFill>
                <a:srgbClr val="45403E"/>
              </a:solidFill>
              <a:latin typeface="Libre Baskerville"/>
              <a:ea typeface="Libre Baskerville"/>
              <a:cs typeface="Libre Baskerville"/>
              <a:sym typeface="Libre Baskerville"/>
            </a:endParaRPr>
          </a:p>
        </p:txBody>
      </p:sp>
      <p:sp>
        <p:nvSpPr>
          <p:cNvPr id="139" name="Google Shape;139;p21"/>
          <p:cNvSpPr txBox="1">
            <a:spLocks noGrp="1"/>
          </p:cNvSpPr>
          <p:nvPr>
            <p:ph type="title"/>
          </p:nvPr>
        </p:nvSpPr>
        <p:spPr>
          <a:xfrm>
            <a:off x="311700" y="566058"/>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45403E"/>
                </a:solidFill>
                <a:latin typeface="Libre Baskerville"/>
                <a:ea typeface="Libre Baskerville"/>
                <a:cs typeface="Libre Baskerville"/>
                <a:sym typeface="Libre Baskerville"/>
              </a:rPr>
              <a:t>What </a:t>
            </a:r>
            <a:r>
              <a:rPr lang="en" sz="2400" b="1" dirty="0">
                <a:solidFill>
                  <a:srgbClr val="45403E"/>
                </a:solidFill>
                <a:latin typeface="Libre Baskerville"/>
                <a:ea typeface="Libre Baskerville"/>
                <a:cs typeface="Libre Baskerville"/>
                <a:sym typeface="Libre Baskerville"/>
              </a:rPr>
              <a:t>type of application?</a:t>
            </a:r>
            <a:endParaRPr sz="2400" b="1" dirty="0">
              <a:solidFill>
                <a:srgbClr val="45403E"/>
              </a:solidFill>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TotalTime>
  <Words>6294</Words>
  <Application>Microsoft Office PowerPoint</Application>
  <PresentationFormat>Předvádění na obrazovce (16:9)</PresentationFormat>
  <Paragraphs>628</Paragraphs>
  <Slides>79</Slides>
  <Notes>79</Notes>
  <HiddenSlides>1</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79</vt:i4>
      </vt:variant>
    </vt:vector>
  </HeadingPairs>
  <TitlesOfParts>
    <vt:vector size="83" baseType="lpstr">
      <vt:lpstr>Arial</vt:lpstr>
      <vt:lpstr>Average</vt:lpstr>
      <vt:lpstr>Libre Baskerville</vt:lpstr>
      <vt:lpstr>Simple Light</vt:lpstr>
      <vt:lpstr>Architectural  Visualization from the artist’s perspective.</vt:lpstr>
      <vt:lpstr>Architectural Visualization is everywhere.</vt:lpstr>
      <vt:lpstr>Prezentace aplikace PowerPoint</vt:lpstr>
      <vt:lpstr>Prezentace aplikace PowerPoint</vt:lpstr>
      <vt:lpstr>Prezentace aplikace PowerPoint</vt:lpstr>
      <vt:lpstr>Prezentace aplikace PowerPoint</vt:lpstr>
      <vt:lpstr>Prezentace aplikace PowerPoint</vt:lpstr>
      <vt:lpstr>Why is it everywhere?</vt:lpstr>
      <vt:lpstr>Who creates architectural visualizations?</vt:lpstr>
      <vt:lpstr>Types of Applications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Who creates architectural visualizations?</vt:lpstr>
      <vt:lpstr>Who creates architectural visualizations?</vt:lpstr>
      <vt:lpstr>Who creates architectural visualizations?</vt:lpstr>
      <vt:lpstr>Who creates architectural visualizations?</vt:lpstr>
      <vt:lpstr>Who creates architectural visualizations?</vt:lpstr>
      <vt:lpstr>Who creates architectural visualizations?</vt:lpstr>
      <vt:lpstr>Prezentace aplikace PowerPoint</vt:lpstr>
      <vt:lpstr>Who are we?</vt:lpstr>
      <vt:lpstr>Prezentace aplikace PowerPoint</vt:lpstr>
      <vt:lpstr>Prezentace aplikace PowerPoint</vt:lpstr>
      <vt:lpstr>Process is Key</vt:lpstr>
      <vt:lpstr>Prezentace aplikace PowerPoint</vt:lpstr>
      <vt:lpstr>Prezentace aplikace PowerPoint</vt:lpstr>
      <vt:lpstr>Prezentace aplikace PowerPoint</vt:lpstr>
      <vt:lpstr>Prezentace aplikace PowerPoint</vt:lpstr>
      <vt:lpstr>Prezentace aplikace PowerPoint</vt:lpstr>
      <vt:lpstr>What’s important to us, the artists?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Architectural  Visualization from the artist’s perspective.</dc:title>
  <dc:creator>chris tophe</dc:creator>
  <cp:lastModifiedBy>jarda</cp:lastModifiedBy>
  <cp:revision>28</cp:revision>
  <cp:lastPrinted>2018-09-05T09:35:00Z</cp:lastPrinted>
  <dcterms:modified xsi:type="dcterms:W3CDTF">2018-09-05T09:36:32Z</dcterms:modified>
</cp:coreProperties>
</file>