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76" autoAdjust="0"/>
    <p:restoredTop sz="72176" autoAdjust="0"/>
  </p:normalViewPr>
  <p:slideViewPr>
    <p:cSldViewPr snapToGrid="0">
      <p:cViewPr>
        <p:scale>
          <a:sx n="108" d="100"/>
          <a:sy n="108" d="100"/>
        </p:scale>
        <p:origin x="-77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-3378" y="-102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5716-5828-43B4-BAF2-03256E61C2BB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7FDA2-5ADD-4FB8-8AB8-E89651E4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4F78DA-865A-4C9F-B465-0BFD18730F77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E041955-9354-44B2-8A97-890269D6F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5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my name is Thomas Ludwig, I’m with Glare Technologies, developers of Indigo Renderer</a:t>
            </a:r>
          </a:p>
          <a:p>
            <a:endParaRPr lang="en-US" dirty="0"/>
          </a:p>
          <a:p>
            <a:r>
              <a:rPr lang="en-US" dirty="0"/>
              <a:t>We’re a small company of 3 fulltime employees, plus some friends and contractors helping out.</a:t>
            </a:r>
          </a:p>
          <a:p>
            <a:endParaRPr lang="en-US" dirty="0"/>
          </a:p>
          <a:p>
            <a:r>
              <a:rPr lang="en-US" dirty="0"/>
              <a:t>I’ve been with Glare for 10 years now, though the history of Indigo stretches back further than that as a hobby project of Nicholas Chapman.</a:t>
            </a:r>
            <a:endParaRPr lang="en-GB" altLang="en-US" sz="1300" dirty="0">
              <a:latin typeface="Source Sans Pro" pitchFamily="32" charset="0"/>
              <a:cs typeface="源ノ角ゴシック Norm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4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Some users willing to trade rendering speed /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hw</a:t>
            </a:r>
            <a:r>
              <a:rPr lang="en-GB" altLang="en-US" sz="1100" dirty="0">
                <a:latin typeface="+mn-lt"/>
                <a:cs typeface="源ノ角ゴシック Normal" charset="0"/>
              </a:rPr>
              <a:t> costs for simple setup, high quality final results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Nevertheless, all A/B comparisons in these slides rendered in 5 mins or less on desktop CPU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 err="1">
                <a:latin typeface="+mn-lt"/>
                <a:cs typeface="源ノ角ゴシック Normal" charset="0"/>
              </a:rPr>
              <a:t>Bidir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at best much more efficient, at worst not much worse (MIS), thus safest default without changing rendering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5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Saint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Gobain</a:t>
            </a:r>
            <a:r>
              <a:rPr lang="en-GB" altLang="en-US" sz="1100" dirty="0">
                <a:latin typeface="+mn-lt"/>
                <a:cs typeface="源ノ角ゴシック Normal" charset="0"/>
              </a:rPr>
              <a:t> needed predictive accuracy, measured spectral data for various commercially offered glass types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Indigo material library allows anyone to use extremely realistic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Unphysical hacks commonly used for viz, e.g. section planes, invisible to cam objects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Section planes can’t simply clip off geometry, still need to emit from lights and reflect etc. More special cases for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bidir</a:t>
            </a: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Shadow catcher planes are another special case, used for compositing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4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Similarly, more special cases for invisible to cam objects when using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bidir</a:t>
            </a: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Refraction density different for light paths, interpolated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normals</a:t>
            </a:r>
            <a:r>
              <a:rPr lang="en-GB" altLang="en-US" sz="1100" dirty="0">
                <a:latin typeface="+mn-lt"/>
                <a:cs typeface="源ノ角ゴシック Normal" charset="0"/>
              </a:rPr>
              <a:t> need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Veach’s</a:t>
            </a:r>
            <a:r>
              <a:rPr lang="en-GB" altLang="en-US" sz="1100" dirty="0">
                <a:latin typeface="+mn-lt"/>
                <a:cs typeface="源ノ角ゴシック Normal" charset="0"/>
              </a:rPr>
              <a:t> “smoothing factor”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Fast N^2 implementation complex to implement and debug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7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8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Vanilla </a:t>
            </a:r>
            <a:r>
              <a:rPr lang="en-US" sz="1100" dirty="0" err="1"/>
              <a:t>bidir</a:t>
            </a:r>
            <a:r>
              <a:rPr lang="en-US" sz="1100" dirty="0"/>
              <a:t> has overhead from many shadow rays, but there are ways to make it more efficient.</a:t>
            </a:r>
          </a:p>
          <a:p>
            <a:endParaRPr lang="en-US" sz="1100" dirty="0"/>
          </a:p>
          <a:p>
            <a:r>
              <a:rPr lang="en-US" sz="1100" dirty="0"/>
              <a:t>Combinatorial </a:t>
            </a:r>
            <a:r>
              <a:rPr lang="en-US" sz="1100" dirty="0" err="1"/>
              <a:t>bidir</a:t>
            </a:r>
            <a:r>
              <a:rPr lang="en-US" sz="1100" dirty="0"/>
              <a:t>, two-way path tracing by Simon Brown are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0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Can’t ignore available GPU resources, factor ~10 brute force per GPU, GeForce RTX announced yesterday with dedicated RT silicon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 err="1">
                <a:latin typeface="+mn-lt"/>
                <a:cs typeface="源ノ角ゴシック Normal" charset="0"/>
              </a:rPr>
              <a:t>Wavefront</a:t>
            </a:r>
            <a:r>
              <a:rPr lang="en-GB" altLang="en-US" sz="1100" dirty="0">
                <a:latin typeface="+mn-lt"/>
                <a:cs typeface="源ノ角ゴシック Normal" charset="0"/>
              </a:rPr>
              <a:t>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unidir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PT already complex,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bidir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roughly doubles it (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subpath</a:t>
            </a:r>
            <a:r>
              <a:rPr lang="en-GB" altLang="en-US" sz="1100" dirty="0">
                <a:latin typeface="+mn-lt"/>
                <a:cs typeface="源ノ角ゴシック Normal" charset="0"/>
              </a:rPr>
              <a:t> tracing, MIS combining)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Would like to see more research on GPU out of core rendering, need practical method since complexity strictly additive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start with a brief history of Indigo Renderer and our market context, and then go over some motivating examples for some of the design decisions.</a:t>
            </a:r>
          </a:p>
          <a:p>
            <a:endParaRPr lang="en-US" dirty="0"/>
          </a:p>
          <a:p>
            <a:r>
              <a:rPr lang="en-US" dirty="0"/>
              <a:t>Difficult indirect lighting, especially caustics, is not a focus of most rendering systems so I’ll go into detail about that, followed by user and developer perspectives for using bidirectional algorithms.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7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Basis is of course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Veach’s</a:t>
            </a:r>
            <a:r>
              <a:rPr lang="en-GB" altLang="en-US" sz="1100" dirty="0">
                <a:latin typeface="+mn-lt"/>
                <a:cs typeface="源ノ角ゴシック Normal" charset="0"/>
              </a:rPr>
              <a:t> thesis, and Maxwell early pioneers in physically-based MC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Non-CG specialists e.g. architects, CAD designers, people with primary job in design, want good results easily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SketchUp and Revit users for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archviz</a:t>
            </a:r>
            <a:r>
              <a:rPr lang="en-GB" altLang="en-US" sz="1100" dirty="0">
                <a:latin typeface="+mn-lt"/>
                <a:cs typeface="源ノ角ゴシック Normal" charset="0"/>
              </a:rPr>
              <a:t>, C4D for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productviz</a:t>
            </a:r>
            <a:r>
              <a:rPr lang="en-GB" altLang="en-US" sz="1100" dirty="0">
                <a:latin typeface="+mn-lt"/>
                <a:cs typeface="源ノ角ゴシック Normal" charset="0"/>
              </a:rPr>
              <a:t>, Blender CAD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4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Indigo Renderer places great emphasis on image quality, and simplicity.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8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Biggest enabling assumption of viz: scenes can fit in memory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Relaxing this constraint allows powerful bidirectional methods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Pronounced advantage over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unidir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for rendering caustics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Fast early convergence big practical benefit of MLT, useful for previews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8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For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unidir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to sample localised reflections, needs path guiding methods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When there is realistically modelled glass in front of emitter, you need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bidir</a:t>
            </a:r>
            <a:r>
              <a:rPr lang="en-GB" altLang="en-US" sz="1100" dirty="0">
                <a:latin typeface="+mn-lt"/>
                <a:cs typeface="源ノ角ゴシック Normal" charset="0"/>
              </a:rPr>
              <a:t>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9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GB" altLang="en-US" sz="1100" dirty="0">
                <a:latin typeface="+mn-lt"/>
                <a:cs typeface="源ノ角ゴシック Normal" charset="0"/>
              </a:rPr>
              <a:t>Scenes as complex as this are not the norm, but same high accuracy engine rendering any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archviz</a:t>
            </a:r>
            <a:r>
              <a:rPr lang="en-GB" altLang="en-US" sz="1100" dirty="0">
                <a:latin typeface="+mn-lt"/>
                <a:cs typeface="源ノ角ゴシック Normal" charset="0"/>
              </a:rPr>
              <a:t> 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productviz</a:t>
            </a:r>
            <a:r>
              <a:rPr lang="en-GB" altLang="en-US" sz="1100" dirty="0">
                <a:latin typeface="+mn-lt"/>
                <a:cs typeface="源ノ角ゴシック Normal" charset="0"/>
              </a:rPr>
              <a:t> scene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Many realistic scenes almost entirely illuminated by indirect light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Narrow IES lights particularly tricky for </a:t>
            </a:r>
            <a:r>
              <a:rPr lang="en-GB" altLang="en-US" sz="1100" dirty="0" err="1">
                <a:latin typeface="+mn-lt"/>
                <a:cs typeface="源ノ角ゴシック Normal" charset="0"/>
              </a:rPr>
              <a:t>unidir</a:t>
            </a:r>
            <a:endParaRPr lang="en-GB" altLang="en-US" sz="1100" dirty="0">
              <a:latin typeface="+mn-lt"/>
              <a:cs typeface="源ノ角ゴシック Norm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0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Green light path starts from the camera, hits the floor or wall, fails to make a direct lighting connection and strikes light through series of low probability scatters, producing firefly</a:t>
            </a: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endParaRPr lang="en-GB" altLang="en-US" sz="1100" dirty="0">
              <a:latin typeface="+mn-lt"/>
              <a:cs typeface="源ノ角ゴシック Normal" charset="0"/>
            </a:endParaRPr>
          </a:p>
          <a:p>
            <a:pPr marL="233863" indent="-232144">
              <a:lnSpc>
                <a:spcPct val="104000"/>
              </a:lnSpc>
              <a:spcBef>
                <a:spcPct val="0"/>
              </a:spcBef>
              <a:tabLst>
                <a:tab pos="486642" algn="l"/>
                <a:tab pos="973282" algn="l"/>
                <a:tab pos="1459924" algn="l"/>
                <a:tab pos="1946565" algn="l"/>
                <a:tab pos="2433206" algn="l"/>
                <a:tab pos="2919847" algn="l"/>
                <a:tab pos="3406489" algn="l"/>
                <a:tab pos="3893129" algn="l"/>
                <a:tab pos="4379771" algn="l"/>
                <a:tab pos="4866411" algn="l"/>
                <a:tab pos="5353053" algn="l"/>
                <a:tab pos="5839694" algn="l"/>
                <a:tab pos="6326335" algn="l"/>
              </a:tabLst>
            </a:pPr>
            <a:r>
              <a:rPr lang="en-GB" altLang="en-US" sz="1100" dirty="0">
                <a:latin typeface="+mn-lt"/>
                <a:cs typeface="源ノ角ゴシック Normal" charset="0"/>
              </a:rPr>
              <a:t>Orange light paths  start from emitter, reflect inside fixture, then strike floor or wall and connect to camera → perfect importance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1955-9354-44B2-8A97-890269D6FE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252" y="1820849"/>
            <a:ext cx="5619749" cy="2187524"/>
          </a:xfrm>
        </p:spPr>
        <p:txBody>
          <a:bodyPr bIns="0" anchor="b">
            <a:norm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5" y="4013562"/>
            <a:ext cx="5623035" cy="1655762"/>
          </a:xfrm>
        </p:spPr>
        <p:txBody>
          <a:bodyPr t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536" y="6333360"/>
            <a:ext cx="4114800" cy="365125"/>
          </a:xfrm>
        </p:spPr>
        <p:txBody>
          <a:bodyPr lIns="128016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220718"/>
            <a:ext cx="2669714" cy="1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662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9593820" y="1584458"/>
            <a:ext cx="3500107" cy="10656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586" y="367219"/>
            <a:ext cx="8891751" cy="6123565"/>
          </a:xfrm>
        </p:spPr>
        <p:txBody>
          <a:bodyPr vert="eaVert" l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18027" y="1670021"/>
            <a:ext cx="3061782" cy="45617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480640" y="5238537"/>
            <a:ext cx="2017659" cy="486833"/>
          </a:xfrm>
        </p:spPr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0172076" y="807387"/>
            <a:ext cx="62020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4333" y="5601965"/>
            <a:ext cx="1456132" cy="3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9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9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4" y="4202885"/>
            <a:ext cx="10875988" cy="1006747"/>
          </a:xfrm>
        </p:spPr>
        <p:txBody>
          <a:bodyPr bIns="0"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1" y="5216655"/>
            <a:ext cx="10871200" cy="833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93" y="2003426"/>
            <a:ext cx="5544708" cy="386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3426"/>
            <a:ext cx="5541264" cy="386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2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3" y="469127"/>
            <a:ext cx="5885473" cy="788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3425"/>
            <a:ext cx="551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93" y="2827338"/>
            <a:ext cx="5511883" cy="3040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2003425"/>
            <a:ext cx="5515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27338"/>
            <a:ext cx="5513832" cy="3040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8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125D40-9AAE-4885-BF05-39E758A9115E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9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2493" y="1407382"/>
            <a:ext cx="975360" cy="16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843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6" y="2003425"/>
            <a:ext cx="6525337" cy="3857626"/>
          </a:xfrm>
        </p:spPr>
        <p:txBody>
          <a:bodyPr/>
          <a:lstStyle>
            <a:lvl1pPr marL="228600" indent="-228600">
              <a:tabLst/>
              <a:defRPr sz="1600"/>
            </a:lvl1pPr>
            <a:lvl2pPr marL="460375" indent="-230188">
              <a:tabLst/>
              <a:defRPr sz="1400"/>
            </a:lvl2pPr>
            <a:lvl3pPr marL="690563" indent="-230188">
              <a:tabLst/>
              <a:defRPr sz="1200"/>
            </a:lvl3pPr>
            <a:lvl4pPr marL="920750" indent="-230188">
              <a:tabLst/>
              <a:defRPr sz="1200"/>
            </a:lvl4pPr>
            <a:lvl5pPr marL="1150938" indent="-230188">
              <a:tabLst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1" y="2003425"/>
            <a:ext cx="4295775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1" y="457201"/>
            <a:ext cx="5894916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94" y="457200"/>
            <a:ext cx="5885473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6" y="2003425"/>
            <a:ext cx="6525337" cy="3857626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94" y="2003425"/>
            <a:ext cx="4286332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93904" cy="79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5013"/>
            <a:ext cx="11212321" cy="3855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693" y="6367562"/>
            <a:ext cx="4114800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2761" y="6351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73E0770A-CABF-416D-A309-6F91DFBFBC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25503" y="1486894"/>
            <a:ext cx="82693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59" y="567753"/>
            <a:ext cx="1665748" cy="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5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0750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0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2832E-70FB-43C9-8687-9064D58F8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1" y="1820849"/>
            <a:ext cx="6196553" cy="2187524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considerations for physical realism</a:t>
            </a:r>
            <a:r>
              <a:rPr lang="en-US" b="0" dirty="0"/>
              <a:t/>
            </a:r>
            <a:br>
              <a:rPr lang="en-US" b="0" dirty="0"/>
            </a:br>
            <a:r>
              <a:rPr lang="en-US" dirty="0"/>
              <a:t>and practical use in Indigo Renderer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AA236D-2359-4168-A0DF-2A575803F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965" y="4511274"/>
            <a:ext cx="5623035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Thomas Ludwig</a:t>
            </a:r>
          </a:p>
          <a:p>
            <a:r>
              <a:rPr lang="en-US" dirty="0"/>
              <a:t>Glare Technologies Ltd.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https://www.indigorenderer.com</a:t>
            </a:r>
          </a:p>
          <a:p>
            <a:r>
              <a:rPr lang="en-US" dirty="0"/>
              <a:t>https://www.glaretechnologies.com</a:t>
            </a:r>
          </a:p>
        </p:txBody>
      </p:sp>
    </p:spTree>
    <p:extLst>
      <p:ext uri="{BB962C8B-B14F-4D97-AF65-F5344CB8AC3E}">
        <p14:creationId xmlns:p14="http://schemas.microsoft.com/office/powerpoint/2010/main" val="211116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085138-FB62-40AF-9D97-B0823F91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From a user's point of view...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EB5FA-DCF3-4C43-B305-18D5CBC94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Compute power gets cheaper over time,</a:t>
            </a:r>
            <a:br>
              <a:rPr lang="en-GB" altLang="en-US" sz="1500" dirty="0"/>
            </a:br>
            <a:r>
              <a:rPr lang="en-GB" altLang="en-US" sz="1500" dirty="0"/>
              <a:t>human time does not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Fast on modern hardware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Bidir</a:t>
            </a:r>
            <a:r>
              <a:rPr lang="en-GB" altLang="en-US" sz="1500" dirty="0"/>
              <a:t> by default means less to think about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Safest default without scene-based</a:t>
            </a:r>
            <a:br>
              <a:rPr lang="en-GB" altLang="en-US" sz="1500" dirty="0"/>
            </a:br>
            <a:r>
              <a:rPr lang="en-GB" altLang="en-US" sz="1500" dirty="0"/>
              <a:t>optimisation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16133E-F6D0-4E25-BCEB-54E21EE9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75" y="1257300"/>
            <a:ext cx="3028520" cy="453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3C0356-5BE9-4CAF-A65E-3C74C0EF4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257300"/>
            <a:ext cx="3028520" cy="453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91F7C9C7-00AD-4004-9678-EEAD47404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085" y="5793400"/>
            <a:ext cx="6144823" cy="51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 err="1"/>
              <a:t>Unidir</a:t>
            </a:r>
            <a:r>
              <a:rPr lang="en-GB" altLang="en-US" sz="1000" dirty="0"/>
              <a:t> vs </a:t>
            </a:r>
            <a:r>
              <a:rPr lang="en-GB" altLang="en-US" sz="1000" dirty="0" err="1"/>
              <a:t>bidir</a:t>
            </a:r>
            <a:r>
              <a:rPr lang="en-GB" altLang="en-US" sz="1000" dirty="0"/>
              <a:t> (5 mins), scene by Filippo </a:t>
            </a:r>
            <a:r>
              <a:rPr lang="en-GB" altLang="en-US" sz="1000" dirty="0" err="1"/>
              <a:t>Scarso</a:t>
            </a:r>
            <a:r>
              <a:rPr lang="en-GB" altLang="en-US" sz="1000" dirty="0"/>
              <a:t> / </a:t>
            </a:r>
            <a:r>
              <a:rPr lang="en-GB" altLang="en-US" sz="1000" dirty="0" err="1"/>
              <a:t>pibuz</a:t>
            </a:r>
            <a:endParaRPr lang="en-GB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7899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466DA-E647-40EE-AEFD-96755715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From a user's point of view...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0EB02F-3052-42BA-912C-DA866E2E7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Compute power gets cheaper over time, </a:t>
            </a:r>
            <a:br>
              <a:rPr lang="en-GB" altLang="en-US" sz="1500" dirty="0"/>
            </a:br>
            <a:r>
              <a:rPr lang="en-GB" altLang="en-US" sz="1500" dirty="0"/>
              <a:t>human time does not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Fast on modern hardware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Bidir</a:t>
            </a:r>
            <a:r>
              <a:rPr lang="en-GB" altLang="en-US" sz="1500" dirty="0"/>
              <a:t> by default means less to think about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Safest default without scene-based </a:t>
            </a:r>
            <a:br>
              <a:rPr lang="en-GB" altLang="en-US" sz="1500" dirty="0"/>
            </a:br>
            <a:r>
              <a:rPr lang="en-GB" altLang="en-US" sz="1500" dirty="0"/>
              <a:t>optimisation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Example: partnership with Saint-Gobain Glass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Verified spectral model for several glass types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Available on the online material database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Can now easily be used in high accuracy </a:t>
            </a:r>
            <a:r>
              <a:rPr lang="en-GB" altLang="en-US" sz="1500" dirty="0" err="1"/>
              <a:t>archviz</a:t>
            </a:r>
            <a:r>
              <a:rPr lang="en-GB" altLang="en-US" sz="1500" dirty="0"/>
              <a:t>,</a:t>
            </a:r>
            <a:br>
              <a:rPr lang="en-GB" altLang="en-US" sz="1500" dirty="0"/>
            </a:br>
            <a:r>
              <a:rPr lang="en-GB" altLang="en-US" sz="1500" dirty="0"/>
              <a:t>both interior and exterior shots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6E0C-D167-411A-B385-E97E6EE7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66" y="1257300"/>
            <a:ext cx="4608442" cy="460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33BBC1E4-D13A-4C70-AF2A-5506F7C2E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081" y="5868062"/>
            <a:ext cx="21383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r>
              <a:rPr lang="en-GB" altLang="en-US" sz="1000" dirty="0"/>
              <a:t>Saint-Gobain Glass Cool-Lite SKN 165</a:t>
            </a:r>
          </a:p>
        </p:txBody>
      </p:sp>
    </p:spTree>
    <p:extLst>
      <p:ext uri="{BB962C8B-B14F-4D97-AF65-F5344CB8AC3E}">
        <p14:creationId xmlns:p14="http://schemas.microsoft.com/office/powerpoint/2010/main" val="3338100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15A78-359F-4E1B-9DBB-A1FF0C37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458076"/>
            <a:ext cx="6370981" cy="799224"/>
          </a:xfrm>
        </p:spPr>
        <p:txBody>
          <a:bodyPr/>
          <a:lstStyle/>
          <a:p>
            <a:r>
              <a:rPr lang="en-GB" altLang="en-US" dirty="0"/>
              <a:t>From a developer's point of view...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6CDED-1FCE-4DF9-91C4-8B5B9046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Bidir</a:t>
            </a:r>
            <a:r>
              <a:rPr lang="en-GB" altLang="en-US" sz="1500" dirty="0"/>
              <a:t> is more difficult to implement and maintain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Unphysical hacks trickier</a:t>
            </a:r>
          </a:p>
          <a:p>
            <a:pPr marL="1295400" lvl="2" indent="-287338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Section planes</a:t>
            </a:r>
          </a:p>
          <a:p>
            <a:pPr marL="1295400" lvl="2" indent="-287338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Shadow catcher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30216E9-CFF5-43FD-816D-339E687E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5" y="3776138"/>
            <a:ext cx="3818610" cy="225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C9BA2703-5F57-4AD0-9130-E8ACAED4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79" y="3774032"/>
            <a:ext cx="3818610" cy="226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E618054-ACC3-41AD-85D9-CA6A45B7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82" y="3774032"/>
            <a:ext cx="3818610" cy="226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5F47C2C-DAE2-4BAA-AD31-BDF50BB0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99" y="1257300"/>
            <a:ext cx="3818610" cy="227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F432B205-6ABF-427C-A6C1-D40445ED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604" y="6030816"/>
            <a:ext cx="21383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r>
              <a:rPr lang="en-GB" altLang="en-US" sz="1000" dirty="0"/>
              <a:t>Scene by polygonmanufaktur.de</a:t>
            </a:r>
          </a:p>
        </p:txBody>
      </p:sp>
    </p:spTree>
    <p:extLst>
      <p:ext uri="{BB962C8B-B14F-4D97-AF65-F5344CB8AC3E}">
        <p14:creationId xmlns:p14="http://schemas.microsoft.com/office/powerpoint/2010/main" val="420222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15A78-359F-4E1B-9DBB-A1FF0C37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458076"/>
            <a:ext cx="6370981" cy="799224"/>
          </a:xfrm>
        </p:spPr>
        <p:txBody>
          <a:bodyPr/>
          <a:lstStyle/>
          <a:p>
            <a:r>
              <a:rPr lang="en-GB" altLang="en-US" dirty="0"/>
              <a:t>From a developer's point of view...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6CDED-1FCE-4DF9-91C4-8B5B9046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Bidir</a:t>
            </a:r>
            <a:r>
              <a:rPr lang="en-GB" altLang="en-US" sz="1500" dirty="0"/>
              <a:t> is more difficult to implement and maintain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Unphysical hacks trickier</a:t>
            </a:r>
          </a:p>
          <a:p>
            <a:pPr marL="1295400" lvl="2" indent="-287338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Section planes</a:t>
            </a:r>
          </a:p>
          <a:p>
            <a:pPr marL="1295400" lvl="2" indent="-287338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Shadow catcher</a:t>
            </a:r>
          </a:p>
          <a:p>
            <a:pPr marL="1295400" lvl="2" indent="-287338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Invisible to camera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Non-symmetric scattering, normal smoothing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Naive implementation is O(N^4),</a:t>
            </a:r>
            <a:br>
              <a:rPr lang="en-GB" altLang="en-US" sz="1500" dirty="0"/>
            </a:br>
            <a:r>
              <a:rPr lang="en-GB" altLang="en-US" sz="1500" dirty="0"/>
              <a:t>can be optimised to O(N^2) [3]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E47F345-DAF8-4E54-8735-25AA6377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21" y="3599511"/>
            <a:ext cx="32400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C844C824-7163-48AB-B653-FFD5DE1E6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21" y="1257300"/>
            <a:ext cx="32400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890D4B86-6BEC-46C1-AAB3-B8E66D121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865" y="5816309"/>
            <a:ext cx="157956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r>
              <a:rPr lang="en-GB" altLang="en-US" sz="1000" dirty="0"/>
              <a:t>Scene by Oscar Johansson</a:t>
            </a:r>
          </a:p>
        </p:txBody>
      </p:sp>
    </p:spTree>
    <p:extLst>
      <p:ext uri="{BB962C8B-B14F-4D97-AF65-F5344CB8AC3E}">
        <p14:creationId xmlns:p14="http://schemas.microsoft.com/office/powerpoint/2010/main" val="46693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5ABDA-C563-4C58-A76B-4430B8BA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Avoid complex algorithms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FB9E21-BEE3-489A-AB29-96BD5389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Complex can mean: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implement robustly, e.g. </a:t>
            </a:r>
            <a:r>
              <a:rPr lang="en-GB" altLang="en-US" sz="1500" dirty="0" err="1"/>
              <a:t>Veach</a:t>
            </a:r>
            <a:r>
              <a:rPr lang="en-GB" altLang="en-US" sz="1500" dirty="0"/>
              <a:t>-MLT vs PSS-MLT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understand settings exposed to users, e.g. irradiance caching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predict behaviour, e.g. flickering in animation</a:t>
            </a:r>
          </a:p>
        </p:txBody>
      </p:sp>
    </p:spTree>
    <p:extLst>
      <p:ext uri="{BB962C8B-B14F-4D97-AF65-F5344CB8AC3E}">
        <p14:creationId xmlns:p14="http://schemas.microsoft.com/office/powerpoint/2010/main" val="371342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5ABDA-C563-4C58-A76B-4430B8BA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Avoid complex algorithms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FB9E21-BEE3-489A-AB29-96BD5389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Complex can mean: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implement robustly, e.g. </a:t>
            </a:r>
            <a:r>
              <a:rPr lang="en-GB" altLang="en-US" sz="1500" dirty="0" err="1"/>
              <a:t>Veach</a:t>
            </a:r>
            <a:r>
              <a:rPr lang="en-GB" altLang="en-US" sz="1500" dirty="0"/>
              <a:t>-MLT vs PSS-MLT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understand settings exposed to users, e.g. irradiance caching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predict behaviour, e.g. flickering in animation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Bidir</a:t>
            </a:r>
            <a:r>
              <a:rPr lang="en-GB" altLang="en-US" sz="1500" dirty="0"/>
              <a:t> is as powerful as you can get before getting exotic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Proven highly efficient mix of direct and indirect techniques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Embarrassingly parallel, albeit with incoherent splats for light paths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Needs to work on GPU eventually too</a:t>
            </a:r>
          </a:p>
        </p:txBody>
      </p:sp>
    </p:spTree>
    <p:extLst>
      <p:ext uri="{BB962C8B-B14F-4D97-AF65-F5344CB8AC3E}">
        <p14:creationId xmlns:p14="http://schemas.microsoft.com/office/powerpoint/2010/main" val="94605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F27F8-0083-473C-ACA5-F9638A92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458076"/>
            <a:ext cx="7387115" cy="799224"/>
          </a:xfrm>
        </p:spPr>
        <p:txBody>
          <a:bodyPr/>
          <a:lstStyle/>
          <a:p>
            <a:r>
              <a:rPr lang="en-GB" altLang="en-US" dirty="0"/>
              <a:t>GPU rendering benefits and 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48623-097A-45B1-A5FE-A58298B8C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Huge performance boost for </a:t>
            </a:r>
            <a:r>
              <a:rPr lang="en-GB" altLang="en-US" sz="1500" dirty="0" err="1"/>
              <a:t>unidir</a:t>
            </a:r>
            <a:r>
              <a:rPr lang="en-GB" altLang="en-US" sz="1500" dirty="0"/>
              <a:t> PT (fully) on GPU  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Tried hybrid CPU+GPU, always bottlenecked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Multi GPU performance is incredible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Nvidia announced dedicated ray tracing units in GeForce RTX, 10 </a:t>
            </a:r>
            <a:r>
              <a:rPr lang="en-GB" altLang="en-US" sz="1500" dirty="0" err="1"/>
              <a:t>gigarays</a:t>
            </a:r>
            <a:r>
              <a:rPr lang="en-GB" altLang="en-US" sz="1500" dirty="0"/>
              <a:t> / sec!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GPU </a:t>
            </a:r>
            <a:r>
              <a:rPr lang="en-GB" altLang="en-US" sz="1500" dirty="0" err="1"/>
              <a:t>bidir</a:t>
            </a:r>
            <a:r>
              <a:rPr lang="en-GB" altLang="en-US" sz="1500" dirty="0"/>
              <a:t> in future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Requires more stages in </a:t>
            </a:r>
            <a:r>
              <a:rPr lang="en-GB" altLang="en-US" sz="1500" dirty="0" err="1"/>
              <a:t>wavefront</a:t>
            </a:r>
            <a:r>
              <a:rPr lang="en-GB" altLang="en-US" sz="1500" dirty="0"/>
              <a:t> path tracing [4]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Even more memory limited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12 GB on GPU versus 128 GB on CPU practical in 2017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Out-of-core would add large amount of complexity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Still want in-memory </a:t>
            </a:r>
            <a:r>
              <a:rPr lang="en-GB" altLang="en-US" sz="1500" dirty="0" err="1"/>
              <a:t>codepath</a:t>
            </a:r>
            <a:r>
              <a:rPr lang="en-GB" altLang="en-US" sz="1500" dirty="0"/>
              <a:t> for simpler scenes</a:t>
            </a:r>
          </a:p>
        </p:txBody>
      </p:sp>
    </p:spTree>
    <p:extLst>
      <p:ext uri="{BB962C8B-B14F-4D97-AF65-F5344CB8AC3E}">
        <p14:creationId xmlns:p14="http://schemas.microsoft.com/office/powerpoint/2010/main" val="310530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4346C-54BA-43BD-A81C-6C2CCC55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012BB2-D68E-4406-BE4E-297931723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References:</a:t>
            </a:r>
          </a:p>
          <a:p>
            <a:pPr lvl="1"/>
            <a:r>
              <a:rPr lang="en-GB" altLang="en-US" dirty="0"/>
              <a:t>[1] </a:t>
            </a:r>
            <a:r>
              <a:rPr lang="en-GB" altLang="en-US" dirty="0" err="1"/>
              <a:t>Veach</a:t>
            </a:r>
            <a:r>
              <a:rPr lang="en-GB" altLang="en-US" dirty="0"/>
              <a:t> thesis “Robust Monte Carlo Methods for Light Transport Simulation”</a:t>
            </a:r>
          </a:p>
          <a:p>
            <a:pPr lvl="1"/>
            <a:r>
              <a:rPr lang="en-GB" altLang="en-US" dirty="0"/>
              <a:t>[2] Kelemen et al. “Simple and Robust Mutation Strategy for Metropolis Light Transport Algorithm”</a:t>
            </a:r>
          </a:p>
          <a:p>
            <a:pPr lvl="1"/>
            <a:r>
              <a:rPr lang="en-GB" altLang="en-US" dirty="0"/>
              <a:t>[3] van </a:t>
            </a:r>
            <a:r>
              <a:rPr lang="en-GB" altLang="en-US" dirty="0" err="1"/>
              <a:t>Antwerpen</a:t>
            </a:r>
            <a:r>
              <a:rPr lang="en-GB" altLang="en-US" dirty="0"/>
              <a:t> thesis “Unbiased physically based rendering on the GPU”</a:t>
            </a:r>
          </a:p>
          <a:p>
            <a:pPr lvl="1"/>
            <a:r>
              <a:rPr lang="en-GB" altLang="en-US" dirty="0"/>
              <a:t>[4] Laine et al. “</a:t>
            </a:r>
            <a:r>
              <a:rPr lang="en-US" altLang="en-US" dirty="0" err="1"/>
              <a:t>Megakernels</a:t>
            </a:r>
            <a:r>
              <a:rPr lang="en-US" altLang="en-US" dirty="0"/>
              <a:t> Considered Harmful: </a:t>
            </a:r>
            <a:r>
              <a:rPr lang="en-US" altLang="en-US" dirty="0" err="1"/>
              <a:t>Wavefront</a:t>
            </a:r>
            <a:r>
              <a:rPr lang="en-US" altLang="en-US" dirty="0"/>
              <a:t> Path Tracing on GPUs”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915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3DCF41-9CA6-4DD2-81CD-CF85DC1A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B365AA-FAB2-4F83-9111-F519FF30B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History and context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Motivation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Difficulty of caustics and indirect lighting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From a user's point of view…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From a developer's point of view…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Avoid complex algorithms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GPU rendering benefits and challenges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7088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4AFD5-F3A3-43E2-8A85-D9E07C792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History and context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0CB131-37FE-4057-8B85-523C1A9D3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Basis is </a:t>
            </a:r>
            <a:r>
              <a:rPr lang="en-GB" altLang="en-US" sz="1500" dirty="0" err="1"/>
              <a:t>Veach's</a:t>
            </a:r>
            <a:r>
              <a:rPr lang="en-GB" altLang="en-US" sz="1500" dirty="0"/>
              <a:t> thesis [1], inspired by Maxwell Render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Need for specialised product, “max quality” implementation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Make it accessible to non-CG specialists</a:t>
            </a:r>
          </a:p>
        </p:txBody>
      </p:sp>
    </p:spTree>
    <p:extLst>
      <p:ext uri="{BB962C8B-B14F-4D97-AF65-F5344CB8AC3E}">
        <p14:creationId xmlns:p14="http://schemas.microsoft.com/office/powerpoint/2010/main" val="368066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A0BC6-021E-4F4F-8515-CB445259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History and context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D88AF-8843-4DB2-B067-989DB6DEC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Basis is </a:t>
            </a:r>
            <a:r>
              <a:rPr lang="en-GB" altLang="en-US" sz="1500" dirty="0" err="1"/>
              <a:t>Veach's</a:t>
            </a:r>
            <a:r>
              <a:rPr lang="en-GB" altLang="en-US" sz="1500" dirty="0"/>
              <a:t> thesis [1], inspired by Maxwell Render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Need for specialised product, “max quality” implementation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Make it accessible to non-CG specialists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Indigo Renderer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Emphasis on quality and simplicity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(Volumetric) unidirectional and bidirectional path tracing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Optional Kelemen PSS-MLT [2] on top for most difficult scenes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Truly unbiased - 10k path depth, </a:t>
            </a:r>
            <a:r>
              <a:rPr lang="en-GB" altLang="en-US" sz="1500" dirty="0" err="1"/>
              <a:t>bidir</a:t>
            </a:r>
            <a:r>
              <a:rPr lang="en-GB" altLang="en-US" sz="1500" dirty="0"/>
              <a:t> on by default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Mainly </a:t>
            </a:r>
            <a:r>
              <a:rPr lang="en-GB" altLang="en-US" sz="1500" dirty="0" err="1"/>
              <a:t>archviz</a:t>
            </a:r>
            <a:r>
              <a:rPr lang="en-GB" altLang="en-US" sz="1500" dirty="0"/>
              <a:t> and </a:t>
            </a:r>
            <a:r>
              <a:rPr lang="en-GB" altLang="en-US" sz="1500" dirty="0" err="1"/>
              <a:t>productviz</a:t>
            </a:r>
            <a:r>
              <a:rPr lang="en-GB" altLang="en-US" sz="1500" dirty="0"/>
              <a:t> customers</a:t>
            </a:r>
          </a:p>
        </p:txBody>
      </p:sp>
    </p:spTree>
    <p:extLst>
      <p:ext uri="{BB962C8B-B14F-4D97-AF65-F5344CB8AC3E}">
        <p14:creationId xmlns:p14="http://schemas.microsoft.com/office/powerpoint/2010/main" val="401170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507CC-9FF4-40E8-A4F3-E2C6187A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37ECF7-8CD6-4DC3-8F48-8FCF0CD34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Archviz</a:t>
            </a:r>
            <a:r>
              <a:rPr lang="en-GB" altLang="en-US" sz="1500" dirty="0"/>
              <a:t> / </a:t>
            </a:r>
            <a:r>
              <a:rPr lang="en-GB" altLang="en-US" sz="1500" dirty="0" err="1"/>
              <a:t>productviz</a:t>
            </a:r>
            <a:r>
              <a:rPr lang="en-GB" altLang="en-US" sz="1500" dirty="0"/>
              <a:t> has different requirements and allowances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Can assume scene fits in memory,</a:t>
            </a:r>
            <a:br>
              <a:rPr lang="en-GB" altLang="en-US" sz="1500" dirty="0"/>
            </a:br>
            <a:r>
              <a:rPr lang="en-GB" altLang="en-US" sz="1500" dirty="0"/>
              <a:t>allows </a:t>
            </a:r>
            <a:r>
              <a:rPr lang="en-GB" altLang="en-US" sz="1500" dirty="0" err="1"/>
              <a:t>bidir</a:t>
            </a:r>
            <a:r>
              <a:rPr lang="en-GB" altLang="en-US" sz="1500" dirty="0"/>
              <a:t> methods and GPU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Demand highest final quality, quick previews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Keep algorithms simple as possible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Need to exploit huge GPU resources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GPU </a:t>
            </a:r>
            <a:r>
              <a:rPr lang="en-GB" altLang="en-US" sz="1500" dirty="0" err="1"/>
              <a:t>unidir</a:t>
            </a:r>
            <a:r>
              <a:rPr lang="en-GB" altLang="en-US" sz="1500" dirty="0"/>
              <a:t> is already quite complex!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455E30-6082-4EC0-B549-2F7F2948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42" y="1638949"/>
            <a:ext cx="2519362" cy="380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3E7BD-4C70-45AE-B9E3-1B36DB16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129" y="1638949"/>
            <a:ext cx="2519363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B5F08ECC-9F9E-4FEB-9DC6-81CE997DE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786" y="5448949"/>
            <a:ext cx="6203758" cy="36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 err="1"/>
              <a:t>Unidir</a:t>
            </a:r>
            <a:r>
              <a:rPr lang="en-GB" altLang="en-US" sz="1000" dirty="0"/>
              <a:t> vs </a:t>
            </a:r>
            <a:r>
              <a:rPr lang="en-GB" altLang="en-US" sz="1000" dirty="0" err="1"/>
              <a:t>bidir</a:t>
            </a:r>
            <a:r>
              <a:rPr lang="en-GB" altLang="en-US" sz="1000" dirty="0"/>
              <a:t> (2.5 mins on AMD </a:t>
            </a:r>
            <a:r>
              <a:rPr lang="en-GB" altLang="en-US" sz="1000" dirty="0" err="1"/>
              <a:t>ThreadRipper</a:t>
            </a:r>
            <a:r>
              <a:rPr lang="en-GB" altLang="en-US" sz="1000" dirty="0"/>
              <a:t>), scene by Giorgio Luciano &amp; polygonmanufaktur.de</a:t>
            </a:r>
          </a:p>
        </p:txBody>
      </p:sp>
    </p:spTree>
    <p:extLst>
      <p:ext uri="{BB962C8B-B14F-4D97-AF65-F5344CB8AC3E}">
        <p14:creationId xmlns:p14="http://schemas.microsoft.com/office/powerpoint/2010/main" val="3375860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96089-FFE7-4582-AA15-7E6D72A8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CB323E-6B6B-4135-9B62-6E8278993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 err="1"/>
              <a:t>Archviz</a:t>
            </a:r>
            <a:r>
              <a:rPr lang="en-GB" altLang="en-US" sz="1500" dirty="0"/>
              <a:t> / </a:t>
            </a:r>
            <a:r>
              <a:rPr lang="en-GB" altLang="en-US" sz="1500" dirty="0" err="1"/>
              <a:t>productviz</a:t>
            </a:r>
            <a:r>
              <a:rPr lang="en-GB" altLang="en-US" sz="1500" dirty="0"/>
              <a:t> has different requirements and allowances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Can assume scene fits in memory, </a:t>
            </a:r>
            <a:br>
              <a:rPr lang="en-GB" altLang="en-US" sz="1500" dirty="0"/>
            </a:br>
            <a:r>
              <a:rPr lang="en-GB" altLang="en-US" sz="1500" dirty="0"/>
              <a:t>allows </a:t>
            </a:r>
            <a:r>
              <a:rPr lang="en-GB" altLang="en-US" sz="1500" dirty="0" err="1"/>
              <a:t>bidir</a:t>
            </a:r>
            <a:r>
              <a:rPr lang="en-GB" altLang="en-US" sz="1500" dirty="0"/>
              <a:t> methods and GPU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Demand highest final quality, quick previews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Keep algorithms simple as possible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Need to exploit huge GPU resources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GPU </a:t>
            </a:r>
            <a:r>
              <a:rPr lang="en-GB" altLang="en-US" sz="1500" dirty="0" err="1"/>
              <a:t>unidir</a:t>
            </a:r>
            <a:r>
              <a:rPr lang="en-GB" altLang="en-US" sz="1500" dirty="0"/>
              <a:t> is already quite complex!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Interior renders much more efficient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sample localised reflected</a:t>
            </a:r>
            <a:br>
              <a:rPr lang="en-GB" altLang="en-US" sz="1500" dirty="0"/>
            </a:br>
            <a:r>
              <a:rPr lang="en-GB" altLang="en-US" sz="1500" dirty="0"/>
              <a:t>light with eye paths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Light paths induce perfect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EDD9C9-5F32-4D85-AFD4-EB46015F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69" y="458076"/>
            <a:ext cx="36004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6B58E-E9EF-45BE-BACD-7704B605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32" y="458076"/>
            <a:ext cx="36004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BB542799-3152-44A3-B153-EDE5F7B9F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069" y="5860338"/>
            <a:ext cx="4537075" cy="51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 err="1"/>
              <a:t>Unidir</a:t>
            </a:r>
            <a:r>
              <a:rPr lang="en-GB" altLang="en-US" sz="1000" dirty="0"/>
              <a:t> vs </a:t>
            </a:r>
            <a:r>
              <a:rPr lang="en-GB" altLang="en-US" sz="1000" dirty="0" err="1"/>
              <a:t>bidir</a:t>
            </a:r>
            <a:r>
              <a:rPr lang="en-GB" altLang="en-US" sz="1000" dirty="0"/>
              <a:t> (8 mins on Intel i7-8700K), scene by MAD IMAGERY</a:t>
            </a:r>
          </a:p>
        </p:txBody>
      </p:sp>
    </p:spTree>
    <p:extLst>
      <p:ext uri="{BB962C8B-B14F-4D97-AF65-F5344CB8AC3E}">
        <p14:creationId xmlns:p14="http://schemas.microsoft.com/office/powerpoint/2010/main" val="10430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0365F-FB42-49B6-A283-9471808A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17E66-FAFA-4314-BB47-9E2458EFA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No contest in optical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0455F9-CC9A-48C8-8E19-94CA6DD7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73" y="1257300"/>
            <a:ext cx="7638235" cy="427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5B4A82BB-5A3B-4C43-A43F-186DACEF8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673" y="5654530"/>
            <a:ext cx="7638235" cy="33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/>
              <a:t>Lenses Experiment by Raphael Rau / </a:t>
            </a:r>
            <a:r>
              <a:rPr lang="en-GB" altLang="en-US" sz="1000" dirty="0" err="1"/>
              <a:t>Silverwing</a:t>
            </a:r>
            <a:r>
              <a:rPr lang="en-GB" altLang="en-US" sz="1000" dirty="0"/>
              <a:t> VFX, rendered with </a:t>
            </a:r>
            <a:r>
              <a:rPr lang="en-GB" altLang="en-US" sz="1000" dirty="0" err="1"/>
              <a:t>bidir</a:t>
            </a:r>
            <a:r>
              <a:rPr lang="en-GB" altLang="en-US" sz="1000" dirty="0"/>
              <a:t> MLT @ 4K, clean image  in 45 mins on 4 GHz 8-core</a:t>
            </a:r>
          </a:p>
        </p:txBody>
      </p:sp>
    </p:spTree>
    <p:extLst>
      <p:ext uri="{BB962C8B-B14F-4D97-AF65-F5344CB8AC3E}">
        <p14:creationId xmlns:p14="http://schemas.microsoft.com/office/powerpoint/2010/main" val="369128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CFBED-141F-40D5-84E0-1479B7F7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2" y="458076"/>
            <a:ext cx="8032804" cy="799224"/>
          </a:xfrm>
        </p:spPr>
        <p:txBody>
          <a:bodyPr/>
          <a:lstStyle/>
          <a:p>
            <a:r>
              <a:rPr lang="en-GB" altLang="en-US" dirty="0"/>
              <a:t>Difficulty of caustics and indirect lighting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A57043-18DD-43AB-B48A-068DF539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Caustic and indirect illumination common in </a:t>
            </a:r>
            <a:r>
              <a:rPr lang="en-GB" altLang="en-US" sz="1500" dirty="0" err="1"/>
              <a:t>archviz</a:t>
            </a:r>
            <a:endParaRPr lang="en-GB" altLang="en-US" sz="1500" dirty="0"/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Glass bulbs, lampshades, mirrors and windows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Illumination from IES profiles and detailed lights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Often approximated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Biased methods, limited path depth,</a:t>
            </a:r>
            <a:br>
              <a:rPr lang="en-GB" altLang="en-US" sz="1500" dirty="0"/>
            </a:br>
            <a:r>
              <a:rPr lang="en-GB" altLang="en-US" sz="1500" dirty="0"/>
              <a:t>increasing roughness with glossy scatters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B04D59-15D8-4270-9535-A59B26D8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83" y="1257300"/>
            <a:ext cx="39592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48CACB26-8C39-4C70-8936-CA4140B7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533" y="5669611"/>
            <a:ext cx="4537075" cy="51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/>
              <a:t>Dowling by Aaron Crozier / bubs</a:t>
            </a:r>
          </a:p>
        </p:txBody>
      </p:sp>
    </p:spTree>
    <p:extLst>
      <p:ext uri="{BB962C8B-B14F-4D97-AF65-F5344CB8AC3E}">
        <p14:creationId xmlns:p14="http://schemas.microsoft.com/office/powerpoint/2010/main" val="220732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CFBED-141F-40D5-84E0-1479B7F7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2" y="458076"/>
            <a:ext cx="8032804" cy="799224"/>
          </a:xfrm>
        </p:spPr>
        <p:txBody>
          <a:bodyPr/>
          <a:lstStyle/>
          <a:p>
            <a:r>
              <a:rPr lang="en-GB" altLang="en-US" dirty="0"/>
              <a:t>Difficulty of caustics and indirect lighting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A57043-18DD-43AB-B48A-068DF539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Caustic and indirect illumination common in </a:t>
            </a:r>
            <a:r>
              <a:rPr lang="en-GB" altLang="en-US" sz="1500" dirty="0" err="1"/>
              <a:t>archviz</a:t>
            </a:r>
            <a:endParaRPr lang="en-GB" altLang="en-US" sz="1500" dirty="0"/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Glass bulbs, lampshades, mirrors and windows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Illumination from IES profiles and detailed lights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Often approximated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Biased methods, limited path depth,</a:t>
            </a:r>
            <a:br>
              <a:rPr lang="en-GB" altLang="en-US" sz="1500" dirty="0"/>
            </a:br>
            <a:r>
              <a:rPr lang="en-GB" altLang="en-US" sz="1500" dirty="0"/>
              <a:t>increasing roughness with glossy scatters</a:t>
            </a:r>
          </a:p>
          <a:p>
            <a:pPr marL="431800" indent="-323850">
              <a:buClr>
                <a:srgbClr val="2C3E50"/>
              </a:buClr>
              <a:buSzPct val="45000"/>
              <a:buFont typeface="Wingdings" panose="05000000000000000000" pitchFamily="2" charset="2"/>
              <a:buChar char="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But what if it’s modelled accurately?</a:t>
            </a:r>
          </a:p>
          <a:p>
            <a:pPr marL="863600" lvl="1" indent="-323850">
              <a:buClr>
                <a:srgbClr val="2C3E50"/>
              </a:buClr>
              <a:buSzPct val="75000"/>
              <a:buFont typeface="Symbol" panose="05050102010706020507" pitchFamily="18" charset="2"/>
              <a:buChar char="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GB" altLang="en-US" sz="1500" dirty="0"/>
              <a:t>Difficult to sample from eye paths: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90B894-312F-47C6-AD28-D8DF66FF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18" y="4210451"/>
            <a:ext cx="2499219" cy="191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021E527-6746-4821-9AC8-C8006681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83" y="1257300"/>
            <a:ext cx="39592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Oval 5">
            <a:extLst>
              <a:ext uri="{FF2B5EF4-FFF2-40B4-BE49-F238E27FC236}">
                <a16:creationId xmlns:a16="http://schemas.microsoft.com/office/drawing/2014/main" xmlns="" id="{92BBB20B-A9AA-4054-A86A-DFD38B0A6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070" y="1978025"/>
            <a:ext cx="1223963" cy="2303463"/>
          </a:xfrm>
          <a:prstGeom prst="ellipse">
            <a:avLst/>
          </a:prstGeom>
          <a:noFill/>
          <a:ln w="38160" cap="flat">
            <a:solidFill>
              <a:srgbClr val="FAA6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EDEF4FDF-1B2B-4839-B009-096CFFFAA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533" y="5669611"/>
            <a:ext cx="4537075" cy="51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r"/>
            <a:r>
              <a:rPr lang="en-GB" altLang="en-US" sz="1000" dirty="0"/>
              <a:t>Dowling by Aaron Crozier / bubs</a:t>
            </a:r>
          </a:p>
        </p:txBody>
      </p:sp>
    </p:spTree>
    <p:extLst>
      <p:ext uri="{BB962C8B-B14F-4D97-AF65-F5344CB8AC3E}">
        <p14:creationId xmlns:p14="http://schemas.microsoft.com/office/powerpoint/2010/main" val="3093954339"/>
      </p:ext>
    </p:extLst>
  </p:cSld>
  <p:clrMapOvr>
    <a:masterClrMapping/>
  </p:clrMapOvr>
</p:sld>
</file>

<file path=ppt/theme/theme1.xml><?xml version="1.0" encoding="utf-8"?>
<a:theme xmlns:a="http://schemas.openxmlformats.org/drawingml/2006/main" name="R4_SmithBucklin_SIGGRAPH_Template_Widescreen">
  <a:themeElements>
    <a:clrScheme name="SIGGRAPH 2018">
      <a:dk1>
        <a:srgbClr val="001E38"/>
      </a:dk1>
      <a:lt1>
        <a:srgbClr val="FFFFFF"/>
      </a:lt1>
      <a:dk2>
        <a:srgbClr val="001E38"/>
      </a:dk2>
      <a:lt2>
        <a:srgbClr val="FEFFFF"/>
      </a:lt2>
      <a:accent1>
        <a:srgbClr val="F3F3F2"/>
      </a:accent1>
      <a:accent2>
        <a:srgbClr val="C1D6D5"/>
      </a:accent2>
      <a:accent3>
        <a:srgbClr val="FDBC40"/>
      </a:accent3>
      <a:accent4>
        <a:srgbClr val="FF9738"/>
      </a:accent4>
      <a:accent5>
        <a:srgbClr val="F64641"/>
      </a:accent5>
      <a:accent6>
        <a:srgbClr val="001E38"/>
      </a:accent6>
      <a:hlink>
        <a:srgbClr val="F64642"/>
      </a:hlink>
      <a:folHlink>
        <a:srgbClr val="F64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R4_SmithBucklin_SIGGRAPH_Template_Widescreen</Template>
  <TotalTime>191</TotalTime>
  <Words>1322</Words>
  <Application>Microsoft Office PowerPoint</Application>
  <PresentationFormat>Vlastní</PresentationFormat>
  <Paragraphs>206</Paragraphs>
  <Slides>17</Slides>
  <Notes>17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R4_SmithBucklin_SIGGRAPH_Template_Widescreen</vt:lpstr>
      <vt:lpstr>Design considerations for physical realism and practical use in Indigo Renderer</vt:lpstr>
      <vt:lpstr>Overview</vt:lpstr>
      <vt:lpstr>History and context</vt:lpstr>
      <vt:lpstr>History and context</vt:lpstr>
      <vt:lpstr>Motivation</vt:lpstr>
      <vt:lpstr>Motivation</vt:lpstr>
      <vt:lpstr>Motivation</vt:lpstr>
      <vt:lpstr>Difficulty of caustics and indirect lighting</vt:lpstr>
      <vt:lpstr>Difficulty of caustics and indirect lighting</vt:lpstr>
      <vt:lpstr>From a user's point of view...</vt:lpstr>
      <vt:lpstr>From a user's point of view...</vt:lpstr>
      <vt:lpstr>From a developer's point of view...</vt:lpstr>
      <vt:lpstr>From a developer's point of view...</vt:lpstr>
      <vt:lpstr>Avoid complex algorithms</vt:lpstr>
      <vt:lpstr>Avoid complex algorithms</vt:lpstr>
      <vt:lpstr>GPU rendering benefits and challenges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 for physical realism and practical use in Indigo Renderer</dc:title>
  <dc:creator>Thomas Ludwig</dc:creator>
  <cp:lastModifiedBy>jarda</cp:lastModifiedBy>
  <cp:revision>26</cp:revision>
  <cp:lastPrinted>2018-09-12T07:09:06Z</cp:lastPrinted>
  <dcterms:created xsi:type="dcterms:W3CDTF">2018-08-14T05:09:27Z</dcterms:created>
  <dcterms:modified xsi:type="dcterms:W3CDTF">2018-09-12T07:13:33Z</dcterms:modified>
</cp:coreProperties>
</file>