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71" r:id="rId2"/>
  </p:sldMasterIdLst>
  <p:notesMasterIdLst>
    <p:notesMasterId r:id="rId10"/>
  </p:notesMasterIdLst>
  <p:sldIdLst>
    <p:sldId id="300" r:id="rId3"/>
    <p:sldId id="709" r:id="rId4"/>
    <p:sldId id="710" r:id="rId5"/>
    <p:sldId id="711" r:id="rId6"/>
    <p:sldId id="713" r:id="rId7"/>
    <p:sldId id="712" r:id="rId8"/>
    <p:sldId id="708" r:id="rId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75EB05-FF8E-44C2-B65D-1A4E220E947F}">
          <p14:sldIdLst>
            <p14:sldId id="300"/>
            <p14:sldId id="709"/>
            <p14:sldId id="710"/>
            <p14:sldId id="711"/>
            <p14:sldId id="713"/>
            <p14:sldId id="712"/>
            <p14:sldId id="7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drej Karlik" initials="OK"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0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73872" autoAdjust="0"/>
  </p:normalViewPr>
  <p:slideViewPr>
    <p:cSldViewPr snapToGrid="0" snapToObjects="1">
      <p:cViewPr varScale="1">
        <p:scale>
          <a:sx n="63" d="100"/>
          <a:sy n="63" d="100"/>
        </p:scale>
        <p:origin x="1478" y="62"/>
      </p:cViewPr>
      <p:guideLst>
        <p:guide orient="horz" pos="2160"/>
        <p:guide pos="3840"/>
      </p:guideLst>
    </p:cSldViewPr>
  </p:slideViewPr>
  <p:outlineViewPr>
    <p:cViewPr>
      <p:scale>
        <a:sx n="33" d="100"/>
        <a:sy n="33" d="100"/>
      </p:scale>
      <p:origin x="0" y="-5136"/>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0" d="100"/>
          <a:sy n="70" d="100"/>
        </p:scale>
        <p:origin x="304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169BD5E-C9D4-0640-AA07-A61F1FAC6718}" type="datetimeFigureOut">
              <a:rPr lang="en-US" smtClean="0"/>
              <a:t>12/6/2018</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CCFC39C-A897-974C-A4D1-319726DA288F}" type="slidenum">
              <a:rPr lang="en-US" smtClean="0"/>
              <a:t>‹#›</a:t>
            </a:fld>
            <a:endParaRPr lang="en-US"/>
          </a:p>
        </p:txBody>
      </p:sp>
    </p:spTree>
    <p:extLst>
      <p:ext uri="{BB962C8B-B14F-4D97-AF65-F5344CB8AC3E}">
        <p14:creationId xmlns:p14="http://schemas.microsoft.com/office/powerpoint/2010/main" val="874683323"/>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In</a:t>
            </a:r>
            <a:r>
              <a:rPr lang="en-US" baseline="0" dirty="0"/>
              <a:t> this concluding part of the course, I will discuss some open problems in volumetric light transport.</a:t>
            </a:r>
            <a:endParaRPr lang="en-US" dirty="0"/>
          </a:p>
        </p:txBody>
      </p:sp>
      <p:sp>
        <p:nvSpPr>
          <p:cNvPr id="4" name="Slide Number Placeholder 3"/>
          <p:cNvSpPr>
            <a:spLocks noGrp="1"/>
          </p:cNvSpPr>
          <p:nvPr>
            <p:ph type="sldNum" sz="quarter" idx="10"/>
          </p:nvPr>
        </p:nvSpPr>
        <p:spPr/>
        <p:txBody>
          <a:bodyPr/>
          <a:lstStyle/>
          <a:p>
            <a:fld id="{BCCFC39C-A897-974C-A4D1-319726DA288F}" type="slidenum">
              <a:rPr lang="en-US" smtClean="0"/>
              <a:t>0</a:t>
            </a:fld>
            <a:endParaRPr lang="en-US"/>
          </a:p>
        </p:txBody>
      </p:sp>
    </p:spTree>
    <p:extLst>
      <p:ext uri="{BB962C8B-B14F-4D97-AF65-F5344CB8AC3E}">
        <p14:creationId xmlns:p14="http://schemas.microsoft.com/office/powerpoint/2010/main" val="362444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The first problem is of course speed: light transport</a:t>
            </a:r>
            <a:r>
              <a:rPr lang="en-US" baseline="0" dirty="0"/>
              <a:t> is generally slow, transport in volumes even slower. Especially in large heterogeneous volumes, just looking up the volume data can easily overwhelm the entire computation budget.</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Furthermore, the unidirectional estimators commonly used in practice, such as path tracing, are generally rather fragile: they do not handle well complex lighting such as caustics or strong indirect illumination. They also have trouble with light sources embedded directly into the volumes.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Bidirectional methods, such as bidirectional path tracing or UPBP [K</a:t>
            </a:r>
            <a:r>
              <a:rPr lang="cs-CZ" baseline="0" dirty="0" err="1"/>
              <a:t>řivánek</a:t>
            </a:r>
            <a:r>
              <a:rPr lang="cs-CZ" baseline="0" dirty="0"/>
              <a:t> et al. 2014</a:t>
            </a:r>
            <a:r>
              <a:rPr lang="en-US" baseline="0" dirty="0"/>
              <a:t>]</a:t>
            </a:r>
            <a:r>
              <a:rPr lang="cs-CZ" baseline="0" dirty="0"/>
              <a:t>,</a:t>
            </a:r>
            <a:r>
              <a:rPr lang="en-US" baseline="0" dirty="0"/>
              <a:t> are more robust thanks to the use of combine</a:t>
            </a:r>
            <a:r>
              <a:rPr lang="cs-CZ" baseline="0" dirty="0"/>
              <a:t>d</a:t>
            </a:r>
            <a:r>
              <a:rPr lang="en-US" baseline="0" dirty="0"/>
              <a:t> estimators, however they tend to be generally slow, even in the simple cases that the path tracer already handles fairly well.</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1</a:t>
            </a:fld>
            <a:endParaRPr lang="en-US"/>
          </a:p>
        </p:txBody>
      </p:sp>
    </p:spTree>
    <p:extLst>
      <p:ext uri="{BB962C8B-B14F-4D97-AF65-F5344CB8AC3E}">
        <p14:creationId xmlns:p14="http://schemas.microsoft.com/office/powerpoint/2010/main" val="394227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Some more specific problems include</a:t>
            </a:r>
            <a:r>
              <a:rPr lang="en-US" baseline="0" dirty="0"/>
              <a:t> calculation of sampling pdfs for the null-collision tracking algorithms, such as Woodcock tracking.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Woodcock tracking is a rejection method of sorts, we know it generates samples from the appropriate distribution, but we have no way of evaluating the pdf value for a given distance.</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This prevents the use of Woodcock tracking in bidirectional estimators, where the pdf value is essential for the calculation of MIS weights (e.g. the balance heuristic) [</a:t>
            </a:r>
            <a:r>
              <a:rPr lang="en-US" baseline="0" dirty="0" err="1"/>
              <a:t>Veach</a:t>
            </a:r>
            <a:r>
              <a:rPr lang="en-US" baseline="0" dirty="0"/>
              <a:t> and </a:t>
            </a:r>
            <a:r>
              <a:rPr lang="en-US" baseline="0" dirty="0" err="1"/>
              <a:t>Guibas</a:t>
            </a:r>
            <a:r>
              <a:rPr lang="en-US" baseline="0" dirty="0"/>
              <a:t> 1995].</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2</a:t>
            </a:fld>
            <a:endParaRPr lang="en-US"/>
          </a:p>
        </p:txBody>
      </p:sp>
    </p:spTree>
    <p:extLst>
      <p:ext uri="{BB962C8B-B14F-4D97-AF65-F5344CB8AC3E}">
        <p14:creationId xmlns:p14="http://schemas.microsoft.com/office/powerpoint/2010/main" val="166019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One interesting direction for improving</a:t>
            </a:r>
            <a:r>
              <a:rPr lang="en-US" baseline="0" dirty="0"/>
              <a:t> the performance of volumetric light transport is the use of Machine learning.</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One option, already exploited in surface rendering, is the so called </a:t>
            </a:r>
            <a:r>
              <a:rPr lang="en-US" b="1" baseline="0" dirty="0"/>
              <a:t>path guiding</a:t>
            </a:r>
            <a:r>
              <a:rPr lang="en-US" b="0" baseline="0" dirty="0"/>
              <a:t>. Path guiding refers </a:t>
            </a:r>
            <a:r>
              <a:rPr lang="en-US" baseline="0" dirty="0"/>
              <a:t>to adaptive sampling in the path space, with the purpose of preferably sampling paths to scene locations where light sources can be easily reached. Machine learning can be used to learn the guiding distributions (unknown upfront) from the samples used in rendering. The upcoming work of </a:t>
            </a:r>
            <a:r>
              <a:rPr lang="en-US" baseline="0" dirty="0" err="1"/>
              <a:t>Herholz</a:t>
            </a:r>
            <a:r>
              <a:rPr lang="en-US" baseline="0" dirty="0"/>
              <a:t> et al. [2019] goes in this direction, but more work will be needed.</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Another challenge is </a:t>
            </a:r>
            <a:r>
              <a:rPr lang="en-US" baseline="0" dirty="0" err="1"/>
              <a:t>denoising</a:t>
            </a:r>
            <a:r>
              <a:rPr lang="en-US" baseline="0" dirty="0"/>
              <a:t> of volumetric media, which currently does not work very well. The main reason is the lack of any reliable features (such as surface </a:t>
            </a:r>
            <a:r>
              <a:rPr lang="en-US" baseline="0" dirty="0" err="1"/>
              <a:t>normals</a:t>
            </a:r>
            <a:r>
              <a:rPr lang="en-US" baseline="0" dirty="0"/>
              <a:t>, depth, texture/albedo) that are readily available for surfaces. For this reason the </a:t>
            </a:r>
            <a:r>
              <a:rPr lang="en-US" baseline="0" dirty="0" err="1"/>
              <a:t>denoiser</a:t>
            </a:r>
            <a:r>
              <a:rPr lang="en-US" baseline="0" dirty="0"/>
              <a:t> has no way of telling noise from actual features. A ML methods trained on a sufficiently large pool of examples could help to improve this.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Another interesting direction follows from the realization that – especially in dense media – the transport has diffusive character, so the solutions are generally rather smooth and stable (in the sense that small perturbations of the volume data will not yield large perturbations of the light transport solution). These facts give some hope that it might be possible to learn – through regression – the light transport solution for canonical configurations.</a:t>
            </a:r>
          </a:p>
          <a:p>
            <a:endParaRPr lang="en-US" baseline="0" dirty="0"/>
          </a:p>
        </p:txBody>
      </p:sp>
      <p:sp>
        <p:nvSpPr>
          <p:cNvPr id="4" name="Slide Number Placeholder 3"/>
          <p:cNvSpPr>
            <a:spLocks noGrp="1"/>
          </p:cNvSpPr>
          <p:nvPr>
            <p:ph type="sldNum" sz="quarter" idx="10"/>
          </p:nvPr>
        </p:nvSpPr>
        <p:spPr/>
        <p:txBody>
          <a:bodyPr/>
          <a:lstStyle/>
          <a:p>
            <a:fld id="{BCCFC39C-A897-974C-A4D1-319726DA288F}" type="slidenum">
              <a:rPr lang="en-US" smtClean="0"/>
              <a:t>3</a:t>
            </a:fld>
            <a:endParaRPr lang="en-US"/>
          </a:p>
        </p:txBody>
      </p:sp>
    </p:spTree>
    <p:extLst>
      <p:ext uri="{BB962C8B-B14F-4D97-AF65-F5344CB8AC3E}">
        <p14:creationId xmlns:p14="http://schemas.microsoft.com/office/powerpoint/2010/main" val="182966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Another interesting direction of future research is the co-called non-classical transport,</a:t>
            </a:r>
            <a:r>
              <a:rPr lang="en-US" baseline="0" dirty="0"/>
              <a:t> that is, transport in media for which the Beer-Lambert law does not hold.</a:t>
            </a:r>
          </a:p>
          <a:p>
            <a:pPr marL="185715" indent="-185715">
              <a:buFont typeface="Arial" panose="020B0604020202020204" pitchFamily="34" charset="0"/>
              <a:buChar char="•"/>
            </a:pPr>
            <a:r>
              <a:rPr lang="en-US" baseline="0" dirty="0"/>
              <a:t>Such cases include all media with correlated internal structure (the exponential Beer-Lambert light falloff assumes uncorrelated particles in the volume).</a:t>
            </a:r>
          </a:p>
          <a:p>
            <a:pPr marL="185715" indent="-185715">
              <a:buFont typeface="Arial" panose="020B0604020202020204" pitchFamily="34" charset="0"/>
              <a:buChar char="•"/>
            </a:pPr>
            <a:r>
              <a:rPr lang="en-US" baseline="0" dirty="0"/>
              <a:t>Some </a:t>
            </a:r>
            <a:r>
              <a:rPr lang="en-US" baseline="0"/>
              <a:t>recent work </a:t>
            </a:r>
            <a:r>
              <a:rPr lang="en-US" baseline="0" dirty="0"/>
              <a:t>in this direction already exists, but efficient rendering methods for such media are yet to be devised.</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4</a:t>
            </a:fld>
            <a:endParaRPr lang="en-US"/>
          </a:p>
        </p:txBody>
      </p:sp>
    </p:spTree>
    <p:extLst>
      <p:ext uri="{BB962C8B-B14F-4D97-AF65-F5344CB8AC3E}">
        <p14:creationId xmlns:p14="http://schemas.microsoft.com/office/powerpoint/2010/main" val="111993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The volumetric representation can</a:t>
            </a:r>
            <a:r>
              <a:rPr lang="en-US" baseline="0" dirty="0"/>
              <a:t> also be though of as a natural unified representation of scenes. </a:t>
            </a:r>
          </a:p>
          <a:p>
            <a:pPr marL="185715" indent="-185715">
              <a:buFont typeface="Arial" panose="020B0604020202020204" pitchFamily="34" charset="0"/>
              <a:buChar char="•"/>
            </a:pPr>
            <a:r>
              <a:rPr lang="en-US" baseline="0" dirty="0"/>
              <a:t>Indeed, for some materials, such as fabrics, surface representation with a texture might be too limiting, while a volumetric representation easily captures all the intricacies of such materials.</a:t>
            </a:r>
          </a:p>
          <a:p>
            <a:pPr marL="185715" indent="-185715">
              <a:buFont typeface="Arial" panose="020B0604020202020204" pitchFamily="34" charset="0"/>
              <a:buChar char="•"/>
            </a:pPr>
            <a:r>
              <a:rPr lang="en-US" baseline="0" dirty="0"/>
              <a:t>A unified volumetric scene representation has the significant advantage of enabling effective level-of-detail in large scenes.</a:t>
            </a:r>
            <a:endParaRPr lang="en-US" dirty="0"/>
          </a:p>
        </p:txBody>
      </p:sp>
      <p:sp>
        <p:nvSpPr>
          <p:cNvPr id="4" name="Zástupný symbol pro číslo snímku 3"/>
          <p:cNvSpPr>
            <a:spLocks noGrp="1"/>
          </p:cNvSpPr>
          <p:nvPr>
            <p:ph type="sldNum" sz="quarter" idx="10"/>
          </p:nvPr>
        </p:nvSpPr>
        <p:spPr/>
        <p:txBody>
          <a:bodyPr/>
          <a:lstStyle/>
          <a:p>
            <a:fld id="{BCCFC39C-A897-974C-A4D1-319726DA288F}" type="slidenum">
              <a:rPr lang="en-US" smtClean="0"/>
              <a:t>5</a:t>
            </a:fld>
            <a:endParaRPr lang="en-US"/>
          </a:p>
        </p:txBody>
      </p:sp>
    </p:spTree>
    <p:extLst>
      <p:ext uri="{BB962C8B-B14F-4D97-AF65-F5344CB8AC3E}">
        <p14:creationId xmlns:p14="http://schemas.microsoft.com/office/powerpoint/2010/main" val="92948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FC39C-A897-974C-A4D1-319726DA288F}" type="slidenum">
              <a:rPr lang="en-US" smtClean="0"/>
              <a:t>6</a:t>
            </a:fld>
            <a:endParaRPr lang="en-US"/>
          </a:p>
        </p:txBody>
      </p:sp>
    </p:spTree>
    <p:extLst>
      <p:ext uri="{BB962C8B-B14F-4D97-AF65-F5344CB8AC3E}">
        <p14:creationId xmlns:p14="http://schemas.microsoft.com/office/powerpoint/2010/main" val="4066858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857"/>
            <a:ext cx="12188954" cy="6856286"/>
          </a:xfrm>
          <a:prstGeom prst="rect">
            <a:avLst/>
          </a:prstGeom>
        </p:spPr>
      </p:pic>
      <p:sp>
        <p:nvSpPr>
          <p:cNvPr id="2" name="Title 1"/>
          <p:cNvSpPr>
            <a:spLocks noGrp="1"/>
          </p:cNvSpPr>
          <p:nvPr>
            <p:ph type="ctrTitle" hasCustomPrompt="1"/>
          </p:nvPr>
        </p:nvSpPr>
        <p:spPr>
          <a:xfrm>
            <a:off x="476252" y="1820849"/>
            <a:ext cx="5619749" cy="2187524"/>
          </a:xfrm>
        </p:spPr>
        <p:txBody>
          <a:bodyPr bIns="0" anchor="b">
            <a:normAutofit/>
          </a:bodyPr>
          <a:lstStyle>
            <a:lvl1pPr algn="l">
              <a:lnSpc>
                <a:spcPct val="100000"/>
              </a:lnSpc>
              <a:defRPr sz="4000" b="1" cap="all" baseline="0">
                <a:solidFill>
                  <a:schemeClr val="bg1"/>
                </a:solidFill>
              </a:defRPr>
            </a:lvl1pPr>
          </a:lstStyle>
          <a:p>
            <a:r>
              <a:rPr lang="en-US" dirty="0"/>
              <a:t>Click to edit</a:t>
            </a:r>
            <a:br>
              <a:rPr lang="en-US" dirty="0"/>
            </a:br>
            <a:r>
              <a:rPr lang="en-US" dirty="0"/>
              <a:t>title</a:t>
            </a:r>
          </a:p>
        </p:txBody>
      </p:sp>
      <p:sp>
        <p:nvSpPr>
          <p:cNvPr id="3" name="Subtitle 2"/>
          <p:cNvSpPr>
            <a:spLocks noGrp="1"/>
          </p:cNvSpPr>
          <p:nvPr>
            <p:ph type="subTitle" idx="1"/>
          </p:nvPr>
        </p:nvSpPr>
        <p:spPr>
          <a:xfrm>
            <a:off x="472965" y="4013562"/>
            <a:ext cx="5623035" cy="1655762"/>
          </a:xfrm>
        </p:spPr>
        <p:txBody>
          <a:bodyPr t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60536" y="6333360"/>
            <a:ext cx="4114800" cy="365125"/>
          </a:xfrm>
        </p:spPr>
        <p:txBody>
          <a:bodyPr lIns="128016"/>
          <a:lstStyle>
            <a:lvl1pPr algn="l">
              <a:defRPr sz="700">
                <a:solidFill>
                  <a:schemeClr val="bg1"/>
                </a:solidFill>
              </a:defRPr>
            </a:lvl1pPr>
          </a:lstStyle>
          <a:p>
            <a:r>
              <a:rPr lang="en-US" dirty="0"/>
              <a:t>© 2018 SIGGRAPH. All Rights Reserved</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455" y="220718"/>
            <a:ext cx="2669714" cy="1163979"/>
          </a:xfrm>
          <a:prstGeom prst="rect">
            <a:avLst/>
          </a:prstGeom>
        </p:spPr>
      </p:pic>
    </p:spTree>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rot="5400000">
            <a:off x="9593820" y="1584458"/>
            <a:ext cx="3500107" cy="1065632"/>
          </a:xfrm>
        </p:spPr>
        <p:txBody>
          <a:bodyPr/>
          <a:lstStyle/>
          <a:p>
            <a:r>
              <a:rPr lang="en-US" dirty="0"/>
              <a:t>Click to edit Master title style</a:t>
            </a:r>
          </a:p>
        </p:txBody>
      </p:sp>
      <p:sp>
        <p:nvSpPr>
          <p:cNvPr id="3" name="Vertical Text Placeholder 2"/>
          <p:cNvSpPr>
            <a:spLocks noGrp="1"/>
          </p:cNvSpPr>
          <p:nvPr>
            <p:ph type="body" orient="vert" idx="1"/>
          </p:nvPr>
        </p:nvSpPr>
        <p:spPr>
          <a:xfrm>
            <a:off x="1103586" y="367219"/>
            <a:ext cx="8891751" cy="6123565"/>
          </a:xfrm>
        </p:spPr>
        <p:txBody>
          <a:bodyPr vert="eaVert" l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rot="5400000">
            <a:off x="-1018027" y="1670021"/>
            <a:ext cx="3061782" cy="456177"/>
          </a:xfrm>
        </p:spPr>
        <p:txBody>
          <a:bodyPr/>
          <a:lstStyle/>
          <a:p>
            <a:r>
              <a:rPr lang="en-US"/>
              <a:t>© 2018 SIGGRAPH. All Rights Reserved</a:t>
            </a:r>
          </a:p>
        </p:txBody>
      </p:sp>
      <p:sp>
        <p:nvSpPr>
          <p:cNvPr id="6" name="Slide Number Placeholder 5"/>
          <p:cNvSpPr>
            <a:spLocks noGrp="1"/>
          </p:cNvSpPr>
          <p:nvPr>
            <p:ph type="sldNum" sz="quarter" idx="12"/>
          </p:nvPr>
        </p:nvSpPr>
        <p:spPr>
          <a:xfrm rot="5400000">
            <a:off x="-480640" y="5238537"/>
            <a:ext cx="2017659" cy="486833"/>
          </a:xfrm>
        </p:spPr>
        <p:txBody>
          <a:bodyPr/>
          <a:lstStyle/>
          <a:p>
            <a:fld id="{E29B65BC-2EC6-6640-9118-3890223F93F3}" type="slidenum">
              <a:rPr lang="en-US" smtClean="0"/>
              <a:t>‹#›</a:t>
            </a:fld>
            <a:endParaRPr lang="en-US" dirty="0"/>
          </a:p>
        </p:txBody>
      </p:sp>
      <p:cxnSp>
        <p:nvCxnSpPr>
          <p:cNvPr id="9" name="Straight Connector 8"/>
          <p:cNvCxnSpPr/>
          <p:nvPr userDrawn="1"/>
        </p:nvCxnSpPr>
        <p:spPr>
          <a:xfrm rot="5400000">
            <a:off x="10172076" y="807387"/>
            <a:ext cx="62020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0854333" y="5601965"/>
            <a:ext cx="1456132" cy="33633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ctrTitle" hasCustomPrompt="1"/>
          </p:nvPr>
        </p:nvSpPr>
        <p:spPr>
          <a:xfrm>
            <a:off x="476252" y="1820849"/>
            <a:ext cx="5619749" cy="2187524"/>
          </a:xfrm>
        </p:spPr>
        <p:txBody>
          <a:bodyPr bIns="0" anchor="b">
            <a:normAutofit/>
          </a:bodyPr>
          <a:lstStyle>
            <a:lvl1pPr algn="l">
              <a:lnSpc>
                <a:spcPct val="100000"/>
              </a:lnSpc>
              <a:defRPr sz="4000" b="1" cap="all" baseline="0">
                <a:solidFill>
                  <a:schemeClr val="bg1"/>
                </a:solidFill>
              </a:defRPr>
            </a:lvl1pPr>
          </a:lstStyle>
          <a:p>
            <a:r>
              <a:rPr lang="en-US" dirty="0"/>
              <a:t>Click to edit</a:t>
            </a:r>
            <a:br>
              <a:rPr lang="en-US" dirty="0"/>
            </a:br>
            <a:r>
              <a:rPr lang="en-US" dirty="0"/>
              <a:t>title</a:t>
            </a:r>
          </a:p>
        </p:txBody>
      </p:sp>
      <p:sp>
        <p:nvSpPr>
          <p:cNvPr id="3" name="Subtitle 2"/>
          <p:cNvSpPr>
            <a:spLocks noGrp="1"/>
          </p:cNvSpPr>
          <p:nvPr>
            <p:ph type="subTitle" idx="1"/>
          </p:nvPr>
        </p:nvSpPr>
        <p:spPr>
          <a:xfrm>
            <a:off x="472965" y="4013562"/>
            <a:ext cx="5623035" cy="1655762"/>
          </a:xfrm>
        </p:spPr>
        <p:txBody>
          <a:bodyPr t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60536" y="6333360"/>
            <a:ext cx="4114800" cy="365125"/>
          </a:xfrm>
        </p:spPr>
        <p:txBody>
          <a:bodyPr lIns="128016"/>
          <a:lstStyle>
            <a:lvl1pPr algn="l">
              <a:defRPr sz="700">
                <a:solidFill>
                  <a:schemeClr val="bg1"/>
                </a:solidFill>
              </a:defRPr>
            </a:lvl1pPr>
          </a:lstStyle>
          <a:p>
            <a:r>
              <a:rPr lang="en-US" dirty="0"/>
              <a:t>© 2018 SIGGRAPH. All Rights Reserved</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455" y="220718"/>
            <a:ext cx="2669714" cy="1163979"/>
          </a:xfrm>
          <a:prstGeom prst="rect">
            <a:avLst/>
          </a:prstGeom>
        </p:spPr>
      </p:pic>
    </p:spTree>
    <p:extLst>
      <p:ext uri="{BB962C8B-B14F-4D97-AF65-F5344CB8AC3E}">
        <p14:creationId xmlns:p14="http://schemas.microsoft.com/office/powerpoint/2010/main" val="1200246443"/>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74508" y="2005013"/>
            <a:ext cx="11096707" cy="3855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 2018 SIGGRAPH. All Rights Reserved</a:t>
            </a:r>
            <a:endParaRPr lang="en-US" dirty="0"/>
          </a:p>
        </p:txBody>
      </p:sp>
      <p:sp>
        <p:nvSpPr>
          <p:cNvPr id="6" name="Slide Number Placeholder 5"/>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255731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a:off x="475184" y="4202885"/>
            <a:ext cx="10875988" cy="1006747"/>
          </a:xfrm>
        </p:spPr>
        <p:txBody>
          <a:bodyPr bIns="0" anchor="b">
            <a:no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476251" y="5216655"/>
            <a:ext cx="10871200" cy="8339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 2018 SIGGRAPH. All Rights Reserved</a:t>
            </a:r>
          </a:p>
        </p:txBody>
      </p:sp>
    </p:spTree>
    <p:extLst>
      <p:ext uri="{BB962C8B-B14F-4D97-AF65-F5344CB8AC3E}">
        <p14:creationId xmlns:p14="http://schemas.microsoft.com/office/powerpoint/2010/main" val="343484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75093" y="2003426"/>
            <a:ext cx="5544708"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3426"/>
            <a:ext cx="5541264"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3832839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5093" y="469127"/>
            <a:ext cx="5885473" cy="788173"/>
          </a:xfrm>
        </p:spPr>
        <p:txBody>
          <a:bodyPr/>
          <a:lstStyle/>
          <a:p>
            <a:r>
              <a:rPr lang="en-US" dirty="0"/>
              <a:t>Click to edit Master title style</a:t>
            </a:r>
          </a:p>
        </p:txBody>
      </p:sp>
      <p:sp>
        <p:nvSpPr>
          <p:cNvPr id="3" name="Text Placeholder 2"/>
          <p:cNvSpPr>
            <a:spLocks noGrp="1"/>
          </p:cNvSpPr>
          <p:nvPr>
            <p:ph type="body" idx="1"/>
          </p:nvPr>
        </p:nvSpPr>
        <p:spPr>
          <a:xfrm>
            <a:off x="485693" y="2003425"/>
            <a:ext cx="551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85693" y="2827338"/>
            <a:ext cx="5511883"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2003425"/>
            <a:ext cx="55153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827338"/>
            <a:ext cx="5513832"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 2018 SIGGRAPH. All Rights Reserved</a:t>
            </a:r>
          </a:p>
        </p:txBody>
      </p:sp>
      <p:sp>
        <p:nvSpPr>
          <p:cNvPr id="9" name="Slide Number Placeholder 8"/>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1197246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 2018 SIGGRAPH. All Rights Reserved</a:t>
            </a:r>
          </a:p>
        </p:txBody>
      </p:sp>
      <p:sp>
        <p:nvSpPr>
          <p:cNvPr id="5" name="Slide Number Placeholder 4"/>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3547251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2018 SIGGRAPH. All Rights Reserved</a:t>
            </a:r>
          </a:p>
        </p:txBody>
      </p:sp>
      <p:sp>
        <p:nvSpPr>
          <p:cNvPr id="4" name="Slide Number Placeholder 3"/>
          <p:cNvSpPr>
            <a:spLocks noGrp="1"/>
          </p:cNvSpPr>
          <p:nvPr>
            <p:ph type="sldNum" sz="quarter" idx="12"/>
          </p:nvPr>
        </p:nvSpPr>
        <p:spPr/>
        <p:txBody>
          <a:bodyPr/>
          <a:lstStyle/>
          <a:p>
            <a:fld id="{E29B65BC-2EC6-6640-9118-3890223F93F3}" type="slidenum">
              <a:rPr lang="en-US" smtClean="0"/>
              <a:t>‹#›</a:t>
            </a:fld>
            <a:endParaRPr lang="en-US"/>
          </a:p>
        </p:txBody>
      </p:sp>
      <p:sp>
        <p:nvSpPr>
          <p:cNvPr id="5" name="Rectangle 4"/>
          <p:cNvSpPr/>
          <p:nvPr userDrawn="1"/>
        </p:nvSpPr>
        <p:spPr>
          <a:xfrm>
            <a:off x="572493" y="1407382"/>
            <a:ext cx="975360" cy="166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852816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6" y="2003425"/>
            <a:ext cx="6525337" cy="3857626"/>
          </a:xfrm>
        </p:spPr>
        <p:txBody>
          <a:bodyPr/>
          <a:lstStyle>
            <a:lvl1pPr marL="228600" indent="-228600">
              <a:tabLst/>
              <a:defRPr sz="1600"/>
            </a:lvl1pPr>
            <a:lvl2pPr marL="460375" indent="-230188">
              <a:tabLst/>
              <a:defRPr sz="1400"/>
            </a:lvl2pPr>
            <a:lvl3pPr marL="690563" indent="-230188">
              <a:tabLst/>
              <a:defRPr sz="1200"/>
            </a:lvl3pPr>
            <a:lvl4pPr marL="920750" indent="-230188">
              <a:tabLst/>
              <a:defRPr sz="1200"/>
            </a:lvl4pPr>
            <a:lvl5pPr marL="1150938" indent="-230188">
              <a:tabLst/>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6251" y="2003425"/>
            <a:ext cx="4295775"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
        <p:nvSpPr>
          <p:cNvPr id="2" name="Title 1"/>
          <p:cNvSpPr>
            <a:spLocks noGrp="1"/>
          </p:cNvSpPr>
          <p:nvPr>
            <p:ph type="title"/>
          </p:nvPr>
        </p:nvSpPr>
        <p:spPr>
          <a:xfrm>
            <a:off x="476251" y="457201"/>
            <a:ext cx="5894916" cy="800100"/>
          </a:xfrm>
        </p:spPr>
        <p:txBody>
          <a:bodyPr anchor="b">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19910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5694" y="457200"/>
            <a:ext cx="5885473" cy="800100"/>
          </a:xfrm>
        </p:spPr>
        <p:txBody>
          <a:bodyPr anchor="b">
            <a:normAutofit/>
          </a:bodyPr>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5183186" y="2003425"/>
            <a:ext cx="6525337" cy="3857626"/>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85694" y="2003425"/>
            <a:ext cx="4286332"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extLst>
      <p:ext uri="{BB962C8B-B14F-4D97-AF65-F5344CB8AC3E}">
        <p14:creationId xmlns:p14="http://schemas.microsoft.com/office/powerpoint/2010/main" val="94461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091" y="518592"/>
            <a:ext cx="7772555" cy="799224"/>
          </a:xfrm>
        </p:spPr>
        <p:txBody>
          <a:bodyPr>
            <a:noAutofit/>
          </a:bodyPr>
          <a:lstStyle>
            <a:lvl1pPr>
              <a:defRPr sz="3200">
                <a:solidFill>
                  <a:srgbClr val="E6502A"/>
                </a:solidFill>
              </a:defRPr>
            </a:lvl1pPr>
          </a:lstStyle>
          <a:p>
            <a:r>
              <a:rPr lang="en-US" dirty="0"/>
              <a:t>Click to edit Master title style</a:t>
            </a:r>
          </a:p>
        </p:txBody>
      </p:sp>
      <p:sp>
        <p:nvSpPr>
          <p:cNvPr id="3" name="Content Placeholder 2"/>
          <p:cNvSpPr>
            <a:spLocks noGrp="1"/>
          </p:cNvSpPr>
          <p:nvPr>
            <p:ph idx="1"/>
          </p:nvPr>
        </p:nvSpPr>
        <p:spPr>
          <a:xfrm>
            <a:off x="474508" y="2005013"/>
            <a:ext cx="11096707" cy="3855098"/>
          </a:xfrm>
        </p:spPr>
        <p:txBody>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65305" y="6351088"/>
            <a:ext cx="540656" cy="365125"/>
          </a:xfrm>
        </p:spPr>
        <p:txBody>
          <a:bodyPr/>
          <a:lstStyle>
            <a:lvl1pPr>
              <a:defRPr sz="1400">
                <a:solidFill>
                  <a:schemeClr val="tx1"/>
                </a:solidFill>
              </a:defRPr>
            </a:lvl1pPr>
          </a:lstStyle>
          <a:p>
            <a:r>
              <a:rPr lang="cs-CZ" dirty="0"/>
              <a:t>(</a:t>
            </a:r>
            <a:fld id="{E29B65BC-2EC6-6640-9118-3890223F93F3}" type="slidenum">
              <a:rPr lang="en-US" smtClean="0"/>
              <a:pPr/>
              <a:t>‹#›</a:t>
            </a:fld>
            <a:r>
              <a:rPr lang="cs-CZ" dirty="0"/>
              <a:t>)</a:t>
            </a:r>
            <a:endParaRPr lang="en-US" dirty="0"/>
          </a:p>
        </p:txBody>
      </p:sp>
      <p:sp>
        <p:nvSpPr>
          <p:cNvPr id="4" name="Rectangle 3">
            <a:extLst>
              <a:ext uri="{FF2B5EF4-FFF2-40B4-BE49-F238E27FC236}">
                <a16:creationId xmlns:a16="http://schemas.microsoft.com/office/drawing/2014/main" id="{F86E895A-9CF2-4A91-914E-B27EEC4536A6}"/>
              </a:ext>
            </a:extLst>
          </p:cNvPr>
          <p:cNvSpPr/>
          <p:nvPr userDrawn="1"/>
        </p:nvSpPr>
        <p:spPr>
          <a:xfrm>
            <a:off x="0" y="6376421"/>
            <a:ext cx="12192000" cy="307777"/>
          </a:xfrm>
          <a:prstGeom prst="rect">
            <a:avLst/>
          </a:prstGeom>
        </p:spPr>
        <p:txBody>
          <a:bodyPr wrap="square">
            <a:spAutoFit/>
          </a:bodyPr>
          <a:lstStyle/>
          <a:p>
            <a:pPr algn="ctr"/>
            <a:r>
              <a:rPr lang="en-US" sz="1400" noProof="0" dirty="0">
                <a:solidFill>
                  <a:schemeClr val="tx1"/>
                </a:solidFill>
              </a:rPr>
              <a:t>MC methods for volumetric light transport </a:t>
            </a:r>
            <a:r>
              <a:rPr lang="cs-CZ" sz="1400" dirty="0">
                <a:solidFill>
                  <a:schemeClr val="tx1"/>
                </a:solidFill>
              </a:rPr>
              <a:t>– </a:t>
            </a:r>
            <a:r>
              <a:rPr lang="en-US" sz="1400" dirty="0">
                <a:solidFill>
                  <a:schemeClr val="tx1"/>
                </a:solidFill>
              </a:rPr>
              <a:t>Open research problems</a:t>
            </a:r>
            <a:endParaRPr lang="en-US" sz="1400" noProof="0" dirty="0">
              <a:solidFill>
                <a:schemeClr val="tx1"/>
              </a:solidFill>
            </a:endParaRPr>
          </a:p>
        </p:txBody>
      </p:sp>
      <p:pic>
        <p:nvPicPr>
          <p:cNvPr id="8" name="Picture 7">
            <a:extLst>
              <a:ext uri="{FF2B5EF4-FFF2-40B4-BE49-F238E27FC236}">
                <a16:creationId xmlns:a16="http://schemas.microsoft.com/office/drawing/2014/main" id="{646F9554-A559-4C1B-8280-51D2DA2C400B}"/>
              </a:ext>
            </a:extLst>
          </p:cNvPr>
          <p:cNvPicPr>
            <a:picLocks noChangeAspect="1"/>
          </p:cNvPicPr>
          <p:nvPr userDrawn="1"/>
        </p:nvPicPr>
        <p:blipFill>
          <a:blip r:embed="rId2"/>
          <a:stretch>
            <a:fillRect/>
          </a:stretch>
        </p:blipFill>
        <p:spPr>
          <a:xfrm>
            <a:off x="9609570" y="6366373"/>
            <a:ext cx="1582152" cy="371805"/>
          </a:xfrm>
          <a:prstGeom prst="rect">
            <a:avLst/>
          </a:prstGeom>
        </p:spPr>
      </p:pic>
      <p:pic>
        <p:nvPicPr>
          <p:cNvPr id="7" name="Obrázek 6">
            <a:extLst>
              <a:ext uri="{FF2B5EF4-FFF2-40B4-BE49-F238E27FC236}">
                <a16:creationId xmlns:a16="http://schemas.microsoft.com/office/drawing/2014/main" id="{3C156CFF-F94A-4039-A6CD-099AC2B550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482" y="6144139"/>
            <a:ext cx="1158340" cy="62083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rot="5400000">
            <a:off x="9593820" y="1584458"/>
            <a:ext cx="3500107" cy="1065632"/>
          </a:xfrm>
        </p:spPr>
        <p:txBody>
          <a:bodyPr/>
          <a:lstStyle/>
          <a:p>
            <a:r>
              <a:rPr lang="en-US" dirty="0"/>
              <a:t>Click to edit Master title style</a:t>
            </a:r>
          </a:p>
        </p:txBody>
      </p:sp>
      <p:sp>
        <p:nvSpPr>
          <p:cNvPr id="3" name="Vertical Text Placeholder 2"/>
          <p:cNvSpPr>
            <a:spLocks noGrp="1"/>
          </p:cNvSpPr>
          <p:nvPr>
            <p:ph type="body" orient="vert" idx="1"/>
          </p:nvPr>
        </p:nvSpPr>
        <p:spPr>
          <a:xfrm>
            <a:off x="1103586" y="367219"/>
            <a:ext cx="8891751" cy="6123565"/>
          </a:xfrm>
        </p:spPr>
        <p:txBody>
          <a:bodyPr vert="eaVert" l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rot="5400000">
            <a:off x="-1018027" y="1670021"/>
            <a:ext cx="3061782" cy="456177"/>
          </a:xfrm>
        </p:spPr>
        <p:txBody>
          <a:bodyPr/>
          <a:lstStyle/>
          <a:p>
            <a:r>
              <a:rPr lang="en-US"/>
              <a:t>© 2018 SIGGRAPH. All Rights Reserved</a:t>
            </a:r>
          </a:p>
        </p:txBody>
      </p:sp>
      <p:sp>
        <p:nvSpPr>
          <p:cNvPr id="6" name="Slide Number Placeholder 5"/>
          <p:cNvSpPr>
            <a:spLocks noGrp="1"/>
          </p:cNvSpPr>
          <p:nvPr>
            <p:ph type="sldNum" sz="quarter" idx="12"/>
          </p:nvPr>
        </p:nvSpPr>
        <p:spPr>
          <a:xfrm rot="5400000">
            <a:off x="-480640" y="5238537"/>
            <a:ext cx="2017659" cy="486833"/>
          </a:xfrm>
        </p:spPr>
        <p:txBody>
          <a:bodyPr/>
          <a:lstStyle/>
          <a:p>
            <a:fld id="{E29B65BC-2EC6-6640-9118-3890223F93F3}" type="slidenum">
              <a:rPr lang="en-US" smtClean="0"/>
              <a:t>‹#›</a:t>
            </a:fld>
            <a:endParaRPr lang="en-US" dirty="0"/>
          </a:p>
        </p:txBody>
      </p:sp>
      <p:cxnSp>
        <p:nvCxnSpPr>
          <p:cNvPr id="9" name="Straight Connector 8"/>
          <p:cNvCxnSpPr/>
          <p:nvPr userDrawn="1"/>
        </p:nvCxnSpPr>
        <p:spPr>
          <a:xfrm rot="5400000">
            <a:off x="10172076" y="807387"/>
            <a:ext cx="62020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0854333" y="5601965"/>
            <a:ext cx="1456132" cy="336331"/>
          </a:xfrm>
          <a:prstGeom prst="rect">
            <a:avLst/>
          </a:prstGeom>
        </p:spPr>
      </p:pic>
    </p:spTree>
    <p:extLst>
      <p:ext uri="{BB962C8B-B14F-4D97-AF65-F5344CB8AC3E}">
        <p14:creationId xmlns:p14="http://schemas.microsoft.com/office/powerpoint/2010/main" val="69792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p:nvPr>
        </p:nvSpPr>
        <p:spPr>
          <a:xfrm>
            <a:off x="475184" y="4202885"/>
            <a:ext cx="10875988" cy="1006747"/>
          </a:xfrm>
        </p:spPr>
        <p:txBody>
          <a:bodyPr bIns="0" anchor="b">
            <a:no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476251" y="5216655"/>
            <a:ext cx="10871200" cy="8339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75093" y="2003426"/>
            <a:ext cx="5544708"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3426"/>
            <a:ext cx="5541264" cy="3863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5093" y="469127"/>
            <a:ext cx="5885473" cy="788173"/>
          </a:xfrm>
        </p:spPr>
        <p:txBody>
          <a:bodyPr/>
          <a:lstStyle/>
          <a:p>
            <a:r>
              <a:rPr lang="en-US" dirty="0"/>
              <a:t>Click to edit Master title style</a:t>
            </a:r>
          </a:p>
        </p:txBody>
      </p:sp>
      <p:sp>
        <p:nvSpPr>
          <p:cNvPr id="3" name="Text Placeholder 2"/>
          <p:cNvSpPr>
            <a:spLocks noGrp="1"/>
          </p:cNvSpPr>
          <p:nvPr>
            <p:ph type="body" idx="1"/>
          </p:nvPr>
        </p:nvSpPr>
        <p:spPr>
          <a:xfrm>
            <a:off x="485693" y="2003425"/>
            <a:ext cx="551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85693" y="2827338"/>
            <a:ext cx="5511883"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2003425"/>
            <a:ext cx="55153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827338"/>
            <a:ext cx="5513832" cy="3040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 2018 SIGGRAPH. All Rights Reserved</a:t>
            </a:r>
          </a:p>
        </p:txBody>
      </p:sp>
      <p:sp>
        <p:nvSpPr>
          <p:cNvPr id="9" name="Slide Number Placeholder 8"/>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 2018 SIGGRAPH. All Rights Reserved</a:t>
            </a:r>
          </a:p>
        </p:txBody>
      </p:sp>
      <p:sp>
        <p:nvSpPr>
          <p:cNvPr id="5" name="Slide Number Placeholder 4"/>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2018 SIGGRAPH. All Rights Reserved</a:t>
            </a:r>
          </a:p>
        </p:txBody>
      </p:sp>
      <p:sp>
        <p:nvSpPr>
          <p:cNvPr id="4" name="Slide Number Placeholder 3"/>
          <p:cNvSpPr>
            <a:spLocks noGrp="1"/>
          </p:cNvSpPr>
          <p:nvPr>
            <p:ph type="sldNum" sz="quarter" idx="12"/>
          </p:nvPr>
        </p:nvSpPr>
        <p:spPr/>
        <p:txBody>
          <a:bodyPr/>
          <a:lstStyle/>
          <a:p>
            <a:fld id="{E29B65BC-2EC6-6640-9118-3890223F93F3}" type="slidenum">
              <a:rPr lang="en-US" smtClean="0"/>
              <a:t>‹#›</a:t>
            </a:fld>
            <a:endParaRPr lang="en-US"/>
          </a:p>
        </p:txBody>
      </p:sp>
      <p:sp>
        <p:nvSpPr>
          <p:cNvPr id="5" name="Rectangle 4"/>
          <p:cNvSpPr/>
          <p:nvPr userDrawn="1"/>
        </p:nvSpPr>
        <p:spPr>
          <a:xfrm>
            <a:off x="572493" y="1407382"/>
            <a:ext cx="975360" cy="166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6" y="2003425"/>
            <a:ext cx="6525337" cy="3857626"/>
          </a:xfrm>
        </p:spPr>
        <p:txBody>
          <a:bodyPr/>
          <a:lstStyle>
            <a:lvl1pPr marL="228600" indent="-228600">
              <a:tabLst/>
              <a:defRPr sz="1600"/>
            </a:lvl1pPr>
            <a:lvl2pPr marL="460375" indent="-230188">
              <a:tabLst/>
              <a:defRPr sz="1400"/>
            </a:lvl2pPr>
            <a:lvl3pPr marL="690563" indent="-230188">
              <a:tabLst/>
              <a:defRPr sz="1200"/>
            </a:lvl3pPr>
            <a:lvl4pPr marL="920750" indent="-230188">
              <a:tabLst/>
              <a:defRPr sz="1200"/>
            </a:lvl4pPr>
            <a:lvl5pPr marL="1150938" indent="-230188">
              <a:tabLst/>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6251" y="2003425"/>
            <a:ext cx="4295775"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
        <p:nvSpPr>
          <p:cNvPr id="2" name="Title 1"/>
          <p:cNvSpPr>
            <a:spLocks noGrp="1"/>
          </p:cNvSpPr>
          <p:nvPr>
            <p:ph type="title"/>
          </p:nvPr>
        </p:nvSpPr>
        <p:spPr>
          <a:xfrm>
            <a:off x="476251" y="457201"/>
            <a:ext cx="5894916" cy="800100"/>
          </a:xfrm>
        </p:spPr>
        <p:txBody>
          <a:bodyPr anchor="b">
            <a:normAutofit/>
          </a:bodyPr>
          <a:lstStyle>
            <a:lvl1pPr>
              <a:defRPr sz="2400"/>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5694" y="457200"/>
            <a:ext cx="5885473" cy="800100"/>
          </a:xfrm>
        </p:spPr>
        <p:txBody>
          <a:bodyPr anchor="b">
            <a:normAutofit/>
          </a:bodyPr>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5183186" y="2003425"/>
            <a:ext cx="6525337" cy="3857626"/>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85694" y="2003425"/>
            <a:ext cx="4286332" cy="3865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 2018 SIGGRAPH. All Rights Reserved</a:t>
            </a:r>
          </a:p>
        </p:txBody>
      </p:sp>
      <p:sp>
        <p:nvSpPr>
          <p:cNvPr id="7" name="Slide Number Placeholder 6"/>
          <p:cNvSpPr>
            <a:spLocks noGrp="1"/>
          </p:cNvSpPr>
          <p:nvPr>
            <p:ph type="sldNum" sz="quarter" idx="12"/>
          </p:nvPr>
        </p:nvSpPr>
        <p:spPr/>
        <p:txBody>
          <a:bodyPr/>
          <a:lstStyle/>
          <a:p>
            <a:fld id="{E29B65BC-2EC6-6640-9118-3890223F93F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Placeholder 1"/>
          <p:cNvSpPr>
            <a:spLocks noGrp="1"/>
          </p:cNvSpPr>
          <p:nvPr>
            <p:ph type="title"/>
          </p:nvPr>
        </p:nvSpPr>
        <p:spPr>
          <a:xfrm>
            <a:off x="475092" y="458076"/>
            <a:ext cx="5893904" cy="7992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5693" y="2005013"/>
            <a:ext cx="11212321" cy="38550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5693" y="6367562"/>
            <a:ext cx="4114800" cy="342133"/>
          </a:xfrm>
          <a:prstGeom prst="rect">
            <a:avLst/>
          </a:prstGeom>
        </p:spPr>
        <p:txBody>
          <a:bodyPr vert="horz" lIns="128016" tIns="45720" rIns="91440" bIns="45720" rtlCol="0" anchor="ctr"/>
          <a:lstStyle>
            <a:lvl1pPr algn="l">
              <a:defRPr sz="700">
                <a:solidFill>
                  <a:schemeClr val="tx1"/>
                </a:solidFill>
              </a:defRPr>
            </a:lvl1pPr>
          </a:lstStyle>
          <a:p>
            <a:r>
              <a:rPr lang="cs-CZ" dirty="0"/>
              <a:t>Ondra Karlík: </a:t>
            </a:r>
            <a:r>
              <a:rPr lang="cs-CZ" dirty="0" err="1"/>
              <a:t>Corona</a:t>
            </a:r>
            <a:r>
              <a:rPr lang="cs-CZ" dirty="0"/>
              <a:t> </a:t>
            </a:r>
            <a:r>
              <a:rPr lang="cs-CZ" dirty="0" err="1"/>
              <a:t>Renderer</a:t>
            </a:r>
            <a:r>
              <a:rPr lang="cs-CZ" dirty="0"/>
              <a:t> &amp; last 4 </a:t>
            </a:r>
            <a:r>
              <a:rPr lang="cs-CZ" dirty="0" err="1"/>
              <a:t>years</a:t>
            </a:r>
            <a:r>
              <a:rPr lang="cs-CZ" dirty="0"/>
              <a:t> </a:t>
            </a:r>
            <a:r>
              <a:rPr lang="cs-CZ" dirty="0" err="1"/>
              <a:t>of</a:t>
            </a:r>
            <a:r>
              <a:rPr lang="cs-CZ" dirty="0"/>
              <a:t> </a:t>
            </a:r>
            <a:r>
              <a:rPr lang="cs-CZ" dirty="0" err="1"/>
              <a:t>archviz</a:t>
            </a:r>
            <a:r>
              <a:rPr lang="cs-CZ" dirty="0"/>
              <a:t> </a:t>
            </a:r>
            <a:r>
              <a:rPr lang="cs-CZ" dirty="0" err="1"/>
              <a:t>industry</a:t>
            </a:r>
            <a:endParaRPr lang="en-US" dirty="0"/>
          </a:p>
        </p:txBody>
      </p:sp>
      <p:sp>
        <p:nvSpPr>
          <p:cNvPr id="6" name="Slide Number Placeholder 5"/>
          <p:cNvSpPr>
            <a:spLocks noGrp="1"/>
          </p:cNvSpPr>
          <p:nvPr>
            <p:ph type="sldNum" sz="quarter" idx="4"/>
          </p:nvPr>
        </p:nvSpPr>
        <p:spPr>
          <a:xfrm>
            <a:off x="8962761" y="6351088"/>
            <a:ext cx="2743200" cy="365125"/>
          </a:xfrm>
          <a:prstGeom prst="rect">
            <a:avLst/>
          </a:prstGeom>
        </p:spPr>
        <p:txBody>
          <a:bodyPr vert="horz" lIns="91440" tIns="45720" rIns="91440" bIns="45720" rtlCol="0" anchor="ctr"/>
          <a:lstStyle>
            <a:lvl1pPr algn="r">
              <a:defRPr sz="700">
                <a:solidFill>
                  <a:schemeClr val="tx1"/>
                </a:solidFill>
              </a:defRPr>
            </a:lvl1pPr>
          </a:lstStyle>
          <a:p>
            <a:fld id="{E29B65BC-2EC6-6640-9118-3890223F93F3}" type="slidenum">
              <a:rPr lang="en-US" smtClean="0"/>
              <a:pPr/>
              <a:t>‹#›</a:t>
            </a:fld>
            <a:endParaRPr lang="en-US" dirty="0"/>
          </a:p>
        </p:txBody>
      </p:sp>
      <p:cxnSp>
        <p:nvCxnSpPr>
          <p:cNvPr id="15" name="Straight Connector 14"/>
          <p:cNvCxnSpPr>
            <a:cxnSpLocks/>
          </p:cNvCxnSpPr>
          <p:nvPr userDrawn="1"/>
        </p:nvCxnSpPr>
        <p:spPr>
          <a:xfrm>
            <a:off x="485693" y="1486894"/>
            <a:ext cx="11212321"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16359" y="661889"/>
            <a:ext cx="1665748" cy="384747"/>
          </a:xfrm>
          <a:prstGeom prst="rect">
            <a:avLst/>
          </a:prstGeom>
        </p:spPr>
      </p:pic>
    </p:spTree>
    <p:extLst>
      <p:ext uri="{BB962C8B-B14F-4D97-AF65-F5344CB8AC3E}">
        <p14:creationId xmlns:p14="http://schemas.microsoft.com/office/powerpoint/2010/main" val="2145121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defTabSz="914400" rtl="0" eaLnBrk="1" latinLnBrk="0" hangingPunct="1">
        <a:lnSpc>
          <a:spcPct val="90000"/>
        </a:lnSpc>
        <a:spcBef>
          <a:spcPct val="0"/>
        </a:spcBef>
        <a:buNone/>
        <a:defRPr sz="24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1600" kern="1200">
          <a:solidFill>
            <a:schemeClr val="tx1"/>
          </a:solidFill>
          <a:latin typeface="+mn-lt"/>
          <a:ea typeface="+mn-ea"/>
          <a:cs typeface="+mn-cs"/>
        </a:defRPr>
      </a:lvl1pPr>
      <a:lvl2pPr marL="460375" indent="-230188" algn="l" defTabSz="914400" rtl="0" eaLnBrk="1" latinLnBrk="0" hangingPunct="1">
        <a:lnSpc>
          <a:spcPct val="100000"/>
        </a:lnSpc>
        <a:spcBef>
          <a:spcPts val="500"/>
        </a:spcBef>
        <a:spcAft>
          <a:spcPts val="600"/>
        </a:spcAft>
        <a:buFont typeface=".AppleSystemUIFont" charset="-120"/>
        <a:buChar char="–"/>
        <a:tabLst/>
        <a:defRPr sz="1400" kern="1200">
          <a:solidFill>
            <a:schemeClr val="tx1"/>
          </a:solidFill>
          <a:latin typeface="+mn-lt"/>
          <a:ea typeface="+mn-ea"/>
          <a:cs typeface="+mn-cs"/>
        </a:defRPr>
      </a:lvl2pPr>
      <a:lvl3pPr marL="690563"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20750" indent="-230188" algn="l" defTabSz="914400" rtl="0" eaLnBrk="1" latinLnBrk="0" hangingPunct="1">
        <a:lnSpc>
          <a:spcPct val="100000"/>
        </a:lnSpc>
        <a:spcBef>
          <a:spcPts val="500"/>
        </a:spcBef>
        <a:spcAft>
          <a:spcPts val="600"/>
        </a:spcAft>
        <a:buFont typeface=".AppleSystemUIFont" charset="-120"/>
        <a:buChar char="–"/>
        <a:tabLst/>
        <a:defRPr sz="1200" kern="1200">
          <a:solidFill>
            <a:schemeClr val="tx1"/>
          </a:solidFill>
          <a:latin typeface="+mn-lt"/>
          <a:ea typeface="+mn-ea"/>
          <a:cs typeface="+mn-cs"/>
        </a:defRPr>
      </a:lvl4pPr>
      <a:lvl5pPr marL="1150938"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0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Placeholder 1"/>
          <p:cNvSpPr>
            <a:spLocks noGrp="1"/>
          </p:cNvSpPr>
          <p:nvPr>
            <p:ph type="title"/>
          </p:nvPr>
        </p:nvSpPr>
        <p:spPr>
          <a:xfrm>
            <a:off x="475092" y="458076"/>
            <a:ext cx="5893904" cy="7992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5693" y="2005013"/>
            <a:ext cx="11212321" cy="38550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5693" y="6367562"/>
            <a:ext cx="4114800" cy="342133"/>
          </a:xfrm>
          <a:prstGeom prst="rect">
            <a:avLst/>
          </a:prstGeom>
        </p:spPr>
        <p:txBody>
          <a:bodyPr vert="horz" lIns="128016" tIns="45720" rIns="91440" bIns="45720" rtlCol="0" anchor="ctr"/>
          <a:lstStyle>
            <a:lvl1pPr algn="l">
              <a:defRPr sz="700">
                <a:solidFill>
                  <a:schemeClr val="tx1"/>
                </a:solidFill>
              </a:defRPr>
            </a:lvl1pPr>
          </a:lstStyle>
          <a:p>
            <a:r>
              <a:rPr lang="en-US" dirty="0"/>
              <a:t>© 2018 SIGGRAPH. All Rights Reserved</a:t>
            </a:r>
          </a:p>
        </p:txBody>
      </p:sp>
      <p:sp>
        <p:nvSpPr>
          <p:cNvPr id="6" name="Slide Number Placeholder 5"/>
          <p:cNvSpPr>
            <a:spLocks noGrp="1"/>
          </p:cNvSpPr>
          <p:nvPr>
            <p:ph type="sldNum" sz="quarter" idx="4"/>
          </p:nvPr>
        </p:nvSpPr>
        <p:spPr>
          <a:xfrm>
            <a:off x="8962761" y="6351088"/>
            <a:ext cx="2743200" cy="365125"/>
          </a:xfrm>
          <a:prstGeom prst="rect">
            <a:avLst/>
          </a:prstGeom>
        </p:spPr>
        <p:txBody>
          <a:bodyPr vert="horz" lIns="91440" tIns="45720" rIns="91440" bIns="45720" rtlCol="0" anchor="ctr"/>
          <a:lstStyle>
            <a:lvl1pPr algn="r">
              <a:defRPr sz="700">
                <a:solidFill>
                  <a:schemeClr val="tx1"/>
                </a:solidFill>
              </a:defRPr>
            </a:lvl1pPr>
          </a:lstStyle>
          <a:p>
            <a:fld id="{E29B65BC-2EC6-6640-9118-3890223F93F3}" type="slidenum">
              <a:rPr lang="en-US" smtClean="0"/>
              <a:pPr/>
              <a:t>‹#›</a:t>
            </a:fld>
            <a:endParaRPr lang="en-US" dirty="0"/>
          </a:p>
        </p:txBody>
      </p:sp>
      <p:cxnSp>
        <p:nvCxnSpPr>
          <p:cNvPr id="15" name="Straight Connector 14"/>
          <p:cNvCxnSpPr/>
          <p:nvPr userDrawn="1"/>
        </p:nvCxnSpPr>
        <p:spPr>
          <a:xfrm>
            <a:off x="625503" y="1486894"/>
            <a:ext cx="82693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16359" y="567753"/>
            <a:ext cx="1665748" cy="384747"/>
          </a:xfrm>
          <a:prstGeom prst="rect">
            <a:avLst/>
          </a:prstGeom>
        </p:spPr>
      </p:pic>
    </p:spTree>
    <p:extLst>
      <p:ext uri="{BB962C8B-B14F-4D97-AF65-F5344CB8AC3E}">
        <p14:creationId xmlns:p14="http://schemas.microsoft.com/office/powerpoint/2010/main" val="303888564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dt="0"/>
  <p:txStyles>
    <p:titleStyle>
      <a:lvl1pPr algn="l" defTabSz="914400" rtl="0" eaLnBrk="1" latinLnBrk="0" hangingPunct="1">
        <a:lnSpc>
          <a:spcPct val="90000"/>
        </a:lnSpc>
        <a:spcBef>
          <a:spcPct val="0"/>
        </a:spcBef>
        <a:buNone/>
        <a:defRPr sz="2400" b="1" kern="1200" cap="all"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1600" kern="1200">
          <a:solidFill>
            <a:schemeClr val="tx1"/>
          </a:solidFill>
          <a:latin typeface="+mn-lt"/>
          <a:ea typeface="+mn-ea"/>
          <a:cs typeface="+mn-cs"/>
        </a:defRPr>
      </a:lvl1pPr>
      <a:lvl2pPr marL="460375" indent="-230188" algn="l" defTabSz="914400" rtl="0" eaLnBrk="1" latinLnBrk="0" hangingPunct="1">
        <a:lnSpc>
          <a:spcPct val="100000"/>
        </a:lnSpc>
        <a:spcBef>
          <a:spcPts val="500"/>
        </a:spcBef>
        <a:spcAft>
          <a:spcPts val="600"/>
        </a:spcAft>
        <a:buFont typeface=".AppleSystemUIFont" charset="-120"/>
        <a:buChar char="–"/>
        <a:tabLst/>
        <a:defRPr sz="1400" kern="1200">
          <a:solidFill>
            <a:schemeClr val="tx1"/>
          </a:solidFill>
          <a:latin typeface="+mn-lt"/>
          <a:ea typeface="+mn-ea"/>
          <a:cs typeface="+mn-cs"/>
        </a:defRPr>
      </a:lvl2pPr>
      <a:lvl3pPr marL="690563"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20750" indent="-230188" algn="l" defTabSz="914400" rtl="0" eaLnBrk="1" latinLnBrk="0" hangingPunct="1">
        <a:lnSpc>
          <a:spcPct val="100000"/>
        </a:lnSpc>
        <a:spcBef>
          <a:spcPts val="500"/>
        </a:spcBef>
        <a:spcAft>
          <a:spcPts val="600"/>
        </a:spcAft>
        <a:buFont typeface=".AppleSystemUIFont" charset="-120"/>
        <a:buChar char="–"/>
        <a:tabLst/>
        <a:defRPr sz="1200" kern="1200">
          <a:solidFill>
            <a:schemeClr val="tx1"/>
          </a:solidFill>
          <a:latin typeface="+mn-lt"/>
          <a:ea typeface="+mn-ea"/>
          <a:cs typeface="+mn-cs"/>
        </a:defRPr>
      </a:lvl4pPr>
      <a:lvl5pPr marL="1150938" indent="-230188" algn="l" defTabSz="914400" rtl="0" eaLnBrk="1" latinLnBrk="0" hangingPunct="1">
        <a:lnSpc>
          <a:spcPct val="100000"/>
        </a:lnSpc>
        <a:spcBef>
          <a:spcPts val="5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0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251" y="1793631"/>
            <a:ext cx="6170733" cy="1839606"/>
          </a:xfrm>
        </p:spPr>
        <p:txBody>
          <a:bodyPr>
            <a:normAutofit/>
          </a:bodyPr>
          <a:lstStyle/>
          <a:p>
            <a:r>
              <a:rPr lang="en-US" dirty="0"/>
              <a:t>open research problems</a:t>
            </a: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 2018 SIGGRAPH. All Rights Reserved</a:t>
            </a:r>
          </a:p>
        </p:txBody>
      </p:sp>
      <p:sp>
        <p:nvSpPr>
          <p:cNvPr id="5" name="Subtitle 2">
            <a:extLst>
              <a:ext uri="{FF2B5EF4-FFF2-40B4-BE49-F238E27FC236}">
                <a16:creationId xmlns:a16="http://schemas.microsoft.com/office/drawing/2014/main" id="{E5EB8236-7F09-44E4-886F-939D8C522459}"/>
              </a:ext>
            </a:extLst>
          </p:cNvPr>
          <p:cNvSpPr txBox="1">
            <a:spLocks/>
          </p:cNvSpPr>
          <p:nvPr/>
        </p:nvSpPr>
        <p:spPr>
          <a:xfrm>
            <a:off x="476252" y="5404338"/>
            <a:ext cx="5912825" cy="796296"/>
          </a:xfrm>
          <a:prstGeom prst="rect">
            <a:avLst/>
          </a:prstGeom>
        </p:spPr>
        <p:txBody>
          <a:bodyPr vert="horz" lIns="91440" tIns="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600"/>
              </a:spcAft>
              <a:buFont typeface=".AppleSystemUIFont" charset="-12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600"/>
              </a:spcAft>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600"/>
              </a:spcAft>
              <a:buFont typeface=".AppleSystemUIFont" charset="-12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600"/>
              </a:spcAft>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400" b="1" dirty="0"/>
              <a:t>Jaroslav Křivánek</a:t>
            </a:r>
            <a:br>
              <a:rPr lang="en-US" b="1" dirty="0"/>
            </a:br>
            <a:r>
              <a:rPr lang="cs-CZ" dirty="0"/>
              <a:t>Charles University </a:t>
            </a:r>
            <a:r>
              <a:rPr lang="en-US" dirty="0"/>
              <a:t>| </a:t>
            </a:r>
            <a:r>
              <a:rPr lang="cs-CZ" dirty="0" err="1"/>
              <a:t>Render</a:t>
            </a:r>
            <a:r>
              <a:rPr lang="cs-CZ" dirty="0"/>
              <a:t> </a:t>
            </a:r>
            <a:r>
              <a:rPr lang="cs-CZ" dirty="0" err="1"/>
              <a:t>Legion</a:t>
            </a:r>
            <a:r>
              <a:rPr lang="cs-CZ" dirty="0"/>
              <a:t> | Chaos</a:t>
            </a:r>
            <a:r>
              <a:rPr lang="en-US" dirty="0"/>
              <a:t> </a:t>
            </a:r>
            <a:r>
              <a:rPr lang="cs-CZ" dirty="0"/>
              <a:t>Group</a:t>
            </a:r>
            <a:endParaRPr lang="en-US" dirty="0"/>
          </a:p>
        </p:txBody>
      </p:sp>
    </p:spTree>
    <p:extLst>
      <p:ext uri="{BB962C8B-B14F-4D97-AF65-F5344CB8AC3E}">
        <p14:creationId xmlns:p14="http://schemas.microsoft.com/office/powerpoint/2010/main" val="16384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141-895D-4596-86D2-788C270C77FD}"/>
              </a:ext>
            </a:extLst>
          </p:cNvPr>
          <p:cNvSpPr>
            <a:spLocks noGrp="1"/>
          </p:cNvSpPr>
          <p:nvPr>
            <p:ph type="title"/>
          </p:nvPr>
        </p:nvSpPr>
        <p:spPr/>
        <p:txBody>
          <a:bodyPr/>
          <a:lstStyle/>
          <a:p>
            <a:r>
              <a:rPr lang="en-US" dirty="0"/>
              <a:t>Speed in general</a:t>
            </a:r>
          </a:p>
        </p:txBody>
      </p:sp>
      <p:sp>
        <p:nvSpPr>
          <p:cNvPr id="3" name="Content Placeholder 2">
            <a:extLst>
              <a:ext uri="{FF2B5EF4-FFF2-40B4-BE49-F238E27FC236}">
                <a16:creationId xmlns:a16="http://schemas.microsoft.com/office/drawing/2014/main" id="{1F1A57D0-9A29-463E-A0B2-ABEA21278EA8}"/>
              </a:ext>
            </a:extLst>
          </p:cNvPr>
          <p:cNvSpPr>
            <a:spLocks noGrp="1"/>
          </p:cNvSpPr>
          <p:nvPr>
            <p:ph idx="1"/>
          </p:nvPr>
        </p:nvSpPr>
        <p:spPr/>
        <p:txBody>
          <a:bodyPr/>
          <a:lstStyle/>
          <a:p>
            <a:r>
              <a:rPr lang="en-US" dirty="0" err="1"/>
              <a:t>Heterogeneus</a:t>
            </a:r>
            <a:r>
              <a:rPr lang="en-US" dirty="0"/>
              <a:t> volumes – volume lookups</a:t>
            </a:r>
          </a:p>
          <a:p>
            <a:r>
              <a:rPr lang="en-US" dirty="0"/>
              <a:t>Unidirectional estimators are not robust</a:t>
            </a:r>
          </a:p>
          <a:p>
            <a:r>
              <a:rPr lang="en-US" dirty="0"/>
              <a:t>Combined </a:t>
            </a:r>
            <a:r>
              <a:rPr lang="en-US" dirty="0" err="1"/>
              <a:t>bidir</a:t>
            </a:r>
            <a:r>
              <a:rPr lang="en-US" dirty="0"/>
              <a:t> estimators slow</a:t>
            </a:r>
          </a:p>
        </p:txBody>
      </p:sp>
      <p:sp>
        <p:nvSpPr>
          <p:cNvPr id="4" name="Slide Number Placeholder 3">
            <a:extLst>
              <a:ext uri="{FF2B5EF4-FFF2-40B4-BE49-F238E27FC236}">
                <a16:creationId xmlns:a16="http://schemas.microsoft.com/office/drawing/2014/main" id="{82296C70-05D9-4F15-8855-068408321615}"/>
              </a:ext>
            </a:extLst>
          </p:cNvPr>
          <p:cNvSpPr>
            <a:spLocks noGrp="1"/>
          </p:cNvSpPr>
          <p:nvPr>
            <p:ph type="sldNum" sz="quarter" idx="12"/>
          </p:nvPr>
        </p:nvSpPr>
        <p:spPr/>
        <p:txBody>
          <a:bodyPr/>
          <a:lstStyle/>
          <a:p>
            <a:r>
              <a:rPr lang="cs-CZ"/>
              <a:t>(</a:t>
            </a:r>
            <a:fld id="{E29B65BC-2EC6-6640-9118-3890223F93F3}" type="slidenum">
              <a:rPr lang="en-US" smtClean="0"/>
              <a:pPr/>
              <a:t>1</a:t>
            </a:fld>
            <a:r>
              <a:rPr lang="cs-CZ"/>
              <a:t>)</a:t>
            </a:r>
            <a:endParaRPr lang="en-US" dirty="0"/>
          </a:p>
        </p:txBody>
      </p:sp>
      <p:pic>
        <p:nvPicPr>
          <p:cNvPr id="5" name="Picture 4">
            <a:extLst>
              <a:ext uri="{FF2B5EF4-FFF2-40B4-BE49-F238E27FC236}">
                <a16:creationId xmlns:a16="http://schemas.microsoft.com/office/drawing/2014/main" id="{88A318F3-0043-4A83-B86B-FCF3B3868FF3}"/>
              </a:ext>
            </a:extLst>
          </p:cNvPr>
          <p:cNvPicPr>
            <a:picLocks noChangeAspect="1"/>
          </p:cNvPicPr>
          <p:nvPr/>
        </p:nvPicPr>
        <p:blipFill>
          <a:blip r:embed="rId3"/>
          <a:stretch>
            <a:fillRect/>
          </a:stretch>
        </p:blipFill>
        <p:spPr>
          <a:xfrm>
            <a:off x="6301828" y="2039737"/>
            <a:ext cx="5144098" cy="3579435"/>
          </a:xfrm>
          <a:prstGeom prst="rect">
            <a:avLst/>
          </a:prstGeom>
        </p:spPr>
      </p:pic>
    </p:spTree>
    <p:extLst>
      <p:ext uri="{BB962C8B-B14F-4D97-AF65-F5344CB8AC3E}">
        <p14:creationId xmlns:p14="http://schemas.microsoft.com/office/powerpoint/2010/main" val="95291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72B9-F641-41AD-8D14-87529C1DEB5F}"/>
              </a:ext>
            </a:extLst>
          </p:cNvPr>
          <p:cNvSpPr>
            <a:spLocks noGrp="1"/>
          </p:cNvSpPr>
          <p:nvPr>
            <p:ph type="title"/>
          </p:nvPr>
        </p:nvSpPr>
        <p:spPr>
          <a:xfrm>
            <a:off x="475091" y="518592"/>
            <a:ext cx="8239418" cy="799224"/>
          </a:xfrm>
        </p:spPr>
        <p:txBody>
          <a:bodyPr/>
          <a:lstStyle/>
          <a:p>
            <a:r>
              <a:rPr lang="en-US" b="0" dirty="0"/>
              <a:t>null collision algorithms and MIS</a:t>
            </a:r>
          </a:p>
        </p:txBody>
      </p:sp>
      <p:sp>
        <p:nvSpPr>
          <p:cNvPr id="3" name="Content Placeholder 2">
            <a:extLst>
              <a:ext uri="{FF2B5EF4-FFF2-40B4-BE49-F238E27FC236}">
                <a16:creationId xmlns:a16="http://schemas.microsoft.com/office/drawing/2014/main" id="{8DA1781B-CA56-40B0-BC18-D0B27092F0AC}"/>
              </a:ext>
            </a:extLst>
          </p:cNvPr>
          <p:cNvSpPr>
            <a:spLocks noGrp="1"/>
          </p:cNvSpPr>
          <p:nvPr>
            <p:ph idx="1"/>
          </p:nvPr>
        </p:nvSpPr>
        <p:spPr/>
        <p:txBody>
          <a:bodyPr>
            <a:normAutofit/>
          </a:bodyPr>
          <a:lstStyle/>
          <a:p>
            <a:r>
              <a:rPr lang="en-US" dirty="0"/>
              <a:t>“</a:t>
            </a:r>
            <a:r>
              <a:rPr lang="en-US" b="1" dirty="0"/>
              <a:t>How do I combine Woodcock tracking with </a:t>
            </a:r>
            <a:r>
              <a:rPr lang="en-US" b="1" dirty="0" err="1"/>
              <a:t>equi</a:t>
            </a:r>
            <a:r>
              <a:rPr lang="en-US" b="1" dirty="0"/>
              <a:t>-angular sampling?</a:t>
            </a:r>
            <a:r>
              <a:rPr lang="en-US" dirty="0"/>
              <a:t>”</a:t>
            </a:r>
          </a:p>
          <a:p>
            <a:endParaRPr lang="en-US" dirty="0"/>
          </a:p>
          <a:p>
            <a:r>
              <a:rPr lang="en-US" dirty="0"/>
              <a:t>MIS could do that – but we need the Woodcock tracking PDF</a:t>
            </a:r>
          </a:p>
          <a:p>
            <a:pPr lvl="1"/>
            <a:r>
              <a:rPr lang="en-US" dirty="0"/>
              <a:t>PDF not easily available – it’s a rejection method</a:t>
            </a:r>
          </a:p>
          <a:p>
            <a:endParaRPr lang="en-US" dirty="0"/>
          </a:p>
          <a:p>
            <a:r>
              <a:rPr lang="en-US" dirty="0"/>
              <a:t>Can we estimate the PDF (for MIS)?</a:t>
            </a:r>
          </a:p>
          <a:p>
            <a:pPr lvl="1"/>
            <a:r>
              <a:rPr lang="en-US" dirty="0"/>
              <a:t>Ray marching – accurate but slow, bias does not matter (it’s just for the MIS weights)</a:t>
            </a:r>
          </a:p>
          <a:p>
            <a:endParaRPr lang="en-US" dirty="0"/>
          </a:p>
        </p:txBody>
      </p:sp>
      <p:sp>
        <p:nvSpPr>
          <p:cNvPr id="4" name="Slide Number Placeholder 3">
            <a:extLst>
              <a:ext uri="{FF2B5EF4-FFF2-40B4-BE49-F238E27FC236}">
                <a16:creationId xmlns:a16="http://schemas.microsoft.com/office/drawing/2014/main" id="{387E8519-EA5B-4920-BC34-85BD4B3452CB}"/>
              </a:ext>
            </a:extLst>
          </p:cNvPr>
          <p:cNvSpPr>
            <a:spLocks noGrp="1"/>
          </p:cNvSpPr>
          <p:nvPr>
            <p:ph type="sldNum" sz="quarter" idx="12"/>
          </p:nvPr>
        </p:nvSpPr>
        <p:spPr/>
        <p:txBody>
          <a:bodyPr/>
          <a:lstStyle/>
          <a:p>
            <a:r>
              <a:rPr lang="cs-CZ"/>
              <a:t>(</a:t>
            </a:r>
            <a:fld id="{E29B65BC-2EC6-6640-9118-3890223F93F3}" type="slidenum">
              <a:rPr lang="en-US" smtClean="0"/>
              <a:pPr/>
              <a:t>2</a:t>
            </a:fld>
            <a:r>
              <a:rPr lang="cs-CZ"/>
              <a:t>)</a:t>
            </a:r>
            <a:endParaRPr lang="en-US" dirty="0"/>
          </a:p>
        </p:txBody>
      </p:sp>
    </p:spTree>
    <p:extLst>
      <p:ext uri="{BB962C8B-B14F-4D97-AF65-F5344CB8AC3E}">
        <p14:creationId xmlns:p14="http://schemas.microsoft.com/office/powerpoint/2010/main" val="357993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5C10-93B0-44D3-BDA6-4D2492ECEDE2}"/>
              </a:ext>
            </a:extLst>
          </p:cNvPr>
          <p:cNvSpPr>
            <a:spLocks noGrp="1"/>
          </p:cNvSpPr>
          <p:nvPr>
            <p:ph type="title"/>
          </p:nvPr>
        </p:nvSpPr>
        <p:spPr/>
        <p:txBody>
          <a:bodyPr/>
          <a:lstStyle/>
          <a:p>
            <a:r>
              <a:rPr lang="en-US" b="0" dirty="0"/>
              <a:t>leverage machine learning</a:t>
            </a:r>
            <a:endParaRPr lang="en-US" dirty="0"/>
          </a:p>
        </p:txBody>
      </p:sp>
      <p:sp>
        <p:nvSpPr>
          <p:cNvPr id="3" name="Content Placeholder 2">
            <a:extLst>
              <a:ext uri="{FF2B5EF4-FFF2-40B4-BE49-F238E27FC236}">
                <a16:creationId xmlns:a16="http://schemas.microsoft.com/office/drawing/2014/main" id="{80F78CF2-A3DF-4C4D-87D0-C1A8885CF551}"/>
              </a:ext>
            </a:extLst>
          </p:cNvPr>
          <p:cNvSpPr>
            <a:spLocks noGrp="1"/>
          </p:cNvSpPr>
          <p:nvPr>
            <p:ph idx="1"/>
          </p:nvPr>
        </p:nvSpPr>
        <p:spPr/>
        <p:txBody>
          <a:bodyPr>
            <a:normAutofit lnSpcReduction="10000"/>
          </a:bodyPr>
          <a:lstStyle/>
          <a:p>
            <a:r>
              <a:rPr lang="en-US" dirty="0"/>
              <a:t>Path guiding for volumes</a:t>
            </a:r>
          </a:p>
          <a:p>
            <a:pPr lvl="1"/>
            <a:r>
              <a:rPr lang="en-US" dirty="0"/>
              <a:t>[</a:t>
            </a:r>
            <a:r>
              <a:rPr lang="en-US" dirty="0" err="1"/>
              <a:t>Herholz</a:t>
            </a:r>
            <a:r>
              <a:rPr lang="en-US" dirty="0"/>
              <a:t> et al. 2019], still needs improvements</a:t>
            </a:r>
          </a:p>
          <a:p>
            <a:endParaRPr lang="en-US" dirty="0"/>
          </a:p>
          <a:p>
            <a:r>
              <a:rPr lang="en-US" dirty="0"/>
              <a:t>Denoising of volumes – currently does not work well</a:t>
            </a:r>
          </a:p>
          <a:p>
            <a:pPr lvl="1"/>
            <a:r>
              <a:rPr lang="en-US" dirty="0"/>
              <a:t>No features available</a:t>
            </a:r>
          </a:p>
          <a:p>
            <a:endParaRPr lang="en-US" dirty="0"/>
          </a:p>
          <a:p>
            <a:r>
              <a:rPr lang="en-US" dirty="0"/>
              <a:t>Learn a BSSRDF for dense media</a:t>
            </a:r>
          </a:p>
          <a:p>
            <a:pPr lvl="1"/>
            <a:r>
              <a:rPr lang="en-US" dirty="0"/>
              <a:t>Can be done for fluffy clouds, but becomes harder for more structured media</a:t>
            </a:r>
          </a:p>
          <a:p>
            <a:pPr lvl="1"/>
            <a:r>
              <a:rPr lang="en-US" dirty="0"/>
              <a:t>Difficult to bound error</a:t>
            </a:r>
          </a:p>
          <a:p>
            <a:endParaRPr lang="en-US" dirty="0"/>
          </a:p>
        </p:txBody>
      </p:sp>
      <p:sp>
        <p:nvSpPr>
          <p:cNvPr id="4" name="Slide Number Placeholder 3">
            <a:extLst>
              <a:ext uri="{FF2B5EF4-FFF2-40B4-BE49-F238E27FC236}">
                <a16:creationId xmlns:a16="http://schemas.microsoft.com/office/drawing/2014/main" id="{C0BC7D23-E2D5-4CFC-964B-C0A88EAE6B84}"/>
              </a:ext>
            </a:extLst>
          </p:cNvPr>
          <p:cNvSpPr>
            <a:spLocks noGrp="1"/>
          </p:cNvSpPr>
          <p:nvPr>
            <p:ph type="sldNum" sz="quarter" idx="12"/>
          </p:nvPr>
        </p:nvSpPr>
        <p:spPr/>
        <p:txBody>
          <a:bodyPr/>
          <a:lstStyle/>
          <a:p>
            <a:r>
              <a:rPr lang="cs-CZ"/>
              <a:t>(</a:t>
            </a:r>
            <a:fld id="{E29B65BC-2EC6-6640-9118-3890223F93F3}" type="slidenum">
              <a:rPr lang="en-US" smtClean="0"/>
              <a:pPr/>
              <a:t>3</a:t>
            </a:fld>
            <a:r>
              <a:rPr lang="cs-CZ"/>
              <a:t>)</a:t>
            </a:r>
            <a:endParaRPr lang="en-US" dirty="0"/>
          </a:p>
        </p:txBody>
      </p:sp>
    </p:spTree>
    <p:extLst>
      <p:ext uri="{BB962C8B-B14F-4D97-AF65-F5344CB8AC3E}">
        <p14:creationId xmlns:p14="http://schemas.microsoft.com/office/powerpoint/2010/main" val="415365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332D-D380-45F7-8DE1-2624E1EE23C6}"/>
              </a:ext>
            </a:extLst>
          </p:cNvPr>
          <p:cNvSpPr>
            <a:spLocks noGrp="1"/>
          </p:cNvSpPr>
          <p:nvPr>
            <p:ph type="title"/>
          </p:nvPr>
        </p:nvSpPr>
        <p:spPr/>
        <p:txBody>
          <a:bodyPr/>
          <a:lstStyle/>
          <a:p>
            <a:r>
              <a:rPr lang="en-US" b="0" dirty="0"/>
              <a:t>correlated </a:t>
            </a:r>
            <a:r>
              <a:rPr lang="en-US" b="0" dirty="0" err="1"/>
              <a:t>scatterers</a:t>
            </a:r>
            <a:endParaRPr lang="en-US" dirty="0"/>
          </a:p>
        </p:txBody>
      </p:sp>
      <p:sp>
        <p:nvSpPr>
          <p:cNvPr id="3" name="Content Placeholder 2">
            <a:extLst>
              <a:ext uri="{FF2B5EF4-FFF2-40B4-BE49-F238E27FC236}">
                <a16:creationId xmlns:a16="http://schemas.microsoft.com/office/drawing/2014/main" id="{F84FD2E6-3B06-4D64-B281-5ECF91C55CAE}"/>
              </a:ext>
            </a:extLst>
          </p:cNvPr>
          <p:cNvSpPr>
            <a:spLocks noGrp="1"/>
          </p:cNvSpPr>
          <p:nvPr>
            <p:ph idx="1"/>
          </p:nvPr>
        </p:nvSpPr>
        <p:spPr/>
        <p:txBody>
          <a:bodyPr/>
          <a:lstStyle/>
          <a:p>
            <a:r>
              <a:rPr lang="en-US" dirty="0">
                <a:solidFill>
                  <a:srgbClr val="222222"/>
                </a:solidFill>
                <a:latin typeface="SourceSansPro-Regular"/>
              </a:rPr>
              <a:t>Core assumption of exponential path length – uncorrelated particles</a:t>
            </a:r>
          </a:p>
          <a:p>
            <a:r>
              <a:rPr lang="en-US" dirty="0">
                <a:solidFill>
                  <a:srgbClr val="222222"/>
                </a:solidFill>
                <a:latin typeface="SourceSansPro-Regular"/>
              </a:rPr>
              <a:t>Particles can be very correlated (biological tissue – cells, sand particles)</a:t>
            </a:r>
          </a:p>
          <a:p>
            <a:r>
              <a:rPr lang="en-US" dirty="0">
                <a:solidFill>
                  <a:srgbClr val="222222"/>
                </a:solidFill>
                <a:latin typeface="SourceSansPro-Regular"/>
              </a:rPr>
              <a:t>Some existing work </a:t>
            </a:r>
            <a:r>
              <a:rPr lang="da-DK" dirty="0">
                <a:solidFill>
                  <a:srgbClr val="222222"/>
                </a:solidFill>
                <a:latin typeface="SourceSansPro-Regular"/>
              </a:rPr>
              <a:t>[d'Eon 2018, Jarabo et al. 2018, Bitterli et al. 2018]</a:t>
            </a:r>
            <a:endParaRPr lang="en-US" dirty="0"/>
          </a:p>
          <a:p>
            <a:endParaRPr lang="en-US" dirty="0"/>
          </a:p>
        </p:txBody>
      </p:sp>
      <p:sp>
        <p:nvSpPr>
          <p:cNvPr id="4" name="Slide Number Placeholder 3">
            <a:extLst>
              <a:ext uri="{FF2B5EF4-FFF2-40B4-BE49-F238E27FC236}">
                <a16:creationId xmlns:a16="http://schemas.microsoft.com/office/drawing/2014/main" id="{E840B62D-7AFF-4058-A74B-DD60CA07F495}"/>
              </a:ext>
            </a:extLst>
          </p:cNvPr>
          <p:cNvSpPr>
            <a:spLocks noGrp="1"/>
          </p:cNvSpPr>
          <p:nvPr>
            <p:ph type="sldNum" sz="quarter" idx="12"/>
          </p:nvPr>
        </p:nvSpPr>
        <p:spPr/>
        <p:txBody>
          <a:bodyPr/>
          <a:lstStyle/>
          <a:p>
            <a:r>
              <a:rPr lang="cs-CZ"/>
              <a:t>(</a:t>
            </a:r>
            <a:fld id="{E29B65BC-2EC6-6640-9118-3890223F93F3}" type="slidenum">
              <a:rPr lang="en-US" smtClean="0"/>
              <a:pPr/>
              <a:t>4</a:t>
            </a:fld>
            <a:r>
              <a:rPr lang="cs-CZ"/>
              <a:t>)</a:t>
            </a:r>
            <a:endParaRPr lang="en-US" dirty="0"/>
          </a:p>
        </p:txBody>
      </p:sp>
      <p:grpSp>
        <p:nvGrpSpPr>
          <p:cNvPr id="10" name="Group 9">
            <a:extLst>
              <a:ext uri="{FF2B5EF4-FFF2-40B4-BE49-F238E27FC236}">
                <a16:creationId xmlns:a16="http://schemas.microsoft.com/office/drawing/2014/main" id="{E2F2ABB3-DC8B-4711-BCD4-7C5132F79DC0}"/>
              </a:ext>
            </a:extLst>
          </p:cNvPr>
          <p:cNvGrpSpPr/>
          <p:nvPr/>
        </p:nvGrpSpPr>
        <p:grpSpPr>
          <a:xfrm>
            <a:off x="1556311" y="3490454"/>
            <a:ext cx="8919939" cy="2425833"/>
            <a:chOff x="1084355" y="3569110"/>
            <a:chExt cx="8919939" cy="2425833"/>
          </a:xfrm>
        </p:grpSpPr>
        <p:pic>
          <p:nvPicPr>
            <p:cNvPr id="8" name="Picture 7">
              <a:extLst>
                <a:ext uri="{FF2B5EF4-FFF2-40B4-BE49-F238E27FC236}">
                  <a16:creationId xmlns:a16="http://schemas.microsoft.com/office/drawing/2014/main" id="{D2C07CB7-CC19-49C3-9059-89E7548145AE}"/>
                </a:ext>
              </a:extLst>
            </p:cNvPr>
            <p:cNvPicPr>
              <a:picLocks noChangeAspect="1"/>
            </p:cNvPicPr>
            <p:nvPr/>
          </p:nvPicPr>
          <p:blipFill>
            <a:blip r:embed="rId3"/>
            <a:stretch>
              <a:fillRect/>
            </a:stretch>
          </p:blipFill>
          <p:spPr>
            <a:xfrm>
              <a:off x="1084355" y="3569110"/>
              <a:ext cx="5434434" cy="2425832"/>
            </a:xfrm>
            <a:prstGeom prst="rect">
              <a:avLst/>
            </a:prstGeom>
            <a:ln>
              <a:solidFill>
                <a:schemeClr val="accent1">
                  <a:lumMod val="50000"/>
                </a:schemeClr>
              </a:solidFill>
            </a:ln>
            <a:effectLst/>
          </p:spPr>
        </p:pic>
        <p:pic>
          <p:nvPicPr>
            <p:cNvPr id="9" name="Picture 8">
              <a:extLst>
                <a:ext uri="{FF2B5EF4-FFF2-40B4-BE49-F238E27FC236}">
                  <a16:creationId xmlns:a16="http://schemas.microsoft.com/office/drawing/2014/main" id="{75BB5E9F-D311-4848-83F3-73F28B9A1C4B}"/>
                </a:ext>
              </a:extLst>
            </p:cNvPr>
            <p:cNvPicPr>
              <a:picLocks noChangeAspect="1"/>
            </p:cNvPicPr>
            <p:nvPr/>
          </p:nvPicPr>
          <p:blipFill>
            <a:blip r:embed="rId4"/>
            <a:stretch>
              <a:fillRect/>
            </a:stretch>
          </p:blipFill>
          <p:spPr>
            <a:xfrm>
              <a:off x="6788876" y="3569110"/>
              <a:ext cx="3215418" cy="2425833"/>
            </a:xfrm>
            <a:prstGeom prst="rect">
              <a:avLst/>
            </a:prstGeom>
            <a:ln>
              <a:solidFill>
                <a:schemeClr val="accent1">
                  <a:lumMod val="50000"/>
                </a:schemeClr>
              </a:solidFill>
            </a:ln>
            <a:effectLst/>
          </p:spPr>
        </p:pic>
      </p:grpSp>
    </p:spTree>
    <p:extLst>
      <p:ext uri="{BB962C8B-B14F-4D97-AF65-F5344CB8AC3E}">
        <p14:creationId xmlns:p14="http://schemas.microsoft.com/office/powerpoint/2010/main" val="1655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52AB-8F82-4A6B-B85B-C1B22242AF73}"/>
              </a:ext>
            </a:extLst>
          </p:cNvPr>
          <p:cNvSpPr>
            <a:spLocks noGrp="1"/>
          </p:cNvSpPr>
          <p:nvPr>
            <p:ph type="title"/>
          </p:nvPr>
        </p:nvSpPr>
        <p:spPr>
          <a:xfrm>
            <a:off x="475090" y="518592"/>
            <a:ext cx="9494819" cy="799224"/>
          </a:xfrm>
        </p:spPr>
        <p:txBody>
          <a:bodyPr/>
          <a:lstStyle/>
          <a:p>
            <a:r>
              <a:rPr lang="en-US" b="0" dirty="0"/>
              <a:t>surfaces &amp; volumes</a:t>
            </a:r>
          </a:p>
        </p:txBody>
      </p:sp>
      <p:sp>
        <p:nvSpPr>
          <p:cNvPr id="3" name="Content Placeholder 2">
            <a:extLst>
              <a:ext uri="{FF2B5EF4-FFF2-40B4-BE49-F238E27FC236}">
                <a16:creationId xmlns:a16="http://schemas.microsoft.com/office/drawing/2014/main" id="{679B7F6A-625E-4A35-90FF-7F22B4DF127E}"/>
              </a:ext>
            </a:extLst>
          </p:cNvPr>
          <p:cNvSpPr>
            <a:spLocks noGrp="1"/>
          </p:cNvSpPr>
          <p:nvPr>
            <p:ph idx="1"/>
          </p:nvPr>
        </p:nvSpPr>
        <p:spPr/>
        <p:txBody>
          <a:bodyPr>
            <a:normAutofit/>
          </a:bodyPr>
          <a:lstStyle/>
          <a:p>
            <a:r>
              <a:rPr lang="en-US" b="1" dirty="0"/>
              <a:t>Joint handling of surfaces and volumes</a:t>
            </a:r>
          </a:p>
          <a:p>
            <a:endParaRPr lang="en-US" dirty="0"/>
          </a:p>
          <a:p>
            <a:r>
              <a:rPr lang="en-US" dirty="0"/>
              <a:t>Represent surfaces as volumes, too?</a:t>
            </a:r>
          </a:p>
          <a:p>
            <a:pPr lvl="1"/>
            <a:r>
              <a:rPr lang="en-US"/>
              <a:t>… and then jointly </a:t>
            </a:r>
            <a:r>
              <a:rPr lang="en-US" dirty="0"/>
              <a:t>downscale for LOD</a:t>
            </a:r>
          </a:p>
        </p:txBody>
      </p:sp>
      <p:sp>
        <p:nvSpPr>
          <p:cNvPr id="4" name="Slide Number Placeholder 3">
            <a:extLst>
              <a:ext uri="{FF2B5EF4-FFF2-40B4-BE49-F238E27FC236}">
                <a16:creationId xmlns:a16="http://schemas.microsoft.com/office/drawing/2014/main" id="{87112062-7474-4092-B7FD-99A6DF20FD48}"/>
              </a:ext>
            </a:extLst>
          </p:cNvPr>
          <p:cNvSpPr>
            <a:spLocks noGrp="1"/>
          </p:cNvSpPr>
          <p:nvPr>
            <p:ph type="sldNum" sz="quarter" idx="12"/>
          </p:nvPr>
        </p:nvSpPr>
        <p:spPr/>
        <p:txBody>
          <a:bodyPr/>
          <a:lstStyle/>
          <a:p>
            <a:r>
              <a:rPr lang="cs-CZ"/>
              <a:t>(</a:t>
            </a:r>
            <a:fld id="{E29B65BC-2EC6-6640-9118-3890223F93F3}" type="slidenum">
              <a:rPr lang="en-US" smtClean="0"/>
              <a:pPr/>
              <a:t>5</a:t>
            </a:fld>
            <a:r>
              <a:rPr lang="cs-CZ"/>
              <a:t>)</a:t>
            </a:r>
            <a:endParaRPr lang="en-US" dirty="0"/>
          </a:p>
        </p:txBody>
      </p:sp>
    </p:spTree>
    <p:extLst>
      <p:ext uri="{BB962C8B-B14F-4D97-AF65-F5344CB8AC3E}">
        <p14:creationId xmlns:p14="http://schemas.microsoft.com/office/powerpoint/2010/main" val="156470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FF2A-C4AB-44C3-93FB-966E3087B28A}"/>
              </a:ext>
            </a:extLst>
          </p:cNvPr>
          <p:cNvSpPr>
            <a:spLocks noGrp="1"/>
          </p:cNvSpPr>
          <p:nvPr>
            <p:ph type="title"/>
          </p:nvPr>
        </p:nvSpPr>
        <p:spPr>
          <a:xfrm>
            <a:off x="655320" y="365125"/>
            <a:ext cx="5120114" cy="1692794"/>
          </a:xfrm>
        </p:spPr>
        <p:txBody>
          <a:bodyPr>
            <a:normAutofit/>
          </a:bodyPr>
          <a:lstStyle/>
          <a:p>
            <a:r>
              <a:rPr lang="en-US" dirty="0"/>
              <a:t>Thank you!</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13305D-9D03-4C3E-9D00-BA7BC39A27CA}"/>
              </a:ext>
            </a:extLst>
          </p:cNvPr>
          <p:cNvSpPr>
            <a:spLocks noGrp="1"/>
          </p:cNvSpPr>
          <p:nvPr>
            <p:ph idx="1"/>
          </p:nvPr>
        </p:nvSpPr>
        <p:spPr>
          <a:xfrm>
            <a:off x="655321" y="2575034"/>
            <a:ext cx="5120113" cy="3462228"/>
          </a:xfrm>
        </p:spPr>
        <p:txBody>
          <a:bodyPr>
            <a:normAutofit/>
          </a:bodyPr>
          <a:lstStyle/>
          <a:p>
            <a:pPr fontAlgn="base"/>
            <a:r>
              <a:rPr lang="en-US" b="1" dirty="0"/>
              <a:t>Acknowledgments</a:t>
            </a:r>
          </a:p>
          <a:p>
            <a:pPr lvl="1" fontAlgn="base"/>
            <a:r>
              <a:rPr lang="en-US" dirty="0"/>
              <a:t>Funding: Czech Science Foundation (16-18964S)</a:t>
            </a:r>
          </a:p>
        </p:txBody>
      </p:sp>
      <p:pic>
        <p:nvPicPr>
          <p:cNvPr id="8" name="Picture 7" descr="A close up of text on a black background&#10;&#10;Description generated with high confidence">
            <a:extLst>
              <a:ext uri="{FF2B5EF4-FFF2-40B4-BE49-F238E27FC236}">
                <a16:creationId xmlns:a16="http://schemas.microsoft.com/office/drawing/2014/main" id="{7E3137E7-CE8D-4942-AA68-CBA745116CB3}"/>
              </a:ext>
            </a:extLst>
          </p:cNvPr>
          <p:cNvPicPr>
            <a:picLocks noChangeAspect="1"/>
          </p:cNvPicPr>
          <p:nvPr/>
        </p:nvPicPr>
        <p:blipFill rotWithShape="1">
          <a:blip r:embed="rId3"/>
          <a:srcRect l="15052" r="1590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266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IGGRAPH 2018">
      <a:dk1>
        <a:srgbClr val="001E38"/>
      </a:dk1>
      <a:lt1>
        <a:srgbClr val="FFFFFF"/>
      </a:lt1>
      <a:dk2>
        <a:srgbClr val="001E38"/>
      </a:dk2>
      <a:lt2>
        <a:srgbClr val="FEFFFF"/>
      </a:lt2>
      <a:accent1>
        <a:srgbClr val="F3F3F2"/>
      </a:accent1>
      <a:accent2>
        <a:srgbClr val="C1D6D5"/>
      </a:accent2>
      <a:accent3>
        <a:srgbClr val="FDBC40"/>
      </a:accent3>
      <a:accent4>
        <a:srgbClr val="FF9738"/>
      </a:accent4>
      <a:accent5>
        <a:srgbClr val="F64641"/>
      </a:accent5>
      <a:accent6>
        <a:srgbClr val="001E38"/>
      </a:accent6>
      <a:hlink>
        <a:srgbClr val="F64642"/>
      </a:hlink>
      <a:folHlink>
        <a:srgbClr val="F646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Aft>
            <a:spcPts val="600"/>
          </a:spcAft>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IGGRAPH 2018">
      <a:dk1>
        <a:srgbClr val="001E38"/>
      </a:dk1>
      <a:lt1>
        <a:srgbClr val="FFFFFF"/>
      </a:lt1>
      <a:dk2>
        <a:srgbClr val="001E38"/>
      </a:dk2>
      <a:lt2>
        <a:srgbClr val="FEFFFF"/>
      </a:lt2>
      <a:accent1>
        <a:srgbClr val="F3F3F2"/>
      </a:accent1>
      <a:accent2>
        <a:srgbClr val="C1D6D5"/>
      </a:accent2>
      <a:accent3>
        <a:srgbClr val="FDBC40"/>
      </a:accent3>
      <a:accent4>
        <a:srgbClr val="FF9738"/>
      </a:accent4>
      <a:accent5>
        <a:srgbClr val="F64641"/>
      </a:accent5>
      <a:accent6>
        <a:srgbClr val="001E38"/>
      </a:accent6>
      <a:hlink>
        <a:srgbClr val="F64642"/>
      </a:hlink>
      <a:folHlink>
        <a:srgbClr val="F646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Aft>
            <a:spcPts val="600"/>
          </a:spcAft>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896</Words>
  <Application>Microsoft Office PowerPoint</Application>
  <PresentationFormat>Widescreen</PresentationFormat>
  <Paragraphs>73</Paragraphs>
  <Slides>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.AppleSystemUIFont</vt:lpstr>
      <vt:lpstr>Arial</vt:lpstr>
      <vt:lpstr>Calibri</vt:lpstr>
      <vt:lpstr>SourceSansPro-Regular</vt:lpstr>
      <vt:lpstr>Office Theme</vt:lpstr>
      <vt:lpstr>1_Office Theme</vt:lpstr>
      <vt:lpstr>open research problems</vt:lpstr>
      <vt:lpstr>Speed in general</vt:lpstr>
      <vt:lpstr>null collision algorithms and MIS</vt:lpstr>
      <vt:lpstr>leverage machine learning</vt:lpstr>
      <vt:lpstr>correlated scatterers</vt:lpstr>
      <vt:lpstr>surfaces &amp; volumes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problems and research directions</dc:title>
  <dc:creator>Jaroslav Krivanek</dc:creator>
  <cp:lastModifiedBy>Jaroslav Krivanek</cp:lastModifiedBy>
  <cp:revision>21</cp:revision>
  <cp:lastPrinted>2018-09-03T16:26:24Z</cp:lastPrinted>
  <dcterms:created xsi:type="dcterms:W3CDTF">2018-08-14T14:55:52Z</dcterms:created>
  <dcterms:modified xsi:type="dcterms:W3CDTF">2018-12-06T06:29:58Z</dcterms:modified>
</cp:coreProperties>
</file>