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1"/>
  </p:notesMasterIdLst>
  <p:sldIdLst>
    <p:sldId id="256" r:id="rId2"/>
    <p:sldId id="364" r:id="rId3"/>
    <p:sldId id="373" r:id="rId4"/>
    <p:sldId id="374" r:id="rId5"/>
    <p:sldId id="349" r:id="rId6"/>
    <p:sldId id="354" r:id="rId7"/>
    <p:sldId id="375" r:id="rId8"/>
    <p:sldId id="402" r:id="rId9"/>
    <p:sldId id="403" r:id="rId10"/>
    <p:sldId id="381" r:id="rId11"/>
    <p:sldId id="427" r:id="rId12"/>
    <p:sldId id="428" r:id="rId13"/>
    <p:sldId id="429" r:id="rId14"/>
    <p:sldId id="431" r:id="rId15"/>
    <p:sldId id="432" r:id="rId16"/>
    <p:sldId id="433" r:id="rId17"/>
    <p:sldId id="434" r:id="rId18"/>
    <p:sldId id="435" r:id="rId19"/>
    <p:sldId id="445" r:id="rId20"/>
    <p:sldId id="446" r:id="rId21"/>
    <p:sldId id="447" r:id="rId22"/>
    <p:sldId id="448" r:id="rId23"/>
    <p:sldId id="449" r:id="rId24"/>
    <p:sldId id="316" r:id="rId25"/>
    <p:sldId id="400" r:id="rId26"/>
    <p:sldId id="401" r:id="rId27"/>
    <p:sldId id="395" r:id="rId28"/>
    <p:sldId id="396" r:id="rId29"/>
    <p:sldId id="397" r:id="rId30"/>
    <p:sldId id="398" r:id="rId31"/>
    <p:sldId id="399" r:id="rId32"/>
    <p:sldId id="413" r:id="rId33"/>
    <p:sldId id="414" r:id="rId34"/>
    <p:sldId id="415" r:id="rId35"/>
    <p:sldId id="416" r:id="rId36"/>
    <p:sldId id="417" r:id="rId37"/>
    <p:sldId id="418" r:id="rId38"/>
    <p:sldId id="444" r:id="rId39"/>
    <p:sldId id="421" r:id="rId40"/>
    <p:sldId id="422" r:id="rId41"/>
    <p:sldId id="423" r:id="rId42"/>
    <p:sldId id="424" r:id="rId43"/>
    <p:sldId id="442" r:id="rId44"/>
    <p:sldId id="441" r:id="rId45"/>
    <p:sldId id="426" r:id="rId46"/>
    <p:sldId id="404" r:id="rId47"/>
    <p:sldId id="405" r:id="rId48"/>
    <p:sldId id="406" r:id="rId49"/>
    <p:sldId id="407" r:id="rId50"/>
    <p:sldId id="408" r:id="rId51"/>
    <p:sldId id="409" r:id="rId52"/>
    <p:sldId id="410" r:id="rId53"/>
    <p:sldId id="411" r:id="rId54"/>
    <p:sldId id="351" r:id="rId55"/>
    <p:sldId id="339" r:id="rId56"/>
    <p:sldId id="335" r:id="rId57"/>
    <p:sldId id="412" r:id="rId58"/>
    <p:sldId id="388" r:id="rId59"/>
    <p:sldId id="430" r:id="rId60"/>
  </p:sldIdLst>
  <p:sldSz cx="12192000" cy="6858000"/>
  <p:notesSz cx="7099300" cy="10234613"/>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7462C7D-427A-4B6D-92C6-AD960B8A14F5}">
          <p14:sldIdLst>
            <p14:sldId id="256"/>
            <p14:sldId id="364"/>
            <p14:sldId id="373"/>
            <p14:sldId id="374"/>
            <p14:sldId id="349"/>
            <p14:sldId id="354"/>
            <p14:sldId id="375"/>
            <p14:sldId id="402"/>
            <p14:sldId id="403"/>
            <p14:sldId id="381"/>
            <p14:sldId id="427"/>
            <p14:sldId id="428"/>
            <p14:sldId id="429"/>
            <p14:sldId id="431"/>
            <p14:sldId id="432"/>
            <p14:sldId id="433"/>
            <p14:sldId id="434"/>
            <p14:sldId id="435"/>
            <p14:sldId id="445"/>
            <p14:sldId id="446"/>
            <p14:sldId id="447"/>
            <p14:sldId id="448"/>
            <p14:sldId id="449"/>
            <p14:sldId id="316"/>
            <p14:sldId id="400"/>
            <p14:sldId id="401"/>
            <p14:sldId id="395"/>
            <p14:sldId id="396"/>
            <p14:sldId id="397"/>
            <p14:sldId id="398"/>
            <p14:sldId id="399"/>
            <p14:sldId id="413"/>
            <p14:sldId id="414"/>
            <p14:sldId id="415"/>
            <p14:sldId id="416"/>
            <p14:sldId id="417"/>
            <p14:sldId id="418"/>
            <p14:sldId id="444"/>
            <p14:sldId id="421"/>
            <p14:sldId id="422"/>
            <p14:sldId id="423"/>
            <p14:sldId id="424"/>
            <p14:sldId id="442"/>
            <p14:sldId id="441"/>
            <p14:sldId id="426"/>
            <p14:sldId id="404"/>
            <p14:sldId id="405"/>
            <p14:sldId id="406"/>
            <p14:sldId id="407"/>
            <p14:sldId id="408"/>
            <p14:sldId id="409"/>
            <p14:sldId id="410"/>
            <p14:sldId id="411"/>
          </p14:sldIdLst>
        </p14:section>
        <p14:section name="Backup" id="{866A0B6E-E845-4433-836B-BCF3CC574F33}">
          <p14:sldIdLst>
            <p14:sldId id="351"/>
            <p14:sldId id="339"/>
            <p14:sldId id="335"/>
            <p14:sldId id="412"/>
            <p14:sldId id="388"/>
            <p14:sldId id="430"/>
          </p14:sldIdLst>
        </p14:section>
        <p14:section name="Untitled Section" id="{F3F7B684-ECFD-4CD2-9977-9A5093359C8A}">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r Vévoda" initials="PV" lastIdx="1" clrIdx="0">
    <p:extLst>
      <p:ext uri="{19B8F6BF-5375-455C-9EA6-DF929625EA0E}">
        <p15:presenceInfo xmlns:p15="http://schemas.microsoft.com/office/powerpoint/2012/main" userId="1bc5115ad59c95a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ABE8"/>
    <a:srgbClr val="57B6EB"/>
    <a:srgbClr val="34205B"/>
    <a:srgbClr val="FF4040"/>
    <a:srgbClr val="E29D25"/>
    <a:srgbClr val="7AC5EF"/>
    <a:srgbClr val="ECB7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31C966-8820-4651-8A94-750DC8E9586F}" v="242" dt="2019-06-19T09:59:40.7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67" autoAdjust="0"/>
    <p:restoredTop sz="52161" autoAdjust="0"/>
  </p:normalViewPr>
  <p:slideViewPr>
    <p:cSldViewPr snapToGrid="0">
      <p:cViewPr varScale="1">
        <p:scale>
          <a:sx n="44" d="100"/>
          <a:sy n="44" d="100"/>
        </p:scale>
        <p:origin x="2131"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scal Grittmann" userId="614d0b414f38d8a2" providerId="LiveId" clId="{2531C966-8820-4651-8A94-750DC8E9586F}"/>
    <pc:docChg chg="custSel addSld delSld modSld">
      <pc:chgData name="Pascal Grittmann" userId="614d0b414f38d8a2" providerId="LiveId" clId="{2531C966-8820-4651-8A94-750DC8E9586F}" dt="2019-06-19T10:00:00.219" v="1447" actId="20577"/>
      <pc:docMkLst>
        <pc:docMk/>
      </pc:docMkLst>
      <pc:sldChg chg="addSp delSp modSp add">
        <pc:chgData name="Pascal Grittmann" userId="614d0b414f38d8a2" providerId="LiveId" clId="{2531C966-8820-4651-8A94-750DC8E9586F}" dt="2019-06-19T09:27:37.845" v="131" actId="20577"/>
        <pc:sldMkLst>
          <pc:docMk/>
          <pc:sldMk cId="2697280607" sldId="322"/>
        </pc:sldMkLst>
        <pc:spChg chg="del">
          <ac:chgData name="Pascal Grittmann" userId="614d0b414f38d8a2" providerId="LiveId" clId="{2531C966-8820-4651-8A94-750DC8E9586F}" dt="2019-06-18T13:13:46.309" v="1"/>
          <ac:spMkLst>
            <pc:docMk/>
            <pc:sldMk cId="2697280607" sldId="322"/>
            <ac:spMk id="2" creationId="{B4EC98A2-1B98-44C6-830E-5321922EDB72}"/>
          </ac:spMkLst>
        </pc:spChg>
        <pc:spChg chg="del">
          <ac:chgData name="Pascal Grittmann" userId="614d0b414f38d8a2" providerId="LiveId" clId="{2531C966-8820-4651-8A94-750DC8E9586F}" dt="2019-06-18T13:13:46.309" v="1"/>
          <ac:spMkLst>
            <pc:docMk/>
            <pc:sldMk cId="2697280607" sldId="322"/>
            <ac:spMk id="3" creationId="{4DE35B6F-BE9C-466C-B30C-4A63BBE459C7}"/>
          </ac:spMkLst>
        </pc:spChg>
        <pc:spChg chg="add del mod">
          <ac:chgData name="Pascal Grittmann" userId="614d0b414f38d8a2" providerId="LiveId" clId="{2531C966-8820-4651-8A94-750DC8E9586F}" dt="2019-06-19T09:26:56.049" v="18"/>
          <ac:spMkLst>
            <pc:docMk/>
            <pc:sldMk cId="2697280607" sldId="322"/>
            <ac:spMk id="4" creationId="{6A8B2FEA-0C46-4CAA-B2C1-38084840B02A}"/>
          </ac:spMkLst>
        </pc:spChg>
        <pc:spChg chg="add mod">
          <ac:chgData name="Pascal Grittmann" userId="614d0b414f38d8a2" providerId="LiveId" clId="{2531C966-8820-4651-8A94-750DC8E9586F}" dt="2019-06-19T09:27:06.278" v="47" actId="20577"/>
          <ac:spMkLst>
            <pc:docMk/>
            <pc:sldMk cId="2697280607" sldId="322"/>
            <ac:spMk id="5" creationId="{3084E969-E145-4A8B-84CF-A02CCB5976E3}"/>
          </ac:spMkLst>
        </pc:spChg>
        <pc:spChg chg="add mod">
          <ac:chgData name="Pascal Grittmann" userId="614d0b414f38d8a2" providerId="LiveId" clId="{2531C966-8820-4651-8A94-750DC8E9586F}" dt="2019-06-19T09:27:37.845" v="131" actId="20577"/>
          <ac:spMkLst>
            <pc:docMk/>
            <pc:sldMk cId="2697280607" sldId="322"/>
            <ac:spMk id="6" creationId="{92286F83-963B-4537-B1C2-0673FF899265}"/>
          </ac:spMkLst>
        </pc:spChg>
        <pc:spChg chg="add mod">
          <ac:chgData name="Pascal Grittmann" userId="614d0b414f38d8a2" providerId="LiveId" clId="{2531C966-8820-4651-8A94-750DC8E9586F}" dt="2019-06-19T09:27:20.319" v="97" actId="20577"/>
          <ac:spMkLst>
            <pc:docMk/>
            <pc:sldMk cId="2697280607" sldId="322"/>
            <ac:spMk id="7" creationId="{0793E4A3-4C17-49FF-80B7-1E082D9B3C51}"/>
          </ac:spMkLst>
        </pc:spChg>
      </pc:sldChg>
      <pc:sldChg chg="addSp delSp modSp add del">
        <pc:chgData name="Pascal Grittmann" userId="614d0b414f38d8a2" providerId="LiveId" clId="{2531C966-8820-4651-8A94-750DC8E9586F}" dt="2019-06-19T09:36:44.621" v="521" actId="2696"/>
        <pc:sldMkLst>
          <pc:docMk/>
          <pc:sldMk cId="1494012563" sldId="323"/>
        </pc:sldMkLst>
        <pc:spChg chg="del">
          <ac:chgData name="Pascal Grittmann" userId="614d0b414f38d8a2" providerId="LiveId" clId="{2531C966-8820-4651-8A94-750DC8E9586F}" dt="2019-06-18T13:13:53.870" v="3"/>
          <ac:spMkLst>
            <pc:docMk/>
            <pc:sldMk cId="1494012563" sldId="323"/>
            <ac:spMk id="2" creationId="{70EE7186-3872-4020-AAB9-D8783DEFF7AA}"/>
          </ac:spMkLst>
        </pc:spChg>
        <pc:spChg chg="del">
          <ac:chgData name="Pascal Grittmann" userId="614d0b414f38d8a2" providerId="LiveId" clId="{2531C966-8820-4651-8A94-750DC8E9586F}" dt="2019-06-18T13:13:53.870" v="3"/>
          <ac:spMkLst>
            <pc:docMk/>
            <pc:sldMk cId="1494012563" sldId="323"/>
            <ac:spMk id="3" creationId="{BA1D387F-D4C9-405B-BC75-05771DC07F6C}"/>
          </ac:spMkLst>
        </pc:spChg>
        <pc:spChg chg="add mod">
          <ac:chgData name="Pascal Grittmann" userId="614d0b414f38d8a2" providerId="LiveId" clId="{2531C966-8820-4651-8A94-750DC8E9586F}" dt="2019-06-18T13:13:53.870" v="3"/>
          <ac:spMkLst>
            <pc:docMk/>
            <pc:sldMk cId="1494012563" sldId="323"/>
            <ac:spMk id="4" creationId="{35C42EF5-B285-498F-9BEE-13EF62DDE7D2}"/>
          </ac:spMkLst>
        </pc:spChg>
        <pc:spChg chg="add mod">
          <ac:chgData name="Pascal Grittmann" userId="614d0b414f38d8a2" providerId="LiveId" clId="{2531C966-8820-4651-8A94-750DC8E9586F}" dt="2019-06-18T13:13:53.870" v="3"/>
          <ac:spMkLst>
            <pc:docMk/>
            <pc:sldMk cId="1494012563" sldId="323"/>
            <ac:spMk id="5" creationId="{5C3FD422-DFC8-4320-96AF-3ACFA8E7DF06}"/>
          </ac:spMkLst>
        </pc:spChg>
      </pc:sldChg>
      <pc:sldChg chg="addSp delSp modSp add">
        <pc:chgData name="Pascal Grittmann" userId="614d0b414f38d8a2" providerId="LiveId" clId="{2531C966-8820-4651-8A94-750DC8E9586F}" dt="2019-06-19T09:49:05.018" v="860" actId="20577"/>
        <pc:sldMkLst>
          <pc:docMk/>
          <pc:sldMk cId="1042430298" sldId="324"/>
        </pc:sldMkLst>
        <pc:spChg chg="del">
          <ac:chgData name="Pascal Grittmann" userId="614d0b414f38d8a2" providerId="LiveId" clId="{2531C966-8820-4651-8A94-750DC8E9586F}" dt="2019-06-18T13:14:01.353" v="5"/>
          <ac:spMkLst>
            <pc:docMk/>
            <pc:sldMk cId="1042430298" sldId="324"/>
            <ac:spMk id="2" creationId="{E688CB0E-67D7-4573-A627-6913DC5CEFAC}"/>
          </ac:spMkLst>
        </pc:spChg>
        <pc:spChg chg="del">
          <ac:chgData name="Pascal Grittmann" userId="614d0b414f38d8a2" providerId="LiveId" clId="{2531C966-8820-4651-8A94-750DC8E9586F}" dt="2019-06-18T13:14:01.353" v="5"/>
          <ac:spMkLst>
            <pc:docMk/>
            <pc:sldMk cId="1042430298" sldId="324"/>
            <ac:spMk id="3" creationId="{06C03220-9723-4354-A5A2-5CAAF73F7794}"/>
          </ac:spMkLst>
        </pc:spChg>
        <pc:spChg chg="add mod">
          <ac:chgData name="Pascal Grittmann" userId="614d0b414f38d8a2" providerId="LiveId" clId="{2531C966-8820-4651-8A94-750DC8E9586F}" dt="2019-06-19T09:41:14.631" v="607" actId="20577"/>
          <ac:spMkLst>
            <pc:docMk/>
            <pc:sldMk cId="1042430298" sldId="324"/>
            <ac:spMk id="4" creationId="{60A666E3-183E-4AE8-ACB0-D55C55703869}"/>
          </ac:spMkLst>
        </pc:spChg>
        <pc:spChg chg="add mod">
          <ac:chgData name="Pascal Grittmann" userId="614d0b414f38d8a2" providerId="LiveId" clId="{2531C966-8820-4651-8A94-750DC8E9586F}" dt="2019-06-19T09:49:05.018" v="860" actId="20577"/>
          <ac:spMkLst>
            <pc:docMk/>
            <pc:sldMk cId="1042430298" sldId="324"/>
            <ac:spMk id="5" creationId="{B6CB6E8D-8D7F-46FC-A9A6-07D4E7B866D3}"/>
          </ac:spMkLst>
        </pc:spChg>
      </pc:sldChg>
      <pc:sldChg chg="addSp delSp modSp add">
        <pc:chgData name="Pascal Grittmann" userId="614d0b414f38d8a2" providerId="LiveId" clId="{2531C966-8820-4651-8A94-750DC8E9586F}" dt="2019-06-19T09:57:51.990" v="1374" actId="20577"/>
        <pc:sldMkLst>
          <pc:docMk/>
          <pc:sldMk cId="3892674729" sldId="325"/>
        </pc:sldMkLst>
        <pc:spChg chg="del">
          <ac:chgData name="Pascal Grittmann" userId="614d0b414f38d8a2" providerId="LiveId" clId="{2531C966-8820-4651-8A94-750DC8E9586F}" dt="2019-06-18T13:14:08.026" v="7"/>
          <ac:spMkLst>
            <pc:docMk/>
            <pc:sldMk cId="3892674729" sldId="325"/>
            <ac:spMk id="2" creationId="{2A775A74-4400-49B2-BE27-3B4E8E032A77}"/>
          </ac:spMkLst>
        </pc:spChg>
        <pc:spChg chg="del">
          <ac:chgData name="Pascal Grittmann" userId="614d0b414f38d8a2" providerId="LiveId" clId="{2531C966-8820-4651-8A94-750DC8E9586F}" dt="2019-06-18T13:14:08.026" v="7"/>
          <ac:spMkLst>
            <pc:docMk/>
            <pc:sldMk cId="3892674729" sldId="325"/>
            <ac:spMk id="3" creationId="{75F15471-9C83-499F-A004-79C6A93726B1}"/>
          </ac:spMkLst>
        </pc:spChg>
        <pc:spChg chg="add mod">
          <ac:chgData name="Pascal Grittmann" userId="614d0b414f38d8a2" providerId="LiveId" clId="{2531C966-8820-4651-8A94-750DC8E9586F}" dt="2019-06-19T09:56:27.014" v="1201" actId="20577"/>
          <ac:spMkLst>
            <pc:docMk/>
            <pc:sldMk cId="3892674729" sldId="325"/>
            <ac:spMk id="4" creationId="{D2D85F55-C825-4122-A332-B62D4F1412FF}"/>
          </ac:spMkLst>
        </pc:spChg>
        <pc:spChg chg="add mod">
          <ac:chgData name="Pascal Grittmann" userId="614d0b414f38d8a2" providerId="LiveId" clId="{2531C966-8820-4651-8A94-750DC8E9586F}" dt="2019-06-19T09:57:51.990" v="1374" actId="20577"/>
          <ac:spMkLst>
            <pc:docMk/>
            <pc:sldMk cId="3892674729" sldId="325"/>
            <ac:spMk id="5" creationId="{587A245B-A411-46F8-8B47-D2D07A12B737}"/>
          </ac:spMkLst>
        </pc:spChg>
      </pc:sldChg>
      <pc:sldChg chg="addSp delSp modSp add">
        <pc:chgData name="Pascal Grittmann" userId="614d0b414f38d8a2" providerId="LiveId" clId="{2531C966-8820-4651-8A94-750DC8E9586F}" dt="2019-06-18T13:14:13.687" v="9"/>
        <pc:sldMkLst>
          <pc:docMk/>
          <pc:sldMk cId="246198005" sldId="326"/>
        </pc:sldMkLst>
        <pc:spChg chg="del">
          <ac:chgData name="Pascal Grittmann" userId="614d0b414f38d8a2" providerId="LiveId" clId="{2531C966-8820-4651-8A94-750DC8E9586F}" dt="2019-06-18T13:14:13.687" v="9"/>
          <ac:spMkLst>
            <pc:docMk/>
            <pc:sldMk cId="246198005" sldId="326"/>
            <ac:spMk id="2" creationId="{56A4F92A-AC5A-4E61-916B-2C4BDE350DE3}"/>
          </ac:spMkLst>
        </pc:spChg>
        <pc:spChg chg="del">
          <ac:chgData name="Pascal Grittmann" userId="614d0b414f38d8a2" providerId="LiveId" clId="{2531C966-8820-4651-8A94-750DC8E9586F}" dt="2019-06-18T13:14:13.687" v="9"/>
          <ac:spMkLst>
            <pc:docMk/>
            <pc:sldMk cId="246198005" sldId="326"/>
            <ac:spMk id="3" creationId="{A7872A07-164E-450C-94F4-178AB1DBFF73}"/>
          </ac:spMkLst>
        </pc:spChg>
        <pc:spChg chg="add mod">
          <ac:chgData name="Pascal Grittmann" userId="614d0b414f38d8a2" providerId="LiveId" clId="{2531C966-8820-4651-8A94-750DC8E9586F}" dt="2019-06-18T13:14:13.687" v="9"/>
          <ac:spMkLst>
            <pc:docMk/>
            <pc:sldMk cId="246198005" sldId="326"/>
            <ac:spMk id="4" creationId="{92CAFE23-CE88-4FD1-B2BD-41D83AFEB7BE}"/>
          </ac:spMkLst>
        </pc:spChg>
        <pc:spChg chg="add mod">
          <ac:chgData name="Pascal Grittmann" userId="614d0b414f38d8a2" providerId="LiveId" clId="{2531C966-8820-4651-8A94-750DC8E9586F}" dt="2019-06-18T13:14:13.687" v="9"/>
          <ac:spMkLst>
            <pc:docMk/>
            <pc:sldMk cId="246198005" sldId="326"/>
            <ac:spMk id="5" creationId="{0FFC3102-59C6-4428-AFB6-818D7A2269D9}"/>
          </ac:spMkLst>
        </pc:spChg>
      </pc:sldChg>
      <pc:sldChg chg="addSp delSp modSp add">
        <pc:chgData name="Pascal Grittmann" userId="614d0b414f38d8a2" providerId="LiveId" clId="{2531C966-8820-4651-8A94-750DC8E9586F}" dt="2019-06-18T13:14:19.359" v="11"/>
        <pc:sldMkLst>
          <pc:docMk/>
          <pc:sldMk cId="1532911469" sldId="327"/>
        </pc:sldMkLst>
        <pc:spChg chg="del">
          <ac:chgData name="Pascal Grittmann" userId="614d0b414f38d8a2" providerId="LiveId" clId="{2531C966-8820-4651-8A94-750DC8E9586F}" dt="2019-06-18T13:14:19.359" v="11"/>
          <ac:spMkLst>
            <pc:docMk/>
            <pc:sldMk cId="1532911469" sldId="327"/>
            <ac:spMk id="2" creationId="{64634219-2A17-4A25-A4B8-7754F7A50921}"/>
          </ac:spMkLst>
        </pc:spChg>
        <pc:spChg chg="del">
          <ac:chgData name="Pascal Grittmann" userId="614d0b414f38d8a2" providerId="LiveId" clId="{2531C966-8820-4651-8A94-750DC8E9586F}" dt="2019-06-18T13:14:19.359" v="11"/>
          <ac:spMkLst>
            <pc:docMk/>
            <pc:sldMk cId="1532911469" sldId="327"/>
            <ac:spMk id="3" creationId="{B3B9587C-D467-448B-B14B-2888D0CDC98C}"/>
          </ac:spMkLst>
        </pc:spChg>
        <pc:spChg chg="add mod">
          <ac:chgData name="Pascal Grittmann" userId="614d0b414f38d8a2" providerId="LiveId" clId="{2531C966-8820-4651-8A94-750DC8E9586F}" dt="2019-06-18T13:14:19.359" v="11"/>
          <ac:spMkLst>
            <pc:docMk/>
            <pc:sldMk cId="1532911469" sldId="327"/>
            <ac:spMk id="4" creationId="{EF8E5A60-5CF6-436D-A997-7249F74777B3}"/>
          </ac:spMkLst>
        </pc:spChg>
        <pc:spChg chg="add mod">
          <ac:chgData name="Pascal Grittmann" userId="614d0b414f38d8a2" providerId="LiveId" clId="{2531C966-8820-4651-8A94-750DC8E9586F}" dt="2019-06-18T13:14:19.359" v="11"/>
          <ac:spMkLst>
            <pc:docMk/>
            <pc:sldMk cId="1532911469" sldId="327"/>
            <ac:spMk id="5" creationId="{5F6DDD56-2181-4644-BFEF-B0F4459F5EB7}"/>
          </ac:spMkLst>
        </pc:spChg>
      </pc:sldChg>
      <pc:sldChg chg="addSp delSp modSp add">
        <pc:chgData name="Pascal Grittmann" userId="614d0b414f38d8a2" providerId="LiveId" clId="{2531C966-8820-4651-8A94-750DC8E9586F}" dt="2019-06-18T13:14:26.244" v="13"/>
        <pc:sldMkLst>
          <pc:docMk/>
          <pc:sldMk cId="4201144238" sldId="328"/>
        </pc:sldMkLst>
        <pc:spChg chg="del">
          <ac:chgData name="Pascal Grittmann" userId="614d0b414f38d8a2" providerId="LiveId" clId="{2531C966-8820-4651-8A94-750DC8E9586F}" dt="2019-06-18T13:14:26.244" v="13"/>
          <ac:spMkLst>
            <pc:docMk/>
            <pc:sldMk cId="4201144238" sldId="328"/>
            <ac:spMk id="2" creationId="{75945D79-058A-4CAA-9504-541A3B9E2EAE}"/>
          </ac:spMkLst>
        </pc:spChg>
        <pc:spChg chg="del">
          <ac:chgData name="Pascal Grittmann" userId="614d0b414f38d8a2" providerId="LiveId" clId="{2531C966-8820-4651-8A94-750DC8E9586F}" dt="2019-06-18T13:14:26.244" v="13"/>
          <ac:spMkLst>
            <pc:docMk/>
            <pc:sldMk cId="4201144238" sldId="328"/>
            <ac:spMk id="3" creationId="{8B6F9D44-6DE0-4C5F-B307-2052E2A295C3}"/>
          </ac:spMkLst>
        </pc:spChg>
        <pc:spChg chg="add mod">
          <ac:chgData name="Pascal Grittmann" userId="614d0b414f38d8a2" providerId="LiveId" clId="{2531C966-8820-4651-8A94-750DC8E9586F}" dt="2019-06-18T13:14:26.244" v="13"/>
          <ac:spMkLst>
            <pc:docMk/>
            <pc:sldMk cId="4201144238" sldId="328"/>
            <ac:spMk id="4" creationId="{22A70194-06A7-492B-9A59-65B665A96EAD}"/>
          </ac:spMkLst>
        </pc:spChg>
        <pc:spChg chg="add mod">
          <ac:chgData name="Pascal Grittmann" userId="614d0b414f38d8a2" providerId="LiveId" clId="{2531C966-8820-4651-8A94-750DC8E9586F}" dt="2019-06-18T13:14:26.244" v="13"/>
          <ac:spMkLst>
            <pc:docMk/>
            <pc:sldMk cId="4201144238" sldId="328"/>
            <ac:spMk id="5" creationId="{675B9070-1832-49AF-88FB-76A20AEB2288}"/>
          </ac:spMkLst>
        </pc:spChg>
      </pc:sldChg>
      <pc:sldChg chg="addSp delSp modSp add">
        <pc:chgData name="Pascal Grittmann" userId="614d0b414f38d8a2" providerId="LiveId" clId="{2531C966-8820-4651-8A94-750DC8E9586F}" dt="2019-06-18T13:14:32.077" v="15"/>
        <pc:sldMkLst>
          <pc:docMk/>
          <pc:sldMk cId="1885403254" sldId="329"/>
        </pc:sldMkLst>
        <pc:spChg chg="del">
          <ac:chgData name="Pascal Grittmann" userId="614d0b414f38d8a2" providerId="LiveId" clId="{2531C966-8820-4651-8A94-750DC8E9586F}" dt="2019-06-18T13:14:32.077" v="15"/>
          <ac:spMkLst>
            <pc:docMk/>
            <pc:sldMk cId="1885403254" sldId="329"/>
            <ac:spMk id="2" creationId="{6E0F8B3F-EC89-4BE0-9CCD-EC0AB78ADBE9}"/>
          </ac:spMkLst>
        </pc:spChg>
        <pc:spChg chg="del">
          <ac:chgData name="Pascal Grittmann" userId="614d0b414f38d8a2" providerId="LiveId" clId="{2531C966-8820-4651-8A94-750DC8E9586F}" dt="2019-06-18T13:14:32.077" v="15"/>
          <ac:spMkLst>
            <pc:docMk/>
            <pc:sldMk cId="1885403254" sldId="329"/>
            <ac:spMk id="3" creationId="{2B774B6B-FB8C-4986-8F51-DB62FDA9C642}"/>
          </ac:spMkLst>
        </pc:spChg>
        <pc:spChg chg="add mod">
          <ac:chgData name="Pascal Grittmann" userId="614d0b414f38d8a2" providerId="LiveId" clId="{2531C966-8820-4651-8A94-750DC8E9586F}" dt="2019-06-18T13:14:32.077" v="15"/>
          <ac:spMkLst>
            <pc:docMk/>
            <pc:sldMk cId="1885403254" sldId="329"/>
            <ac:spMk id="4" creationId="{D1D7C8FB-5DC5-476D-AAA0-8D2E643632EE}"/>
          </ac:spMkLst>
        </pc:spChg>
        <pc:spChg chg="add mod">
          <ac:chgData name="Pascal Grittmann" userId="614d0b414f38d8a2" providerId="LiveId" clId="{2531C966-8820-4651-8A94-750DC8E9586F}" dt="2019-06-18T13:14:32.077" v="15"/>
          <ac:spMkLst>
            <pc:docMk/>
            <pc:sldMk cId="1885403254" sldId="329"/>
            <ac:spMk id="5" creationId="{0883A529-C749-4C92-9B36-A0B87611E5A0}"/>
          </ac:spMkLst>
        </pc:spChg>
      </pc:sldChg>
      <pc:sldChg chg="modSp add">
        <pc:chgData name="Pascal Grittmann" userId="614d0b414f38d8a2" providerId="LiveId" clId="{2531C966-8820-4651-8A94-750DC8E9586F}" dt="2019-06-19T09:30:50.048" v="353" actId="20577"/>
        <pc:sldMkLst>
          <pc:docMk/>
          <pc:sldMk cId="1593505403" sldId="330"/>
        </pc:sldMkLst>
        <pc:spChg chg="mod">
          <ac:chgData name="Pascal Grittmann" userId="614d0b414f38d8a2" providerId="LiveId" clId="{2531C966-8820-4651-8A94-750DC8E9586F}" dt="2019-06-19T09:30:17.405" v="320" actId="20577"/>
          <ac:spMkLst>
            <pc:docMk/>
            <pc:sldMk cId="1593505403" sldId="330"/>
            <ac:spMk id="5" creationId="{3084E969-E145-4A8B-84CF-A02CCB5976E3}"/>
          </ac:spMkLst>
        </pc:spChg>
        <pc:spChg chg="mod">
          <ac:chgData name="Pascal Grittmann" userId="614d0b414f38d8a2" providerId="LiveId" clId="{2531C966-8820-4651-8A94-750DC8E9586F}" dt="2019-06-19T09:28:00.397" v="164" actId="20577"/>
          <ac:spMkLst>
            <pc:docMk/>
            <pc:sldMk cId="1593505403" sldId="330"/>
            <ac:spMk id="6" creationId="{92286F83-963B-4537-B1C2-0673FF899265}"/>
          </ac:spMkLst>
        </pc:spChg>
        <pc:spChg chg="mod">
          <ac:chgData name="Pascal Grittmann" userId="614d0b414f38d8a2" providerId="LiveId" clId="{2531C966-8820-4651-8A94-750DC8E9586F}" dt="2019-06-19T09:30:50.048" v="353" actId="20577"/>
          <ac:spMkLst>
            <pc:docMk/>
            <pc:sldMk cId="1593505403" sldId="330"/>
            <ac:spMk id="7" creationId="{0793E4A3-4C17-49FF-80B7-1E082D9B3C51}"/>
          </ac:spMkLst>
        </pc:spChg>
      </pc:sldChg>
      <pc:sldChg chg="addSp delSp modSp add">
        <pc:chgData name="Pascal Grittmann" userId="614d0b414f38d8a2" providerId="LiveId" clId="{2531C966-8820-4651-8A94-750DC8E9586F}" dt="2019-06-19T09:34:51.998" v="519" actId="20577"/>
        <pc:sldMkLst>
          <pc:docMk/>
          <pc:sldMk cId="256500575" sldId="331"/>
        </pc:sldMkLst>
        <pc:spChg chg="del">
          <ac:chgData name="Pascal Grittmann" userId="614d0b414f38d8a2" providerId="LiveId" clId="{2531C966-8820-4651-8A94-750DC8E9586F}" dt="2019-06-19T09:31:46.698" v="355"/>
          <ac:spMkLst>
            <pc:docMk/>
            <pc:sldMk cId="256500575" sldId="331"/>
            <ac:spMk id="2" creationId="{5C554674-E6E9-4A41-B37C-0E94BE7DD06D}"/>
          </ac:spMkLst>
        </pc:spChg>
        <pc:spChg chg="del">
          <ac:chgData name="Pascal Grittmann" userId="614d0b414f38d8a2" providerId="LiveId" clId="{2531C966-8820-4651-8A94-750DC8E9586F}" dt="2019-06-19T09:31:46.698" v="355"/>
          <ac:spMkLst>
            <pc:docMk/>
            <pc:sldMk cId="256500575" sldId="331"/>
            <ac:spMk id="3" creationId="{7D657716-A39B-41CD-A496-478B7A87E9DB}"/>
          </ac:spMkLst>
        </pc:spChg>
        <pc:spChg chg="del">
          <ac:chgData name="Pascal Grittmann" userId="614d0b414f38d8a2" providerId="LiveId" clId="{2531C966-8820-4651-8A94-750DC8E9586F}" dt="2019-06-19T09:31:46.698" v="355"/>
          <ac:spMkLst>
            <pc:docMk/>
            <pc:sldMk cId="256500575" sldId="331"/>
            <ac:spMk id="4" creationId="{58BC6720-BE64-4EDF-894B-3DC6C55A317F}"/>
          </ac:spMkLst>
        </pc:spChg>
        <pc:spChg chg="add mod">
          <ac:chgData name="Pascal Grittmann" userId="614d0b414f38d8a2" providerId="LiveId" clId="{2531C966-8820-4651-8A94-750DC8E9586F}" dt="2019-06-19T09:31:49.379" v="362" actId="20577"/>
          <ac:spMkLst>
            <pc:docMk/>
            <pc:sldMk cId="256500575" sldId="331"/>
            <ac:spMk id="5" creationId="{B1B4703C-23E3-4B68-AC00-CBC9E8571BB4}"/>
          </ac:spMkLst>
        </pc:spChg>
        <pc:spChg chg="add mod">
          <ac:chgData name="Pascal Grittmann" userId="614d0b414f38d8a2" providerId="LiveId" clId="{2531C966-8820-4651-8A94-750DC8E9586F}" dt="2019-06-19T09:34:51.998" v="519" actId="20577"/>
          <ac:spMkLst>
            <pc:docMk/>
            <pc:sldMk cId="256500575" sldId="331"/>
            <ac:spMk id="6" creationId="{E37C8928-E1D0-4EBC-9CCB-731BDC480F5F}"/>
          </ac:spMkLst>
        </pc:spChg>
      </pc:sldChg>
      <pc:sldChg chg="modSp add">
        <pc:chgData name="Pascal Grittmann" userId="614d0b414f38d8a2" providerId="LiveId" clId="{2531C966-8820-4651-8A94-750DC8E9586F}" dt="2019-06-19T09:37:07.278" v="576" actId="20577"/>
        <pc:sldMkLst>
          <pc:docMk/>
          <pc:sldMk cId="2436143727" sldId="332"/>
        </pc:sldMkLst>
        <pc:spChg chg="mod">
          <ac:chgData name="Pascal Grittmann" userId="614d0b414f38d8a2" providerId="LiveId" clId="{2531C966-8820-4651-8A94-750DC8E9586F}" dt="2019-06-19T09:36:58.858" v="568" actId="20577"/>
          <ac:spMkLst>
            <pc:docMk/>
            <pc:sldMk cId="2436143727" sldId="332"/>
            <ac:spMk id="6" creationId="{92286F83-963B-4537-B1C2-0673FF899265}"/>
          </ac:spMkLst>
        </pc:spChg>
        <pc:spChg chg="mod">
          <ac:chgData name="Pascal Grittmann" userId="614d0b414f38d8a2" providerId="LiveId" clId="{2531C966-8820-4651-8A94-750DC8E9586F}" dt="2019-06-19T09:37:07.278" v="576" actId="20577"/>
          <ac:spMkLst>
            <pc:docMk/>
            <pc:sldMk cId="2436143727" sldId="332"/>
            <ac:spMk id="7" creationId="{0793E4A3-4C17-49FF-80B7-1E082D9B3C51}"/>
          </ac:spMkLst>
        </pc:spChg>
      </pc:sldChg>
      <pc:sldChg chg="add">
        <pc:chgData name="Pascal Grittmann" userId="614d0b414f38d8a2" providerId="LiveId" clId="{2531C966-8820-4651-8A94-750DC8E9586F}" dt="2019-06-19T09:39:24.595" v="577"/>
        <pc:sldMkLst>
          <pc:docMk/>
          <pc:sldMk cId="1572160985" sldId="333"/>
        </pc:sldMkLst>
      </pc:sldChg>
      <pc:sldChg chg="modSp add">
        <pc:chgData name="Pascal Grittmann" userId="614d0b414f38d8a2" providerId="LiveId" clId="{2531C966-8820-4651-8A94-750DC8E9586F}" dt="2019-06-19T09:51:28.520" v="1061" actId="20577"/>
        <pc:sldMkLst>
          <pc:docMk/>
          <pc:sldMk cId="1068653435" sldId="334"/>
        </pc:sldMkLst>
        <pc:spChg chg="mod">
          <ac:chgData name="Pascal Grittmann" userId="614d0b414f38d8a2" providerId="LiveId" clId="{2531C966-8820-4651-8A94-750DC8E9586F}" dt="2019-06-19T09:50:25.515" v="885" actId="20577"/>
          <ac:spMkLst>
            <pc:docMk/>
            <pc:sldMk cId="1068653435" sldId="334"/>
            <ac:spMk id="2" creationId="{1991A66F-9F5C-40BE-B014-5DC702971EB8}"/>
          </ac:spMkLst>
        </pc:spChg>
        <pc:spChg chg="mod">
          <ac:chgData name="Pascal Grittmann" userId="614d0b414f38d8a2" providerId="LiveId" clId="{2531C966-8820-4651-8A94-750DC8E9586F}" dt="2019-06-19T09:51:28.520" v="1061" actId="20577"/>
          <ac:spMkLst>
            <pc:docMk/>
            <pc:sldMk cId="1068653435" sldId="334"/>
            <ac:spMk id="3" creationId="{36EF8D77-09C0-498E-8002-59FF11481D50}"/>
          </ac:spMkLst>
        </pc:spChg>
      </pc:sldChg>
      <pc:sldChg chg="modSp add">
        <pc:chgData name="Pascal Grittmann" userId="614d0b414f38d8a2" providerId="LiveId" clId="{2531C966-8820-4651-8A94-750DC8E9586F}" dt="2019-06-19T09:54:18.551" v="1174" actId="20577"/>
        <pc:sldMkLst>
          <pc:docMk/>
          <pc:sldMk cId="2823752964" sldId="335"/>
        </pc:sldMkLst>
        <pc:spChg chg="mod">
          <ac:chgData name="Pascal Grittmann" userId="614d0b414f38d8a2" providerId="LiveId" clId="{2531C966-8820-4651-8A94-750DC8E9586F}" dt="2019-06-19T09:53:41.493" v="1120" actId="20577"/>
          <ac:spMkLst>
            <pc:docMk/>
            <pc:sldMk cId="2823752964" sldId="335"/>
            <ac:spMk id="2" creationId="{4D9029FA-D394-4888-A8EB-0E73DDC36CCC}"/>
          </ac:spMkLst>
        </pc:spChg>
        <pc:spChg chg="mod">
          <ac:chgData name="Pascal Grittmann" userId="614d0b414f38d8a2" providerId="LiveId" clId="{2531C966-8820-4651-8A94-750DC8E9586F}" dt="2019-06-19T09:54:18.551" v="1174" actId="20577"/>
          <ac:spMkLst>
            <pc:docMk/>
            <pc:sldMk cId="2823752964" sldId="335"/>
            <ac:spMk id="3" creationId="{CF0C7014-0D2B-4CD4-9D75-CC52E4ADD954}"/>
          </ac:spMkLst>
        </pc:spChg>
      </pc:sldChg>
      <pc:sldChg chg="add">
        <pc:chgData name="Pascal Grittmann" userId="614d0b414f38d8a2" providerId="LiveId" clId="{2531C966-8820-4651-8A94-750DC8E9586F}" dt="2019-06-19T09:58:35.793" v="1375"/>
        <pc:sldMkLst>
          <pc:docMk/>
          <pc:sldMk cId="3528308045" sldId="336"/>
        </pc:sldMkLst>
      </pc:sldChg>
      <pc:sldChg chg="add">
        <pc:chgData name="Pascal Grittmann" userId="614d0b414f38d8a2" providerId="LiveId" clId="{2531C966-8820-4651-8A94-750DC8E9586F}" dt="2019-06-19T09:59:02.961" v="1376"/>
        <pc:sldMkLst>
          <pc:docMk/>
          <pc:sldMk cId="2363972223" sldId="337"/>
        </pc:sldMkLst>
      </pc:sldChg>
      <pc:sldChg chg="add">
        <pc:chgData name="Pascal Grittmann" userId="614d0b414f38d8a2" providerId="LiveId" clId="{2531C966-8820-4651-8A94-750DC8E9586F}" dt="2019-06-19T09:59:02.961" v="1376"/>
        <pc:sldMkLst>
          <pc:docMk/>
          <pc:sldMk cId="2021064770" sldId="338"/>
        </pc:sldMkLst>
      </pc:sldChg>
      <pc:sldChg chg="addSp delSp modSp add">
        <pc:chgData name="Pascal Grittmann" userId="614d0b414f38d8a2" providerId="LiveId" clId="{2531C966-8820-4651-8A94-750DC8E9586F}" dt="2019-06-19T10:00:00.219" v="1447" actId="20577"/>
        <pc:sldMkLst>
          <pc:docMk/>
          <pc:sldMk cId="3899297192" sldId="339"/>
        </pc:sldMkLst>
        <pc:spChg chg="del">
          <ac:chgData name="Pascal Grittmann" userId="614d0b414f38d8a2" providerId="LiveId" clId="{2531C966-8820-4651-8A94-750DC8E9586F}" dt="2019-06-19T09:59:40.737" v="1378"/>
          <ac:spMkLst>
            <pc:docMk/>
            <pc:sldMk cId="3899297192" sldId="339"/>
            <ac:spMk id="2" creationId="{20C4F5E8-CE6B-4060-900E-9DBC3232E6C8}"/>
          </ac:spMkLst>
        </pc:spChg>
        <pc:spChg chg="add mod">
          <ac:chgData name="Pascal Grittmann" userId="614d0b414f38d8a2" providerId="LiveId" clId="{2531C966-8820-4651-8A94-750DC8E9586F}" dt="2019-06-19T09:59:50.628" v="1418" actId="20577"/>
          <ac:spMkLst>
            <pc:docMk/>
            <pc:sldMk cId="3899297192" sldId="339"/>
            <ac:spMk id="3" creationId="{B8C3E4BB-32C0-456E-96C2-BA53BD5632DA}"/>
          </ac:spMkLst>
        </pc:spChg>
        <pc:spChg chg="add mod">
          <ac:chgData name="Pascal Grittmann" userId="614d0b414f38d8a2" providerId="LiveId" clId="{2531C966-8820-4651-8A94-750DC8E9586F}" dt="2019-06-19T10:00:00.219" v="1447" actId="20577"/>
          <ac:spMkLst>
            <pc:docMk/>
            <pc:sldMk cId="3899297192" sldId="339"/>
            <ac:spMk id="4" creationId="{0F1CEEDF-E8B2-437B-BCEA-FF03B810FA1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x-none"/>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1983B856-95BF-4C0A-A319-186411B5B2C6}" type="datetimeFigureOut">
              <a:rPr lang="x-none" smtClean="0"/>
              <a:t>8/30/2019</a:t>
            </a:fld>
            <a:endParaRPr lang="x-none"/>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x-none"/>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x-none"/>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D7BF0F45-4008-42F8-A60F-504B68645921}" type="slidenum">
              <a:rPr lang="x-none" smtClean="0"/>
              <a:t>‹#›</a:t>
            </a:fld>
            <a:endParaRPr lang="x-none"/>
          </a:p>
        </p:txBody>
      </p:sp>
    </p:spTree>
    <p:extLst>
      <p:ext uri="{BB962C8B-B14F-4D97-AF65-F5344CB8AC3E}">
        <p14:creationId xmlns:p14="http://schemas.microsoft.com/office/powerpoint/2010/main" val="2338309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to our presentation about optimal multiple importance sampling</a:t>
            </a:r>
            <a:endParaRPr lang="cs-CZ" dirty="0"/>
          </a:p>
        </p:txBody>
      </p:sp>
      <p:sp>
        <p:nvSpPr>
          <p:cNvPr id="4" name="Slide Number Placeholder 3"/>
          <p:cNvSpPr>
            <a:spLocks noGrp="1"/>
          </p:cNvSpPr>
          <p:nvPr>
            <p:ph type="sldNum" sz="quarter" idx="10"/>
          </p:nvPr>
        </p:nvSpPr>
        <p:spPr/>
        <p:txBody>
          <a:bodyPr/>
          <a:lstStyle/>
          <a:p>
            <a:fld id="{D7BF0F45-4008-42F8-A60F-504B68645921}" type="slidenum">
              <a:rPr lang="x-none" smtClean="0"/>
              <a:t>1</a:t>
            </a:fld>
            <a:endParaRPr lang="x-none"/>
          </a:p>
        </p:txBody>
      </p:sp>
    </p:spTree>
    <p:extLst>
      <p:ext uri="{BB962C8B-B14F-4D97-AF65-F5344CB8AC3E}">
        <p14:creationId xmlns:p14="http://schemas.microsoft.com/office/powerpoint/2010/main" val="1370512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15" indent="-185715">
              <a:buFont typeface="Arial" panose="020B0604020202020204" pitchFamily="34" charset="0"/>
              <a:buChar char="•"/>
            </a:pPr>
            <a:r>
              <a:rPr lang="en-US" dirty="0"/>
              <a:t>Before explaining you our approach,</a:t>
            </a:r>
            <a:r>
              <a:rPr lang="en-US" baseline="0" dirty="0"/>
              <a:t> </a:t>
            </a:r>
            <a:r>
              <a:rPr lang="en-US" dirty="0"/>
              <a:t>let me give</a:t>
            </a:r>
            <a:r>
              <a:rPr lang="en-US" baseline="0" dirty="0"/>
              <a:t> you some high-level background on MIS.</a:t>
            </a:r>
            <a:endParaRPr lang="cs-CZ" dirty="0"/>
          </a:p>
        </p:txBody>
      </p:sp>
      <p:sp>
        <p:nvSpPr>
          <p:cNvPr id="4" name="Slide Number Placeholder 3"/>
          <p:cNvSpPr>
            <a:spLocks noGrp="1"/>
          </p:cNvSpPr>
          <p:nvPr>
            <p:ph type="sldNum" sz="quarter" idx="10"/>
          </p:nvPr>
        </p:nvSpPr>
        <p:spPr/>
        <p:txBody>
          <a:bodyPr/>
          <a:lstStyle/>
          <a:p>
            <a:fld id="{D7BF0F45-4008-42F8-A60F-504B68645921}" type="slidenum">
              <a:rPr lang="x-none" smtClean="0"/>
              <a:t>10</a:t>
            </a:fld>
            <a:endParaRPr lang="x-none"/>
          </a:p>
        </p:txBody>
      </p:sp>
    </p:spTree>
    <p:extLst>
      <p:ext uri="{BB962C8B-B14F-4D97-AF65-F5344CB8AC3E}">
        <p14:creationId xmlns:p14="http://schemas.microsoft.com/office/powerpoint/2010/main" val="19839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When we perform</a:t>
            </a:r>
            <a:r>
              <a:rPr lang="en-US" baseline="0" dirty="0"/>
              <a:t> </a:t>
            </a:r>
            <a:r>
              <a:rPr lang="en-US" dirty="0"/>
              <a:t>light transport simulation,</a:t>
            </a:r>
            <a:r>
              <a:rPr lang="en-US" baseline="0" dirty="0"/>
              <a:t> </a:t>
            </a:r>
          </a:p>
          <a:p>
            <a:pPr marL="171450" indent="-171450">
              <a:buFont typeface="Arial" panose="020B0604020202020204" pitchFamily="34" charset="0"/>
              <a:buChar char="•"/>
            </a:pPr>
            <a:r>
              <a:rPr lang="en-US" baseline="0" dirty="0"/>
              <a:t>&lt;click&gt; we have to find a light path incident with a pixel,</a:t>
            </a:r>
          </a:p>
          <a:p>
            <a:pPr marL="171450" indent="-171450">
              <a:buFont typeface="Arial" panose="020B0604020202020204" pitchFamily="34" charset="0"/>
              <a:buChar char="•"/>
            </a:pPr>
            <a:r>
              <a:rPr lang="en-US" baseline="0" dirty="0"/>
              <a:t>&lt;click&gt; take its contribution</a:t>
            </a:r>
          </a:p>
          <a:p>
            <a:pPr marL="171450" indent="-171450">
              <a:buFont typeface="Arial" panose="020B0604020202020204" pitchFamily="34" charset="0"/>
              <a:buChar char="•"/>
            </a:pPr>
            <a:r>
              <a:rPr lang="en-US" baseline="0" dirty="0"/>
              <a:t>&lt;click&gt; and integrate over all such paths. To estimate that integral efficiently by Monte </a:t>
            </a:r>
            <a:r>
              <a:rPr lang="en-US" baseline="0" dirty="0" err="1"/>
              <a:t>carlo</a:t>
            </a:r>
            <a:r>
              <a:rPr lang="en-US" baseline="0" dirty="0"/>
              <a:t>, we use the importance sampling approach.</a:t>
            </a:r>
            <a:endParaRPr lang="cs-CZ" dirty="0"/>
          </a:p>
        </p:txBody>
      </p:sp>
      <p:sp>
        <p:nvSpPr>
          <p:cNvPr id="4" name="Slide Number Placeholder 3"/>
          <p:cNvSpPr>
            <a:spLocks noGrp="1"/>
          </p:cNvSpPr>
          <p:nvPr>
            <p:ph type="sldNum" sz="quarter" idx="10"/>
          </p:nvPr>
        </p:nvSpPr>
        <p:spPr/>
        <p:txBody>
          <a:bodyPr/>
          <a:lstStyle/>
          <a:p>
            <a:fld id="{D7BF0F45-4008-42F8-A60F-504B68645921}" type="slidenum">
              <a:rPr lang="x-none" smtClean="0"/>
              <a:t>11</a:t>
            </a:fld>
            <a:endParaRPr lang="x-none"/>
          </a:p>
        </p:txBody>
      </p:sp>
    </p:spTree>
    <p:extLst>
      <p:ext uri="{BB962C8B-B14F-4D97-AF65-F5344CB8AC3E}">
        <p14:creationId xmlns:p14="http://schemas.microsoft.com/office/powerpoint/2010/main" val="251135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15" indent="-185715">
              <a:buFont typeface="Arial" panose="020B0604020202020204" pitchFamily="34" charset="0"/>
              <a:buChar char="•"/>
            </a:pPr>
            <a:r>
              <a:rPr lang="en-US" baseline="0" dirty="0"/>
              <a:t>(Entry) Consider a simple integration problem, where we integrate a function f</a:t>
            </a:r>
          </a:p>
          <a:p>
            <a:pPr marL="185715" indent="-185715" defTabSz="990478">
              <a:buFont typeface="Arial" panose="020B0604020202020204" pitchFamily="34" charset="0"/>
              <a:buChar char="•"/>
              <a:defRPr/>
            </a:pPr>
            <a:endParaRPr lang="en-US" baseline="0" dirty="0"/>
          </a:p>
          <a:p>
            <a:pPr marL="185715" indent="-185715">
              <a:buFont typeface="Arial" panose="020B0604020202020204" pitchFamily="34" charset="0"/>
              <a:buChar char="•"/>
            </a:pPr>
            <a:r>
              <a:rPr lang="en-US" baseline="0" dirty="0"/>
              <a:t>&lt;click&gt;To estimate its integral we use an importance sampling technique p and we draw samples according to it</a:t>
            </a:r>
          </a:p>
          <a:p>
            <a:pPr marL="185715" indent="-185715">
              <a:buFont typeface="Arial" panose="020B0604020202020204" pitchFamily="34" charset="0"/>
              <a:buChar char="•"/>
            </a:pPr>
            <a:endParaRPr lang="en-US" baseline="0" dirty="0"/>
          </a:p>
          <a:p>
            <a:pPr marL="185715" indent="-185715">
              <a:buFont typeface="Arial" panose="020B0604020202020204" pitchFamily="34" charset="0"/>
              <a:buChar char="•"/>
            </a:pPr>
            <a:r>
              <a:rPr lang="en-US" baseline="0" dirty="0"/>
              <a:t>&lt;click&gt;Finally, we obtain an estimate of the integral by combining all samples. </a:t>
            </a:r>
            <a:r>
              <a:rPr lang="cs-CZ" baseline="0" dirty="0"/>
              <a:t>The better</a:t>
            </a:r>
            <a:r>
              <a:rPr lang="en-US" baseline="0" dirty="0"/>
              <a:t> we sample </a:t>
            </a:r>
            <a:r>
              <a:rPr lang="cs-CZ" baseline="0" dirty="0"/>
              <a:t>important parts of </a:t>
            </a:r>
            <a:r>
              <a:rPr lang="en-US" baseline="0" dirty="0"/>
              <a:t>the integrand </a:t>
            </a:r>
            <a:r>
              <a:rPr lang="cs-CZ" baseline="0" dirty="0"/>
              <a:t>the lower the variance of the estimator is</a:t>
            </a:r>
            <a:r>
              <a:rPr lang="en-US" baseline="0" dirty="0"/>
              <a:t>. But what if we cannot find a single technique that would sample f well?</a:t>
            </a:r>
            <a:endParaRPr lang="en-GB" dirty="0"/>
          </a:p>
        </p:txBody>
      </p:sp>
      <p:sp>
        <p:nvSpPr>
          <p:cNvPr id="4" name="Slide Number Placeholder 3"/>
          <p:cNvSpPr>
            <a:spLocks noGrp="1"/>
          </p:cNvSpPr>
          <p:nvPr>
            <p:ph type="sldNum" sz="quarter" idx="10"/>
          </p:nvPr>
        </p:nvSpPr>
        <p:spPr/>
        <p:txBody>
          <a:bodyPr/>
          <a:lstStyle/>
          <a:p>
            <a:fld id="{824868F1-7D3A-48E5-8825-E5D7D4839EE2}" type="slidenum">
              <a:rPr lang="cs-CZ" smtClean="0"/>
              <a:t>12</a:t>
            </a:fld>
            <a:endParaRPr lang="cs-CZ"/>
          </a:p>
        </p:txBody>
      </p:sp>
    </p:spTree>
    <p:extLst>
      <p:ext uri="{BB962C8B-B14F-4D97-AF65-F5344CB8AC3E}">
        <p14:creationId xmlns:p14="http://schemas.microsoft.com/office/powerpoint/2010/main" val="4024921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15" indent="-185715">
              <a:buFont typeface="Arial" panose="020B0604020202020204" pitchFamily="34" charset="0"/>
              <a:buChar char="•"/>
            </a:pPr>
            <a:r>
              <a:rPr lang="en-US" dirty="0"/>
              <a:t>(Entry) Then Multiple importance sampling can help us. </a:t>
            </a:r>
          </a:p>
          <a:p>
            <a:pPr marL="185715" indent="-185715">
              <a:buFont typeface="Arial" panose="020B0604020202020204" pitchFamily="34" charset="0"/>
              <a:buChar char="•"/>
            </a:pPr>
            <a:endParaRPr lang="en-US" dirty="0"/>
          </a:p>
          <a:p>
            <a:pPr marL="185715" indent="-185715">
              <a:buFont typeface="Arial" panose="020B0604020202020204" pitchFamily="34" charset="0"/>
              <a:buChar char="•"/>
            </a:pPr>
            <a:r>
              <a:rPr lang="en-US" dirty="0"/>
              <a:t>&lt;click&gt; There might be another </a:t>
            </a:r>
            <a:r>
              <a:rPr lang="en-US" baseline="0" dirty="0"/>
              <a:t>technique suited for sampling a different part of f.</a:t>
            </a:r>
          </a:p>
          <a:p>
            <a:pPr marL="185715" indent="-185715">
              <a:buFont typeface="Arial" panose="020B0604020202020204" pitchFamily="34" charset="0"/>
              <a:buChar char="•"/>
            </a:pPr>
            <a:endParaRPr lang="en-US" baseline="0" dirty="0"/>
          </a:p>
          <a:p>
            <a:pPr marL="185715" indent="-185715">
              <a:buFont typeface="Arial" panose="020B0604020202020204" pitchFamily="34" charset="0"/>
              <a:buChar char="•"/>
            </a:pPr>
            <a:r>
              <a:rPr lang="en-US" baseline="0" dirty="0"/>
              <a:t>&lt;click&gt; It generates another set of samples and &lt;click&gt; defines another estimator.</a:t>
            </a:r>
          </a:p>
          <a:p>
            <a:pPr marL="185715" indent="-185715">
              <a:buFont typeface="Arial" panose="020B0604020202020204" pitchFamily="34" charset="0"/>
              <a:buChar char="•"/>
            </a:pPr>
            <a:endParaRPr lang="en-US" baseline="0" dirty="0"/>
          </a:p>
          <a:p>
            <a:pPr marL="185715" indent="-185715">
              <a:buFont typeface="Arial" panose="020B0604020202020204" pitchFamily="34" charset="0"/>
              <a:buChar char="•"/>
            </a:pPr>
            <a:r>
              <a:rPr lang="en-US" baseline="0" dirty="0"/>
              <a:t>&lt;click&gt; And a third technique, &lt;click&gt; with its samples and &lt;click&gt; estimator.</a:t>
            </a:r>
            <a:endParaRPr lang="en-US" dirty="0"/>
          </a:p>
          <a:p>
            <a:pPr marL="185715" indent="-185715">
              <a:buFont typeface="Arial" panose="020B0604020202020204" pitchFamily="34" charset="0"/>
              <a:buChar char="•"/>
            </a:pPr>
            <a:endParaRPr lang="en-US" dirty="0"/>
          </a:p>
          <a:p>
            <a:pPr marL="185715" indent="-185715">
              <a:buFont typeface="Arial" panose="020B0604020202020204" pitchFamily="34" charset="0"/>
              <a:buChar char="•"/>
            </a:pPr>
            <a:r>
              <a:rPr lang="en-US" baseline="0" dirty="0"/>
              <a:t>&lt;click&gt; </a:t>
            </a:r>
            <a:r>
              <a:rPr lang="en-US" dirty="0"/>
              <a:t>Now we introduce </a:t>
            </a:r>
            <a:r>
              <a:rPr lang="en-US" baseline="0" dirty="0"/>
              <a:t>a </a:t>
            </a:r>
            <a:r>
              <a:rPr lang="en-US" dirty="0"/>
              <a:t>set of weighting functions</a:t>
            </a:r>
            <a:r>
              <a:rPr lang="en-US" baseline="0" dirty="0"/>
              <a:t>, one weighting function for each sampling technique.</a:t>
            </a:r>
          </a:p>
          <a:p>
            <a:pPr marL="185715" indent="-185715">
              <a:buFont typeface="Arial" panose="020B0604020202020204" pitchFamily="34" charset="0"/>
              <a:buChar char="•"/>
            </a:pPr>
            <a:endParaRPr lang="en-US" baseline="0" dirty="0"/>
          </a:p>
          <a:p>
            <a:pPr marL="185715" indent="-185715">
              <a:buFont typeface="Arial" panose="020B0604020202020204" pitchFamily="34" charset="0"/>
              <a:buChar char="•"/>
            </a:pPr>
            <a:r>
              <a:rPr lang="en-US" baseline="0" dirty="0"/>
              <a:t>&lt;click&gt; Finally, we form an MIS estimator by re-weighting the contributions of individual estimators by means of weighting functions. That will yield a more robust MIS estimator.</a:t>
            </a:r>
            <a:endParaRPr lang="cs-CZ" dirty="0"/>
          </a:p>
        </p:txBody>
      </p:sp>
      <p:sp>
        <p:nvSpPr>
          <p:cNvPr id="4" name="Slide Number Placeholder 3"/>
          <p:cNvSpPr>
            <a:spLocks noGrp="1"/>
          </p:cNvSpPr>
          <p:nvPr>
            <p:ph type="sldNum" sz="quarter" idx="10"/>
          </p:nvPr>
        </p:nvSpPr>
        <p:spPr/>
        <p:txBody>
          <a:bodyPr/>
          <a:lstStyle/>
          <a:p>
            <a:fld id="{824868F1-7D3A-48E5-8825-E5D7D4839EE2}" type="slidenum">
              <a:rPr lang="cs-CZ" smtClean="0"/>
              <a:t>13</a:t>
            </a:fld>
            <a:endParaRPr lang="cs-CZ"/>
          </a:p>
        </p:txBody>
      </p:sp>
    </p:spTree>
    <p:extLst>
      <p:ext uri="{BB962C8B-B14F-4D97-AF65-F5344CB8AC3E}">
        <p14:creationId xmlns:p14="http://schemas.microsoft.com/office/powerpoint/2010/main" val="1094772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15" indent="-185715">
              <a:buFont typeface="Arial" panose="020B0604020202020204" pitchFamily="34" charset="0"/>
              <a:buChar char="•"/>
            </a:pPr>
            <a:r>
              <a:rPr lang="en-US" baseline="0" dirty="0"/>
              <a:t>The most of research effort in improving MIS falls into two categories:</a:t>
            </a:r>
          </a:p>
          <a:p>
            <a:pPr marL="185715" indent="-185715">
              <a:buFont typeface="Arial" panose="020B0604020202020204" pitchFamily="34" charset="0"/>
              <a:buChar char="•"/>
            </a:pPr>
            <a:endParaRPr lang="en-US" baseline="0" dirty="0"/>
          </a:p>
          <a:p>
            <a:pPr marL="185715" indent="-185715">
              <a:buFont typeface="Arial" panose="020B0604020202020204" pitchFamily="34" charset="0"/>
              <a:buChar char="•"/>
            </a:pPr>
            <a:r>
              <a:rPr lang="en-US" dirty="0"/>
              <a:t>&lt;click&gt; </a:t>
            </a:r>
            <a:r>
              <a:rPr lang="en-US" baseline="0" dirty="0"/>
              <a:t>One category represents optimal sample allocations among techniques, b</a:t>
            </a:r>
            <a:r>
              <a:rPr lang="en-US" sz="1300" dirty="0"/>
              <a:t>ecause fixed sample allocations have its shortcomings.</a:t>
            </a:r>
          </a:p>
          <a:p>
            <a:pPr marL="185715" indent="-185715">
              <a:buFont typeface="Arial" panose="020B0604020202020204" pitchFamily="34" charset="0"/>
              <a:buChar char="•"/>
            </a:pPr>
            <a:endParaRPr lang="en-US" sz="1300" baseline="0" dirty="0"/>
          </a:p>
          <a:p>
            <a:pPr marL="185715" marR="0" indent="-1857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&lt;click&gt; </a:t>
            </a:r>
            <a:r>
              <a:rPr lang="en-US" baseline="0" dirty="0"/>
              <a:t>In the other category, people were investigating weighting functions which would improve upon the existing ones. </a:t>
            </a:r>
          </a:p>
          <a:p>
            <a:pPr marL="185715" indent="-185715">
              <a:buFont typeface="Arial" panose="020B0604020202020204" pitchFamily="34" charset="0"/>
              <a:buChar char="•"/>
            </a:pPr>
            <a:endParaRPr lang="en-US" baseline="0" dirty="0"/>
          </a:p>
          <a:p>
            <a:pPr marL="185715" indent="-185715">
              <a:buFont typeface="Arial" panose="020B0604020202020204" pitchFamily="34" charset="0"/>
              <a:buChar char="•"/>
            </a:pPr>
            <a:r>
              <a:rPr lang="en-US" baseline="0" dirty="0"/>
              <a:t>But one set of weights was always considered as almost optimal – the balance heuristic.</a:t>
            </a:r>
          </a:p>
          <a:p>
            <a:pPr marL="185715" indent="-185715">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D7BF0F45-4008-42F8-A60F-504B68645921}" type="slidenum">
              <a:rPr lang="x-none" smtClean="0"/>
              <a:t>14</a:t>
            </a:fld>
            <a:endParaRPr lang="x-none"/>
          </a:p>
        </p:txBody>
      </p:sp>
    </p:spTree>
    <p:extLst>
      <p:ext uri="{BB962C8B-B14F-4D97-AF65-F5344CB8AC3E}">
        <p14:creationId xmlns:p14="http://schemas.microsoft.com/office/powerpoint/2010/main" val="4174882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a:t>The balance heuristic</a:t>
            </a:r>
            <a:r>
              <a:rPr lang="en-US" baseline="0" dirty="0"/>
              <a:t> weights are</a:t>
            </a:r>
            <a:r>
              <a:rPr lang="en-US" dirty="0"/>
              <a:t> easy to compute. </a:t>
            </a:r>
          </a:p>
          <a:p>
            <a:pPr marL="171450" indent="-171450">
              <a:buFont typeface="Arial" pitchFamily="34" charset="0"/>
              <a:buChar char="•"/>
            </a:pPr>
            <a:endParaRPr lang="en-US" dirty="0"/>
          </a:p>
          <a:p>
            <a:pPr marL="171450" indent="-171450">
              <a:buFont typeface="Arial" pitchFamily="34" charset="0"/>
              <a:buChar char="•"/>
            </a:pPr>
            <a:r>
              <a:rPr lang="en-US" dirty="0"/>
              <a:t>&lt;click&gt; They</a:t>
            </a:r>
            <a:r>
              <a:rPr lang="en-US" baseline="0" dirty="0"/>
              <a:t> are proportional to the sampling technique times the number of samples taken from it. </a:t>
            </a:r>
          </a:p>
          <a:p>
            <a:pPr marL="171450" indent="-171450">
              <a:buFont typeface="Arial" pitchFamily="34" charset="0"/>
              <a:buChar char="•"/>
            </a:pPr>
            <a:endParaRPr lang="en-US" baseline="0" dirty="0"/>
          </a:p>
          <a:p>
            <a:pPr marL="171450" indent="-171450">
              <a:buFont typeface="Arial" pitchFamily="34" charset="0"/>
              <a:buChar char="•"/>
            </a:pPr>
            <a:r>
              <a:rPr lang="en-US" dirty="0"/>
              <a:t>&lt;click&gt; </a:t>
            </a:r>
            <a:r>
              <a:rPr lang="en-US" baseline="0" dirty="0"/>
              <a:t>So after normalization</a:t>
            </a:r>
            <a:r>
              <a:rPr lang="en-US" dirty="0"/>
              <a:t> we get this</a:t>
            </a:r>
            <a:r>
              <a:rPr lang="en-US" baseline="0" dirty="0"/>
              <a:t> simple formula.</a:t>
            </a:r>
          </a:p>
          <a:p>
            <a:pPr marL="171450" indent="-171450">
              <a:buFont typeface="Arial" pitchFamily="34" charset="0"/>
              <a:buChar char="•"/>
            </a:pPr>
            <a:endParaRPr lang="en-US" baseline="0" dirty="0"/>
          </a:p>
          <a:p>
            <a:pPr marL="171450" indent="-171450">
              <a:buFont typeface="Arial" pitchFamily="34" charset="0"/>
              <a:buChar char="•"/>
            </a:pPr>
            <a:r>
              <a:rPr lang="en-US" baseline="0" dirty="0"/>
              <a:t>At the same time, these weights are</a:t>
            </a:r>
            <a:r>
              <a:rPr lang="en-US" dirty="0"/>
              <a:t> close to optimal</a:t>
            </a:r>
            <a:r>
              <a:rPr lang="en-US" baseline="0" dirty="0"/>
              <a:t>. According to </a:t>
            </a:r>
            <a:r>
              <a:rPr lang="en-US" strike="sngStrike" baseline="0" dirty="0"/>
              <a:t>the tight variance bounds derived by </a:t>
            </a:r>
            <a:r>
              <a:rPr lang="en-US" baseline="0" dirty="0" err="1"/>
              <a:t>Veach</a:t>
            </a:r>
            <a:r>
              <a:rPr lang="en-US" baseline="0" dirty="0"/>
              <a:t> and </a:t>
            </a:r>
            <a:r>
              <a:rPr lang="en-US" baseline="0" dirty="0" err="1"/>
              <a:t>Guibas</a:t>
            </a:r>
            <a:r>
              <a:rPr lang="en-US" baseline="0" dirty="0"/>
              <a:t> no other weights can achieve much lower variance.</a:t>
            </a:r>
          </a:p>
          <a:p>
            <a:pPr marL="171450" indent="-171450">
              <a:buFont typeface="Arial" pitchFamily="34" charset="0"/>
              <a:buChar char="•"/>
            </a:pPr>
            <a:endParaRPr lang="en-US" baseline="0" dirty="0"/>
          </a:p>
          <a:p>
            <a:pPr marL="171450" indent="-171450">
              <a:buFont typeface="Arial" pitchFamily="34" charset="0"/>
              <a:buChar char="•"/>
            </a:pPr>
            <a:r>
              <a:rPr lang="en-US" baseline="0" dirty="0"/>
              <a:t>Therefore it has been used as a de facto universal solution.</a:t>
            </a:r>
          </a:p>
          <a:p>
            <a:pPr marL="171450" indent="-171450">
              <a:buFont typeface="Arial" pitchFamily="34" charset="0"/>
              <a:buChar char="•"/>
            </a:pPr>
            <a:endParaRPr lang="en-US" baseline="0" dirty="0"/>
          </a:p>
          <a:p>
            <a:pPr marL="171450" indent="-171450">
              <a:buFont typeface="Arial" pitchFamily="34" charset="0"/>
              <a:buChar char="•"/>
            </a:pPr>
            <a:r>
              <a:rPr lang="en-US" dirty="0"/>
              <a:t>&lt;click&gt; </a:t>
            </a:r>
            <a:r>
              <a:rPr lang="en-US" baseline="0" dirty="0"/>
              <a:t>But how could we get the 10-times speedup we showed you in the beginning?</a:t>
            </a:r>
          </a:p>
          <a:p>
            <a:pPr marL="171450" indent="-171450">
              <a:buFont typeface="Arial" pitchFamily="34" charset="0"/>
              <a:buChar char="•"/>
            </a:pPr>
            <a:endParaRPr lang="en-US" baseline="0" dirty="0"/>
          </a:p>
          <a:p>
            <a:pPr marL="171450" indent="-171450">
              <a:buFont typeface="Arial" pitchFamily="34" charset="0"/>
              <a:buChar char="•"/>
            </a:pPr>
            <a:r>
              <a:rPr lang="en-US" dirty="0"/>
              <a:t>&lt;click&gt; </a:t>
            </a:r>
            <a:r>
              <a:rPr lang="en-US" baseline="0" dirty="0"/>
              <a:t>Because the variance bounds do not hold!</a:t>
            </a:r>
          </a:p>
          <a:p>
            <a:pPr marL="171450" indent="-171450">
              <a:buFont typeface="Arial" pitchFamily="34" charset="0"/>
              <a:buChar char="•"/>
            </a:pPr>
            <a:endParaRPr lang="en-US" baseline="0" dirty="0"/>
          </a:p>
          <a:p>
            <a:endParaRPr lang="en-GB" dirty="0"/>
          </a:p>
        </p:txBody>
      </p:sp>
      <p:sp>
        <p:nvSpPr>
          <p:cNvPr id="4" name="Slide Number Placeholder 3"/>
          <p:cNvSpPr>
            <a:spLocks noGrp="1"/>
          </p:cNvSpPr>
          <p:nvPr>
            <p:ph type="sldNum" sz="quarter" idx="10"/>
          </p:nvPr>
        </p:nvSpPr>
        <p:spPr/>
        <p:txBody>
          <a:bodyPr/>
          <a:lstStyle/>
          <a:p>
            <a:fld id="{D7BF0F45-4008-42F8-A60F-504B68645921}" type="slidenum">
              <a:rPr lang="x-none" smtClean="0"/>
              <a:t>15</a:t>
            </a:fld>
            <a:endParaRPr lang="x-none"/>
          </a:p>
        </p:txBody>
      </p:sp>
    </p:spTree>
    <p:extLst>
      <p:ext uri="{BB962C8B-B14F-4D97-AF65-F5344CB8AC3E}">
        <p14:creationId xmlns:p14="http://schemas.microsoft.com/office/powerpoint/2010/main" val="3797849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Realizing</a:t>
            </a:r>
            <a:r>
              <a:rPr lang="en-US" baseline="0" dirty="0"/>
              <a:t> this is our first contribution. </a:t>
            </a:r>
            <a:r>
              <a:rPr lang="en-US" dirty="0"/>
              <a:t>Let’s take a look o</a:t>
            </a:r>
            <a:r>
              <a:rPr lang="en-US" baseline="0" dirty="0"/>
              <a:t>n it</a:t>
            </a:r>
            <a:r>
              <a:rPr lang="en-US" dirty="0"/>
              <a:t>.</a:t>
            </a:r>
          </a:p>
        </p:txBody>
      </p:sp>
      <p:sp>
        <p:nvSpPr>
          <p:cNvPr id="4" name="Slide Number Placeholder 3"/>
          <p:cNvSpPr>
            <a:spLocks noGrp="1"/>
          </p:cNvSpPr>
          <p:nvPr>
            <p:ph type="sldNum" sz="quarter" idx="10"/>
          </p:nvPr>
        </p:nvSpPr>
        <p:spPr/>
        <p:txBody>
          <a:bodyPr/>
          <a:lstStyle/>
          <a:p>
            <a:fld id="{D7BF0F45-4008-42F8-A60F-504B68645921}" type="slidenum">
              <a:rPr lang="x-none" smtClean="0"/>
              <a:t>16</a:t>
            </a:fld>
            <a:endParaRPr lang="x-none"/>
          </a:p>
        </p:txBody>
      </p:sp>
    </p:spTree>
    <p:extLst>
      <p:ext uri="{BB962C8B-B14F-4D97-AF65-F5344CB8AC3E}">
        <p14:creationId xmlns:p14="http://schemas.microsoft.com/office/powerpoint/2010/main" val="2477628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15" indent="-185715">
              <a:buFont typeface="Arial" panose="020B0604020202020204" pitchFamily="34" charset="0"/>
              <a:buChar char="•"/>
            </a:pPr>
            <a:r>
              <a:rPr lang="en-US" dirty="0"/>
              <a:t>When deriving the bounds </a:t>
            </a:r>
            <a:r>
              <a:rPr lang="en-US" dirty="0" err="1"/>
              <a:t>Veach</a:t>
            </a:r>
            <a:r>
              <a:rPr lang="en-US" dirty="0"/>
              <a:t> and </a:t>
            </a:r>
            <a:r>
              <a:rPr lang="en-US" dirty="0" err="1"/>
              <a:t>Guibas</a:t>
            </a:r>
            <a:r>
              <a:rPr lang="en-US" dirty="0"/>
              <a:t> considered </a:t>
            </a:r>
            <a:r>
              <a:rPr lang="en-US" baseline="0" dirty="0"/>
              <a:t>the variance of an MIS estimator split into two terms.</a:t>
            </a:r>
          </a:p>
          <a:p>
            <a:pPr marL="185715" indent="-185715">
              <a:buFont typeface="Arial" panose="020B0604020202020204" pitchFamily="34" charset="0"/>
              <a:buChar char="•"/>
            </a:pPr>
            <a:endParaRPr lang="en-US" baseline="0" dirty="0"/>
          </a:p>
          <a:p>
            <a:pPr marL="185715" indent="-185715">
              <a:buFont typeface="Arial" panose="020B0604020202020204" pitchFamily="34" charset="0"/>
              <a:buChar char="•"/>
            </a:pPr>
            <a:r>
              <a:rPr lang="en-US" dirty="0"/>
              <a:t>&lt;click&gt; </a:t>
            </a:r>
            <a:r>
              <a:rPr lang="en-US" baseline="0" dirty="0"/>
              <a:t>By minimizing the first one the balance heuristic is obtained. We plot the variance of the resulting estimator vs. total number of samples on the right.</a:t>
            </a:r>
          </a:p>
          <a:p>
            <a:pPr marL="185715" indent="-185715">
              <a:buFont typeface="Arial" panose="020B0604020202020204" pitchFamily="34" charset="0"/>
              <a:buChar char="•"/>
            </a:pPr>
            <a:endParaRPr lang="en-US" baseline="0" dirty="0"/>
          </a:p>
          <a:p>
            <a:pPr marL="185715" indent="-185715">
              <a:buFont typeface="Arial" panose="020B0604020202020204" pitchFamily="34" charset="0"/>
              <a:buChar char="•"/>
            </a:pPr>
            <a:r>
              <a:rPr lang="en-US" dirty="0"/>
              <a:t>&lt;click&gt; </a:t>
            </a:r>
            <a:r>
              <a:rPr lang="en-US" baseline="0" dirty="0"/>
              <a:t>Then the authors bounded the second term from above and got the assumed variance bounds.</a:t>
            </a:r>
            <a:endParaRPr lang="en-US" dirty="0"/>
          </a:p>
          <a:p>
            <a:pPr marL="185715" indent="-185715">
              <a:buFont typeface="Arial" panose="020B0604020202020204" pitchFamily="34" charset="0"/>
              <a:buChar char="•"/>
            </a:pPr>
            <a:endParaRPr lang="en-US" dirty="0"/>
          </a:p>
          <a:p>
            <a:pPr marL="185715" indent="-185715">
              <a:buFont typeface="Arial" panose="020B0604020202020204" pitchFamily="34" charset="0"/>
              <a:buChar char="•"/>
            </a:pPr>
            <a:r>
              <a:rPr lang="en-US" dirty="0"/>
              <a:t>&lt;click&gt; </a:t>
            </a:r>
            <a:r>
              <a:rPr lang="en-US" baseline="0" dirty="0"/>
              <a:t>No alternative weighting functions can have variance in the red area.</a:t>
            </a:r>
          </a:p>
          <a:p>
            <a:pPr marL="185715" indent="-185715">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D7BF0F45-4008-42F8-A60F-504B68645921}" type="slidenum">
              <a:rPr lang="x-none" smtClean="0"/>
              <a:t>17</a:t>
            </a:fld>
            <a:endParaRPr lang="x-none"/>
          </a:p>
        </p:txBody>
      </p:sp>
    </p:spTree>
    <p:extLst>
      <p:ext uri="{BB962C8B-B14F-4D97-AF65-F5344CB8AC3E}">
        <p14:creationId xmlns:p14="http://schemas.microsoft.com/office/powerpoint/2010/main" val="3637029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15" indent="-185715">
              <a:buFont typeface="Arial" panose="020B0604020202020204" pitchFamily="34" charset="0"/>
              <a:buChar char="•"/>
            </a:pPr>
            <a:r>
              <a:rPr lang="en-US" dirty="0"/>
              <a:t>However, we</a:t>
            </a:r>
            <a:r>
              <a:rPr lang="en-US" baseline="0" dirty="0"/>
              <a:t> investigated their derivation further and realized that </a:t>
            </a:r>
          </a:p>
          <a:p>
            <a:pPr marL="185715" indent="-185715">
              <a:buFont typeface="Arial" panose="020B0604020202020204" pitchFamily="34" charset="0"/>
              <a:buChar char="•"/>
            </a:pPr>
            <a:endParaRPr lang="en-US" baseline="0" dirty="0"/>
          </a:p>
          <a:p>
            <a:pPr marL="185715" indent="-185715">
              <a:buFont typeface="Arial" panose="020B0604020202020204" pitchFamily="34" charset="0"/>
              <a:buChar char="•"/>
            </a:pPr>
            <a:r>
              <a:rPr lang="en-US" dirty="0"/>
              <a:t>&lt;click&gt; </a:t>
            </a:r>
            <a:r>
              <a:rPr lang="en-US" baseline="0" dirty="0"/>
              <a:t>they assumed only positive weights restricted to the interval 0 and 1.</a:t>
            </a:r>
            <a:br>
              <a:rPr lang="en-US" baseline="0" dirty="0"/>
            </a:br>
            <a:endParaRPr lang="en-US" baseline="0" dirty="0"/>
          </a:p>
          <a:p>
            <a:pPr marL="185715" indent="-185715">
              <a:buFont typeface="Arial" panose="020B0604020202020204" pitchFamily="34" charset="0"/>
              <a:buChar char="•"/>
            </a:pPr>
            <a:r>
              <a:rPr lang="en-US" dirty="0"/>
              <a:t>&lt;click&gt; </a:t>
            </a:r>
            <a:r>
              <a:rPr lang="en-US" baseline="0" dirty="0"/>
              <a:t>But the MIS framework allows for weights which are not restricted! This simple fact has not been recognized up until now, </a:t>
            </a:r>
            <a:br>
              <a:rPr lang="en-US" baseline="0" dirty="0"/>
            </a:br>
            <a:endParaRPr lang="en-US" baseline="0" dirty="0"/>
          </a:p>
          <a:p>
            <a:pPr marL="171450" indent="-171450">
              <a:buFont typeface="Arial" pitchFamily="34" charset="0"/>
              <a:buChar char="•"/>
            </a:pPr>
            <a:r>
              <a:rPr lang="en-US" dirty="0"/>
              <a:t>&lt;click&gt; </a:t>
            </a:r>
            <a:r>
              <a:rPr lang="en-GB" sz="1200" kern="1200" dirty="0">
                <a:solidFill>
                  <a:schemeClr val="tx1"/>
                </a:solidFill>
                <a:latin typeface="+mn-lt"/>
                <a:ea typeface="+mn-ea"/>
                <a:cs typeface="+mn-cs"/>
              </a:rPr>
              <a:t>Removing the restriction of positive weights invalidates </a:t>
            </a:r>
            <a:r>
              <a:rPr lang="en-GB" sz="1200" kern="1200" dirty="0" err="1">
                <a:solidFill>
                  <a:schemeClr val="tx1"/>
                </a:solidFill>
                <a:latin typeface="+mn-lt"/>
                <a:ea typeface="+mn-ea"/>
                <a:cs typeface="+mn-cs"/>
              </a:rPr>
              <a:t>Veach's</a:t>
            </a:r>
            <a:r>
              <a:rPr lang="en-GB" sz="1200" kern="1200" dirty="0">
                <a:solidFill>
                  <a:schemeClr val="tx1"/>
                </a:solidFill>
                <a:latin typeface="+mn-lt"/>
                <a:ea typeface="+mn-ea"/>
                <a:cs typeface="+mn-cs"/>
              </a:rPr>
              <a:t> bounds`.</a:t>
            </a:r>
          </a:p>
          <a:p>
            <a:pPr marL="171450" indent="-171450">
              <a:buFont typeface="Arial" pitchFamily="34" charset="0"/>
              <a:buChar char="•"/>
            </a:pPr>
            <a:endParaRPr lang="en-GB" sz="1200" kern="1200" dirty="0">
              <a:solidFill>
                <a:schemeClr val="tx1"/>
              </a:solidFill>
              <a:latin typeface="+mn-lt"/>
              <a:ea typeface="+mn-ea"/>
              <a:cs typeface="+mn-cs"/>
            </a:endParaRPr>
          </a:p>
          <a:p>
            <a:pPr marL="171450" indent="-171450">
              <a:buFont typeface="Arial" pitchFamily="34" charset="0"/>
              <a:buChar char="•"/>
            </a:pPr>
            <a:r>
              <a:rPr lang="en-GB" sz="1200" kern="1200" dirty="0">
                <a:solidFill>
                  <a:schemeClr val="tx1"/>
                </a:solidFill>
                <a:latin typeface="+mn-lt"/>
                <a:ea typeface="+mn-ea"/>
                <a:cs typeface="+mn-cs"/>
              </a:rPr>
              <a:t>&lt;click&gt; and it opens up to possibility that the truly optimal MIS weights have much lower variance.</a:t>
            </a:r>
          </a:p>
          <a:p>
            <a:pPr marL="185715" indent="-185715">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D7BF0F45-4008-42F8-A60F-504B68645921}" type="slidenum">
              <a:rPr lang="x-none" smtClean="0"/>
              <a:t>18</a:t>
            </a:fld>
            <a:endParaRPr lang="x-none"/>
          </a:p>
        </p:txBody>
      </p:sp>
    </p:spTree>
    <p:extLst>
      <p:ext uri="{BB962C8B-B14F-4D97-AF65-F5344CB8AC3E}">
        <p14:creationId xmlns:p14="http://schemas.microsoft.com/office/powerpoint/2010/main" val="8533448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Now we know that the optimal solution can be much better than the bounds suggest. But how can we compute it?</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D7BF0F45-4008-42F8-A60F-504B68645921}" type="slidenum">
              <a:rPr lang="x-none" smtClean="0"/>
              <a:t>19</a:t>
            </a:fld>
            <a:endParaRPr lang="x-none"/>
          </a:p>
        </p:txBody>
      </p:sp>
    </p:spTree>
    <p:extLst>
      <p:ext uri="{BB962C8B-B14F-4D97-AF65-F5344CB8AC3E}">
        <p14:creationId xmlns:p14="http://schemas.microsoft.com/office/powerpoint/2010/main" val="262383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D7BF0F45-4008-42F8-A60F-504B68645921}" type="slidenum">
              <a:rPr lang="x-none" smtClean="0"/>
              <a:t>2</a:t>
            </a:fld>
            <a:endParaRPr lang="x-none"/>
          </a:p>
        </p:txBody>
      </p:sp>
    </p:spTree>
    <p:extLst>
      <p:ext uri="{BB962C8B-B14F-4D97-AF65-F5344CB8AC3E}">
        <p14:creationId xmlns:p14="http://schemas.microsoft.com/office/powerpoint/2010/main" val="2478764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15" indent="-185715">
              <a:buFont typeface="Arial" panose="020B0604020202020204" pitchFamily="34" charset="0"/>
              <a:buChar char="•"/>
            </a:pPr>
            <a:r>
              <a:rPr lang="en-US"/>
              <a:t>&lt;click&gt;</a:t>
            </a:r>
          </a:p>
          <a:p>
            <a:pPr marL="185715" indent="-185715">
              <a:buFont typeface="Arial" panose="020B0604020202020204" pitchFamily="34" charset="0"/>
              <a:buChar char="•"/>
            </a:pPr>
            <a:endParaRPr lang="en-US" dirty="0"/>
          </a:p>
          <a:p>
            <a:pPr marL="185715" indent="-185715">
              <a:buFont typeface="Arial" panose="020B0604020202020204" pitchFamily="34" charset="0"/>
              <a:buChar char="•"/>
            </a:pPr>
            <a:r>
              <a:rPr lang="en-US" dirty="0"/>
              <a:t>Our starting point</a:t>
            </a:r>
            <a:r>
              <a:rPr lang="en-US" baseline="0" dirty="0"/>
              <a:t> is again the MIS variance formula.</a:t>
            </a:r>
          </a:p>
          <a:p>
            <a:pPr marL="185715" indent="-185715">
              <a:buFont typeface="Arial" panose="020B0604020202020204" pitchFamily="34" charset="0"/>
              <a:buChar char="•"/>
            </a:pPr>
            <a:endParaRPr lang="en-US" baseline="0" dirty="0"/>
          </a:p>
          <a:p>
            <a:pPr marL="185715" indent="-185715">
              <a:buFont typeface="Arial" panose="020B0604020202020204" pitchFamily="34" charset="0"/>
              <a:buChar char="•"/>
            </a:pPr>
            <a:r>
              <a:rPr lang="en-US" dirty="0"/>
              <a:t>&lt;click&gt; But</a:t>
            </a:r>
            <a:r>
              <a:rPr lang="en-US" baseline="0" dirty="0"/>
              <a:t> instead of minimizing just the first part, we apply calculus of variations to minimize everything in terms of weighting functions.</a:t>
            </a:r>
          </a:p>
          <a:p>
            <a:pPr marL="185715" indent="-185715">
              <a:buFont typeface="Arial" panose="020B0604020202020204" pitchFamily="34" charset="0"/>
              <a:buChar char="•"/>
            </a:pPr>
            <a:endParaRPr lang="en-US" baseline="0" dirty="0"/>
          </a:p>
          <a:p>
            <a:pPr marL="185715" indent="-185715">
              <a:buFont typeface="Arial" panose="020B0604020202020204" pitchFamily="34" charset="0"/>
              <a:buChar char="•"/>
            </a:pPr>
            <a:r>
              <a:rPr lang="en-US" baseline="0" dirty="0"/>
              <a:t>&lt;click&gt; That gives us provably optimal weights.</a:t>
            </a:r>
            <a:br>
              <a:rPr lang="en-US" baseline="0" dirty="0"/>
            </a:br>
            <a:br>
              <a:rPr lang="en-US" baseline="0" dirty="0"/>
            </a:br>
            <a:endParaRPr lang="en-US" baseline="0" dirty="0"/>
          </a:p>
        </p:txBody>
      </p:sp>
      <p:sp>
        <p:nvSpPr>
          <p:cNvPr id="4" name="Slide Number Placeholder 3"/>
          <p:cNvSpPr>
            <a:spLocks noGrp="1"/>
          </p:cNvSpPr>
          <p:nvPr>
            <p:ph type="sldNum" sz="quarter" idx="10"/>
          </p:nvPr>
        </p:nvSpPr>
        <p:spPr/>
        <p:txBody>
          <a:bodyPr/>
          <a:lstStyle/>
          <a:p>
            <a:fld id="{D7BF0F45-4008-42F8-A60F-504B68645921}" type="slidenum">
              <a:rPr lang="x-none" smtClean="0"/>
              <a:t>20</a:t>
            </a:fld>
            <a:endParaRPr lang="x-none"/>
          </a:p>
        </p:txBody>
      </p:sp>
    </p:spTree>
    <p:extLst>
      <p:ext uri="{BB962C8B-B14F-4D97-AF65-F5344CB8AC3E}">
        <p14:creationId xmlns:p14="http://schemas.microsoft.com/office/powerpoint/2010/main" val="3783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15" indent="-185715">
              <a:buFont typeface="Arial" panose="020B0604020202020204" pitchFamily="34" charset="0"/>
              <a:buChar char="•"/>
            </a:pPr>
            <a:r>
              <a:rPr lang="en-US" dirty="0"/>
              <a:t>(Entry) The optimal weights then have the following form</a:t>
            </a:r>
            <a:br>
              <a:rPr lang="en-US" dirty="0"/>
            </a:br>
            <a:endParaRPr lang="en-US" dirty="0"/>
          </a:p>
          <a:p>
            <a:pPr marL="185715" indent="-185715">
              <a:buFont typeface="Arial" panose="020B0604020202020204" pitchFamily="34" charset="0"/>
              <a:buChar char="•"/>
            </a:pPr>
            <a:r>
              <a:rPr lang="en-US" dirty="0"/>
              <a:t>&lt;click&gt; Note</a:t>
            </a:r>
            <a:r>
              <a:rPr lang="en-US" baseline="0" dirty="0"/>
              <a:t> that they include the balance heuristic as part of their formulation. Also note that they include the integrand f itself in denominators, which is very uncommon among combination strategies widely used.</a:t>
            </a:r>
          </a:p>
        </p:txBody>
      </p:sp>
      <p:sp>
        <p:nvSpPr>
          <p:cNvPr id="4" name="Slide Number Placeholder 3"/>
          <p:cNvSpPr>
            <a:spLocks noGrp="1"/>
          </p:cNvSpPr>
          <p:nvPr>
            <p:ph type="sldNum" sz="quarter" idx="10"/>
          </p:nvPr>
        </p:nvSpPr>
        <p:spPr/>
        <p:txBody>
          <a:bodyPr/>
          <a:lstStyle/>
          <a:p>
            <a:fld id="{824868F1-7D3A-48E5-8825-E5D7D4839EE2}" type="slidenum">
              <a:rPr lang="cs-CZ" smtClean="0"/>
              <a:t>21</a:t>
            </a:fld>
            <a:endParaRPr lang="cs-CZ"/>
          </a:p>
        </p:txBody>
      </p:sp>
    </p:spTree>
    <p:extLst>
      <p:ext uri="{BB962C8B-B14F-4D97-AF65-F5344CB8AC3E}">
        <p14:creationId xmlns:p14="http://schemas.microsoft.com/office/powerpoint/2010/main" val="7254070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15" indent="-185715">
              <a:buFont typeface="Arial" panose="020B0604020202020204" pitchFamily="34" charset="0"/>
              <a:buChar char="•"/>
            </a:pPr>
            <a:r>
              <a:rPr lang="en-US" dirty="0"/>
              <a:t>(Entry) The formula</a:t>
            </a:r>
            <a:r>
              <a:rPr lang="en-US" baseline="0" dirty="0"/>
              <a:t> also </a:t>
            </a:r>
            <a:r>
              <a:rPr lang="en-US" dirty="0"/>
              <a:t>contains additional coefficients,</a:t>
            </a:r>
            <a:r>
              <a:rPr lang="en-US" baseline="0" dirty="0"/>
              <a:t> which we denote alpha.</a:t>
            </a:r>
          </a:p>
          <a:p>
            <a:pPr marL="185715" indent="-185715">
              <a:buFont typeface="Arial" panose="020B0604020202020204" pitchFamily="34" charset="0"/>
              <a:buChar char="•"/>
            </a:pPr>
            <a:endParaRPr lang="en-US" baseline="0" dirty="0"/>
          </a:p>
          <a:p>
            <a:pPr marL="185715" indent="-185715">
              <a:buFont typeface="Arial" panose="020B0604020202020204" pitchFamily="34" charset="0"/>
              <a:buChar char="•"/>
            </a:pPr>
            <a:r>
              <a:rPr lang="en-US" dirty="0"/>
              <a:t>&lt;click&gt; </a:t>
            </a:r>
            <a:r>
              <a:rPr lang="en-US" baseline="0" dirty="0"/>
              <a:t>There is as many of these coefficients as there is sampling techniques. And how do we compute these alphas?</a:t>
            </a:r>
          </a:p>
          <a:p>
            <a:pPr marL="185715" indent="-185715">
              <a:buFont typeface="Arial" panose="020B0604020202020204" pitchFamily="34" charset="0"/>
              <a:buChar char="•"/>
            </a:pPr>
            <a:endParaRPr lang="en-US" dirty="0"/>
          </a:p>
          <a:p>
            <a:pPr marL="185715" indent="-185715">
              <a:buFont typeface="Arial" panose="020B0604020202020204" pitchFamily="34" charset="0"/>
              <a:buChar char="•"/>
            </a:pPr>
            <a:r>
              <a:rPr lang="en-US" dirty="0"/>
              <a:t>&lt;click&gt; These </a:t>
            </a:r>
            <a:r>
              <a:rPr lang="en-US" baseline="0" dirty="0"/>
              <a:t>are the solution to the following linear system represented by a matrix A and a vector b, where t</a:t>
            </a:r>
            <a:r>
              <a:rPr lang="en-US" sz="1300" dirty="0"/>
              <a:t>he matrix A’s size is N-by-N and the vector b is a column vector of length N.</a:t>
            </a:r>
          </a:p>
          <a:p>
            <a:pPr marL="185715" indent="-185715">
              <a:buFont typeface="Arial" panose="020B0604020202020204" pitchFamily="34" charset="0"/>
              <a:buChar char="•"/>
            </a:pPr>
            <a:endParaRPr lang="en-US" sz="1300" dirty="0"/>
          </a:p>
          <a:p>
            <a:pPr marL="185715" indent="-185715">
              <a:buFont typeface="Arial" panose="020B0604020202020204" pitchFamily="34" charset="0"/>
              <a:buChar char="•"/>
            </a:pPr>
            <a:r>
              <a:rPr lang="en-US" dirty="0"/>
              <a:t>&lt;click&gt; </a:t>
            </a:r>
            <a:r>
              <a:rPr lang="en-US" baseline="0" dirty="0"/>
              <a:t>The individual elements forming the matrix A resemble projections of sampling techniques onto themselves, and elements of the vector b resemble projection of f into a system of sampling techniques.</a:t>
            </a:r>
          </a:p>
          <a:p>
            <a:pPr marL="185715" indent="-185715">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824868F1-7D3A-48E5-8825-E5D7D4839EE2}" type="slidenum">
              <a:rPr lang="cs-CZ" smtClean="0"/>
              <a:t>22</a:t>
            </a:fld>
            <a:endParaRPr lang="cs-CZ"/>
          </a:p>
        </p:txBody>
      </p:sp>
    </p:spTree>
    <p:extLst>
      <p:ext uri="{BB962C8B-B14F-4D97-AF65-F5344CB8AC3E}">
        <p14:creationId xmlns:p14="http://schemas.microsoft.com/office/powerpoint/2010/main" val="1403071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GB" sz="1200" kern="1200" dirty="0">
                <a:solidFill>
                  <a:schemeClr val="tx1"/>
                </a:solidFill>
                <a:latin typeface="+mn-lt"/>
                <a:ea typeface="+mn-ea"/>
                <a:cs typeface="+mn-cs"/>
              </a:rPr>
              <a:t>To summarize: we obtained a</a:t>
            </a:r>
            <a:r>
              <a:rPr lang="en-GB" sz="1200" kern="1200" baseline="0" dirty="0">
                <a:solidFill>
                  <a:schemeClr val="tx1"/>
                </a:solidFill>
                <a:latin typeface="+mn-lt"/>
                <a:ea typeface="+mn-ea"/>
                <a:cs typeface="+mn-cs"/>
              </a:rPr>
              <a:t> closed form formula for provably optimal MIS weights, and no weights can be better in terms of variance for the same sample allocation.</a:t>
            </a:r>
            <a:endParaRPr lang="en-GB" dirty="0"/>
          </a:p>
        </p:txBody>
      </p:sp>
      <p:sp>
        <p:nvSpPr>
          <p:cNvPr id="4" name="Slide Number Placeholder 3"/>
          <p:cNvSpPr>
            <a:spLocks noGrp="1"/>
          </p:cNvSpPr>
          <p:nvPr>
            <p:ph type="sldNum" sz="quarter" idx="10"/>
          </p:nvPr>
        </p:nvSpPr>
        <p:spPr/>
        <p:txBody>
          <a:bodyPr/>
          <a:lstStyle/>
          <a:p>
            <a:fld id="{D7BF0F45-4008-42F8-A60F-504B68645921}" type="slidenum">
              <a:rPr lang="x-none" smtClean="0"/>
              <a:t>23</a:t>
            </a:fld>
            <a:endParaRPr lang="x-none"/>
          </a:p>
        </p:txBody>
      </p:sp>
    </p:spTree>
    <p:extLst>
      <p:ext uri="{BB962C8B-B14F-4D97-AF65-F5344CB8AC3E}">
        <p14:creationId xmlns:p14="http://schemas.microsoft.com/office/powerpoint/2010/main" val="9021285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a:defRPr/>
            </a:pPr>
            <a:r>
              <a:rPr lang="en-US" sz="1300" dirty="0"/>
              <a:t>Now we show a relationship between the optimal MIS weights and optimal control variates.</a:t>
            </a:r>
            <a:endParaRPr lang="en-US" dirty="0"/>
          </a:p>
        </p:txBody>
      </p:sp>
      <p:sp>
        <p:nvSpPr>
          <p:cNvPr id="4" name="Slide Number Placeholder 3"/>
          <p:cNvSpPr>
            <a:spLocks noGrp="1"/>
          </p:cNvSpPr>
          <p:nvPr>
            <p:ph type="sldNum" sz="quarter" idx="10"/>
          </p:nvPr>
        </p:nvSpPr>
        <p:spPr/>
        <p:txBody>
          <a:bodyPr/>
          <a:lstStyle/>
          <a:p>
            <a:fld id="{D7BF0F45-4008-42F8-A60F-504B68645921}" type="slidenum">
              <a:rPr lang="x-none" smtClean="0"/>
              <a:t>24</a:t>
            </a:fld>
            <a:endParaRPr lang="x-none"/>
          </a:p>
        </p:txBody>
      </p:sp>
    </p:spTree>
    <p:extLst>
      <p:ext uri="{BB962C8B-B14F-4D97-AF65-F5344CB8AC3E}">
        <p14:creationId xmlns:p14="http://schemas.microsoft.com/office/powerpoint/2010/main" val="2461301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185715" indent="-185715">
                  <a:buFont typeface="Arial" panose="020B0604020202020204" pitchFamily="34" charset="0"/>
                  <a:buChar char="•"/>
                </a:pPr>
                <a:r>
                  <a:rPr lang="en-US" dirty="0"/>
                  <a:t>(Entry) If we take the formula</a:t>
                </a:r>
                <a:r>
                  <a:rPr lang="en-US" baseline="0" dirty="0"/>
                  <a:t> for our optimal weights ..</a:t>
                </a:r>
              </a:p>
              <a:p>
                <a:pPr marL="185715" indent="-185715">
                  <a:buFont typeface="Arial" panose="020B0604020202020204" pitchFamily="34" charset="0"/>
                  <a:buChar char="•"/>
                </a:pPr>
                <a:endParaRPr lang="en-US" baseline="0" dirty="0"/>
              </a:p>
              <a:p>
                <a:pPr marL="185715" indent="-185715">
                  <a:buFont typeface="Arial" panose="020B0604020202020204" pitchFamily="34" charset="0"/>
                  <a:buChar char="•"/>
                </a:pPr>
                <a:r>
                  <a:rPr lang="en-US" baseline="0" dirty="0"/>
                  <a:t>&lt;click&gt; and plug it into the formula for an MIS estimator ..</a:t>
                </a:r>
              </a:p>
              <a:p>
                <a:pPr marL="185715" indent="-185715">
                  <a:buFont typeface="Arial" panose="020B0604020202020204" pitchFamily="34" charset="0"/>
                  <a:buChar char="•"/>
                </a:pPr>
                <a:endParaRPr lang="en-US" baseline="0" dirty="0"/>
              </a:p>
              <a:p>
                <a:pPr marL="185715" indent="-185715">
                  <a:buFont typeface="Arial" panose="020B0604020202020204" pitchFamily="34" charset="0"/>
                  <a:buChar char="•"/>
                </a:pPr>
                <a:r>
                  <a:rPr lang="en-US" dirty="0"/>
                  <a:t>&lt;click&gt; the</a:t>
                </a:r>
                <a:r>
                  <a:rPr lang="en-US" baseline="0" dirty="0"/>
                  <a:t> resulting estimator is equivalent to a control variate. </a:t>
                </a:r>
              </a:p>
              <a:p>
                <a:pPr marL="185715" indent="-185715">
                  <a:buFont typeface="Arial" panose="020B0604020202020204" pitchFamily="34" charset="0"/>
                  <a:buChar char="•"/>
                </a:pPr>
                <a:endParaRPr lang="en-US" baseline="0" dirty="0"/>
              </a:p>
              <a:p>
                <a:pPr marL="185715" indent="-185715">
                  <a:buFont typeface="Arial" panose="020B0604020202020204" pitchFamily="34" charset="0"/>
                  <a:buChar char="•"/>
                </a:pPr>
                <a:r>
                  <a:rPr lang="en-US" baseline="0" dirty="0"/>
                  <a:t>&lt;click&gt; This means that we estimate the integral of f indirectly, based on a known integral of a function g &lt;click&gt; to which we add an estimated integral of the difference between f and g &lt;click&gt; </a:t>
                </a:r>
              </a:p>
              <a:p>
                <a:pPr marL="185715" indent="-185715">
                  <a:buFont typeface="Arial" panose="020B0604020202020204" pitchFamily="34" charset="0"/>
                  <a:buChar char="•"/>
                </a:pPr>
                <a:endParaRPr lang="en-US" baseline="0" dirty="0"/>
              </a:p>
              <a:p>
                <a:pPr marL="185715" indent="-185715">
                  <a:buFont typeface="Arial" panose="020B0604020202020204" pitchFamily="34" charset="0"/>
                  <a:buChar char="•"/>
                </a:pPr>
                <a:r>
                  <a:rPr lang="en-US" baseline="0" dirty="0"/>
                  <a:t>&lt;click&gt; In our case the function </a:t>
                </a:r>
                <a:r>
                  <a:rPr lang="en-US" i="1" baseline="0" dirty="0"/>
                  <a:t>g</a:t>
                </a:r>
                <a:r>
                  <a:rPr lang="en-US" baseline="0" dirty="0"/>
                  <a:t> is a linear combination of the sampling techniques where the coefficients are the alphas.</a:t>
                </a:r>
              </a:p>
            </p:txBody>
          </p:sp>
        </mc:Choice>
        <mc:Fallback xmlns="">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(Entry) If we take the formula</a:t>
                </a:r>
                <a:r>
                  <a:rPr lang="en-US" baseline="0" dirty="0" smtClean="0"/>
                  <a:t> for MIS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and plug into it our optimal weights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dirty="0" smtClean="0"/>
                  <a:t>the</a:t>
                </a:r>
                <a:r>
                  <a:rPr lang="en-US" baseline="0" dirty="0" smtClean="0"/>
                  <a:t> resulting estimator decomposes into a form corresponding to a control variate formulation.</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The formulation consists of MIS estimator of F utilizing the balance heuristic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and an optimal control variate G, formed as an optimal mix of sampling techniques.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a:t>
                </a:r>
              </a:p>
              <a:p>
                <a:pPr marL="171450" indent="-171450">
                  <a:buFont typeface="Arial" panose="020B0604020202020204" pitchFamily="34" charset="0"/>
                  <a:buChar char="•"/>
                </a:pPr>
                <a:r>
                  <a:rPr lang="en-US" dirty="0" smtClean="0"/>
                  <a:t>Show general MIS estimator</a:t>
                </a:r>
              </a:p>
              <a:p>
                <a:pPr marL="171450" indent="-171450">
                  <a:buFont typeface="Arial" panose="020B0604020202020204" pitchFamily="34" charset="0"/>
                  <a:buChar char="•"/>
                </a:pPr>
                <a:r>
                  <a:rPr lang="en-US" dirty="0"/>
                  <a:t>“</a:t>
                </a:r>
                <a:r>
                  <a:rPr lang="en-US" b="0" i="0" smtClean="0">
                    <a:latin typeface="Cambria Math" panose="02040503050406030204" pitchFamily="18" charset="0"/>
                  </a:rPr>
                  <a:t>𝑤_𝑜𝑝𝑡𝑖𝑚𝑎𝑙</a:t>
                </a:r>
                <a:r>
                  <a:rPr lang="en-US" dirty="0"/>
                  <a:t>” with arrow to illustrate plugging in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Build up</a:t>
                </a:r>
                <a:r>
                  <a:rPr lang="en-US" dirty="0" smtClean="0"/>
                  <a:t>: </a:t>
                </a:r>
                <a:r>
                  <a:rPr lang="en-US" b="0" i="0" smtClean="0">
                    <a:latin typeface="Cambria Math" panose="02040503050406030204" pitchFamily="18" charset="0"/>
                  </a:rPr>
                  <a:t>⟨𝐹⟩</a:t>
                </a:r>
                <a:r>
                  <a:rPr lang="en-US" b="0" i="0" smtClean="0">
                    <a:latin typeface="Cambria Math" panose="02040503050406030204" pitchFamily="18" charset="0"/>
                  </a:rPr>
                  <a:t>_</a:t>
                </a:r>
                <a:r>
                  <a:rPr lang="en-US" b="0" i="0" smtClean="0">
                    <a:latin typeface="Cambria Math" panose="02040503050406030204" pitchFamily="18" charset="0"/>
                  </a:rPr>
                  <a:t>𝑜𝑝𝑡=∑𝛼+⟨𝐹⟩_𝑏𝑎𝑙  −⟨𝐺⟩_𝑏𝑎𝑙</a:t>
                </a:r>
                <a:endParaRPr lang="en-US" dirty="0"/>
              </a:p>
              <a:p>
                <a:pPr marL="171450" indent="-171450">
                  <a:buFont typeface="Arial" panose="020B0604020202020204" pitchFamily="34" charset="0"/>
                  <a:buChar char="•"/>
                </a:pPr>
                <a:r>
                  <a:rPr lang="en-US" dirty="0"/>
                  <a:t>Explain </a:t>
                </a:r>
                <a:r>
                  <a:rPr lang="en-US" dirty="0" err="1"/>
                  <a:t>Fbal</a:t>
                </a:r>
                <a:r>
                  <a:rPr lang="en-US" dirty="0"/>
                  <a:t> and G, using a plot, and (?) formulas</a:t>
                </a:r>
              </a:p>
              <a:p>
                <a:endParaRPr lang="cs-CZ" dirty="0"/>
              </a:p>
            </p:txBody>
          </p:sp>
        </mc:Fallback>
      </mc:AlternateContent>
      <p:sp>
        <p:nvSpPr>
          <p:cNvPr id="4" name="Slide Number Placeholder 3"/>
          <p:cNvSpPr>
            <a:spLocks noGrp="1"/>
          </p:cNvSpPr>
          <p:nvPr>
            <p:ph type="sldNum" sz="quarter" idx="10"/>
          </p:nvPr>
        </p:nvSpPr>
        <p:spPr/>
        <p:txBody>
          <a:bodyPr/>
          <a:lstStyle/>
          <a:p>
            <a:fld id="{D7BF0F45-4008-42F8-A60F-504B68645921}" type="slidenum">
              <a:rPr lang="x-none" smtClean="0"/>
              <a:t>25</a:t>
            </a:fld>
            <a:endParaRPr lang="x-none"/>
          </a:p>
        </p:txBody>
      </p:sp>
    </p:spTree>
    <p:extLst>
      <p:ext uri="{BB962C8B-B14F-4D97-AF65-F5344CB8AC3E}">
        <p14:creationId xmlns:p14="http://schemas.microsoft.com/office/powerpoint/2010/main" val="33435021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15" indent="-185715">
              <a:buFont typeface="Arial" panose="020B0604020202020204" pitchFamily="34" charset="0"/>
              <a:buChar char="•"/>
            </a:pPr>
            <a:r>
              <a:rPr lang="en-US" sz="1300" dirty="0"/>
              <a:t>Control variates of this form have been studied before, the most related work is</a:t>
            </a:r>
            <a:r>
              <a:rPr lang="en-US" sz="1300" baseline="0" dirty="0"/>
              <a:t> by Owen and Zhou.</a:t>
            </a:r>
          </a:p>
          <a:p>
            <a:pPr marL="185715" indent="-185715">
              <a:buFont typeface="Arial" panose="020B0604020202020204" pitchFamily="34" charset="0"/>
              <a:buChar char="•"/>
            </a:pPr>
            <a:endParaRPr lang="en-US" sz="1300" baseline="0" dirty="0"/>
          </a:p>
          <a:p>
            <a:pPr marL="185715" indent="-185715">
              <a:buFont typeface="Arial" panose="020B0604020202020204" pitchFamily="34" charset="0"/>
              <a:buChar char="•"/>
            </a:pPr>
            <a:r>
              <a:rPr lang="en-US" sz="1300" baseline="0" dirty="0"/>
              <a:t>They assumed the Balance heuristic &lt;click&gt; used together with Control variate. Then they limited themselves to CV formed &lt;click&gt; as some linear combination of the sampling techniques. </a:t>
            </a:r>
          </a:p>
          <a:p>
            <a:pPr marL="185715" indent="-185715">
              <a:buFont typeface="Arial" panose="020B0604020202020204" pitchFamily="34" charset="0"/>
              <a:buChar char="•"/>
            </a:pPr>
            <a:endParaRPr lang="en-US" sz="1300" baseline="0" dirty="0"/>
          </a:p>
          <a:p>
            <a:pPr marL="185715" indent="-185715">
              <a:buFont typeface="Arial" panose="020B0604020202020204" pitchFamily="34" charset="0"/>
              <a:buChar char="•"/>
            </a:pPr>
            <a:r>
              <a:rPr lang="en-US" sz="1300" baseline="0" dirty="0"/>
              <a:t>Then they found the optimal coefficients in this space &lt;click&gt;. </a:t>
            </a:r>
            <a:r>
              <a:rPr lang="en-US" sz="1300" strike="sngStrike" baseline="0" dirty="0"/>
              <a:t>of the linear combination which are our alphas.</a:t>
            </a:r>
            <a:endParaRPr lang="en-US" sz="1300" strike="sngStrike" dirty="0"/>
          </a:p>
          <a:p>
            <a:pPr marL="185715" indent="-185715">
              <a:buFont typeface="Arial" panose="020B0604020202020204" pitchFamily="34" charset="0"/>
              <a:buChar char="•"/>
            </a:pPr>
            <a:endParaRPr lang="en-US" sz="1300" dirty="0"/>
          </a:p>
          <a:p>
            <a:pPr marL="185715" indent="-185715">
              <a:buFont typeface="Arial" panose="020B0604020202020204" pitchFamily="34" charset="0"/>
              <a:buChar char="•"/>
            </a:pPr>
            <a:r>
              <a:rPr lang="en-US" sz="1300" dirty="0"/>
              <a:t>On</a:t>
            </a:r>
            <a:r>
              <a:rPr lang="en-US" sz="1300" baseline="0" dirty="0"/>
              <a:t> the other hand &lt;click&gt;, we took the MIS framework and without any further assumptions we found the provably optimal MIS weights &lt;click&gt;.</a:t>
            </a:r>
          </a:p>
          <a:p>
            <a:pPr marL="185715" indent="-185715">
              <a:buFont typeface="Arial" panose="020B0604020202020204" pitchFamily="34" charset="0"/>
              <a:buChar char="•"/>
            </a:pPr>
            <a:endParaRPr lang="en-US" sz="1300" baseline="0" dirty="0"/>
          </a:p>
          <a:p>
            <a:pPr marL="185715" indent="-185715">
              <a:buFont typeface="Arial" panose="020B0604020202020204" pitchFamily="34" charset="0"/>
              <a:buChar char="•"/>
            </a:pPr>
            <a:r>
              <a:rPr lang="en-US" sz="1300" baseline="0" dirty="0"/>
              <a:t>Moreover, &lt;click&gt; we show that all CVs of the linear combination form are equivalent to some MIS weights and that </a:t>
            </a:r>
            <a:r>
              <a:rPr lang="en-US" sz="1300" dirty="0"/>
              <a:t>the optimal solutions to both problems are the same.</a:t>
            </a:r>
          </a:p>
        </p:txBody>
      </p:sp>
      <p:sp>
        <p:nvSpPr>
          <p:cNvPr id="4" name="Slide Number Placeholder 3"/>
          <p:cNvSpPr>
            <a:spLocks noGrp="1"/>
          </p:cNvSpPr>
          <p:nvPr>
            <p:ph type="sldNum" sz="quarter" idx="10"/>
          </p:nvPr>
        </p:nvSpPr>
        <p:spPr/>
        <p:txBody>
          <a:bodyPr/>
          <a:lstStyle/>
          <a:p>
            <a:fld id="{D7BF0F45-4008-42F8-A60F-504B68645921}" type="slidenum">
              <a:rPr lang="x-none" smtClean="0"/>
              <a:t>26</a:t>
            </a:fld>
            <a:endParaRPr lang="x-none"/>
          </a:p>
        </p:txBody>
      </p:sp>
    </p:spTree>
    <p:extLst>
      <p:ext uri="{BB962C8B-B14F-4D97-AF65-F5344CB8AC3E}">
        <p14:creationId xmlns:p14="http://schemas.microsoft.com/office/powerpoint/2010/main" val="42894244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15" indent="-185715">
              <a:buFont typeface="Arial" panose="020B0604020202020204" pitchFamily="34" charset="0"/>
              <a:buChar char="•"/>
            </a:pPr>
            <a:r>
              <a:rPr lang="en-US" sz="1300" dirty="0"/>
              <a:t>Knowing the optimal solution in theory is one thing. Now, we show that the weights can be actually used in practice.</a:t>
            </a:r>
            <a:endParaRPr lang="en-US" dirty="0"/>
          </a:p>
        </p:txBody>
      </p:sp>
      <p:sp>
        <p:nvSpPr>
          <p:cNvPr id="4" name="Slide Number Placeholder 3"/>
          <p:cNvSpPr>
            <a:spLocks noGrp="1"/>
          </p:cNvSpPr>
          <p:nvPr>
            <p:ph type="sldNum" sz="quarter" idx="10"/>
          </p:nvPr>
        </p:nvSpPr>
        <p:spPr/>
        <p:txBody>
          <a:bodyPr/>
          <a:lstStyle/>
          <a:p>
            <a:fld id="{D7BF0F45-4008-42F8-A60F-504B68645921}" type="slidenum">
              <a:rPr lang="x-none" smtClean="0"/>
              <a:t>27</a:t>
            </a:fld>
            <a:endParaRPr lang="x-none"/>
          </a:p>
        </p:txBody>
      </p:sp>
    </p:spTree>
    <p:extLst>
      <p:ext uri="{BB962C8B-B14F-4D97-AF65-F5344CB8AC3E}">
        <p14:creationId xmlns:p14="http://schemas.microsoft.com/office/powerpoint/2010/main" val="11643354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185715" indent="-185715">
                  <a:buFont typeface="Arial" panose="020B0604020202020204" pitchFamily="34" charset="0"/>
                  <a:buChar char="•"/>
                </a:pPr>
                <a:r>
                  <a:rPr lang="en-US" dirty="0"/>
                  <a:t>(Entry)</a:t>
                </a:r>
                <a:r>
                  <a:rPr lang="en-US" baseline="0" dirty="0"/>
                  <a:t> Recall the linear system we have to solve to obtain the alpha coefficients in the optimal weights.</a:t>
                </a:r>
                <a:br>
                  <a:rPr lang="en-US" baseline="0" dirty="0"/>
                </a:br>
                <a:endParaRPr lang="en-US" baseline="0" dirty="0"/>
              </a:p>
              <a:p>
                <a:pPr marL="185715" indent="-185715">
                  <a:buFont typeface="Arial" panose="020B0604020202020204" pitchFamily="34" charset="0"/>
                  <a:buChar char="•"/>
                </a:pPr>
                <a:r>
                  <a:rPr lang="en-US" sz="1200" baseline="0" dirty="0"/>
                  <a:t>&lt;click&gt; </a:t>
                </a:r>
                <a:r>
                  <a:rPr lang="en-US" baseline="0" dirty="0"/>
                  <a:t>The elements of A and b are defined as integrals</a:t>
                </a:r>
              </a:p>
              <a:p>
                <a:pPr marL="185715" indent="-185715">
                  <a:buFont typeface="Arial" panose="020B0604020202020204" pitchFamily="34" charset="0"/>
                  <a:buChar char="•"/>
                </a:pPr>
                <a:endParaRPr lang="en-US" baseline="0" dirty="0"/>
              </a:p>
              <a:p>
                <a:pPr marL="185715" indent="-185715">
                  <a:buFont typeface="Arial" panose="020B0604020202020204" pitchFamily="34" charset="0"/>
                  <a:buChar char="•"/>
                </a:pPr>
                <a:r>
                  <a:rPr lang="en-US" baseline="0" dirty="0"/>
                  <a:t>&lt;click&gt; but they can be easily estimated from the samples we draw when computing the MIS estimator. </a:t>
                </a:r>
              </a:p>
              <a:p>
                <a:pPr marL="185715" indent="-185715">
                  <a:buFont typeface="Arial" panose="020B0604020202020204" pitchFamily="34" charset="0"/>
                  <a:buChar char="•"/>
                </a:pPr>
                <a:endParaRPr lang="en-US" baseline="0" dirty="0"/>
              </a:p>
              <a:p>
                <a:pPr marL="185715" indent="-185715">
                  <a:buFont typeface="Arial" panose="020B0604020202020204" pitchFamily="34" charset="0"/>
                  <a:buChar char="•"/>
                </a:pPr>
                <a:r>
                  <a:rPr lang="en-US" dirty="0"/>
                  <a:t>We suggest two possible practical implementations.</a:t>
                </a:r>
                <a:r>
                  <a:rPr lang="en-US" sz="1200" dirty="0"/>
                  <a:t> </a:t>
                </a:r>
                <a:endParaRPr lang="en-US" baseline="0" dirty="0"/>
              </a:p>
            </p:txBody>
          </p:sp>
        </mc:Choice>
        <mc:Fallback xmlns="">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(Entry)</a:t>
                </a:r>
                <a:r>
                  <a:rPr lang="en-US" baseline="0" dirty="0" smtClean="0"/>
                  <a:t> Recall the basic linear system we have to solve to obtain alpha coefficients in the optimal weights</a:t>
                </a:r>
                <a:br>
                  <a:rPr lang="en-US" baseline="0" dirty="0" smtClean="0"/>
                </a:br>
                <a:endParaRPr lang="en-US" baseline="0" dirty="0" smtClean="0"/>
              </a:p>
              <a:p>
                <a:pPr marL="171450" indent="-171450">
                  <a:buFont typeface="Arial" panose="020B0604020202020204" pitchFamily="34" charset="0"/>
                  <a:buChar char="•"/>
                </a:pPr>
                <a:r>
                  <a:rPr lang="en-US" baseline="0" dirty="0" smtClean="0"/>
                  <a:t>The elements </a:t>
                </a:r>
                <a:r>
                  <a:rPr lang="en-US" baseline="0" dirty="0" err="1" smtClean="0"/>
                  <a:t>a_ij</a:t>
                </a:r>
                <a:r>
                  <a:rPr lang="en-US" baseline="0" dirty="0" smtClean="0"/>
                  <a:t> and </a:t>
                </a:r>
                <a:r>
                  <a:rPr lang="en-US" baseline="0" dirty="0" err="1" smtClean="0"/>
                  <a:t>b_i</a:t>
                </a:r>
                <a:r>
                  <a:rPr lang="en-US" baseline="0" dirty="0" smtClean="0"/>
                  <a:t> can be easily estimated from all samples we draw from the individual techniques in order to compute MIS. We even use MIS with balance heuristic for that purpose.</a:t>
                </a:r>
                <a:endParaRPr lang="en-US" dirty="0" smtClean="0"/>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a:t>
                </a:r>
              </a:p>
              <a:p>
                <a:r>
                  <a:rPr lang="en-US" dirty="0" smtClean="0"/>
                  <a:t>Show terms of linear system</a:t>
                </a:r>
              </a:p>
              <a:p>
                <a:endParaRPr lang="en-US" dirty="0"/>
              </a:p>
              <a:p>
                <a:r>
                  <a:rPr lang="en-US" dirty="0"/>
                  <a:t>Show </a:t>
                </a:r>
                <a:r>
                  <a:rPr lang="en-US" b="0" i="0" smtClean="0">
                    <a:latin typeface="Cambria Math" panose="02040503050406030204" pitchFamily="18" charset="0"/>
                  </a:rPr>
                  <a:t>𝑎_𝑖𝑗</a:t>
                </a:r>
                <a:endParaRPr lang="en-US" dirty="0"/>
              </a:p>
              <a:p>
                <a:endParaRPr lang="en-US" dirty="0"/>
              </a:p>
              <a:p>
                <a:r>
                  <a:rPr lang="en-US" dirty="0"/>
                  <a:t>Show </a:t>
                </a:r>
                <a:r>
                  <a:rPr lang="en-US" b="0" i="0" smtClean="0">
                    <a:latin typeface="Cambria Math" panose="02040503050406030204" pitchFamily="18" charset="0"/>
                  </a:rPr>
                  <a:t>𝑏_𝑖</a:t>
                </a:r>
                <a:endParaRPr lang="en-US" dirty="0"/>
              </a:p>
              <a:p>
                <a:endParaRPr lang="en-US" dirty="0"/>
              </a:p>
              <a:p>
                <a:r>
                  <a:rPr lang="en-US" dirty="0"/>
                  <a:t>Can be estimated from samples, using balance </a:t>
                </a:r>
                <a:r>
                  <a:rPr lang="en-US" dirty="0" err="1" smtClean="0"/>
                  <a:t>heurisitic</a:t>
                </a:r>
                <a:r>
                  <a:rPr lang="en-US" dirty="0" smtClean="0"/>
                  <a:t>. </a:t>
                </a:r>
                <a:r>
                  <a:rPr lang="en-US" sz="1200" b="0" i="0" u="none" strike="noStrike" kern="1200" dirty="0" smtClean="0">
                    <a:solidFill>
                      <a:schemeClr val="tx1"/>
                    </a:solidFill>
                    <a:effectLst/>
                    <a:latin typeface="+mn-lt"/>
                    <a:ea typeface="+mn-ea"/>
                    <a:cs typeface="+mn-cs"/>
                  </a:rPr>
                  <a:t>You only need to keep the running sums</a:t>
                </a:r>
                <a:endParaRPr lang="LID4096" dirty="0"/>
              </a:p>
              <a:p>
                <a:pPr marL="171450" indent="-171450">
                  <a:buFont typeface="Arial" panose="020B0604020202020204" pitchFamily="34" charset="0"/>
                  <a:buChar char="•"/>
                </a:pPr>
                <a:endParaRPr lang="cs-CZ" dirty="0"/>
              </a:p>
            </p:txBody>
          </p:sp>
        </mc:Fallback>
      </mc:AlternateContent>
      <p:sp>
        <p:nvSpPr>
          <p:cNvPr id="4" name="Slide Number Placeholder 3"/>
          <p:cNvSpPr>
            <a:spLocks noGrp="1"/>
          </p:cNvSpPr>
          <p:nvPr>
            <p:ph type="sldNum" sz="quarter" idx="10"/>
          </p:nvPr>
        </p:nvSpPr>
        <p:spPr/>
        <p:txBody>
          <a:bodyPr/>
          <a:lstStyle/>
          <a:p>
            <a:fld id="{D7BF0F45-4008-42F8-A60F-504B68645921}" type="slidenum">
              <a:rPr lang="x-none" smtClean="0"/>
              <a:t>28</a:t>
            </a:fld>
            <a:endParaRPr lang="x-none"/>
          </a:p>
        </p:txBody>
      </p:sp>
    </p:spTree>
    <p:extLst>
      <p:ext uri="{BB962C8B-B14F-4D97-AF65-F5344CB8AC3E}">
        <p14:creationId xmlns:p14="http://schemas.microsoft.com/office/powerpoint/2010/main" val="11464342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15" indent="-185715" defTabSz="990478">
              <a:buFont typeface="Arial" panose="020B0604020202020204" pitchFamily="34" charset="0"/>
              <a:buChar char="•"/>
              <a:defRPr/>
            </a:pPr>
            <a:r>
              <a:rPr lang="en-US" dirty="0"/>
              <a:t>(Entry) </a:t>
            </a:r>
            <a:r>
              <a:rPr lang="en-US" sz="1300" dirty="0"/>
              <a:t>The first one is called Progressive.</a:t>
            </a:r>
            <a:br>
              <a:rPr lang="en-US" dirty="0"/>
            </a:br>
            <a:endParaRPr lang="en-US" dirty="0"/>
          </a:p>
          <a:p>
            <a:pPr marL="185715" indent="-185715">
              <a:buFont typeface="Arial" panose="020B0604020202020204" pitchFamily="34" charset="0"/>
              <a:buChar char="•"/>
            </a:pPr>
            <a:r>
              <a:rPr lang="en-US" dirty="0"/>
              <a:t>After the</a:t>
            </a:r>
            <a:r>
              <a:rPr lang="en-US" baseline="0" dirty="0"/>
              <a:t> initialization </a:t>
            </a:r>
            <a:r>
              <a:rPr lang="en-US" sz="1200" baseline="0" dirty="0"/>
              <a:t>&lt;click&gt;</a:t>
            </a:r>
            <a:r>
              <a:rPr lang="en-US" baseline="0" dirty="0"/>
              <a:t>, </a:t>
            </a:r>
          </a:p>
          <a:p>
            <a:pPr marL="185715" indent="-185715">
              <a:buFont typeface="Arial" panose="020B0604020202020204" pitchFamily="34" charset="0"/>
              <a:buChar char="•"/>
            </a:pPr>
            <a:endParaRPr lang="en-US" baseline="0" dirty="0"/>
          </a:p>
          <a:p>
            <a:pPr marL="185715" indent="-185715">
              <a:buFont typeface="Arial" panose="020B0604020202020204" pitchFamily="34" charset="0"/>
              <a:buChar char="•"/>
            </a:pPr>
            <a:r>
              <a:rPr lang="en-US" baseline="0" dirty="0"/>
              <a:t>we </a:t>
            </a:r>
            <a:r>
              <a:rPr lang="en-US" sz="1200" baseline="0" dirty="0"/>
              <a:t>&lt;click&gt; fi</a:t>
            </a:r>
            <a:r>
              <a:rPr lang="en-US" baseline="0" dirty="0"/>
              <a:t>rst draw samples from all techniques.</a:t>
            </a:r>
            <a:br>
              <a:rPr lang="en-US" baseline="0" dirty="0"/>
            </a:br>
            <a:endParaRPr lang="en-US" baseline="0" dirty="0"/>
          </a:p>
          <a:p>
            <a:pPr marL="185715" indent="-185715">
              <a:buFont typeface="Arial" panose="020B0604020202020204" pitchFamily="34" charset="0"/>
              <a:buChar char="•"/>
            </a:pPr>
            <a:r>
              <a:rPr lang="en-US" baseline="0" dirty="0"/>
              <a:t>Then </a:t>
            </a:r>
            <a:r>
              <a:rPr lang="en-US" sz="1200" baseline="0" dirty="0"/>
              <a:t>&lt;click&gt; </a:t>
            </a:r>
            <a:r>
              <a:rPr lang="en-US" baseline="0" dirty="0"/>
              <a:t>we accumulate the MIS estimate using the optimal weights but computed with alphas estimated from all previously seen samples.</a:t>
            </a:r>
            <a:br>
              <a:rPr lang="en-US" baseline="0" dirty="0"/>
            </a:br>
            <a:endParaRPr lang="en-US" baseline="0" dirty="0"/>
          </a:p>
          <a:p>
            <a:pPr marL="185715" indent="-185715">
              <a:buFont typeface="Arial" panose="020B0604020202020204" pitchFamily="34" charset="0"/>
              <a:buChar char="•"/>
            </a:pPr>
            <a:r>
              <a:rPr lang="en-US" sz="1200" baseline="0" dirty="0"/>
              <a:t>We &lt;click&gt; </a:t>
            </a:r>
            <a:r>
              <a:rPr lang="en-US" dirty="0"/>
              <a:t>update </a:t>
            </a:r>
            <a:r>
              <a:rPr lang="en-US" baseline="0" dirty="0"/>
              <a:t>the linear system</a:t>
            </a:r>
          </a:p>
          <a:p>
            <a:pPr marL="185715" indent="-185715">
              <a:buFont typeface="Arial" panose="020B0604020202020204" pitchFamily="34" charset="0"/>
              <a:buChar char="•"/>
            </a:pPr>
            <a:endParaRPr lang="en-US" baseline="0" dirty="0"/>
          </a:p>
          <a:p>
            <a:pPr marL="185715" indent="-185715">
              <a:buFont typeface="Arial" panose="020B0604020202020204" pitchFamily="34" charset="0"/>
              <a:buChar char="•"/>
            </a:pPr>
            <a:r>
              <a:rPr lang="en-US" sz="1200" baseline="0" dirty="0"/>
              <a:t>and &lt;click&gt; </a:t>
            </a:r>
            <a:r>
              <a:rPr lang="en-US" baseline="0" dirty="0"/>
              <a:t>re-compute the alphas.</a:t>
            </a:r>
          </a:p>
          <a:p>
            <a:pPr marL="185715" indent="-185715">
              <a:buFont typeface="Arial" panose="020B0604020202020204" pitchFamily="34" charset="0"/>
              <a:buChar char="•"/>
            </a:pPr>
            <a:endParaRPr lang="en-US" baseline="0" dirty="0"/>
          </a:p>
          <a:p>
            <a:pPr marL="185715" indent="-185715">
              <a:buFont typeface="Arial" panose="020B0604020202020204" pitchFamily="34" charset="0"/>
              <a:buChar char="•"/>
            </a:pPr>
            <a:r>
              <a:rPr lang="en-US" baseline="0" dirty="0"/>
              <a:t>&lt;click&gt; This is repeated several times,</a:t>
            </a:r>
          </a:p>
          <a:p>
            <a:pPr marL="185715" indent="-185715">
              <a:buFont typeface="Arial" panose="020B0604020202020204" pitchFamily="34" charset="0"/>
              <a:buChar char="•"/>
            </a:pPr>
            <a:endParaRPr lang="en-US" baseline="0" dirty="0"/>
          </a:p>
          <a:p>
            <a:pPr marL="185715" indent="-185715">
              <a:buFont typeface="Arial" panose="020B0604020202020204" pitchFamily="34" charset="0"/>
              <a:buChar char="•"/>
            </a:pPr>
            <a:r>
              <a:rPr lang="en-US" sz="1200" baseline="0" dirty="0"/>
              <a:t>and finally&lt;click&gt;, after leaving the loop, we return average of all the estimates.</a:t>
            </a:r>
            <a:endParaRPr lang="en-US" dirty="0"/>
          </a:p>
        </p:txBody>
      </p:sp>
      <p:sp>
        <p:nvSpPr>
          <p:cNvPr id="4" name="Slide Number Placeholder 3"/>
          <p:cNvSpPr>
            <a:spLocks noGrp="1"/>
          </p:cNvSpPr>
          <p:nvPr>
            <p:ph type="sldNum" sz="quarter" idx="10"/>
          </p:nvPr>
        </p:nvSpPr>
        <p:spPr/>
        <p:txBody>
          <a:bodyPr/>
          <a:lstStyle/>
          <a:p>
            <a:fld id="{824868F1-7D3A-48E5-8825-E5D7D4839EE2}" type="slidenum">
              <a:rPr lang="cs-CZ" smtClean="0"/>
              <a:t>29</a:t>
            </a:fld>
            <a:endParaRPr lang="cs-CZ"/>
          </a:p>
        </p:txBody>
      </p:sp>
    </p:spTree>
    <p:extLst>
      <p:ext uri="{BB962C8B-B14F-4D97-AF65-F5344CB8AC3E}">
        <p14:creationId xmlns:p14="http://schemas.microsoft.com/office/powerpoint/2010/main" val="627273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In Monte Carlo rendering, images contain noise.</a:t>
            </a:r>
          </a:p>
          <a:p>
            <a:pPr marL="171450" indent="-171450">
              <a:buFont typeface="Arial" panose="020B0604020202020204" pitchFamily="34" charset="0"/>
              <a:buChar char="•"/>
            </a:pPr>
            <a:r>
              <a:rPr lang="en-GB" dirty="0"/>
              <a:t>Eventually, given enough time, that noise will go away.</a:t>
            </a:r>
          </a:p>
          <a:p>
            <a:pPr marL="171450" indent="-171450">
              <a:buFont typeface="Arial" panose="020B0604020202020204" pitchFamily="34" charset="0"/>
              <a:buChar char="•"/>
            </a:pPr>
            <a:r>
              <a:rPr lang="en-GB" dirty="0"/>
              <a:t>Our goal is to minimize the time it takes to arrive at a converged image.</a:t>
            </a:r>
          </a:p>
        </p:txBody>
      </p:sp>
      <p:sp>
        <p:nvSpPr>
          <p:cNvPr id="4" name="Slide Number Placeholder 3"/>
          <p:cNvSpPr>
            <a:spLocks noGrp="1"/>
          </p:cNvSpPr>
          <p:nvPr>
            <p:ph type="sldNum" sz="quarter" idx="5"/>
          </p:nvPr>
        </p:nvSpPr>
        <p:spPr/>
        <p:txBody>
          <a:bodyPr/>
          <a:lstStyle/>
          <a:p>
            <a:fld id="{D7BF0F45-4008-42F8-A60F-504B68645921}" type="slidenum">
              <a:rPr lang="x-none" smtClean="0"/>
              <a:t>3</a:t>
            </a:fld>
            <a:endParaRPr lang="x-none"/>
          </a:p>
        </p:txBody>
      </p:sp>
    </p:spTree>
    <p:extLst>
      <p:ext uri="{BB962C8B-B14F-4D97-AF65-F5344CB8AC3E}">
        <p14:creationId xmlns:p14="http://schemas.microsoft.com/office/powerpoint/2010/main" val="21557302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(Entry)</a:t>
            </a:r>
            <a:r>
              <a:rPr lang="en-US" baseline="0" dirty="0"/>
              <a:t> The second approach how to implement the optimal weights is based on an observation that a sum of the estimated alphas forms also an estimator of the integral F. </a:t>
            </a:r>
          </a:p>
        </p:txBody>
      </p:sp>
      <p:sp>
        <p:nvSpPr>
          <p:cNvPr id="4" name="Slide Number Placeholder 3"/>
          <p:cNvSpPr>
            <a:spLocks noGrp="1"/>
          </p:cNvSpPr>
          <p:nvPr>
            <p:ph type="sldNum" sz="quarter" idx="10"/>
          </p:nvPr>
        </p:nvSpPr>
        <p:spPr/>
        <p:txBody>
          <a:bodyPr/>
          <a:lstStyle/>
          <a:p>
            <a:fld id="{824868F1-7D3A-48E5-8825-E5D7D4839EE2}" type="slidenum">
              <a:rPr lang="cs-CZ" smtClean="0"/>
              <a:t>30</a:t>
            </a:fld>
            <a:endParaRPr lang="cs-CZ"/>
          </a:p>
        </p:txBody>
      </p:sp>
    </p:spTree>
    <p:extLst>
      <p:ext uri="{BB962C8B-B14F-4D97-AF65-F5344CB8AC3E}">
        <p14:creationId xmlns:p14="http://schemas.microsoft.com/office/powerpoint/2010/main" val="28887585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15" indent="-185715">
              <a:buFont typeface="Arial" panose="020B0604020202020204" pitchFamily="34" charset="0"/>
              <a:buChar char="•"/>
            </a:pPr>
            <a:r>
              <a:rPr lang="en-US" dirty="0"/>
              <a:t>(Entry) We call the resulting algorithm Direct.</a:t>
            </a:r>
            <a:br>
              <a:rPr lang="en-US" baseline="0" dirty="0"/>
            </a:br>
            <a:endParaRPr lang="en-US" baseline="0" dirty="0"/>
          </a:p>
          <a:p>
            <a:pPr marL="185715" indent="-185715">
              <a:buFont typeface="Arial" panose="020B0604020202020204" pitchFamily="34" charset="0"/>
              <a:buChar char="•"/>
            </a:pPr>
            <a:r>
              <a:rPr lang="en-US" sz="1200" baseline="0" dirty="0"/>
              <a:t>&lt;click&gt; Here, </a:t>
            </a:r>
            <a:r>
              <a:rPr lang="en-US" baseline="0" dirty="0"/>
              <a:t>instead of using the optimal weights formula for mixing the individual contributions, we just keep updating the linear system.</a:t>
            </a:r>
            <a:br>
              <a:rPr lang="en-US" baseline="0" dirty="0"/>
            </a:br>
            <a:endParaRPr lang="en-US" baseline="0" dirty="0"/>
          </a:p>
          <a:p>
            <a:pPr marL="185715" indent="-185715">
              <a:buFont typeface="Arial" panose="020B0604020202020204" pitchFamily="34" charset="0"/>
              <a:buChar char="•"/>
            </a:pPr>
            <a:r>
              <a:rPr lang="en-US" baseline="0" dirty="0"/>
              <a:t>&lt;click&gt; After leaving the main loop we solve the system for alphas and &lt;click&gt; the result is then formed as their sum.</a:t>
            </a:r>
          </a:p>
          <a:p>
            <a:pPr marL="185715" indent="-185715">
              <a:buFont typeface="Arial" panose="020B0604020202020204" pitchFamily="34" charset="0"/>
              <a:buChar char="•"/>
            </a:pPr>
            <a:endParaRPr lang="en-US" baseline="0" dirty="0"/>
          </a:p>
          <a:p>
            <a:pPr marL="185715" indent="-185715">
              <a:buFont typeface="Arial" panose="020B0604020202020204" pitchFamily="34" charset="0"/>
              <a:buChar char="•"/>
            </a:pPr>
            <a:r>
              <a:rPr lang="en-US" dirty="0"/>
              <a:t>While this algorithm is slightly biased, it is consistent and more efficient than the Progressive one.</a:t>
            </a:r>
          </a:p>
        </p:txBody>
      </p:sp>
      <p:sp>
        <p:nvSpPr>
          <p:cNvPr id="4" name="Slide Number Placeholder 3"/>
          <p:cNvSpPr>
            <a:spLocks noGrp="1"/>
          </p:cNvSpPr>
          <p:nvPr>
            <p:ph type="sldNum" sz="quarter" idx="10"/>
          </p:nvPr>
        </p:nvSpPr>
        <p:spPr/>
        <p:txBody>
          <a:bodyPr/>
          <a:lstStyle/>
          <a:p>
            <a:fld id="{824868F1-7D3A-48E5-8825-E5D7D4839EE2}" type="slidenum">
              <a:rPr lang="cs-CZ" smtClean="0"/>
              <a:t>31</a:t>
            </a:fld>
            <a:endParaRPr lang="cs-CZ"/>
          </a:p>
        </p:txBody>
      </p:sp>
    </p:spTree>
    <p:extLst>
      <p:ext uri="{BB962C8B-B14F-4D97-AF65-F5344CB8AC3E}">
        <p14:creationId xmlns:p14="http://schemas.microsoft.com/office/powerpoint/2010/main" val="39271935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15" indent="-185715">
              <a:buFont typeface="Arial" panose="020B0604020202020204" pitchFamily="34" charset="0"/>
              <a:buChar char="•"/>
            </a:pPr>
            <a:r>
              <a:rPr lang="en-US" dirty="0"/>
              <a:t>(Entry) Now</a:t>
            </a:r>
            <a:r>
              <a:rPr lang="en-US" baseline="0" dirty="0"/>
              <a:t> we can show some of the results we were able to obtain with the optimal weights.</a:t>
            </a:r>
          </a:p>
        </p:txBody>
      </p:sp>
      <p:sp>
        <p:nvSpPr>
          <p:cNvPr id="4" name="Slide Number Placeholder 3"/>
          <p:cNvSpPr>
            <a:spLocks noGrp="1"/>
          </p:cNvSpPr>
          <p:nvPr>
            <p:ph type="sldNum" sz="quarter" idx="10"/>
          </p:nvPr>
        </p:nvSpPr>
        <p:spPr/>
        <p:txBody>
          <a:bodyPr/>
          <a:lstStyle/>
          <a:p>
            <a:fld id="{D7BF0F45-4008-42F8-A60F-504B68645921}" type="slidenum">
              <a:rPr lang="x-none" smtClean="0"/>
              <a:t>32</a:t>
            </a:fld>
            <a:endParaRPr lang="x-none"/>
          </a:p>
        </p:txBody>
      </p:sp>
    </p:spTree>
    <p:extLst>
      <p:ext uri="{BB962C8B-B14F-4D97-AF65-F5344CB8AC3E}">
        <p14:creationId xmlns:p14="http://schemas.microsoft.com/office/powerpoint/2010/main" val="16519836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15" indent="-185715">
              <a:buFont typeface="Arial" panose="020B0604020202020204" pitchFamily="34" charset="0"/>
              <a:buChar char="•"/>
            </a:pPr>
            <a:r>
              <a:rPr lang="en-US" dirty="0"/>
              <a:t>(Entry) We applied them to the</a:t>
            </a:r>
            <a:r>
              <a:rPr lang="en-US" baseline="0" dirty="0"/>
              <a:t> problem of direct illumination and went in two directions: applying them to standard techniques and designing novel ones.</a:t>
            </a:r>
          </a:p>
          <a:p>
            <a:pPr marL="185715" indent="-185715">
              <a:buFont typeface="Arial" panose="020B0604020202020204" pitchFamily="34" charset="0"/>
              <a:buChar char="•"/>
            </a:pPr>
            <a:endParaRPr lang="en-US" baseline="0" dirty="0"/>
          </a:p>
          <a:p>
            <a:pPr marL="185715" indent="-185715">
              <a:buFont typeface="Arial" panose="020B0604020202020204" pitchFamily="34" charset="0"/>
              <a:buChar char="•"/>
            </a:pPr>
            <a:r>
              <a:rPr lang="en-US" baseline="0" dirty="0"/>
              <a:t>&lt;click&gt; We start by showing the results for combining standard techniques.</a:t>
            </a:r>
          </a:p>
        </p:txBody>
      </p:sp>
      <p:sp>
        <p:nvSpPr>
          <p:cNvPr id="4" name="Slide Number Placeholder 3"/>
          <p:cNvSpPr>
            <a:spLocks noGrp="1"/>
          </p:cNvSpPr>
          <p:nvPr>
            <p:ph type="sldNum" sz="quarter" idx="10"/>
          </p:nvPr>
        </p:nvSpPr>
        <p:spPr/>
        <p:txBody>
          <a:bodyPr/>
          <a:lstStyle/>
          <a:p>
            <a:fld id="{D7BF0F45-4008-42F8-A60F-504B68645921}" type="slidenum">
              <a:rPr lang="x-none" smtClean="0"/>
              <a:t>33</a:t>
            </a:fld>
            <a:endParaRPr lang="x-none"/>
          </a:p>
        </p:txBody>
      </p:sp>
    </p:spTree>
    <p:extLst>
      <p:ext uri="{BB962C8B-B14F-4D97-AF65-F5344CB8AC3E}">
        <p14:creationId xmlns:p14="http://schemas.microsoft.com/office/powerpoint/2010/main" val="17577450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15" indent="-185715">
              <a:buFont typeface="Arial" panose="020B0604020202020204" pitchFamily="34" charset="0"/>
              <a:buChar char="•"/>
            </a:pPr>
            <a:r>
              <a:rPr lang="en-US" dirty="0"/>
              <a:t>(Entry) For that we use our scene from the introduction.</a:t>
            </a:r>
          </a:p>
          <a:p>
            <a:pPr marL="185715" indent="-185715">
              <a:buFont typeface="Arial" panose="020B0604020202020204" pitchFamily="34" charset="0"/>
              <a:buChar char="•"/>
            </a:pPr>
            <a:endParaRPr lang="en-US" dirty="0"/>
          </a:p>
          <a:p>
            <a:pPr marL="185715" indent="-185715">
              <a:buFont typeface="Arial" panose="020B0604020202020204" pitchFamily="34" charset="0"/>
              <a:buChar char="•"/>
            </a:pPr>
            <a:r>
              <a:rPr lang="en-US" sz="1200" baseline="0" dirty="0"/>
              <a:t>&lt;click&gt; </a:t>
            </a:r>
            <a:r>
              <a:rPr lang="en-US" dirty="0"/>
              <a:t>The</a:t>
            </a:r>
            <a:r>
              <a:rPr lang="en-US" baseline="0" dirty="0"/>
              <a:t> scene is illuminated by two lights.</a:t>
            </a:r>
          </a:p>
          <a:p>
            <a:pPr marL="185715" indent="-185715">
              <a:buFont typeface="Arial" panose="020B0604020202020204" pitchFamily="34" charset="0"/>
              <a:buChar char="•"/>
            </a:pPr>
            <a:endParaRPr lang="en-US" baseline="0" dirty="0"/>
          </a:p>
          <a:p>
            <a:pPr marL="185715" indent="-185715">
              <a:buFont typeface="Arial" panose="020B0604020202020204" pitchFamily="34" charset="0"/>
              <a:buChar char="•"/>
            </a:pPr>
            <a:r>
              <a:rPr lang="en-US" sz="1200" baseline="0" dirty="0"/>
              <a:t>&lt;click&gt; </a:t>
            </a:r>
            <a:r>
              <a:rPr lang="en-US" baseline="0" dirty="0"/>
              <a:t>When shading a point on the floor, we have to randomly select one of the lights. </a:t>
            </a:r>
            <a:br>
              <a:rPr lang="en-US" baseline="0" dirty="0"/>
            </a:br>
            <a:endParaRPr lang="en-US" baseline="0" dirty="0"/>
          </a:p>
          <a:p>
            <a:pPr marL="185715" indent="-185715">
              <a:buFont typeface="Arial" panose="020B0604020202020204" pitchFamily="34" charset="0"/>
              <a:buChar char="•"/>
            </a:pPr>
            <a:r>
              <a:rPr lang="en-US" sz="1200" baseline="0" dirty="0"/>
              <a:t>&lt;click&gt; </a:t>
            </a:r>
            <a:r>
              <a:rPr lang="en-US" baseline="0" dirty="0"/>
              <a:t>Suppose we have a technique, which samples the lights according to their </a:t>
            </a:r>
            <a:r>
              <a:rPr lang="en-US" baseline="0" dirty="0" err="1"/>
              <a:t>unoccluded</a:t>
            </a:r>
            <a:r>
              <a:rPr lang="en-US" baseline="0" dirty="0"/>
              <a:t> contribution. We call this technique Trained. We can see it works nicely &lt;click&gt; in places illuminated by both lights and much worse &lt;click&gt; when light occlusion occurs.</a:t>
            </a:r>
            <a:br>
              <a:rPr lang="en-US" baseline="0" dirty="0"/>
            </a:br>
            <a:endParaRPr lang="en-US" baseline="0" dirty="0"/>
          </a:p>
          <a:p>
            <a:pPr marL="185715" indent="-185715">
              <a:buFont typeface="Arial" panose="020B0604020202020204" pitchFamily="34" charset="0"/>
              <a:buChar char="•"/>
            </a:pPr>
            <a:r>
              <a:rPr lang="en-US" sz="1200" baseline="0" dirty="0"/>
              <a:t>&lt;click&gt; </a:t>
            </a:r>
            <a:r>
              <a:rPr lang="en-US" baseline="0" dirty="0"/>
              <a:t>Now, if we distribute samples across the lights uniformly, we see the opposite effect: it works much better in shadows.</a:t>
            </a:r>
          </a:p>
        </p:txBody>
      </p:sp>
      <p:sp>
        <p:nvSpPr>
          <p:cNvPr id="4" name="Slide Number Placeholder 3"/>
          <p:cNvSpPr>
            <a:spLocks noGrp="1"/>
          </p:cNvSpPr>
          <p:nvPr>
            <p:ph type="sldNum" sz="quarter" idx="10"/>
          </p:nvPr>
        </p:nvSpPr>
        <p:spPr/>
        <p:txBody>
          <a:bodyPr/>
          <a:lstStyle/>
          <a:p>
            <a:fld id="{D7BF0F45-4008-42F8-A60F-504B68645921}" type="slidenum">
              <a:rPr lang="x-none" smtClean="0"/>
              <a:t>34</a:t>
            </a:fld>
            <a:endParaRPr lang="x-none"/>
          </a:p>
        </p:txBody>
      </p:sp>
    </p:spTree>
    <p:extLst>
      <p:ext uri="{BB962C8B-B14F-4D97-AF65-F5344CB8AC3E}">
        <p14:creationId xmlns:p14="http://schemas.microsoft.com/office/powerpoint/2010/main" val="23006634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15" indent="-185715">
              <a:buFont typeface="Arial" panose="020B0604020202020204" pitchFamily="34" charset="0"/>
              <a:buChar char="•"/>
            </a:pPr>
            <a:r>
              <a:rPr lang="en-US" dirty="0"/>
              <a:t>(Entry)</a:t>
            </a:r>
            <a:r>
              <a:rPr lang="en-US" baseline="0" dirty="0"/>
              <a:t> Now we combine the two respective techniques using MIS.</a:t>
            </a:r>
          </a:p>
          <a:p>
            <a:pPr marL="185715" indent="-185715">
              <a:buFont typeface="Arial" panose="020B0604020202020204" pitchFamily="34" charset="0"/>
              <a:buChar char="•"/>
            </a:pPr>
            <a:endParaRPr lang="en-US" baseline="0" dirty="0"/>
          </a:p>
          <a:p>
            <a:pPr marL="185715" indent="-185715">
              <a:buFont typeface="Arial" panose="020B0604020202020204" pitchFamily="34" charset="0"/>
              <a:buChar char="•"/>
            </a:pPr>
            <a:r>
              <a:rPr lang="en-US" sz="1200" baseline="0" dirty="0"/>
              <a:t>&lt;click&gt; </a:t>
            </a:r>
            <a:r>
              <a:rPr lang="en-US" baseline="0" dirty="0"/>
              <a:t>By using the balance heuristic we obtain decent results, where we no longer see the excessive noise &lt;click&gt; from the Trained technique. But whenever the Trained technique performed good alone, &lt;click&gt; the result is now compromised by the uniform technique.</a:t>
            </a:r>
            <a:br>
              <a:rPr lang="en-US" baseline="0" dirty="0"/>
            </a:br>
            <a:endParaRPr lang="en-US" baseline="0" dirty="0"/>
          </a:p>
          <a:p>
            <a:pPr marL="185715" indent="-185715">
              <a:buFont typeface="Arial" panose="020B0604020202020204" pitchFamily="34" charset="0"/>
              <a:buChar char="•"/>
            </a:pPr>
            <a:r>
              <a:rPr lang="en-US" sz="1200" baseline="0" dirty="0"/>
              <a:t>&lt;click&gt; </a:t>
            </a:r>
            <a:r>
              <a:rPr lang="en-US" baseline="0" dirty="0"/>
              <a:t>When using the optimal weights, we can see much better results. They even out-perform the individual sampling techniques where they performed good already. That is due to the optimal weights acting as the control variates.</a:t>
            </a:r>
          </a:p>
        </p:txBody>
      </p:sp>
      <p:sp>
        <p:nvSpPr>
          <p:cNvPr id="4" name="Slide Number Placeholder 3"/>
          <p:cNvSpPr>
            <a:spLocks noGrp="1"/>
          </p:cNvSpPr>
          <p:nvPr>
            <p:ph type="sldNum" sz="quarter" idx="10"/>
          </p:nvPr>
        </p:nvSpPr>
        <p:spPr/>
        <p:txBody>
          <a:bodyPr/>
          <a:lstStyle/>
          <a:p>
            <a:fld id="{D7BF0F45-4008-42F8-A60F-504B68645921}" type="slidenum">
              <a:rPr lang="x-none" smtClean="0"/>
              <a:t>35</a:t>
            </a:fld>
            <a:endParaRPr lang="x-none"/>
          </a:p>
        </p:txBody>
      </p:sp>
    </p:spTree>
    <p:extLst>
      <p:ext uri="{BB962C8B-B14F-4D97-AF65-F5344CB8AC3E}">
        <p14:creationId xmlns:p14="http://schemas.microsoft.com/office/powerpoint/2010/main" val="12196778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15" indent="-185715">
              <a:buFont typeface="Arial" panose="020B0604020202020204" pitchFamily="34" charset="0"/>
              <a:buChar char="•"/>
            </a:pPr>
            <a:r>
              <a:rPr lang="en-US" dirty="0"/>
              <a:t>(Entry) That gets us to why we felt </a:t>
            </a:r>
            <a:r>
              <a:rPr lang="en-US" baseline="0" dirty="0"/>
              <a:t>motivated to design completely new techniques.</a:t>
            </a:r>
          </a:p>
        </p:txBody>
      </p:sp>
      <p:sp>
        <p:nvSpPr>
          <p:cNvPr id="4" name="Slide Number Placeholder 3"/>
          <p:cNvSpPr>
            <a:spLocks noGrp="1"/>
          </p:cNvSpPr>
          <p:nvPr>
            <p:ph type="sldNum" sz="quarter" idx="10"/>
          </p:nvPr>
        </p:nvSpPr>
        <p:spPr/>
        <p:txBody>
          <a:bodyPr/>
          <a:lstStyle/>
          <a:p>
            <a:fld id="{D7BF0F45-4008-42F8-A60F-504B68645921}" type="slidenum">
              <a:rPr lang="x-none" smtClean="0"/>
              <a:t>36</a:t>
            </a:fld>
            <a:endParaRPr lang="x-none"/>
          </a:p>
        </p:txBody>
      </p:sp>
    </p:spTree>
    <p:extLst>
      <p:ext uri="{BB962C8B-B14F-4D97-AF65-F5344CB8AC3E}">
        <p14:creationId xmlns:p14="http://schemas.microsoft.com/office/powerpoint/2010/main" val="28952540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15" indent="-185715">
              <a:buFont typeface="Arial" panose="020B0604020202020204" pitchFamily="34" charset="0"/>
              <a:buChar char="•"/>
            </a:pPr>
            <a:r>
              <a:rPr lang="en-US" dirty="0"/>
              <a:t>(Entry)</a:t>
            </a:r>
            <a:r>
              <a:rPr lang="en-US" baseline="0" dirty="0"/>
              <a:t> To recap, the optimal weights represent a control variate formulation, where function g, formed by the linear combination of the sampling techniques, acts as a control variate for the integrand. And the closer the control variate g is to the integrand, the lower the variance is.</a:t>
            </a:r>
            <a:br>
              <a:rPr lang="en-US" baseline="0" dirty="0"/>
            </a:br>
            <a:endParaRPr lang="en-US" baseline="0" dirty="0"/>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D7BF0F45-4008-42F8-A60F-504B68645921}" type="slidenum">
              <a:rPr lang="x-none" smtClean="0"/>
              <a:t>37</a:t>
            </a:fld>
            <a:endParaRPr lang="x-none"/>
          </a:p>
        </p:txBody>
      </p:sp>
    </p:spTree>
    <p:extLst>
      <p:ext uri="{BB962C8B-B14F-4D97-AF65-F5344CB8AC3E}">
        <p14:creationId xmlns:p14="http://schemas.microsoft.com/office/powerpoint/2010/main" val="15186814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Therefore, we design sampling techniques in a way that improves their linear combination.</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Consider this illustration where the dashed line is the function f that we want to integrate.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&lt;click&gt; For that, we have a uniform sampling technique, shown in orange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To improve the expressive power of the linear combination, we add this blue technique &lt;click&gt;. For importance sampling, this technique is a horrible choice.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&lt;click&gt; For a control variate, however, we achieve a close to perfect linear combination, the red line on the right.</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Now we show how this can be applied in rendering.</a:t>
            </a:r>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D7BF0F45-4008-42F8-A60F-504B68645921}" type="slidenum">
              <a:rPr lang="x-none" smtClean="0"/>
              <a:t>38</a:t>
            </a:fld>
            <a:endParaRPr lang="x-none"/>
          </a:p>
        </p:txBody>
      </p:sp>
    </p:spTree>
    <p:extLst>
      <p:ext uri="{BB962C8B-B14F-4D97-AF65-F5344CB8AC3E}">
        <p14:creationId xmlns:p14="http://schemas.microsoft.com/office/powerpoint/2010/main" val="31027010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15" indent="-185715" defTabSz="775346">
              <a:buFont typeface="Arial" panose="020B0604020202020204" pitchFamily="34" charset="0"/>
              <a:buChar char="•"/>
              <a:defRPr/>
            </a:pPr>
            <a:r>
              <a:rPr lang="en-US" baseline="0" dirty="0"/>
              <a:t>(Entry) Consider we have a </a:t>
            </a:r>
            <a:r>
              <a:rPr lang="en-US" baseline="0" dirty="0" err="1"/>
              <a:t>lambertian</a:t>
            </a:r>
            <a:r>
              <a:rPr lang="en-US" baseline="0" dirty="0"/>
              <a:t> area light, and we want to apply our optimal weights to compute direct illumination on a diffuse surface.</a:t>
            </a:r>
          </a:p>
          <a:p>
            <a:pPr marL="185715" indent="-185715" defTabSz="775346">
              <a:buFont typeface="Arial" panose="020B0604020202020204" pitchFamily="34" charset="0"/>
              <a:buChar char="•"/>
              <a:defRPr/>
            </a:pPr>
            <a:endParaRPr lang="en-US" baseline="0" dirty="0"/>
          </a:p>
          <a:p>
            <a:pPr marL="185715" indent="-185715" defTabSz="775346">
              <a:buFont typeface="Arial" panose="020B0604020202020204" pitchFamily="34" charset="0"/>
              <a:buChar char="•"/>
              <a:defRPr/>
            </a:pPr>
            <a:r>
              <a:rPr lang="en-US" baseline="0" dirty="0"/>
              <a:t>Also consider the following sampling techniques: the spherical technique </a:t>
            </a:r>
            <a:r>
              <a:rPr lang="en-GB" dirty="0"/>
              <a:t>&lt;click&gt;</a:t>
            </a:r>
            <a:r>
              <a:rPr lang="en-US" baseline="0" dirty="0"/>
              <a:t> which samples uniformly the light’s projection on the hemisphere, and the uniform area technique </a:t>
            </a:r>
            <a:r>
              <a:rPr lang="en-GB" dirty="0"/>
              <a:t>&lt;click&gt;</a:t>
            </a:r>
            <a:r>
              <a:rPr lang="en-US" baseline="0" dirty="0"/>
              <a:t>, which samples uniformly the light’s surface.</a:t>
            </a:r>
          </a:p>
        </p:txBody>
      </p:sp>
      <p:sp>
        <p:nvSpPr>
          <p:cNvPr id="4" name="Slide Number Placeholder 3"/>
          <p:cNvSpPr>
            <a:spLocks noGrp="1"/>
          </p:cNvSpPr>
          <p:nvPr>
            <p:ph type="sldNum" sz="quarter" idx="10"/>
          </p:nvPr>
        </p:nvSpPr>
        <p:spPr/>
        <p:txBody>
          <a:bodyPr/>
          <a:lstStyle/>
          <a:p>
            <a:fld id="{D7BF0F45-4008-42F8-A60F-504B68645921}" type="slidenum">
              <a:rPr lang="x-none" smtClean="0"/>
              <a:t>39</a:t>
            </a:fld>
            <a:endParaRPr lang="x-none"/>
          </a:p>
        </p:txBody>
      </p:sp>
    </p:spTree>
    <p:extLst>
      <p:ext uri="{BB962C8B-B14F-4D97-AF65-F5344CB8AC3E}">
        <p14:creationId xmlns:p14="http://schemas.microsoft.com/office/powerpoint/2010/main" val="189790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In Monte Carlo rendering, images contain noise.</a:t>
            </a:r>
          </a:p>
          <a:p>
            <a:pPr marL="171450" indent="-171450">
              <a:buFont typeface="Arial" panose="020B0604020202020204" pitchFamily="34" charset="0"/>
              <a:buChar char="•"/>
            </a:pPr>
            <a:r>
              <a:rPr lang="en-GB" dirty="0"/>
              <a:t>Eventually, given enough time, that noise will go away.</a:t>
            </a:r>
          </a:p>
          <a:p>
            <a:pPr marL="171450" indent="-171450">
              <a:buFont typeface="Arial" panose="020B0604020202020204" pitchFamily="34" charset="0"/>
              <a:buChar char="•"/>
            </a:pPr>
            <a:r>
              <a:rPr lang="en-GB" dirty="0"/>
              <a:t>Our goal is to minimize the time it takes to arrive at a converged image.</a:t>
            </a:r>
          </a:p>
        </p:txBody>
      </p:sp>
      <p:sp>
        <p:nvSpPr>
          <p:cNvPr id="4" name="Slide Number Placeholder 3"/>
          <p:cNvSpPr>
            <a:spLocks noGrp="1"/>
          </p:cNvSpPr>
          <p:nvPr>
            <p:ph type="sldNum" sz="quarter" idx="5"/>
          </p:nvPr>
        </p:nvSpPr>
        <p:spPr/>
        <p:txBody>
          <a:bodyPr/>
          <a:lstStyle/>
          <a:p>
            <a:fld id="{D7BF0F45-4008-42F8-A60F-504B68645921}" type="slidenum">
              <a:rPr lang="x-none" smtClean="0"/>
              <a:t>4</a:t>
            </a:fld>
            <a:endParaRPr lang="x-none"/>
          </a:p>
        </p:txBody>
      </p:sp>
    </p:spTree>
    <p:extLst>
      <p:ext uri="{BB962C8B-B14F-4D97-AF65-F5344CB8AC3E}">
        <p14:creationId xmlns:p14="http://schemas.microsoft.com/office/powerpoint/2010/main" val="19549719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15" indent="-185715">
              <a:buFont typeface="Arial" panose="020B0604020202020204" pitchFamily="34" charset="0"/>
              <a:buChar char="•"/>
            </a:pPr>
            <a:r>
              <a:rPr lang="en-US" dirty="0"/>
              <a:t>Let us compare these two techniques in a simple scene. The dining room shown here is illuminated by a single rectangular light above and parallel to the table.</a:t>
            </a:r>
          </a:p>
          <a:p>
            <a:pPr marL="185715" indent="-185715">
              <a:buFont typeface="Arial" panose="020B0604020202020204" pitchFamily="34" charset="0"/>
              <a:buChar char="•"/>
            </a:pPr>
            <a:endParaRPr lang="en-US" dirty="0"/>
          </a:p>
          <a:p>
            <a:pPr marL="185715" indent="-185715">
              <a:buFont typeface="Arial" panose="020B0604020202020204" pitchFamily="34" charset="0"/>
              <a:buChar char="•"/>
            </a:pPr>
            <a:r>
              <a:rPr lang="en-US" sz="1300" dirty="0"/>
              <a:t>&lt;click&gt; The spherical technique produces a nice image overall</a:t>
            </a:r>
          </a:p>
          <a:p>
            <a:pPr marL="185715" indent="-185715">
              <a:buFont typeface="Arial" panose="020B0604020202020204" pitchFamily="34" charset="0"/>
              <a:buChar char="•"/>
            </a:pPr>
            <a:endParaRPr lang="en-US" sz="1300" dirty="0"/>
          </a:p>
          <a:p>
            <a:pPr marL="185715" indent="-185715">
              <a:buFont typeface="Arial" panose="020B0604020202020204" pitchFamily="34" charset="0"/>
              <a:buChar char="•"/>
            </a:pPr>
            <a:r>
              <a:rPr lang="en-US" sz="1300" dirty="0"/>
              <a:t>&lt;click&gt; while the uniform area sampling has a higher level of noise throughout</a:t>
            </a:r>
          </a:p>
        </p:txBody>
      </p:sp>
      <p:sp>
        <p:nvSpPr>
          <p:cNvPr id="4" name="Slide Number Placeholder 3"/>
          <p:cNvSpPr>
            <a:spLocks noGrp="1"/>
          </p:cNvSpPr>
          <p:nvPr>
            <p:ph type="sldNum" sz="quarter" idx="10"/>
          </p:nvPr>
        </p:nvSpPr>
        <p:spPr/>
        <p:txBody>
          <a:bodyPr/>
          <a:lstStyle/>
          <a:p>
            <a:fld id="{D7BF0F45-4008-42F8-A60F-504B68645921}" type="slidenum">
              <a:rPr lang="x-none" smtClean="0"/>
              <a:t>40</a:t>
            </a:fld>
            <a:endParaRPr lang="x-none"/>
          </a:p>
        </p:txBody>
      </p:sp>
    </p:spTree>
    <p:extLst>
      <p:ext uri="{BB962C8B-B14F-4D97-AF65-F5344CB8AC3E}">
        <p14:creationId xmlns:p14="http://schemas.microsoft.com/office/powerpoint/2010/main" val="5206358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And now, instead of taking 20 samples per pixel from the spherical technique alone, we replace half of them by samples from the worse uniform technique and combine them using the balance heuristic &lt;click&gt;. As expected the resulting image gets worse.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&lt;click&gt; With our optimal weights, however, the opposite is the case. The combination actually almost doubles the performance.</a:t>
            </a:r>
          </a:p>
        </p:txBody>
      </p:sp>
      <p:sp>
        <p:nvSpPr>
          <p:cNvPr id="4" name="Slide Number Placeholder 3"/>
          <p:cNvSpPr>
            <a:spLocks noGrp="1"/>
          </p:cNvSpPr>
          <p:nvPr>
            <p:ph type="sldNum" sz="quarter" idx="5"/>
          </p:nvPr>
        </p:nvSpPr>
        <p:spPr/>
        <p:txBody>
          <a:bodyPr/>
          <a:lstStyle/>
          <a:p>
            <a:fld id="{D7BF0F45-4008-42F8-A60F-504B68645921}" type="slidenum">
              <a:rPr lang="x-none" smtClean="0"/>
              <a:t>41</a:t>
            </a:fld>
            <a:endParaRPr lang="x-none"/>
          </a:p>
        </p:txBody>
      </p:sp>
    </p:spTree>
    <p:extLst>
      <p:ext uri="{BB962C8B-B14F-4D97-AF65-F5344CB8AC3E}">
        <p14:creationId xmlns:p14="http://schemas.microsoft.com/office/powerpoint/2010/main" val="24324914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15" indent="-185715" defTabSz="775346">
              <a:buFont typeface="Arial" panose="020B0604020202020204" pitchFamily="34" charset="0"/>
              <a:buChar char="•"/>
              <a:defRPr/>
            </a:pPr>
            <a:r>
              <a:rPr lang="en-US" baseline="0" dirty="0"/>
              <a:t>Now the question is, can we find a combination that works even better?</a:t>
            </a:r>
          </a:p>
          <a:p>
            <a:pPr marL="185715" indent="-185715" defTabSz="775346">
              <a:buFont typeface="Arial" panose="020B0604020202020204" pitchFamily="34" charset="0"/>
              <a:buChar char="•"/>
              <a:defRPr/>
            </a:pPr>
            <a:endParaRPr lang="en-US" baseline="0" dirty="0"/>
          </a:p>
          <a:p>
            <a:pPr marL="185715" indent="-185715" defTabSz="775346">
              <a:buFont typeface="Arial" panose="020B0604020202020204" pitchFamily="34" charset="0"/>
              <a:buChar char="•"/>
              <a:defRPr/>
            </a:pPr>
            <a:r>
              <a:rPr lang="en-US" baseline="0" dirty="0"/>
              <a:t>If we look at this sketch, for a case where the light is not parallel to the surface</a:t>
            </a:r>
            <a:r>
              <a:rPr lang="en-GB" dirty="0"/>
              <a:t>&lt;click&gt;</a:t>
            </a:r>
            <a:r>
              <a:rPr lang="en-US" baseline="0" dirty="0"/>
              <a:t>, the spherical and uniform area techniques will be similar. Their linear combination will have less expressive power.</a:t>
            </a:r>
          </a:p>
          <a:p>
            <a:pPr marL="185715" indent="-185715" defTabSz="775346">
              <a:buFont typeface="Arial" panose="020B0604020202020204" pitchFamily="34" charset="0"/>
              <a:buChar char="•"/>
              <a:defRPr/>
            </a:pPr>
            <a:endParaRPr lang="en-US" baseline="0" dirty="0"/>
          </a:p>
          <a:p>
            <a:pPr marL="185715" indent="-185715" defTabSz="775346">
              <a:buFont typeface="Arial" panose="020B0604020202020204" pitchFamily="34" charset="0"/>
              <a:buChar char="•"/>
              <a:defRPr/>
            </a:pPr>
            <a:r>
              <a:rPr lang="en-US" baseline="0" dirty="0"/>
              <a:t>&lt;click&gt; So we introduce a completely new technique: sampling the parallel projection of the light source area.</a:t>
            </a:r>
          </a:p>
        </p:txBody>
      </p:sp>
      <p:sp>
        <p:nvSpPr>
          <p:cNvPr id="4" name="Slide Number Placeholder 3"/>
          <p:cNvSpPr>
            <a:spLocks noGrp="1"/>
          </p:cNvSpPr>
          <p:nvPr>
            <p:ph type="sldNum" sz="quarter" idx="10"/>
          </p:nvPr>
        </p:nvSpPr>
        <p:spPr/>
        <p:txBody>
          <a:bodyPr/>
          <a:lstStyle/>
          <a:p>
            <a:fld id="{D7BF0F45-4008-42F8-A60F-504B68645921}" type="slidenum">
              <a:rPr lang="x-none" smtClean="0"/>
              <a:t>42</a:t>
            </a:fld>
            <a:endParaRPr lang="x-none"/>
          </a:p>
        </p:txBody>
      </p:sp>
    </p:spTree>
    <p:extLst>
      <p:ext uri="{BB962C8B-B14F-4D97-AF65-F5344CB8AC3E}">
        <p14:creationId xmlns:p14="http://schemas.microsoft.com/office/powerpoint/2010/main" val="27086978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15" indent="-185715">
              <a:buFont typeface="Arial" panose="020B0604020202020204" pitchFamily="34" charset="0"/>
              <a:buChar char="•"/>
            </a:pPr>
            <a:r>
              <a:rPr lang="en-GB" dirty="0"/>
              <a:t>If we look at the individual rendering results, it is clear that the parallel projection is not a sensible technique on its own.</a:t>
            </a:r>
          </a:p>
          <a:p>
            <a:pPr marL="185715" indent="-185715">
              <a:buFont typeface="Arial" panose="020B0604020202020204" pitchFamily="34" charset="0"/>
              <a:buChar char="•"/>
            </a:pPr>
            <a:endParaRPr lang="en-GB" sz="1300" dirty="0"/>
          </a:p>
          <a:p>
            <a:pPr marL="185715" indent="-185715">
              <a:buFont typeface="Arial" panose="020B0604020202020204" pitchFamily="34" charset="0"/>
              <a:buChar char="•"/>
            </a:pPr>
            <a:r>
              <a:rPr lang="en-GB" sz="1300" dirty="0"/>
              <a:t>The level of noise is significantly higher than with either of the two other techniques.</a:t>
            </a:r>
          </a:p>
        </p:txBody>
      </p:sp>
      <p:sp>
        <p:nvSpPr>
          <p:cNvPr id="4" name="Slide Number Placeholder 3"/>
          <p:cNvSpPr>
            <a:spLocks noGrp="1"/>
          </p:cNvSpPr>
          <p:nvPr>
            <p:ph type="sldNum" sz="quarter" idx="10"/>
          </p:nvPr>
        </p:nvSpPr>
        <p:spPr/>
        <p:txBody>
          <a:bodyPr/>
          <a:lstStyle/>
          <a:p>
            <a:fld id="{D7BF0F45-4008-42F8-A60F-504B68645921}" type="slidenum">
              <a:rPr lang="x-none" smtClean="0"/>
              <a:t>43</a:t>
            </a:fld>
            <a:endParaRPr lang="x-none"/>
          </a:p>
        </p:txBody>
      </p:sp>
    </p:spTree>
    <p:extLst>
      <p:ext uri="{BB962C8B-B14F-4D97-AF65-F5344CB8AC3E}">
        <p14:creationId xmlns:p14="http://schemas.microsoft.com/office/powerpoint/2010/main" val="21483818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15" indent="-185715">
              <a:buFont typeface="Arial" panose="020B0604020202020204" pitchFamily="34" charset="0"/>
              <a:buChar char="•"/>
            </a:pPr>
            <a:r>
              <a:rPr lang="en-GB" dirty="0"/>
              <a:t>If we look at the individual rendering results, it is clear that the parallel projection is not a sensible technique on its own.</a:t>
            </a:r>
          </a:p>
          <a:p>
            <a:pPr marL="185715" indent="-185715">
              <a:buFont typeface="Arial" panose="020B0604020202020204" pitchFamily="34" charset="0"/>
              <a:buChar char="•"/>
            </a:pPr>
            <a:endParaRPr lang="en-GB" sz="1300" dirty="0"/>
          </a:p>
          <a:p>
            <a:pPr marL="185715" indent="-185715">
              <a:buFont typeface="Arial" panose="020B0604020202020204" pitchFamily="34" charset="0"/>
              <a:buChar char="•"/>
            </a:pPr>
            <a:r>
              <a:rPr lang="en-GB" sz="1300" dirty="0"/>
              <a:t>The level of noise is significantly higher than with either of the two other techniques.</a:t>
            </a:r>
          </a:p>
        </p:txBody>
      </p:sp>
      <p:sp>
        <p:nvSpPr>
          <p:cNvPr id="4" name="Slide Number Placeholder 3"/>
          <p:cNvSpPr>
            <a:spLocks noGrp="1"/>
          </p:cNvSpPr>
          <p:nvPr>
            <p:ph type="sldNum" sz="quarter" idx="10"/>
          </p:nvPr>
        </p:nvSpPr>
        <p:spPr/>
        <p:txBody>
          <a:bodyPr/>
          <a:lstStyle/>
          <a:p>
            <a:fld id="{D7BF0F45-4008-42F8-A60F-504B68645921}" type="slidenum">
              <a:rPr lang="x-none" smtClean="0"/>
              <a:t>44</a:t>
            </a:fld>
            <a:endParaRPr lang="x-none"/>
          </a:p>
        </p:txBody>
      </p:sp>
    </p:spTree>
    <p:extLst>
      <p:ext uri="{BB962C8B-B14F-4D97-AF65-F5344CB8AC3E}">
        <p14:creationId xmlns:p14="http://schemas.microsoft.com/office/powerpoint/2010/main" val="28120854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But if we look at the result when combining the parallel and the spherical technique via our optimal weights &lt;click&gt;,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the image is not only better than the spherical technique alone but on the surfaces not parallel to the light &lt;click&gt; it is even better than the optimal weights combination with the uniform technique.</a:t>
            </a:r>
          </a:p>
          <a:p>
            <a:pPr marL="0" indent="0">
              <a:buFont typeface="Arial" panose="020B0604020202020204" pitchFamily="34" charset="0"/>
              <a:buNone/>
            </a:pPr>
            <a:endParaRPr lang="x-none" dirty="0"/>
          </a:p>
        </p:txBody>
      </p:sp>
      <p:sp>
        <p:nvSpPr>
          <p:cNvPr id="4" name="Slide Number Placeholder 3"/>
          <p:cNvSpPr>
            <a:spLocks noGrp="1"/>
          </p:cNvSpPr>
          <p:nvPr>
            <p:ph type="sldNum" sz="quarter" idx="5"/>
          </p:nvPr>
        </p:nvSpPr>
        <p:spPr/>
        <p:txBody>
          <a:bodyPr/>
          <a:lstStyle/>
          <a:p>
            <a:fld id="{D7BF0F45-4008-42F8-A60F-504B68645921}" type="slidenum">
              <a:rPr lang="x-none" smtClean="0"/>
              <a:t>45</a:t>
            </a:fld>
            <a:endParaRPr lang="x-none"/>
          </a:p>
        </p:txBody>
      </p:sp>
    </p:spTree>
    <p:extLst>
      <p:ext uri="{BB962C8B-B14F-4D97-AF65-F5344CB8AC3E}">
        <p14:creationId xmlns:p14="http://schemas.microsoft.com/office/powerpoint/2010/main" val="13356761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15" indent="-185715">
              <a:buFont typeface="Arial" panose="020B0604020202020204" pitchFamily="34" charset="0"/>
              <a:buChar char="•"/>
            </a:pPr>
            <a:r>
              <a:rPr lang="en-US" dirty="0"/>
              <a:t>Our approach also</a:t>
            </a:r>
            <a:r>
              <a:rPr lang="en-US" baseline="0" dirty="0"/>
              <a:t> has its limitations.</a:t>
            </a:r>
          </a:p>
          <a:p>
            <a:pPr marL="0" indent="0">
              <a:buFont typeface="Arial" panose="020B0604020202020204" pitchFamily="34" charset="0"/>
              <a:buNone/>
            </a:pPr>
            <a:endParaRPr lang="cs-CZ" dirty="0"/>
          </a:p>
        </p:txBody>
      </p:sp>
      <p:sp>
        <p:nvSpPr>
          <p:cNvPr id="4" name="Slide Number Placeholder 3"/>
          <p:cNvSpPr>
            <a:spLocks noGrp="1"/>
          </p:cNvSpPr>
          <p:nvPr>
            <p:ph type="sldNum" sz="quarter" idx="10"/>
          </p:nvPr>
        </p:nvSpPr>
        <p:spPr/>
        <p:txBody>
          <a:bodyPr/>
          <a:lstStyle/>
          <a:p>
            <a:fld id="{D7BF0F45-4008-42F8-A60F-504B68645921}" type="slidenum">
              <a:rPr lang="x-none" smtClean="0"/>
              <a:t>46</a:t>
            </a:fld>
            <a:endParaRPr lang="x-none"/>
          </a:p>
        </p:txBody>
      </p:sp>
    </p:spTree>
    <p:extLst>
      <p:ext uri="{BB962C8B-B14F-4D97-AF65-F5344CB8AC3E}">
        <p14:creationId xmlns:p14="http://schemas.microsoft.com/office/powerpoint/2010/main" val="29696818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15" indent="-185715">
              <a:buFont typeface="Arial" panose="020B0604020202020204" pitchFamily="34" charset="0"/>
              <a:buChar char="•"/>
            </a:pPr>
            <a:r>
              <a:rPr lang="en-US" baseline="0" dirty="0"/>
              <a:t>When using either the progressive or direct version of our algorithm we can observe salt and pepper noise for very low sample counts. That is caused by instability of the linear system we need to solve for alphas. But </a:t>
            </a:r>
            <a:r>
              <a:rPr lang="en-US" sz="1300" dirty="0"/>
              <a:t>this type of noise can be easily denoised if such low sample counts are really needed.</a:t>
            </a:r>
          </a:p>
        </p:txBody>
      </p:sp>
      <p:sp>
        <p:nvSpPr>
          <p:cNvPr id="4" name="Slide Number Placeholder 3"/>
          <p:cNvSpPr>
            <a:spLocks noGrp="1"/>
          </p:cNvSpPr>
          <p:nvPr>
            <p:ph type="sldNum" sz="quarter" idx="10"/>
          </p:nvPr>
        </p:nvSpPr>
        <p:spPr/>
        <p:txBody>
          <a:bodyPr/>
          <a:lstStyle/>
          <a:p>
            <a:fld id="{D7BF0F45-4008-42F8-A60F-504B68645921}" type="slidenum">
              <a:rPr lang="x-none" smtClean="0"/>
              <a:t>47</a:t>
            </a:fld>
            <a:endParaRPr lang="x-none"/>
          </a:p>
        </p:txBody>
      </p:sp>
    </p:spTree>
    <p:extLst>
      <p:ext uri="{BB962C8B-B14F-4D97-AF65-F5344CB8AC3E}">
        <p14:creationId xmlns:p14="http://schemas.microsoft.com/office/powerpoint/2010/main" val="20400727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15" indent="-185715" defTabSz="990478">
              <a:buFont typeface="Arial" panose="020B0604020202020204" pitchFamily="34" charset="0"/>
              <a:buChar char="•"/>
              <a:defRPr/>
            </a:pPr>
            <a:r>
              <a:rPr lang="en-US" baseline="0" dirty="0"/>
              <a:t>Another issue is big overhead when using the optimal weights, as the linear system complexity is quadratic with the number of sampling techniques used.</a:t>
            </a:r>
            <a:br>
              <a:rPr lang="en-US" baseline="0" dirty="0"/>
            </a:br>
            <a:endParaRPr lang="en-US" baseline="0" dirty="0"/>
          </a:p>
          <a:p>
            <a:pPr marL="185715" indent="-185715" defTabSz="990478">
              <a:buFont typeface="Arial" panose="020B0604020202020204" pitchFamily="34" charset="0"/>
              <a:buChar char="•"/>
              <a:defRPr/>
            </a:pPr>
            <a:r>
              <a:rPr lang="en-US" baseline="0" dirty="0"/>
              <a:t>This is relevant for example in a bi-directional path tracer, where for each path length we have corresponding number of techniques which need to be combined.</a:t>
            </a:r>
          </a:p>
        </p:txBody>
      </p:sp>
      <p:sp>
        <p:nvSpPr>
          <p:cNvPr id="4" name="Slide Number Placeholder 3"/>
          <p:cNvSpPr>
            <a:spLocks noGrp="1"/>
          </p:cNvSpPr>
          <p:nvPr>
            <p:ph type="sldNum" sz="quarter" idx="10"/>
          </p:nvPr>
        </p:nvSpPr>
        <p:spPr/>
        <p:txBody>
          <a:bodyPr/>
          <a:lstStyle/>
          <a:p>
            <a:fld id="{D7BF0F45-4008-42F8-A60F-504B68645921}" type="slidenum">
              <a:rPr lang="x-none" smtClean="0"/>
              <a:t>48</a:t>
            </a:fld>
            <a:endParaRPr lang="x-none"/>
          </a:p>
        </p:txBody>
      </p:sp>
    </p:spTree>
    <p:extLst>
      <p:ext uri="{BB962C8B-B14F-4D97-AF65-F5344CB8AC3E}">
        <p14:creationId xmlns:p14="http://schemas.microsoft.com/office/powerpoint/2010/main" val="32503987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15" indent="-185715">
              <a:buFont typeface="Arial" panose="020B0604020202020204" pitchFamily="34" charset="0"/>
              <a:buChar char="•"/>
            </a:pPr>
            <a:r>
              <a:rPr lang="en-US" baseline="0" dirty="0"/>
              <a:t>Let us wrap up our presentation with list of our contributions and possible future work.</a:t>
            </a:r>
          </a:p>
        </p:txBody>
      </p:sp>
      <p:sp>
        <p:nvSpPr>
          <p:cNvPr id="4" name="Slide Number Placeholder 3"/>
          <p:cNvSpPr>
            <a:spLocks noGrp="1"/>
          </p:cNvSpPr>
          <p:nvPr>
            <p:ph type="sldNum" sz="quarter" idx="10"/>
          </p:nvPr>
        </p:nvSpPr>
        <p:spPr/>
        <p:txBody>
          <a:bodyPr/>
          <a:lstStyle/>
          <a:p>
            <a:fld id="{D7BF0F45-4008-42F8-A60F-504B68645921}" type="slidenum">
              <a:rPr lang="x-none" smtClean="0"/>
              <a:t>49</a:t>
            </a:fld>
            <a:endParaRPr lang="x-none"/>
          </a:p>
        </p:txBody>
      </p:sp>
    </p:spTree>
    <p:extLst>
      <p:ext uri="{BB962C8B-B14F-4D97-AF65-F5344CB8AC3E}">
        <p14:creationId xmlns:p14="http://schemas.microsoft.com/office/powerpoint/2010/main" val="4192085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15" indent="-185715" defTabSz="990478">
              <a:buFont typeface="Arial" panose="020B0604020202020204" pitchFamily="34" charset="0"/>
              <a:buChar char="•"/>
              <a:defRPr/>
            </a:pPr>
            <a:r>
              <a:rPr lang="en-US" sz="1300" dirty="0"/>
              <a:t>There are different algorithms for rendering images.</a:t>
            </a:r>
          </a:p>
          <a:p>
            <a:pPr marL="185715" indent="-185715" defTabSz="990478">
              <a:buFont typeface="Arial" panose="020B0604020202020204" pitchFamily="34" charset="0"/>
              <a:buChar char="•"/>
              <a:defRPr/>
            </a:pPr>
            <a:r>
              <a:rPr lang="en-US" sz="1300" dirty="0"/>
              <a:t>Each has benefits and disadvantages.</a:t>
            </a:r>
          </a:p>
          <a:p>
            <a:pPr marL="0" marR="0" lvl="0" indent="0" algn="l" defTabSz="99047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300" dirty="0"/>
          </a:p>
          <a:p>
            <a:pPr marL="185715" indent="-185715" defTabSz="990478">
              <a:buFont typeface="Arial" panose="020B0604020202020204" pitchFamily="34" charset="0"/>
              <a:buChar char="•"/>
              <a:defRPr/>
            </a:pPr>
            <a:r>
              <a:rPr lang="en-US" sz="1300" dirty="0"/>
              <a:t>&lt;click&gt; In the example on the left, the direct illumination on the wall is handled poorly &lt;click&gt; while in the example on the right it is captured nicely</a:t>
            </a:r>
          </a:p>
          <a:p>
            <a:pPr marL="185715" indent="-185715" defTabSz="990478">
              <a:buFont typeface="Arial" panose="020B0604020202020204" pitchFamily="34" charset="0"/>
              <a:buChar char="•"/>
              <a:defRPr/>
            </a:pPr>
            <a:endParaRPr lang="en-US" sz="1300" dirty="0"/>
          </a:p>
          <a:p>
            <a:pPr marL="185715" indent="-185715" defTabSz="990478">
              <a:buFont typeface="Arial" panose="020B0604020202020204" pitchFamily="34" charset="0"/>
              <a:buChar char="•"/>
              <a:defRPr/>
            </a:pPr>
            <a:r>
              <a:rPr lang="en-US" sz="1300" dirty="0"/>
              <a:t>The glossy reflection on the ball is the exact opposite :</a:t>
            </a:r>
            <a:r>
              <a:rPr lang="en-US" sz="1300" baseline="0" dirty="0"/>
              <a:t> </a:t>
            </a:r>
            <a:r>
              <a:rPr lang="en-US" sz="1300" dirty="0"/>
              <a:t>&lt;click&gt; </a:t>
            </a:r>
            <a:r>
              <a:rPr lang="en-US" sz="1300" baseline="0" dirty="0"/>
              <a:t>it </a:t>
            </a:r>
            <a:r>
              <a:rPr lang="en-US" sz="1300" dirty="0"/>
              <a:t>is captured nicely on the left example, &lt;click&gt; but it is</a:t>
            </a:r>
            <a:r>
              <a:rPr lang="en-US" sz="1300" baseline="0" dirty="0"/>
              <a:t> poor on the right</a:t>
            </a:r>
            <a:r>
              <a:rPr lang="en-US" sz="1300" dirty="0"/>
              <a:t>.</a:t>
            </a:r>
          </a:p>
          <a:p>
            <a:pPr marL="185715" indent="-185715" defTabSz="990478">
              <a:buFont typeface="Arial" panose="020B0604020202020204" pitchFamily="34" charset="0"/>
              <a:buChar char="•"/>
              <a:defRPr/>
            </a:pPr>
            <a:endParaRPr lang="en-US" sz="1300" dirty="0"/>
          </a:p>
          <a:p>
            <a:pPr marL="185715" indent="-185715" defTabSz="990478">
              <a:buFont typeface="Arial" panose="020B0604020202020204" pitchFamily="34" charset="0"/>
              <a:buChar char="•"/>
              <a:defRPr/>
            </a:pPr>
            <a:r>
              <a:rPr lang="en-US" sz="1300" dirty="0"/>
              <a:t>&lt;click&gt; Fortunately, MIS can be used to combine both, achieving a nice image overall.</a:t>
            </a:r>
          </a:p>
        </p:txBody>
      </p:sp>
      <p:sp>
        <p:nvSpPr>
          <p:cNvPr id="4" name="Slide Number Placeholder 3"/>
          <p:cNvSpPr>
            <a:spLocks noGrp="1"/>
          </p:cNvSpPr>
          <p:nvPr>
            <p:ph type="sldNum" sz="quarter" idx="10"/>
          </p:nvPr>
        </p:nvSpPr>
        <p:spPr/>
        <p:txBody>
          <a:bodyPr/>
          <a:lstStyle/>
          <a:p>
            <a:fld id="{D7BF0F45-4008-42F8-A60F-504B68645921}" type="slidenum">
              <a:rPr lang="x-none" smtClean="0"/>
              <a:t>5</a:t>
            </a:fld>
            <a:endParaRPr lang="x-none"/>
          </a:p>
        </p:txBody>
      </p:sp>
    </p:spTree>
    <p:extLst>
      <p:ext uri="{BB962C8B-B14F-4D97-AF65-F5344CB8AC3E}">
        <p14:creationId xmlns:p14="http://schemas.microsoft.com/office/powerpoint/2010/main" val="6815689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15" indent="-185715" fontAlgn="base">
              <a:buFont typeface="Arial" panose="020B0604020202020204" pitchFamily="34" charset="0"/>
              <a:buChar char="•"/>
            </a:pPr>
            <a:r>
              <a:rPr lang="en-GB" dirty="0"/>
              <a:t>&lt;click&gt; </a:t>
            </a:r>
            <a:r>
              <a:rPr lang="en-US" dirty="0"/>
              <a:t>We revisited the bounds on</a:t>
            </a:r>
            <a:r>
              <a:rPr lang="en-US" baseline="0" dirty="0"/>
              <a:t> variance of the balance heuristic,</a:t>
            </a:r>
            <a:endParaRPr lang="en-US" dirty="0"/>
          </a:p>
          <a:p>
            <a:pPr marL="185715" indent="-185715" fontAlgn="base">
              <a:buFont typeface="Arial" panose="020B0604020202020204" pitchFamily="34" charset="0"/>
              <a:buChar char="•"/>
            </a:pPr>
            <a:endParaRPr lang="en-US" dirty="0"/>
          </a:p>
          <a:p>
            <a:pPr marL="185715" indent="-185715" fontAlgn="base">
              <a:buFont typeface="Arial" panose="020B0604020202020204" pitchFamily="34" charset="0"/>
              <a:buChar char="•"/>
            </a:pPr>
            <a:r>
              <a:rPr lang="en-GB" dirty="0"/>
              <a:t>&lt;click&gt; </a:t>
            </a:r>
            <a:r>
              <a:rPr lang="en-US" dirty="0"/>
              <a:t>which lead us to investigation what</a:t>
            </a:r>
            <a:r>
              <a:rPr lang="en-US" baseline="0" dirty="0"/>
              <a:t> is the optimum in space of all MIS weights</a:t>
            </a:r>
          </a:p>
          <a:p>
            <a:pPr marL="185715" indent="-185715" fontAlgn="base">
              <a:buFont typeface="Arial" panose="020B0604020202020204" pitchFamily="34" charset="0"/>
              <a:buChar char="•"/>
            </a:pPr>
            <a:endParaRPr lang="en-US" dirty="0"/>
          </a:p>
          <a:p>
            <a:pPr marL="185715" indent="-185715" fontAlgn="base">
              <a:buFont typeface="Arial" panose="020B0604020202020204" pitchFamily="34" charset="0"/>
              <a:buChar char="•"/>
            </a:pPr>
            <a:r>
              <a:rPr lang="en-GB" dirty="0"/>
              <a:t>&lt;click&gt; </a:t>
            </a:r>
            <a:r>
              <a:rPr lang="en-US" dirty="0"/>
              <a:t>and we</a:t>
            </a:r>
            <a:r>
              <a:rPr lang="en-US" baseline="0" dirty="0"/>
              <a:t> found this optimum to be equivalent to a particular control variates formulation.</a:t>
            </a:r>
            <a:endParaRPr lang="en-US" dirty="0"/>
          </a:p>
          <a:p>
            <a:pPr marL="185715" indent="-185715" fontAlgn="base">
              <a:buFont typeface="Arial" panose="020B0604020202020204" pitchFamily="34" charset="0"/>
              <a:buChar char="•"/>
            </a:pPr>
            <a:endParaRPr lang="en-US" dirty="0"/>
          </a:p>
          <a:p>
            <a:pPr marL="185715" indent="-185715" fontAlgn="base">
              <a:buFont typeface="Arial" panose="020B0604020202020204" pitchFamily="34" charset="0"/>
              <a:buChar char="•"/>
            </a:pPr>
            <a:r>
              <a:rPr lang="en-GB" dirty="0"/>
              <a:t>&lt;click&gt; </a:t>
            </a:r>
            <a:r>
              <a:rPr lang="en-US" dirty="0"/>
              <a:t>Finally, we showed the practical application of the optimal weights.</a:t>
            </a:r>
          </a:p>
        </p:txBody>
      </p:sp>
      <p:sp>
        <p:nvSpPr>
          <p:cNvPr id="4" name="Slide Number Placeholder 3"/>
          <p:cNvSpPr>
            <a:spLocks noGrp="1"/>
          </p:cNvSpPr>
          <p:nvPr>
            <p:ph type="sldNum" sz="quarter" idx="10"/>
          </p:nvPr>
        </p:nvSpPr>
        <p:spPr/>
        <p:txBody>
          <a:bodyPr/>
          <a:lstStyle/>
          <a:p>
            <a:fld id="{D7BF0F45-4008-42F8-A60F-504B68645921}" type="slidenum">
              <a:rPr lang="x-none" smtClean="0"/>
              <a:t>50</a:t>
            </a:fld>
            <a:endParaRPr lang="x-none"/>
          </a:p>
        </p:txBody>
      </p:sp>
    </p:spTree>
    <p:extLst>
      <p:ext uri="{BB962C8B-B14F-4D97-AF65-F5344CB8AC3E}">
        <p14:creationId xmlns:p14="http://schemas.microsoft.com/office/powerpoint/2010/main" val="18361502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15" indent="-185715" defTabSz="990478">
              <a:buFont typeface="Arial" panose="020B0604020202020204" pitchFamily="34" charset="0"/>
              <a:buChar char="•"/>
              <a:defRPr/>
            </a:pPr>
            <a:r>
              <a:rPr lang="en-US" dirty="0"/>
              <a:t>(Entry)</a:t>
            </a:r>
            <a:r>
              <a:rPr lang="en-US" baseline="0" dirty="0"/>
              <a:t> </a:t>
            </a:r>
            <a:r>
              <a:rPr lang="en-US" sz="1300" dirty="0"/>
              <a:t>We admit that our applications are more a proof-of-concept, but we hope that our work will motivate further research.</a:t>
            </a:r>
            <a:endParaRPr lang="en-US" dirty="0"/>
          </a:p>
          <a:p>
            <a:pPr marL="185715" indent="-185715">
              <a:buFont typeface="Arial" panose="020B0604020202020204" pitchFamily="34" charset="0"/>
              <a:buChar char="•"/>
            </a:pPr>
            <a:endParaRPr lang="en-US" baseline="0" dirty="0"/>
          </a:p>
          <a:p>
            <a:pPr marL="185715" indent="-185715">
              <a:buFont typeface="Arial" panose="020B0604020202020204" pitchFamily="34" charset="0"/>
              <a:buChar char="•"/>
            </a:pPr>
            <a:r>
              <a:rPr lang="en-GB" dirty="0"/>
              <a:t>&lt;click&gt; </a:t>
            </a:r>
            <a:r>
              <a:rPr lang="en-US" baseline="0" dirty="0"/>
              <a:t>For example application of the optimal weights in path guiding and bidirectional methods</a:t>
            </a:r>
            <a:r>
              <a:rPr lang="en-US" dirty="0"/>
              <a:t>.</a:t>
            </a:r>
          </a:p>
          <a:p>
            <a:pPr marL="185715" indent="-185715">
              <a:buFont typeface="Arial" panose="020B0604020202020204" pitchFamily="34" charset="0"/>
              <a:buChar char="•"/>
            </a:pPr>
            <a:endParaRPr lang="en-US" dirty="0"/>
          </a:p>
          <a:p>
            <a:pPr marL="185715" indent="-185715">
              <a:buFont typeface="Arial" panose="020B0604020202020204" pitchFamily="34" charset="0"/>
              <a:buChar char="•"/>
            </a:pPr>
            <a:r>
              <a:rPr lang="en-GB" dirty="0"/>
              <a:t>&lt;click&gt; </a:t>
            </a:r>
            <a:r>
              <a:rPr lang="en-US" dirty="0"/>
              <a:t>W</a:t>
            </a:r>
            <a:r>
              <a:rPr lang="en-US" baseline="0" dirty="0"/>
              <a:t>e see future work also in application to estimators with correlated samples,</a:t>
            </a:r>
          </a:p>
          <a:p>
            <a:pPr marL="185715" indent="-185715">
              <a:buFont typeface="Arial" panose="020B0604020202020204" pitchFamily="34" charset="0"/>
              <a:buChar char="•"/>
            </a:pPr>
            <a:endParaRPr lang="en-US" baseline="0" dirty="0"/>
          </a:p>
          <a:p>
            <a:pPr marL="185715" indent="-185715">
              <a:buFont typeface="Arial" panose="020B0604020202020204" pitchFamily="34" charset="0"/>
              <a:buChar char="•"/>
            </a:pPr>
            <a:r>
              <a:rPr lang="en-GB" dirty="0"/>
              <a:t>&lt;click&gt; </a:t>
            </a:r>
            <a:r>
              <a:rPr lang="en-US" baseline="0" dirty="0"/>
              <a:t>and completing our approach by optimal sample allocation.</a:t>
            </a:r>
          </a:p>
          <a:p>
            <a:pPr marL="185715" indent="-185715">
              <a:buFont typeface="Arial" panose="020B0604020202020204" pitchFamily="34" charset="0"/>
              <a:buChar char="•"/>
            </a:pPr>
            <a:endParaRPr lang="en-US" dirty="0"/>
          </a:p>
          <a:p>
            <a:pPr marL="185715" indent="-185715" defTabSz="990478">
              <a:buFont typeface="Arial" panose="020B0604020202020204" pitchFamily="34" charset="0"/>
              <a:buChar char="•"/>
              <a:defRPr/>
            </a:pPr>
            <a:r>
              <a:rPr lang="en-GB" dirty="0"/>
              <a:t>&lt;click&gt; </a:t>
            </a:r>
            <a:r>
              <a:rPr lang="en-US" dirty="0"/>
              <a:t>Also simpler alternative heuristics might exist, which would have lower overhead than the optimal weights but still outperform the ordinary heuristics.</a:t>
            </a:r>
          </a:p>
          <a:p>
            <a:pPr marL="185715" indent="-185715">
              <a:buFont typeface="Arial" panose="020B0604020202020204" pitchFamily="34" charset="0"/>
              <a:buChar char="•"/>
            </a:pPr>
            <a:endParaRPr lang="cs-CZ" dirty="0"/>
          </a:p>
        </p:txBody>
      </p:sp>
      <p:sp>
        <p:nvSpPr>
          <p:cNvPr id="4" name="Slide Number Placeholder 3"/>
          <p:cNvSpPr>
            <a:spLocks noGrp="1"/>
          </p:cNvSpPr>
          <p:nvPr>
            <p:ph type="sldNum" sz="quarter" idx="10"/>
          </p:nvPr>
        </p:nvSpPr>
        <p:spPr/>
        <p:txBody>
          <a:bodyPr/>
          <a:lstStyle/>
          <a:p>
            <a:fld id="{D7BF0F45-4008-42F8-A60F-504B68645921}" type="slidenum">
              <a:rPr lang="x-none" smtClean="0"/>
              <a:t>51</a:t>
            </a:fld>
            <a:endParaRPr lang="x-none"/>
          </a:p>
        </p:txBody>
      </p:sp>
    </p:spTree>
    <p:extLst>
      <p:ext uri="{BB962C8B-B14F-4D97-AF65-F5344CB8AC3E}">
        <p14:creationId xmlns:p14="http://schemas.microsoft.com/office/powerpoint/2010/main" val="40580908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15" marR="0" lvl="0" indent="-185715" algn="l" defTabSz="99047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(Entry) </a:t>
            </a:r>
            <a:r>
              <a:rPr lang="en-US" sz="1200" dirty="0"/>
              <a:t>Finally, we would like to thank the funding agencies for supporting our work.</a:t>
            </a:r>
          </a:p>
        </p:txBody>
      </p:sp>
      <p:sp>
        <p:nvSpPr>
          <p:cNvPr id="4" name="Slide Number Placeholder 3"/>
          <p:cNvSpPr>
            <a:spLocks noGrp="1"/>
          </p:cNvSpPr>
          <p:nvPr>
            <p:ph type="sldNum" sz="quarter" idx="10"/>
          </p:nvPr>
        </p:nvSpPr>
        <p:spPr/>
        <p:txBody>
          <a:bodyPr/>
          <a:lstStyle/>
          <a:p>
            <a:fld id="{D7BF0F45-4008-42F8-A60F-504B68645921}" type="slidenum">
              <a:rPr lang="x-none" smtClean="0"/>
              <a:t>52</a:t>
            </a:fld>
            <a:endParaRPr lang="x-none"/>
          </a:p>
        </p:txBody>
      </p:sp>
    </p:spTree>
    <p:extLst>
      <p:ext uri="{BB962C8B-B14F-4D97-AF65-F5344CB8AC3E}">
        <p14:creationId xmlns:p14="http://schemas.microsoft.com/office/powerpoint/2010/main" val="41872028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that is all, thank you for your attention.</a:t>
            </a:r>
          </a:p>
        </p:txBody>
      </p:sp>
      <p:sp>
        <p:nvSpPr>
          <p:cNvPr id="4" name="Slide Number Placeholder 3"/>
          <p:cNvSpPr>
            <a:spLocks noGrp="1"/>
          </p:cNvSpPr>
          <p:nvPr>
            <p:ph type="sldNum" sz="quarter" idx="5"/>
          </p:nvPr>
        </p:nvSpPr>
        <p:spPr/>
        <p:txBody>
          <a:bodyPr/>
          <a:lstStyle/>
          <a:p>
            <a:fld id="{D7BF0F45-4008-42F8-A60F-504B68645921}" type="slidenum">
              <a:rPr lang="x-none" smtClean="0"/>
              <a:t>53</a:t>
            </a:fld>
            <a:endParaRPr lang="x-none"/>
          </a:p>
        </p:txBody>
      </p:sp>
    </p:spTree>
    <p:extLst>
      <p:ext uri="{BB962C8B-B14F-4D97-AF65-F5344CB8AC3E}">
        <p14:creationId xmlns:p14="http://schemas.microsoft.com/office/powerpoint/2010/main" val="34308184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15" indent="-185715">
              <a:buFont typeface="Arial" panose="020B0604020202020204" pitchFamily="34" charset="0"/>
              <a:buChar char="•"/>
            </a:pPr>
            <a:r>
              <a:rPr lang="en-US" dirty="0"/>
              <a:t>(Entry)</a:t>
            </a:r>
            <a:r>
              <a:rPr lang="en-US" baseline="0" dirty="0"/>
              <a:t> Let me illustrate the issue with bounds on a synthetic example</a:t>
            </a:r>
          </a:p>
          <a:p>
            <a:pPr marL="185715" indent="-185715">
              <a:buFont typeface="Arial" panose="020B0604020202020204" pitchFamily="34" charset="0"/>
              <a:buChar char="•"/>
            </a:pPr>
            <a:endParaRPr lang="en-US" dirty="0"/>
          </a:p>
          <a:p>
            <a:pPr marL="185715" indent="-185715">
              <a:buFont typeface="Arial" panose="020B0604020202020204" pitchFamily="34" charset="0"/>
              <a:buChar char="•"/>
            </a:pPr>
            <a:r>
              <a:rPr lang="en-US" dirty="0"/>
              <a:t>Suppose</a:t>
            </a:r>
            <a:r>
              <a:rPr lang="en-US" baseline="0" dirty="0"/>
              <a:t> we have our integrand and sampling densities as depicted, and suppose we draw one sample per each technique.</a:t>
            </a:r>
          </a:p>
          <a:p>
            <a:pPr marL="185715" indent="-185715">
              <a:buFont typeface="Arial" panose="020B0604020202020204" pitchFamily="34" charset="0"/>
              <a:buChar char="•"/>
            </a:pPr>
            <a:endParaRPr lang="en-US" dirty="0"/>
          </a:p>
          <a:p>
            <a:pPr marL="185715" indent="-185715">
              <a:buFont typeface="Arial" panose="020B0604020202020204" pitchFamily="34" charset="0"/>
              <a:buChar char="•"/>
            </a:pPr>
            <a:r>
              <a:rPr lang="en-US" dirty="0"/>
              <a:t>Then the weights for the balance heuristic used </a:t>
            </a:r>
            <a:r>
              <a:rPr lang="en-US" baseline="0" dirty="0"/>
              <a:t>for the above problem will yield variance 1.33, and the bounds for balance heuristic computed according to </a:t>
            </a:r>
            <a:r>
              <a:rPr lang="en-US" baseline="0" dirty="0" err="1"/>
              <a:t>Veach</a:t>
            </a:r>
            <a:r>
              <a:rPr lang="en-US" baseline="0" dirty="0"/>
              <a:t> and </a:t>
            </a:r>
            <a:r>
              <a:rPr lang="en-US" baseline="0" dirty="0" err="1"/>
              <a:t>Guibass</a:t>
            </a:r>
            <a:r>
              <a:rPr lang="en-US" baseline="0" dirty="0"/>
              <a:t> suggest that the best combination strategy shouldn’t achieve lower variance than 0.83</a:t>
            </a:r>
          </a:p>
          <a:p>
            <a:pPr marL="185715" indent="-185715">
              <a:buFont typeface="Arial" panose="020B0604020202020204" pitchFamily="34" charset="0"/>
              <a:buChar char="•"/>
            </a:pPr>
            <a:endParaRPr lang="en-US" baseline="0" dirty="0"/>
          </a:p>
          <a:p>
            <a:pPr marL="185715" indent="-185715">
              <a:buFont typeface="Arial" panose="020B0604020202020204" pitchFamily="34" charset="0"/>
              <a:buChar char="•"/>
            </a:pPr>
            <a:r>
              <a:rPr lang="en-US" baseline="0" dirty="0"/>
              <a:t>But the optimal weights for this case as shown in the picture attain also negative values in some parts of the domain, and they achieve variance little over 0.3, which is much lower than suggested by the usual bounds.</a:t>
            </a:r>
          </a:p>
          <a:p>
            <a:pPr marL="185715" indent="-185715">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D7BF0F45-4008-42F8-A60F-504B68645921}" type="slidenum">
              <a:rPr lang="x-none" smtClean="0"/>
              <a:t>54</a:t>
            </a:fld>
            <a:endParaRPr lang="x-none"/>
          </a:p>
        </p:txBody>
      </p:sp>
    </p:spTree>
    <p:extLst>
      <p:ext uri="{BB962C8B-B14F-4D97-AF65-F5344CB8AC3E}">
        <p14:creationId xmlns:p14="http://schemas.microsoft.com/office/powerpoint/2010/main" val="16040283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15" indent="-185715">
              <a:buFont typeface="Arial" panose="020B0604020202020204" pitchFamily="34" charset="0"/>
              <a:buChar char="•"/>
            </a:pPr>
            <a:r>
              <a:rPr lang="en-US" dirty="0"/>
              <a:t>(Entry) Now, using some of our results from synthetic</a:t>
            </a:r>
            <a:r>
              <a:rPr lang="en-US" baseline="0" dirty="0"/>
              <a:t> tests, </a:t>
            </a:r>
            <a:r>
              <a:rPr lang="en-US" dirty="0"/>
              <a:t>we </a:t>
            </a:r>
            <a:r>
              <a:rPr lang="en-US" baseline="0" dirty="0"/>
              <a:t>compare the progressive and direct estimators in terms of MSE and Bias versus number of samples used in their computation.</a:t>
            </a:r>
          </a:p>
          <a:p>
            <a:pPr marL="185715" indent="-185715">
              <a:buFont typeface="Arial" panose="020B0604020202020204" pitchFamily="34" charset="0"/>
              <a:buChar char="•"/>
            </a:pPr>
            <a:endParaRPr lang="en-US" baseline="0" dirty="0"/>
          </a:p>
          <a:p>
            <a:pPr marL="185715" indent="-185715">
              <a:buFont typeface="Arial" panose="020B0604020202020204" pitchFamily="34" charset="0"/>
              <a:buChar char="•"/>
            </a:pPr>
            <a:r>
              <a:rPr lang="en-US" baseline="0" dirty="0"/>
              <a:t>We can see that the direct estimator achieves better MSE for low sample counts. </a:t>
            </a:r>
            <a:r>
              <a:rPr lang="en-US" sz="1300" dirty="0"/>
              <a:t>This is because the first iterations of the progressive algorithm are weighted with too coarse estimates of alpha. The noise from these iterations is only gradually averaged out.</a:t>
            </a:r>
            <a:endParaRPr lang="en-US" baseline="0" dirty="0"/>
          </a:p>
          <a:p>
            <a:pPr marL="185715" indent="-185715">
              <a:buFont typeface="Arial" panose="020B0604020202020204" pitchFamily="34" charset="0"/>
              <a:buChar char="•"/>
            </a:pPr>
            <a:endParaRPr lang="en-US" baseline="0" dirty="0"/>
          </a:p>
          <a:p>
            <a:pPr marL="185715" indent="-185715">
              <a:buFont typeface="Arial" panose="020B0604020202020204" pitchFamily="34" charset="0"/>
              <a:buChar char="•"/>
            </a:pPr>
            <a:r>
              <a:rPr lang="en-US" baseline="0" dirty="0"/>
              <a:t>On the other hand, the direct estimator is biased, but consistent, and on the right we plot its bias for increasing sample counts. The bias is introduced by the inversion of the estimated linear system used for computing the alphas. Contrary to that the progressive estimator is unbiased, as it forms an unbiased estimator for any alphas used in its formula. By choosing between Direct and Progressive algorithm we tradeoff a little bias for lower noise.</a:t>
            </a:r>
          </a:p>
        </p:txBody>
      </p:sp>
      <p:sp>
        <p:nvSpPr>
          <p:cNvPr id="4" name="Slide Number Placeholder 3"/>
          <p:cNvSpPr>
            <a:spLocks noGrp="1"/>
          </p:cNvSpPr>
          <p:nvPr>
            <p:ph type="sldNum" sz="quarter" idx="10"/>
          </p:nvPr>
        </p:nvSpPr>
        <p:spPr/>
        <p:txBody>
          <a:bodyPr/>
          <a:lstStyle/>
          <a:p>
            <a:fld id="{D7BF0F45-4008-42F8-A60F-504B68645921}" type="slidenum">
              <a:rPr lang="x-none" smtClean="0"/>
              <a:t>55</a:t>
            </a:fld>
            <a:endParaRPr lang="x-none"/>
          </a:p>
        </p:txBody>
      </p:sp>
    </p:spTree>
    <p:extLst>
      <p:ext uri="{BB962C8B-B14F-4D97-AF65-F5344CB8AC3E}">
        <p14:creationId xmlns:p14="http://schemas.microsoft.com/office/powerpoint/2010/main" val="15624207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15" indent="-185715">
              <a:buFont typeface="Arial" panose="020B0604020202020204" pitchFamily="34" charset="0"/>
              <a:buChar char="•"/>
            </a:pPr>
            <a:r>
              <a:rPr lang="en-US" sz="1300" dirty="0"/>
              <a:t>(Entry) Based on the control variate formulation, we performed a variance analysis of the optimal estimator ..</a:t>
            </a:r>
          </a:p>
          <a:p>
            <a:pPr marL="185715" indent="-185715">
              <a:buFont typeface="Arial" panose="020B0604020202020204" pitchFamily="34" charset="0"/>
              <a:buChar char="•"/>
            </a:pPr>
            <a:endParaRPr lang="en-US" sz="1300" dirty="0"/>
          </a:p>
          <a:p>
            <a:pPr marL="185715" indent="-185715">
              <a:buFont typeface="Arial" panose="020B0604020202020204" pitchFamily="34" charset="0"/>
              <a:buChar char="•"/>
            </a:pPr>
            <a:r>
              <a:rPr lang="en-US" sz="1300" dirty="0"/>
              <a:t>and we reached to the following decomposition of variance into variance of balance heuristic and variance of control variate. </a:t>
            </a:r>
          </a:p>
          <a:p>
            <a:pPr marL="185715" indent="-185715">
              <a:buFont typeface="Arial" panose="020B0604020202020204" pitchFamily="34" charset="0"/>
              <a:buChar char="•"/>
            </a:pPr>
            <a:endParaRPr lang="en-US" sz="1300" dirty="0"/>
          </a:p>
          <a:p>
            <a:pPr marL="185715" indent="-185715">
              <a:buFont typeface="Arial" panose="020B0604020202020204" pitchFamily="34" charset="0"/>
              <a:buChar char="•"/>
            </a:pPr>
            <a:r>
              <a:rPr lang="en-US" sz="1300" dirty="0"/>
              <a:t>The second term is zero when the elements of the vector α are proportional to the number of samples from the individual sampling techniques. In that case, the balance heuristic is optimal.</a:t>
            </a:r>
          </a:p>
          <a:p>
            <a:endParaRPr lang="en-US" sz="1300" dirty="0"/>
          </a:p>
        </p:txBody>
      </p:sp>
      <p:sp>
        <p:nvSpPr>
          <p:cNvPr id="4" name="Slide Number Placeholder 3"/>
          <p:cNvSpPr>
            <a:spLocks noGrp="1"/>
          </p:cNvSpPr>
          <p:nvPr>
            <p:ph type="sldNum" sz="quarter" idx="10"/>
          </p:nvPr>
        </p:nvSpPr>
        <p:spPr/>
        <p:txBody>
          <a:bodyPr/>
          <a:lstStyle/>
          <a:p>
            <a:fld id="{D7BF0F45-4008-42F8-A60F-504B68645921}" type="slidenum">
              <a:rPr lang="x-none" smtClean="0"/>
              <a:t>56</a:t>
            </a:fld>
            <a:endParaRPr lang="x-none"/>
          </a:p>
        </p:txBody>
      </p:sp>
    </p:spTree>
    <p:extLst>
      <p:ext uri="{BB962C8B-B14F-4D97-AF65-F5344CB8AC3E}">
        <p14:creationId xmlns:p14="http://schemas.microsoft.com/office/powerpoint/2010/main" val="8729979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15" indent="-185715" defTabSz="990478">
              <a:buFont typeface="Arial" panose="020B0604020202020204" pitchFamily="34" charset="0"/>
              <a:buChar char="•"/>
              <a:defRPr/>
            </a:pPr>
            <a:r>
              <a:rPr lang="en-US" dirty="0"/>
              <a:t>(Entry)</a:t>
            </a:r>
            <a:r>
              <a:rPr lang="en-US" baseline="0" dirty="0"/>
              <a:t> Also the usual optimization approach of ignoring samples for which an integrand is zero can not be used, because we still need to compute Control Variates part for each of the samples. </a:t>
            </a:r>
          </a:p>
          <a:p>
            <a:pPr marL="185715" indent="-185715" defTabSz="990478">
              <a:buFont typeface="Arial" panose="020B0604020202020204" pitchFamily="34" charset="0"/>
              <a:buChar char="•"/>
              <a:defRPr/>
            </a:pPr>
            <a:endParaRPr lang="en-US" baseline="0" dirty="0"/>
          </a:p>
          <a:p>
            <a:pPr marL="185715" indent="-185715" defTabSz="990478">
              <a:buFont typeface="Arial" panose="020B0604020202020204" pitchFamily="34" charset="0"/>
              <a:buChar char="•"/>
              <a:defRPr/>
            </a:pPr>
            <a:r>
              <a:rPr lang="en-US" baseline="0" dirty="0"/>
              <a:t>This typically happens when we do next-event estimation, where the contribution is zero for a lot of BSDF samples! </a:t>
            </a:r>
          </a:p>
          <a:p>
            <a:pPr marL="185715" indent="-185715" defTabSz="990478">
              <a:buFont typeface="Arial" panose="020B0604020202020204" pitchFamily="34" charset="0"/>
              <a:buChar char="•"/>
              <a:defRPr/>
            </a:pPr>
            <a:endParaRPr lang="en-US" sz="1300" dirty="0"/>
          </a:p>
        </p:txBody>
      </p:sp>
      <p:sp>
        <p:nvSpPr>
          <p:cNvPr id="4" name="Slide Number Placeholder 3"/>
          <p:cNvSpPr>
            <a:spLocks noGrp="1"/>
          </p:cNvSpPr>
          <p:nvPr>
            <p:ph type="sldNum" sz="quarter" idx="10"/>
          </p:nvPr>
        </p:nvSpPr>
        <p:spPr/>
        <p:txBody>
          <a:bodyPr/>
          <a:lstStyle/>
          <a:p>
            <a:fld id="{D7BF0F45-4008-42F8-A60F-504B68645921}" type="slidenum">
              <a:rPr lang="x-none" smtClean="0"/>
              <a:t>57</a:t>
            </a:fld>
            <a:endParaRPr lang="x-none"/>
          </a:p>
        </p:txBody>
      </p:sp>
    </p:spTree>
    <p:extLst>
      <p:ext uri="{BB962C8B-B14F-4D97-AF65-F5344CB8AC3E}">
        <p14:creationId xmlns:p14="http://schemas.microsoft.com/office/powerpoint/2010/main" val="26121142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GB" sz="1200" kern="1200" dirty="0">
                <a:solidFill>
                  <a:schemeClr val="tx1"/>
                </a:solidFill>
                <a:latin typeface="+mn-lt"/>
                <a:ea typeface="+mn-ea"/>
                <a:cs typeface="+mn-cs"/>
              </a:rPr>
              <a:t>To sum up: variance bounds proven by </a:t>
            </a:r>
            <a:r>
              <a:rPr lang="en-GB" sz="1200" kern="1200" dirty="0" err="1">
                <a:solidFill>
                  <a:schemeClr val="tx1"/>
                </a:solidFill>
                <a:latin typeface="+mn-lt"/>
                <a:ea typeface="+mn-ea"/>
                <a:cs typeface="+mn-cs"/>
              </a:rPr>
              <a:t>Veach</a:t>
            </a:r>
            <a:r>
              <a:rPr lang="en-GB" sz="1200" kern="1200" dirty="0">
                <a:solidFill>
                  <a:schemeClr val="tx1"/>
                </a:solidFill>
                <a:latin typeface="+mn-lt"/>
                <a:ea typeface="+mn-ea"/>
                <a:cs typeface="+mn-cs"/>
              </a:rPr>
              <a:t> and </a:t>
            </a:r>
            <a:r>
              <a:rPr lang="en-GB" sz="1200" kern="1200" dirty="0" err="1">
                <a:solidFill>
                  <a:schemeClr val="tx1"/>
                </a:solidFill>
                <a:latin typeface="+mn-lt"/>
                <a:ea typeface="+mn-ea"/>
                <a:cs typeface="+mn-cs"/>
              </a:rPr>
              <a:t>Guibas</a:t>
            </a:r>
            <a:r>
              <a:rPr lang="en-GB" sz="1200" kern="1200" dirty="0">
                <a:solidFill>
                  <a:schemeClr val="tx1"/>
                </a:solidFill>
                <a:latin typeface="+mn-lt"/>
                <a:ea typeface="+mn-ea"/>
                <a:cs typeface="+mn-cs"/>
              </a:rPr>
              <a:t> make people believe that the balance</a:t>
            </a:r>
            <a:r>
              <a:rPr lang="en-GB" sz="1200" kern="1200" baseline="0" dirty="0">
                <a:solidFill>
                  <a:schemeClr val="tx1"/>
                </a:solidFill>
                <a:latin typeface="+mn-lt"/>
                <a:ea typeface="+mn-ea"/>
                <a:cs typeface="+mn-cs"/>
              </a:rPr>
              <a:t> heuristic </a:t>
            </a:r>
            <a:r>
              <a:rPr lang="en-GB" sz="1200" kern="1200" dirty="0">
                <a:solidFill>
                  <a:schemeClr val="tx1"/>
                </a:solidFill>
                <a:latin typeface="+mn-lt"/>
                <a:ea typeface="+mn-ea"/>
                <a:cs typeface="+mn-cs"/>
              </a:rPr>
              <a:t>is almost optimal and there</a:t>
            </a:r>
            <a:r>
              <a:rPr lang="en-GB" sz="1200" kern="1200" baseline="0" dirty="0">
                <a:solidFill>
                  <a:schemeClr val="tx1"/>
                </a:solidFill>
                <a:latin typeface="+mn-lt"/>
                <a:ea typeface="+mn-ea"/>
                <a:cs typeface="+mn-cs"/>
              </a:rPr>
              <a:t> is not much room for improvement.</a:t>
            </a:r>
            <a:endParaRPr lang="en-GB" sz="1200" kern="1200" dirty="0">
              <a:solidFill>
                <a:schemeClr val="tx1"/>
              </a:solidFill>
              <a:latin typeface="+mn-lt"/>
              <a:ea typeface="+mn-ea"/>
              <a:cs typeface="+mn-cs"/>
            </a:endParaRPr>
          </a:p>
          <a:p>
            <a:pPr marL="171450" indent="-171450">
              <a:buFont typeface="Arial" pitchFamily="34" charset="0"/>
              <a:buChar char="•"/>
            </a:pPr>
            <a:endParaRPr lang="en-GB" sz="1200" kern="1200" dirty="0">
              <a:solidFill>
                <a:schemeClr val="tx1"/>
              </a:solidFill>
              <a:latin typeface="+mn-lt"/>
              <a:ea typeface="+mn-ea"/>
              <a:cs typeface="+mn-cs"/>
            </a:endParaRPr>
          </a:p>
          <a:p>
            <a:pPr marL="171450" indent="-171450">
              <a:buFont typeface="Arial" pitchFamily="34" charset="0"/>
              <a:buChar char="•"/>
            </a:pPr>
            <a:r>
              <a:rPr lang="en-GB" sz="1200" kern="1200" dirty="0">
                <a:solidFill>
                  <a:schemeClr val="tx1"/>
                </a:solidFill>
                <a:latin typeface="+mn-lt"/>
                <a:ea typeface="+mn-ea"/>
                <a:cs typeface="+mn-cs"/>
              </a:rPr>
              <a:t>But the proof of the bounds assumes only weights between 0 and 1</a:t>
            </a:r>
          </a:p>
          <a:p>
            <a:pPr marL="171450" indent="-171450">
              <a:buFont typeface="Arial" pitchFamily="34" charset="0"/>
              <a:buChar char="•"/>
            </a:pPr>
            <a:endParaRPr lang="en-GB" sz="1200" kern="1200" dirty="0">
              <a:solidFill>
                <a:schemeClr val="tx1"/>
              </a:solidFill>
              <a:latin typeface="+mn-lt"/>
              <a:ea typeface="+mn-ea"/>
              <a:cs typeface="+mn-cs"/>
            </a:endParaRPr>
          </a:p>
          <a:p>
            <a:pPr marL="171450" indent="-171450">
              <a:buFont typeface="Arial" pitchFamily="34" charset="0"/>
              <a:buChar char="•"/>
            </a:pPr>
            <a:r>
              <a:rPr lang="en-GB" sz="1200" kern="1200" dirty="0">
                <a:solidFill>
                  <a:schemeClr val="tx1"/>
                </a:solidFill>
                <a:latin typeface="+mn-lt"/>
                <a:ea typeface="+mn-ea"/>
                <a:cs typeface="+mn-cs"/>
              </a:rPr>
              <a:t>Removing this restriction invalidates </a:t>
            </a:r>
            <a:r>
              <a:rPr lang="en-GB" sz="1200" kern="1200" dirty="0" err="1">
                <a:solidFill>
                  <a:schemeClr val="tx1"/>
                </a:solidFill>
                <a:latin typeface="+mn-lt"/>
                <a:ea typeface="+mn-ea"/>
                <a:cs typeface="+mn-cs"/>
              </a:rPr>
              <a:t>Veach's</a:t>
            </a:r>
            <a:r>
              <a:rPr lang="en-GB" sz="1200" kern="1200" dirty="0">
                <a:solidFill>
                  <a:schemeClr val="tx1"/>
                </a:solidFill>
                <a:latin typeface="+mn-lt"/>
                <a:ea typeface="+mn-ea"/>
                <a:cs typeface="+mn-cs"/>
              </a:rPr>
              <a:t> bounds and opens up to MIS weighting with much lower variance that what's been believed so far to be possible.</a:t>
            </a:r>
          </a:p>
          <a:p>
            <a:endParaRPr lang="en-GB" dirty="0"/>
          </a:p>
        </p:txBody>
      </p:sp>
      <p:sp>
        <p:nvSpPr>
          <p:cNvPr id="4" name="Slide Number Placeholder 3"/>
          <p:cNvSpPr>
            <a:spLocks noGrp="1"/>
          </p:cNvSpPr>
          <p:nvPr>
            <p:ph type="sldNum" sz="quarter" idx="10"/>
          </p:nvPr>
        </p:nvSpPr>
        <p:spPr/>
        <p:txBody>
          <a:bodyPr/>
          <a:lstStyle/>
          <a:p>
            <a:fld id="{D7BF0F45-4008-42F8-A60F-504B68645921}" type="slidenum">
              <a:rPr lang="x-none" smtClean="0"/>
              <a:t>58</a:t>
            </a:fld>
            <a:endParaRPr lang="x-none"/>
          </a:p>
        </p:txBody>
      </p:sp>
    </p:spTree>
    <p:extLst>
      <p:ext uri="{BB962C8B-B14F-4D97-AF65-F5344CB8AC3E}">
        <p14:creationId xmlns:p14="http://schemas.microsoft.com/office/powerpoint/2010/main" val="41425734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15" indent="-185715">
              <a:buFont typeface="Arial" panose="020B0604020202020204" pitchFamily="34" charset="0"/>
              <a:buChar char="•"/>
            </a:pPr>
            <a:r>
              <a:rPr lang="en-US" dirty="0"/>
              <a:t>(Entry) Then Multiple importance sampling can help us. </a:t>
            </a:r>
          </a:p>
          <a:p>
            <a:pPr marL="185715" indent="-185715">
              <a:buFont typeface="Arial" panose="020B0604020202020204" pitchFamily="34" charset="0"/>
              <a:buChar char="•"/>
            </a:pPr>
            <a:endParaRPr lang="en-US" dirty="0"/>
          </a:p>
          <a:p>
            <a:pPr marL="185715" indent="-185715">
              <a:buFont typeface="Arial" panose="020B0604020202020204" pitchFamily="34" charset="0"/>
              <a:buChar char="•"/>
            </a:pPr>
            <a:r>
              <a:rPr lang="en-US" dirty="0"/>
              <a:t>We have several sampling</a:t>
            </a:r>
            <a:r>
              <a:rPr lang="en-US" baseline="0" dirty="0"/>
              <a:t> techniques</a:t>
            </a:r>
            <a:r>
              <a:rPr lang="en-US" dirty="0"/>
              <a:t>, each possibly</a:t>
            </a:r>
            <a:r>
              <a:rPr lang="en-US" baseline="0" dirty="0"/>
              <a:t> suited for sampling different parts of f, </a:t>
            </a:r>
          </a:p>
          <a:p>
            <a:pPr marL="185715" indent="-185715">
              <a:buFont typeface="Arial" panose="020B0604020202020204" pitchFamily="34" charset="0"/>
              <a:buChar char="•"/>
            </a:pPr>
            <a:endParaRPr lang="en-US" baseline="0" dirty="0"/>
          </a:p>
          <a:p>
            <a:pPr marL="185715" indent="-185715">
              <a:buFont typeface="Arial" panose="020B0604020202020204" pitchFamily="34" charset="0"/>
              <a:buChar char="•"/>
            </a:pPr>
            <a:r>
              <a:rPr lang="en-US" baseline="0" dirty="0"/>
              <a:t>and t</a:t>
            </a:r>
            <a:r>
              <a:rPr lang="en-US" dirty="0"/>
              <a:t>hey form several estimators.</a:t>
            </a:r>
          </a:p>
          <a:p>
            <a:pPr marL="185715" indent="-185715">
              <a:buFont typeface="Arial" panose="020B0604020202020204" pitchFamily="34" charset="0"/>
              <a:buChar char="•"/>
            </a:pPr>
            <a:endParaRPr lang="en-US" dirty="0"/>
          </a:p>
          <a:p>
            <a:pPr marL="185715" indent="-185715">
              <a:buFont typeface="Arial" panose="020B0604020202020204" pitchFamily="34" charset="0"/>
              <a:buChar char="•"/>
            </a:pPr>
            <a:r>
              <a:rPr lang="en-US" dirty="0"/>
              <a:t>Now we introduce </a:t>
            </a:r>
            <a:r>
              <a:rPr lang="en-US" baseline="0" dirty="0"/>
              <a:t>a combination</a:t>
            </a:r>
            <a:r>
              <a:rPr lang="en-US" dirty="0"/>
              <a:t> strategy which is a set of weighting functions</a:t>
            </a:r>
            <a:r>
              <a:rPr lang="en-US" baseline="0" dirty="0"/>
              <a:t>, one weighting function for each sampling technique.</a:t>
            </a:r>
          </a:p>
          <a:p>
            <a:pPr marL="185715" indent="-185715">
              <a:buFont typeface="Arial" panose="020B0604020202020204" pitchFamily="34" charset="0"/>
              <a:buChar char="•"/>
            </a:pPr>
            <a:endParaRPr lang="en-US" baseline="0" dirty="0"/>
          </a:p>
          <a:p>
            <a:pPr marL="185715" indent="-185715">
              <a:buFont typeface="Arial" panose="020B0604020202020204" pitchFamily="34" charset="0"/>
              <a:buChar char="•"/>
            </a:pPr>
            <a:r>
              <a:rPr lang="en-US" baseline="0" dirty="0"/>
              <a:t>Finally, we form an MIS estimator by re-weighting the contributions of individual estimators by means of weighting functions. That will yield a more robust estimator, an MIS estimator.</a:t>
            </a:r>
          </a:p>
          <a:p>
            <a:pPr marL="185715" indent="-185715">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824868F1-7D3A-48E5-8825-E5D7D4839EE2}" type="slidenum">
              <a:rPr lang="cs-CZ" smtClean="0"/>
              <a:t>59</a:t>
            </a:fld>
            <a:endParaRPr lang="cs-CZ"/>
          </a:p>
        </p:txBody>
      </p:sp>
    </p:spTree>
    <p:extLst>
      <p:ext uri="{BB962C8B-B14F-4D97-AF65-F5344CB8AC3E}">
        <p14:creationId xmlns:p14="http://schemas.microsoft.com/office/powerpoint/2010/main" val="2298293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15" indent="-185715" defTabSz="990478">
              <a:buFont typeface="Arial" panose="020B0604020202020204" pitchFamily="34" charset="0"/>
              <a:buChar char="•"/>
              <a:defRPr/>
            </a:pPr>
            <a:r>
              <a:rPr lang="en-US" sz="1300" dirty="0"/>
              <a:t>MIS was invented in 1995 by </a:t>
            </a:r>
            <a:r>
              <a:rPr lang="en-US" sz="1300" dirty="0" err="1"/>
              <a:t>Veach</a:t>
            </a:r>
            <a:r>
              <a:rPr lang="en-US" sz="1300" dirty="0"/>
              <a:t> and </a:t>
            </a:r>
            <a:r>
              <a:rPr lang="en-US" sz="1300" dirty="0" err="1"/>
              <a:t>Guibas</a:t>
            </a:r>
            <a:endParaRPr lang="en-US" sz="1300" dirty="0"/>
          </a:p>
          <a:p>
            <a:pPr marL="185715" indent="-185715" defTabSz="990478">
              <a:buFont typeface="Arial" panose="020B0604020202020204" pitchFamily="34" charset="0"/>
              <a:buChar char="•"/>
              <a:defRPr/>
            </a:pPr>
            <a:endParaRPr lang="en-US" sz="1300" dirty="0"/>
          </a:p>
          <a:p>
            <a:pPr marL="185715" indent="-185715" defTabSz="990478">
              <a:buFont typeface="Arial" panose="020B0604020202020204" pitchFamily="34" charset="0"/>
              <a:buChar char="•"/>
              <a:defRPr/>
            </a:pPr>
            <a:r>
              <a:rPr lang="en-US" sz="1300" dirty="0"/>
              <a:t>It had such a tremendous impact that Eric </a:t>
            </a:r>
            <a:r>
              <a:rPr lang="en-US" sz="1300" dirty="0" err="1"/>
              <a:t>Veach</a:t>
            </a:r>
            <a:r>
              <a:rPr lang="en-US" sz="1300" dirty="0"/>
              <a:t> was awarded the </a:t>
            </a:r>
            <a:r>
              <a:rPr lang="cs-CZ" sz="1300" dirty="0"/>
              <a:t>Scientific and Engineering Award</a:t>
            </a:r>
            <a:r>
              <a:rPr lang="en-US" sz="1300" dirty="0"/>
              <a:t> in 2014. </a:t>
            </a:r>
          </a:p>
          <a:p>
            <a:pPr marL="185715" indent="-185715" defTabSz="990478">
              <a:buFont typeface="Arial" panose="020B0604020202020204" pitchFamily="34" charset="0"/>
              <a:buChar char="•"/>
              <a:defRPr/>
            </a:pPr>
            <a:endParaRPr lang="en-US" sz="1300" dirty="0"/>
          </a:p>
        </p:txBody>
      </p:sp>
      <p:sp>
        <p:nvSpPr>
          <p:cNvPr id="4" name="Slide Number Placeholder 3"/>
          <p:cNvSpPr>
            <a:spLocks noGrp="1"/>
          </p:cNvSpPr>
          <p:nvPr>
            <p:ph type="sldNum" sz="quarter" idx="10"/>
          </p:nvPr>
        </p:nvSpPr>
        <p:spPr/>
        <p:txBody>
          <a:bodyPr/>
          <a:lstStyle/>
          <a:p>
            <a:fld id="{D7BF0F45-4008-42F8-A60F-504B68645921}" type="slidenum">
              <a:rPr lang="x-none" smtClean="0"/>
              <a:t>6</a:t>
            </a:fld>
            <a:endParaRPr lang="x-none"/>
          </a:p>
        </p:txBody>
      </p:sp>
    </p:spTree>
    <p:extLst>
      <p:ext uri="{BB962C8B-B14F-4D97-AF65-F5344CB8AC3E}">
        <p14:creationId xmlns:p14="http://schemas.microsoft.com/office/powerpoint/2010/main" val="956384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But MIS is not perfect.</a:t>
            </a:r>
          </a:p>
          <a:p>
            <a:pPr marL="171450" indent="-171450">
              <a:buFont typeface="Arial" panose="020B0604020202020204" pitchFamily="34" charset="0"/>
              <a:buChar char="•"/>
            </a:pPr>
            <a:r>
              <a:rPr lang="en-GB" dirty="0"/>
              <a:t>In this example, we combine two techniques to render the scene on the left.</a:t>
            </a:r>
          </a:p>
          <a:p>
            <a:pPr marL="171450" indent="-171450">
              <a:buFont typeface="Arial" panose="020B0604020202020204" pitchFamily="34" charset="0"/>
              <a:buChar char="•"/>
            </a:pPr>
            <a:r>
              <a:rPr lang="en-GB" dirty="0"/>
              <a:t>&lt;click&gt; One is almost perfect on the wall above the stairs, the other performs poorly there.</a:t>
            </a:r>
          </a:p>
          <a:p>
            <a:pPr marL="171450" indent="-171450">
              <a:buFont typeface="Arial" panose="020B0604020202020204" pitchFamily="34" charset="0"/>
              <a:buChar char="•"/>
            </a:pPr>
            <a:r>
              <a:rPr lang="en-GB" dirty="0"/>
              <a:t>&lt;click&gt; Unfortunately, MIS with the balance heuristic keeps some of the error of the worse technique.</a:t>
            </a:r>
          </a:p>
          <a:p>
            <a:pPr marL="171450" indent="-171450">
              <a:buFont typeface="Arial" panose="020B0604020202020204" pitchFamily="34" charset="0"/>
              <a:buChar char="•"/>
            </a:pPr>
            <a:r>
              <a:rPr lang="en-GB" dirty="0"/>
              <a:t>&lt;click&gt; So the question is: can we somehow do better than that? </a:t>
            </a:r>
            <a:endParaRPr lang="x-none" dirty="0"/>
          </a:p>
        </p:txBody>
      </p:sp>
      <p:sp>
        <p:nvSpPr>
          <p:cNvPr id="4" name="Slide Number Placeholder 3"/>
          <p:cNvSpPr>
            <a:spLocks noGrp="1"/>
          </p:cNvSpPr>
          <p:nvPr>
            <p:ph type="sldNum" sz="quarter" idx="5"/>
          </p:nvPr>
        </p:nvSpPr>
        <p:spPr/>
        <p:txBody>
          <a:bodyPr/>
          <a:lstStyle/>
          <a:p>
            <a:fld id="{D7BF0F45-4008-42F8-A60F-504B68645921}" type="slidenum">
              <a:rPr lang="x-none" smtClean="0"/>
              <a:t>7</a:t>
            </a:fld>
            <a:endParaRPr lang="x-none"/>
          </a:p>
        </p:txBody>
      </p:sp>
    </p:spTree>
    <p:extLst>
      <p:ext uri="{BB962C8B-B14F-4D97-AF65-F5344CB8AC3E}">
        <p14:creationId xmlns:p14="http://schemas.microsoft.com/office/powerpoint/2010/main" val="1600324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And indeed, we can.</a:t>
            </a:r>
          </a:p>
          <a:p>
            <a:pPr marL="171450" indent="-171450">
              <a:buFont typeface="Arial" panose="020B0604020202020204" pitchFamily="34" charset="0"/>
              <a:buChar char="•"/>
            </a:pPr>
            <a:r>
              <a:rPr lang="en-GB" dirty="0"/>
              <a:t>We derived the optimal MIS weights.</a:t>
            </a:r>
          </a:p>
          <a:p>
            <a:pPr marL="171450" indent="-171450">
              <a:buFont typeface="Arial" panose="020B0604020202020204" pitchFamily="34" charset="0"/>
              <a:buChar char="•"/>
            </a:pPr>
            <a:r>
              <a:rPr lang="en-GB" dirty="0"/>
              <a:t>In this case, they keep the lower error of the almost perfect technique.</a:t>
            </a:r>
          </a:p>
          <a:p>
            <a:pPr marL="171450" indent="-171450">
              <a:buFont typeface="Arial" panose="020B0604020202020204" pitchFamily="34" charset="0"/>
              <a:buChar char="•"/>
            </a:pPr>
            <a:r>
              <a:rPr lang="en-GB" dirty="0"/>
              <a:t>and the image in overall has a ten times lower level of noise.</a:t>
            </a:r>
            <a:endParaRPr lang="x-none" dirty="0"/>
          </a:p>
        </p:txBody>
      </p:sp>
      <p:sp>
        <p:nvSpPr>
          <p:cNvPr id="4" name="Slide Number Placeholder 3"/>
          <p:cNvSpPr>
            <a:spLocks noGrp="1"/>
          </p:cNvSpPr>
          <p:nvPr>
            <p:ph type="sldNum" sz="quarter" idx="5"/>
          </p:nvPr>
        </p:nvSpPr>
        <p:spPr/>
        <p:txBody>
          <a:bodyPr/>
          <a:lstStyle/>
          <a:p>
            <a:fld id="{D7BF0F45-4008-42F8-A60F-504B68645921}" type="slidenum">
              <a:rPr lang="x-none" smtClean="0"/>
              <a:t>8</a:t>
            </a:fld>
            <a:endParaRPr lang="x-none"/>
          </a:p>
        </p:txBody>
      </p:sp>
    </p:spTree>
    <p:extLst>
      <p:ext uri="{BB962C8B-B14F-4D97-AF65-F5344CB8AC3E}">
        <p14:creationId xmlns:p14="http://schemas.microsoft.com/office/powerpoint/2010/main" val="1600324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15" indent="-185715">
              <a:buFont typeface="Arial" panose="020B0604020202020204" pitchFamily="34" charset="0"/>
              <a:buChar char="•"/>
            </a:pPr>
            <a:r>
              <a:rPr lang="en-US" dirty="0"/>
              <a:t>(Entry) </a:t>
            </a:r>
            <a:r>
              <a:rPr lang="en-US" baseline="0" dirty="0"/>
              <a:t>T</a:t>
            </a:r>
            <a:r>
              <a:rPr lang="en-US" dirty="0"/>
              <a:t>he complete</a:t>
            </a:r>
            <a:r>
              <a:rPr lang="en-US" baseline="0" dirty="0"/>
              <a:t> </a:t>
            </a:r>
            <a:r>
              <a:rPr lang="en-US" dirty="0"/>
              <a:t>list of our</a:t>
            </a:r>
            <a:r>
              <a:rPr lang="en-US" baseline="0" dirty="0"/>
              <a:t> contributions starts by </a:t>
            </a:r>
            <a:endParaRPr lang="en-US" dirty="0"/>
          </a:p>
          <a:p>
            <a:pPr marL="185715" indent="-185715">
              <a:buFont typeface="Arial" panose="020B0604020202020204" pitchFamily="34" charset="0"/>
              <a:buChar char="•"/>
            </a:pPr>
            <a:endParaRPr lang="en-US" dirty="0"/>
          </a:p>
          <a:p>
            <a:pPr marL="185715" indent="-185715">
              <a:buFont typeface="Arial" panose="020B0604020202020204" pitchFamily="34" charset="0"/>
              <a:buChar char="•"/>
            </a:pPr>
            <a:r>
              <a:rPr lang="en-US" baseline="0" dirty="0"/>
              <a:t>showing </a:t>
            </a:r>
            <a:r>
              <a:rPr lang="en-US" sz="1300" dirty="0"/>
              <a:t>that the balance heuristic is further from the optimum than believed so far.</a:t>
            </a:r>
          </a:p>
          <a:p>
            <a:pPr marL="185715" indent="-185715">
              <a:buFont typeface="Arial" panose="020B0604020202020204" pitchFamily="34" charset="0"/>
              <a:buChar char="•"/>
            </a:pPr>
            <a:endParaRPr lang="en-US" sz="1300" dirty="0"/>
          </a:p>
          <a:p>
            <a:pPr marL="185715" indent="-185715">
              <a:buFont typeface="Arial" panose="020B0604020202020204" pitchFamily="34" charset="0"/>
              <a:buChar char="•"/>
            </a:pPr>
            <a:r>
              <a:rPr lang="en-US" sz="1300" dirty="0"/>
              <a:t>Deriving the new optimal weights that provably minimize an MIS estimator variance.</a:t>
            </a:r>
          </a:p>
          <a:p>
            <a:pPr marL="185715" indent="-185715">
              <a:buFont typeface="Arial" panose="020B0604020202020204" pitchFamily="34" charset="0"/>
              <a:buChar char="•"/>
            </a:pPr>
            <a:endParaRPr lang="en-US" baseline="0" dirty="0"/>
          </a:p>
          <a:p>
            <a:pPr marL="185715" indent="-185715">
              <a:buFont typeface="Arial" panose="020B0604020202020204" pitchFamily="34" charset="0"/>
              <a:buChar char="•"/>
            </a:pPr>
            <a:r>
              <a:rPr lang="en-US" sz="1300" dirty="0"/>
              <a:t>Proving that the optimal weights are equivalent to a control </a:t>
            </a:r>
            <a:r>
              <a:rPr lang="en-US" sz="1300" dirty="0" err="1"/>
              <a:t>variate</a:t>
            </a:r>
            <a:r>
              <a:rPr lang="en-US" sz="1300" dirty="0"/>
              <a:t>.</a:t>
            </a:r>
          </a:p>
          <a:p>
            <a:pPr marL="185715" indent="-185715">
              <a:buFont typeface="Arial" panose="020B0604020202020204" pitchFamily="34" charset="0"/>
              <a:buChar char="•"/>
            </a:pPr>
            <a:endParaRPr lang="en-US" baseline="0" dirty="0"/>
          </a:p>
          <a:p>
            <a:pPr marL="185715" indent="-185715">
              <a:buFont typeface="Arial" panose="020B0604020202020204" pitchFamily="34" charset="0"/>
              <a:buChar char="•"/>
            </a:pPr>
            <a:r>
              <a:rPr lang="en-US" sz="1300" dirty="0"/>
              <a:t>And last, we show that the optimal weights are not a mere theoretical construct, they lend themselves to a practical implementation in light transport.</a:t>
            </a:r>
            <a:endParaRPr lang="en-US" baseline="0" dirty="0"/>
          </a:p>
        </p:txBody>
      </p:sp>
      <p:sp>
        <p:nvSpPr>
          <p:cNvPr id="4" name="Slide Number Placeholder 3"/>
          <p:cNvSpPr>
            <a:spLocks noGrp="1"/>
          </p:cNvSpPr>
          <p:nvPr>
            <p:ph type="sldNum" sz="quarter" idx="10"/>
          </p:nvPr>
        </p:nvSpPr>
        <p:spPr/>
        <p:txBody>
          <a:bodyPr/>
          <a:lstStyle/>
          <a:p>
            <a:fld id="{D7BF0F45-4008-42F8-A60F-504B68645921}" type="slidenum">
              <a:rPr lang="x-none" smtClean="0"/>
              <a:t>9</a:t>
            </a:fld>
            <a:endParaRPr lang="x-none"/>
          </a:p>
        </p:txBody>
      </p:sp>
    </p:spTree>
    <p:extLst>
      <p:ext uri="{BB962C8B-B14F-4D97-AF65-F5344CB8AC3E}">
        <p14:creationId xmlns:p14="http://schemas.microsoft.com/office/powerpoint/2010/main" val="12745470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jp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jp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D329F-4400-4CF4-A1E3-CAF58B62286B}"/>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x-none" dirty="0"/>
          </a:p>
        </p:txBody>
      </p:sp>
      <p:sp>
        <p:nvSpPr>
          <p:cNvPr id="3" name="Subtitle 2">
            <a:extLst>
              <a:ext uri="{FF2B5EF4-FFF2-40B4-BE49-F238E27FC236}">
                <a16:creationId xmlns:a16="http://schemas.microsoft.com/office/drawing/2014/main" id="{85E6118E-653F-46F0-9768-8C1CF2F7D8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pic>
        <p:nvPicPr>
          <p:cNvPr id="7" name="Picture 6">
            <a:extLst>
              <a:ext uri="{FF2B5EF4-FFF2-40B4-BE49-F238E27FC236}">
                <a16:creationId xmlns:a16="http://schemas.microsoft.com/office/drawing/2014/main" id="{4AB5D6BF-7AF4-9445-87A7-EF23CBD0EBA1}"/>
              </a:ext>
            </a:extLst>
          </p:cNvPr>
          <p:cNvPicPr>
            <a:picLocks noChangeAspect="1"/>
          </p:cNvPicPr>
          <p:nvPr userDrawn="1"/>
        </p:nvPicPr>
        <p:blipFill>
          <a:blip r:embed="rId2"/>
          <a:stretch>
            <a:fillRect/>
          </a:stretch>
        </p:blipFill>
        <p:spPr>
          <a:xfrm>
            <a:off x="9293269" y="5878800"/>
            <a:ext cx="2286000" cy="666750"/>
          </a:xfrm>
          <a:prstGeom prst="rect">
            <a:avLst/>
          </a:prstGeom>
        </p:spPr>
      </p:pic>
      <p:cxnSp>
        <p:nvCxnSpPr>
          <p:cNvPr id="5" name="Straight Connector 4"/>
          <p:cNvCxnSpPr/>
          <p:nvPr userDrawn="1"/>
        </p:nvCxnSpPr>
        <p:spPr>
          <a:xfrm>
            <a:off x="612732" y="5617923"/>
            <a:ext cx="10966537" cy="0"/>
          </a:xfrm>
          <a:prstGeom prst="line">
            <a:avLst/>
          </a:prstGeom>
          <a:ln w="38100">
            <a:solidFill>
              <a:srgbClr val="34205B"/>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5697" y="5762794"/>
            <a:ext cx="1727003" cy="926652"/>
          </a:xfrm>
          <a:prstGeom prst="rect">
            <a:avLst/>
          </a:prstGeom>
        </p:spPr>
      </p:pic>
      <p:pic>
        <p:nvPicPr>
          <p:cNvPr id="9" name="Picture 2" descr="http://mathcs.uni-saarland.de/img/uds_logo_neu_blau.png">
            <a:extLst>
              <a:ext uri="{FF2B5EF4-FFF2-40B4-BE49-F238E27FC236}">
                <a16:creationId xmlns:a16="http://schemas.microsoft.com/office/drawing/2014/main" id="{38F6656F-7991-4D0F-BC94-2650409DD86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143945" y="5862082"/>
            <a:ext cx="1815391" cy="7280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close up of a logo&#10;&#10;Description automatically generated">
            <a:extLst>
              <a:ext uri="{FF2B5EF4-FFF2-40B4-BE49-F238E27FC236}">
                <a16:creationId xmlns:a16="http://schemas.microsoft.com/office/drawing/2014/main" id="{4B4BD4D8-3DAB-4C33-8CD3-3FF48F82BEF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49344"/>
          <a:stretch/>
        </p:blipFill>
        <p:spPr>
          <a:xfrm>
            <a:off x="5550581" y="5912176"/>
            <a:ext cx="1517495" cy="622717"/>
          </a:xfrm>
          <a:prstGeom prst="rect">
            <a:avLst/>
          </a:prstGeom>
        </p:spPr>
      </p:pic>
    </p:spTree>
    <p:extLst>
      <p:ext uri="{BB962C8B-B14F-4D97-AF65-F5344CB8AC3E}">
        <p14:creationId xmlns:p14="http://schemas.microsoft.com/office/powerpoint/2010/main" val="1188907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00D25-DAD7-488E-84AB-29E01CEDFB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3D8ABE49-929F-4038-813A-0D48BD0187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1C3AEC67-708E-4D01-978F-AB76C7D058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p:cNvSpPr>
            <a:spLocks noGrp="1"/>
          </p:cNvSpPr>
          <p:nvPr>
            <p:ph type="ftr" sz="quarter" idx="10"/>
          </p:nvPr>
        </p:nvSpPr>
        <p:spPr/>
        <p:txBody>
          <a:bodyPr/>
          <a:lstStyle/>
          <a:p>
            <a:r>
              <a:rPr lang="en-US">
                <a:solidFill>
                  <a:srgbClr val="34205B"/>
                </a:solidFill>
              </a:rPr>
              <a:t>Kondapaneni, Vévoda, Grittmann, Skřivan, Slusallek, Křivánek -- Optimal multiple importance sampling</a:t>
            </a:r>
            <a:endParaRPr lang="cs-CZ" dirty="0">
              <a:solidFill>
                <a:srgbClr val="34205B"/>
              </a:solidFill>
            </a:endParaRPr>
          </a:p>
        </p:txBody>
      </p:sp>
      <p:sp>
        <p:nvSpPr>
          <p:cNvPr id="9" name="Slide Number Placeholder 8"/>
          <p:cNvSpPr>
            <a:spLocks noGrp="1"/>
          </p:cNvSpPr>
          <p:nvPr>
            <p:ph type="sldNum" sz="quarter" idx="11"/>
          </p:nvPr>
        </p:nvSpPr>
        <p:spPr/>
        <p:txBody>
          <a:bodyPr/>
          <a:lstStyle/>
          <a:p>
            <a:fld id="{22715E2D-623F-42BE-A608-3D699D020166}" type="slidenum">
              <a:rPr lang="x-none" smtClean="0"/>
              <a:pPr/>
              <a:t>‹#›</a:t>
            </a:fld>
            <a:endParaRPr lang="x-none" dirty="0"/>
          </a:p>
        </p:txBody>
      </p:sp>
    </p:spTree>
    <p:extLst>
      <p:ext uri="{BB962C8B-B14F-4D97-AF65-F5344CB8AC3E}">
        <p14:creationId xmlns:p14="http://schemas.microsoft.com/office/powerpoint/2010/main" val="153395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7698F-354A-4F4D-A955-D7442320C9E4}"/>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AC9F672B-EF33-4B44-BBD4-FD001B440C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56AA16D7-CE80-4CA7-A4F9-9595CD80A519}"/>
              </a:ext>
            </a:extLst>
          </p:cNvPr>
          <p:cNvSpPr>
            <a:spLocks noGrp="1"/>
          </p:cNvSpPr>
          <p:nvPr>
            <p:ph type="dt" sz="half" idx="10"/>
          </p:nvPr>
        </p:nvSpPr>
        <p:spPr>
          <a:xfrm>
            <a:off x="838201" y="6356350"/>
            <a:ext cx="1072376" cy="365125"/>
          </a:xfrm>
          <a:prstGeom prst="rect">
            <a:avLst/>
          </a:prstGeom>
        </p:spPr>
        <p:txBody>
          <a:bodyPr/>
          <a:lstStyle/>
          <a:p>
            <a:endParaRPr lang="x-none"/>
          </a:p>
        </p:txBody>
      </p:sp>
      <p:sp>
        <p:nvSpPr>
          <p:cNvPr id="5" name="Footer Placeholder 4">
            <a:extLst>
              <a:ext uri="{FF2B5EF4-FFF2-40B4-BE49-F238E27FC236}">
                <a16:creationId xmlns:a16="http://schemas.microsoft.com/office/drawing/2014/main" id="{95F0F849-8C0F-4868-B8AA-575986CA644B}"/>
              </a:ext>
            </a:extLst>
          </p:cNvPr>
          <p:cNvSpPr>
            <a:spLocks noGrp="1"/>
          </p:cNvSpPr>
          <p:nvPr>
            <p:ph type="ftr" sz="quarter" idx="11"/>
          </p:nvPr>
        </p:nvSpPr>
        <p:spPr/>
        <p:txBody>
          <a:bodyPr/>
          <a:lstStyle/>
          <a:p>
            <a:r>
              <a:rPr lang="cs-CZ"/>
              <a:t>Kondapaneni, Vévoda, Grittmann, Skřivan, Slusallek, Křivánek -- Optimal multiple importance sampling</a:t>
            </a:r>
            <a:endParaRPr lang="x-none"/>
          </a:p>
        </p:txBody>
      </p:sp>
      <p:sp>
        <p:nvSpPr>
          <p:cNvPr id="6" name="Slide Number Placeholder 5">
            <a:extLst>
              <a:ext uri="{FF2B5EF4-FFF2-40B4-BE49-F238E27FC236}">
                <a16:creationId xmlns:a16="http://schemas.microsoft.com/office/drawing/2014/main" id="{802AE435-18EC-4064-B128-BC2993C5749A}"/>
              </a:ext>
            </a:extLst>
          </p:cNvPr>
          <p:cNvSpPr>
            <a:spLocks noGrp="1"/>
          </p:cNvSpPr>
          <p:nvPr>
            <p:ph type="sldNum" sz="quarter" idx="12"/>
          </p:nvPr>
        </p:nvSpPr>
        <p:spPr/>
        <p:txBody>
          <a:bodyPr/>
          <a:lstStyle/>
          <a:p>
            <a:fld id="{22715E2D-623F-42BE-A608-3D699D020166}" type="slidenum">
              <a:rPr lang="x-none" smtClean="0"/>
              <a:t>‹#›</a:t>
            </a:fld>
            <a:endParaRPr lang="x-none"/>
          </a:p>
        </p:txBody>
      </p:sp>
    </p:spTree>
    <p:extLst>
      <p:ext uri="{BB962C8B-B14F-4D97-AF65-F5344CB8AC3E}">
        <p14:creationId xmlns:p14="http://schemas.microsoft.com/office/powerpoint/2010/main" val="452993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76FCC-8611-4F06-AD36-2F08A94F9CD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67B995E4-0B83-4798-93A0-FFC564E906A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DA5E9BD6-9BAF-4182-97F5-9326ABEA2A08}"/>
              </a:ext>
            </a:extLst>
          </p:cNvPr>
          <p:cNvSpPr>
            <a:spLocks noGrp="1"/>
          </p:cNvSpPr>
          <p:nvPr>
            <p:ph type="dt" sz="half" idx="10"/>
          </p:nvPr>
        </p:nvSpPr>
        <p:spPr>
          <a:xfrm>
            <a:off x="838201" y="6356350"/>
            <a:ext cx="1072376" cy="365125"/>
          </a:xfrm>
          <a:prstGeom prst="rect">
            <a:avLst/>
          </a:prstGeom>
        </p:spPr>
        <p:txBody>
          <a:bodyPr/>
          <a:lstStyle/>
          <a:p>
            <a:endParaRPr lang="x-none"/>
          </a:p>
        </p:txBody>
      </p:sp>
      <p:sp>
        <p:nvSpPr>
          <p:cNvPr id="5" name="Footer Placeholder 4">
            <a:extLst>
              <a:ext uri="{FF2B5EF4-FFF2-40B4-BE49-F238E27FC236}">
                <a16:creationId xmlns:a16="http://schemas.microsoft.com/office/drawing/2014/main" id="{6BB314D3-53C0-477F-95CD-C1234666D6D4}"/>
              </a:ext>
            </a:extLst>
          </p:cNvPr>
          <p:cNvSpPr>
            <a:spLocks noGrp="1"/>
          </p:cNvSpPr>
          <p:nvPr>
            <p:ph type="ftr" sz="quarter" idx="11"/>
          </p:nvPr>
        </p:nvSpPr>
        <p:spPr/>
        <p:txBody>
          <a:bodyPr/>
          <a:lstStyle/>
          <a:p>
            <a:r>
              <a:rPr lang="cs-CZ"/>
              <a:t>Kondapaneni, Vévoda, Grittmann, Skřivan, Slusallek, Křivánek -- Optimal multiple importance sampling</a:t>
            </a:r>
            <a:endParaRPr lang="x-none"/>
          </a:p>
        </p:txBody>
      </p:sp>
      <p:sp>
        <p:nvSpPr>
          <p:cNvPr id="6" name="Slide Number Placeholder 5">
            <a:extLst>
              <a:ext uri="{FF2B5EF4-FFF2-40B4-BE49-F238E27FC236}">
                <a16:creationId xmlns:a16="http://schemas.microsoft.com/office/drawing/2014/main" id="{76D9AD78-7B03-445D-BB8C-DD37AA872A7D}"/>
              </a:ext>
            </a:extLst>
          </p:cNvPr>
          <p:cNvSpPr>
            <a:spLocks noGrp="1"/>
          </p:cNvSpPr>
          <p:nvPr>
            <p:ph type="sldNum" sz="quarter" idx="12"/>
          </p:nvPr>
        </p:nvSpPr>
        <p:spPr/>
        <p:txBody>
          <a:bodyPr/>
          <a:lstStyle/>
          <a:p>
            <a:fld id="{22715E2D-623F-42BE-A608-3D699D020166}" type="slidenum">
              <a:rPr lang="x-none" smtClean="0"/>
              <a:t>‹#›</a:t>
            </a:fld>
            <a:endParaRPr lang="x-none"/>
          </a:p>
        </p:txBody>
      </p:sp>
    </p:spTree>
    <p:extLst>
      <p:ext uri="{BB962C8B-B14F-4D97-AF65-F5344CB8AC3E}">
        <p14:creationId xmlns:p14="http://schemas.microsoft.com/office/powerpoint/2010/main" val="4243374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96793-2AF2-470C-972F-F45EFA697618}"/>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A46B2690-0A57-4C6F-B78D-3DDC9F100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Footer Placeholder 3"/>
          <p:cNvSpPr>
            <a:spLocks noGrp="1"/>
          </p:cNvSpPr>
          <p:nvPr>
            <p:ph type="ftr" sz="quarter" idx="10"/>
          </p:nvPr>
        </p:nvSpPr>
        <p:spPr/>
        <p:txBody>
          <a:bodyPr/>
          <a:lstStyle/>
          <a:p>
            <a:pPr algn="l"/>
            <a:r>
              <a:rPr lang="en-US">
                <a:solidFill>
                  <a:srgbClr val="34205B"/>
                </a:solidFill>
              </a:rPr>
              <a:t>Kondapaneni, Vévoda, Grittmann, Skřivan, Slusallek, Křivánek -- Optimal multiple importance sampling</a:t>
            </a:r>
            <a:endParaRPr lang="cs-CZ" dirty="0">
              <a:solidFill>
                <a:srgbClr val="34205B"/>
              </a:solidFill>
            </a:endParaRPr>
          </a:p>
        </p:txBody>
      </p:sp>
      <p:sp>
        <p:nvSpPr>
          <p:cNvPr id="5" name="Slide Number Placeholder 4"/>
          <p:cNvSpPr>
            <a:spLocks noGrp="1"/>
          </p:cNvSpPr>
          <p:nvPr>
            <p:ph type="sldNum" sz="quarter" idx="11"/>
          </p:nvPr>
        </p:nvSpPr>
        <p:spPr/>
        <p:txBody>
          <a:bodyPr/>
          <a:lstStyle/>
          <a:p>
            <a:fld id="{22715E2D-623F-42BE-A608-3D699D020166}" type="slidenum">
              <a:rPr lang="x-none" smtClean="0"/>
              <a:pPr/>
              <a:t>‹#›</a:t>
            </a:fld>
            <a:endParaRPr lang="x-none" dirty="0"/>
          </a:p>
        </p:txBody>
      </p:sp>
    </p:spTree>
    <p:extLst>
      <p:ext uri="{BB962C8B-B14F-4D97-AF65-F5344CB8AC3E}">
        <p14:creationId xmlns:p14="http://schemas.microsoft.com/office/powerpoint/2010/main" val="3458886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5ACFD-07D4-40AA-9934-5E17CA499E8D}"/>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endParaRPr lang="x-none" dirty="0"/>
          </a:p>
        </p:txBody>
      </p:sp>
      <p:pic>
        <p:nvPicPr>
          <p:cNvPr id="15" name="Picture 14">
            <a:extLst>
              <a:ext uri="{FF2B5EF4-FFF2-40B4-BE49-F238E27FC236}">
                <a16:creationId xmlns:a16="http://schemas.microsoft.com/office/drawing/2014/main" id="{4AB5D6BF-7AF4-9445-87A7-EF23CBD0EBA1}"/>
              </a:ext>
            </a:extLst>
          </p:cNvPr>
          <p:cNvPicPr>
            <a:picLocks noChangeAspect="1"/>
          </p:cNvPicPr>
          <p:nvPr userDrawn="1"/>
        </p:nvPicPr>
        <p:blipFill>
          <a:blip r:embed="rId2"/>
          <a:stretch>
            <a:fillRect/>
          </a:stretch>
        </p:blipFill>
        <p:spPr>
          <a:xfrm>
            <a:off x="9293269" y="5877222"/>
            <a:ext cx="2286000" cy="666750"/>
          </a:xfrm>
          <a:prstGeom prst="rect">
            <a:avLst/>
          </a:prstGeom>
        </p:spPr>
      </p:pic>
      <p:cxnSp>
        <p:nvCxnSpPr>
          <p:cNvPr id="20" name="Straight Connector 19"/>
          <p:cNvCxnSpPr/>
          <p:nvPr userDrawn="1"/>
        </p:nvCxnSpPr>
        <p:spPr>
          <a:xfrm>
            <a:off x="612732" y="5617923"/>
            <a:ext cx="10966537" cy="0"/>
          </a:xfrm>
          <a:prstGeom prst="line">
            <a:avLst/>
          </a:prstGeom>
          <a:ln w="38100">
            <a:solidFill>
              <a:srgbClr val="34205B"/>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5697" y="5762794"/>
            <a:ext cx="1727003" cy="926652"/>
          </a:xfrm>
          <a:prstGeom prst="rect">
            <a:avLst/>
          </a:prstGeom>
        </p:spPr>
      </p:pic>
      <p:pic>
        <p:nvPicPr>
          <p:cNvPr id="9" name="Picture 2" descr="http://mathcs.uni-saarland.de/img/uds_logo_neu_blau.png">
            <a:extLst>
              <a:ext uri="{FF2B5EF4-FFF2-40B4-BE49-F238E27FC236}">
                <a16:creationId xmlns:a16="http://schemas.microsoft.com/office/drawing/2014/main" id="{A88D7896-B0DE-4EA7-9C68-AABB0DDD6F9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143945" y="5862082"/>
            <a:ext cx="1815391" cy="7280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logo&#10;&#10;Description automatically generated">
            <a:extLst>
              <a:ext uri="{FF2B5EF4-FFF2-40B4-BE49-F238E27FC236}">
                <a16:creationId xmlns:a16="http://schemas.microsoft.com/office/drawing/2014/main" id="{E0192DB1-40DB-4393-A66E-906B8DC9A05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49344"/>
          <a:stretch/>
        </p:blipFill>
        <p:spPr>
          <a:xfrm>
            <a:off x="5550581" y="5912176"/>
            <a:ext cx="1517495" cy="622717"/>
          </a:xfrm>
          <a:prstGeom prst="rect">
            <a:avLst/>
          </a:prstGeom>
        </p:spPr>
      </p:pic>
    </p:spTree>
    <p:extLst>
      <p:ext uri="{BB962C8B-B14F-4D97-AF65-F5344CB8AC3E}">
        <p14:creationId xmlns:p14="http://schemas.microsoft.com/office/powerpoint/2010/main" val="2646299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5ACFD-07D4-40AA-9934-5E17CA499E8D}"/>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endParaRPr lang="x-none" dirty="0"/>
          </a:p>
        </p:txBody>
      </p:sp>
      <p:pic>
        <p:nvPicPr>
          <p:cNvPr id="15" name="Picture 14">
            <a:extLst>
              <a:ext uri="{FF2B5EF4-FFF2-40B4-BE49-F238E27FC236}">
                <a16:creationId xmlns:a16="http://schemas.microsoft.com/office/drawing/2014/main" id="{4AB5D6BF-7AF4-9445-87A7-EF23CBD0EBA1}"/>
              </a:ext>
            </a:extLst>
          </p:cNvPr>
          <p:cNvPicPr>
            <a:picLocks noChangeAspect="1"/>
          </p:cNvPicPr>
          <p:nvPr userDrawn="1"/>
        </p:nvPicPr>
        <p:blipFill>
          <a:blip r:embed="rId2"/>
          <a:stretch>
            <a:fillRect/>
          </a:stretch>
        </p:blipFill>
        <p:spPr>
          <a:xfrm>
            <a:off x="9293269" y="5877222"/>
            <a:ext cx="2286000" cy="666750"/>
          </a:xfrm>
          <a:prstGeom prst="rect">
            <a:avLst/>
          </a:prstGeom>
        </p:spPr>
      </p:pic>
      <p:cxnSp>
        <p:nvCxnSpPr>
          <p:cNvPr id="20" name="Straight Connector 19"/>
          <p:cNvCxnSpPr/>
          <p:nvPr userDrawn="1"/>
        </p:nvCxnSpPr>
        <p:spPr>
          <a:xfrm>
            <a:off x="612732" y="5617923"/>
            <a:ext cx="10966537" cy="0"/>
          </a:xfrm>
          <a:prstGeom prst="line">
            <a:avLst/>
          </a:prstGeom>
          <a:ln w="38100">
            <a:solidFill>
              <a:srgbClr val="34205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6451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295A3-6210-4EE1-ACAA-D3E9C892BFBE}"/>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E3AE31F1-DEAD-4328-8578-FCAC048A54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853CDFB6-9D6C-4F0F-80F0-51BF55EC5E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Footer Placeholder 4"/>
          <p:cNvSpPr>
            <a:spLocks noGrp="1"/>
          </p:cNvSpPr>
          <p:nvPr>
            <p:ph type="ftr" sz="quarter" idx="10"/>
          </p:nvPr>
        </p:nvSpPr>
        <p:spPr/>
        <p:txBody>
          <a:bodyPr/>
          <a:lstStyle/>
          <a:p>
            <a:pPr algn="l"/>
            <a:r>
              <a:rPr lang="en-US">
                <a:solidFill>
                  <a:srgbClr val="34205B"/>
                </a:solidFill>
              </a:rPr>
              <a:t>Kondapaneni, Vévoda, Grittmann, Skřivan, Slusallek, Křivánek -- Optimal multiple importance sampling</a:t>
            </a:r>
            <a:endParaRPr lang="cs-CZ" dirty="0">
              <a:solidFill>
                <a:srgbClr val="34205B"/>
              </a:solidFill>
            </a:endParaRPr>
          </a:p>
        </p:txBody>
      </p:sp>
      <p:sp>
        <p:nvSpPr>
          <p:cNvPr id="6" name="Slide Number Placeholder 5"/>
          <p:cNvSpPr>
            <a:spLocks noGrp="1"/>
          </p:cNvSpPr>
          <p:nvPr>
            <p:ph type="sldNum" sz="quarter" idx="11"/>
          </p:nvPr>
        </p:nvSpPr>
        <p:spPr/>
        <p:txBody>
          <a:bodyPr/>
          <a:lstStyle/>
          <a:p>
            <a:fld id="{22715E2D-623F-42BE-A608-3D699D020166}" type="slidenum">
              <a:rPr lang="x-none" smtClean="0"/>
              <a:pPr/>
              <a:t>‹#›</a:t>
            </a:fld>
            <a:endParaRPr lang="x-none" dirty="0"/>
          </a:p>
        </p:txBody>
      </p:sp>
    </p:spTree>
    <p:extLst>
      <p:ext uri="{BB962C8B-B14F-4D97-AF65-F5344CB8AC3E}">
        <p14:creationId xmlns:p14="http://schemas.microsoft.com/office/powerpoint/2010/main" val="1880613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7961A-771C-49EA-B631-7158FC74972E}"/>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229CE691-0F86-45AE-BDC6-C42A9EFE02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B0755A-B2B7-4487-A83F-53A66821A2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C4EC03A3-52FD-4D3B-B499-8E2931FE3F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450707-921C-4BF4-9CC3-03E7DEC41E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Footer Placeholder 6"/>
          <p:cNvSpPr>
            <a:spLocks noGrp="1"/>
          </p:cNvSpPr>
          <p:nvPr>
            <p:ph type="ftr" sz="quarter" idx="10"/>
          </p:nvPr>
        </p:nvSpPr>
        <p:spPr/>
        <p:txBody>
          <a:bodyPr/>
          <a:lstStyle/>
          <a:p>
            <a:pPr algn="l"/>
            <a:r>
              <a:rPr lang="en-US">
                <a:solidFill>
                  <a:srgbClr val="34205B"/>
                </a:solidFill>
              </a:rPr>
              <a:t>Kondapaneni, Vévoda, Grittmann, Skřivan, Slusallek, Křivánek -- Optimal multiple importance sampling</a:t>
            </a:r>
            <a:endParaRPr lang="cs-CZ" dirty="0">
              <a:solidFill>
                <a:srgbClr val="34205B"/>
              </a:solidFill>
            </a:endParaRPr>
          </a:p>
        </p:txBody>
      </p:sp>
      <p:sp>
        <p:nvSpPr>
          <p:cNvPr id="8" name="Slide Number Placeholder 7"/>
          <p:cNvSpPr>
            <a:spLocks noGrp="1"/>
          </p:cNvSpPr>
          <p:nvPr>
            <p:ph type="sldNum" sz="quarter" idx="11"/>
          </p:nvPr>
        </p:nvSpPr>
        <p:spPr/>
        <p:txBody>
          <a:bodyPr/>
          <a:lstStyle/>
          <a:p>
            <a:fld id="{22715E2D-623F-42BE-A608-3D699D020166}" type="slidenum">
              <a:rPr lang="x-none" smtClean="0"/>
              <a:pPr/>
              <a:t>‹#›</a:t>
            </a:fld>
            <a:endParaRPr lang="x-none" dirty="0"/>
          </a:p>
        </p:txBody>
      </p:sp>
    </p:spTree>
    <p:extLst>
      <p:ext uri="{BB962C8B-B14F-4D97-AF65-F5344CB8AC3E}">
        <p14:creationId xmlns:p14="http://schemas.microsoft.com/office/powerpoint/2010/main" val="509598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63232-9CBE-4A0D-9489-4A51AF512D15}"/>
              </a:ext>
            </a:extLst>
          </p:cNvPr>
          <p:cNvSpPr>
            <a:spLocks noGrp="1"/>
          </p:cNvSpPr>
          <p:nvPr>
            <p:ph type="title"/>
          </p:nvPr>
        </p:nvSpPr>
        <p:spPr/>
        <p:txBody>
          <a:bodyPr/>
          <a:lstStyle/>
          <a:p>
            <a:r>
              <a:rPr lang="en-US"/>
              <a:t>Click to edit Master title style</a:t>
            </a:r>
            <a:endParaRPr lang="x-none"/>
          </a:p>
        </p:txBody>
      </p:sp>
      <p:sp>
        <p:nvSpPr>
          <p:cNvPr id="3" name="Footer Placeholder 2"/>
          <p:cNvSpPr>
            <a:spLocks noGrp="1"/>
          </p:cNvSpPr>
          <p:nvPr>
            <p:ph type="ftr" sz="quarter" idx="10"/>
          </p:nvPr>
        </p:nvSpPr>
        <p:spPr/>
        <p:txBody>
          <a:bodyPr/>
          <a:lstStyle/>
          <a:p>
            <a:pPr algn="l"/>
            <a:r>
              <a:rPr lang="en-US">
                <a:solidFill>
                  <a:srgbClr val="34205B"/>
                </a:solidFill>
              </a:rPr>
              <a:t>Kondapaneni, Vévoda, Grittmann, Skřivan, Slusallek, Křivánek -- Optimal multiple importance sampling</a:t>
            </a:r>
            <a:endParaRPr lang="cs-CZ" dirty="0">
              <a:solidFill>
                <a:srgbClr val="34205B"/>
              </a:solidFill>
            </a:endParaRPr>
          </a:p>
        </p:txBody>
      </p:sp>
      <p:sp>
        <p:nvSpPr>
          <p:cNvPr id="4" name="Slide Number Placeholder 3"/>
          <p:cNvSpPr>
            <a:spLocks noGrp="1"/>
          </p:cNvSpPr>
          <p:nvPr>
            <p:ph type="sldNum" sz="quarter" idx="11"/>
          </p:nvPr>
        </p:nvSpPr>
        <p:spPr/>
        <p:txBody>
          <a:bodyPr/>
          <a:lstStyle/>
          <a:p>
            <a:fld id="{22715E2D-623F-42BE-A608-3D699D020166}" type="slidenum">
              <a:rPr lang="x-none" smtClean="0"/>
              <a:pPr/>
              <a:t>‹#›</a:t>
            </a:fld>
            <a:endParaRPr lang="x-none" dirty="0"/>
          </a:p>
        </p:txBody>
      </p:sp>
    </p:spTree>
    <p:extLst>
      <p:ext uri="{BB962C8B-B14F-4D97-AF65-F5344CB8AC3E}">
        <p14:creationId xmlns:p14="http://schemas.microsoft.com/office/powerpoint/2010/main" val="2842474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lgn="l"/>
            <a:r>
              <a:rPr lang="en-US">
                <a:solidFill>
                  <a:srgbClr val="34205B"/>
                </a:solidFill>
              </a:rPr>
              <a:t>Kondapaneni, Vévoda, Grittmann, Skřivan, Slusallek, Křivánek -- Optimal multiple importance sampling</a:t>
            </a:r>
            <a:endParaRPr lang="cs-CZ" dirty="0">
              <a:solidFill>
                <a:srgbClr val="34205B"/>
              </a:solidFill>
            </a:endParaRPr>
          </a:p>
        </p:txBody>
      </p:sp>
      <p:sp>
        <p:nvSpPr>
          <p:cNvPr id="3" name="Slide Number Placeholder 2"/>
          <p:cNvSpPr>
            <a:spLocks noGrp="1"/>
          </p:cNvSpPr>
          <p:nvPr>
            <p:ph type="sldNum" sz="quarter" idx="11"/>
          </p:nvPr>
        </p:nvSpPr>
        <p:spPr/>
        <p:txBody>
          <a:bodyPr/>
          <a:lstStyle/>
          <a:p>
            <a:fld id="{22715E2D-623F-42BE-A608-3D699D020166}" type="slidenum">
              <a:rPr lang="x-none" smtClean="0"/>
              <a:pPr/>
              <a:t>‹#›</a:t>
            </a:fld>
            <a:endParaRPr lang="x-none" dirty="0"/>
          </a:p>
        </p:txBody>
      </p:sp>
    </p:spTree>
    <p:extLst>
      <p:ext uri="{BB962C8B-B14F-4D97-AF65-F5344CB8AC3E}">
        <p14:creationId xmlns:p14="http://schemas.microsoft.com/office/powerpoint/2010/main" val="2267128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B3E48-7336-40CC-86E2-EF485431FA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3D646FA3-3892-494A-8E1B-A094A5C6D2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0ADEECCA-4398-436F-B519-F43F59373A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p:cNvSpPr>
            <a:spLocks noGrp="1"/>
          </p:cNvSpPr>
          <p:nvPr>
            <p:ph type="ftr" sz="quarter" idx="10"/>
          </p:nvPr>
        </p:nvSpPr>
        <p:spPr/>
        <p:txBody>
          <a:bodyPr/>
          <a:lstStyle/>
          <a:p>
            <a:r>
              <a:rPr lang="en-US">
                <a:solidFill>
                  <a:srgbClr val="34205B"/>
                </a:solidFill>
              </a:rPr>
              <a:t>Kondapaneni, Vévoda, Grittmann, Skřivan, Slusallek, Křivánek -- Optimal multiple importance sampling</a:t>
            </a:r>
            <a:endParaRPr lang="cs-CZ" dirty="0">
              <a:solidFill>
                <a:srgbClr val="34205B"/>
              </a:solidFill>
            </a:endParaRPr>
          </a:p>
        </p:txBody>
      </p:sp>
      <p:sp>
        <p:nvSpPr>
          <p:cNvPr id="9" name="Slide Number Placeholder 8"/>
          <p:cNvSpPr>
            <a:spLocks noGrp="1"/>
          </p:cNvSpPr>
          <p:nvPr>
            <p:ph type="sldNum" sz="quarter" idx="11"/>
          </p:nvPr>
        </p:nvSpPr>
        <p:spPr/>
        <p:txBody>
          <a:bodyPr/>
          <a:lstStyle/>
          <a:p>
            <a:fld id="{22715E2D-623F-42BE-A608-3D699D020166}" type="slidenum">
              <a:rPr lang="x-none" smtClean="0"/>
              <a:pPr/>
              <a:t>‹#›</a:t>
            </a:fld>
            <a:endParaRPr lang="x-none" dirty="0"/>
          </a:p>
        </p:txBody>
      </p:sp>
    </p:spTree>
    <p:extLst>
      <p:ext uri="{BB962C8B-B14F-4D97-AF65-F5344CB8AC3E}">
        <p14:creationId xmlns:p14="http://schemas.microsoft.com/office/powerpoint/2010/main" val="2944170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57216D-62FA-DE49-A735-573E103F5F90}"/>
              </a:ext>
            </a:extLst>
          </p:cNvPr>
          <p:cNvPicPr>
            <a:picLocks noChangeAspect="1"/>
          </p:cNvPicPr>
          <p:nvPr userDrawn="1"/>
        </p:nvPicPr>
        <p:blipFill>
          <a:blip r:embed="rId14"/>
          <a:stretch>
            <a:fillRect/>
          </a:stretch>
        </p:blipFill>
        <p:spPr>
          <a:xfrm>
            <a:off x="0" y="0"/>
            <a:ext cx="12185650" cy="6858000"/>
          </a:xfrm>
          <a:prstGeom prst="rect">
            <a:avLst/>
          </a:prstGeom>
        </p:spPr>
      </p:pic>
      <p:sp>
        <p:nvSpPr>
          <p:cNvPr id="2" name="Title Placeholder 1">
            <a:extLst>
              <a:ext uri="{FF2B5EF4-FFF2-40B4-BE49-F238E27FC236}">
                <a16:creationId xmlns:a16="http://schemas.microsoft.com/office/drawing/2014/main" id="{6DC7E692-953C-4ECF-920D-6E1CCFE0A176}"/>
              </a:ext>
            </a:extLst>
          </p:cNvPr>
          <p:cNvSpPr>
            <a:spLocks noGrp="1"/>
          </p:cNvSpPr>
          <p:nvPr>
            <p:ph type="title"/>
          </p:nvPr>
        </p:nvSpPr>
        <p:spPr>
          <a:xfrm>
            <a:off x="835025" y="77027"/>
            <a:ext cx="10515600" cy="1067562"/>
          </a:xfrm>
          <a:prstGeom prst="rect">
            <a:avLst/>
          </a:prstGeom>
        </p:spPr>
        <p:txBody>
          <a:bodyPr vert="horz" lIns="91440" tIns="45720" rIns="91440" bIns="45720" rtlCol="0" anchor="ctr">
            <a:normAutofit/>
          </a:bodyPr>
          <a:lstStyle/>
          <a:p>
            <a:r>
              <a:rPr lang="en-US" dirty="0"/>
              <a:t>Click to edit Master title style</a:t>
            </a:r>
            <a:endParaRPr lang="x-none" dirty="0"/>
          </a:p>
        </p:txBody>
      </p:sp>
      <p:sp>
        <p:nvSpPr>
          <p:cNvPr id="3" name="Text Placeholder 2">
            <a:extLst>
              <a:ext uri="{FF2B5EF4-FFF2-40B4-BE49-F238E27FC236}">
                <a16:creationId xmlns:a16="http://schemas.microsoft.com/office/drawing/2014/main" id="{EC948CDC-5E3B-4407-8726-496C733C3C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x-none" dirty="0"/>
          </a:p>
        </p:txBody>
      </p:sp>
      <p:sp>
        <p:nvSpPr>
          <p:cNvPr id="5" name="Footer Placeholder 4">
            <a:extLst>
              <a:ext uri="{FF2B5EF4-FFF2-40B4-BE49-F238E27FC236}">
                <a16:creationId xmlns:a16="http://schemas.microsoft.com/office/drawing/2014/main" id="{95B40B6B-47DB-43B2-B4B3-292EEC7CB167}"/>
              </a:ext>
            </a:extLst>
          </p:cNvPr>
          <p:cNvSpPr>
            <a:spLocks noGrp="1"/>
          </p:cNvSpPr>
          <p:nvPr>
            <p:ph type="ftr" sz="quarter" idx="3"/>
          </p:nvPr>
        </p:nvSpPr>
        <p:spPr>
          <a:xfrm>
            <a:off x="835025" y="6356350"/>
            <a:ext cx="8914401"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algn="l"/>
            <a:r>
              <a:rPr lang="en-US">
                <a:solidFill>
                  <a:srgbClr val="34205B"/>
                </a:solidFill>
              </a:rPr>
              <a:t>Kondapaneni, Vévoda, Grittmann, Skřivan, Slusallek, Křivánek -- Optimal multiple importance sampling</a:t>
            </a:r>
            <a:endParaRPr lang="cs-CZ" dirty="0">
              <a:solidFill>
                <a:srgbClr val="34205B"/>
              </a:solidFill>
            </a:endParaRPr>
          </a:p>
        </p:txBody>
      </p:sp>
      <p:sp>
        <p:nvSpPr>
          <p:cNvPr id="6" name="Slide Number Placeholder 5">
            <a:extLst>
              <a:ext uri="{FF2B5EF4-FFF2-40B4-BE49-F238E27FC236}">
                <a16:creationId xmlns:a16="http://schemas.microsoft.com/office/drawing/2014/main" id="{9779E68D-6922-4681-9A9E-4B6CDA978E71}"/>
              </a:ext>
            </a:extLst>
          </p:cNvPr>
          <p:cNvSpPr>
            <a:spLocks noGrp="1"/>
          </p:cNvSpPr>
          <p:nvPr>
            <p:ph type="sldNum" sz="quarter" idx="4"/>
          </p:nvPr>
        </p:nvSpPr>
        <p:spPr>
          <a:xfrm>
            <a:off x="184537" y="6356349"/>
            <a:ext cx="465951"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22715E2D-623F-42BE-A608-3D699D020166}" type="slidenum">
              <a:rPr lang="x-none" smtClean="0"/>
              <a:pPr/>
              <a:t>‹#›</a:t>
            </a:fld>
            <a:endParaRPr lang="x-none" dirty="0"/>
          </a:p>
        </p:txBody>
      </p:sp>
    </p:spTree>
    <p:extLst>
      <p:ext uri="{BB962C8B-B14F-4D97-AF65-F5344CB8AC3E}">
        <p14:creationId xmlns:p14="http://schemas.microsoft.com/office/powerpoint/2010/main" val="2575710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dt="0"/>
  <p:txStyles>
    <p:titleStyle>
      <a:lvl1pPr algn="l" defTabSz="914400" rtl="0" eaLnBrk="1" latinLnBrk="0" hangingPunct="1">
        <a:lnSpc>
          <a:spcPct val="90000"/>
        </a:lnSpc>
        <a:spcBef>
          <a:spcPct val="0"/>
        </a:spcBef>
        <a:buNone/>
        <a:defRPr sz="4000" b="1" kern="1200">
          <a:solidFill>
            <a:srgbClr val="34205B"/>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4205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4205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4205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4205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420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20.png"/><Relationship Id="rId21" Type="http://schemas.openxmlformats.org/officeDocument/2006/relationships/image" Target="../media/image16.png"/><Relationship Id="rId7" Type="http://schemas.openxmlformats.org/officeDocument/2006/relationships/image" Target="../media/image22.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12.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10.png"/><Relationship Id="rId11" Type="http://schemas.openxmlformats.org/officeDocument/2006/relationships/image" Target="../media/image25.png"/><Relationship Id="rId15" Type="http://schemas.openxmlformats.org/officeDocument/2006/relationships/image" Target="../media/image29.png"/><Relationship Id="rId10" Type="http://schemas.openxmlformats.org/officeDocument/2006/relationships/image" Target="../media/image24.png"/><Relationship Id="rId19" Type="http://schemas.openxmlformats.org/officeDocument/2006/relationships/image" Target="../media/image33.png"/><Relationship Id="rId4" Type="http://schemas.openxmlformats.org/officeDocument/2006/relationships/image" Target="../media/image21.pn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5.png"/></Relationships>
</file>

<file path=ppt/slides/_rels/slide13.xml.rels><?xml version="1.0" encoding="UTF-8" standalone="yes"?>
<Relationships xmlns="http://schemas.openxmlformats.org/package/2006/relationships"><Relationship Id="rId18" Type="http://schemas.openxmlformats.org/officeDocument/2006/relationships/image" Target="../media/image25.png"/><Relationship Id="rId26" Type="http://schemas.openxmlformats.org/officeDocument/2006/relationships/image" Target="../media/image360.png"/><Relationship Id="rId39" Type="http://schemas.openxmlformats.org/officeDocument/2006/relationships/image" Target="../media/image45.png"/><Relationship Id="rId3" Type="http://schemas.openxmlformats.org/officeDocument/2006/relationships/image" Target="../media/image24.png"/><Relationship Id="rId21" Type="http://schemas.openxmlformats.org/officeDocument/2006/relationships/image" Target="../media/image30.png"/><Relationship Id="rId34" Type="http://schemas.openxmlformats.org/officeDocument/2006/relationships/image" Target="../media/image41.png"/><Relationship Id="rId42" Type="http://schemas.openxmlformats.org/officeDocument/2006/relationships/image" Target="../media/image48.png"/><Relationship Id="rId47" Type="http://schemas.openxmlformats.org/officeDocument/2006/relationships/image" Target="../media/image53.png"/><Relationship Id="rId17" Type="http://schemas.openxmlformats.org/officeDocument/2006/relationships/image" Target="../media/image60.png"/><Relationship Id="rId25" Type="http://schemas.openxmlformats.org/officeDocument/2006/relationships/image" Target="../media/image350.png"/><Relationship Id="rId33" Type="http://schemas.openxmlformats.org/officeDocument/2006/relationships/image" Target="../media/image40.png"/><Relationship Id="rId38" Type="http://schemas.openxmlformats.org/officeDocument/2006/relationships/image" Target="../media/image44.png"/><Relationship Id="rId46" Type="http://schemas.openxmlformats.org/officeDocument/2006/relationships/image" Target="../media/image52.png"/><Relationship Id="rId2" Type="http://schemas.openxmlformats.org/officeDocument/2006/relationships/notesSlide" Target="../notesSlides/notesSlide13.xml"/><Relationship Id="rId20" Type="http://schemas.openxmlformats.org/officeDocument/2006/relationships/image" Target="../media/image21.png"/><Relationship Id="rId29" Type="http://schemas.openxmlformats.org/officeDocument/2006/relationships/image" Target="../media/image27.png"/><Relationship Id="rId41"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36.png"/><Relationship Id="rId24" Type="http://schemas.openxmlformats.org/officeDocument/2006/relationships/image" Target="../media/image210.png"/><Relationship Id="rId32" Type="http://schemas.openxmlformats.org/officeDocument/2006/relationships/image" Target="../media/image39.png"/><Relationship Id="rId37" Type="http://schemas.openxmlformats.org/officeDocument/2006/relationships/image" Target="../media/image33.png"/><Relationship Id="rId40" Type="http://schemas.openxmlformats.org/officeDocument/2006/relationships/image" Target="../media/image46.png"/><Relationship Id="rId45" Type="http://schemas.openxmlformats.org/officeDocument/2006/relationships/image" Target="../media/image51.png"/><Relationship Id="rId5" Type="http://schemas.openxmlformats.org/officeDocument/2006/relationships/image" Target="../media/image351.png"/><Relationship Id="rId23" Type="http://schemas.openxmlformats.org/officeDocument/2006/relationships/image" Target="../media/image341.png"/><Relationship Id="rId28" Type="http://schemas.openxmlformats.org/officeDocument/2006/relationships/image" Target="../media/image26.png"/><Relationship Id="rId36" Type="http://schemas.openxmlformats.org/officeDocument/2006/relationships/image" Target="../media/image43.png"/><Relationship Id="rId49" Type="http://schemas.openxmlformats.org/officeDocument/2006/relationships/image" Target="../media/image55.png"/><Relationship Id="rId19" Type="http://schemas.openxmlformats.org/officeDocument/2006/relationships/image" Target="../media/image29.png"/><Relationship Id="rId31" Type="http://schemas.openxmlformats.org/officeDocument/2006/relationships/image" Target="../media/image38.png"/><Relationship Id="rId44" Type="http://schemas.openxmlformats.org/officeDocument/2006/relationships/image" Target="../media/image50.png"/><Relationship Id="rId4" Type="http://schemas.openxmlformats.org/officeDocument/2006/relationships/image" Target="../media/image20.png"/><Relationship Id="rId27" Type="http://schemas.openxmlformats.org/officeDocument/2006/relationships/image" Target="../media/image37.png"/><Relationship Id="rId30" Type="http://schemas.openxmlformats.org/officeDocument/2006/relationships/image" Target="../media/image28.png"/><Relationship Id="rId35" Type="http://schemas.openxmlformats.org/officeDocument/2006/relationships/image" Target="../media/image42.png"/><Relationship Id="rId43" Type="http://schemas.openxmlformats.org/officeDocument/2006/relationships/image" Target="../media/image49.png"/><Relationship Id="rId48" Type="http://schemas.openxmlformats.org/officeDocument/2006/relationships/image" Target="../media/image54.png"/></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3.png"/><Relationship Id="rId7"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8.png"/><Relationship Id="rId10" Type="http://schemas.openxmlformats.org/officeDocument/2006/relationships/image" Target="../media/image54.png"/><Relationship Id="rId4" Type="http://schemas.openxmlformats.org/officeDocument/2006/relationships/image" Target="../media/image45.png"/><Relationship Id="rId9"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64.png"/><Relationship Id="rId4" Type="http://schemas.openxmlformats.org/officeDocument/2006/relationships/image" Target="NUL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NUL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NUL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NULL"/></Relationships>
</file>

<file path=ppt/slides/_rels/slide2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12" Type="http://schemas.openxmlformats.org/officeDocument/2006/relationships/image" Target="NUL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3" Type="http://schemas.openxmlformats.org/officeDocument/2006/relationships/image" Target="../media/image25.png"/><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notesSlide" Target="../notesSlides/notesSlide25.xml"/><Relationship Id="rId1" Type="http://schemas.openxmlformats.org/officeDocument/2006/relationships/slideLayout" Target="../slideLayouts/slideLayout7.xm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media/image20.png"/><Relationship Id="rId9" Type="http://schemas.openxmlformats.org/officeDocument/2006/relationships/image" Target="NULL"/></Relationships>
</file>

<file path=ppt/slides/_rels/slide2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NUL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2910.png"/><Relationship Id="rId13" Type="http://schemas.openxmlformats.org/officeDocument/2006/relationships/image" Target="../media/image79.png"/><Relationship Id="rId3" Type="http://schemas.openxmlformats.org/officeDocument/2006/relationships/image" Target="../media/image74.png"/><Relationship Id="rId12"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7.xml"/><Relationship Id="rId11" Type="http://schemas.openxmlformats.org/officeDocument/2006/relationships/image" Target="../media/image77.png"/><Relationship Id="rId10"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4520.png"/></Relationships>
</file>

<file path=ppt/slides/_rels/slide29.xml.rels><?xml version="1.0" encoding="UTF-8" standalone="yes"?>
<Relationships xmlns="http://schemas.openxmlformats.org/package/2006/relationships"><Relationship Id="rId8" Type="http://schemas.openxmlformats.org/officeDocument/2006/relationships/image" Target="../media/image571.png"/><Relationship Id="rId3" Type="http://schemas.openxmlformats.org/officeDocument/2006/relationships/image" Target="../media/image561.png"/><Relationship Id="rId7" Type="http://schemas.openxmlformats.org/officeDocument/2006/relationships/image" Target="../media/image560.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50.png"/><Relationship Id="rId5" Type="http://schemas.openxmlformats.org/officeDocument/2006/relationships/image" Target="../media/image81.png"/><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571.png"/><Relationship Id="rId3" Type="http://schemas.openxmlformats.org/officeDocument/2006/relationships/image" Target="../media/image581.png"/><Relationship Id="rId7"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50.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580.png"/></Relationships>
</file>

<file path=ppt/slides/_rels/slide31.xml.rels><?xml version="1.0" encoding="UTF-8" standalone="yes"?>
<Relationships xmlns="http://schemas.openxmlformats.org/package/2006/relationships"><Relationship Id="rId13" Type="http://schemas.openxmlformats.org/officeDocument/2006/relationships/image" Target="../media/image80.png"/><Relationship Id="rId3" Type="http://schemas.openxmlformats.org/officeDocument/2006/relationships/image" Target="../media/image84.png"/><Relationship Id="rId12" Type="http://schemas.openxmlformats.org/officeDocument/2006/relationships/image" Target="../media/image530.png"/><Relationship Id="rId17" Type="http://schemas.openxmlformats.org/officeDocument/2006/relationships/image" Target="../media/image83.png"/><Relationship Id="rId2" Type="http://schemas.openxmlformats.org/officeDocument/2006/relationships/notesSlide" Target="../notesSlides/notesSlide31.xml"/><Relationship Id="rId16"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591.png"/><Relationship Id="rId11" Type="http://schemas.openxmlformats.org/officeDocument/2006/relationships/image" Target="../media/image63.png"/><Relationship Id="rId5" Type="http://schemas.openxmlformats.org/officeDocument/2006/relationships/image" Target="../media/image86.png"/><Relationship Id="rId15" Type="http://schemas.openxmlformats.org/officeDocument/2006/relationships/image" Target="../media/image550.png"/><Relationship Id="rId4" Type="http://schemas.openxmlformats.org/officeDocument/2006/relationships/image" Target="../media/image85.png"/><Relationship Id="rId14" Type="http://schemas.openxmlformats.org/officeDocument/2006/relationships/image" Target="../media/image8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500.png"/><Relationship Id="rId3" Type="http://schemas.openxmlformats.org/officeDocument/2006/relationships/image" Target="../media/image88.png"/><Relationship Id="rId7" Type="http://schemas.openxmlformats.org/officeDocument/2006/relationships/image" Target="../media/image490.png"/><Relationship Id="rId12" Type="http://schemas.openxmlformats.org/officeDocument/2006/relationships/image" Target="../media/image92.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91.png"/><Relationship Id="rId5" Type="http://schemas.openxmlformats.org/officeDocument/2006/relationships/image" Target="../media/image480.png"/><Relationship Id="rId10" Type="http://schemas.openxmlformats.org/officeDocument/2006/relationships/image" Target="../media/image90.png"/><Relationship Id="rId4" Type="http://schemas.openxmlformats.org/officeDocument/2006/relationships/image" Target="../media/image20.png"/><Relationship Id="rId9" Type="http://schemas.openxmlformats.org/officeDocument/2006/relationships/image" Target="../media/image89.png"/></Relationships>
</file>

<file path=ppt/slides/_rels/slide38.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98.png"/><Relationship Id="rId3" Type="http://schemas.openxmlformats.org/officeDocument/2006/relationships/image" Target="../media/image62.png"/><Relationship Id="rId7" Type="http://schemas.openxmlformats.org/officeDocument/2006/relationships/image" Target="../media/image67.png"/><Relationship Id="rId12" Type="http://schemas.openxmlformats.org/officeDocument/2006/relationships/image" Target="../media/image72.svg"/><Relationship Id="rId2" Type="http://schemas.openxmlformats.org/officeDocument/2006/relationships/notesSlide" Target="../notesSlides/notesSlide38.xml"/><Relationship Id="rId16" Type="http://schemas.openxmlformats.org/officeDocument/2006/relationships/image" Target="../media/image1010.png"/><Relationship Id="rId1" Type="http://schemas.openxmlformats.org/officeDocument/2006/relationships/slideLayout" Target="../slideLayouts/slideLayout7.xml"/><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100.png"/><Relationship Id="rId10" Type="http://schemas.openxmlformats.org/officeDocument/2006/relationships/image" Target="../media/image70.svg"/><Relationship Id="rId4" Type="http://schemas.openxmlformats.org/officeDocument/2006/relationships/image" Target="../media/image63.svg"/><Relationship Id="rId9" Type="http://schemas.openxmlformats.org/officeDocument/2006/relationships/image" Target="../media/image69.png"/><Relationship Id="rId14" Type="http://schemas.openxmlformats.org/officeDocument/2006/relationships/image" Target="../media/image99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87.png"/></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3.png"/><Relationship Id="rId4" Type="http://schemas.openxmlformats.org/officeDocument/2006/relationships/image" Target="../media/image87.png"/></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7.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2.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03.png"/><Relationship Id="rId11" Type="http://schemas.openxmlformats.org/officeDocument/2006/relationships/image" Target="../media/image107.png"/><Relationship Id="rId5" Type="http://schemas.openxmlformats.org/officeDocument/2006/relationships/image" Target="../media/image102.png"/><Relationship Id="rId10" Type="http://schemas.openxmlformats.org/officeDocument/2006/relationships/image" Target="../media/image106.png"/><Relationship Id="rId4" Type="http://schemas.openxmlformats.org/officeDocument/2006/relationships/image" Target="../media/image101.png"/><Relationship Id="rId9" Type="http://schemas.openxmlformats.org/officeDocument/2006/relationships/image" Target="../media/image105.png"/></Relationships>
</file>

<file path=ppt/slides/_rels/slide48.xml.rels><?xml version="1.0" encoding="UTF-8" standalone="yes"?>
<Relationships xmlns="http://schemas.openxmlformats.org/package/2006/relationships"><Relationship Id="rId3" Type="http://schemas.openxmlformats.org/officeDocument/2006/relationships/image" Target="../media/image1100.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911.png"/><Relationship Id="rId4" Type="http://schemas.openxmlformats.org/officeDocument/2006/relationships/image" Target="../media/image900.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1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5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image" Target="../media/image111.png"/><Relationship Id="rId7" Type="http://schemas.openxmlformats.org/officeDocument/2006/relationships/image" Target="../media/image1200.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250.png"/><Relationship Id="rId5" Type="http://schemas.openxmlformats.org/officeDocument/2006/relationships/image" Target="../media/image261.png"/><Relationship Id="rId10" Type="http://schemas.openxmlformats.org/officeDocument/2006/relationships/image" Target="../media/image114.png"/><Relationship Id="rId4" Type="http://schemas.openxmlformats.org/officeDocument/2006/relationships/image" Target="../media/image112.png"/><Relationship Id="rId9" Type="http://schemas.openxmlformats.org/officeDocument/2006/relationships/image" Target="../media/image113.png"/></Relationships>
</file>

<file path=ppt/slides/_rels/slide5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640.png"/></Relationships>
</file>

<file path=ppt/slides/_rels/slide56.xml.rels><?xml version="1.0" encoding="UTF-8" standalone="yes"?>
<Relationships xmlns="http://schemas.openxmlformats.org/package/2006/relationships"><Relationship Id="rId3" Type="http://schemas.openxmlformats.org/officeDocument/2006/relationships/image" Target="../media/image401.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450.png"/></Relationships>
</file>

<file path=ppt/slides/_rels/slide57.xml.rels><?xml version="1.0" encoding="UTF-8" standalone="yes"?>
<Relationships xmlns="http://schemas.openxmlformats.org/package/2006/relationships"><Relationship Id="rId3" Type="http://schemas.openxmlformats.org/officeDocument/2006/relationships/image" Target="../media/image1020.png"/><Relationship Id="rId2" Type="http://schemas.openxmlformats.org/officeDocument/2006/relationships/notesSlide" Target="../notesSlides/notesSlide57.xml"/><Relationship Id="rId1" Type="http://schemas.openxmlformats.org/officeDocument/2006/relationships/slideLayout" Target="../slideLayouts/slideLayout5.xml"/><Relationship Id="rId4" Type="http://schemas.openxmlformats.org/officeDocument/2006/relationships/image" Target="../media/image910.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8" Type="http://schemas.openxmlformats.org/officeDocument/2006/relationships/image" Target="../media/image20.png"/><Relationship Id="rId26" Type="http://schemas.openxmlformats.org/officeDocument/2006/relationships/image" Target="../media/image590.png"/><Relationship Id="rId21" Type="http://schemas.openxmlformats.org/officeDocument/2006/relationships/image" Target="../media/image21.png"/><Relationship Id="rId34" Type="http://schemas.openxmlformats.org/officeDocument/2006/relationships/image" Target="../media/image630.png"/><Relationship Id="rId17" Type="http://schemas.openxmlformats.org/officeDocument/2006/relationships/image" Target="../media/image600.png"/><Relationship Id="rId25" Type="http://schemas.openxmlformats.org/officeDocument/2006/relationships/image" Target="../media/image5800.png"/><Relationship Id="rId33" Type="http://schemas.openxmlformats.org/officeDocument/2006/relationships/image" Target="../media/image620.png"/><Relationship Id="rId2" Type="http://schemas.openxmlformats.org/officeDocument/2006/relationships/notesSlide" Target="../notesSlides/notesSlide59.xml"/><Relationship Id="rId20" Type="http://schemas.openxmlformats.org/officeDocument/2006/relationships/image" Target="../media/image29.png"/><Relationship Id="rId29"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5600.png"/><Relationship Id="rId24" Type="http://schemas.openxmlformats.org/officeDocument/2006/relationships/image" Target="../media/image570.png"/><Relationship Id="rId32" Type="http://schemas.openxmlformats.org/officeDocument/2006/relationships/image" Target="../media/image610.png"/><Relationship Id="rId5" Type="http://schemas.openxmlformats.org/officeDocument/2006/relationships/image" Target="../media/image322.png"/><Relationship Id="rId23" Type="http://schemas.openxmlformats.org/officeDocument/2006/relationships/image" Target="../media/image3410.png"/><Relationship Id="rId28" Type="http://schemas.openxmlformats.org/officeDocument/2006/relationships/image" Target="../media/image26.png"/><Relationship Id="rId19" Type="http://schemas.openxmlformats.org/officeDocument/2006/relationships/image" Target="../media/image25.png"/><Relationship Id="rId31" Type="http://schemas.openxmlformats.org/officeDocument/2006/relationships/image" Target="../media/image24.png"/><Relationship Id="rId4" Type="http://schemas.openxmlformats.org/officeDocument/2006/relationships/image" Target="../media/image310.png"/><Relationship Id="rId22" Type="http://schemas.openxmlformats.org/officeDocument/2006/relationships/image" Target="../media/image30.png"/><Relationship Id="rId27" Type="http://schemas.openxmlformats.org/officeDocument/2006/relationships/image" Target="../media/image200.png"/><Relationship Id="rId30"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62691" y="1441343"/>
            <a:ext cx="8212666" cy="1764252"/>
          </a:xfrm>
          <a:prstGeom prst="rect">
            <a:avLst/>
          </a:prstGeom>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rgbClr val="34205B"/>
                </a:solidFill>
                <a:latin typeface="+mj-lt"/>
                <a:ea typeface="+mj-ea"/>
                <a:cs typeface="+mj-cs"/>
              </a:defRPr>
            </a:lvl1pPr>
          </a:lstStyle>
          <a:p>
            <a:r>
              <a:rPr lang="en-US" dirty="0"/>
              <a:t>Optimal Multiple Importance Sampling</a:t>
            </a:r>
          </a:p>
        </p:txBody>
      </p:sp>
      <p:graphicFrame>
        <p:nvGraphicFramePr>
          <p:cNvPr id="5" name="Table 4"/>
          <p:cNvGraphicFramePr>
            <a:graphicFrameLocks noGrp="1"/>
          </p:cNvGraphicFramePr>
          <p:nvPr/>
        </p:nvGraphicFramePr>
        <p:xfrm>
          <a:off x="1565329" y="3644073"/>
          <a:ext cx="8949180" cy="1463040"/>
        </p:xfrm>
        <a:graphic>
          <a:graphicData uri="http://schemas.openxmlformats.org/drawingml/2006/table">
            <a:tbl>
              <a:tblPr>
                <a:tableStyleId>{5C22544A-7EE6-4342-B048-85BDC9FD1C3A}</a:tableStyleId>
              </a:tblPr>
              <a:tblGrid>
                <a:gridCol w="2237295">
                  <a:extLst>
                    <a:ext uri="{9D8B030D-6E8A-4147-A177-3AD203B41FA5}">
                      <a16:colId xmlns:a16="http://schemas.microsoft.com/office/drawing/2014/main" val="20000"/>
                    </a:ext>
                  </a:extLst>
                </a:gridCol>
                <a:gridCol w="2237295">
                  <a:extLst>
                    <a:ext uri="{9D8B030D-6E8A-4147-A177-3AD203B41FA5}">
                      <a16:colId xmlns:a16="http://schemas.microsoft.com/office/drawing/2014/main" val="20001"/>
                    </a:ext>
                  </a:extLst>
                </a:gridCol>
                <a:gridCol w="2237295">
                  <a:extLst>
                    <a:ext uri="{9D8B030D-6E8A-4147-A177-3AD203B41FA5}">
                      <a16:colId xmlns:a16="http://schemas.microsoft.com/office/drawing/2014/main" val="20002"/>
                    </a:ext>
                  </a:extLst>
                </a:gridCol>
                <a:gridCol w="2237295">
                  <a:extLst>
                    <a:ext uri="{9D8B030D-6E8A-4147-A177-3AD203B41FA5}">
                      <a16:colId xmlns:a16="http://schemas.microsoft.com/office/drawing/2014/main" val="20003"/>
                    </a:ext>
                  </a:extLst>
                </a:gridCol>
              </a:tblGrid>
              <a:tr h="370840">
                <a:tc>
                  <a:txBody>
                    <a:bodyPr/>
                    <a:lstStyle/>
                    <a:p>
                      <a:pPr algn="ctr"/>
                      <a:r>
                        <a:rPr lang="en-US" sz="1800" b="1" dirty="0">
                          <a:solidFill>
                            <a:srgbClr val="34205B"/>
                          </a:solidFill>
                          <a:latin typeface="Corbel" panose="020B0503020204020204" pitchFamily="34" charset="0"/>
                        </a:rPr>
                        <a:t>Ivo </a:t>
                      </a:r>
                      <a:r>
                        <a:rPr lang="en-US" sz="1800" b="1" dirty="0" err="1">
                          <a:solidFill>
                            <a:srgbClr val="34205B"/>
                          </a:solidFill>
                          <a:latin typeface="Corbel" panose="020B0503020204020204" pitchFamily="34" charset="0"/>
                        </a:rPr>
                        <a:t>Kondapaneni</a:t>
                      </a:r>
                      <a:endParaRPr lang="en-US" sz="1800" b="1" dirty="0">
                        <a:solidFill>
                          <a:srgbClr val="34205B"/>
                        </a:solidFill>
                        <a:latin typeface="Corbel" panose="020B0503020204020204" pitchFamily="34" charset="0"/>
                      </a:endParaRPr>
                    </a:p>
                    <a:p>
                      <a:pPr algn="ctr"/>
                      <a:r>
                        <a:rPr lang="en-US" sz="1200" dirty="0">
                          <a:solidFill>
                            <a:srgbClr val="34205B"/>
                          </a:solidFill>
                          <a:latin typeface="Corbel" panose="020B0503020204020204" pitchFamily="34" charset="0"/>
                        </a:rPr>
                        <a:t>Charles University, Prague</a:t>
                      </a:r>
                      <a:endParaRPr lang="cs-CZ" sz="1200" dirty="0">
                        <a:solidFill>
                          <a:srgbClr val="34205B"/>
                        </a:solidFill>
                        <a:latin typeface="Corbel" panose="020B05030202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800" b="1" dirty="0">
                          <a:solidFill>
                            <a:srgbClr val="34205B"/>
                          </a:solidFill>
                          <a:latin typeface="Corbel" panose="020B0503020204020204" pitchFamily="34" charset="0"/>
                        </a:rPr>
                        <a:t>Petr </a:t>
                      </a:r>
                      <a:r>
                        <a:rPr lang="en-US" sz="1800" b="1" dirty="0" err="1">
                          <a:solidFill>
                            <a:srgbClr val="34205B"/>
                          </a:solidFill>
                          <a:latin typeface="Corbel" panose="020B0503020204020204" pitchFamily="34" charset="0"/>
                        </a:rPr>
                        <a:t>Vévoda</a:t>
                      </a:r>
                      <a:endParaRPr lang="en-US" sz="1800" b="1" dirty="0">
                        <a:solidFill>
                          <a:srgbClr val="34205B"/>
                        </a:solidFill>
                        <a:latin typeface="Corbel" panose="020B0503020204020204" pitchFamily="34" charset="0"/>
                      </a:endParaRPr>
                    </a:p>
                    <a:p>
                      <a:pPr marL="0" marR="0" indent="0" algn="ctr" defTabSz="789018" rtl="0" eaLnBrk="1" fontAlgn="auto" latinLnBrk="0" hangingPunct="1">
                        <a:lnSpc>
                          <a:spcPct val="100000"/>
                        </a:lnSpc>
                        <a:spcBef>
                          <a:spcPts val="0"/>
                        </a:spcBef>
                        <a:spcAft>
                          <a:spcPts val="0"/>
                        </a:spcAft>
                        <a:buClrTx/>
                        <a:buSzTx/>
                        <a:buFontTx/>
                        <a:buNone/>
                        <a:tabLst/>
                        <a:defRPr/>
                      </a:pPr>
                      <a:r>
                        <a:rPr lang="en-US" sz="1200" dirty="0">
                          <a:solidFill>
                            <a:srgbClr val="34205B"/>
                          </a:solidFill>
                          <a:latin typeface="Corbel" panose="020B0503020204020204" pitchFamily="34" charset="0"/>
                        </a:rPr>
                        <a:t>Charles University, Prague</a:t>
                      </a:r>
                    </a:p>
                    <a:p>
                      <a:pPr marL="0" marR="0" indent="0" algn="ctr" defTabSz="789018" rtl="0" eaLnBrk="1" fontAlgn="auto" latinLnBrk="0" hangingPunct="1">
                        <a:lnSpc>
                          <a:spcPct val="100000"/>
                        </a:lnSpc>
                        <a:spcBef>
                          <a:spcPts val="0"/>
                        </a:spcBef>
                        <a:spcAft>
                          <a:spcPts val="0"/>
                        </a:spcAft>
                        <a:buClrTx/>
                        <a:buSzTx/>
                        <a:buFontTx/>
                        <a:buNone/>
                        <a:tabLst/>
                        <a:defRPr/>
                      </a:pPr>
                      <a:r>
                        <a:rPr lang="en-US" sz="1200" dirty="0">
                          <a:solidFill>
                            <a:srgbClr val="34205B"/>
                          </a:solidFill>
                          <a:latin typeface="Corbel" panose="020B0503020204020204" pitchFamily="34" charset="0"/>
                        </a:rPr>
                        <a:t>Chaos Czech</a:t>
                      </a:r>
                      <a:r>
                        <a:rPr lang="cs-CZ" sz="1200" dirty="0">
                          <a:solidFill>
                            <a:srgbClr val="34205B"/>
                          </a:solidFill>
                          <a:latin typeface="Corbel" panose="020B0503020204020204" pitchFamily="34" charset="0"/>
                        </a:rPr>
                        <a:t> a.s.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800" b="1" dirty="0">
                          <a:solidFill>
                            <a:srgbClr val="34205B"/>
                          </a:solidFill>
                          <a:latin typeface="Corbel" panose="020B0503020204020204" pitchFamily="34" charset="0"/>
                        </a:rPr>
                        <a:t>Pascal </a:t>
                      </a:r>
                      <a:r>
                        <a:rPr lang="en-US" sz="1800" b="1" dirty="0" err="1">
                          <a:solidFill>
                            <a:srgbClr val="34205B"/>
                          </a:solidFill>
                          <a:latin typeface="Corbel" panose="020B0503020204020204" pitchFamily="34" charset="0"/>
                        </a:rPr>
                        <a:t>Grittmann</a:t>
                      </a:r>
                      <a:endParaRPr lang="en-US" sz="1800" b="1" dirty="0">
                        <a:solidFill>
                          <a:srgbClr val="34205B"/>
                        </a:solidFill>
                        <a:latin typeface="Corbel" panose="020B0503020204020204" pitchFamily="34" charset="0"/>
                      </a:endParaRPr>
                    </a:p>
                    <a:p>
                      <a:pPr algn="ctr"/>
                      <a:r>
                        <a:rPr lang="en-US" sz="1200" dirty="0">
                          <a:solidFill>
                            <a:srgbClr val="34205B"/>
                          </a:solidFill>
                          <a:latin typeface="Corbel" panose="020B0503020204020204" pitchFamily="34" charset="0"/>
                        </a:rPr>
                        <a:t>Saarland University</a:t>
                      </a:r>
                      <a:endParaRPr lang="cs-CZ" sz="1200" dirty="0">
                        <a:solidFill>
                          <a:srgbClr val="34205B"/>
                        </a:solidFill>
                        <a:latin typeface="Corbel" panose="020B05030202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cs-CZ" sz="1600" b="1" dirty="0">
                          <a:solidFill>
                            <a:srgbClr val="34205B"/>
                          </a:solidFill>
                          <a:latin typeface="Corbel" panose="020B0503020204020204" pitchFamily="34" charset="0"/>
                        </a:rPr>
                        <a:t>Tomáš Skřivan</a:t>
                      </a:r>
                      <a:endParaRPr lang="en-US" sz="1600" b="1" dirty="0">
                        <a:solidFill>
                          <a:srgbClr val="34205B"/>
                        </a:solidFill>
                        <a:latin typeface="Corbel" panose="020B0503020204020204" pitchFamily="34" charset="0"/>
                      </a:endParaRPr>
                    </a:p>
                    <a:p>
                      <a:pPr algn="ctr"/>
                      <a:r>
                        <a:rPr lang="en-US" sz="1200" dirty="0">
                          <a:solidFill>
                            <a:srgbClr val="34205B"/>
                          </a:solidFill>
                          <a:latin typeface="Corbel" panose="020B0503020204020204" pitchFamily="34" charset="0"/>
                        </a:rPr>
                        <a:t>IST Austria</a:t>
                      </a:r>
                      <a:endParaRPr lang="cs-CZ" sz="1200" dirty="0">
                        <a:solidFill>
                          <a:srgbClr val="34205B"/>
                        </a:solidFill>
                        <a:latin typeface="Corbel" panose="020B05030202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gridSpan="2">
                  <a:txBody>
                    <a:bodyPr/>
                    <a:lstStyle/>
                    <a:p>
                      <a:pPr algn="ctr"/>
                      <a:r>
                        <a:rPr lang="cs-CZ" sz="1800" b="1" dirty="0">
                          <a:solidFill>
                            <a:srgbClr val="34205B"/>
                          </a:solidFill>
                          <a:latin typeface="Corbel" panose="020B0503020204020204" pitchFamily="34" charset="0"/>
                        </a:rPr>
                        <a:t>Philipp Slusallek</a:t>
                      </a:r>
                      <a:endParaRPr lang="en-US" sz="1800" b="1" dirty="0">
                        <a:solidFill>
                          <a:srgbClr val="34205B"/>
                        </a:solidFill>
                        <a:latin typeface="Corbel" panose="020B0503020204020204" pitchFamily="34" charset="0"/>
                      </a:endParaRPr>
                    </a:p>
                    <a:p>
                      <a:pPr algn="ctr"/>
                      <a:r>
                        <a:rPr lang="cs-CZ" sz="1200" kern="1200" dirty="0">
                          <a:solidFill>
                            <a:srgbClr val="34205B"/>
                          </a:solidFill>
                          <a:latin typeface="Corbel" panose="020B0503020204020204" pitchFamily="34" charset="0"/>
                          <a:ea typeface="+mn-ea"/>
                          <a:cs typeface="+mn-cs"/>
                        </a:rPr>
                        <a:t>Saarland University</a:t>
                      </a:r>
                      <a:endParaRPr lang="en-US" sz="1200" kern="1200" dirty="0">
                        <a:solidFill>
                          <a:srgbClr val="34205B"/>
                        </a:solidFill>
                        <a:latin typeface="Corbel" panose="020B0503020204020204" pitchFamily="34" charset="0"/>
                        <a:ea typeface="+mn-ea"/>
                        <a:cs typeface="+mn-cs"/>
                      </a:endParaRPr>
                    </a:p>
                    <a:p>
                      <a:pPr algn="ctr"/>
                      <a:r>
                        <a:rPr lang="cs-CZ" sz="1200" kern="1200" dirty="0">
                          <a:solidFill>
                            <a:srgbClr val="34205B"/>
                          </a:solidFill>
                          <a:latin typeface="Corbel" panose="020B0503020204020204" pitchFamily="34" charset="0"/>
                          <a:ea typeface="+mn-ea"/>
                          <a:cs typeface="+mn-cs"/>
                        </a:rPr>
                        <a:t>DFKI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cs-CZ"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r>
                        <a:rPr lang="cs-CZ" sz="1800" b="1" dirty="0">
                          <a:solidFill>
                            <a:srgbClr val="34205B"/>
                          </a:solidFill>
                          <a:latin typeface="Corbel" panose="020B0503020204020204" pitchFamily="34" charset="0"/>
                        </a:rPr>
                        <a:t>Jaroslav Křivánek</a:t>
                      </a:r>
                      <a:endParaRPr lang="en-US" sz="1800" b="1" dirty="0">
                        <a:solidFill>
                          <a:srgbClr val="34205B"/>
                        </a:solidFill>
                        <a:latin typeface="Corbel" panose="020B0503020204020204" pitchFamily="34" charset="0"/>
                      </a:endParaRPr>
                    </a:p>
                    <a:p>
                      <a:pPr marL="0" marR="0" indent="0" algn="ctr" defTabSz="789018" rtl="0" eaLnBrk="1" fontAlgn="auto" latinLnBrk="0" hangingPunct="1">
                        <a:lnSpc>
                          <a:spcPct val="100000"/>
                        </a:lnSpc>
                        <a:spcBef>
                          <a:spcPts val="0"/>
                        </a:spcBef>
                        <a:spcAft>
                          <a:spcPts val="0"/>
                        </a:spcAft>
                        <a:buClrTx/>
                        <a:buSzTx/>
                        <a:buFontTx/>
                        <a:buNone/>
                        <a:tabLst/>
                        <a:defRPr/>
                      </a:pPr>
                      <a:r>
                        <a:rPr lang="en-US" sz="1200" kern="1200" dirty="0">
                          <a:solidFill>
                            <a:srgbClr val="34205B"/>
                          </a:solidFill>
                          <a:latin typeface="Corbel" panose="020B0503020204020204" pitchFamily="34" charset="0"/>
                          <a:ea typeface="+mn-ea"/>
                          <a:cs typeface="+mn-cs"/>
                        </a:rPr>
                        <a:t>Charles University, Prague</a:t>
                      </a:r>
                      <a:endParaRPr lang="cs-CZ" sz="1200" kern="1200" dirty="0">
                        <a:solidFill>
                          <a:srgbClr val="34205B"/>
                        </a:solidFill>
                        <a:latin typeface="Corbel" panose="020B0503020204020204" pitchFamily="34" charset="0"/>
                        <a:ea typeface="+mn-ea"/>
                        <a:cs typeface="+mn-cs"/>
                      </a:endParaRPr>
                    </a:p>
                    <a:p>
                      <a:pPr algn="ctr"/>
                      <a:r>
                        <a:rPr lang="en-US" sz="1200" kern="1200" dirty="0">
                          <a:solidFill>
                            <a:srgbClr val="34205B"/>
                          </a:solidFill>
                          <a:latin typeface="Corbel" panose="020B0503020204020204" pitchFamily="34" charset="0"/>
                          <a:ea typeface="+mn-ea"/>
                          <a:cs typeface="+mn-cs"/>
                        </a:rPr>
                        <a:t>Chaos Czech</a:t>
                      </a:r>
                      <a:r>
                        <a:rPr lang="cs-CZ" sz="1200" kern="1200" dirty="0">
                          <a:solidFill>
                            <a:srgbClr val="34205B"/>
                          </a:solidFill>
                          <a:latin typeface="Corbel" panose="020B0503020204020204" pitchFamily="34" charset="0"/>
                          <a:ea typeface="+mn-ea"/>
                          <a:cs typeface="+mn-cs"/>
                        </a:rPr>
                        <a:t> a.s.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cs-CZ"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040858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F61E40-541A-4299-A0C3-942EE2E9E755}"/>
              </a:ext>
            </a:extLst>
          </p:cNvPr>
          <p:cNvSpPr>
            <a:spLocks noGrp="1"/>
          </p:cNvSpPr>
          <p:nvPr>
            <p:ph type="title"/>
          </p:nvPr>
        </p:nvSpPr>
        <p:spPr/>
        <p:txBody>
          <a:bodyPr/>
          <a:lstStyle/>
          <a:p>
            <a:r>
              <a:rPr lang="en-US"/>
              <a:t>Background and Related Work</a:t>
            </a:r>
            <a:endParaRPr lang="x-none" dirty="0"/>
          </a:p>
        </p:txBody>
      </p:sp>
    </p:spTree>
    <p:extLst>
      <p:ext uri="{BB962C8B-B14F-4D97-AF65-F5344CB8AC3E}">
        <p14:creationId xmlns:p14="http://schemas.microsoft.com/office/powerpoint/2010/main" val="785967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4" name="TextBox 43"/>
              <p:cNvSpPr txBox="1"/>
              <p:nvPr/>
            </p:nvSpPr>
            <p:spPr>
              <a:xfrm>
                <a:off x="1903178" y="3807457"/>
                <a:ext cx="1605376" cy="51879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670" b="0" i="1" smtClean="0">
                          <a:solidFill>
                            <a:schemeClr val="tx1"/>
                          </a:solidFill>
                          <a:latin typeface="Cambria Math" panose="02040503050406030204" pitchFamily="18" charset="0"/>
                        </a:rPr>
                        <m:t>∫</m:t>
                      </m:r>
                      <m:r>
                        <a:rPr lang="en-US" sz="2670" b="0" i="1" smtClean="0">
                          <a:solidFill>
                            <a:schemeClr val="tx1"/>
                          </a:solidFill>
                          <a:latin typeface="Cambria Math"/>
                        </a:rPr>
                        <m:t>      </m:t>
                      </m:r>
                      <m:r>
                        <a:rPr lang="en-US" sz="2670" b="0" i="1" smtClean="0">
                          <a:solidFill>
                            <a:schemeClr val="tx1"/>
                          </a:solidFill>
                          <a:latin typeface="Cambria Math" panose="02040503050406030204" pitchFamily="18" charset="0"/>
                        </a:rPr>
                        <m:t> </m:t>
                      </m:r>
                      <m:r>
                        <a:rPr lang="en-US" sz="2670" b="0" i="1" smtClean="0">
                          <a:solidFill>
                            <a:schemeClr val="tx1"/>
                          </a:solidFill>
                          <a:latin typeface="Cambria Math"/>
                        </a:rPr>
                        <m:t>  </m:t>
                      </m:r>
                      <m:r>
                        <a:rPr lang="en-US" sz="2670" b="0" i="1" smtClean="0">
                          <a:solidFill>
                            <a:schemeClr val="tx1"/>
                          </a:solidFill>
                          <a:latin typeface="Cambria Math" panose="02040503050406030204" pitchFamily="18" charset="0"/>
                        </a:rPr>
                        <m:t>𝑑</m:t>
                      </m:r>
                      <m:r>
                        <a:rPr lang="en-US" sz="2670" b="1" i="1" smtClean="0">
                          <a:solidFill>
                            <a:schemeClr val="tx1"/>
                          </a:solidFill>
                          <a:latin typeface="Cambria Math"/>
                        </a:rPr>
                        <m:t>𝒙</m:t>
                      </m:r>
                    </m:oMath>
                  </m:oMathPara>
                </a14:m>
                <a:endParaRPr lang="cs-CZ" sz="2670" b="1" dirty="0">
                  <a:solidFill>
                    <a:schemeClr val="tx1"/>
                  </a:solidFill>
                </a:endParaRPr>
              </a:p>
            </p:txBody>
          </p:sp>
        </mc:Choice>
        <mc:Fallback xmlns="">
          <p:sp>
            <p:nvSpPr>
              <p:cNvPr id="44" name="TextBox 43"/>
              <p:cNvSpPr txBox="1">
                <a:spLocks noRot="1" noChangeAspect="1" noMove="1" noResize="1" noEditPoints="1" noAdjustHandles="1" noChangeArrowheads="1" noChangeShapeType="1" noTextEdit="1"/>
              </p:cNvSpPr>
              <p:nvPr/>
            </p:nvSpPr>
            <p:spPr>
              <a:xfrm>
                <a:off x="1903178" y="3807457"/>
                <a:ext cx="1605376" cy="518796"/>
              </a:xfrm>
              <a:prstGeom prst="rect">
                <a:avLst/>
              </a:prstGeom>
              <a:blipFill>
                <a:blip r:embed="rId3"/>
                <a:stretch>
                  <a:fillRect/>
                </a:stretch>
              </a:blipFill>
            </p:spPr>
            <p:txBody>
              <a:bodyPr/>
              <a:lstStyle/>
              <a:p>
                <a:r>
                  <a:rPr lang="cs-CZ">
                    <a:noFill/>
                  </a:rPr>
                  <a:t> </a:t>
                </a:r>
              </a:p>
            </p:txBody>
          </p:sp>
        </mc:Fallback>
      </mc:AlternateContent>
      <p:sp>
        <p:nvSpPr>
          <p:cNvPr id="3" name="Title 2"/>
          <p:cNvSpPr>
            <a:spLocks noGrp="1"/>
          </p:cNvSpPr>
          <p:nvPr>
            <p:ph type="title"/>
          </p:nvPr>
        </p:nvSpPr>
        <p:spPr/>
        <p:txBody>
          <a:bodyPr/>
          <a:lstStyle/>
          <a:p>
            <a:r>
              <a:rPr lang="en-US" dirty="0"/>
              <a:t>Light transport simulation</a:t>
            </a:r>
            <a:endParaRPr lang="cs-CZ"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5565" y="2412661"/>
            <a:ext cx="2989862" cy="2989862"/>
          </a:xfrm>
          <a:prstGeom prst="rect">
            <a:avLst/>
          </a:prstGeom>
        </p:spPr>
      </p:pic>
      <p:sp>
        <p:nvSpPr>
          <p:cNvPr id="9" name="Rectangle 8"/>
          <p:cNvSpPr/>
          <p:nvPr/>
        </p:nvSpPr>
        <p:spPr>
          <a:xfrm>
            <a:off x="5687001" y="4224609"/>
            <a:ext cx="177800" cy="177800"/>
          </a:xfrm>
          <a:prstGeom prst="rect">
            <a:avLst/>
          </a:prstGeom>
          <a:noFill/>
          <a:ln w="38100">
            <a:solidFill>
              <a:srgbClr val="56B4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TextBox 9"/>
          <p:cNvSpPr txBox="1"/>
          <p:nvPr/>
        </p:nvSpPr>
        <p:spPr>
          <a:xfrm>
            <a:off x="5326792" y="3728511"/>
            <a:ext cx="763222" cy="461665"/>
          </a:xfrm>
          <a:prstGeom prst="rect">
            <a:avLst/>
          </a:prstGeom>
          <a:noFill/>
          <a:ln>
            <a:noFill/>
          </a:ln>
        </p:spPr>
        <p:txBody>
          <a:bodyPr wrap="none" rtlCol="0">
            <a:spAutoFit/>
          </a:bodyPr>
          <a:lstStyle/>
          <a:p>
            <a:r>
              <a:rPr lang="en-US" sz="2400" dirty="0">
                <a:solidFill>
                  <a:srgbClr val="56B4E9"/>
                </a:solidFill>
              </a:rPr>
              <a:t>Pixel</a:t>
            </a:r>
            <a:endParaRPr lang="cs-CZ" sz="2400" dirty="0">
              <a:solidFill>
                <a:srgbClr val="56B4E9"/>
              </a:solidFill>
            </a:endParaRPr>
          </a:p>
        </p:txBody>
      </p:sp>
      <mc:AlternateContent xmlns:mc="http://schemas.openxmlformats.org/markup-compatibility/2006" xmlns:a14="http://schemas.microsoft.com/office/drawing/2010/main">
        <mc:Choice Requires="a14">
          <p:sp>
            <p:nvSpPr>
              <p:cNvPr id="12" name="TextBox 11"/>
              <p:cNvSpPr txBox="1"/>
              <p:nvPr/>
            </p:nvSpPr>
            <p:spPr>
              <a:xfrm>
                <a:off x="6636736" y="3129834"/>
                <a:ext cx="428899" cy="461665"/>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1" i="1" dirty="0" smtClean="0">
                          <a:solidFill>
                            <a:srgbClr val="56B4E9"/>
                          </a:solidFill>
                          <a:latin typeface="Cambria Math"/>
                        </a:rPr>
                        <m:t>𝒙</m:t>
                      </m:r>
                    </m:oMath>
                  </m:oMathPara>
                </a14:m>
                <a:endParaRPr lang="cs-CZ" sz="2400" b="1" dirty="0">
                  <a:solidFill>
                    <a:srgbClr val="56B4E9"/>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6636736" y="3129834"/>
                <a:ext cx="428899" cy="461665"/>
              </a:xfrm>
              <a:prstGeom prst="rect">
                <a:avLst/>
              </a:prstGeom>
              <a:blipFill>
                <a:blip r:embed="rId5"/>
                <a:stretch>
                  <a:fillRect/>
                </a:stretch>
              </a:blipFill>
              <a:ln>
                <a:noFill/>
              </a:ln>
            </p:spPr>
            <p:txBody>
              <a:bodyPr/>
              <a:lstStyle/>
              <a:p>
                <a:r>
                  <a:rPr lang="cs-CZ">
                    <a:noFill/>
                  </a:rPr>
                  <a:t> </a:t>
                </a:r>
              </a:p>
            </p:txBody>
          </p:sp>
        </mc:Fallback>
      </mc:AlternateContent>
      <p:grpSp>
        <p:nvGrpSpPr>
          <p:cNvPr id="24" name="Group 23"/>
          <p:cNvGrpSpPr/>
          <p:nvPr/>
        </p:nvGrpSpPr>
        <p:grpSpPr>
          <a:xfrm>
            <a:off x="569251" y="2647235"/>
            <a:ext cx="3165947" cy="2715412"/>
            <a:chOff x="6756987" y="1972874"/>
            <a:chExt cx="3165947" cy="2715412"/>
          </a:xfrm>
        </p:grpSpPr>
        <mc:AlternateContent xmlns:mc="http://schemas.openxmlformats.org/markup-compatibility/2006" xmlns:a14="http://schemas.microsoft.com/office/drawing/2010/main">
          <mc:Choice Requires="a14">
            <p:sp>
              <p:nvSpPr>
                <p:cNvPr id="11" name="TextBox 10"/>
                <p:cNvSpPr txBox="1"/>
                <p:nvPr/>
              </p:nvSpPr>
              <p:spPr>
                <a:xfrm>
                  <a:off x="6756987" y="3136598"/>
                  <a:ext cx="2543902" cy="60176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670" b="0" i="1" smtClean="0">
                                <a:solidFill>
                                  <a:schemeClr val="tx1"/>
                                </a:solidFill>
                                <a:latin typeface="Cambria Math" panose="02040503050406030204" pitchFamily="18" charset="0"/>
                              </a:rPr>
                            </m:ctrlPr>
                          </m:sSubPr>
                          <m:e>
                            <m:r>
                              <a:rPr lang="en-US" sz="2670" b="0" i="1" smtClean="0">
                                <a:solidFill>
                                  <a:schemeClr val="tx1"/>
                                </a:solidFill>
                                <a:latin typeface="Cambria Math" panose="02040503050406030204" pitchFamily="18" charset="0"/>
                              </a:rPr>
                              <m:t>𝐼</m:t>
                            </m:r>
                          </m:e>
                          <m:sub>
                            <m:r>
                              <m:rPr>
                                <m:nor/>
                              </m:rPr>
                              <a:rPr lang="en-US" sz="2670" b="0" i="0" smtClean="0">
                                <a:solidFill>
                                  <a:schemeClr val="tx1"/>
                                </a:solidFill>
                                <a:latin typeface="Cambria Math"/>
                              </a:rPr>
                              <m:t>p</m:t>
                            </m:r>
                            <m:r>
                              <m:rPr>
                                <m:nor/>
                              </m:rPr>
                              <a:rPr lang="en-US" sz="2670" b="0" i="0" smtClean="0">
                                <a:solidFill>
                                  <a:schemeClr val="tx1"/>
                                </a:solidFill>
                                <a:latin typeface="Cambria Math" panose="02040503050406030204" pitchFamily="18" charset="0"/>
                              </a:rPr>
                              <m:t>ixel</m:t>
                            </m:r>
                          </m:sub>
                        </m:sSub>
                        <m:r>
                          <a:rPr lang="en-US" sz="2670" b="0" i="1" smtClean="0">
                            <a:solidFill>
                              <a:schemeClr val="tx1"/>
                            </a:solidFill>
                            <a:latin typeface="Cambria Math" panose="02040503050406030204" pitchFamily="18" charset="0"/>
                          </a:rPr>
                          <m:t>=</m:t>
                        </m:r>
                        <m:r>
                          <a:rPr lang="en-US" sz="2670" b="0" i="1" smtClean="0">
                            <a:solidFill>
                              <a:schemeClr val="tx1"/>
                            </a:solidFill>
                            <a:latin typeface="Cambria Math"/>
                          </a:rPr>
                          <m:t>   </m:t>
                        </m:r>
                        <m:r>
                          <a:rPr lang="en-US" sz="2670" b="0" i="1" smtClean="0">
                            <a:solidFill>
                              <a:schemeClr val="tx1"/>
                            </a:solidFill>
                            <a:latin typeface="Cambria Math" panose="02040503050406030204" pitchFamily="18" charset="0"/>
                          </a:rPr>
                          <m:t> </m:t>
                        </m:r>
                        <m:r>
                          <a:rPr lang="en-US" sz="2670" b="0" i="1" smtClean="0">
                            <a:solidFill>
                              <a:schemeClr val="tx1"/>
                            </a:solidFill>
                            <a:latin typeface="Cambria Math" panose="02040503050406030204" pitchFamily="18" charset="0"/>
                          </a:rPr>
                          <m:t>𝑓</m:t>
                        </m:r>
                        <m:r>
                          <a:rPr lang="en-US" sz="2670" b="0" i="1" smtClean="0">
                            <a:solidFill>
                              <a:schemeClr val="tx1"/>
                            </a:solidFill>
                            <a:latin typeface="Cambria Math" panose="02040503050406030204" pitchFamily="18" charset="0"/>
                          </a:rPr>
                          <m:t>(</m:t>
                        </m:r>
                        <m:r>
                          <a:rPr lang="en-US" sz="2670" b="1" i="1" smtClean="0">
                            <a:solidFill>
                              <a:schemeClr val="tx1"/>
                            </a:solidFill>
                            <a:latin typeface="Cambria Math"/>
                          </a:rPr>
                          <m:t>𝒙</m:t>
                        </m:r>
                        <m:r>
                          <a:rPr lang="en-US" sz="2670" b="0" i="1" smtClean="0">
                            <a:solidFill>
                              <a:schemeClr val="tx1"/>
                            </a:solidFill>
                            <a:latin typeface="Cambria Math" panose="02040503050406030204" pitchFamily="18" charset="0"/>
                          </a:rPr>
                          <m:t>)</m:t>
                        </m:r>
                      </m:oMath>
                    </m:oMathPara>
                  </a14:m>
                  <a:endParaRPr lang="cs-CZ" sz="2670" b="1" dirty="0">
                    <a:solidFill>
                      <a:schemeClr val="tx1"/>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6756987" y="3136598"/>
                  <a:ext cx="2543902" cy="601768"/>
                </a:xfrm>
                <a:prstGeom prst="rect">
                  <a:avLst/>
                </a:prstGeom>
                <a:blipFill>
                  <a:blip r:embed="rId6"/>
                  <a:stretch>
                    <a:fillRect/>
                  </a:stretch>
                </a:blipFill>
              </p:spPr>
              <p:txBody>
                <a:bodyPr/>
                <a:lstStyle/>
                <a:p>
                  <a:r>
                    <a:rPr lang="en-GB">
                      <a:noFill/>
                    </a:rPr>
                    <a:t> </a:t>
                  </a:r>
                </a:p>
              </p:txBody>
            </p:sp>
          </mc:Fallback>
        </mc:AlternateContent>
        <p:grpSp>
          <p:nvGrpSpPr>
            <p:cNvPr id="13" name="Group 12">
              <a:extLst>
                <a:ext uri="{FF2B5EF4-FFF2-40B4-BE49-F238E27FC236}">
                  <a16:creationId xmlns:a16="http://schemas.microsoft.com/office/drawing/2014/main" id="{849305F5-42C4-44B0-91D7-CE012E0C63AB}"/>
                </a:ext>
              </a:extLst>
            </p:cNvPr>
            <p:cNvGrpSpPr/>
            <p:nvPr/>
          </p:nvGrpSpPr>
          <p:grpSpPr>
            <a:xfrm>
              <a:off x="7874417" y="3901727"/>
              <a:ext cx="2048517" cy="786559"/>
              <a:chOff x="2828284" y="2483194"/>
              <a:chExt cx="2048517" cy="786559"/>
            </a:xfrm>
          </p:grpSpPr>
          <p:sp>
            <p:nvSpPr>
              <p:cNvPr id="17" name="TextBox 16"/>
              <p:cNvSpPr txBox="1"/>
              <p:nvPr/>
            </p:nvSpPr>
            <p:spPr>
              <a:xfrm>
                <a:off x="2828284" y="2732383"/>
                <a:ext cx="2048517" cy="537370"/>
              </a:xfrm>
              <a:prstGeom prst="rect">
                <a:avLst/>
              </a:prstGeom>
              <a:noFill/>
            </p:spPr>
            <p:txBody>
              <a:bodyPr wrap="square" rtlCol="0">
                <a:spAutoFit/>
              </a:bodyPr>
              <a:lstStyle/>
              <a:p>
                <a:pPr algn="ctr"/>
                <a:r>
                  <a:rPr lang="en-US" sz="2800" dirty="0">
                    <a:solidFill>
                      <a:srgbClr val="00B0F0"/>
                    </a:solidFill>
                  </a:rPr>
                  <a:t>Contribution</a:t>
                </a:r>
                <a:endParaRPr lang="cs-CZ" sz="2800" dirty="0">
                  <a:solidFill>
                    <a:srgbClr val="00B0F0"/>
                  </a:solidFill>
                </a:endParaRPr>
              </a:p>
            </p:txBody>
          </p:sp>
          <p:sp>
            <p:nvSpPr>
              <p:cNvPr id="15" name="Right Brace 14">
                <a:extLst>
                  <a:ext uri="{FF2B5EF4-FFF2-40B4-BE49-F238E27FC236}">
                    <a16:creationId xmlns:a16="http://schemas.microsoft.com/office/drawing/2014/main" id="{28F582BD-14A1-4AB9-8C91-D49B56D12E4A}"/>
                  </a:ext>
                </a:extLst>
              </p:cNvPr>
              <p:cNvSpPr/>
              <p:nvPr/>
            </p:nvSpPr>
            <p:spPr>
              <a:xfrm rot="5400000">
                <a:off x="3731262" y="2180932"/>
                <a:ext cx="76241" cy="680765"/>
              </a:xfrm>
              <a:prstGeom prst="rightBrace">
                <a:avLst>
                  <a:gd name="adj1" fmla="val 58397"/>
                  <a:gd name="adj2" fmla="val 50000"/>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sz="2400"/>
              </a:p>
            </p:txBody>
          </p:sp>
        </p:grpSp>
        <p:grpSp>
          <p:nvGrpSpPr>
            <p:cNvPr id="19" name="Group 18"/>
            <p:cNvGrpSpPr/>
            <p:nvPr/>
          </p:nvGrpSpPr>
          <p:grpSpPr>
            <a:xfrm>
              <a:off x="8709132" y="1972874"/>
              <a:ext cx="1126975" cy="1230138"/>
              <a:chOff x="3840066" y="3559746"/>
              <a:chExt cx="1126975" cy="1230138"/>
            </a:xfrm>
          </p:grpSpPr>
          <p:sp>
            <p:nvSpPr>
              <p:cNvPr id="21" name="Freeform 20"/>
              <p:cNvSpPr/>
              <p:nvPr/>
            </p:nvSpPr>
            <p:spPr>
              <a:xfrm rot="1686671" flipH="1" flipV="1">
                <a:off x="4108176" y="4122870"/>
                <a:ext cx="146899" cy="667014"/>
              </a:xfrm>
              <a:custGeom>
                <a:avLst/>
                <a:gdLst>
                  <a:gd name="connsiteX0" fmla="*/ 0 w 3975100"/>
                  <a:gd name="connsiteY0" fmla="*/ 0 h 840233"/>
                  <a:gd name="connsiteX1" fmla="*/ 1765300 w 3975100"/>
                  <a:gd name="connsiteY1" fmla="*/ 749300 h 840233"/>
                  <a:gd name="connsiteX2" fmla="*/ 3975100 w 3975100"/>
                  <a:gd name="connsiteY2" fmla="*/ 800100 h 840233"/>
                  <a:gd name="connsiteX0" fmla="*/ 0 w 2163361"/>
                  <a:gd name="connsiteY0" fmla="*/ 0 h 4043667"/>
                  <a:gd name="connsiteX1" fmla="*/ 1765300 w 2163361"/>
                  <a:gd name="connsiteY1" fmla="*/ 749300 h 4043667"/>
                  <a:gd name="connsiteX2" fmla="*/ 2163363 w 2163361"/>
                  <a:gd name="connsiteY2" fmla="*/ 4043272 h 4043667"/>
                  <a:gd name="connsiteX0" fmla="*/ 0 w 2163361"/>
                  <a:gd name="connsiteY0" fmla="*/ 0 h 4043829"/>
                  <a:gd name="connsiteX1" fmla="*/ 1543466 w 2163361"/>
                  <a:gd name="connsiteY1" fmla="*/ 1687868 h 4043829"/>
                  <a:gd name="connsiteX2" fmla="*/ 2163363 w 2163361"/>
                  <a:gd name="connsiteY2" fmla="*/ 4043272 h 4043829"/>
                  <a:gd name="connsiteX0" fmla="*/ 0 w 2163361"/>
                  <a:gd name="connsiteY0" fmla="*/ 0 h 4043895"/>
                  <a:gd name="connsiteX1" fmla="*/ 1543466 w 2163361"/>
                  <a:gd name="connsiteY1" fmla="*/ 1687868 h 4043895"/>
                  <a:gd name="connsiteX2" fmla="*/ 2163363 w 2163361"/>
                  <a:gd name="connsiteY2" fmla="*/ 4043272 h 4043895"/>
                  <a:gd name="connsiteX0" fmla="*/ 0 w 2163361"/>
                  <a:gd name="connsiteY0" fmla="*/ 0 h 4043272"/>
                  <a:gd name="connsiteX1" fmla="*/ 1543466 w 2163361"/>
                  <a:gd name="connsiteY1" fmla="*/ 1687868 h 4043272"/>
                  <a:gd name="connsiteX2" fmla="*/ 2163363 w 2163361"/>
                  <a:gd name="connsiteY2" fmla="*/ 4043272 h 4043272"/>
                </a:gdLst>
                <a:ahLst/>
                <a:cxnLst>
                  <a:cxn ang="0">
                    <a:pos x="connsiteX0" y="connsiteY0"/>
                  </a:cxn>
                  <a:cxn ang="0">
                    <a:pos x="connsiteX1" y="connsiteY1"/>
                  </a:cxn>
                  <a:cxn ang="0">
                    <a:pos x="connsiteX2" y="connsiteY2"/>
                  </a:cxn>
                </a:cxnLst>
                <a:rect l="l" t="t" r="r" b="b"/>
                <a:pathLst>
                  <a:path w="2163361" h="4043272">
                    <a:moveTo>
                      <a:pt x="0" y="0"/>
                    </a:moveTo>
                    <a:cubicBezTo>
                      <a:pt x="551391" y="307975"/>
                      <a:pt x="1361626" y="1312907"/>
                      <a:pt x="1543466" y="1687868"/>
                    </a:cubicBezTo>
                    <a:cubicBezTo>
                      <a:pt x="1725306" y="2062829"/>
                      <a:pt x="2055267" y="3099516"/>
                      <a:pt x="2163363" y="4043272"/>
                    </a:cubicBezTo>
                  </a:path>
                </a:pathLst>
              </a:custGeom>
              <a:noFill/>
              <a:ln w="38100">
                <a:solidFill>
                  <a:srgbClr val="00B0F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rgbClr val="00B0F0"/>
                  </a:solidFill>
                </a:endParaRPr>
              </a:p>
            </p:txBody>
          </p:sp>
          <mc:AlternateContent xmlns:mc="http://schemas.openxmlformats.org/markup-compatibility/2006" xmlns:a14="http://schemas.microsoft.com/office/drawing/2010/main">
            <mc:Choice Requires="a14">
              <p:sp>
                <p:nvSpPr>
                  <p:cNvPr id="22" name="TextBox 21"/>
                  <p:cNvSpPr txBox="1"/>
                  <p:nvPr/>
                </p:nvSpPr>
                <p:spPr>
                  <a:xfrm>
                    <a:off x="3840066" y="3559746"/>
                    <a:ext cx="1126975" cy="523220"/>
                  </a:xfrm>
                  <a:prstGeom prst="rect">
                    <a:avLst/>
                  </a:prstGeom>
                  <a:noFill/>
                </p:spPr>
                <p:txBody>
                  <a:bodyPr wrap="none" rtlCol="0">
                    <a:spAutoFit/>
                  </a:bodyPr>
                  <a:lstStyle/>
                  <a:p>
                    <a:pPr algn="ctr"/>
                    <a:r>
                      <a:rPr lang="en-US" sz="2800" dirty="0">
                        <a:solidFill>
                          <a:srgbClr val="00B0F0"/>
                        </a:solidFill>
                      </a:rPr>
                      <a:t>Path </a:t>
                    </a:r>
                    <a14:m>
                      <m:oMath xmlns:m="http://schemas.openxmlformats.org/officeDocument/2006/math">
                        <m:r>
                          <a:rPr lang="en-US" sz="2800" b="1" i="1" smtClean="0">
                            <a:solidFill>
                              <a:srgbClr val="00B0F0"/>
                            </a:solidFill>
                            <a:latin typeface="Cambria Math"/>
                          </a:rPr>
                          <m:t>𝒙</m:t>
                        </m:r>
                      </m:oMath>
                    </a14:m>
                    <a:endParaRPr lang="cs-CZ" sz="2800" b="1" dirty="0">
                      <a:solidFill>
                        <a:srgbClr val="00B0F0"/>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3840066" y="3559746"/>
                    <a:ext cx="1126975" cy="523220"/>
                  </a:xfrm>
                  <a:prstGeom prst="rect">
                    <a:avLst/>
                  </a:prstGeom>
                  <a:blipFill rotWithShape="1">
                    <a:blip r:embed="rId7"/>
                    <a:stretch>
                      <a:fillRect l="-11351" t="-10588" b="-34118"/>
                    </a:stretch>
                  </a:blipFill>
                </p:spPr>
                <p:txBody>
                  <a:bodyPr/>
                  <a:lstStyle/>
                  <a:p>
                    <a:r>
                      <a:rPr lang="en-US">
                        <a:noFill/>
                      </a:rPr>
                      <a:t> </a:t>
                    </a:r>
                  </a:p>
                </p:txBody>
              </p:sp>
            </mc:Fallback>
          </mc:AlternateContent>
        </p:grpSp>
      </p:grpSp>
      <p:sp>
        <p:nvSpPr>
          <p:cNvPr id="25" name="Footer Placeholder 24">
            <a:extLst>
              <a:ext uri="{FF2B5EF4-FFF2-40B4-BE49-F238E27FC236}">
                <a16:creationId xmlns:a16="http://schemas.microsoft.com/office/drawing/2014/main" id="{06C3029E-FB7D-49B9-AB3D-5C0A7F089C30}"/>
              </a:ext>
            </a:extLst>
          </p:cNvPr>
          <p:cNvSpPr>
            <a:spLocks noGrp="1"/>
          </p:cNvSpPr>
          <p:nvPr>
            <p:ph type="ftr" sz="quarter" idx="10"/>
          </p:nvPr>
        </p:nvSpPr>
        <p:spPr/>
        <p:txBody>
          <a:bodyPr/>
          <a:lstStyle/>
          <a:p>
            <a:pPr algn="l"/>
            <a:r>
              <a:rPr lang="en-US">
                <a:solidFill>
                  <a:srgbClr val="34205B"/>
                </a:solidFill>
              </a:rPr>
              <a:t>Kondapaneni, Vévoda, Grittmann, Skřivan, Slusallek, Křivánek -- Optimal multiple importance sampling</a:t>
            </a:r>
            <a:endParaRPr lang="cs-CZ" dirty="0">
              <a:solidFill>
                <a:srgbClr val="34205B"/>
              </a:solidFill>
            </a:endParaRPr>
          </a:p>
        </p:txBody>
      </p:sp>
      <p:sp>
        <p:nvSpPr>
          <p:cNvPr id="26" name="Slide Number Placeholder 25">
            <a:extLst>
              <a:ext uri="{FF2B5EF4-FFF2-40B4-BE49-F238E27FC236}">
                <a16:creationId xmlns:a16="http://schemas.microsoft.com/office/drawing/2014/main" id="{82CAC535-46ED-46BC-B8AC-2ADB2F98799F}"/>
              </a:ext>
            </a:extLst>
          </p:cNvPr>
          <p:cNvSpPr>
            <a:spLocks noGrp="1"/>
          </p:cNvSpPr>
          <p:nvPr>
            <p:ph type="sldNum" sz="quarter" idx="11"/>
          </p:nvPr>
        </p:nvSpPr>
        <p:spPr/>
        <p:txBody>
          <a:bodyPr/>
          <a:lstStyle/>
          <a:p>
            <a:fld id="{22715E2D-623F-42BE-A608-3D699D020166}" type="slidenum">
              <a:rPr lang="x-none" smtClean="0"/>
              <a:pPr/>
              <a:t>11</a:t>
            </a:fld>
            <a:endParaRPr lang="x-none" dirty="0"/>
          </a:p>
        </p:txBody>
      </p:sp>
      <p:sp>
        <p:nvSpPr>
          <p:cNvPr id="36" name="Freeform 35"/>
          <p:cNvSpPr/>
          <p:nvPr/>
        </p:nvSpPr>
        <p:spPr>
          <a:xfrm>
            <a:off x="5867764" y="2656566"/>
            <a:ext cx="1645920" cy="1564640"/>
          </a:xfrm>
          <a:custGeom>
            <a:avLst/>
            <a:gdLst>
              <a:gd name="connsiteX0" fmla="*/ 0 w 1645920"/>
              <a:gd name="connsiteY0" fmla="*/ 1564640 h 1564640"/>
              <a:gd name="connsiteX1" fmla="*/ 1645920 w 1645920"/>
              <a:gd name="connsiteY1" fmla="*/ 457200 h 1564640"/>
              <a:gd name="connsiteX2" fmla="*/ 1158240 w 1645920"/>
              <a:gd name="connsiteY2" fmla="*/ 0 h 1564640"/>
            </a:gdLst>
            <a:ahLst/>
            <a:cxnLst>
              <a:cxn ang="0">
                <a:pos x="connsiteX0" y="connsiteY0"/>
              </a:cxn>
              <a:cxn ang="0">
                <a:pos x="connsiteX1" y="connsiteY1"/>
              </a:cxn>
              <a:cxn ang="0">
                <a:pos x="connsiteX2" y="connsiteY2"/>
              </a:cxn>
            </a:cxnLst>
            <a:rect l="l" t="t" r="r" b="b"/>
            <a:pathLst>
              <a:path w="1645920" h="1564640">
                <a:moveTo>
                  <a:pt x="0" y="1564640"/>
                </a:moveTo>
                <a:lnTo>
                  <a:pt x="1645920" y="457200"/>
                </a:lnTo>
                <a:lnTo>
                  <a:pt x="1158240" y="0"/>
                </a:lnTo>
              </a:path>
            </a:pathLst>
          </a:custGeom>
          <a:ln w="38100">
            <a:solidFill>
              <a:srgbClr val="56B4E9"/>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Freeform 38"/>
          <p:cNvSpPr/>
          <p:nvPr/>
        </p:nvSpPr>
        <p:spPr>
          <a:xfrm>
            <a:off x="5020420" y="2604750"/>
            <a:ext cx="720344" cy="2610104"/>
          </a:xfrm>
          <a:custGeom>
            <a:avLst/>
            <a:gdLst>
              <a:gd name="connsiteX0" fmla="*/ 604520 w 1000760"/>
              <a:gd name="connsiteY0" fmla="*/ 1772920 h 2585720"/>
              <a:gd name="connsiteX1" fmla="*/ 1000760 w 1000760"/>
              <a:gd name="connsiteY1" fmla="*/ 2255520 h 2585720"/>
              <a:gd name="connsiteX2" fmla="*/ 106680 w 1000760"/>
              <a:gd name="connsiteY2" fmla="*/ 2585720 h 2585720"/>
              <a:gd name="connsiteX3" fmla="*/ 0 w 1000760"/>
              <a:gd name="connsiteY3" fmla="*/ 0 h 2585720"/>
              <a:gd name="connsiteX0" fmla="*/ 842264 w 1238504"/>
              <a:gd name="connsiteY0" fmla="*/ 1797304 h 2610104"/>
              <a:gd name="connsiteX1" fmla="*/ 1238504 w 1238504"/>
              <a:gd name="connsiteY1" fmla="*/ 2279904 h 2610104"/>
              <a:gd name="connsiteX2" fmla="*/ 344424 w 1238504"/>
              <a:gd name="connsiteY2" fmla="*/ 2610104 h 2610104"/>
              <a:gd name="connsiteX3" fmla="*/ 0 w 1238504"/>
              <a:gd name="connsiteY3" fmla="*/ 0 h 2610104"/>
              <a:gd name="connsiteX0" fmla="*/ 1238504 w 1238504"/>
              <a:gd name="connsiteY0" fmla="*/ 2279904 h 2610104"/>
              <a:gd name="connsiteX1" fmla="*/ 344424 w 1238504"/>
              <a:gd name="connsiteY1" fmla="*/ 2610104 h 2610104"/>
              <a:gd name="connsiteX2" fmla="*/ 0 w 1238504"/>
              <a:gd name="connsiteY2" fmla="*/ 0 h 2610104"/>
              <a:gd name="connsiteX0" fmla="*/ 720344 w 720344"/>
              <a:gd name="connsiteY0" fmla="*/ 1804416 h 2610104"/>
              <a:gd name="connsiteX1" fmla="*/ 344424 w 720344"/>
              <a:gd name="connsiteY1" fmla="*/ 2610104 h 2610104"/>
              <a:gd name="connsiteX2" fmla="*/ 0 w 720344"/>
              <a:gd name="connsiteY2" fmla="*/ 0 h 2610104"/>
            </a:gdLst>
            <a:ahLst/>
            <a:cxnLst>
              <a:cxn ang="0">
                <a:pos x="connsiteX0" y="connsiteY0"/>
              </a:cxn>
              <a:cxn ang="0">
                <a:pos x="connsiteX1" y="connsiteY1"/>
              </a:cxn>
              <a:cxn ang="0">
                <a:pos x="connsiteX2" y="connsiteY2"/>
              </a:cxn>
            </a:cxnLst>
            <a:rect l="l" t="t" r="r" b="b"/>
            <a:pathLst>
              <a:path w="720344" h="2610104">
                <a:moveTo>
                  <a:pt x="720344" y="1804416"/>
                </a:moveTo>
                <a:lnTo>
                  <a:pt x="344424" y="2610104"/>
                </a:lnTo>
                <a:lnTo>
                  <a:pt x="0" y="0"/>
                </a:lnTo>
              </a:path>
            </a:pathLst>
          </a:custGeom>
          <a:ln w="38100">
            <a:solidFill>
              <a:srgbClr val="56B4E9"/>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4898500" y="2632182"/>
            <a:ext cx="780288" cy="1658112"/>
          </a:xfrm>
          <a:custGeom>
            <a:avLst/>
            <a:gdLst>
              <a:gd name="connsiteX0" fmla="*/ 780288 w 780288"/>
              <a:gd name="connsiteY0" fmla="*/ 1658112 h 1658112"/>
              <a:gd name="connsiteX1" fmla="*/ 0 w 780288"/>
              <a:gd name="connsiteY1" fmla="*/ 1377696 h 1658112"/>
              <a:gd name="connsiteX2" fmla="*/ 585216 w 780288"/>
              <a:gd name="connsiteY2" fmla="*/ 1133856 h 1658112"/>
              <a:gd name="connsiteX3" fmla="*/ 42672 w 780288"/>
              <a:gd name="connsiteY3" fmla="*/ 658368 h 1658112"/>
              <a:gd name="connsiteX4" fmla="*/ 505968 w 780288"/>
              <a:gd name="connsiteY4" fmla="*/ 0 h 1658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288" h="1658112">
                <a:moveTo>
                  <a:pt x="780288" y="1658112"/>
                </a:moveTo>
                <a:lnTo>
                  <a:pt x="0" y="1377696"/>
                </a:lnTo>
                <a:lnTo>
                  <a:pt x="585216" y="1133856"/>
                </a:lnTo>
                <a:lnTo>
                  <a:pt x="42672" y="658368"/>
                </a:lnTo>
                <a:lnTo>
                  <a:pt x="505968" y="0"/>
                </a:lnTo>
              </a:path>
            </a:pathLst>
          </a:custGeom>
          <a:ln w="38100">
            <a:solidFill>
              <a:srgbClr val="56B4E9"/>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reeform 42"/>
          <p:cNvSpPr/>
          <p:nvPr/>
        </p:nvSpPr>
        <p:spPr>
          <a:xfrm>
            <a:off x="5867764" y="2693142"/>
            <a:ext cx="1676400" cy="1572768"/>
          </a:xfrm>
          <a:custGeom>
            <a:avLst/>
            <a:gdLst>
              <a:gd name="connsiteX0" fmla="*/ 0 w 1676400"/>
              <a:gd name="connsiteY0" fmla="*/ 1572768 h 1572768"/>
              <a:gd name="connsiteX1" fmla="*/ 719328 w 1676400"/>
              <a:gd name="connsiteY1" fmla="*/ 1444752 h 1572768"/>
              <a:gd name="connsiteX2" fmla="*/ 1676400 w 1676400"/>
              <a:gd name="connsiteY2" fmla="*/ 908304 h 1572768"/>
              <a:gd name="connsiteX3" fmla="*/ 377952 w 1676400"/>
              <a:gd name="connsiteY3" fmla="*/ 0 h 1572768"/>
              <a:gd name="connsiteX4" fmla="*/ 377952 w 1676400"/>
              <a:gd name="connsiteY4" fmla="*/ 0 h 1572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00" h="1572768">
                <a:moveTo>
                  <a:pt x="0" y="1572768"/>
                </a:moveTo>
                <a:lnTo>
                  <a:pt x="719328" y="1444752"/>
                </a:lnTo>
                <a:lnTo>
                  <a:pt x="1676400" y="908304"/>
                </a:lnTo>
                <a:lnTo>
                  <a:pt x="377952" y="0"/>
                </a:lnTo>
                <a:lnTo>
                  <a:pt x="377952" y="0"/>
                </a:lnTo>
              </a:path>
            </a:pathLst>
          </a:custGeom>
          <a:ln w="38100">
            <a:solidFill>
              <a:srgbClr val="56B4E9"/>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398720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down)">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500"/>
                                        <p:tgtEl>
                                          <p:spTgt spid="44"/>
                                        </p:tgtEl>
                                      </p:cBhvr>
                                    </p:animEffect>
                                  </p:childTnLst>
                                </p:cTn>
                              </p:par>
                            </p:childTnLst>
                          </p:cTn>
                        </p:par>
                        <p:par>
                          <p:cTn id="27" fill="hold">
                            <p:stCondLst>
                              <p:cond delay="500"/>
                            </p:stCondLst>
                            <p:childTnLst>
                              <p:par>
                                <p:cTn id="28" presetID="22" presetClass="entr" presetSubtype="4" fill="hold" grpId="0" nodeType="after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down)">
                                      <p:cBhvr>
                                        <p:cTn id="30" dur="500"/>
                                        <p:tgtEl>
                                          <p:spTgt spid="43"/>
                                        </p:tgtEl>
                                      </p:cBhvr>
                                    </p:animEffect>
                                  </p:childTnLst>
                                </p:cTn>
                              </p:par>
                            </p:childTnLst>
                          </p:cTn>
                        </p:par>
                        <p:par>
                          <p:cTn id="31" fill="hold">
                            <p:stCondLst>
                              <p:cond delay="1000"/>
                            </p:stCondLst>
                            <p:childTnLst>
                              <p:par>
                                <p:cTn id="32" presetID="22" presetClass="entr" presetSubtype="2" fill="hold" grpId="0" nodeType="after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right)">
                                      <p:cBhvr>
                                        <p:cTn id="34" dur="500"/>
                                        <p:tgtEl>
                                          <p:spTgt spid="39"/>
                                        </p:tgtEl>
                                      </p:cBhvr>
                                    </p:animEffect>
                                  </p:childTnLst>
                                </p:cTn>
                              </p:par>
                            </p:childTnLst>
                          </p:cTn>
                        </p:par>
                        <p:par>
                          <p:cTn id="35" fill="hold">
                            <p:stCondLst>
                              <p:cond delay="1500"/>
                            </p:stCondLst>
                            <p:childTnLst>
                              <p:par>
                                <p:cTn id="36" presetID="22" presetClass="entr" presetSubtype="4" fill="hold" grpId="0" nodeType="after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down)">
                                      <p:cBhvr>
                                        <p:cTn id="3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9" grpId="0" animBg="1"/>
      <p:bldP spid="10" grpId="0"/>
      <p:bldP spid="12" grpId="0"/>
      <p:bldP spid="36" grpId="0" animBg="1"/>
      <p:bldP spid="39" grpId="0" animBg="1"/>
      <p:bldP spid="41" grpId="0" animBg="1"/>
      <p:bldP spid="4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6701" y="1690187"/>
            <a:ext cx="2886906" cy="1623191"/>
          </a:xfrm>
          <a:prstGeom prst="rect">
            <a:avLst/>
          </a:prstGeom>
        </p:spPr>
      </p:pic>
      <p:sp>
        <p:nvSpPr>
          <p:cNvPr id="7" name="Title 6"/>
          <p:cNvSpPr>
            <a:spLocks noGrp="1"/>
          </p:cNvSpPr>
          <p:nvPr>
            <p:ph type="title"/>
          </p:nvPr>
        </p:nvSpPr>
        <p:spPr/>
        <p:txBody>
          <a:bodyPr/>
          <a:lstStyle/>
          <a:p>
            <a:r>
              <a:rPr lang="en-US"/>
              <a:t>Importance sampling</a:t>
            </a:r>
            <a:endParaRPr lang="cs-CZ" dirty="0"/>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1411" y="2432620"/>
            <a:ext cx="2628000" cy="561272"/>
          </a:xfrm>
          <a:prstGeom prst="rect">
            <a:avLst/>
          </a:prstGeom>
        </p:spPr>
      </p:pic>
      <mc:AlternateContent xmlns:mc="http://schemas.openxmlformats.org/markup-compatibility/2006" xmlns:a14="http://schemas.microsoft.com/office/drawing/2010/main">
        <mc:Choice Requires="a14">
          <p:sp>
            <p:nvSpPr>
              <p:cNvPr id="22" name="TextBox 21"/>
              <p:cNvSpPr txBox="1"/>
              <p:nvPr/>
            </p:nvSpPr>
            <p:spPr>
              <a:xfrm>
                <a:off x="2135189" y="1842116"/>
                <a:ext cx="451149" cy="5027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667" i="1">
                          <a:latin typeface="Cambria Math"/>
                        </a:rPr>
                        <m:t>𝑓</m:t>
                      </m:r>
                    </m:oMath>
                  </m:oMathPara>
                </a14:m>
                <a:endParaRPr lang="cs-CZ" sz="2667" dirty="0">
                  <a:latin typeface="Corbel" panose="020B0503020204020204"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2135189" y="1842116"/>
                <a:ext cx="451149" cy="502766"/>
              </a:xfrm>
              <a:prstGeom prst="rect">
                <a:avLst/>
              </a:prstGeom>
              <a:blipFill>
                <a:blip r:embed="rId6"/>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5362082" y="2093499"/>
                <a:ext cx="448520" cy="5027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667" b="0" i="1" smtClean="0">
                          <a:solidFill>
                            <a:srgbClr val="56B4E9"/>
                          </a:solidFill>
                          <a:latin typeface="Cambria Math"/>
                        </a:rPr>
                        <m:t>𝑝</m:t>
                      </m:r>
                    </m:oMath>
                  </m:oMathPara>
                </a14:m>
                <a:endParaRPr lang="cs-CZ" sz="2667" dirty="0">
                  <a:solidFill>
                    <a:srgbClr val="56B4E9"/>
                  </a:solidFill>
                  <a:latin typeface="Corbel" panose="020B0503020204020204"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5362082" y="2093499"/>
                <a:ext cx="448520" cy="502766"/>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4168960" y="3830400"/>
                <a:ext cx="1849304" cy="135915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667" i="1" smtClean="0">
                              <a:solidFill>
                                <a:srgbClr val="56B4E9"/>
                              </a:solidFill>
                              <a:latin typeface="Cambria Math" panose="02040503050406030204" pitchFamily="18" charset="0"/>
                            </a:rPr>
                          </m:ctrlPr>
                        </m:sSubPr>
                        <m:e>
                          <m:r>
                            <a:rPr lang="en-US" sz="2667" i="1">
                              <a:solidFill>
                                <a:srgbClr val="56B4E9"/>
                              </a:solidFill>
                              <a:latin typeface="Cambria Math"/>
                            </a:rPr>
                            <m:t>𝑋</m:t>
                          </m:r>
                        </m:e>
                        <m:sub>
                          <m:r>
                            <a:rPr lang="en-US" sz="2667" b="0" i="1" smtClean="0">
                              <a:solidFill>
                                <a:srgbClr val="56B4E9"/>
                              </a:solidFill>
                              <a:latin typeface="Cambria Math"/>
                            </a:rPr>
                            <m:t>𝑖</m:t>
                          </m:r>
                        </m:sub>
                      </m:sSub>
                      <m:r>
                        <a:rPr lang="en-US" sz="2667" b="0" i="1" smtClean="0">
                          <a:solidFill>
                            <a:srgbClr val="56B4E9"/>
                          </a:solidFill>
                          <a:latin typeface="Cambria Math"/>
                        </a:rPr>
                        <m:t> </m:t>
                      </m:r>
                      <m:r>
                        <a:rPr lang="en-US" sz="2667" i="1">
                          <a:solidFill>
                            <a:srgbClr val="56B4E9"/>
                          </a:solidFill>
                          <a:latin typeface="Cambria Math"/>
                        </a:rPr>
                        <m:t>~ </m:t>
                      </m:r>
                      <m:r>
                        <a:rPr lang="en-US" sz="2667" b="0" i="1" smtClean="0">
                          <a:solidFill>
                            <a:srgbClr val="56B4E9"/>
                          </a:solidFill>
                          <a:latin typeface="Cambria Math"/>
                        </a:rPr>
                        <m:t>𝑝</m:t>
                      </m:r>
                    </m:oMath>
                  </m:oMathPara>
                </a14:m>
                <a:endParaRPr lang="en-US" sz="2667" dirty="0"/>
              </a:p>
              <a:p>
                <a:pPr/>
                <a14:m>
                  <m:oMathPara xmlns:m="http://schemas.openxmlformats.org/officeDocument/2006/math">
                    <m:oMathParaPr>
                      <m:jc m:val="centerGroup"/>
                    </m:oMathParaPr>
                    <m:oMath xmlns:m="http://schemas.openxmlformats.org/officeDocument/2006/math">
                      <m:sSub>
                        <m:sSubPr>
                          <m:ctrlPr>
                            <a:rPr lang="en-US" sz="2667" i="1">
                              <a:solidFill>
                                <a:schemeClr val="bg1"/>
                              </a:solidFill>
                              <a:latin typeface="Cambria Math" panose="02040503050406030204" pitchFamily="18" charset="0"/>
                            </a:rPr>
                          </m:ctrlPr>
                        </m:sSubPr>
                        <m:e>
                          <m:r>
                            <a:rPr lang="en-US" sz="2667" i="1">
                              <a:solidFill>
                                <a:schemeClr val="bg1"/>
                              </a:solidFill>
                              <a:latin typeface="Cambria Math"/>
                            </a:rPr>
                            <m:t>𝑋</m:t>
                          </m:r>
                        </m:e>
                        <m:sub>
                          <m:r>
                            <a:rPr lang="en-US" sz="2667" i="1">
                              <a:solidFill>
                                <a:schemeClr val="bg1"/>
                              </a:solidFill>
                              <a:latin typeface="Cambria Math"/>
                            </a:rPr>
                            <m:t>2,</m:t>
                          </m:r>
                          <m:r>
                            <a:rPr lang="en-US" sz="2667" i="1">
                              <a:solidFill>
                                <a:schemeClr val="bg1"/>
                              </a:solidFill>
                              <a:latin typeface="Cambria Math"/>
                            </a:rPr>
                            <m:t>𝑖</m:t>
                          </m:r>
                        </m:sub>
                      </m:sSub>
                      <m:r>
                        <a:rPr lang="en-US" sz="2667" i="1">
                          <a:solidFill>
                            <a:schemeClr val="bg1"/>
                          </a:solidFill>
                          <a:latin typeface="Cambria Math"/>
                        </a:rPr>
                        <m:t> ~ </m:t>
                      </m:r>
                      <m:sSub>
                        <m:sSubPr>
                          <m:ctrlPr>
                            <a:rPr lang="en-US" sz="2667" i="1">
                              <a:solidFill>
                                <a:schemeClr val="bg1"/>
                              </a:solidFill>
                              <a:latin typeface="Cambria Math" panose="02040503050406030204" pitchFamily="18" charset="0"/>
                            </a:rPr>
                          </m:ctrlPr>
                        </m:sSubPr>
                        <m:e>
                          <m:r>
                            <a:rPr lang="en-US" sz="2667" i="1">
                              <a:solidFill>
                                <a:schemeClr val="bg1"/>
                              </a:solidFill>
                              <a:latin typeface="Cambria Math"/>
                            </a:rPr>
                            <m:t>𝑝</m:t>
                          </m:r>
                        </m:e>
                        <m:sub>
                          <m:r>
                            <a:rPr lang="en-US" sz="2667" i="1">
                              <a:solidFill>
                                <a:schemeClr val="bg1"/>
                              </a:solidFill>
                              <a:latin typeface="Cambria Math"/>
                            </a:rPr>
                            <m:t>2</m:t>
                          </m:r>
                        </m:sub>
                      </m:sSub>
                    </m:oMath>
                  </m:oMathPara>
                </a14:m>
                <a:endParaRPr lang="cs-CZ" sz="2667" dirty="0">
                  <a:solidFill>
                    <a:schemeClr val="bg1"/>
                  </a:solidFill>
                </a:endParaRPr>
              </a:p>
              <a:p>
                <a:pPr/>
                <a14:m>
                  <m:oMathPara xmlns:m="http://schemas.openxmlformats.org/officeDocument/2006/math">
                    <m:oMathParaPr>
                      <m:jc m:val="centerGroup"/>
                    </m:oMathParaPr>
                    <m:oMath xmlns:m="http://schemas.openxmlformats.org/officeDocument/2006/math">
                      <m:sSub>
                        <m:sSubPr>
                          <m:ctrlPr>
                            <a:rPr lang="en-US" sz="2667" i="1">
                              <a:solidFill>
                                <a:schemeClr val="bg1"/>
                              </a:solidFill>
                              <a:latin typeface="Cambria Math" panose="02040503050406030204" pitchFamily="18" charset="0"/>
                            </a:rPr>
                          </m:ctrlPr>
                        </m:sSubPr>
                        <m:e>
                          <m:r>
                            <a:rPr lang="en-US" sz="2667" i="1">
                              <a:solidFill>
                                <a:schemeClr val="bg1"/>
                              </a:solidFill>
                              <a:latin typeface="Cambria Math"/>
                            </a:rPr>
                            <m:t>𝑋</m:t>
                          </m:r>
                        </m:e>
                        <m:sub>
                          <m:r>
                            <a:rPr lang="en-US" sz="2667" i="1">
                              <a:solidFill>
                                <a:schemeClr val="bg1"/>
                              </a:solidFill>
                              <a:latin typeface="Cambria Math"/>
                            </a:rPr>
                            <m:t>3,</m:t>
                          </m:r>
                          <m:r>
                            <a:rPr lang="en-US" sz="2667" i="1">
                              <a:solidFill>
                                <a:schemeClr val="bg1"/>
                              </a:solidFill>
                              <a:latin typeface="Cambria Math"/>
                            </a:rPr>
                            <m:t>𝑖</m:t>
                          </m:r>
                        </m:sub>
                      </m:sSub>
                      <m:r>
                        <a:rPr lang="en-US" sz="2667" i="1">
                          <a:solidFill>
                            <a:schemeClr val="bg1"/>
                          </a:solidFill>
                          <a:latin typeface="Cambria Math"/>
                        </a:rPr>
                        <m:t> ~ </m:t>
                      </m:r>
                      <m:sSub>
                        <m:sSubPr>
                          <m:ctrlPr>
                            <a:rPr lang="en-US" sz="2667" i="1">
                              <a:solidFill>
                                <a:schemeClr val="bg1"/>
                              </a:solidFill>
                              <a:latin typeface="Cambria Math" panose="02040503050406030204" pitchFamily="18" charset="0"/>
                            </a:rPr>
                          </m:ctrlPr>
                        </m:sSubPr>
                        <m:e>
                          <m:r>
                            <a:rPr lang="en-US" sz="2667" i="1">
                              <a:solidFill>
                                <a:schemeClr val="bg1"/>
                              </a:solidFill>
                              <a:latin typeface="Cambria Math"/>
                            </a:rPr>
                            <m:t>𝑝</m:t>
                          </m:r>
                        </m:e>
                        <m:sub>
                          <m:r>
                            <a:rPr lang="en-US" sz="2667" i="1">
                              <a:solidFill>
                                <a:schemeClr val="bg1"/>
                              </a:solidFill>
                              <a:latin typeface="Cambria Math"/>
                            </a:rPr>
                            <m:t>3</m:t>
                          </m:r>
                        </m:sub>
                      </m:sSub>
                    </m:oMath>
                  </m:oMathPara>
                </a14:m>
                <a:endParaRPr lang="cs-CZ" sz="2667" dirty="0">
                  <a:solidFill>
                    <a:schemeClr val="bg1"/>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168960" y="3830400"/>
                <a:ext cx="1849304" cy="1359155"/>
              </a:xfrm>
              <a:prstGeom prst="rect">
                <a:avLst/>
              </a:prstGeom>
              <a:blipFill rotWithShape="1">
                <a:blip r:embed="rId9"/>
                <a:stretch>
                  <a:fillRect/>
                </a:stretch>
              </a:blipFill>
            </p:spPr>
            <p:txBody>
              <a:bodyPr/>
              <a:lstStyle/>
              <a:p>
                <a:r>
                  <a:rPr lang="en-US">
                    <a:noFill/>
                  </a:rPr>
                  <a:t> </a:t>
                </a:r>
              </a:p>
            </p:txBody>
          </p:sp>
        </mc:Fallback>
      </mc:AlternateContent>
      <p:sp>
        <p:nvSpPr>
          <p:cNvPr id="4" name="Footer Placeholder 3"/>
          <p:cNvSpPr>
            <a:spLocks noGrp="1"/>
          </p:cNvSpPr>
          <p:nvPr>
            <p:ph type="ftr" sz="quarter" idx="10"/>
          </p:nvPr>
        </p:nvSpPr>
        <p:spPr/>
        <p:txBody>
          <a:bodyPr/>
          <a:lstStyle/>
          <a:p>
            <a:pPr algn="l"/>
            <a:r>
              <a:rPr lang="en-US">
                <a:solidFill>
                  <a:srgbClr val="34205B"/>
                </a:solidFill>
              </a:rPr>
              <a:t>Kondapaneni, Vévoda, Grittmann, Skřivan, Slusallek, Křivánek -- Optimal multiple importance sampling</a:t>
            </a:r>
            <a:endParaRPr lang="cs-CZ" dirty="0">
              <a:solidFill>
                <a:srgbClr val="34205B"/>
              </a:solidFill>
            </a:endParaRPr>
          </a:p>
        </p:txBody>
      </p:sp>
      <p:sp>
        <p:nvSpPr>
          <p:cNvPr id="6" name="Slide Number Placeholder 5"/>
          <p:cNvSpPr>
            <a:spLocks noGrp="1"/>
          </p:cNvSpPr>
          <p:nvPr>
            <p:ph type="sldNum" sz="quarter" idx="11"/>
          </p:nvPr>
        </p:nvSpPr>
        <p:spPr/>
        <p:txBody>
          <a:bodyPr/>
          <a:lstStyle/>
          <a:p>
            <a:fld id="{22715E2D-623F-42BE-A608-3D699D020166}" type="slidenum">
              <a:rPr lang="x-none" smtClean="0"/>
              <a:pPr/>
              <a:t>12</a:t>
            </a:fld>
            <a:endParaRPr lang="x-none"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2494" y="-2693040"/>
            <a:ext cx="2886906" cy="1623191"/>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85642" y="-1742861"/>
            <a:ext cx="2844000" cy="1644559"/>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9576" y="2385083"/>
            <a:ext cx="2628000" cy="617181"/>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37219" y="-1429316"/>
            <a:ext cx="2628000" cy="1031412"/>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37219" y="-1302424"/>
            <a:ext cx="2628000" cy="902759"/>
          </a:xfrm>
          <a:prstGeom prst="rect">
            <a:avLst/>
          </a:prstGeom>
        </p:spPr>
      </p:pic>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37219" y="-1421998"/>
            <a:ext cx="2628000" cy="1023993"/>
          </a:xfrm>
          <a:prstGeom prst="rect">
            <a:avLst/>
          </a:prstGeom>
        </p:spPr>
      </p:pic>
      <p:pic>
        <p:nvPicPr>
          <p:cNvPr id="21" name="Picture 2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74461" y="-1479800"/>
            <a:ext cx="2628000" cy="1080135"/>
          </a:xfrm>
          <a:prstGeom prst="rect">
            <a:avLst/>
          </a:prstGeom>
        </p:spPr>
      </p:pic>
      <p:pic>
        <p:nvPicPr>
          <p:cNvPr id="25" name="Picture 2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16977" y="-1638450"/>
            <a:ext cx="2628000" cy="4116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649" y="1690188"/>
            <a:ext cx="2886906" cy="1623191"/>
          </a:xfrm>
          <a:prstGeom prst="rect">
            <a:avLst/>
          </a:prstGeom>
        </p:spPr>
      </p:pic>
      <p:cxnSp>
        <p:nvCxnSpPr>
          <p:cNvPr id="3" name="Straight Arrow Connector 2"/>
          <p:cNvCxnSpPr/>
          <p:nvPr/>
        </p:nvCxnSpPr>
        <p:spPr>
          <a:xfrm flipH="1">
            <a:off x="1591733" y="2768522"/>
            <a:ext cx="440787" cy="973745"/>
          </a:xfrm>
          <a:prstGeom prst="straightConnector1">
            <a:avLst/>
          </a:prstGeom>
          <a:ln w="19050">
            <a:solidFill>
              <a:schemeClr val="tx1"/>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7498080" y="1848864"/>
            <a:ext cx="3261360" cy="1085938"/>
            <a:chOff x="7498080" y="1848864"/>
            <a:chExt cx="3261360" cy="1085938"/>
          </a:xfrm>
        </p:grpSpPr>
        <mc:AlternateContent xmlns:mc="http://schemas.openxmlformats.org/markup-compatibility/2006" xmlns:a14="http://schemas.microsoft.com/office/drawing/2010/main">
          <mc:Choice Requires="a14">
            <p:sp>
              <p:nvSpPr>
                <p:cNvPr id="27" name="TextBox 26"/>
                <p:cNvSpPr txBox="1"/>
                <p:nvPr/>
              </p:nvSpPr>
              <p:spPr>
                <a:xfrm>
                  <a:off x="7498080" y="2073177"/>
                  <a:ext cx="676432" cy="5027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667" i="1" smtClean="0">
                                <a:latin typeface="Cambria Math" panose="02040503050406030204" pitchFamily="18" charset="0"/>
                              </a:rPr>
                            </m:ctrlPr>
                          </m:sSubPr>
                          <m:e>
                            <m:d>
                              <m:dPr>
                                <m:begChr m:val="⟨"/>
                                <m:endChr m:val="⟩"/>
                                <m:ctrlPr>
                                  <a:rPr lang="en-US" sz="2667" i="1" smtClean="0">
                                    <a:solidFill>
                                      <a:srgbClr val="56B4E9"/>
                                    </a:solidFill>
                                    <a:latin typeface="Cambria Math" panose="02040503050406030204" pitchFamily="18" charset="0"/>
                                  </a:rPr>
                                </m:ctrlPr>
                              </m:dPr>
                              <m:e>
                                <m:r>
                                  <a:rPr lang="en-US" sz="2667" i="1">
                                    <a:solidFill>
                                      <a:srgbClr val="56B4E9"/>
                                    </a:solidFill>
                                    <a:latin typeface="Cambria Math"/>
                                  </a:rPr>
                                  <m:t>𝐹</m:t>
                                </m:r>
                              </m:e>
                            </m:d>
                          </m:e>
                          <m:sub/>
                        </m:sSub>
                      </m:oMath>
                    </m:oMathPara>
                  </a14:m>
                  <a:endParaRPr lang="cs-CZ" sz="2667" dirty="0">
                    <a:solidFill>
                      <a:srgbClr val="56B4E9"/>
                    </a:solidFill>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7498080" y="2073177"/>
                  <a:ext cx="676432" cy="502766"/>
                </a:xfrm>
                <a:prstGeom prst="rect">
                  <a:avLst/>
                </a:prstGeom>
                <a:blipFill rotWithShape="1">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8494826" y="1848864"/>
                  <a:ext cx="2264614" cy="108593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sz="2667" i="1" smtClean="0">
                                <a:solidFill>
                                  <a:srgbClr val="56B4E9"/>
                                </a:solidFill>
                                <a:latin typeface="Cambria Math" panose="02040503050406030204" pitchFamily="18" charset="0"/>
                              </a:rPr>
                            </m:ctrlPr>
                          </m:naryPr>
                          <m:sub/>
                          <m:sup/>
                          <m:e>
                            <m:f>
                              <m:fPr>
                                <m:ctrlPr>
                                  <a:rPr lang="en-US" sz="2667" i="1">
                                    <a:solidFill>
                                      <a:srgbClr val="56B4E9"/>
                                    </a:solidFill>
                                    <a:latin typeface="Cambria Math" panose="02040503050406030204" pitchFamily="18" charset="0"/>
                                  </a:rPr>
                                </m:ctrlPr>
                              </m:fPr>
                              <m:num>
                                <m:sSub>
                                  <m:sSubPr>
                                    <m:ctrlPr>
                                      <a:rPr lang="en-US" sz="2667" i="1">
                                        <a:solidFill>
                                          <a:srgbClr val="56B4E9"/>
                                        </a:solidFill>
                                        <a:latin typeface="Cambria Math" panose="02040503050406030204" pitchFamily="18" charset="0"/>
                                      </a:rPr>
                                    </m:ctrlPr>
                                  </m:sSubPr>
                                  <m:e>
                                    <m:r>
                                      <a:rPr lang="en-US" sz="2667" i="1">
                                        <a:solidFill>
                                          <a:srgbClr val="56B4E9"/>
                                        </a:solidFill>
                                        <a:latin typeface="Cambria Math"/>
                                      </a:rPr>
                                      <m:t>𝑓</m:t>
                                    </m:r>
                                    <m:r>
                                      <a:rPr lang="en-US" sz="2667" i="1">
                                        <a:solidFill>
                                          <a:srgbClr val="56B4E9"/>
                                        </a:solidFill>
                                        <a:latin typeface="Cambria Math"/>
                                      </a:rPr>
                                      <m:t>(</m:t>
                                    </m:r>
                                    <m:r>
                                      <a:rPr lang="en-US" sz="2667" i="1">
                                        <a:solidFill>
                                          <a:srgbClr val="56B4E9"/>
                                        </a:solidFill>
                                        <a:latin typeface="Cambria Math"/>
                                      </a:rPr>
                                      <m:t>𝑋</m:t>
                                    </m:r>
                                  </m:e>
                                  <m:sub>
                                    <m:r>
                                      <a:rPr lang="en-US" sz="2667" i="1">
                                        <a:solidFill>
                                          <a:srgbClr val="56B4E9"/>
                                        </a:solidFill>
                                        <a:latin typeface="Cambria Math"/>
                                      </a:rPr>
                                      <m:t>𝑖</m:t>
                                    </m:r>
                                  </m:sub>
                                </m:sSub>
                                <m:r>
                                  <a:rPr lang="en-US" sz="2667" i="1">
                                    <a:solidFill>
                                      <a:srgbClr val="56B4E9"/>
                                    </a:solidFill>
                                    <a:latin typeface="Cambria Math"/>
                                  </a:rPr>
                                  <m:t>)</m:t>
                                </m:r>
                              </m:num>
                              <m:den>
                                <m:r>
                                  <a:rPr lang="en-US" sz="2667" i="1" smtClean="0">
                                    <a:solidFill>
                                      <a:srgbClr val="56B4E9"/>
                                    </a:solidFill>
                                    <a:latin typeface="Cambria Math"/>
                                  </a:rPr>
                                  <m:t>𝑝</m:t>
                                </m:r>
                                <m:r>
                                  <a:rPr lang="en-US" sz="2667" i="1">
                                    <a:solidFill>
                                      <a:srgbClr val="56B4E9"/>
                                    </a:solidFill>
                                    <a:latin typeface="Cambria Math"/>
                                  </a:rPr>
                                  <m:t>(</m:t>
                                </m:r>
                                <m:sSub>
                                  <m:sSubPr>
                                    <m:ctrlPr>
                                      <a:rPr lang="en-US" sz="2667" i="1">
                                        <a:solidFill>
                                          <a:srgbClr val="56B4E9"/>
                                        </a:solidFill>
                                        <a:latin typeface="Cambria Math" panose="02040503050406030204" pitchFamily="18" charset="0"/>
                                      </a:rPr>
                                    </m:ctrlPr>
                                  </m:sSubPr>
                                  <m:e>
                                    <m:r>
                                      <a:rPr lang="en-US" sz="2667" i="1">
                                        <a:solidFill>
                                          <a:srgbClr val="56B4E9"/>
                                        </a:solidFill>
                                        <a:latin typeface="Cambria Math"/>
                                      </a:rPr>
                                      <m:t>𝑋</m:t>
                                    </m:r>
                                  </m:e>
                                  <m:sub>
                                    <m:r>
                                      <a:rPr lang="en-US" sz="2667" i="1">
                                        <a:solidFill>
                                          <a:srgbClr val="56B4E9"/>
                                        </a:solidFill>
                                        <a:latin typeface="Cambria Math"/>
                                      </a:rPr>
                                      <m:t>𝑖</m:t>
                                    </m:r>
                                  </m:sub>
                                </m:sSub>
                                <m:r>
                                  <a:rPr lang="en-US" sz="2667" i="1">
                                    <a:solidFill>
                                      <a:srgbClr val="56B4E9"/>
                                    </a:solidFill>
                                    <a:latin typeface="Cambria Math"/>
                                  </a:rPr>
                                  <m:t>)</m:t>
                                </m:r>
                              </m:den>
                            </m:f>
                          </m:e>
                        </m:nary>
                      </m:oMath>
                    </m:oMathPara>
                  </a14:m>
                  <a:endParaRPr lang="cs-CZ" sz="2667" dirty="0">
                    <a:solidFill>
                      <a:srgbClr val="ECAF26"/>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8494826" y="1848864"/>
                  <a:ext cx="2264614" cy="1085938"/>
                </a:xfrm>
                <a:prstGeom prst="rect">
                  <a:avLst/>
                </a:prstGeom>
                <a:blipFill rotWithShape="1">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8144032" y="2073179"/>
                  <a:ext cx="355934" cy="5027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667" i="1">
                            <a:solidFill>
                              <a:srgbClr val="56B4E9"/>
                            </a:solidFill>
                            <a:latin typeface="Cambria Math"/>
                          </a:rPr>
                          <m:t>=</m:t>
                        </m:r>
                      </m:oMath>
                    </m:oMathPara>
                  </a14:m>
                  <a:endParaRPr lang="cs-CZ" sz="2667" dirty="0">
                    <a:solidFill>
                      <a:srgbClr val="ECAF26"/>
                    </a:solidFill>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8144032" y="2073179"/>
                  <a:ext cx="355934" cy="502766"/>
                </a:xfrm>
                <a:prstGeom prst="rect">
                  <a:avLst/>
                </a:prstGeom>
                <a:blipFill rotWithShape="1">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8564880" y="1859024"/>
                  <a:ext cx="314960" cy="86299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667" i="1" smtClean="0">
                                <a:solidFill>
                                  <a:srgbClr val="56B4E9"/>
                                </a:solidFill>
                                <a:latin typeface="Cambria Math" panose="02040503050406030204" pitchFamily="18" charset="0"/>
                              </a:rPr>
                            </m:ctrlPr>
                          </m:fPr>
                          <m:num>
                            <m:r>
                              <a:rPr lang="en-US" sz="2667" i="1">
                                <a:solidFill>
                                  <a:srgbClr val="56B4E9"/>
                                </a:solidFill>
                                <a:latin typeface="Cambria Math"/>
                              </a:rPr>
                              <m:t>1</m:t>
                            </m:r>
                          </m:num>
                          <m:den>
                            <m:r>
                              <a:rPr lang="en-US" sz="2667" b="0" i="1" smtClean="0">
                                <a:solidFill>
                                  <a:srgbClr val="56B4E9"/>
                                </a:solidFill>
                                <a:latin typeface="Cambria Math"/>
                              </a:rPr>
                              <m:t>𝑛</m:t>
                            </m:r>
                          </m:den>
                        </m:f>
                      </m:oMath>
                    </m:oMathPara>
                  </a14:m>
                  <a:endParaRPr lang="cs-CZ" sz="2667" dirty="0">
                    <a:solidFill>
                      <a:srgbClr val="ECAF26"/>
                    </a:solidFil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8564880" y="1859024"/>
                  <a:ext cx="314960" cy="862993"/>
                </a:xfrm>
                <a:prstGeom prst="rect">
                  <a:avLst/>
                </a:prstGeom>
                <a:blipFill rotWithShape="1">
                  <a:blip r:embed="rId20"/>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3" name="TextBox 32"/>
              <p:cNvSpPr txBox="1"/>
              <p:nvPr/>
            </p:nvSpPr>
            <p:spPr>
              <a:xfrm>
                <a:off x="1903178" y="3807457"/>
                <a:ext cx="1605376" cy="51879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670" b="0" i="1" smtClean="0">
                          <a:solidFill>
                            <a:schemeClr val="tx1"/>
                          </a:solidFill>
                          <a:latin typeface="Cambria Math" panose="02040503050406030204" pitchFamily="18" charset="0"/>
                        </a:rPr>
                        <m:t>∫</m:t>
                      </m:r>
                      <m:r>
                        <a:rPr lang="en-US" sz="2670" b="0" i="1" smtClean="0">
                          <a:solidFill>
                            <a:schemeClr val="tx1"/>
                          </a:solidFill>
                          <a:latin typeface="Cambria Math"/>
                        </a:rPr>
                        <m:t>      </m:t>
                      </m:r>
                      <m:r>
                        <a:rPr lang="en-US" sz="2670" b="0" i="1" smtClean="0">
                          <a:solidFill>
                            <a:schemeClr val="tx1"/>
                          </a:solidFill>
                          <a:latin typeface="Cambria Math" panose="02040503050406030204" pitchFamily="18" charset="0"/>
                        </a:rPr>
                        <m:t> </m:t>
                      </m:r>
                      <m:r>
                        <a:rPr lang="en-US" sz="2670" b="0" i="1" smtClean="0">
                          <a:solidFill>
                            <a:schemeClr val="tx1"/>
                          </a:solidFill>
                          <a:latin typeface="Cambria Math"/>
                        </a:rPr>
                        <m:t>  </m:t>
                      </m:r>
                      <m:r>
                        <a:rPr lang="en-US" sz="2670" b="0" i="1" smtClean="0">
                          <a:solidFill>
                            <a:schemeClr val="tx1"/>
                          </a:solidFill>
                          <a:latin typeface="Cambria Math" panose="02040503050406030204" pitchFamily="18" charset="0"/>
                        </a:rPr>
                        <m:t>𝑑</m:t>
                      </m:r>
                      <m:r>
                        <a:rPr lang="en-US" sz="2670" b="1" i="1" smtClean="0">
                          <a:solidFill>
                            <a:schemeClr val="tx1"/>
                          </a:solidFill>
                          <a:latin typeface="Cambria Math"/>
                        </a:rPr>
                        <m:t>𝒙</m:t>
                      </m:r>
                    </m:oMath>
                  </m:oMathPara>
                </a14:m>
                <a:endParaRPr lang="cs-CZ" sz="2670" b="1" dirty="0">
                  <a:solidFill>
                    <a:schemeClr val="tx1"/>
                  </a:solidFill>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1903178" y="3807457"/>
                <a:ext cx="1605376" cy="518796"/>
              </a:xfrm>
              <a:prstGeom prst="rect">
                <a:avLst/>
              </a:prstGeom>
              <a:blipFill>
                <a:blip r:embed="rId21"/>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1185521" y="3806943"/>
                <a:ext cx="1911485" cy="50321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670" b="0" i="1" smtClean="0">
                          <a:solidFill>
                            <a:schemeClr val="tx1"/>
                          </a:solidFill>
                          <a:latin typeface="Cambria Math" panose="02040503050406030204" pitchFamily="18" charset="0"/>
                        </a:rPr>
                        <m:t>𝐹</m:t>
                      </m:r>
                      <m:r>
                        <a:rPr lang="en-US" sz="2670" b="0" i="1" smtClean="0">
                          <a:solidFill>
                            <a:schemeClr val="tx1"/>
                          </a:solidFill>
                          <a:latin typeface="Cambria Math" panose="02040503050406030204" pitchFamily="18" charset="0"/>
                        </a:rPr>
                        <m:t>=    </m:t>
                      </m:r>
                      <m:r>
                        <a:rPr lang="en-US" sz="2670" b="0" i="1" smtClean="0">
                          <a:solidFill>
                            <a:schemeClr val="tx1"/>
                          </a:solidFill>
                          <a:latin typeface="Cambria Math" panose="02040503050406030204" pitchFamily="18" charset="0"/>
                        </a:rPr>
                        <m:t>𝑓</m:t>
                      </m:r>
                      <m:r>
                        <a:rPr lang="en-US" sz="2670" b="0" i="1" smtClean="0">
                          <a:solidFill>
                            <a:schemeClr val="tx1"/>
                          </a:solidFill>
                          <a:latin typeface="Cambria Math" panose="02040503050406030204" pitchFamily="18" charset="0"/>
                        </a:rPr>
                        <m:t>(</m:t>
                      </m:r>
                      <m:r>
                        <a:rPr lang="en-US" sz="2670" b="1" i="1" smtClean="0">
                          <a:solidFill>
                            <a:schemeClr val="tx1"/>
                          </a:solidFill>
                          <a:latin typeface="Cambria Math"/>
                        </a:rPr>
                        <m:t>𝒙</m:t>
                      </m:r>
                      <m:r>
                        <a:rPr lang="en-US" sz="2670" b="0" i="1" smtClean="0">
                          <a:solidFill>
                            <a:schemeClr val="tx1"/>
                          </a:solidFill>
                          <a:latin typeface="Cambria Math" panose="02040503050406030204" pitchFamily="18" charset="0"/>
                        </a:rPr>
                        <m:t>)</m:t>
                      </m:r>
                    </m:oMath>
                  </m:oMathPara>
                </a14:m>
                <a:endParaRPr lang="cs-CZ" sz="2670" b="1" dirty="0">
                  <a:solidFill>
                    <a:schemeClr val="tx1"/>
                  </a:solidFill>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1185521" y="3806943"/>
                <a:ext cx="1911485" cy="503215"/>
              </a:xfrm>
              <a:prstGeom prst="rect">
                <a:avLst/>
              </a:prstGeom>
              <a:blipFill>
                <a:blip r:embed="rId22"/>
                <a:stretch>
                  <a:fillRect/>
                </a:stretch>
              </a:blipFill>
            </p:spPr>
            <p:txBody>
              <a:bodyPr/>
              <a:lstStyle/>
              <a:p>
                <a:r>
                  <a:rPr lang="cs-CZ">
                    <a:noFill/>
                  </a:rPr>
                  <a:t> </a:t>
                </a:r>
              </a:p>
            </p:txBody>
          </p:sp>
        </mc:Fallback>
      </mc:AlternateContent>
    </p:spTree>
    <p:extLst>
      <p:ext uri="{BB962C8B-B14F-4D97-AF65-F5344CB8AC3E}">
        <p14:creationId xmlns:p14="http://schemas.microsoft.com/office/powerpoint/2010/main" val="78217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9607" y="3608571"/>
            <a:ext cx="2844000" cy="1644559"/>
          </a:xfrm>
          <a:prstGeom prst="rect">
            <a:avLst/>
          </a:prstGeom>
        </p:spPr>
      </p:pic>
      <p:pic>
        <p:nvPicPr>
          <p:cNvPr id="52" name="Picture 5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6701" y="1690187"/>
            <a:ext cx="2886906" cy="1623191"/>
          </a:xfrm>
          <a:prstGeom prst="rect">
            <a:avLst/>
          </a:prstGeom>
        </p:spPr>
      </p:pic>
      <mc:AlternateContent xmlns:mc="http://schemas.openxmlformats.org/markup-compatibility/2006" xmlns:a14="http://schemas.microsoft.com/office/drawing/2010/main">
        <mc:Choice Requires="a14">
          <p:sp>
            <p:nvSpPr>
              <p:cNvPr id="44" name="TextBox 43" hidden="1"/>
              <p:cNvSpPr txBox="1"/>
              <p:nvPr/>
            </p:nvSpPr>
            <p:spPr>
              <a:xfrm>
                <a:off x="6658699" y="1842475"/>
                <a:ext cx="6088724" cy="307314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667" i="1">
                              <a:latin typeface="Cambria Math" panose="02040503050406030204" pitchFamily="18" charset="0"/>
                            </a:rPr>
                          </m:ctrlPr>
                        </m:sSubPr>
                        <m:e>
                          <m:d>
                            <m:dPr>
                              <m:begChr m:val="⟨"/>
                              <m:endChr m:val="⟩"/>
                              <m:ctrlPr>
                                <a:rPr lang="en-US" sz="2667" i="1">
                                  <a:latin typeface="Cambria Math" panose="02040503050406030204" pitchFamily="18" charset="0"/>
                                </a:rPr>
                              </m:ctrlPr>
                            </m:dPr>
                            <m:e>
                              <m:r>
                                <a:rPr lang="en-US" sz="2667" i="1">
                                  <a:latin typeface="Cambria Math"/>
                                </a:rPr>
                                <m:t>𝐹</m:t>
                              </m:r>
                            </m:e>
                          </m:d>
                        </m:e>
                        <m:sub>
                          <m:r>
                            <a:rPr lang="en-US" sz="2667" i="1">
                              <a:solidFill>
                                <a:schemeClr val="bg1"/>
                              </a:solidFill>
                              <a:latin typeface="Cambria Math"/>
                            </a:rPr>
                            <m:t>0</m:t>
                          </m:r>
                        </m:sub>
                      </m:sSub>
                      <m:r>
                        <a:rPr lang="en-US" sz="2667" i="1">
                          <a:latin typeface="Cambria Math"/>
                        </a:rPr>
                        <m:t>=</m:t>
                      </m:r>
                      <m:f>
                        <m:fPr>
                          <m:ctrlPr>
                            <a:rPr lang="en-US" sz="2667" i="1" smtClean="0">
                              <a:solidFill>
                                <a:srgbClr val="56B4E9"/>
                              </a:solidFill>
                              <a:latin typeface="Cambria Math" panose="02040503050406030204" pitchFamily="18" charset="0"/>
                            </a:rPr>
                          </m:ctrlPr>
                        </m:fPr>
                        <m:num>
                          <m:r>
                            <a:rPr lang="en-US" sz="2667" i="1">
                              <a:solidFill>
                                <a:srgbClr val="56B4E9"/>
                              </a:solidFill>
                              <a:latin typeface="Cambria Math"/>
                            </a:rPr>
                            <m:t>1</m:t>
                          </m:r>
                        </m:num>
                        <m:den>
                          <m:sSub>
                            <m:sSubPr>
                              <m:ctrlPr>
                                <a:rPr lang="en-US" sz="2667" i="1">
                                  <a:solidFill>
                                    <a:srgbClr val="56B4E9"/>
                                  </a:solidFill>
                                  <a:latin typeface="Cambria Math" panose="02040503050406030204" pitchFamily="18" charset="0"/>
                                </a:rPr>
                              </m:ctrlPr>
                            </m:sSubPr>
                            <m:e>
                              <m:r>
                                <a:rPr lang="en-US" sz="2667" i="1">
                                  <a:solidFill>
                                    <a:srgbClr val="56B4E9"/>
                                  </a:solidFill>
                                  <a:latin typeface="Cambria Math"/>
                                </a:rPr>
                                <m:t>𝑛</m:t>
                              </m:r>
                            </m:e>
                            <m:sub>
                              <m:r>
                                <a:rPr lang="en-US" sz="2667" i="1">
                                  <a:solidFill>
                                    <a:srgbClr val="56B4E9"/>
                                  </a:solidFill>
                                  <a:latin typeface="Cambria Math"/>
                                </a:rPr>
                                <m:t>1</m:t>
                              </m:r>
                            </m:sub>
                          </m:sSub>
                        </m:den>
                      </m:f>
                      <m:nary>
                        <m:naryPr>
                          <m:chr m:val="∑"/>
                          <m:subHide m:val="on"/>
                          <m:supHide m:val="on"/>
                          <m:ctrlPr>
                            <a:rPr lang="en-US" sz="2667" i="1">
                              <a:solidFill>
                                <a:srgbClr val="56B4E9"/>
                              </a:solidFill>
                              <a:latin typeface="Cambria Math" panose="02040503050406030204" pitchFamily="18" charset="0"/>
                            </a:rPr>
                          </m:ctrlPr>
                        </m:naryPr>
                        <m:sub/>
                        <m:sup/>
                        <m:e>
                          <m:f>
                            <m:fPr>
                              <m:ctrlPr>
                                <a:rPr lang="en-US" sz="2667" i="1">
                                  <a:solidFill>
                                    <a:srgbClr val="56B4E9"/>
                                  </a:solidFill>
                                  <a:latin typeface="Cambria Math" panose="02040503050406030204" pitchFamily="18" charset="0"/>
                                </a:rPr>
                              </m:ctrlPr>
                            </m:fPr>
                            <m:num>
                              <m:sSub>
                                <m:sSubPr>
                                  <m:ctrlPr>
                                    <a:rPr lang="en-US" sz="2667" i="1">
                                      <a:solidFill>
                                        <a:srgbClr val="56B4E9"/>
                                      </a:solidFill>
                                      <a:latin typeface="Cambria Math" panose="02040503050406030204" pitchFamily="18" charset="0"/>
                                    </a:rPr>
                                  </m:ctrlPr>
                                </m:sSubPr>
                                <m:e>
                                  <m:r>
                                    <a:rPr lang="en-US" sz="2667" i="1">
                                      <a:solidFill>
                                        <a:srgbClr val="56B4E9"/>
                                      </a:solidFill>
                                      <a:latin typeface="Cambria Math"/>
                                    </a:rPr>
                                    <m:t>𝑓</m:t>
                                  </m:r>
                                  <m:r>
                                    <a:rPr lang="en-US" sz="2667" i="1">
                                      <a:solidFill>
                                        <a:srgbClr val="56B4E9"/>
                                      </a:solidFill>
                                      <a:latin typeface="Cambria Math"/>
                                    </a:rPr>
                                    <m:t>(</m:t>
                                  </m:r>
                                  <m:r>
                                    <a:rPr lang="en-US" sz="2667" i="1">
                                      <a:solidFill>
                                        <a:srgbClr val="56B4E9"/>
                                      </a:solidFill>
                                      <a:latin typeface="Cambria Math"/>
                                    </a:rPr>
                                    <m:t>𝑋</m:t>
                                  </m:r>
                                </m:e>
                                <m:sub>
                                  <m:r>
                                    <a:rPr lang="en-US" sz="2667" i="1">
                                      <a:solidFill>
                                        <a:srgbClr val="56B4E9"/>
                                      </a:solidFill>
                                      <a:latin typeface="Cambria Math"/>
                                    </a:rPr>
                                    <m:t>1,</m:t>
                                  </m:r>
                                  <m:r>
                                    <a:rPr lang="en-US" sz="2667" i="1">
                                      <a:solidFill>
                                        <a:srgbClr val="56B4E9"/>
                                      </a:solidFill>
                                      <a:latin typeface="Cambria Math"/>
                                    </a:rPr>
                                    <m:t>𝑖</m:t>
                                  </m:r>
                                </m:sub>
                              </m:sSub>
                              <m:r>
                                <a:rPr lang="en-US" sz="2667" i="1">
                                  <a:solidFill>
                                    <a:srgbClr val="56B4E9"/>
                                  </a:solidFill>
                                  <a:latin typeface="Cambria Math"/>
                                </a:rPr>
                                <m:t>)</m:t>
                              </m:r>
                            </m:num>
                            <m:den>
                              <m:sSub>
                                <m:sSubPr>
                                  <m:ctrlPr>
                                    <a:rPr lang="en-US" sz="2667" i="1">
                                      <a:solidFill>
                                        <a:srgbClr val="56B4E9"/>
                                      </a:solidFill>
                                      <a:latin typeface="Cambria Math" panose="02040503050406030204" pitchFamily="18" charset="0"/>
                                    </a:rPr>
                                  </m:ctrlPr>
                                </m:sSubPr>
                                <m:e>
                                  <m:r>
                                    <a:rPr lang="en-US" sz="2667" i="1">
                                      <a:solidFill>
                                        <a:srgbClr val="56B4E9"/>
                                      </a:solidFill>
                                      <a:latin typeface="Cambria Math"/>
                                    </a:rPr>
                                    <m:t>𝑝</m:t>
                                  </m:r>
                                </m:e>
                                <m:sub>
                                  <m:r>
                                    <a:rPr lang="en-US" sz="2667" i="1">
                                      <a:solidFill>
                                        <a:srgbClr val="56B4E9"/>
                                      </a:solidFill>
                                      <a:latin typeface="Cambria Math"/>
                                    </a:rPr>
                                    <m:t>1</m:t>
                                  </m:r>
                                </m:sub>
                              </m:sSub>
                              <m:r>
                                <a:rPr lang="en-US" sz="2667" i="1">
                                  <a:solidFill>
                                    <a:srgbClr val="56B4E9"/>
                                  </a:solidFill>
                                  <a:latin typeface="Cambria Math"/>
                                </a:rPr>
                                <m:t>(</m:t>
                              </m:r>
                              <m:sSub>
                                <m:sSubPr>
                                  <m:ctrlPr>
                                    <a:rPr lang="en-US" sz="2667" i="1">
                                      <a:solidFill>
                                        <a:srgbClr val="56B4E9"/>
                                      </a:solidFill>
                                      <a:latin typeface="Cambria Math" panose="02040503050406030204" pitchFamily="18" charset="0"/>
                                    </a:rPr>
                                  </m:ctrlPr>
                                </m:sSubPr>
                                <m:e>
                                  <m:r>
                                    <a:rPr lang="en-US" sz="2667" i="1">
                                      <a:solidFill>
                                        <a:srgbClr val="56B4E9"/>
                                      </a:solidFill>
                                      <a:latin typeface="Cambria Math"/>
                                    </a:rPr>
                                    <m:t>𝑋</m:t>
                                  </m:r>
                                </m:e>
                                <m:sub>
                                  <m:r>
                                    <a:rPr lang="en-US" sz="2667" i="1">
                                      <a:solidFill>
                                        <a:srgbClr val="56B4E9"/>
                                      </a:solidFill>
                                      <a:latin typeface="Cambria Math"/>
                                    </a:rPr>
                                    <m:t>1,</m:t>
                                  </m:r>
                                  <m:r>
                                    <a:rPr lang="en-US" sz="2667" i="1">
                                      <a:solidFill>
                                        <a:srgbClr val="56B4E9"/>
                                      </a:solidFill>
                                      <a:latin typeface="Cambria Math"/>
                                    </a:rPr>
                                    <m:t>𝑖</m:t>
                                  </m:r>
                                </m:sub>
                              </m:sSub>
                              <m:r>
                                <a:rPr lang="en-US" sz="2667" i="1">
                                  <a:solidFill>
                                    <a:srgbClr val="56B4E9"/>
                                  </a:solidFill>
                                  <a:latin typeface="Cambria Math"/>
                                </a:rPr>
                                <m:t>)</m:t>
                              </m:r>
                            </m:den>
                          </m:f>
                          <m:sSub>
                            <m:sSubPr>
                              <m:ctrlPr>
                                <a:rPr lang="en-US" sz="2667" i="1">
                                  <a:solidFill>
                                    <a:srgbClr val="56B4E9"/>
                                  </a:solidFill>
                                  <a:latin typeface="Cambria Math" panose="02040503050406030204" pitchFamily="18" charset="0"/>
                                </a:rPr>
                              </m:ctrlPr>
                            </m:sSubPr>
                            <m:e>
                              <m:r>
                                <a:rPr lang="en-US" sz="2667" i="1">
                                  <a:solidFill>
                                    <a:srgbClr val="56B4E9"/>
                                  </a:solidFill>
                                  <a:latin typeface="Cambria Math"/>
                                </a:rPr>
                                <m:t>𝑤</m:t>
                              </m:r>
                            </m:e>
                            <m:sub>
                              <m:r>
                                <a:rPr lang="en-US" sz="2667" i="1">
                                  <a:solidFill>
                                    <a:srgbClr val="56B4E9"/>
                                  </a:solidFill>
                                  <a:latin typeface="Cambria Math"/>
                                </a:rPr>
                                <m:t>1</m:t>
                              </m:r>
                            </m:sub>
                          </m:sSub>
                          <m:d>
                            <m:dPr>
                              <m:ctrlPr>
                                <a:rPr lang="en-US" sz="2667" i="1">
                                  <a:solidFill>
                                    <a:srgbClr val="56B4E9"/>
                                  </a:solidFill>
                                  <a:latin typeface="Cambria Math" panose="02040503050406030204" pitchFamily="18" charset="0"/>
                                </a:rPr>
                              </m:ctrlPr>
                            </m:dPr>
                            <m:e>
                              <m:sSub>
                                <m:sSubPr>
                                  <m:ctrlPr>
                                    <a:rPr lang="en-US" sz="2667" i="1">
                                      <a:solidFill>
                                        <a:srgbClr val="56B4E9"/>
                                      </a:solidFill>
                                      <a:latin typeface="Cambria Math" panose="02040503050406030204" pitchFamily="18" charset="0"/>
                                    </a:rPr>
                                  </m:ctrlPr>
                                </m:sSubPr>
                                <m:e>
                                  <m:r>
                                    <a:rPr lang="en-US" sz="2667" i="1">
                                      <a:solidFill>
                                        <a:srgbClr val="56B4E9"/>
                                      </a:solidFill>
                                      <a:latin typeface="Cambria Math"/>
                                    </a:rPr>
                                    <m:t>𝑋</m:t>
                                  </m:r>
                                </m:e>
                                <m:sub>
                                  <m:r>
                                    <a:rPr lang="en-US" sz="2667" i="1">
                                      <a:solidFill>
                                        <a:srgbClr val="56B4E9"/>
                                      </a:solidFill>
                                      <a:latin typeface="Cambria Math"/>
                                    </a:rPr>
                                    <m:t>1,</m:t>
                                  </m:r>
                                  <m:r>
                                    <a:rPr lang="en-US" sz="2667" i="1">
                                      <a:solidFill>
                                        <a:srgbClr val="56B4E9"/>
                                      </a:solidFill>
                                      <a:latin typeface="Cambria Math"/>
                                    </a:rPr>
                                    <m:t>𝑖</m:t>
                                  </m:r>
                                </m:sub>
                              </m:sSub>
                            </m:e>
                          </m:d>
                        </m:e>
                      </m:nary>
                    </m:oMath>
                  </m:oMathPara>
                </a14:m>
                <a:endParaRPr lang="en-US" sz="2667" i="1" dirty="0">
                  <a:solidFill>
                    <a:srgbClr val="00B050"/>
                  </a:solidFill>
                  <a:latin typeface="Cambria Math"/>
                </a:endParaRPr>
              </a:p>
              <a:p>
                <a:pPr/>
                <a14:m>
                  <m:oMathPara xmlns:m="http://schemas.openxmlformats.org/officeDocument/2006/math">
                    <m:oMathParaPr>
                      <m:jc m:val="centerGroup"/>
                    </m:oMathParaPr>
                    <m:oMath xmlns:m="http://schemas.openxmlformats.org/officeDocument/2006/math">
                      <m:sSub>
                        <m:sSubPr>
                          <m:ctrlPr>
                            <a:rPr lang="en-US" sz="2667" i="1">
                              <a:solidFill>
                                <a:schemeClr val="bg1"/>
                              </a:solidFill>
                              <a:latin typeface="Cambria Math" panose="02040503050406030204" pitchFamily="18" charset="0"/>
                            </a:rPr>
                          </m:ctrlPr>
                        </m:sSubPr>
                        <m:e>
                          <m:d>
                            <m:dPr>
                              <m:begChr m:val="⟨"/>
                              <m:endChr m:val="⟩"/>
                              <m:ctrlPr>
                                <a:rPr lang="en-US" sz="2667" i="1">
                                  <a:solidFill>
                                    <a:schemeClr val="bg1"/>
                                  </a:solidFill>
                                  <a:latin typeface="Cambria Math" panose="02040503050406030204" pitchFamily="18" charset="0"/>
                                </a:rPr>
                              </m:ctrlPr>
                            </m:dPr>
                            <m:e>
                              <m:r>
                                <a:rPr lang="en-US" sz="2667" i="1">
                                  <a:solidFill>
                                    <a:schemeClr val="bg1"/>
                                  </a:solidFill>
                                  <a:latin typeface="Cambria Math"/>
                                </a:rPr>
                                <m:t>𝐹</m:t>
                              </m:r>
                            </m:e>
                          </m:d>
                        </m:e>
                        <m:sub>
                          <m:r>
                            <a:rPr lang="en-US" sz="2667" i="1">
                              <a:solidFill>
                                <a:schemeClr val="bg1"/>
                              </a:solidFill>
                              <a:latin typeface="Cambria Math"/>
                            </a:rPr>
                            <m:t>0</m:t>
                          </m:r>
                        </m:sub>
                      </m:sSub>
                      <m:r>
                        <a:rPr lang="en-US" sz="2667" i="1">
                          <a:latin typeface="Cambria Math"/>
                        </a:rPr>
                        <m:t>+</m:t>
                      </m:r>
                      <m:f>
                        <m:fPr>
                          <m:ctrlPr>
                            <a:rPr lang="en-US" sz="2667" i="1" smtClean="0">
                              <a:solidFill>
                                <a:srgbClr val="00A175"/>
                              </a:solidFill>
                              <a:latin typeface="Cambria Math" panose="02040503050406030204" pitchFamily="18" charset="0"/>
                            </a:rPr>
                          </m:ctrlPr>
                        </m:fPr>
                        <m:num>
                          <m:r>
                            <a:rPr lang="en-US" sz="2667" i="1">
                              <a:solidFill>
                                <a:srgbClr val="00A175"/>
                              </a:solidFill>
                              <a:latin typeface="Cambria Math"/>
                            </a:rPr>
                            <m:t>1</m:t>
                          </m:r>
                        </m:num>
                        <m:den>
                          <m:sSub>
                            <m:sSubPr>
                              <m:ctrlPr>
                                <a:rPr lang="en-US" sz="2667" i="1">
                                  <a:solidFill>
                                    <a:srgbClr val="00A175"/>
                                  </a:solidFill>
                                  <a:latin typeface="Cambria Math" panose="02040503050406030204" pitchFamily="18" charset="0"/>
                                </a:rPr>
                              </m:ctrlPr>
                            </m:sSubPr>
                            <m:e>
                              <m:r>
                                <a:rPr lang="en-US" sz="2667" i="1">
                                  <a:solidFill>
                                    <a:srgbClr val="00A175"/>
                                  </a:solidFill>
                                  <a:latin typeface="Cambria Math"/>
                                </a:rPr>
                                <m:t>𝑛</m:t>
                              </m:r>
                            </m:e>
                            <m:sub>
                              <m:r>
                                <a:rPr lang="en-US" sz="2667" i="1">
                                  <a:solidFill>
                                    <a:srgbClr val="00A175"/>
                                  </a:solidFill>
                                  <a:latin typeface="Cambria Math"/>
                                </a:rPr>
                                <m:t>2</m:t>
                              </m:r>
                            </m:sub>
                          </m:sSub>
                        </m:den>
                      </m:f>
                      <m:nary>
                        <m:naryPr>
                          <m:chr m:val="∑"/>
                          <m:subHide m:val="on"/>
                          <m:supHide m:val="on"/>
                          <m:ctrlPr>
                            <a:rPr lang="en-US" sz="2667" i="1">
                              <a:solidFill>
                                <a:srgbClr val="00A175"/>
                              </a:solidFill>
                              <a:latin typeface="Cambria Math" panose="02040503050406030204" pitchFamily="18" charset="0"/>
                            </a:rPr>
                          </m:ctrlPr>
                        </m:naryPr>
                        <m:sub/>
                        <m:sup/>
                        <m:e>
                          <m:f>
                            <m:fPr>
                              <m:ctrlPr>
                                <a:rPr lang="en-US" sz="2667" i="1">
                                  <a:solidFill>
                                    <a:srgbClr val="00A175"/>
                                  </a:solidFill>
                                  <a:latin typeface="Cambria Math" panose="02040503050406030204" pitchFamily="18" charset="0"/>
                                </a:rPr>
                              </m:ctrlPr>
                            </m:fPr>
                            <m:num>
                              <m:sSub>
                                <m:sSubPr>
                                  <m:ctrlPr>
                                    <a:rPr lang="en-US" sz="2667" i="1">
                                      <a:solidFill>
                                        <a:srgbClr val="00A175"/>
                                      </a:solidFill>
                                      <a:latin typeface="Cambria Math" panose="02040503050406030204" pitchFamily="18" charset="0"/>
                                    </a:rPr>
                                  </m:ctrlPr>
                                </m:sSubPr>
                                <m:e>
                                  <m:r>
                                    <a:rPr lang="en-US" sz="2667" i="1">
                                      <a:solidFill>
                                        <a:srgbClr val="00A175"/>
                                      </a:solidFill>
                                      <a:latin typeface="Cambria Math"/>
                                    </a:rPr>
                                    <m:t>𝑓</m:t>
                                  </m:r>
                                  <m:r>
                                    <a:rPr lang="en-US" sz="2667" i="1">
                                      <a:solidFill>
                                        <a:srgbClr val="00A175"/>
                                      </a:solidFill>
                                      <a:latin typeface="Cambria Math"/>
                                    </a:rPr>
                                    <m:t>(</m:t>
                                  </m:r>
                                  <m:r>
                                    <a:rPr lang="en-US" sz="2667" i="1">
                                      <a:solidFill>
                                        <a:srgbClr val="00A175"/>
                                      </a:solidFill>
                                      <a:latin typeface="Cambria Math"/>
                                    </a:rPr>
                                    <m:t>𝑋</m:t>
                                  </m:r>
                                </m:e>
                                <m:sub>
                                  <m:r>
                                    <a:rPr lang="en-US" sz="2667" i="1">
                                      <a:solidFill>
                                        <a:srgbClr val="00A175"/>
                                      </a:solidFill>
                                      <a:latin typeface="Cambria Math"/>
                                    </a:rPr>
                                    <m:t>2,</m:t>
                                  </m:r>
                                  <m:r>
                                    <a:rPr lang="en-US" sz="2667" i="1">
                                      <a:solidFill>
                                        <a:srgbClr val="00A175"/>
                                      </a:solidFill>
                                      <a:latin typeface="Cambria Math"/>
                                    </a:rPr>
                                    <m:t>𝑖</m:t>
                                  </m:r>
                                </m:sub>
                              </m:sSub>
                              <m:r>
                                <a:rPr lang="en-US" sz="2667" i="1">
                                  <a:solidFill>
                                    <a:srgbClr val="00A175"/>
                                  </a:solidFill>
                                  <a:latin typeface="Cambria Math"/>
                                </a:rPr>
                                <m:t>)</m:t>
                              </m:r>
                            </m:num>
                            <m:den>
                              <m:sSub>
                                <m:sSubPr>
                                  <m:ctrlPr>
                                    <a:rPr lang="en-US" sz="2667" i="1">
                                      <a:solidFill>
                                        <a:srgbClr val="00A175"/>
                                      </a:solidFill>
                                      <a:latin typeface="Cambria Math" panose="02040503050406030204" pitchFamily="18" charset="0"/>
                                    </a:rPr>
                                  </m:ctrlPr>
                                </m:sSubPr>
                                <m:e>
                                  <m:r>
                                    <a:rPr lang="en-US" sz="2667" i="1">
                                      <a:solidFill>
                                        <a:srgbClr val="00A175"/>
                                      </a:solidFill>
                                      <a:latin typeface="Cambria Math"/>
                                    </a:rPr>
                                    <m:t>𝑝</m:t>
                                  </m:r>
                                </m:e>
                                <m:sub>
                                  <m:r>
                                    <a:rPr lang="en-US" sz="2667" i="1">
                                      <a:solidFill>
                                        <a:srgbClr val="00A175"/>
                                      </a:solidFill>
                                      <a:latin typeface="Cambria Math"/>
                                    </a:rPr>
                                    <m:t>2</m:t>
                                  </m:r>
                                </m:sub>
                              </m:sSub>
                              <m:r>
                                <a:rPr lang="en-US" sz="2667" i="1">
                                  <a:solidFill>
                                    <a:srgbClr val="00A175"/>
                                  </a:solidFill>
                                  <a:latin typeface="Cambria Math"/>
                                </a:rPr>
                                <m:t>(</m:t>
                              </m:r>
                              <m:sSub>
                                <m:sSubPr>
                                  <m:ctrlPr>
                                    <a:rPr lang="en-US" sz="2667" i="1">
                                      <a:solidFill>
                                        <a:srgbClr val="00A175"/>
                                      </a:solidFill>
                                      <a:latin typeface="Cambria Math" panose="02040503050406030204" pitchFamily="18" charset="0"/>
                                    </a:rPr>
                                  </m:ctrlPr>
                                </m:sSubPr>
                                <m:e>
                                  <m:r>
                                    <a:rPr lang="en-US" sz="2667" i="1">
                                      <a:solidFill>
                                        <a:srgbClr val="00A175"/>
                                      </a:solidFill>
                                      <a:latin typeface="Cambria Math"/>
                                    </a:rPr>
                                    <m:t>𝑋</m:t>
                                  </m:r>
                                </m:e>
                                <m:sub>
                                  <m:r>
                                    <a:rPr lang="en-US" sz="2667" i="1">
                                      <a:solidFill>
                                        <a:srgbClr val="00A175"/>
                                      </a:solidFill>
                                      <a:latin typeface="Cambria Math"/>
                                    </a:rPr>
                                    <m:t>2,</m:t>
                                  </m:r>
                                  <m:r>
                                    <a:rPr lang="en-US" sz="2667" i="1">
                                      <a:solidFill>
                                        <a:srgbClr val="00A175"/>
                                      </a:solidFill>
                                      <a:latin typeface="Cambria Math"/>
                                    </a:rPr>
                                    <m:t>𝑖</m:t>
                                  </m:r>
                                </m:sub>
                              </m:sSub>
                              <m:r>
                                <a:rPr lang="en-US" sz="2667" i="1">
                                  <a:solidFill>
                                    <a:srgbClr val="00A175"/>
                                  </a:solidFill>
                                  <a:latin typeface="Cambria Math"/>
                                </a:rPr>
                                <m:t>)</m:t>
                              </m:r>
                            </m:den>
                          </m:f>
                          <m:sSub>
                            <m:sSubPr>
                              <m:ctrlPr>
                                <a:rPr lang="en-US" sz="2667" i="1">
                                  <a:solidFill>
                                    <a:srgbClr val="00A175"/>
                                  </a:solidFill>
                                  <a:latin typeface="Cambria Math" panose="02040503050406030204" pitchFamily="18" charset="0"/>
                                </a:rPr>
                              </m:ctrlPr>
                            </m:sSubPr>
                            <m:e>
                              <m:r>
                                <a:rPr lang="en-US" sz="2667" i="1">
                                  <a:solidFill>
                                    <a:srgbClr val="00A175"/>
                                  </a:solidFill>
                                  <a:latin typeface="Cambria Math"/>
                                </a:rPr>
                                <m:t>𝑤</m:t>
                              </m:r>
                            </m:e>
                            <m:sub>
                              <m:r>
                                <a:rPr lang="en-US" sz="2667" i="1">
                                  <a:solidFill>
                                    <a:srgbClr val="00A175"/>
                                  </a:solidFill>
                                  <a:latin typeface="Cambria Math"/>
                                </a:rPr>
                                <m:t>2</m:t>
                              </m:r>
                            </m:sub>
                          </m:sSub>
                          <m:d>
                            <m:dPr>
                              <m:ctrlPr>
                                <a:rPr lang="en-US" sz="2667" i="1">
                                  <a:solidFill>
                                    <a:srgbClr val="00A175"/>
                                  </a:solidFill>
                                  <a:latin typeface="Cambria Math" panose="02040503050406030204" pitchFamily="18" charset="0"/>
                                </a:rPr>
                              </m:ctrlPr>
                            </m:dPr>
                            <m:e>
                              <m:sSub>
                                <m:sSubPr>
                                  <m:ctrlPr>
                                    <a:rPr lang="en-US" sz="2667" i="1">
                                      <a:solidFill>
                                        <a:srgbClr val="00A175"/>
                                      </a:solidFill>
                                      <a:latin typeface="Cambria Math" panose="02040503050406030204" pitchFamily="18" charset="0"/>
                                    </a:rPr>
                                  </m:ctrlPr>
                                </m:sSubPr>
                                <m:e>
                                  <m:r>
                                    <a:rPr lang="en-US" sz="2667" i="1">
                                      <a:solidFill>
                                        <a:srgbClr val="00A175"/>
                                      </a:solidFill>
                                      <a:latin typeface="Cambria Math"/>
                                    </a:rPr>
                                    <m:t>𝑋</m:t>
                                  </m:r>
                                </m:e>
                                <m:sub>
                                  <m:r>
                                    <a:rPr lang="en-US" sz="2667" i="1">
                                      <a:solidFill>
                                        <a:srgbClr val="00A175"/>
                                      </a:solidFill>
                                      <a:latin typeface="Cambria Math"/>
                                    </a:rPr>
                                    <m:t>2,</m:t>
                                  </m:r>
                                  <m:r>
                                    <a:rPr lang="en-US" sz="2667" i="1">
                                      <a:solidFill>
                                        <a:srgbClr val="00A175"/>
                                      </a:solidFill>
                                      <a:latin typeface="Cambria Math"/>
                                    </a:rPr>
                                    <m:t>𝑖</m:t>
                                  </m:r>
                                </m:sub>
                              </m:sSub>
                            </m:e>
                          </m:d>
                        </m:e>
                      </m:nary>
                    </m:oMath>
                  </m:oMathPara>
                </a14:m>
                <a:endParaRPr lang="en-US" sz="2667" i="1" dirty="0">
                  <a:solidFill>
                    <a:srgbClr val="00B0F0"/>
                  </a:solidFill>
                  <a:latin typeface="Cambria Math"/>
                </a:endParaRPr>
              </a:p>
              <a:p>
                <a:pPr/>
                <a14:m>
                  <m:oMathPara xmlns:m="http://schemas.openxmlformats.org/officeDocument/2006/math">
                    <m:oMathParaPr>
                      <m:jc m:val="centerGroup"/>
                    </m:oMathParaPr>
                    <m:oMath xmlns:m="http://schemas.openxmlformats.org/officeDocument/2006/math">
                      <m:sSub>
                        <m:sSubPr>
                          <m:ctrlPr>
                            <a:rPr lang="en-US" sz="2667" i="1" smtClean="0">
                              <a:solidFill>
                                <a:schemeClr val="bg1"/>
                              </a:solidFill>
                              <a:latin typeface="Cambria Math" panose="02040503050406030204" pitchFamily="18" charset="0"/>
                            </a:rPr>
                          </m:ctrlPr>
                        </m:sSubPr>
                        <m:e>
                          <m:d>
                            <m:dPr>
                              <m:begChr m:val="⟨"/>
                              <m:endChr m:val="⟩"/>
                              <m:ctrlPr>
                                <a:rPr lang="en-US" sz="2667" i="1">
                                  <a:solidFill>
                                    <a:schemeClr val="bg1"/>
                                  </a:solidFill>
                                  <a:latin typeface="Cambria Math" panose="02040503050406030204" pitchFamily="18" charset="0"/>
                                </a:rPr>
                              </m:ctrlPr>
                            </m:dPr>
                            <m:e>
                              <m:r>
                                <a:rPr lang="en-US" sz="2667" i="1">
                                  <a:solidFill>
                                    <a:schemeClr val="bg1"/>
                                  </a:solidFill>
                                  <a:latin typeface="Cambria Math"/>
                                </a:rPr>
                                <m:t>𝐹</m:t>
                              </m:r>
                            </m:e>
                          </m:d>
                        </m:e>
                        <m:sub>
                          <m:r>
                            <a:rPr lang="en-US" sz="2667" i="1">
                              <a:solidFill>
                                <a:schemeClr val="bg1"/>
                              </a:solidFill>
                              <a:latin typeface="Cambria Math"/>
                            </a:rPr>
                            <m:t>0</m:t>
                          </m:r>
                        </m:sub>
                      </m:sSub>
                      <m:r>
                        <a:rPr lang="en-US" sz="2667" i="1">
                          <a:latin typeface="Cambria Math"/>
                        </a:rPr>
                        <m:t>+</m:t>
                      </m:r>
                      <m:f>
                        <m:fPr>
                          <m:ctrlPr>
                            <a:rPr lang="en-US" sz="2667" i="1" smtClean="0">
                              <a:solidFill>
                                <a:srgbClr val="ECAF26"/>
                              </a:solidFill>
                              <a:latin typeface="Cambria Math" panose="02040503050406030204" pitchFamily="18" charset="0"/>
                            </a:rPr>
                          </m:ctrlPr>
                        </m:fPr>
                        <m:num>
                          <m:r>
                            <a:rPr lang="en-US" sz="2667" i="1">
                              <a:solidFill>
                                <a:srgbClr val="ECAF26"/>
                              </a:solidFill>
                              <a:latin typeface="Cambria Math"/>
                            </a:rPr>
                            <m:t>1</m:t>
                          </m:r>
                        </m:num>
                        <m:den>
                          <m:sSub>
                            <m:sSubPr>
                              <m:ctrlPr>
                                <a:rPr lang="en-US" sz="2667" i="1">
                                  <a:solidFill>
                                    <a:srgbClr val="ECAF26"/>
                                  </a:solidFill>
                                  <a:latin typeface="Cambria Math" panose="02040503050406030204" pitchFamily="18" charset="0"/>
                                </a:rPr>
                              </m:ctrlPr>
                            </m:sSubPr>
                            <m:e>
                              <m:r>
                                <a:rPr lang="en-US" sz="2667" i="1">
                                  <a:solidFill>
                                    <a:srgbClr val="ECAF26"/>
                                  </a:solidFill>
                                  <a:latin typeface="Cambria Math"/>
                                </a:rPr>
                                <m:t>𝑛</m:t>
                              </m:r>
                            </m:e>
                            <m:sub>
                              <m:r>
                                <a:rPr lang="en-US" sz="2667" i="1">
                                  <a:solidFill>
                                    <a:srgbClr val="ECAF26"/>
                                  </a:solidFill>
                                  <a:latin typeface="Cambria Math"/>
                                </a:rPr>
                                <m:t>3</m:t>
                              </m:r>
                            </m:sub>
                          </m:sSub>
                        </m:den>
                      </m:f>
                      <m:nary>
                        <m:naryPr>
                          <m:chr m:val="∑"/>
                          <m:subHide m:val="on"/>
                          <m:supHide m:val="on"/>
                          <m:ctrlPr>
                            <a:rPr lang="en-US" sz="2667" i="1">
                              <a:solidFill>
                                <a:srgbClr val="ECAF26"/>
                              </a:solidFill>
                              <a:latin typeface="Cambria Math" panose="02040503050406030204" pitchFamily="18" charset="0"/>
                            </a:rPr>
                          </m:ctrlPr>
                        </m:naryPr>
                        <m:sub/>
                        <m:sup/>
                        <m:e>
                          <m:f>
                            <m:fPr>
                              <m:ctrlPr>
                                <a:rPr lang="en-US" sz="2667" i="1">
                                  <a:solidFill>
                                    <a:srgbClr val="ECAF26"/>
                                  </a:solidFill>
                                  <a:latin typeface="Cambria Math" panose="02040503050406030204" pitchFamily="18" charset="0"/>
                                </a:rPr>
                              </m:ctrlPr>
                            </m:fPr>
                            <m:num>
                              <m:sSub>
                                <m:sSubPr>
                                  <m:ctrlPr>
                                    <a:rPr lang="en-US" sz="2667" i="1">
                                      <a:solidFill>
                                        <a:srgbClr val="ECAF26"/>
                                      </a:solidFill>
                                      <a:latin typeface="Cambria Math" panose="02040503050406030204" pitchFamily="18" charset="0"/>
                                    </a:rPr>
                                  </m:ctrlPr>
                                </m:sSubPr>
                                <m:e>
                                  <m:r>
                                    <a:rPr lang="en-US" sz="2667" i="1">
                                      <a:solidFill>
                                        <a:srgbClr val="ECAF26"/>
                                      </a:solidFill>
                                      <a:latin typeface="Cambria Math"/>
                                    </a:rPr>
                                    <m:t>𝑓</m:t>
                                  </m:r>
                                  <m:r>
                                    <a:rPr lang="en-US" sz="2667" i="1">
                                      <a:solidFill>
                                        <a:srgbClr val="ECAF26"/>
                                      </a:solidFill>
                                      <a:latin typeface="Cambria Math"/>
                                    </a:rPr>
                                    <m:t>(</m:t>
                                  </m:r>
                                  <m:r>
                                    <a:rPr lang="en-US" sz="2667" i="1">
                                      <a:solidFill>
                                        <a:srgbClr val="ECAF26"/>
                                      </a:solidFill>
                                      <a:latin typeface="Cambria Math"/>
                                    </a:rPr>
                                    <m:t>𝑋</m:t>
                                  </m:r>
                                </m:e>
                                <m:sub>
                                  <m:r>
                                    <a:rPr lang="en-US" sz="2667" i="1">
                                      <a:solidFill>
                                        <a:srgbClr val="ECAF26"/>
                                      </a:solidFill>
                                      <a:latin typeface="Cambria Math"/>
                                    </a:rPr>
                                    <m:t>3,</m:t>
                                  </m:r>
                                  <m:r>
                                    <a:rPr lang="en-US" sz="2667" i="1">
                                      <a:solidFill>
                                        <a:srgbClr val="ECAF26"/>
                                      </a:solidFill>
                                      <a:latin typeface="Cambria Math"/>
                                    </a:rPr>
                                    <m:t>𝑖</m:t>
                                  </m:r>
                                </m:sub>
                              </m:sSub>
                              <m:r>
                                <a:rPr lang="en-US" sz="2667" i="1">
                                  <a:solidFill>
                                    <a:srgbClr val="ECAF26"/>
                                  </a:solidFill>
                                  <a:latin typeface="Cambria Math"/>
                                </a:rPr>
                                <m:t>)</m:t>
                              </m:r>
                            </m:num>
                            <m:den>
                              <m:sSub>
                                <m:sSubPr>
                                  <m:ctrlPr>
                                    <a:rPr lang="en-US" sz="2667" i="1">
                                      <a:solidFill>
                                        <a:srgbClr val="ECAF26"/>
                                      </a:solidFill>
                                      <a:latin typeface="Cambria Math" panose="02040503050406030204" pitchFamily="18" charset="0"/>
                                    </a:rPr>
                                  </m:ctrlPr>
                                </m:sSubPr>
                                <m:e>
                                  <m:r>
                                    <a:rPr lang="en-US" sz="2667" i="1">
                                      <a:solidFill>
                                        <a:srgbClr val="ECAF26"/>
                                      </a:solidFill>
                                      <a:latin typeface="Cambria Math"/>
                                    </a:rPr>
                                    <m:t>𝑝</m:t>
                                  </m:r>
                                </m:e>
                                <m:sub>
                                  <m:r>
                                    <a:rPr lang="en-US" sz="2667" i="1">
                                      <a:solidFill>
                                        <a:srgbClr val="ECAF26"/>
                                      </a:solidFill>
                                      <a:latin typeface="Cambria Math"/>
                                    </a:rPr>
                                    <m:t>3</m:t>
                                  </m:r>
                                </m:sub>
                              </m:sSub>
                              <m:r>
                                <a:rPr lang="en-US" sz="2667" i="1">
                                  <a:solidFill>
                                    <a:srgbClr val="ECAF26"/>
                                  </a:solidFill>
                                  <a:latin typeface="Cambria Math"/>
                                </a:rPr>
                                <m:t>(</m:t>
                              </m:r>
                              <m:sSub>
                                <m:sSubPr>
                                  <m:ctrlPr>
                                    <a:rPr lang="en-US" sz="2667" i="1">
                                      <a:solidFill>
                                        <a:srgbClr val="ECAF26"/>
                                      </a:solidFill>
                                      <a:latin typeface="Cambria Math" panose="02040503050406030204" pitchFamily="18" charset="0"/>
                                    </a:rPr>
                                  </m:ctrlPr>
                                </m:sSubPr>
                                <m:e>
                                  <m:r>
                                    <a:rPr lang="en-US" sz="2667" i="1">
                                      <a:solidFill>
                                        <a:srgbClr val="ECAF26"/>
                                      </a:solidFill>
                                      <a:latin typeface="Cambria Math"/>
                                    </a:rPr>
                                    <m:t>𝑋</m:t>
                                  </m:r>
                                </m:e>
                                <m:sub>
                                  <m:r>
                                    <a:rPr lang="en-US" sz="2667" i="1">
                                      <a:solidFill>
                                        <a:srgbClr val="ECAF26"/>
                                      </a:solidFill>
                                      <a:latin typeface="Cambria Math"/>
                                    </a:rPr>
                                    <m:t>3,</m:t>
                                  </m:r>
                                  <m:r>
                                    <a:rPr lang="en-US" sz="2667" i="1">
                                      <a:solidFill>
                                        <a:srgbClr val="ECAF26"/>
                                      </a:solidFill>
                                      <a:latin typeface="Cambria Math"/>
                                    </a:rPr>
                                    <m:t>𝑖</m:t>
                                  </m:r>
                                </m:sub>
                              </m:sSub>
                              <m:r>
                                <a:rPr lang="en-US" sz="2667" i="1">
                                  <a:solidFill>
                                    <a:srgbClr val="ECAF26"/>
                                  </a:solidFill>
                                  <a:latin typeface="Cambria Math"/>
                                </a:rPr>
                                <m:t>)</m:t>
                              </m:r>
                            </m:den>
                          </m:f>
                          <m:sSub>
                            <m:sSubPr>
                              <m:ctrlPr>
                                <a:rPr lang="en-US" sz="2667" i="1">
                                  <a:solidFill>
                                    <a:srgbClr val="ECAF26"/>
                                  </a:solidFill>
                                  <a:latin typeface="Cambria Math" panose="02040503050406030204" pitchFamily="18" charset="0"/>
                                </a:rPr>
                              </m:ctrlPr>
                            </m:sSubPr>
                            <m:e>
                              <m:r>
                                <a:rPr lang="en-US" sz="2667" i="1">
                                  <a:solidFill>
                                    <a:srgbClr val="ECAF26"/>
                                  </a:solidFill>
                                  <a:latin typeface="Cambria Math"/>
                                </a:rPr>
                                <m:t>𝑤</m:t>
                              </m:r>
                            </m:e>
                            <m:sub>
                              <m:r>
                                <a:rPr lang="en-US" sz="2667" i="1">
                                  <a:solidFill>
                                    <a:srgbClr val="ECAF26"/>
                                  </a:solidFill>
                                  <a:latin typeface="Cambria Math"/>
                                </a:rPr>
                                <m:t>3</m:t>
                              </m:r>
                            </m:sub>
                          </m:sSub>
                          <m:d>
                            <m:dPr>
                              <m:ctrlPr>
                                <a:rPr lang="en-US" sz="2667" i="1">
                                  <a:solidFill>
                                    <a:srgbClr val="ECAF26"/>
                                  </a:solidFill>
                                  <a:latin typeface="Cambria Math" panose="02040503050406030204" pitchFamily="18" charset="0"/>
                                </a:rPr>
                              </m:ctrlPr>
                            </m:dPr>
                            <m:e>
                              <m:sSub>
                                <m:sSubPr>
                                  <m:ctrlPr>
                                    <a:rPr lang="en-US" sz="2667" i="1">
                                      <a:solidFill>
                                        <a:srgbClr val="ECAF26"/>
                                      </a:solidFill>
                                      <a:latin typeface="Cambria Math" panose="02040503050406030204" pitchFamily="18" charset="0"/>
                                    </a:rPr>
                                  </m:ctrlPr>
                                </m:sSubPr>
                                <m:e>
                                  <m:r>
                                    <a:rPr lang="en-US" sz="2667" i="1">
                                      <a:solidFill>
                                        <a:srgbClr val="ECAF26"/>
                                      </a:solidFill>
                                      <a:latin typeface="Cambria Math"/>
                                    </a:rPr>
                                    <m:t>𝑋</m:t>
                                  </m:r>
                                </m:e>
                                <m:sub>
                                  <m:r>
                                    <a:rPr lang="en-US" sz="2667" i="1">
                                      <a:solidFill>
                                        <a:srgbClr val="ECAF26"/>
                                      </a:solidFill>
                                      <a:latin typeface="Cambria Math"/>
                                    </a:rPr>
                                    <m:t>3,</m:t>
                                  </m:r>
                                  <m:r>
                                    <a:rPr lang="en-US" sz="2667" i="1">
                                      <a:solidFill>
                                        <a:srgbClr val="ECAF26"/>
                                      </a:solidFill>
                                      <a:latin typeface="Cambria Math"/>
                                    </a:rPr>
                                    <m:t>𝑖</m:t>
                                  </m:r>
                                </m:sub>
                              </m:sSub>
                            </m:e>
                          </m:d>
                        </m:e>
                      </m:nary>
                    </m:oMath>
                  </m:oMathPara>
                </a14:m>
                <a:endParaRPr lang="cs-CZ" sz="2667" dirty="0"/>
              </a:p>
            </p:txBody>
          </p:sp>
        </mc:Choice>
        <mc:Fallback xmlns="">
          <p:sp>
            <p:nvSpPr>
              <p:cNvPr id="44" name="TextBox 43" hidden="1"/>
              <p:cNvSpPr txBox="1">
                <a:spLocks noRot="1" noChangeAspect="1" noMove="1" noResize="1" noEditPoints="1" noAdjustHandles="1" noChangeArrowheads="1" noChangeShapeType="1" noTextEdit="1"/>
              </p:cNvSpPr>
              <p:nvPr/>
            </p:nvSpPr>
            <p:spPr>
              <a:xfrm>
                <a:off x="6658699" y="1842475"/>
                <a:ext cx="6088724" cy="3073149"/>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4136835" y="3825547"/>
                <a:ext cx="1849304" cy="13769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667" i="1" smtClean="0">
                              <a:solidFill>
                                <a:srgbClr val="56B4E9"/>
                              </a:solidFill>
                              <a:latin typeface="Cambria Math" panose="02040503050406030204" pitchFamily="18" charset="0"/>
                            </a:rPr>
                          </m:ctrlPr>
                        </m:sSubPr>
                        <m:e>
                          <m:r>
                            <a:rPr lang="en-US" sz="2667" i="1">
                              <a:solidFill>
                                <a:srgbClr val="56B4E9"/>
                              </a:solidFill>
                              <a:latin typeface="Cambria Math"/>
                            </a:rPr>
                            <m:t>𝑋</m:t>
                          </m:r>
                        </m:e>
                        <m:sub>
                          <m:r>
                            <a:rPr lang="en-US" sz="2667" i="1">
                              <a:solidFill>
                                <a:srgbClr val="56B4E9"/>
                              </a:solidFill>
                              <a:latin typeface="Cambria Math"/>
                            </a:rPr>
                            <m:t>1,</m:t>
                          </m:r>
                          <m:r>
                            <a:rPr lang="en-US" sz="2667" i="1">
                              <a:solidFill>
                                <a:srgbClr val="56B4E9"/>
                              </a:solidFill>
                              <a:latin typeface="Cambria Math"/>
                            </a:rPr>
                            <m:t>𝑖</m:t>
                          </m:r>
                        </m:sub>
                      </m:sSub>
                      <m:r>
                        <a:rPr lang="en-US" sz="2667" i="1">
                          <a:solidFill>
                            <a:srgbClr val="56B4E9"/>
                          </a:solidFill>
                          <a:latin typeface="Cambria Math"/>
                        </a:rPr>
                        <m:t> ~ </m:t>
                      </m:r>
                      <m:sSub>
                        <m:sSubPr>
                          <m:ctrlPr>
                            <a:rPr lang="en-US" sz="2667" i="1">
                              <a:solidFill>
                                <a:srgbClr val="56B4E9"/>
                              </a:solidFill>
                              <a:latin typeface="Cambria Math" panose="02040503050406030204" pitchFamily="18" charset="0"/>
                            </a:rPr>
                          </m:ctrlPr>
                        </m:sSubPr>
                        <m:e>
                          <m:r>
                            <a:rPr lang="en-US" sz="2667" i="1">
                              <a:solidFill>
                                <a:srgbClr val="56B4E9"/>
                              </a:solidFill>
                              <a:latin typeface="Cambria Math"/>
                            </a:rPr>
                            <m:t>𝑝</m:t>
                          </m:r>
                        </m:e>
                        <m:sub>
                          <m:r>
                            <a:rPr lang="en-US" sz="2667" i="1">
                              <a:solidFill>
                                <a:srgbClr val="56B4E9"/>
                              </a:solidFill>
                              <a:latin typeface="Cambria Math"/>
                            </a:rPr>
                            <m:t>1</m:t>
                          </m:r>
                        </m:sub>
                      </m:sSub>
                    </m:oMath>
                  </m:oMathPara>
                </a14:m>
                <a:endParaRPr lang="en-US" sz="2667" dirty="0">
                  <a:solidFill>
                    <a:srgbClr val="56B4E9"/>
                  </a:solidFill>
                </a:endParaRPr>
              </a:p>
              <a:p>
                <a:pPr/>
                <a14:m>
                  <m:oMathPara xmlns:m="http://schemas.openxmlformats.org/officeDocument/2006/math">
                    <m:oMathParaPr>
                      <m:jc m:val="centerGroup"/>
                    </m:oMathParaPr>
                    <m:oMath xmlns:m="http://schemas.openxmlformats.org/officeDocument/2006/math">
                      <m:sSub>
                        <m:sSubPr>
                          <m:ctrlPr>
                            <a:rPr lang="en-US" sz="2667" i="1" smtClean="0">
                              <a:solidFill>
                                <a:srgbClr val="00A175"/>
                              </a:solidFill>
                              <a:latin typeface="Cambria Math" panose="02040503050406030204" pitchFamily="18" charset="0"/>
                            </a:rPr>
                          </m:ctrlPr>
                        </m:sSubPr>
                        <m:e>
                          <m:r>
                            <a:rPr lang="en-US" sz="2667" i="1">
                              <a:solidFill>
                                <a:srgbClr val="00A175"/>
                              </a:solidFill>
                              <a:latin typeface="Cambria Math"/>
                            </a:rPr>
                            <m:t>𝑋</m:t>
                          </m:r>
                        </m:e>
                        <m:sub>
                          <m:r>
                            <a:rPr lang="en-US" sz="2667" i="1">
                              <a:solidFill>
                                <a:srgbClr val="00A175"/>
                              </a:solidFill>
                              <a:latin typeface="Cambria Math"/>
                            </a:rPr>
                            <m:t>2,</m:t>
                          </m:r>
                          <m:r>
                            <a:rPr lang="en-US" sz="2667" i="1">
                              <a:solidFill>
                                <a:srgbClr val="00A175"/>
                              </a:solidFill>
                              <a:latin typeface="Cambria Math"/>
                            </a:rPr>
                            <m:t>𝑖</m:t>
                          </m:r>
                        </m:sub>
                      </m:sSub>
                      <m:r>
                        <a:rPr lang="en-US" sz="2667" i="1">
                          <a:solidFill>
                            <a:srgbClr val="00A175"/>
                          </a:solidFill>
                          <a:latin typeface="Cambria Math"/>
                        </a:rPr>
                        <m:t> ~ </m:t>
                      </m:r>
                      <m:sSub>
                        <m:sSubPr>
                          <m:ctrlPr>
                            <a:rPr lang="en-US" sz="2667" i="1">
                              <a:solidFill>
                                <a:srgbClr val="00A175"/>
                              </a:solidFill>
                              <a:latin typeface="Cambria Math" panose="02040503050406030204" pitchFamily="18" charset="0"/>
                            </a:rPr>
                          </m:ctrlPr>
                        </m:sSubPr>
                        <m:e>
                          <m:r>
                            <a:rPr lang="en-US" sz="2667" i="1">
                              <a:solidFill>
                                <a:srgbClr val="00A175"/>
                              </a:solidFill>
                              <a:latin typeface="Cambria Math"/>
                            </a:rPr>
                            <m:t>𝑝</m:t>
                          </m:r>
                        </m:e>
                        <m:sub>
                          <m:r>
                            <a:rPr lang="en-US" sz="2667" i="1">
                              <a:solidFill>
                                <a:srgbClr val="00A175"/>
                              </a:solidFill>
                              <a:latin typeface="Cambria Math"/>
                            </a:rPr>
                            <m:t>2</m:t>
                          </m:r>
                        </m:sub>
                      </m:sSub>
                    </m:oMath>
                  </m:oMathPara>
                </a14:m>
                <a:endParaRPr lang="cs-CZ" sz="2667" dirty="0">
                  <a:solidFill>
                    <a:srgbClr val="00A175"/>
                  </a:solidFill>
                </a:endParaRPr>
              </a:p>
              <a:p>
                <a:pPr/>
                <a14:m>
                  <m:oMathPara xmlns:m="http://schemas.openxmlformats.org/officeDocument/2006/math">
                    <m:oMathParaPr>
                      <m:jc m:val="centerGroup"/>
                    </m:oMathParaPr>
                    <m:oMath xmlns:m="http://schemas.openxmlformats.org/officeDocument/2006/math">
                      <m:sSub>
                        <m:sSubPr>
                          <m:ctrlPr>
                            <a:rPr lang="en-US" sz="2667" i="1">
                              <a:solidFill>
                                <a:srgbClr val="FFC000"/>
                              </a:solidFill>
                              <a:latin typeface="Cambria Math" panose="02040503050406030204" pitchFamily="18" charset="0"/>
                            </a:rPr>
                          </m:ctrlPr>
                        </m:sSubPr>
                        <m:e>
                          <m:r>
                            <a:rPr lang="en-US" sz="2667" i="1">
                              <a:solidFill>
                                <a:srgbClr val="FFC000"/>
                              </a:solidFill>
                              <a:latin typeface="Cambria Math"/>
                            </a:rPr>
                            <m:t>𝑋</m:t>
                          </m:r>
                        </m:e>
                        <m:sub>
                          <m:r>
                            <a:rPr lang="en-US" sz="2667" i="1">
                              <a:solidFill>
                                <a:srgbClr val="FFC000"/>
                              </a:solidFill>
                              <a:latin typeface="Cambria Math"/>
                            </a:rPr>
                            <m:t>3,</m:t>
                          </m:r>
                          <m:r>
                            <a:rPr lang="en-US" sz="2667" i="1">
                              <a:solidFill>
                                <a:srgbClr val="FFC000"/>
                              </a:solidFill>
                              <a:latin typeface="Cambria Math"/>
                            </a:rPr>
                            <m:t>𝑖</m:t>
                          </m:r>
                        </m:sub>
                      </m:sSub>
                      <m:r>
                        <a:rPr lang="en-US" sz="2667" i="1">
                          <a:solidFill>
                            <a:srgbClr val="FFC000"/>
                          </a:solidFill>
                          <a:latin typeface="Cambria Math"/>
                        </a:rPr>
                        <m:t> ~ </m:t>
                      </m:r>
                      <m:sSub>
                        <m:sSubPr>
                          <m:ctrlPr>
                            <a:rPr lang="en-US" sz="2667" i="1">
                              <a:solidFill>
                                <a:srgbClr val="FFC000"/>
                              </a:solidFill>
                              <a:latin typeface="Cambria Math" panose="02040503050406030204" pitchFamily="18" charset="0"/>
                            </a:rPr>
                          </m:ctrlPr>
                        </m:sSubPr>
                        <m:e>
                          <m:r>
                            <a:rPr lang="en-US" sz="2667" i="1">
                              <a:solidFill>
                                <a:srgbClr val="FFC000"/>
                              </a:solidFill>
                              <a:latin typeface="Cambria Math"/>
                            </a:rPr>
                            <m:t>𝑝</m:t>
                          </m:r>
                        </m:e>
                        <m:sub>
                          <m:r>
                            <a:rPr lang="en-US" sz="2667" i="1">
                              <a:solidFill>
                                <a:srgbClr val="FFC000"/>
                              </a:solidFill>
                              <a:latin typeface="Cambria Math"/>
                            </a:rPr>
                            <m:t>3</m:t>
                          </m:r>
                        </m:sub>
                      </m:sSub>
                    </m:oMath>
                  </m:oMathPara>
                </a14:m>
                <a:endParaRPr lang="cs-CZ" sz="2667" dirty="0">
                  <a:solidFill>
                    <a:srgbClr val="FFC000"/>
                  </a:solidFill>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4136835" y="3825547"/>
                <a:ext cx="1849304" cy="1376915"/>
              </a:xfrm>
              <a:prstGeom prst="rect">
                <a:avLst/>
              </a:prstGeom>
              <a:blipFill rotWithShape="1">
                <a:blip r:embed="rId6"/>
                <a:stretch>
                  <a:fillRect/>
                </a:stretch>
              </a:blipFill>
            </p:spPr>
            <p:txBody>
              <a:bodyPr/>
              <a:lstStyle/>
              <a:p>
                <a:r>
                  <a:rPr lang="en-US">
                    <a:noFill/>
                  </a:rPr>
                  <a:t> </a:t>
                </a:r>
              </a:p>
            </p:txBody>
          </p:sp>
        </mc:Fallback>
      </mc:AlternateContent>
      <p:sp>
        <p:nvSpPr>
          <p:cNvPr id="7" name="Title 6"/>
          <p:cNvSpPr>
            <a:spLocks noGrp="1"/>
          </p:cNvSpPr>
          <p:nvPr>
            <p:ph type="title"/>
          </p:nvPr>
        </p:nvSpPr>
        <p:spPr/>
        <p:txBody>
          <a:bodyPr/>
          <a:lstStyle/>
          <a:p>
            <a:r>
              <a:rPr lang="en-US" dirty="0"/>
              <a:t>Multiple importance sampling</a:t>
            </a:r>
            <a:endParaRPr lang="cs-CZ" dirty="0"/>
          </a:p>
        </p:txBody>
      </p:sp>
      <p:grpSp>
        <p:nvGrpSpPr>
          <p:cNvPr id="39" name="Group 38"/>
          <p:cNvGrpSpPr/>
          <p:nvPr/>
        </p:nvGrpSpPr>
        <p:grpSpPr>
          <a:xfrm>
            <a:off x="3787276" y="5341400"/>
            <a:ext cx="2741067" cy="636078"/>
            <a:chOff x="5161656" y="902225"/>
            <a:chExt cx="2055800" cy="6563978"/>
          </a:xfrm>
        </p:grpSpPr>
        <p:sp>
          <p:nvSpPr>
            <p:cNvPr id="40" name="Right Brace 39"/>
            <p:cNvSpPr/>
            <p:nvPr/>
          </p:nvSpPr>
          <p:spPr>
            <a:xfrm rot="16200000" flipH="1">
              <a:off x="5709013" y="354868"/>
              <a:ext cx="961085" cy="2055800"/>
            </a:xfrm>
            <a:prstGeom prst="rightBrace">
              <a:avLst>
                <a:gd name="adj1" fmla="val 58397"/>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sz="2400"/>
            </a:p>
          </p:txBody>
        </p:sp>
        <p:sp>
          <p:nvSpPr>
            <p:cNvPr id="41" name="TextBox 40"/>
            <p:cNvSpPr txBox="1"/>
            <p:nvPr/>
          </p:nvSpPr>
          <p:spPr>
            <a:xfrm>
              <a:off x="5163790" y="2702072"/>
              <a:ext cx="2016610" cy="4764131"/>
            </a:xfrm>
            <a:prstGeom prst="rect">
              <a:avLst/>
            </a:prstGeom>
            <a:noFill/>
            <a:ln>
              <a:noFill/>
            </a:ln>
          </p:spPr>
          <p:txBody>
            <a:bodyPr wrap="none" rtlCol="0">
              <a:spAutoFit/>
            </a:bodyPr>
            <a:lstStyle/>
            <a:p>
              <a:pPr algn="ctr"/>
              <a:r>
                <a:rPr lang="en-GB" sz="2400" dirty="0"/>
                <a:t>Weighting functions</a:t>
              </a:r>
            </a:p>
          </p:txBody>
        </p:sp>
      </p:grpSp>
      <mc:AlternateContent xmlns:mc="http://schemas.openxmlformats.org/markup-compatibility/2006" xmlns:a14="http://schemas.microsoft.com/office/drawing/2010/main">
        <mc:Choice Requires="a14">
          <p:sp>
            <p:nvSpPr>
              <p:cNvPr id="36" name="TextBox 35"/>
              <p:cNvSpPr txBox="1"/>
              <p:nvPr/>
            </p:nvSpPr>
            <p:spPr>
              <a:xfrm>
                <a:off x="1135811" y="3802765"/>
                <a:ext cx="1935530" cy="566181"/>
              </a:xfrm>
              <a:prstGeom prst="rect">
                <a:avLst/>
              </a:prstGeom>
              <a:noFill/>
            </p:spPr>
            <p:txBody>
              <a:bodyPr wrap="none" rtlCol="0">
                <a:spAutoFit/>
              </a:bodyPr>
              <a:lstStyle/>
              <a:p>
                <a:r>
                  <a:rPr lang="en-US" sz="2667" dirty="0"/>
                  <a:t> </a:t>
                </a:r>
                <a14:m>
                  <m:oMath xmlns:m="http://schemas.openxmlformats.org/officeDocument/2006/math">
                    <m:r>
                      <a:rPr lang="en-US" sz="2667" i="1">
                        <a:latin typeface="Cambria Math"/>
                      </a:rPr>
                      <m:t>𝐹</m:t>
                    </m:r>
                    <m:r>
                      <a:rPr lang="en-US" sz="2667" i="1">
                        <a:latin typeface="Cambria Math"/>
                      </a:rPr>
                      <m:t>= </m:t>
                    </m:r>
                    <m:nary>
                      <m:naryPr>
                        <m:limLoc m:val="undOvr"/>
                        <m:subHide m:val="on"/>
                        <m:supHide m:val="on"/>
                        <m:ctrlPr>
                          <a:rPr lang="en-US" sz="2667" i="1">
                            <a:latin typeface="Cambria Math" panose="02040503050406030204" pitchFamily="18" charset="0"/>
                          </a:rPr>
                        </m:ctrlPr>
                      </m:naryPr>
                      <m:sub/>
                      <m:sup/>
                      <m:e>
                        <m:r>
                          <a:rPr lang="en-US" sz="2667" i="1">
                            <a:latin typeface="Cambria Math"/>
                          </a:rPr>
                          <m:t>𝑓</m:t>
                        </m:r>
                        <m:d>
                          <m:dPr>
                            <m:ctrlPr>
                              <a:rPr lang="en-US" sz="2667" i="1">
                                <a:latin typeface="Cambria Math" panose="02040503050406030204" pitchFamily="18" charset="0"/>
                              </a:rPr>
                            </m:ctrlPr>
                          </m:dPr>
                          <m:e>
                            <m:r>
                              <a:rPr lang="en-US" sz="2667" i="1">
                                <a:latin typeface="Cambria Math"/>
                              </a:rPr>
                              <m:t>𝑥</m:t>
                            </m:r>
                          </m:e>
                        </m:d>
                      </m:e>
                    </m:nary>
                  </m:oMath>
                </a14:m>
                <a:endParaRPr lang="cs-CZ" sz="2667" dirty="0">
                  <a:latin typeface="Corbel" panose="020B0503020204020204" pitchFamily="34" charset="0"/>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1135811" y="3802765"/>
                <a:ext cx="1935530" cy="566181"/>
              </a:xfrm>
              <a:prstGeom prst="rect">
                <a:avLst/>
              </a:prstGeom>
              <a:blipFill>
                <a:blip r:embed="rId17"/>
                <a:stretch>
                  <a:fillRect/>
                </a:stretch>
              </a:blipFill>
            </p:spPr>
            <p:txBody>
              <a:bodyPr/>
              <a:lstStyle/>
              <a:p>
                <a:r>
                  <a:rPr lang="LID4096">
                    <a:noFill/>
                  </a:rPr>
                  <a:t> </a:t>
                </a:r>
              </a:p>
            </p:txBody>
          </p:sp>
        </mc:Fallback>
      </mc:AlternateContent>
      <p:sp>
        <p:nvSpPr>
          <p:cNvPr id="5" name="Rectangle 4"/>
          <p:cNvSpPr/>
          <p:nvPr/>
        </p:nvSpPr>
        <p:spPr>
          <a:xfrm>
            <a:off x="7787700" y="5485035"/>
            <a:ext cx="3810402" cy="523220"/>
          </a:xfrm>
          <a:prstGeom prst="rect">
            <a:avLst/>
          </a:prstGeom>
        </p:spPr>
        <p:txBody>
          <a:bodyPr wrap="none">
            <a:spAutoFit/>
          </a:bodyPr>
          <a:lstStyle/>
          <a:p>
            <a:r>
              <a:rPr lang="en-US" sz="2800" i="1" dirty="0" err="1"/>
              <a:t>Veach</a:t>
            </a:r>
            <a:r>
              <a:rPr lang="en-US" sz="2800" i="1" dirty="0"/>
              <a:t> and </a:t>
            </a:r>
            <a:r>
              <a:rPr lang="en-US" sz="2800" i="1" dirty="0" err="1"/>
              <a:t>Guibas</a:t>
            </a:r>
            <a:r>
              <a:rPr lang="en-US" sz="2800" i="1" dirty="0"/>
              <a:t> [1995]</a:t>
            </a:r>
            <a:endParaRPr lang="cs-CZ" sz="2800" dirty="0"/>
          </a:p>
        </p:txBody>
      </p:sp>
      <p:sp>
        <p:nvSpPr>
          <p:cNvPr id="2" name="Footer Placeholder 1"/>
          <p:cNvSpPr>
            <a:spLocks noGrp="1"/>
          </p:cNvSpPr>
          <p:nvPr>
            <p:ph type="ftr" sz="quarter" idx="10"/>
          </p:nvPr>
        </p:nvSpPr>
        <p:spPr/>
        <p:txBody>
          <a:bodyPr/>
          <a:lstStyle/>
          <a:p>
            <a:pPr algn="l"/>
            <a:r>
              <a:rPr lang="en-US">
                <a:solidFill>
                  <a:srgbClr val="34205B"/>
                </a:solidFill>
              </a:rPr>
              <a:t>Kondapaneni, Vévoda, Grittmann, Skřivan, Slusallek, Křivánek -- Optimal multiple importance sampling</a:t>
            </a:r>
            <a:endParaRPr lang="cs-CZ" dirty="0">
              <a:solidFill>
                <a:srgbClr val="34205B"/>
              </a:solidFill>
            </a:endParaRPr>
          </a:p>
        </p:txBody>
      </p:sp>
      <p:sp>
        <p:nvSpPr>
          <p:cNvPr id="4" name="Slide Number Placeholder 3"/>
          <p:cNvSpPr>
            <a:spLocks noGrp="1"/>
          </p:cNvSpPr>
          <p:nvPr>
            <p:ph type="sldNum" sz="quarter" idx="11"/>
          </p:nvPr>
        </p:nvSpPr>
        <p:spPr/>
        <p:txBody>
          <a:bodyPr/>
          <a:lstStyle/>
          <a:p>
            <a:fld id="{22715E2D-623F-42BE-A608-3D699D020166}" type="slidenum">
              <a:rPr lang="x-none" smtClean="0"/>
              <a:pPr/>
              <a:t>13</a:t>
            </a:fld>
            <a:endParaRPr lang="x-none"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3577" y="-1776203"/>
            <a:ext cx="2886906" cy="1623191"/>
          </a:xfrm>
          <a:prstGeom prst="rect">
            <a:avLst/>
          </a:prstGeom>
        </p:spPr>
      </p:pic>
      <p:pic>
        <p:nvPicPr>
          <p:cNvPr id="14" name="Picture 1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378060" y="-1095028"/>
            <a:ext cx="2628000" cy="617181"/>
          </a:xfrm>
          <a:prstGeom prst="rect">
            <a:avLst/>
          </a:prstGeom>
        </p:spPr>
      </p:pic>
      <p:pic>
        <p:nvPicPr>
          <p:cNvPr id="18" name="Picture 1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822049" y="1910994"/>
            <a:ext cx="2628000" cy="1080135"/>
          </a:xfrm>
          <a:prstGeom prst="rect">
            <a:avLst/>
          </a:prstGeom>
        </p:spPr>
      </p:pic>
      <p:pic>
        <p:nvPicPr>
          <p:cNvPr id="19" name="Picture 1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378060" y="-1042403"/>
            <a:ext cx="2628000" cy="561272"/>
          </a:xfrm>
          <a:prstGeom prst="rect">
            <a:avLst/>
          </a:prstGeom>
        </p:spPr>
      </p:pic>
      <p:pic>
        <p:nvPicPr>
          <p:cNvPr id="22" name="Picture 2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821411" y="2773117"/>
            <a:ext cx="2628000" cy="41160"/>
          </a:xfrm>
          <a:prstGeom prst="rect">
            <a:avLst/>
          </a:prstGeom>
        </p:spPr>
      </p:pic>
      <mc:AlternateContent xmlns:mc="http://schemas.openxmlformats.org/markup-compatibility/2006" xmlns:a14="http://schemas.microsoft.com/office/drawing/2010/main">
        <mc:Choice Requires="a14">
          <p:sp>
            <p:nvSpPr>
              <p:cNvPr id="48" name="TextBox 47"/>
              <p:cNvSpPr txBox="1"/>
              <p:nvPr/>
            </p:nvSpPr>
            <p:spPr>
              <a:xfrm>
                <a:off x="2135189" y="1842116"/>
                <a:ext cx="451149" cy="5027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667" i="1">
                          <a:latin typeface="Cambria Math"/>
                        </a:rPr>
                        <m:t>𝑓</m:t>
                      </m:r>
                    </m:oMath>
                  </m:oMathPara>
                </a14:m>
                <a:endParaRPr lang="cs-CZ" sz="2667" dirty="0">
                  <a:latin typeface="Corbel" panose="020B0503020204020204" pitchFamily="34" charset="0"/>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2135189" y="1842116"/>
                <a:ext cx="451149" cy="502766"/>
              </a:xfrm>
              <a:prstGeom prst="rect">
                <a:avLst/>
              </a:prstGeom>
              <a:blipFill>
                <a:blip r:embed="rId23"/>
                <a:stretch>
                  <a:fillRect/>
                </a:stretch>
              </a:blipFill>
            </p:spPr>
            <p:txBody>
              <a:bodyPr/>
              <a:lstStyle/>
              <a:p>
                <a:r>
                  <a:rPr lang="cs-CZ">
                    <a:noFill/>
                  </a:rPr>
                  <a:t> </a:t>
                </a:r>
              </a:p>
            </p:txBody>
          </p:sp>
        </mc:Fallback>
      </mc:AlternateContent>
      <p:pic>
        <p:nvPicPr>
          <p:cNvPr id="49" name="Picture 4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89576" y="2385083"/>
            <a:ext cx="2628000" cy="617181"/>
          </a:xfrm>
          <a:prstGeom prst="rect">
            <a:avLst/>
          </a:prstGeom>
        </p:spPr>
      </p:pic>
      <p:pic>
        <p:nvPicPr>
          <p:cNvPr id="50" name="Picture 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649" y="1690188"/>
            <a:ext cx="2886906" cy="1623191"/>
          </a:xfrm>
          <a:prstGeom prst="rect">
            <a:avLst/>
          </a:prstGeom>
        </p:spPr>
      </p:pic>
      <p:cxnSp>
        <p:nvCxnSpPr>
          <p:cNvPr id="37" name="Straight Arrow Connector 36"/>
          <p:cNvCxnSpPr/>
          <p:nvPr/>
        </p:nvCxnSpPr>
        <p:spPr>
          <a:xfrm flipH="1">
            <a:off x="1591733" y="2768522"/>
            <a:ext cx="440787" cy="973745"/>
          </a:xfrm>
          <a:prstGeom prst="straightConnector1">
            <a:avLst/>
          </a:prstGeom>
          <a:ln w="19050">
            <a:solidFill>
              <a:schemeClr val="tx1"/>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pic>
        <p:nvPicPr>
          <p:cNvPr id="51" name="Picture 5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821411" y="2432620"/>
            <a:ext cx="2628000" cy="561272"/>
          </a:xfrm>
          <a:prstGeom prst="rect">
            <a:avLst/>
          </a:prstGeom>
        </p:spPr>
      </p:pic>
      <mc:AlternateContent xmlns:mc="http://schemas.openxmlformats.org/markup-compatibility/2006" xmlns:a14="http://schemas.microsoft.com/office/drawing/2010/main">
        <mc:Choice Requires="a14">
          <p:sp>
            <p:nvSpPr>
              <p:cNvPr id="54" name="TextBox 53"/>
              <p:cNvSpPr txBox="1"/>
              <p:nvPr/>
            </p:nvSpPr>
            <p:spPr>
              <a:xfrm>
                <a:off x="5362082" y="2093499"/>
                <a:ext cx="584071" cy="5027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667" i="1" smtClean="0">
                              <a:solidFill>
                                <a:srgbClr val="56B4E9"/>
                              </a:solidFill>
                              <a:latin typeface="Cambria Math" panose="02040503050406030204" pitchFamily="18" charset="0"/>
                            </a:rPr>
                          </m:ctrlPr>
                        </m:sSubPr>
                        <m:e>
                          <m:r>
                            <a:rPr lang="en-US" sz="2667" i="1">
                              <a:solidFill>
                                <a:srgbClr val="56B4E9"/>
                              </a:solidFill>
                              <a:latin typeface="Cambria Math"/>
                            </a:rPr>
                            <m:t>𝑝</m:t>
                          </m:r>
                        </m:e>
                        <m:sub>
                          <m:r>
                            <a:rPr lang="en-US" sz="2667" i="1" smtClean="0">
                              <a:solidFill>
                                <a:srgbClr val="56B4E9"/>
                              </a:solidFill>
                              <a:latin typeface="Cambria Math"/>
                            </a:rPr>
                            <m:t>1</m:t>
                          </m:r>
                        </m:sub>
                      </m:sSub>
                    </m:oMath>
                  </m:oMathPara>
                </a14:m>
                <a:endParaRPr lang="cs-CZ" sz="2667" dirty="0">
                  <a:solidFill>
                    <a:srgbClr val="56B4E9"/>
                  </a:solidFill>
                  <a:latin typeface="Corbel" panose="020B0503020204020204" pitchFamily="34" charset="0"/>
                </a:endParaRPr>
              </a:p>
            </p:txBody>
          </p:sp>
        </mc:Choice>
        <mc:Fallback xmlns="">
          <p:sp>
            <p:nvSpPr>
              <p:cNvPr id="54" name="TextBox 53"/>
              <p:cNvSpPr txBox="1">
                <a:spLocks noRot="1" noChangeAspect="1" noMove="1" noResize="1" noEditPoints="1" noAdjustHandles="1" noChangeArrowheads="1" noChangeShapeType="1" noTextEdit="1"/>
              </p:cNvSpPr>
              <p:nvPr/>
            </p:nvSpPr>
            <p:spPr>
              <a:xfrm>
                <a:off x="5362082" y="2093499"/>
                <a:ext cx="584071" cy="502766"/>
              </a:xfrm>
              <a:prstGeom prst="rect">
                <a:avLst/>
              </a:prstGeom>
              <a:blipFill>
                <a:blip r:embed="rId24"/>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55" name="TextBox 54"/>
              <p:cNvSpPr txBox="1"/>
              <p:nvPr/>
            </p:nvSpPr>
            <p:spPr>
              <a:xfrm>
                <a:off x="4014090" y="1595059"/>
                <a:ext cx="591957" cy="5027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667" i="1" smtClean="0">
                              <a:solidFill>
                                <a:srgbClr val="ECAF26"/>
                              </a:solidFill>
                              <a:latin typeface="Cambria Math" panose="02040503050406030204" pitchFamily="18" charset="0"/>
                            </a:rPr>
                          </m:ctrlPr>
                        </m:sSubPr>
                        <m:e>
                          <m:r>
                            <a:rPr lang="en-US" sz="2667" i="1">
                              <a:solidFill>
                                <a:srgbClr val="ECAF26"/>
                              </a:solidFill>
                              <a:latin typeface="Cambria Math"/>
                            </a:rPr>
                            <m:t>𝑝</m:t>
                          </m:r>
                        </m:e>
                        <m:sub>
                          <m:r>
                            <a:rPr lang="en-US" sz="2667" b="0" i="1" smtClean="0">
                              <a:solidFill>
                                <a:srgbClr val="ECAF26"/>
                              </a:solidFill>
                              <a:latin typeface="Cambria Math" panose="02040503050406030204" pitchFamily="18" charset="0"/>
                            </a:rPr>
                            <m:t>3</m:t>
                          </m:r>
                        </m:sub>
                      </m:sSub>
                    </m:oMath>
                  </m:oMathPara>
                </a14:m>
                <a:endParaRPr lang="cs-CZ" sz="2667" dirty="0">
                  <a:solidFill>
                    <a:srgbClr val="ECAF26"/>
                  </a:solidFill>
                  <a:latin typeface="Corbel" panose="020B0503020204020204" pitchFamily="34" charset="0"/>
                </a:endParaRPr>
              </a:p>
            </p:txBody>
          </p:sp>
        </mc:Choice>
        <mc:Fallback xmlns="">
          <p:sp>
            <p:nvSpPr>
              <p:cNvPr id="55" name="TextBox 54"/>
              <p:cNvSpPr txBox="1">
                <a:spLocks noRot="1" noChangeAspect="1" noMove="1" noResize="1" noEditPoints="1" noAdjustHandles="1" noChangeArrowheads="1" noChangeShapeType="1" noTextEdit="1"/>
              </p:cNvSpPr>
              <p:nvPr/>
            </p:nvSpPr>
            <p:spPr>
              <a:xfrm>
                <a:off x="4014090" y="1595059"/>
                <a:ext cx="591957" cy="502766"/>
              </a:xfrm>
              <a:prstGeom prst="rect">
                <a:avLst/>
              </a:prstGeom>
              <a:blipFill>
                <a:blip r:embed="rId25"/>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6017780" y="2264019"/>
                <a:ext cx="591957" cy="5027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667" i="1" smtClean="0">
                              <a:solidFill>
                                <a:srgbClr val="00A175"/>
                              </a:solidFill>
                              <a:latin typeface="Cambria Math" panose="02040503050406030204" pitchFamily="18" charset="0"/>
                            </a:rPr>
                          </m:ctrlPr>
                        </m:sSubPr>
                        <m:e>
                          <m:r>
                            <a:rPr lang="en-US" sz="2667" i="1">
                              <a:solidFill>
                                <a:srgbClr val="00A175"/>
                              </a:solidFill>
                              <a:latin typeface="Cambria Math"/>
                            </a:rPr>
                            <m:t>𝑝</m:t>
                          </m:r>
                        </m:e>
                        <m:sub>
                          <m:r>
                            <a:rPr lang="en-US" sz="2667" b="0" i="1" smtClean="0">
                              <a:solidFill>
                                <a:srgbClr val="00A175"/>
                              </a:solidFill>
                              <a:latin typeface="Cambria Math" panose="02040503050406030204" pitchFamily="18" charset="0"/>
                            </a:rPr>
                            <m:t>2</m:t>
                          </m:r>
                        </m:sub>
                      </m:sSub>
                    </m:oMath>
                  </m:oMathPara>
                </a14:m>
                <a:endParaRPr lang="cs-CZ" sz="2667" dirty="0">
                  <a:solidFill>
                    <a:srgbClr val="00A175"/>
                  </a:solidFill>
                  <a:latin typeface="Corbel" panose="020B0503020204020204" pitchFamily="34" charset="0"/>
                </a:endParaRPr>
              </a:p>
            </p:txBody>
          </p:sp>
        </mc:Choice>
        <mc:Fallback xmlns="">
          <p:sp>
            <p:nvSpPr>
              <p:cNvPr id="56" name="TextBox 55"/>
              <p:cNvSpPr txBox="1">
                <a:spLocks noRot="1" noChangeAspect="1" noMove="1" noResize="1" noEditPoints="1" noAdjustHandles="1" noChangeArrowheads="1" noChangeShapeType="1" noTextEdit="1"/>
              </p:cNvSpPr>
              <p:nvPr/>
            </p:nvSpPr>
            <p:spPr>
              <a:xfrm>
                <a:off x="6017780" y="2264019"/>
                <a:ext cx="591957" cy="502766"/>
              </a:xfrm>
              <a:prstGeom prst="rect">
                <a:avLst/>
              </a:prstGeom>
              <a:blipFill>
                <a:blip r:embed="rId26"/>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58" name="TextBox 57"/>
              <p:cNvSpPr txBox="1"/>
              <p:nvPr/>
            </p:nvSpPr>
            <p:spPr>
              <a:xfrm>
                <a:off x="7498080" y="2073177"/>
                <a:ext cx="676432" cy="5027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667" i="1" smtClean="0">
                              <a:latin typeface="Cambria Math" panose="02040503050406030204" pitchFamily="18" charset="0"/>
                            </a:rPr>
                          </m:ctrlPr>
                        </m:sSubPr>
                        <m:e>
                          <m:d>
                            <m:dPr>
                              <m:begChr m:val="⟨"/>
                              <m:endChr m:val="⟩"/>
                              <m:ctrlPr>
                                <a:rPr lang="en-US" sz="2667" i="1" smtClean="0">
                                  <a:solidFill>
                                    <a:srgbClr val="56B4E9"/>
                                  </a:solidFill>
                                  <a:latin typeface="Cambria Math" panose="02040503050406030204" pitchFamily="18" charset="0"/>
                                </a:rPr>
                              </m:ctrlPr>
                            </m:dPr>
                            <m:e>
                              <m:r>
                                <a:rPr lang="en-US" sz="2667" i="1">
                                  <a:solidFill>
                                    <a:srgbClr val="56B4E9"/>
                                  </a:solidFill>
                                  <a:latin typeface="Cambria Math"/>
                                </a:rPr>
                                <m:t>𝐹</m:t>
                              </m:r>
                            </m:e>
                          </m:d>
                        </m:e>
                        <m:sub>
                          <m:r>
                            <a:rPr lang="en-US" sz="2667" b="0" i="1" smtClean="0">
                              <a:solidFill>
                                <a:srgbClr val="56B4E9"/>
                              </a:solidFill>
                              <a:latin typeface="Cambria Math"/>
                            </a:rPr>
                            <m:t>1</m:t>
                          </m:r>
                        </m:sub>
                      </m:sSub>
                    </m:oMath>
                  </m:oMathPara>
                </a14:m>
                <a:endParaRPr lang="cs-CZ" sz="2667" dirty="0">
                  <a:solidFill>
                    <a:srgbClr val="56B4E9"/>
                  </a:solidFill>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7498080" y="2073177"/>
                <a:ext cx="676432" cy="502766"/>
              </a:xfrm>
              <a:prstGeom prst="rect">
                <a:avLst/>
              </a:prstGeom>
              <a:blipFill rotWithShape="1">
                <a:blip r:embed="rId27"/>
                <a:stretch>
                  <a:fillRect/>
                </a:stretch>
              </a:blipFill>
            </p:spPr>
            <p:txBody>
              <a:bodyPr/>
              <a:lstStyle/>
              <a:p>
                <a:r>
                  <a:rPr lang="en-US">
                    <a:noFill/>
                  </a:rPr>
                  <a:t> </a:t>
                </a:r>
              </a:p>
            </p:txBody>
          </p:sp>
        </mc:Fallback>
      </mc:AlternateContent>
      <p:pic>
        <p:nvPicPr>
          <p:cNvPr id="15" name="Picture 14"/>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831184" y="3922116"/>
            <a:ext cx="2628000" cy="1031412"/>
          </a:xfrm>
          <a:prstGeom prst="rect">
            <a:avLst/>
          </a:prstGeom>
        </p:spPr>
      </p:pic>
      <p:pic>
        <p:nvPicPr>
          <p:cNvPr id="16" name="Picture 15"/>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831184" y="4049008"/>
            <a:ext cx="2628000" cy="902759"/>
          </a:xfrm>
          <a:prstGeom prst="rect">
            <a:avLst/>
          </a:prstGeom>
        </p:spPr>
      </p:pic>
      <p:pic>
        <p:nvPicPr>
          <p:cNvPr id="17" name="Picture 16"/>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831184" y="3929434"/>
            <a:ext cx="2628000" cy="1023993"/>
          </a:xfrm>
          <a:prstGeom prst="rect">
            <a:avLst/>
          </a:prstGeom>
        </p:spPr>
      </p:pic>
      <mc:AlternateContent xmlns:mc="http://schemas.openxmlformats.org/markup-compatibility/2006" xmlns:a14="http://schemas.microsoft.com/office/drawing/2010/main">
        <mc:Choice Requires="a14">
          <p:sp>
            <p:nvSpPr>
              <p:cNvPr id="59" name="TextBox 58"/>
              <p:cNvSpPr txBox="1"/>
              <p:nvPr/>
            </p:nvSpPr>
            <p:spPr>
              <a:xfrm>
                <a:off x="5848377" y="3490867"/>
                <a:ext cx="653961" cy="5027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667" i="1" smtClean="0">
                              <a:solidFill>
                                <a:srgbClr val="00A175"/>
                              </a:solidFill>
                              <a:latin typeface="Cambria Math" panose="02040503050406030204" pitchFamily="18" charset="0"/>
                            </a:rPr>
                          </m:ctrlPr>
                        </m:sSubPr>
                        <m:e>
                          <m:r>
                            <a:rPr lang="en-US" sz="2667" i="1">
                              <a:solidFill>
                                <a:srgbClr val="00A175"/>
                              </a:solidFill>
                              <a:latin typeface="Cambria Math"/>
                            </a:rPr>
                            <m:t>𝑤</m:t>
                          </m:r>
                        </m:e>
                        <m:sub>
                          <m:r>
                            <a:rPr lang="en-US" sz="2667" b="0" i="1" smtClean="0">
                              <a:solidFill>
                                <a:srgbClr val="00A175"/>
                              </a:solidFill>
                              <a:latin typeface="Cambria Math" panose="02040503050406030204" pitchFamily="18" charset="0"/>
                            </a:rPr>
                            <m:t>2</m:t>
                          </m:r>
                        </m:sub>
                      </m:sSub>
                    </m:oMath>
                  </m:oMathPara>
                </a14:m>
                <a:endParaRPr lang="cs-CZ" sz="2667" dirty="0">
                  <a:solidFill>
                    <a:srgbClr val="00A175"/>
                  </a:solidFill>
                  <a:latin typeface="Corbel" panose="020B0503020204020204" pitchFamily="34" charset="0"/>
                </a:endParaRPr>
              </a:p>
            </p:txBody>
          </p:sp>
        </mc:Choice>
        <mc:Fallback xmlns="">
          <p:sp>
            <p:nvSpPr>
              <p:cNvPr id="59" name="TextBox 58"/>
              <p:cNvSpPr txBox="1">
                <a:spLocks noRot="1" noChangeAspect="1" noMove="1" noResize="1" noEditPoints="1" noAdjustHandles="1" noChangeArrowheads="1" noChangeShapeType="1" noTextEdit="1"/>
              </p:cNvSpPr>
              <p:nvPr/>
            </p:nvSpPr>
            <p:spPr>
              <a:xfrm>
                <a:off x="5848377" y="3490867"/>
                <a:ext cx="653961" cy="502766"/>
              </a:xfrm>
              <a:prstGeom prst="rect">
                <a:avLst/>
              </a:prstGeom>
              <a:blipFill rotWithShape="1">
                <a:blip r:embed="rId3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4888915" y="3514501"/>
                <a:ext cx="646074" cy="5027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667" i="1" smtClean="0">
                              <a:solidFill>
                                <a:srgbClr val="56B4E9"/>
                              </a:solidFill>
                              <a:latin typeface="Cambria Math" panose="02040503050406030204" pitchFamily="18" charset="0"/>
                            </a:rPr>
                          </m:ctrlPr>
                        </m:sSubPr>
                        <m:e>
                          <m:r>
                            <a:rPr lang="en-US" sz="2667" i="1">
                              <a:solidFill>
                                <a:srgbClr val="56B4E9"/>
                              </a:solidFill>
                              <a:latin typeface="Cambria Math"/>
                            </a:rPr>
                            <m:t>𝑤</m:t>
                          </m:r>
                        </m:e>
                        <m:sub>
                          <m:r>
                            <a:rPr lang="en-US" sz="2667" b="0" i="1" smtClean="0">
                              <a:solidFill>
                                <a:srgbClr val="56B4E9"/>
                              </a:solidFill>
                              <a:latin typeface="Cambria Math" panose="02040503050406030204" pitchFamily="18" charset="0"/>
                            </a:rPr>
                            <m:t>1</m:t>
                          </m:r>
                        </m:sub>
                      </m:sSub>
                    </m:oMath>
                  </m:oMathPara>
                </a14:m>
                <a:endParaRPr lang="cs-CZ" sz="2667" dirty="0">
                  <a:solidFill>
                    <a:srgbClr val="56B4E9"/>
                  </a:solidFill>
                  <a:latin typeface="Corbel" panose="020B0503020204020204" pitchFamily="34" charset="0"/>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4888915" y="3514501"/>
                <a:ext cx="646074" cy="502766"/>
              </a:xfrm>
              <a:prstGeom prst="rect">
                <a:avLst/>
              </a:prstGeom>
              <a:blipFill rotWithShape="1">
                <a:blip r:embed="rId3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p:cNvSpPr txBox="1"/>
              <p:nvPr/>
            </p:nvSpPr>
            <p:spPr>
              <a:xfrm>
                <a:off x="3805379" y="3514501"/>
                <a:ext cx="653961" cy="5027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667" i="1" smtClean="0">
                              <a:solidFill>
                                <a:srgbClr val="ECAF26"/>
                              </a:solidFill>
                              <a:latin typeface="Cambria Math" panose="02040503050406030204" pitchFamily="18" charset="0"/>
                            </a:rPr>
                          </m:ctrlPr>
                        </m:sSubPr>
                        <m:e>
                          <m:r>
                            <a:rPr lang="en-US" sz="2667" i="1">
                              <a:solidFill>
                                <a:srgbClr val="ECAF26"/>
                              </a:solidFill>
                              <a:latin typeface="Cambria Math"/>
                            </a:rPr>
                            <m:t>𝑤</m:t>
                          </m:r>
                        </m:e>
                        <m:sub>
                          <m:r>
                            <a:rPr lang="en-US" sz="2667" i="1">
                              <a:solidFill>
                                <a:srgbClr val="ECAF26"/>
                              </a:solidFill>
                              <a:latin typeface="Cambria Math"/>
                            </a:rPr>
                            <m:t>3</m:t>
                          </m:r>
                        </m:sub>
                      </m:sSub>
                    </m:oMath>
                  </m:oMathPara>
                </a14:m>
                <a:endParaRPr lang="cs-CZ" sz="2667" dirty="0">
                  <a:solidFill>
                    <a:srgbClr val="ECAF26"/>
                  </a:solidFill>
                  <a:latin typeface="Corbel" panose="020B0503020204020204" pitchFamily="34" charset="0"/>
                </a:endParaRPr>
              </a:p>
            </p:txBody>
          </p:sp>
        </mc:Choice>
        <mc:Fallback xmlns="">
          <p:sp>
            <p:nvSpPr>
              <p:cNvPr id="61" name="TextBox 60"/>
              <p:cNvSpPr txBox="1">
                <a:spLocks noRot="1" noChangeAspect="1" noMove="1" noResize="1" noEditPoints="1" noAdjustHandles="1" noChangeArrowheads="1" noChangeShapeType="1" noTextEdit="1"/>
              </p:cNvSpPr>
              <p:nvPr/>
            </p:nvSpPr>
            <p:spPr>
              <a:xfrm>
                <a:off x="3805379" y="3514501"/>
                <a:ext cx="653961" cy="502766"/>
              </a:xfrm>
              <a:prstGeom prst="rect">
                <a:avLst/>
              </a:prstGeom>
              <a:blipFill rotWithShape="1">
                <a:blip r:embed="rId3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4136835" y="3825547"/>
                <a:ext cx="1849304" cy="9487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667" i="1" smtClean="0">
                              <a:solidFill>
                                <a:srgbClr val="56B4E9"/>
                              </a:solidFill>
                              <a:latin typeface="Cambria Math" panose="02040503050406030204" pitchFamily="18" charset="0"/>
                            </a:rPr>
                          </m:ctrlPr>
                        </m:sSubPr>
                        <m:e>
                          <m:r>
                            <a:rPr lang="en-US" sz="2667" i="1">
                              <a:solidFill>
                                <a:srgbClr val="56B4E9"/>
                              </a:solidFill>
                              <a:latin typeface="Cambria Math"/>
                            </a:rPr>
                            <m:t>𝑋</m:t>
                          </m:r>
                        </m:e>
                        <m:sub>
                          <m:r>
                            <a:rPr lang="en-US" sz="2667" i="1">
                              <a:solidFill>
                                <a:srgbClr val="56B4E9"/>
                              </a:solidFill>
                              <a:latin typeface="Cambria Math"/>
                            </a:rPr>
                            <m:t>1,</m:t>
                          </m:r>
                          <m:r>
                            <a:rPr lang="en-US" sz="2667" i="1">
                              <a:solidFill>
                                <a:srgbClr val="56B4E9"/>
                              </a:solidFill>
                              <a:latin typeface="Cambria Math"/>
                            </a:rPr>
                            <m:t>𝑖</m:t>
                          </m:r>
                        </m:sub>
                      </m:sSub>
                      <m:r>
                        <a:rPr lang="en-US" sz="2667" i="1">
                          <a:solidFill>
                            <a:srgbClr val="56B4E9"/>
                          </a:solidFill>
                          <a:latin typeface="Cambria Math"/>
                        </a:rPr>
                        <m:t> ~ </m:t>
                      </m:r>
                      <m:sSub>
                        <m:sSubPr>
                          <m:ctrlPr>
                            <a:rPr lang="en-US" sz="2667" i="1">
                              <a:solidFill>
                                <a:srgbClr val="56B4E9"/>
                              </a:solidFill>
                              <a:latin typeface="Cambria Math" panose="02040503050406030204" pitchFamily="18" charset="0"/>
                            </a:rPr>
                          </m:ctrlPr>
                        </m:sSubPr>
                        <m:e>
                          <m:r>
                            <a:rPr lang="en-US" sz="2667" i="1">
                              <a:solidFill>
                                <a:srgbClr val="56B4E9"/>
                              </a:solidFill>
                              <a:latin typeface="Cambria Math"/>
                            </a:rPr>
                            <m:t>𝑝</m:t>
                          </m:r>
                        </m:e>
                        <m:sub>
                          <m:r>
                            <a:rPr lang="en-US" sz="2667" i="1">
                              <a:solidFill>
                                <a:srgbClr val="56B4E9"/>
                              </a:solidFill>
                              <a:latin typeface="Cambria Math"/>
                            </a:rPr>
                            <m:t>1</m:t>
                          </m:r>
                        </m:sub>
                      </m:sSub>
                    </m:oMath>
                  </m:oMathPara>
                </a14:m>
                <a:endParaRPr lang="en-US" sz="2667" dirty="0">
                  <a:solidFill>
                    <a:srgbClr val="56B4E9"/>
                  </a:solidFill>
                </a:endParaRPr>
              </a:p>
              <a:p>
                <a:pPr/>
                <a14:m>
                  <m:oMathPara xmlns:m="http://schemas.openxmlformats.org/officeDocument/2006/math">
                    <m:oMathParaPr>
                      <m:jc m:val="centerGroup"/>
                    </m:oMathParaPr>
                    <m:oMath xmlns:m="http://schemas.openxmlformats.org/officeDocument/2006/math">
                      <m:sSub>
                        <m:sSubPr>
                          <m:ctrlPr>
                            <a:rPr lang="en-US" sz="2667" i="1" smtClean="0">
                              <a:solidFill>
                                <a:srgbClr val="00A175"/>
                              </a:solidFill>
                              <a:latin typeface="Cambria Math" panose="02040503050406030204" pitchFamily="18" charset="0"/>
                            </a:rPr>
                          </m:ctrlPr>
                        </m:sSubPr>
                        <m:e>
                          <m:r>
                            <a:rPr lang="en-US" sz="2667" i="1">
                              <a:solidFill>
                                <a:srgbClr val="00A175"/>
                              </a:solidFill>
                              <a:latin typeface="Cambria Math"/>
                            </a:rPr>
                            <m:t>𝑋</m:t>
                          </m:r>
                        </m:e>
                        <m:sub>
                          <m:r>
                            <a:rPr lang="en-US" sz="2667" i="1">
                              <a:solidFill>
                                <a:srgbClr val="00A175"/>
                              </a:solidFill>
                              <a:latin typeface="Cambria Math"/>
                            </a:rPr>
                            <m:t>2,</m:t>
                          </m:r>
                          <m:r>
                            <a:rPr lang="en-US" sz="2667" i="1">
                              <a:solidFill>
                                <a:srgbClr val="00A175"/>
                              </a:solidFill>
                              <a:latin typeface="Cambria Math"/>
                            </a:rPr>
                            <m:t>𝑖</m:t>
                          </m:r>
                        </m:sub>
                      </m:sSub>
                      <m:r>
                        <a:rPr lang="en-US" sz="2667" i="1">
                          <a:solidFill>
                            <a:srgbClr val="00A175"/>
                          </a:solidFill>
                          <a:latin typeface="Cambria Math"/>
                        </a:rPr>
                        <m:t> ~ </m:t>
                      </m:r>
                      <m:sSub>
                        <m:sSubPr>
                          <m:ctrlPr>
                            <a:rPr lang="en-US" sz="2667" i="1">
                              <a:solidFill>
                                <a:srgbClr val="00A175"/>
                              </a:solidFill>
                              <a:latin typeface="Cambria Math" panose="02040503050406030204" pitchFamily="18" charset="0"/>
                            </a:rPr>
                          </m:ctrlPr>
                        </m:sSubPr>
                        <m:e>
                          <m:r>
                            <a:rPr lang="en-US" sz="2667" i="1">
                              <a:solidFill>
                                <a:srgbClr val="00A175"/>
                              </a:solidFill>
                              <a:latin typeface="Cambria Math"/>
                            </a:rPr>
                            <m:t>𝑝</m:t>
                          </m:r>
                        </m:e>
                        <m:sub>
                          <m:r>
                            <a:rPr lang="en-US" sz="2667" i="1">
                              <a:solidFill>
                                <a:srgbClr val="00A175"/>
                              </a:solidFill>
                              <a:latin typeface="Cambria Math"/>
                            </a:rPr>
                            <m:t>2</m:t>
                          </m:r>
                        </m:sub>
                      </m:sSub>
                    </m:oMath>
                  </m:oMathPara>
                </a14:m>
                <a:endParaRPr lang="cs-CZ" sz="2667" dirty="0">
                  <a:solidFill>
                    <a:srgbClr val="00A175"/>
                  </a:solidFill>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4136835" y="3825547"/>
                <a:ext cx="1849304" cy="948721"/>
              </a:xfrm>
              <a:prstGeom prst="rect">
                <a:avLst/>
              </a:prstGeom>
              <a:blipFill rotWithShape="1">
                <a:blip r:embed="rId3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p:cNvSpPr txBox="1"/>
              <p:nvPr/>
            </p:nvSpPr>
            <p:spPr>
              <a:xfrm>
                <a:off x="4136835" y="3825547"/>
                <a:ext cx="1849304" cy="52052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667" i="1" smtClean="0">
                              <a:solidFill>
                                <a:srgbClr val="56B4E9"/>
                              </a:solidFill>
                              <a:latin typeface="Cambria Math" panose="02040503050406030204" pitchFamily="18" charset="0"/>
                            </a:rPr>
                          </m:ctrlPr>
                        </m:sSubPr>
                        <m:e>
                          <m:r>
                            <a:rPr lang="en-US" sz="2667" i="1">
                              <a:solidFill>
                                <a:srgbClr val="56B4E9"/>
                              </a:solidFill>
                              <a:latin typeface="Cambria Math"/>
                            </a:rPr>
                            <m:t>𝑋</m:t>
                          </m:r>
                        </m:e>
                        <m:sub>
                          <m:r>
                            <a:rPr lang="en-US" sz="2667" i="1">
                              <a:solidFill>
                                <a:srgbClr val="56B4E9"/>
                              </a:solidFill>
                              <a:latin typeface="Cambria Math"/>
                            </a:rPr>
                            <m:t>1,</m:t>
                          </m:r>
                          <m:r>
                            <a:rPr lang="en-US" sz="2667" i="1">
                              <a:solidFill>
                                <a:srgbClr val="56B4E9"/>
                              </a:solidFill>
                              <a:latin typeface="Cambria Math"/>
                            </a:rPr>
                            <m:t>𝑖</m:t>
                          </m:r>
                        </m:sub>
                      </m:sSub>
                      <m:r>
                        <a:rPr lang="en-US" sz="2667" i="1">
                          <a:solidFill>
                            <a:srgbClr val="56B4E9"/>
                          </a:solidFill>
                          <a:latin typeface="Cambria Math"/>
                        </a:rPr>
                        <m:t> ~ </m:t>
                      </m:r>
                      <m:sSub>
                        <m:sSubPr>
                          <m:ctrlPr>
                            <a:rPr lang="en-US" sz="2667" i="1">
                              <a:solidFill>
                                <a:srgbClr val="56B4E9"/>
                              </a:solidFill>
                              <a:latin typeface="Cambria Math" panose="02040503050406030204" pitchFamily="18" charset="0"/>
                            </a:rPr>
                          </m:ctrlPr>
                        </m:sSubPr>
                        <m:e>
                          <m:r>
                            <a:rPr lang="en-US" sz="2667" i="1">
                              <a:solidFill>
                                <a:srgbClr val="56B4E9"/>
                              </a:solidFill>
                              <a:latin typeface="Cambria Math"/>
                            </a:rPr>
                            <m:t>𝑝</m:t>
                          </m:r>
                        </m:e>
                        <m:sub>
                          <m:r>
                            <a:rPr lang="en-US" sz="2667" i="1">
                              <a:solidFill>
                                <a:srgbClr val="56B4E9"/>
                              </a:solidFill>
                              <a:latin typeface="Cambria Math"/>
                            </a:rPr>
                            <m:t>1</m:t>
                          </m:r>
                        </m:sub>
                      </m:sSub>
                    </m:oMath>
                  </m:oMathPara>
                </a14:m>
                <a:endParaRPr lang="en-US" sz="2667" dirty="0">
                  <a:solidFill>
                    <a:srgbClr val="56B4E9"/>
                  </a:solidFill>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4136835" y="3825547"/>
                <a:ext cx="1849304" cy="520527"/>
              </a:xfrm>
              <a:prstGeom prst="rect">
                <a:avLst/>
              </a:prstGeom>
              <a:blipFill rotWithShape="1">
                <a:blip r:embed="rId3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p:cNvSpPr txBox="1"/>
              <p:nvPr/>
            </p:nvSpPr>
            <p:spPr>
              <a:xfrm>
                <a:off x="8454186" y="1848864"/>
                <a:ext cx="2264614" cy="108593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667" i="1">
                              <a:solidFill>
                                <a:srgbClr val="56B4E9"/>
                              </a:solidFill>
                              <a:latin typeface="Cambria Math" panose="02040503050406030204" pitchFamily="18" charset="0"/>
                            </a:rPr>
                          </m:ctrlPr>
                        </m:fPr>
                        <m:num>
                          <m:r>
                            <a:rPr lang="en-US" sz="2667" i="1">
                              <a:solidFill>
                                <a:srgbClr val="56B4E9"/>
                              </a:solidFill>
                              <a:latin typeface="Cambria Math"/>
                            </a:rPr>
                            <m:t>1</m:t>
                          </m:r>
                        </m:num>
                        <m:den>
                          <m:sSub>
                            <m:sSubPr>
                              <m:ctrlPr>
                                <a:rPr lang="en-US" sz="2667" i="1">
                                  <a:solidFill>
                                    <a:srgbClr val="56B4E9"/>
                                  </a:solidFill>
                                  <a:latin typeface="Cambria Math" panose="02040503050406030204" pitchFamily="18" charset="0"/>
                                </a:rPr>
                              </m:ctrlPr>
                            </m:sSubPr>
                            <m:e>
                              <m:r>
                                <a:rPr lang="en-US" sz="2667" i="1">
                                  <a:solidFill>
                                    <a:srgbClr val="56B4E9"/>
                                  </a:solidFill>
                                  <a:latin typeface="Cambria Math"/>
                                </a:rPr>
                                <m:t>𝑛</m:t>
                              </m:r>
                            </m:e>
                            <m:sub>
                              <m:r>
                                <a:rPr lang="en-US" sz="2667" i="1">
                                  <a:solidFill>
                                    <a:srgbClr val="56B4E9"/>
                                  </a:solidFill>
                                  <a:latin typeface="Cambria Math"/>
                                </a:rPr>
                                <m:t>1</m:t>
                              </m:r>
                            </m:sub>
                          </m:sSub>
                        </m:den>
                      </m:f>
                      <m:nary>
                        <m:naryPr>
                          <m:chr m:val="∑"/>
                          <m:subHide m:val="on"/>
                          <m:supHide m:val="on"/>
                          <m:ctrlPr>
                            <a:rPr lang="en-US" sz="2667" i="1">
                              <a:solidFill>
                                <a:srgbClr val="56B4E9"/>
                              </a:solidFill>
                              <a:latin typeface="Cambria Math" panose="02040503050406030204" pitchFamily="18" charset="0"/>
                            </a:rPr>
                          </m:ctrlPr>
                        </m:naryPr>
                        <m:sub/>
                        <m:sup/>
                        <m:e>
                          <m:f>
                            <m:fPr>
                              <m:ctrlPr>
                                <a:rPr lang="en-US" sz="2667" i="1">
                                  <a:solidFill>
                                    <a:srgbClr val="56B4E9"/>
                                  </a:solidFill>
                                  <a:latin typeface="Cambria Math" panose="02040503050406030204" pitchFamily="18" charset="0"/>
                                </a:rPr>
                              </m:ctrlPr>
                            </m:fPr>
                            <m:num>
                              <m:sSub>
                                <m:sSubPr>
                                  <m:ctrlPr>
                                    <a:rPr lang="en-US" sz="2667" i="1">
                                      <a:solidFill>
                                        <a:srgbClr val="56B4E9"/>
                                      </a:solidFill>
                                      <a:latin typeface="Cambria Math" panose="02040503050406030204" pitchFamily="18" charset="0"/>
                                    </a:rPr>
                                  </m:ctrlPr>
                                </m:sSubPr>
                                <m:e>
                                  <m:r>
                                    <a:rPr lang="en-US" sz="2667" i="1">
                                      <a:solidFill>
                                        <a:srgbClr val="56B4E9"/>
                                      </a:solidFill>
                                      <a:latin typeface="Cambria Math"/>
                                    </a:rPr>
                                    <m:t>𝑓</m:t>
                                  </m:r>
                                  <m:r>
                                    <a:rPr lang="en-US" sz="2667" i="1">
                                      <a:solidFill>
                                        <a:srgbClr val="56B4E9"/>
                                      </a:solidFill>
                                      <a:latin typeface="Cambria Math"/>
                                    </a:rPr>
                                    <m:t>(</m:t>
                                  </m:r>
                                  <m:r>
                                    <a:rPr lang="en-US" sz="2667" i="1">
                                      <a:solidFill>
                                        <a:srgbClr val="56B4E9"/>
                                      </a:solidFill>
                                      <a:latin typeface="Cambria Math"/>
                                    </a:rPr>
                                    <m:t>𝑋</m:t>
                                  </m:r>
                                </m:e>
                                <m:sub>
                                  <m:r>
                                    <a:rPr lang="en-US" sz="2667" i="1">
                                      <a:solidFill>
                                        <a:srgbClr val="56B4E9"/>
                                      </a:solidFill>
                                      <a:latin typeface="Cambria Math"/>
                                    </a:rPr>
                                    <m:t>1,</m:t>
                                  </m:r>
                                  <m:r>
                                    <a:rPr lang="en-US" sz="2667" i="1">
                                      <a:solidFill>
                                        <a:srgbClr val="56B4E9"/>
                                      </a:solidFill>
                                      <a:latin typeface="Cambria Math"/>
                                    </a:rPr>
                                    <m:t>𝑖</m:t>
                                  </m:r>
                                </m:sub>
                              </m:sSub>
                              <m:r>
                                <a:rPr lang="en-US" sz="2667" i="1">
                                  <a:solidFill>
                                    <a:srgbClr val="56B4E9"/>
                                  </a:solidFill>
                                  <a:latin typeface="Cambria Math"/>
                                </a:rPr>
                                <m:t>)</m:t>
                              </m:r>
                            </m:num>
                            <m:den>
                              <m:sSub>
                                <m:sSubPr>
                                  <m:ctrlPr>
                                    <a:rPr lang="en-US" sz="2667" i="1">
                                      <a:solidFill>
                                        <a:srgbClr val="56B4E9"/>
                                      </a:solidFill>
                                      <a:latin typeface="Cambria Math" panose="02040503050406030204" pitchFamily="18" charset="0"/>
                                    </a:rPr>
                                  </m:ctrlPr>
                                </m:sSubPr>
                                <m:e>
                                  <m:r>
                                    <a:rPr lang="en-US" sz="2667" i="1">
                                      <a:solidFill>
                                        <a:srgbClr val="56B4E9"/>
                                      </a:solidFill>
                                      <a:latin typeface="Cambria Math"/>
                                    </a:rPr>
                                    <m:t>𝑝</m:t>
                                  </m:r>
                                </m:e>
                                <m:sub>
                                  <m:r>
                                    <a:rPr lang="en-US" sz="2667" i="1">
                                      <a:solidFill>
                                        <a:srgbClr val="56B4E9"/>
                                      </a:solidFill>
                                      <a:latin typeface="Cambria Math"/>
                                    </a:rPr>
                                    <m:t>1</m:t>
                                  </m:r>
                                </m:sub>
                              </m:sSub>
                              <m:r>
                                <a:rPr lang="en-US" sz="2667" i="1">
                                  <a:solidFill>
                                    <a:srgbClr val="56B4E9"/>
                                  </a:solidFill>
                                  <a:latin typeface="Cambria Math"/>
                                </a:rPr>
                                <m:t>(</m:t>
                              </m:r>
                              <m:sSub>
                                <m:sSubPr>
                                  <m:ctrlPr>
                                    <a:rPr lang="en-US" sz="2667" i="1">
                                      <a:solidFill>
                                        <a:srgbClr val="56B4E9"/>
                                      </a:solidFill>
                                      <a:latin typeface="Cambria Math" panose="02040503050406030204" pitchFamily="18" charset="0"/>
                                    </a:rPr>
                                  </m:ctrlPr>
                                </m:sSubPr>
                                <m:e>
                                  <m:r>
                                    <a:rPr lang="en-US" sz="2667" i="1">
                                      <a:solidFill>
                                        <a:srgbClr val="56B4E9"/>
                                      </a:solidFill>
                                      <a:latin typeface="Cambria Math"/>
                                    </a:rPr>
                                    <m:t>𝑋</m:t>
                                  </m:r>
                                </m:e>
                                <m:sub>
                                  <m:r>
                                    <a:rPr lang="en-US" sz="2667" i="1">
                                      <a:solidFill>
                                        <a:srgbClr val="56B4E9"/>
                                      </a:solidFill>
                                      <a:latin typeface="Cambria Math"/>
                                    </a:rPr>
                                    <m:t>1,</m:t>
                                  </m:r>
                                  <m:r>
                                    <a:rPr lang="en-US" sz="2667" i="1">
                                      <a:solidFill>
                                        <a:srgbClr val="56B4E9"/>
                                      </a:solidFill>
                                      <a:latin typeface="Cambria Math"/>
                                    </a:rPr>
                                    <m:t>𝑖</m:t>
                                  </m:r>
                                </m:sub>
                              </m:sSub>
                              <m:r>
                                <a:rPr lang="en-US" sz="2667" i="1">
                                  <a:solidFill>
                                    <a:srgbClr val="56B4E9"/>
                                  </a:solidFill>
                                  <a:latin typeface="Cambria Math"/>
                                </a:rPr>
                                <m:t>)</m:t>
                              </m:r>
                            </m:den>
                          </m:f>
                        </m:e>
                      </m:nary>
                    </m:oMath>
                  </m:oMathPara>
                </a14:m>
                <a:endParaRPr lang="cs-CZ" sz="2667" dirty="0">
                  <a:solidFill>
                    <a:srgbClr val="ECAF26"/>
                  </a:solidFill>
                </a:endParaRPr>
              </a:p>
            </p:txBody>
          </p:sp>
        </mc:Choice>
        <mc:Fallback xmlns="">
          <p:sp>
            <p:nvSpPr>
              <p:cNvPr id="64" name="TextBox 63"/>
              <p:cNvSpPr txBox="1">
                <a:spLocks noRot="1" noChangeAspect="1" noMove="1" noResize="1" noEditPoints="1" noAdjustHandles="1" noChangeArrowheads="1" noChangeShapeType="1" noTextEdit="1"/>
              </p:cNvSpPr>
              <p:nvPr/>
            </p:nvSpPr>
            <p:spPr>
              <a:xfrm>
                <a:off x="8454186" y="1848864"/>
                <a:ext cx="2264614" cy="1085938"/>
              </a:xfrm>
              <a:prstGeom prst="rect">
                <a:avLst/>
              </a:prstGeom>
              <a:blipFill rotWithShape="1">
                <a:blip r:embed="rId3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p:cNvSpPr txBox="1"/>
              <p:nvPr/>
            </p:nvSpPr>
            <p:spPr>
              <a:xfrm>
                <a:off x="8144032" y="2073179"/>
                <a:ext cx="355934" cy="5027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667" i="1">
                          <a:solidFill>
                            <a:srgbClr val="56B4E9"/>
                          </a:solidFill>
                          <a:latin typeface="Cambria Math"/>
                        </a:rPr>
                        <m:t>=</m:t>
                      </m:r>
                    </m:oMath>
                  </m:oMathPara>
                </a14:m>
                <a:endParaRPr lang="cs-CZ" sz="2667" dirty="0">
                  <a:solidFill>
                    <a:srgbClr val="ECAF26"/>
                  </a:solidFill>
                </a:endParaRPr>
              </a:p>
            </p:txBody>
          </p:sp>
        </mc:Choice>
        <mc:Fallback xmlns="">
          <p:sp>
            <p:nvSpPr>
              <p:cNvPr id="66" name="TextBox 65"/>
              <p:cNvSpPr txBox="1">
                <a:spLocks noRot="1" noChangeAspect="1" noMove="1" noResize="1" noEditPoints="1" noAdjustHandles="1" noChangeArrowheads="1" noChangeShapeType="1" noTextEdit="1"/>
              </p:cNvSpPr>
              <p:nvPr/>
            </p:nvSpPr>
            <p:spPr>
              <a:xfrm>
                <a:off x="8144032" y="2073179"/>
                <a:ext cx="355934" cy="502766"/>
              </a:xfrm>
              <a:prstGeom prst="rect">
                <a:avLst/>
              </a:prstGeom>
              <a:blipFill rotWithShape="1">
                <a:blip r:embed="rId3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p:cNvSpPr txBox="1"/>
              <p:nvPr/>
            </p:nvSpPr>
            <p:spPr>
              <a:xfrm>
                <a:off x="7498080" y="3068857"/>
                <a:ext cx="676432" cy="5027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667" i="1" smtClean="0">
                              <a:solidFill>
                                <a:srgbClr val="00A175"/>
                              </a:solidFill>
                              <a:latin typeface="Cambria Math" panose="02040503050406030204" pitchFamily="18" charset="0"/>
                            </a:rPr>
                          </m:ctrlPr>
                        </m:sSubPr>
                        <m:e>
                          <m:d>
                            <m:dPr>
                              <m:begChr m:val="⟨"/>
                              <m:endChr m:val="⟩"/>
                              <m:ctrlPr>
                                <a:rPr lang="en-US" sz="2667" i="1" smtClean="0">
                                  <a:solidFill>
                                    <a:srgbClr val="00A175"/>
                                  </a:solidFill>
                                  <a:latin typeface="Cambria Math" panose="02040503050406030204" pitchFamily="18" charset="0"/>
                                </a:rPr>
                              </m:ctrlPr>
                            </m:dPr>
                            <m:e>
                              <m:r>
                                <a:rPr lang="en-US" sz="2667" i="1">
                                  <a:solidFill>
                                    <a:srgbClr val="00A175"/>
                                  </a:solidFill>
                                  <a:latin typeface="Cambria Math"/>
                                </a:rPr>
                                <m:t>𝐹</m:t>
                              </m:r>
                            </m:e>
                          </m:d>
                        </m:e>
                        <m:sub>
                          <m:r>
                            <a:rPr lang="en-US" sz="2667" b="0" i="1" smtClean="0">
                              <a:solidFill>
                                <a:srgbClr val="00A175"/>
                              </a:solidFill>
                              <a:latin typeface="Cambria Math"/>
                            </a:rPr>
                            <m:t>2</m:t>
                          </m:r>
                        </m:sub>
                      </m:sSub>
                    </m:oMath>
                  </m:oMathPara>
                </a14:m>
                <a:endParaRPr lang="cs-CZ" sz="2667" dirty="0">
                  <a:solidFill>
                    <a:srgbClr val="00A175"/>
                  </a:solidFill>
                </a:endParaRPr>
              </a:p>
            </p:txBody>
          </p:sp>
        </mc:Choice>
        <mc:Fallback xmlns="">
          <p:sp>
            <p:nvSpPr>
              <p:cNvPr id="67" name="TextBox 66"/>
              <p:cNvSpPr txBox="1">
                <a:spLocks noRot="1" noChangeAspect="1" noMove="1" noResize="1" noEditPoints="1" noAdjustHandles="1" noChangeArrowheads="1" noChangeShapeType="1" noTextEdit="1"/>
              </p:cNvSpPr>
              <p:nvPr/>
            </p:nvSpPr>
            <p:spPr>
              <a:xfrm>
                <a:off x="7498080" y="3068857"/>
                <a:ext cx="676432" cy="502766"/>
              </a:xfrm>
              <a:prstGeom prst="rect">
                <a:avLst/>
              </a:prstGeom>
              <a:blipFill rotWithShape="1">
                <a:blip r:embed="rId38"/>
                <a:stretch>
                  <a:fillRect r="-9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p:cNvSpPr txBox="1"/>
              <p:nvPr/>
            </p:nvSpPr>
            <p:spPr>
              <a:xfrm>
                <a:off x="8454186" y="2844544"/>
                <a:ext cx="2264614" cy="108593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667" i="1" smtClean="0">
                              <a:solidFill>
                                <a:srgbClr val="00A175"/>
                              </a:solidFill>
                              <a:latin typeface="Cambria Math" panose="02040503050406030204" pitchFamily="18" charset="0"/>
                            </a:rPr>
                          </m:ctrlPr>
                        </m:fPr>
                        <m:num>
                          <m:r>
                            <a:rPr lang="en-US" sz="2667" i="1">
                              <a:solidFill>
                                <a:srgbClr val="00A175"/>
                              </a:solidFill>
                              <a:latin typeface="Cambria Math"/>
                            </a:rPr>
                            <m:t>1</m:t>
                          </m:r>
                        </m:num>
                        <m:den>
                          <m:sSub>
                            <m:sSubPr>
                              <m:ctrlPr>
                                <a:rPr lang="en-US" sz="2667" i="1">
                                  <a:solidFill>
                                    <a:srgbClr val="00A175"/>
                                  </a:solidFill>
                                  <a:latin typeface="Cambria Math" panose="02040503050406030204" pitchFamily="18" charset="0"/>
                                </a:rPr>
                              </m:ctrlPr>
                            </m:sSubPr>
                            <m:e>
                              <m:r>
                                <a:rPr lang="en-US" sz="2667" i="1">
                                  <a:solidFill>
                                    <a:srgbClr val="00A175"/>
                                  </a:solidFill>
                                  <a:latin typeface="Cambria Math"/>
                                </a:rPr>
                                <m:t>𝑛</m:t>
                              </m:r>
                            </m:e>
                            <m:sub>
                              <m:r>
                                <a:rPr lang="en-US" sz="2667" b="0" i="1" smtClean="0">
                                  <a:solidFill>
                                    <a:srgbClr val="00A175"/>
                                  </a:solidFill>
                                  <a:latin typeface="Cambria Math"/>
                                </a:rPr>
                                <m:t>2</m:t>
                              </m:r>
                            </m:sub>
                          </m:sSub>
                        </m:den>
                      </m:f>
                      <m:nary>
                        <m:naryPr>
                          <m:chr m:val="∑"/>
                          <m:subHide m:val="on"/>
                          <m:supHide m:val="on"/>
                          <m:ctrlPr>
                            <a:rPr lang="en-US" sz="2667" i="1">
                              <a:solidFill>
                                <a:srgbClr val="00A175"/>
                              </a:solidFill>
                              <a:latin typeface="Cambria Math" panose="02040503050406030204" pitchFamily="18" charset="0"/>
                            </a:rPr>
                          </m:ctrlPr>
                        </m:naryPr>
                        <m:sub/>
                        <m:sup/>
                        <m:e>
                          <m:f>
                            <m:fPr>
                              <m:ctrlPr>
                                <a:rPr lang="en-US" sz="2667" i="1">
                                  <a:solidFill>
                                    <a:srgbClr val="00A175"/>
                                  </a:solidFill>
                                  <a:latin typeface="Cambria Math" panose="02040503050406030204" pitchFamily="18" charset="0"/>
                                </a:rPr>
                              </m:ctrlPr>
                            </m:fPr>
                            <m:num>
                              <m:sSub>
                                <m:sSubPr>
                                  <m:ctrlPr>
                                    <a:rPr lang="en-US" sz="2667" i="1">
                                      <a:solidFill>
                                        <a:srgbClr val="00A175"/>
                                      </a:solidFill>
                                      <a:latin typeface="Cambria Math" panose="02040503050406030204" pitchFamily="18" charset="0"/>
                                    </a:rPr>
                                  </m:ctrlPr>
                                </m:sSubPr>
                                <m:e>
                                  <m:r>
                                    <a:rPr lang="en-US" sz="2667" i="1">
                                      <a:solidFill>
                                        <a:srgbClr val="00A175"/>
                                      </a:solidFill>
                                      <a:latin typeface="Cambria Math"/>
                                    </a:rPr>
                                    <m:t>𝑓</m:t>
                                  </m:r>
                                  <m:r>
                                    <a:rPr lang="en-US" sz="2667" i="1">
                                      <a:solidFill>
                                        <a:srgbClr val="00A175"/>
                                      </a:solidFill>
                                      <a:latin typeface="Cambria Math"/>
                                    </a:rPr>
                                    <m:t>(</m:t>
                                  </m:r>
                                  <m:r>
                                    <a:rPr lang="en-US" sz="2667" i="1">
                                      <a:solidFill>
                                        <a:srgbClr val="00A175"/>
                                      </a:solidFill>
                                      <a:latin typeface="Cambria Math"/>
                                    </a:rPr>
                                    <m:t>𝑋</m:t>
                                  </m:r>
                                </m:e>
                                <m:sub>
                                  <m:r>
                                    <a:rPr lang="en-US" sz="2667" b="0" i="1" smtClean="0">
                                      <a:solidFill>
                                        <a:srgbClr val="00A175"/>
                                      </a:solidFill>
                                      <a:latin typeface="Cambria Math"/>
                                    </a:rPr>
                                    <m:t>2</m:t>
                                  </m:r>
                                  <m:r>
                                    <a:rPr lang="en-US" sz="2667" i="1">
                                      <a:solidFill>
                                        <a:srgbClr val="00A175"/>
                                      </a:solidFill>
                                      <a:latin typeface="Cambria Math"/>
                                    </a:rPr>
                                    <m:t>,</m:t>
                                  </m:r>
                                  <m:r>
                                    <a:rPr lang="en-US" sz="2667" i="1">
                                      <a:solidFill>
                                        <a:srgbClr val="00A175"/>
                                      </a:solidFill>
                                      <a:latin typeface="Cambria Math"/>
                                    </a:rPr>
                                    <m:t>𝑖</m:t>
                                  </m:r>
                                </m:sub>
                              </m:sSub>
                              <m:r>
                                <a:rPr lang="en-US" sz="2667" i="1">
                                  <a:solidFill>
                                    <a:srgbClr val="00A175"/>
                                  </a:solidFill>
                                  <a:latin typeface="Cambria Math"/>
                                </a:rPr>
                                <m:t>)</m:t>
                              </m:r>
                            </m:num>
                            <m:den>
                              <m:sSub>
                                <m:sSubPr>
                                  <m:ctrlPr>
                                    <a:rPr lang="en-US" sz="2667" i="1">
                                      <a:solidFill>
                                        <a:srgbClr val="00A175"/>
                                      </a:solidFill>
                                      <a:latin typeface="Cambria Math" panose="02040503050406030204" pitchFamily="18" charset="0"/>
                                    </a:rPr>
                                  </m:ctrlPr>
                                </m:sSubPr>
                                <m:e>
                                  <m:r>
                                    <a:rPr lang="en-US" sz="2667" i="1">
                                      <a:solidFill>
                                        <a:srgbClr val="00A175"/>
                                      </a:solidFill>
                                      <a:latin typeface="Cambria Math"/>
                                    </a:rPr>
                                    <m:t>𝑝</m:t>
                                  </m:r>
                                </m:e>
                                <m:sub>
                                  <m:r>
                                    <a:rPr lang="en-US" sz="2667" b="0" i="1" smtClean="0">
                                      <a:solidFill>
                                        <a:srgbClr val="00A175"/>
                                      </a:solidFill>
                                      <a:latin typeface="Cambria Math"/>
                                    </a:rPr>
                                    <m:t>2</m:t>
                                  </m:r>
                                </m:sub>
                              </m:sSub>
                              <m:r>
                                <a:rPr lang="en-US" sz="2667" i="1">
                                  <a:solidFill>
                                    <a:srgbClr val="00A175"/>
                                  </a:solidFill>
                                  <a:latin typeface="Cambria Math"/>
                                </a:rPr>
                                <m:t>(</m:t>
                              </m:r>
                              <m:sSub>
                                <m:sSubPr>
                                  <m:ctrlPr>
                                    <a:rPr lang="en-US" sz="2667" i="1">
                                      <a:solidFill>
                                        <a:srgbClr val="00A175"/>
                                      </a:solidFill>
                                      <a:latin typeface="Cambria Math" panose="02040503050406030204" pitchFamily="18" charset="0"/>
                                    </a:rPr>
                                  </m:ctrlPr>
                                </m:sSubPr>
                                <m:e>
                                  <m:r>
                                    <a:rPr lang="en-US" sz="2667" i="1">
                                      <a:solidFill>
                                        <a:srgbClr val="00A175"/>
                                      </a:solidFill>
                                      <a:latin typeface="Cambria Math"/>
                                    </a:rPr>
                                    <m:t>𝑋</m:t>
                                  </m:r>
                                </m:e>
                                <m:sub>
                                  <m:r>
                                    <a:rPr lang="en-US" sz="2667" b="0" i="1" smtClean="0">
                                      <a:solidFill>
                                        <a:srgbClr val="00A175"/>
                                      </a:solidFill>
                                      <a:latin typeface="Cambria Math"/>
                                    </a:rPr>
                                    <m:t>2</m:t>
                                  </m:r>
                                  <m:r>
                                    <a:rPr lang="en-US" sz="2667" i="1">
                                      <a:solidFill>
                                        <a:srgbClr val="00A175"/>
                                      </a:solidFill>
                                      <a:latin typeface="Cambria Math"/>
                                    </a:rPr>
                                    <m:t>,</m:t>
                                  </m:r>
                                  <m:r>
                                    <a:rPr lang="en-US" sz="2667" i="1">
                                      <a:solidFill>
                                        <a:srgbClr val="00A175"/>
                                      </a:solidFill>
                                      <a:latin typeface="Cambria Math"/>
                                    </a:rPr>
                                    <m:t>𝑖</m:t>
                                  </m:r>
                                </m:sub>
                              </m:sSub>
                              <m:r>
                                <a:rPr lang="en-US" sz="2667" i="1">
                                  <a:solidFill>
                                    <a:srgbClr val="00A175"/>
                                  </a:solidFill>
                                  <a:latin typeface="Cambria Math"/>
                                </a:rPr>
                                <m:t>)</m:t>
                              </m:r>
                            </m:den>
                          </m:f>
                        </m:e>
                      </m:nary>
                    </m:oMath>
                  </m:oMathPara>
                </a14:m>
                <a:endParaRPr lang="cs-CZ" sz="2667" dirty="0">
                  <a:solidFill>
                    <a:srgbClr val="00A175"/>
                  </a:solidFill>
                </a:endParaRPr>
              </a:p>
            </p:txBody>
          </p:sp>
        </mc:Choice>
        <mc:Fallback xmlns="">
          <p:sp>
            <p:nvSpPr>
              <p:cNvPr id="68" name="TextBox 67"/>
              <p:cNvSpPr txBox="1">
                <a:spLocks noRot="1" noChangeAspect="1" noMove="1" noResize="1" noEditPoints="1" noAdjustHandles="1" noChangeArrowheads="1" noChangeShapeType="1" noTextEdit="1"/>
              </p:cNvSpPr>
              <p:nvPr/>
            </p:nvSpPr>
            <p:spPr>
              <a:xfrm>
                <a:off x="8454186" y="2844544"/>
                <a:ext cx="2264614" cy="1085938"/>
              </a:xfrm>
              <a:prstGeom prst="rect">
                <a:avLst/>
              </a:prstGeom>
              <a:blipFill rotWithShape="1">
                <a:blip r:embed="rId3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p:cNvSpPr txBox="1"/>
              <p:nvPr/>
            </p:nvSpPr>
            <p:spPr>
              <a:xfrm>
                <a:off x="8144032" y="3068859"/>
                <a:ext cx="355934" cy="5027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667" i="1" smtClean="0">
                          <a:solidFill>
                            <a:srgbClr val="00A175"/>
                          </a:solidFill>
                          <a:latin typeface="Cambria Math"/>
                        </a:rPr>
                        <m:t>=</m:t>
                      </m:r>
                    </m:oMath>
                  </m:oMathPara>
                </a14:m>
                <a:endParaRPr lang="cs-CZ" sz="2667" dirty="0">
                  <a:solidFill>
                    <a:srgbClr val="ECAF26"/>
                  </a:solidFill>
                </a:endParaRPr>
              </a:p>
            </p:txBody>
          </p:sp>
        </mc:Choice>
        <mc:Fallback xmlns="">
          <p:sp>
            <p:nvSpPr>
              <p:cNvPr id="69" name="TextBox 68"/>
              <p:cNvSpPr txBox="1">
                <a:spLocks noRot="1" noChangeAspect="1" noMove="1" noResize="1" noEditPoints="1" noAdjustHandles="1" noChangeArrowheads="1" noChangeShapeType="1" noTextEdit="1"/>
              </p:cNvSpPr>
              <p:nvPr/>
            </p:nvSpPr>
            <p:spPr>
              <a:xfrm>
                <a:off x="8144032" y="3068859"/>
                <a:ext cx="355934" cy="502766"/>
              </a:xfrm>
              <a:prstGeom prst="rect">
                <a:avLst/>
              </a:prstGeom>
              <a:blipFill rotWithShape="1">
                <a:blip r:embed="rId4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p:cNvSpPr txBox="1"/>
              <p:nvPr/>
            </p:nvSpPr>
            <p:spPr>
              <a:xfrm>
                <a:off x="7498080" y="4044217"/>
                <a:ext cx="676432" cy="5027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667" i="1" smtClean="0">
                              <a:solidFill>
                                <a:srgbClr val="FFC000"/>
                              </a:solidFill>
                              <a:latin typeface="Cambria Math" panose="02040503050406030204" pitchFamily="18" charset="0"/>
                            </a:rPr>
                          </m:ctrlPr>
                        </m:sSubPr>
                        <m:e>
                          <m:d>
                            <m:dPr>
                              <m:begChr m:val="⟨"/>
                              <m:endChr m:val="⟩"/>
                              <m:ctrlPr>
                                <a:rPr lang="en-US" sz="2667" i="1" smtClean="0">
                                  <a:solidFill>
                                    <a:srgbClr val="FFC000"/>
                                  </a:solidFill>
                                  <a:latin typeface="Cambria Math" panose="02040503050406030204" pitchFamily="18" charset="0"/>
                                </a:rPr>
                              </m:ctrlPr>
                            </m:dPr>
                            <m:e>
                              <m:r>
                                <a:rPr lang="en-US" sz="2667" i="1">
                                  <a:solidFill>
                                    <a:srgbClr val="FFC000"/>
                                  </a:solidFill>
                                  <a:latin typeface="Cambria Math"/>
                                </a:rPr>
                                <m:t>𝐹</m:t>
                              </m:r>
                            </m:e>
                          </m:d>
                        </m:e>
                        <m:sub>
                          <m:r>
                            <a:rPr lang="en-US" sz="2667" b="0" i="1" smtClean="0">
                              <a:solidFill>
                                <a:srgbClr val="FFC000"/>
                              </a:solidFill>
                              <a:latin typeface="Cambria Math"/>
                            </a:rPr>
                            <m:t>3</m:t>
                          </m:r>
                        </m:sub>
                      </m:sSub>
                    </m:oMath>
                  </m:oMathPara>
                </a14:m>
                <a:endParaRPr lang="cs-CZ" sz="2667" dirty="0">
                  <a:solidFill>
                    <a:srgbClr val="FFC000"/>
                  </a:solidFill>
                </a:endParaRPr>
              </a:p>
            </p:txBody>
          </p:sp>
        </mc:Choice>
        <mc:Fallback xmlns="">
          <p:sp>
            <p:nvSpPr>
              <p:cNvPr id="70" name="TextBox 69"/>
              <p:cNvSpPr txBox="1">
                <a:spLocks noRot="1" noChangeAspect="1" noMove="1" noResize="1" noEditPoints="1" noAdjustHandles="1" noChangeArrowheads="1" noChangeShapeType="1" noTextEdit="1"/>
              </p:cNvSpPr>
              <p:nvPr/>
            </p:nvSpPr>
            <p:spPr>
              <a:xfrm>
                <a:off x="7498080" y="4044217"/>
                <a:ext cx="676432" cy="502766"/>
              </a:xfrm>
              <a:prstGeom prst="rect">
                <a:avLst/>
              </a:prstGeom>
              <a:blipFill rotWithShape="1">
                <a:blip r:embed="rId41"/>
                <a:stretch>
                  <a:fillRect r="-9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Box 70"/>
              <p:cNvSpPr txBox="1"/>
              <p:nvPr/>
            </p:nvSpPr>
            <p:spPr>
              <a:xfrm>
                <a:off x="8454186" y="3819904"/>
                <a:ext cx="2264614" cy="108593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667" i="1" smtClean="0">
                              <a:solidFill>
                                <a:srgbClr val="FFC000"/>
                              </a:solidFill>
                              <a:latin typeface="Cambria Math" panose="02040503050406030204" pitchFamily="18" charset="0"/>
                            </a:rPr>
                          </m:ctrlPr>
                        </m:fPr>
                        <m:num>
                          <m:r>
                            <a:rPr lang="en-US" sz="2667" i="1">
                              <a:solidFill>
                                <a:srgbClr val="FFC000"/>
                              </a:solidFill>
                              <a:latin typeface="Cambria Math"/>
                            </a:rPr>
                            <m:t>1</m:t>
                          </m:r>
                        </m:num>
                        <m:den>
                          <m:sSub>
                            <m:sSubPr>
                              <m:ctrlPr>
                                <a:rPr lang="en-US" sz="2667" i="1">
                                  <a:solidFill>
                                    <a:srgbClr val="FFC000"/>
                                  </a:solidFill>
                                  <a:latin typeface="Cambria Math" panose="02040503050406030204" pitchFamily="18" charset="0"/>
                                </a:rPr>
                              </m:ctrlPr>
                            </m:sSubPr>
                            <m:e>
                              <m:r>
                                <a:rPr lang="en-US" sz="2667" i="1">
                                  <a:solidFill>
                                    <a:srgbClr val="FFC000"/>
                                  </a:solidFill>
                                  <a:latin typeface="Cambria Math"/>
                                </a:rPr>
                                <m:t>𝑛</m:t>
                              </m:r>
                            </m:e>
                            <m:sub>
                              <m:r>
                                <a:rPr lang="en-US" sz="2667" b="0" i="1" smtClean="0">
                                  <a:solidFill>
                                    <a:srgbClr val="FFC000"/>
                                  </a:solidFill>
                                  <a:latin typeface="Cambria Math"/>
                                </a:rPr>
                                <m:t>3</m:t>
                              </m:r>
                            </m:sub>
                          </m:sSub>
                        </m:den>
                      </m:f>
                      <m:nary>
                        <m:naryPr>
                          <m:chr m:val="∑"/>
                          <m:subHide m:val="on"/>
                          <m:supHide m:val="on"/>
                          <m:ctrlPr>
                            <a:rPr lang="en-US" sz="2667" i="1">
                              <a:solidFill>
                                <a:srgbClr val="FFC000"/>
                              </a:solidFill>
                              <a:latin typeface="Cambria Math" panose="02040503050406030204" pitchFamily="18" charset="0"/>
                            </a:rPr>
                          </m:ctrlPr>
                        </m:naryPr>
                        <m:sub/>
                        <m:sup/>
                        <m:e>
                          <m:f>
                            <m:fPr>
                              <m:ctrlPr>
                                <a:rPr lang="en-US" sz="2667" i="1">
                                  <a:solidFill>
                                    <a:srgbClr val="FFC000"/>
                                  </a:solidFill>
                                  <a:latin typeface="Cambria Math" panose="02040503050406030204" pitchFamily="18" charset="0"/>
                                </a:rPr>
                              </m:ctrlPr>
                            </m:fPr>
                            <m:num>
                              <m:sSub>
                                <m:sSubPr>
                                  <m:ctrlPr>
                                    <a:rPr lang="en-US" sz="2667" i="1">
                                      <a:solidFill>
                                        <a:srgbClr val="FFC000"/>
                                      </a:solidFill>
                                      <a:latin typeface="Cambria Math" panose="02040503050406030204" pitchFamily="18" charset="0"/>
                                    </a:rPr>
                                  </m:ctrlPr>
                                </m:sSubPr>
                                <m:e>
                                  <m:r>
                                    <a:rPr lang="en-US" sz="2667" i="1">
                                      <a:solidFill>
                                        <a:srgbClr val="FFC000"/>
                                      </a:solidFill>
                                      <a:latin typeface="Cambria Math"/>
                                    </a:rPr>
                                    <m:t>𝑓</m:t>
                                  </m:r>
                                  <m:r>
                                    <a:rPr lang="en-US" sz="2667" i="1">
                                      <a:solidFill>
                                        <a:srgbClr val="FFC000"/>
                                      </a:solidFill>
                                      <a:latin typeface="Cambria Math"/>
                                    </a:rPr>
                                    <m:t>(</m:t>
                                  </m:r>
                                  <m:r>
                                    <a:rPr lang="en-US" sz="2667" i="1">
                                      <a:solidFill>
                                        <a:srgbClr val="FFC000"/>
                                      </a:solidFill>
                                      <a:latin typeface="Cambria Math"/>
                                    </a:rPr>
                                    <m:t>𝑋</m:t>
                                  </m:r>
                                </m:e>
                                <m:sub>
                                  <m:r>
                                    <a:rPr lang="en-US" sz="2667" b="0" i="1" smtClean="0">
                                      <a:solidFill>
                                        <a:srgbClr val="FFC000"/>
                                      </a:solidFill>
                                      <a:latin typeface="Cambria Math"/>
                                    </a:rPr>
                                    <m:t>3</m:t>
                                  </m:r>
                                  <m:r>
                                    <a:rPr lang="en-US" sz="2667" i="1">
                                      <a:solidFill>
                                        <a:srgbClr val="FFC000"/>
                                      </a:solidFill>
                                      <a:latin typeface="Cambria Math"/>
                                    </a:rPr>
                                    <m:t>,</m:t>
                                  </m:r>
                                  <m:r>
                                    <a:rPr lang="en-US" sz="2667" i="1">
                                      <a:solidFill>
                                        <a:srgbClr val="FFC000"/>
                                      </a:solidFill>
                                      <a:latin typeface="Cambria Math"/>
                                    </a:rPr>
                                    <m:t>𝑖</m:t>
                                  </m:r>
                                </m:sub>
                              </m:sSub>
                              <m:r>
                                <a:rPr lang="en-US" sz="2667" i="1">
                                  <a:solidFill>
                                    <a:srgbClr val="FFC000"/>
                                  </a:solidFill>
                                  <a:latin typeface="Cambria Math"/>
                                </a:rPr>
                                <m:t>)</m:t>
                              </m:r>
                            </m:num>
                            <m:den>
                              <m:sSub>
                                <m:sSubPr>
                                  <m:ctrlPr>
                                    <a:rPr lang="en-US" sz="2667" i="1">
                                      <a:solidFill>
                                        <a:srgbClr val="FFC000"/>
                                      </a:solidFill>
                                      <a:latin typeface="Cambria Math" panose="02040503050406030204" pitchFamily="18" charset="0"/>
                                    </a:rPr>
                                  </m:ctrlPr>
                                </m:sSubPr>
                                <m:e>
                                  <m:r>
                                    <a:rPr lang="en-US" sz="2667" i="1">
                                      <a:solidFill>
                                        <a:srgbClr val="FFC000"/>
                                      </a:solidFill>
                                      <a:latin typeface="Cambria Math"/>
                                    </a:rPr>
                                    <m:t>𝑝</m:t>
                                  </m:r>
                                </m:e>
                                <m:sub>
                                  <m:r>
                                    <a:rPr lang="en-US" sz="2667" i="1">
                                      <a:solidFill>
                                        <a:srgbClr val="FFC000"/>
                                      </a:solidFill>
                                      <a:latin typeface="Cambria Math"/>
                                    </a:rPr>
                                    <m:t>1</m:t>
                                  </m:r>
                                </m:sub>
                              </m:sSub>
                              <m:r>
                                <a:rPr lang="en-US" sz="2667" i="1">
                                  <a:solidFill>
                                    <a:srgbClr val="FFC000"/>
                                  </a:solidFill>
                                  <a:latin typeface="Cambria Math"/>
                                </a:rPr>
                                <m:t>(</m:t>
                              </m:r>
                              <m:sSub>
                                <m:sSubPr>
                                  <m:ctrlPr>
                                    <a:rPr lang="en-US" sz="2667" i="1">
                                      <a:solidFill>
                                        <a:srgbClr val="FFC000"/>
                                      </a:solidFill>
                                      <a:latin typeface="Cambria Math" panose="02040503050406030204" pitchFamily="18" charset="0"/>
                                    </a:rPr>
                                  </m:ctrlPr>
                                </m:sSubPr>
                                <m:e>
                                  <m:r>
                                    <a:rPr lang="en-US" sz="2667" i="1">
                                      <a:solidFill>
                                        <a:srgbClr val="FFC000"/>
                                      </a:solidFill>
                                      <a:latin typeface="Cambria Math"/>
                                    </a:rPr>
                                    <m:t>𝑋</m:t>
                                  </m:r>
                                </m:e>
                                <m:sub>
                                  <m:r>
                                    <a:rPr lang="en-US" sz="2667" b="0" i="1" smtClean="0">
                                      <a:solidFill>
                                        <a:srgbClr val="FFC000"/>
                                      </a:solidFill>
                                      <a:latin typeface="Cambria Math"/>
                                    </a:rPr>
                                    <m:t>3</m:t>
                                  </m:r>
                                  <m:r>
                                    <a:rPr lang="en-US" sz="2667" i="1">
                                      <a:solidFill>
                                        <a:srgbClr val="FFC000"/>
                                      </a:solidFill>
                                      <a:latin typeface="Cambria Math"/>
                                    </a:rPr>
                                    <m:t>,</m:t>
                                  </m:r>
                                  <m:r>
                                    <a:rPr lang="en-US" sz="2667" i="1">
                                      <a:solidFill>
                                        <a:srgbClr val="FFC000"/>
                                      </a:solidFill>
                                      <a:latin typeface="Cambria Math"/>
                                    </a:rPr>
                                    <m:t>𝑖</m:t>
                                  </m:r>
                                </m:sub>
                              </m:sSub>
                              <m:r>
                                <a:rPr lang="en-US" sz="2667" i="1">
                                  <a:solidFill>
                                    <a:srgbClr val="FFC000"/>
                                  </a:solidFill>
                                  <a:latin typeface="Cambria Math"/>
                                </a:rPr>
                                <m:t>)</m:t>
                              </m:r>
                            </m:den>
                          </m:f>
                        </m:e>
                      </m:nary>
                    </m:oMath>
                  </m:oMathPara>
                </a14:m>
                <a:endParaRPr lang="cs-CZ" sz="2667" dirty="0">
                  <a:solidFill>
                    <a:srgbClr val="FFC000"/>
                  </a:solidFill>
                </a:endParaRPr>
              </a:p>
            </p:txBody>
          </p:sp>
        </mc:Choice>
        <mc:Fallback xmlns="">
          <p:sp>
            <p:nvSpPr>
              <p:cNvPr id="71" name="TextBox 70"/>
              <p:cNvSpPr txBox="1">
                <a:spLocks noRot="1" noChangeAspect="1" noMove="1" noResize="1" noEditPoints="1" noAdjustHandles="1" noChangeArrowheads="1" noChangeShapeType="1" noTextEdit="1"/>
              </p:cNvSpPr>
              <p:nvPr/>
            </p:nvSpPr>
            <p:spPr>
              <a:xfrm>
                <a:off x="8454186" y="3819904"/>
                <a:ext cx="2264614" cy="1085938"/>
              </a:xfrm>
              <a:prstGeom prst="rect">
                <a:avLst/>
              </a:prstGeom>
              <a:blipFill rotWithShape="1">
                <a:blip r:embed="rId4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TextBox 71"/>
              <p:cNvSpPr txBox="1"/>
              <p:nvPr/>
            </p:nvSpPr>
            <p:spPr>
              <a:xfrm>
                <a:off x="8144032" y="4044219"/>
                <a:ext cx="355934" cy="5027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667" i="1" smtClean="0">
                          <a:solidFill>
                            <a:srgbClr val="FFC000"/>
                          </a:solidFill>
                          <a:latin typeface="Cambria Math"/>
                        </a:rPr>
                        <m:t>=</m:t>
                      </m:r>
                    </m:oMath>
                  </m:oMathPara>
                </a14:m>
                <a:endParaRPr lang="cs-CZ" sz="2667" dirty="0">
                  <a:solidFill>
                    <a:srgbClr val="ECAF26"/>
                  </a:solidFill>
                </a:endParaRPr>
              </a:p>
            </p:txBody>
          </p:sp>
        </mc:Choice>
        <mc:Fallback xmlns="">
          <p:sp>
            <p:nvSpPr>
              <p:cNvPr id="72" name="TextBox 71"/>
              <p:cNvSpPr txBox="1">
                <a:spLocks noRot="1" noChangeAspect="1" noMove="1" noResize="1" noEditPoints="1" noAdjustHandles="1" noChangeArrowheads="1" noChangeShapeType="1" noTextEdit="1"/>
              </p:cNvSpPr>
              <p:nvPr/>
            </p:nvSpPr>
            <p:spPr>
              <a:xfrm>
                <a:off x="8144032" y="4044219"/>
                <a:ext cx="355934" cy="502766"/>
              </a:xfrm>
              <a:prstGeom prst="rect">
                <a:avLst/>
              </a:prstGeom>
              <a:blipFill rotWithShape="1">
                <a:blip r:embed="rId4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TextBox 72"/>
              <p:cNvSpPr txBox="1"/>
              <p:nvPr/>
            </p:nvSpPr>
            <p:spPr>
              <a:xfrm>
                <a:off x="10535920" y="2015195"/>
                <a:ext cx="1408862" cy="55560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667" i="1">
                              <a:solidFill>
                                <a:srgbClr val="56B4E9"/>
                              </a:solidFill>
                              <a:latin typeface="Cambria Math" panose="02040503050406030204" pitchFamily="18" charset="0"/>
                            </a:rPr>
                          </m:ctrlPr>
                        </m:sSubPr>
                        <m:e>
                          <m:r>
                            <a:rPr lang="en-US" sz="2667" i="1">
                              <a:solidFill>
                                <a:srgbClr val="56B4E9"/>
                              </a:solidFill>
                              <a:latin typeface="Cambria Math"/>
                            </a:rPr>
                            <m:t>𝑤</m:t>
                          </m:r>
                        </m:e>
                        <m:sub>
                          <m:r>
                            <a:rPr lang="en-US" sz="2667" i="1">
                              <a:solidFill>
                                <a:srgbClr val="56B4E9"/>
                              </a:solidFill>
                              <a:latin typeface="Cambria Math"/>
                            </a:rPr>
                            <m:t>1</m:t>
                          </m:r>
                        </m:sub>
                      </m:sSub>
                      <m:d>
                        <m:dPr>
                          <m:ctrlPr>
                            <a:rPr lang="en-US" sz="2667" i="1">
                              <a:solidFill>
                                <a:srgbClr val="56B4E9"/>
                              </a:solidFill>
                              <a:latin typeface="Cambria Math" panose="02040503050406030204" pitchFamily="18" charset="0"/>
                            </a:rPr>
                          </m:ctrlPr>
                        </m:dPr>
                        <m:e>
                          <m:sSub>
                            <m:sSubPr>
                              <m:ctrlPr>
                                <a:rPr lang="en-US" sz="2667" i="1">
                                  <a:solidFill>
                                    <a:srgbClr val="56B4E9"/>
                                  </a:solidFill>
                                  <a:latin typeface="Cambria Math" panose="02040503050406030204" pitchFamily="18" charset="0"/>
                                </a:rPr>
                              </m:ctrlPr>
                            </m:sSubPr>
                            <m:e>
                              <m:r>
                                <a:rPr lang="en-US" sz="2667" i="1">
                                  <a:solidFill>
                                    <a:srgbClr val="56B4E9"/>
                                  </a:solidFill>
                                  <a:latin typeface="Cambria Math"/>
                                </a:rPr>
                                <m:t>𝑋</m:t>
                              </m:r>
                            </m:e>
                            <m:sub>
                              <m:r>
                                <a:rPr lang="en-US" sz="2667" i="1">
                                  <a:solidFill>
                                    <a:srgbClr val="56B4E9"/>
                                  </a:solidFill>
                                  <a:latin typeface="Cambria Math"/>
                                </a:rPr>
                                <m:t>1,</m:t>
                              </m:r>
                              <m:r>
                                <a:rPr lang="en-US" sz="2667" i="1">
                                  <a:solidFill>
                                    <a:srgbClr val="56B4E9"/>
                                  </a:solidFill>
                                  <a:latin typeface="Cambria Math"/>
                                </a:rPr>
                                <m:t>𝑖</m:t>
                              </m:r>
                            </m:sub>
                          </m:sSub>
                        </m:e>
                      </m:d>
                    </m:oMath>
                  </m:oMathPara>
                </a14:m>
                <a:endParaRPr lang="cs-CZ" sz="2667" dirty="0"/>
              </a:p>
            </p:txBody>
          </p:sp>
        </mc:Choice>
        <mc:Fallback xmlns="">
          <p:sp>
            <p:nvSpPr>
              <p:cNvPr id="73" name="TextBox 72"/>
              <p:cNvSpPr txBox="1">
                <a:spLocks noRot="1" noChangeAspect="1" noMove="1" noResize="1" noEditPoints="1" noAdjustHandles="1" noChangeArrowheads="1" noChangeShapeType="1" noTextEdit="1"/>
              </p:cNvSpPr>
              <p:nvPr/>
            </p:nvSpPr>
            <p:spPr>
              <a:xfrm>
                <a:off x="10535920" y="2015195"/>
                <a:ext cx="1408862" cy="555601"/>
              </a:xfrm>
              <a:prstGeom prst="rect">
                <a:avLst/>
              </a:prstGeom>
              <a:blipFill rotWithShape="1">
                <a:blip r:embed="rId4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p:cNvSpPr txBox="1"/>
              <p:nvPr/>
            </p:nvSpPr>
            <p:spPr>
              <a:xfrm>
                <a:off x="10535920" y="3010875"/>
                <a:ext cx="1408862" cy="55560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667" i="1" smtClean="0">
                              <a:solidFill>
                                <a:srgbClr val="00A175"/>
                              </a:solidFill>
                              <a:latin typeface="Cambria Math" panose="02040503050406030204" pitchFamily="18" charset="0"/>
                            </a:rPr>
                          </m:ctrlPr>
                        </m:sSubPr>
                        <m:e>
                          <m:r>
                            <a:rPr lang="en-US" sz="2667" i="1">
                              <a:solidFill>
                                <a:srgbClr val="00A175"/>
                              </a:solidFill>
                              <a:latin typeface="Cambria Math"/>
                            </a:rPr>
                            <m:t>𝑤</m:t>
                          </m:r>
                        </m:e>
                        <m:sub>
                          <m:r>
                            <a:rPr lang="en-US" sz="2667" b="0" i="1" smtClean="0">
                              <a:solidFill>
                                <a:srgbClr val="00A175"/>
                              </a:solidFill>
                              <a:latin typeface="Cambria Math"/>
                            </a:rPr>
                            <m:t>2</m:t>
                          </m:r>
                        </m:sub>
                      </m:sSub>
                      <m:d>
                        <m:dPr>
                          <m:ctrlPr>
                            <a:rPr lang="en-US" sz="2667" i="1">
                              <a:solidFill>
                                <a:srgbClr val="00A175"/>
                              </a:solidFill>
                              <a:latin typeface="Cambria Math" panose="02040503050406030204" pitchFamily="18" charset="0"/>
                            </a:rPr>
                          </m:ctrlPr>
                        </m:dPr>
                        <m:e>
                          <m:sSub>
                            <m:sSubPr>
                              <m:ctrlPr>
                                <a:rPr lang="en-US" sz="2667" i="1">
                                  <a:solidFill>
                                    <a:srgbClr val="00A175"/>
                                  </a:solidFill>
                                  <a:latin typeface="Cambria Math" panose="02040503050406030204" pitchFamily="18" charset="0"/>
                                </a:rPr>
                              </m:ctrlPr>
                            </m:sSubPr>
                            <m:e>
                              <m:r>
                                <a:rPr lang="en-US" sz="2667" i="1">
                                  <a:solidFill>
                                    <a:srgbClr val="00A175"/>
                                  </a:solidFill>
                                  <a:latin typeface="Cambria Math"/>
                                </a:rPr>
                                <m:t>𝑋</m:t>
                              </m:r>
                            </m:e>
                            <m:sub>
                              <m:r>
                                <a:rPr lang="en-US" sz="2667" b="0" i="1" smtClean="0">
                                  <a:solidFill>
                                    <a:srgbClr val="00A175"/>
                                  </a:solidFill>
                                  <a:latin typeface="Cambria Math"/>
                                </a:rPr>
                                <m:t>2</m:t>
                              </m:r>
                              <m:r>
                                <a:rPr lang="en-US" sz="2667" i="1">
                                  <a:solidFill>
                                    <a:srgbClr val="00A175"/>
                                  </a:solidFill>
                                  <a:latin typeface="Cambria Math"/>
                                </a:rPr>
                                <m:t>,</m:t>
                              </m:r>
                              <m:r>
                                <a:rPr lang="en-US" sz="2667" i="1">
                                  <a:solidFill>
                                    <a:srgbClr val="00A175"/>
                                  </a:solidFill>
                                  <a:latin typeface="Cambria Math"/>
                                </a:rPr>
                                <m:t>𝑖</m:t>
                              </m:r>
                            </m:sub>
                          </m:sSub>
                        </m:e>
                      </m:d>
                    </m:oMath>
                  </m:oMathPara>
                </a14:m>
                <a:endParaRPr lang="cs-CZ" sz="2667" dirty="0">
                  <a:solidFill>
                    <a:srgbClr val="00A175"/>
                  </a:solidFill>
                </a:endParaRPr>
              </a:p>
            </p:txBody>
          </p:sp>
        </mc:Choice>
        <mc:Fallback xmlns="">
          <p:sp>
            <p:nvSpPr>
              <p:cNvPr id="74" name="TextBox 73"/>
              <p:cNvSpPr txBox="1">
                <a:spLocks noRot="1" noChangeAspect="1" noMove="1" noResize="1" noEditPoints="1" noAdjustHandles="1" noChangeArrowheads="1" noChangeShapeType="1" noTextEdit="1"/>
              </p:cNvSpPr>
              <p:nvPr/>
            </p:nvSpPr>
            <p:spPr>
              <a:xfrm>
                <a:off x="10535920" y="3010875"/>
                <a:ext cx="1408862" cy="555601"/>
              </a:xfrm>
              <a:prstGeom prst="rect">
                <a:avLst/>
              </a:prstGeom>
              <a:blipFill rotWithShape="1">
                <a:blip r:embed="rId4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p:cNvSpPr txBox="1"/>
              <p:nvPr/>
            </p:nvSpPr>
            <p:spPr>
              <a:xfrm>
                <a:off x="10535920" y="3986235"/>
                <a:ext cx="1408862" cy="55560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667" i="1" smtClean="0">
                              <a:solidFill>
                                <a:srgbClr val="FFC000"/>
                              </a:solidFill>
                              <a:latin typeface="Cambria Math" panose="02040503050406030204" pitchFamily="18" charset="0"/>
                            </a:rPr>
                          </m:ctrlPr>
                        </m:sSubPr>
                        <m:e>
                          <m:r>
                            <a:rPr lang="en-US" sz="2667" i="1">
                              <a:solidFill>
                                <a:srgbClr val="FFC000"/>
                              </a:solidFill>
                              <a:latin typeface="Cambria Math"/>
                            </a:rPr>
                            <m:t>𝑤</m:t>
                          </m:r>
                        </m:e>
                        <m:sub>
                          <m:r>
                            <a:rPr lang="en-US" sz="2667" b="0" i="1" smtClean="0">
                              <a:solidFill>
                                <a:srgbClr val="FFC000"/>
                              </a:solidFill>
                              <a:latin typeface="Cambria Math"/>
                            </a:rPr>
                            <m:t>3</m:t>
                          </m:r>
                        </m:sub>
                      </m:sSub>
                      <m:d>
                        <m:dPr>
                          <m:ctrlPr>
                            <a:rPr lang="en-US" sz="2667" i="1">
                              <a:solidFill>
                                <a:srgbClr val="FFC000"/>
                              </a:solidFill>
                              <a:latin typeface="Cambria Math" panose="02040503050406030204" pitchFamily="18" charset="0"/>
                            </a:rPr>
                          </m:ctrlPr>
                        </m:dPr>
                        <m:e>
                          <m:sSub>
                            <m:sSubPr>
                              <m:ctrlPr>
                                <a:rPr lang="en-US" sz="2667" i="1">
                                  <a:solidFill>
                                    <a:srgbClr val="FFC000"/>
                                  </a:solidFill>
                                  <a:latin typeface="Cambria Math" panose="02040503050406030204" pitchFamily="18" charset="0"/>
                                </a:rPr>
                              </m:ctrlPr>
                            </m:sSubPr>
                            <m:e>
                              <m:r>
                                <a:rPr lang="en-US" sz="2667" i="1">
                                  <a:solidFill>
                                    <a:srgbClr val="FFC000"/>
                                  </a:solidFill>
                                  <a:latin typeface="Cambria Math"/>
                                </a:rPr>
                                <m:t>𝑋</m:t>
                              </m:r>
                            </m:e>
                            <m:sub>
                              <m:r>
                                <a:rPr lang="en-US" sz="2667" b="0" i="1" smtClean="0">
                                  <a:solidFill>
                                    <a:srgbClr val="FFC000"/>
                                  </a:solidFill>
                                  <a:latin typeface="Cambria Math"/>
                                </a:rPr>
                                <m:t>3</m:t>
                              </m:r>
                              <m:r>
                                <a:rPr lang="en-US" sz="2667" i="1">
                                  <a:solidFill>
                                    <a:srgbClr val="FFC000"/>
                                  </a:solidFill>
                                  <a:latin typeface="Cambria Math"/>
                                </a:rPr>
                                <m:t>,</m:t>
                              </m:r>
                              <m:r>
                                <a:rPr lang="en-US" sz="2667" i="1">
                                  <a:solidFill>
                                    <a:srgbClr val="FFC000"/>
                                  </a:solidFill>
                                  <a:latin typeface="Cambria Math"/>
                                </a:rPr>
                                <m:t>𝑖</m:t>
                              </m:r>
                            </m:sub>
                          </m:sSub>
                        </m:e>
                      </m:d>
                    </m:oMath>
                  </m:oMathPara>
                </a14:m>
                <a:endParaRPr lang="cs-CZ" sz="2667" dirty="0">
                  <a:solidFill>
                    <a:srgbClr val="FFC000"/>
                  </a:solidFill>
                </a:endParaRPr>
              </a:p>
            </p:txBody>
          </p:sp>
        </mc:Choice>
        <mc:Fallback xmlns="">
          <p:sp>
            <p:nvSpPr>
              <p:cNvPr id="75" name="TextBox 74"/>
              <p:cNvSpPr txBox="1">
                <a:spLocks noRot="1" noChangeAspect="1" noMove="1" noResize="1" noEditPoints="1" noAdjustHandles="1" noChangeArrowheads="1" noChangeShapeType="1" noTextEdit="1"/>
              </p:cNvSpPr>
              <p:nvPr/>
            </p:nvSpPr>
            <p:spPr>
              <a:xfrm>
                <a:off x="10535920" y="3986235"/>
                <a:ext cx="1408862" cy="555601"/>
              </a:xfrm>
              <a:prstGeom prst="rect">
                <a:avLst/>
              </a:prstGeom>
              <a:blipFill rotWithShape="1">
                <a:blip r:embed="rId4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p:cNvSpPr txBox="1"/>
              <p:nvPr/>
            </p:nvSpPr>
            <p:spPr>
              <a:xfrm>
                <a:off x="7487920" y="2073177"/>
                <a:ext cx="676432" cy="5027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667" i="1" smtClean="0">
                              <a:solidFill>
                                <a:schemeClr val="tx1"/>
                              </a:solidFill>
                              <a:latin typeface="Cambria Math" panose="02040503050406030204" pitchFamily="18" charset="0"/>
                            </a:rPr>
                          </m:ctrlPr>
                        </m:dPr>
                        <m:e>
                          <m:r>
                            <a:rPr lang="en-US" sz="2667" i="1">
                              <a:solidFill>
                                <a:schemeClr val="tx1"/>
                              </a:solidFill>
                              <a:latin typeface="Cambria Math"/>
                            </a:rPr>
                            <m:t>𝐹</m:t>
                          </m:r>
                        </m:e>
                      </m:d>
                    </m:oMath>
                  </m:oMathPara>
                </a14:m>
                <a:endParaRPr lang="cs-CZ" sz="2667" dirty="0">
                  <a:solidFill>
                    <a:schemeClr val="tx1"/>
                  </a:solidFill>
                </a:endParaRPr>
              </a:p>
            </p:txBody>
          </p:sp>
        </mc:Choice>
        <mc:Fallback xmlns="">
          <p:sp>
            <p:nvSpPr>
              <p:cNvPr id="76" name="TextBox 75"/>
              <p:cNvSpPr txBox="1">
                <a:spLocks noRot="1" noChangeAspect="1" noMove="1" noResize="1" noEditPoints="1" noAdjustHandles="1" noChangeArrowheads="1" noChangeShapeType="1" noTextEdit="1"/>
              </p:cNvSpPr>
              <p:nvPr/>
            </p:nvSpPr>
            <p:spPr>
              <a:xfrm>
                <a:off x="7487920" y="2073177"/>
                <a:ext cx="676432" cy="502766"/>
              </a:xfrm>
              <a:prstGeom prst="rect">
                <a:avLst/>
              </a:prstGeom>
              <a:blipFill rotWithShape="1">
                <a:blip r:embed="rId4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p:cNvSpPr txBox="1"/>
              <p:nvPr/>
            </p:nvSpPr>
            <p:spPr>
              <a:xfrm>
                <a:off x="8144032" y="2073179"/>
                <a:ext cx="355934" cy="5027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667" i="1" smtClean="0">
                          <a:solidFill>
                            <a:schemeClr val="tx1"/>
                          </a:solidFill>
                          <a:latin typeface="Cambria Math"/>
                        </a:rPr>
                        <m:t>=</m:t>
                      </m:r>
                    </m:oMath>
                  </m:oMathPara>
                </a14:m>
                <a:endParaRPr lang="cs-CZ" sz="2667" dirty="0">
                  <a:solidFill>
                    <a:schemeClr val="tx1"/>
                  </a:solidFill>
                </a:endParaRPr>
              </a:p>
            </p:txBody>
          </p:sp>
        </mc:Choice>
        <mc:Fallback xmlns="">
          <p:sp>
            <p:nvSpPr>
              <p:cNvPr id="77" name="TextBox 76"/>
              <p:cNvSpPr txBox="1">
                <a:spLocks noRot="1" noChangeAspect="1" noMove="1" noResize="1" noEditPoints="1" noAdjustHandles="1" noChangeArrowheads="1" noChangeShapeType="1" noTextEdit="1"/>
              </p:cNvSpPr>
              <p:nvPr/>
            </p:nvSpPr>
            <p:spPr>
              <a:xfrm>
                <a:off x="8144032" y="2073179"/>
                <a:ext cx="355934" cy="502766"/>
              </a:xfrm>
              <a:prstGeom prst="rect">
                <a:avLst/>
              </a:prstGeom>
              <a:blipFill rotWithShape="1">
                <a:blip r:embed="rId4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p:cNvSpPr txBox="1"/>
              <p:nvPr/>
            </p:nvSpPr>
            <p:spPr>
              <a:xfrm>
                <a:off x="8144032" y="3068859"/>
                <a:ext cx="355934" cy="5027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667" b="0" i="1" smtClean="0">
                          <a:solidFill>
                            <a:schemeClr val="tx1"/>
                          </a:solidFill>
                          <a:latin typeface="Cambria Math"/>
                        </a:rPr>
                        <m:t>+</m:t>
                      </m:r>
                    </m:oMath>
                  </m:oMathPara>
                </a14:m>
                <a:endParaRPr lang="cs-CZ" sz="2667" dirty="0">
                  <a:solidFill>
                    <a:schemeClr val="tx1"/>
                  </a:solidFill>
                </a:endParaRPr>
              </a:p>
            </p:txBody>
          </p:sp>
        </mc:Choice>
        <mc:Fallback xmlns="">
          <p:sp>
            <p:nvSpPr>
              <p:cNvPr id="78" name="TextBox 77"/>
              <p:cNvSpPr txBox="1">
                <a:spLocks noRot="1" noChangeAspect="1" noMove="1" noResize="1" noEditPoints="1" noAdjustHandles="1" noChangeArrowheads="1" noChangeShapeType="1" noTextEdit="1"/>
              </p:cNvSpPr>
              <p:nvPr/>
            </p:nvSpPr>
            <p:spPr>
              <a:xfrm>
                <a:off x="8144032" y="3068859"/>
                <a:ext cx="355934" cy="502766"/>
              </a:xfrm>
              <a:prstGeom prst="rect">
                <a:avLst/>
              </a:prstGeom>
              <a:blipFill rotWithShape="1">
                <a:blip r:embed="rId4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8144032" y="4044219"/>
                <a:ext cx="355934" cy="5027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667" b="0" i="1" smtClean="0">
                          <a:solidFill>
                            <a:schemeClr val="tx1"/>
                          </a:solidFill>
                          <a:latin typeface="Cambria Math"/>
                        </a:rPr>
                        <m:t>+</m:t>
                      </m:r>
                    </m:oMath>
                  </m:oMathPara>
                </a14:m>
                <a:endParaRPr lang="cs-CZ" sz="2667" dirty="0">
                  <a:solidFill>
                    <a:schemeClr val="tx1"/>
                  </a:solidFill>
                </a:endParaRPr>
              </a:p>
            </p:txBody>
          </p:sp>
        </mc:Choice>
        <mc:Fallback xmlns="">
          <p:sp>
            <p:nvSpPr>
              <p:cNvPr id="79" name="TextBox 78"/>
              <p:cNvSpPr txBox="1">
                <a:spLocks noRot="1" noChangeAspect="1" noMove="1" noResize="1" noEditPoints="1" noAdjustHandles="1" noChangeArrowheads="1" noChangeShapeType="1" noTextEdit="1"/>
              </p:cNvSpPr>
              <p:nvPr/>
            </p:nvSpPr>
            <p:spPr>
              <a:xfrm>
                <a:off x="8144032" y="4044219"/>
                <a:ext cx="355934" cy="502766"/>
              </a:xfrm>
              <a:prstGeom prst="rect">
                <a:avLst/>
              </a:prstGeom>
              <a:blipFill rotWithShape="1">
                <a:blip r:embed="rId4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85644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fade">
                                      <p:cBhvr>
                                        <p:cTn id="20" dur="500"/>
                                        <p:tgtEl>
                                          <p:spTgt spid="6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500"/>
                                        <p:tgtEl>
                                          <p:spTgt spid="6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fade">
                                      <p:cBhvr>
                                        <p:cTn id="26" dur="500"/>
                                        <p:tgtEl>
                                          <p:spTgt spid="6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500"/>
                                        <p:tgtEl>
                                          <p:spTgt spid="5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2"/>
                                        </p:tgtEl>
                                        <p:attrNameLst>
                                          <p:attrName>style.visibility</p:attrName>
                                        </p:attrNameLst>
                                      </p:cBhvr>
                                      <p:to>
                                        <p:strVal val="visible"/>
                                      </p:to>
                                    </p:set>
                                    <p:animEffect transition="in" filter="fade">
                                      <p:cBhvr>
                                        <p:cTn id="44" dur="500"/>
                                        <p:tgtEl>
                                          <p:spTgt spid="7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fade">
                                      <p:cBhvr>
                                        <p:cTn id="47" dur="500"/>
                                        <p:tgtEl>
                                          <p:spTgt spid="7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1"/>
                                        </p:tgtEl>
                                        <p:attrNameLst>
                                          <p:attrName>style.visibility</p:attrName>
                                        </p:attrNameLst>
                                      </p:cBhvr>
                                      <p:to>
                                        <p:strVal val="visible"/>
                                      </p:to>
                                    </p:set>
                                    <p:animEffect transition="in" filter="fade">
                                      <p:cBhvr>
                                        <p:cTn id="50" dur="500"/>
                                        <p:tgtEl>
                                          <p:spTgt spid="7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par>
                                <p:cTn id="56" presetID="10" presetClass="entr" presetSubtype="0"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par>
                                <p:cTn id="59" presetID="10" presetClass="entr" presetSubtype="0"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9"/>
                                        </p:tgtEl>
                                        <p:attrNameLst>
                                          <p:attrName>style.visibility</p:attrName>
                                        </p:attrNameLst>
                                      </p:cBhvr>
                                      <p:to>
                                        <p:strVal val="visible"/>
                                      </p:to>
                                    </p:set>
                                    <p:animEffect transition="in" filter="fade">
                                      <p:cBhvr>
                                        <p:cTn id="64" dur="500"/>
                                        <p:tgtEl>
                                          <p:spTgt spid="5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0"/>
                                        </p:tgtEl>
                                        <p:attrNameLst>
                                          <p:attrName>style.visibility</p:attrName>
                                        </p:attrNameLst>
                                      </p:cBhvr>
                                      <p:to>
                                        <p:strVal val="visible"/>
                                      </p:to>
                                    </p:set>
                                    <p:animEffect transition="in" filter="fade">
                                      <p:cBhvr>
                                        <p:cTn id="67" dur="500"/>
                                        <p:tgtEl>
                                          <p:spTgt spid="6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61"/>
                                        </p:tgtEl>
                                        <p:attrNameLst>
                                          <p:attrName>style.visibility</p:attrName>
                                        </p:attrNameLst>
                                      </p:cBhvr>
                                      <p:to>
                                        <p:strVal val="visible"/>
                                      </p:to>
                                    </p:set>
                                    <p:animEffect transition="in" filter="fade">
                                      <p:cBhvr>
                                        <p:cTn id="70" dur="500"/>
                                        <p:tgtEl>
                                          <p:spTgt spid="61"/>
                                        </p:tgtEl>
                                      </p:cBhvr>
                                    </p:animEffect>
                                  </p:childTnLst>
                                </p:cTn>
                              </p:par>
                              <p:par>
                                <p:cTn id="71" presetID="10" presetClass="entr" presetSubtype="0" fill="hold"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500"/>
                                        <p:tgtEl>
                                          <p:spTgt spid="13"/>
                                        </p:tgtEl>
                                      </p:cBhvr>
                                    </p:animEffect>
                                  </p:childTnLst>
                                </p:cTn>
                              </p:par>
                              <p:par>
                                <p:cTn id="74" presetID="10" presetClass="entr" presetSubtype="0" fill="hold" nodeType="with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fade">
                                      <p:cBhvr>
                                        <p:cTn id="76" dur="500"/>
                                        <p:tgtEl>
                                          <p:spTgt spid="39"/>
                                        </p:tgtEl>
                                      </p:cBhvr>
                                    </p:animEffect>
                                  </p:childTnLst>
                                </p:cTn>
                              </p:par>
                              <p:par>
                                <p:cTn id="77" presetID="10" presetClass="exit" presetSubtype="0" fill="hold" grpId="1" nodeType="withEffect">
                                  <p:stCondLst>
                                    <p:cond delay="0"/>
                                  </p:stCondLst>
                                  <p:childTnLst>
                                    <p:animEffect transition="out" filter="fade">
                                      <p:cBhvr>
                                        <p:cTn id="78" dur="500"/>
                                        <p:tgtEl>
                                          <p:spTgt spid="42"/>
                                        </p:tgtEl>
                                      </p:cBhvr>
                                    </p:animEffect>
                                    <p:set>
                                      <p:cBhvr>
                                        <p:cTn id="79" dur="1" fill="hold">
                                          <p:stCondLst>
                                            <p:cond delay="499"/>
                                          </p:stCondLst>
                                        </p:cTn>
                                        <p:tgtEl>
                                          <p:spTgt spid="42"/>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45"/>
                                        </p:tgtEl>
                                      </p:cBhvr>
                                    </p:animEffect>
                                    <p:set>
                                      <p:cBhvr>
                                        <p:cTn id="82" dur="1" fill="hold">
                                          <p:stCondLst>
                                            <p:cond delay="499"/>
                                          </p:stCondLst>
                                        </p:cTn>
                                        <p:tgtEl>
                                          <p:spTgt spid="45"/>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500"/>
                                        <p:tgtEl>
                                          <p:spTgt spid="43"/>
                                        </p:tgtEl>
                                      </p:cBhvr>
                                    </p:animEffect>
                                    <p:set>
                                      <p:cBhvr>
                                        <p:cTn id="85" dur="1" fill="hold">
                                          <p:stCondLst>
                                            <p:cond delay="499"/>
                                          </p:stCondLst>
                                        </p:cTn>
                                        <p:tgtEl>
                                          <p:spTgt spid="43"/>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500"/>
                                        <p:tgtEl>
                                          <p:spTgt spid="69"/>
                                        </p:tgtEl>
                                      </p:cBhvr>
                                    </p:animEffect>
                                    <p:set>
                                      <p:cBhvr>
                                        <p:cTn id="90" dur="1" fill="hold">
                                          <p:stCondLst>
                                            <p:cond delay="499"/>
                                          </p:stCondLst>
                                        </p:cTn>
                                        <p:tgtEl>
                                          <p:spTgt spid="69"/>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67"/>
                                        </p:tgtEl>
                                      </p:cBhvr>
                                    </p:animEffect>
                                    <p:set>
                                      <p:cBhvr>
                                        <p:cTn id="93" dur="1" fill="hold">
                                          <p:stCondLst>
                                            <p:cond delay="499"/>
                                          </p:stCondLst>
                                        </p:cTn>
                                        <p:tgtEl>
                                          <p:spTgt spid="67"/>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72"/>
                                        </p:tgtEl>
                                      </p:cBhvr>
                                    </p:animEffect>
                                    <p:set>
                                      <p:cBhvr>
                                        <p:cTn id="96" dur="1" fill="hold">
                                          <p:stCondLst>
                                            <p:cond delay="499"/>
                                          </p:stCondLst>
                                        </p:cTn>
                                        <p:tgtEl>
                                          <p:spTgt spid="72"/>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70"/>
                                        </p:tgtEl>
                                      </p:cBhvr>
                                    </p:animEffect>
                                    <p:set>
                                      <p:cBhvr>
                                        <p:cTn id="99" dur="1" fill="hold">
                                          <p:stCondLst>
                                            <p:cond delay="499"/>
                                          </p:stCondLst>
                                        </p:cTn>
                                        <p:tgtEl>
                                          <p:spTgt spid="70"/>
                                        </p:tgtEl>
                                        <p:attrNameLst>
                                          <p:attrName>style.visibility</p:attrName>
                                        </p:attrNameLst>
                                      </p:cBhvr>
                                      <p:to>
                                        <p:strVal val="hidden"/>
                                      </p:to>
                                    </p:set>
                                  </p:childTnLst>
                                </p:cTn>
                              </p:par>
                              <p:par>
                                <p:cTn id="100" presetID="10" presetClass="exit" presetSubtype="0" fill="hold" grpId="0" nodeType="withEffect">
                                  <p:stCondLst>
                                    <p:cond delay="0"/>
                                  </p:stCondLst>
                                  <p:childTnLst>
                                    <p:animEffect transition="out" filter="fade">
                                      <p:cBhvr>
                                        <p:cTn id="101" dur="500"/>
                                        <p:tgtEl>
                                          <p:spTgt spid="66"/>
                                        </p:tgtEl>
                                      </p:cBhvr>
                                    </p:animEffect>
                                    <p:set>
                                      <p:cBhvr>
                                        <p:cTn id="102" dur="1" fill="hold">
                                          <p:stCondLst>
                                            <p:cond delay="499"/>
                                          </p:stCondLst>
                                        </p:cTn>
                                        <p:tgtEl>
                                          <p:spTgt spid="66"/>
                                        </p:tgtEl>
                                        <p:attrNameLst>
                                          <p:attrName>style.visibility</p:attrName>
                                        </p:attrNameLst>
                                      </p:cBhvr>
                                      <p:to>
                                        <p:strVal val="hidden"/>
                                      </p:to>
                                    </p:set>
                                  </p:childTnLst>
                                </p:cTn>
                              </p:par>
                              <p:par>
                                <p:cTn id="103" presetID="10" presetClass="exit" presetSubtype="0" fill="hold" grpId="0" nodeType="withEffect">
                                  <p:stCondLst>
                                    <p:cond delay="0"/>
                                  </p:stCondLst>
                                  <p:childTnLst>
                                    <p:animEffect transition="out" filter="fade">
                                      <p:cBhvr>
                                        <p:cTn id="104" dur="500"/>
                                        <p:tgtEl>
                                          <p:spTgt spid="58"/>
                                        </p:tgtEl>
                                      </p:cBhvr>
                                    </p:animEffect>
                                    <p:set>
                                      <p:cBhvr>
                                        <p:cTn id="105" dur="1" fill="hold">
                                          <p:stCondLst>
                                            <p:cond delay="499"/>
                                          </p:stCondLst>
                                        </p:cTn>
                                        <p:tgtEl>
                                          <p:spTgt spid="58"/>
                                        </p:tgtEl>
                                        <p:attrNameLst>
                                          <p:attrName>style.visibility</p:attrName>
                                        </p:attrNameLst>
                                      </p:cBhvr>
                                      <p:to>
                                        <p:strVal val="hidden"/>
                                      </p:to>
                                    </p:set>
                                  </p:childTnLst>
                                </p:cTn>
                              </p:par>
                              <p:par>
                                <p:cTn id="106" presetID="10" presetClass="entr" presetSubtype="0" fill="hold" grpId="0" nodeType="withEffect">
                                  <p:stCondLst>
                                    <p:cond delay="0"/>
                                  </p:stCondLst>
                                  <p:childTnLst>
                                    <p:set>
                                      <p:cBhvr>
                                        <p:cTn id="107" dur="1" fill="hold">
                                          <p:stCondLst>
                                            <p:cond delay="0"/>
                                          </p:stCondLst>
                                        </p:cTn>
                                        <p:tgtEl>
                                          <p:spTgt spid="79"/>
                                        </p:tgtEl>
                                        <p:attrNameLst>
                                          <p:attrName>style.visibility</p:attrName>
                                        </p:attrNameLst>
                                      </p:cBhvr>
                                      <p:to>
                                        <p:strVal val="visible"/>
                                      </p:to>
                                    </p:set>
                                    <p:animEffect transition="in" filter="fade">
                                      <p:cBhvr>
                                        <p:cTn id="108" dur="500"/>
                                        <p:tgtEl>
                                          <p:spTgt spid="79"/>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78"/>
                                        </p:tgtEl>
                                        <p:attrNameLst>
                                          <p:attrName>style.visibility</p:attrName>
                                        </p:attrNameLst>
                                      </p:cBhvr>
                                      <p:to>
                                        <p:strVal val="visible"/>
                                      </p:to>
                                    </p:set>
                                    <p:animEffect transition="in" filter="fade">
                                      <p:cBhvr>
                                        <p:cTn id="111" dur="500"/>
                                        <p:tgtEl>
                                          <p:spTgt spid="78"/>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77"/>
                                        </p:tgtEl>
                                        <p:attrNameLst>
                                          <p:attrName>style.visibility</p:attrName>
                                        </p:attrNameLst>
                                      </p:cBhvr>
                                      <p:to>
                                        <p:strVal val="visible"/>
                                      </p:to>
                                    </p:set>
                                    <p:animEffect transition="in" filter="fade">
                                      <p:cBhvr>
                                        <p:cTn id="114" dur="500"/>
                                        <p:tgtEl>
                                          <p:spTgt spid="77"/>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76"/>
                                        </p:tgtEl>
                                        <p:attrNameLst>
                                          <p:attrName>style.visibility</p:attrName>
                                        </p:attrNameLst>
                                      </p:cBhvr>
                                      <p:to>
                                        <p:strVal val="visible"/>
                                      </p:to>
                                    </p:set>
                                    <p:animEffect transition="in" filter="fade">
                                      <p:cBhvr>
                                        <p:cTn id="117" dur="500"/>
                                        <p:tgtEl>
                                          <p:spTgt spid="76"/>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73"/>
                                        </p:tgtEl>
                                        <p:attrNameLst>
                                          <p:attrName>style.visibility</p:attrName>
                                        </p:attrNameLst>
                                      </p:cBhvr>
                                      <p:to>
                                        <p:strVal val="visible"/>
                                      </p:to>
                                    </p:set>
                                    <p:animEffect transition="in" filter="fade">
                                      <p:cBhvr>
                                        <p:cTn id="120" dur="500"/>
                                        <p:tgtEl>
                                          <p:spTgt spid="73"/>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74"/>
                                        </p:tgtEl>
                                        <p:attrNameLst>
                                          <p:attrName>style.visibility</p:attrName>
                                        </p:attrNameLst>
                                      </p:cBhvr>
                                      <p:to>
                                        <p:strVal val="visible"/>
                                      </p:to>
                                    </p:set>
                                    <p:animEffect transition="in" filter="fade">
                                      <p:cBhvr>
                                        <p:cTn id="123" dur="500"/>
                                        <p:tgtEl>
                                          <p:spTgt spid="74"/>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75"/>
                                        </p:tgtEl>
                                        <p:attrNameLst>
                                          <p:attrName>style.visibility</p:attrName>
                                        </p:attrNameLst>
                                      </p:cBhvr>
                                      <p:to>
                                        <p:strVal val="visible"/>
                                      </p:to>
                                    </p:set>
                                    <p:animEffect transition="in" filter="fade">
                                      <p:cBhvr>
                                        <p:cTn id="126"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5" grpId="1"/>
      <p:bldP spid="55" grpId="0"/>
      <p:bldP spid="56" grpId="0"/>
      <p:bldP spid="58" grpId="0"/>
      <p:bldP spid="59" grpId="0"/>
      <p:bldP spid="60" grpId="0"/>
      <p:bldP spid="61" grpId="0"/>
      <p:bldP spid="42" grpId="0"/>
      <p:bldP spid="42" grpId="1"/>
      <p:bldP spid="43" grpId="0"/>
      <p:bldP spid="66" grpId="0"/>
      <p:bldP spid="67" grpId="0"/>
      <p:bldP spid="67" grpId="1"/>
      <p:bldP spid="68" grpId="0"/>
      <p:bldP spid="69" grpId="0"/>
      <p:bldP spid="69" grpId="1"/>
      <p:bldP spid="70" grpId="0"/>
      <p:bldP spid="70" grpId="1"/>
      <p:bldP spid="71" grpId="0"/>
      <p:bldP spid="72" grpId="0"/>
      <p:bldP spid="72" grpId="1"/>
      <p:bldP spid="73" grpId="0"/>
      <p:bldP spid="74" grpId="0"/>
      <p:bldP spid="75" grpId="0"/>
      <p:bldP spid="76" grpId="0"/>
      <p:bldP spid="77" grpId="0"/>
      <p:bldP spid="78" grpId="0"/>
      <p:bldP spid="7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12B9A9-B9AE-4C39-B4B9-4DC93194D317}"/>
              </a:ext>
            </a:extLst>
          </p:cNvPr>
          <p:cNvSpPr>
            <a:spLocks noGrp="1"/>
          </p:cNvSpPr>
          <p:nvPr>
            <p:ph type="title"/>
          </p:nvPr>
        </p:nvSpPr>
        <p:spPr/>
        <p:txBody>
          <a:bodyPr/>
          <a:lstStyle/>
          <a:p>
            <a:r>
              <a:rPr lang="en-US" dirty="0"/>
              <a:t>Previous attempts to improve MIS</a:t>
            </a:r>
            <a:endParaRPr lang="x-none" dirty="0"/>
          </a:p>
        </p:txBody>
      </p:sp>
      <p:sp>
        <p:nvSpPr>
          <p:cNvPr id="4" name="Content Placeholder 3">
            <a:extLst>
              <a:ext uri="{FF2B5EF4-FFF2-40B4-BE49-F238E27FC236}">
                <a16:creationId xmlns:a16="http://schemas.microsoft.com/office/drawing/2014/main" id="{B2F4CBEB-5927-4250-A1E9-C0BBF504AF7A}"/>
              </a:ext>
            </a:extLst>
          </p:cNvPr>
          <p:cNvSpPr>
            <a:spLocks noGrp="1"/>
          </p:cNvSpPr>
          <p:nvPr>
            <p:ph idx="1"/>
          </p:nvPr>
        </p:nvSpPr>
        <p:spPr/>
        <p:txBody>
          <a:bodyPr>
            <a:normAutofit/>
          </a:bodyPr>
          <a:lstStyle/>
          <a:p>
            <a:r>
              <a:rPr lang="de-DE" dirty="0"/>
              <a:t>Sample allocation</a:t>
            </a:r>
          </a:p>
          <a:p>
            <a:pPr lvl="1"/>
            <a:r>
              <a:rPr lang="de-DE" i="1" dirty="0" err="1"/>
              <a:t>Pajot</a:t>
            </a:r>
            <a:r>
              <a:rPr lang="de-DE" i="1" dirty="0"/>
              <a:t> et al. [2011]</a:t>
            </a:r>
          </a:p>
          <a:p>
            <a:pPr lvl="1"/>
            <a:r>
              <a:rPr lang="de-DE" i="1" dirty="0"/>
              <a:t>Lu et al [2013]</a:t>
            </a:r>
          </a:p>
          <a:p>
            <a:pPr lvl="1"/>
            <a:r>
              <a:rPr lang="de-DE" i="1" dirty="0"/>
              <a:t>Havran and Sbert [2014]</a:t>
            </a:r>
            <a:r>
              <a:rPr lang="de-DE" dirty="0"/>
              <a:t>, </a:t>
            </a:r>
            <a:r>
              <a:rPr lang="de-DE" i="1" dirty="0"/>
              <a:t>Sbert et al. [2016]</a:t>
            </a:r>
            <a:r>
              <a:rPr lang="de-DE" dirty="0"/>
              <a:t>, </a:t>
            </a:r>
          </a:p>
          <a:p>
            <a:pPr marL="457200" lvl="1" indent="0">
              <a:buNone/>
            </a:pPr>
            <a:r>
              <a:rPr lang="de-DE" i="1" dirty="0"/>
              <a:t>   Sbert and Havran [2017], …</a:t>
            </a:r>
          </a:p>
          <a:p>
            <a:endParaRPr lang="de-DE" dirty="0"/>
          </a:p>
          <a:p>
            <a:r>
              <a:rPr lang="de-DE" dirty="0"/>
              <a:t>Weighting functions</a:t>
            </a:r>
          </a:p>
          <a:p>
            <a:pPr lvl="1"/>
            <a:r>
              <a:rPr lang="de-DE" i="1" dirty="0"/>
              <a:t>Georgiev et al. [2012]</a:t>
            </a:r>
          </a:p>
          <a:p>
            <a:pPr lvl="1"/>
            <a:r>
              <a:rPr lang="de-DE" i="1" dirty="0"/>
              <a:t>Elvira et al. [2015; 2016]</a:t>
            </a:r>
            <a:endParaRPr lang="x-none" i="1" dirty="0"/>
          </a:p>
        </p:txBody>
      </p:sp>
      <p:sp>
        <p:nvSpPr>
          <p:cNvPr id="2" name="Footer Placeholder 1"/>
          <p:cNvSpPr>
            <a:spLocks noGrp="1"/>
          </p:cNvSpPr>
          <p:nvPr>
            <p:ph type="ftr" sz="quarter" idx="10"/>
          </p:nvPr>
        </p:nvSpPr>
        <p:spPr/>
        <p:txBody>
          <a:bodyPr/>
          <a:lstStyle/>
          <a:p>
            <a:pPr algn="l"/>
            <a:r>
              <a:rPr lang="en-US">
                <a:solidFill>
                  <a:srgbClr val="34205B"/>
                </a:solidFill>
              </a:rPr>
              <a:t>Kondapaneni, Vévoda, Grittmann, Skřivan, Slusallek, Křivánek -- Optimal multiple importance sampling</a:t>
            </a:r>
            <a:endParaRPr lang="cs-CZ" dirty="0">
              <a:solidFill>
                <a:srgbClr val="34205B"/>
              </a:solidFill>
            </a:endParaRPr>
          </a:p>
        </p:txBody>
      </p:sp>
      <p:sp>
        <p:nvSpPr>
          <p:cNvPr id="5" name="Slide Number Placeholder 4"/>
          <p:cNvSpPr>
            <a:spLocks noGrp="1"/>
          </p:cNvSpPr>
          <p:nvPr>
            <p:ph type="sldNum" sz="quarter" idx="11"/>
          </p:nvPr>
        </p:nvSpPr>
        <p:spPr/>
        <p:txBody>
          <a:bodyPr/>
          <a:lstStyle/>
          <a:p>
            <a:fld id="{22715E2D-623F-42BE-A608-3D699D020166}" type="slidenum">
              <a:rPr lang="x-none" smtClean="0"/>
              <a:pPr/>
              <a:t>14</a:t>
            </a:fld>
            <a:endParaRPr lang="x-none" dirty="0"/>
          </a:p>
        </p:txBody>
      </p:sp>
      <mc:AlternateContent xmlns:mc="http://schemas.openxmlformats.org/markup-compatibility/2006" xmlns:a14="http://schemas.microsoft.com/office/drawing/2010/main">
        <mc:Choice Requires="a14">
          <p:sp>
            <p:nvSpPr>
              <p:cNvPr id="7" name="TextBox 6"/>
              <p:cNvSpPr txBox="1"/>
              <p:nvPr/>
            </p:nvSpPr>
            <p:spPr>
              <a:xfrm>
                <a:off x="8454186" y="1848864"/>
                <a:ext cx="2264614" cy="108593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667" i="1">
                              <a:solidFill>
                                <a:srgbClr val="56B4E9"/>
                              </a:solidFill>
                              <a:latin typeface="Cambria Math" panose="02040503050406030204" pitchFamily="18" charset="0"/>
                            </a:rPr>
                          </m:ctrlPr>
                        </m:fPr>
                        <m:num>
                          <m:r>
                            <a:rPr lang="en-US" sz="2667" i="1">
                              <a:solidFill>
                                <a:srgbClr val="56B4E9"/>
                              </a:solidFill>
                              <a:latin typeface="Cambria Math"/>
                            </a:rPr>
                            <m:t>1</m:t>
                          </m:r>
                        </m:num>
                        <m:den>
                          <m:sSub>
                            <m:sSubPr>
                              <m:ctrlPr>
                                <a:rPr lang="en-US" sz="2667" i="1">
                                  <a:solidFill>
                                    <a:srgbClr val="56B4E9"/>
                                  </a:solidFill>
                                  <a:latin typeface="Cambria Math" panose="02040503050406030204" pitchFamily="18" charset="0"/>
                                </a:rPr>
                              </m:ctrlPr>
                            </m:sSubPr>
                            <m:e>
                              <m:r>
                                <a:rPr lang="en-US" sz="2667" i="1">
                                  <a:solidFill>
                                    <a:srgbClr val="56B4E9"/>
                                  </a:solidFill>
                                  <a:latin typeface="Cambria Math"/>
                                </a:rPr>
                                <m:t>𝑛</m:t>
                              </m:r>
                            </m:e>
                            <m:sub>
                              <m:r>
                                <a:rPr lang="en-US" sz="2667" i="1">
                                  <a:solidFill>
                                    <a:srgbClr val="56B4E9"/>
                                  </a:solidFill>
                                  <a:latin typeface="Cambria Math"/>
                                </a:rPr>
                                <m:t>1</m:t>
                              </m:r>
                            </m:sub>
                          </m:sSub>
                        </m:den>
                      </m:f>
                      <m:nary>
                        <m:naryPr>
                          <m:chr m:val="∑"/>
                          <m:subHide m:val="on"/>
                          <m:supHide m:val="on"/>
                          <m:ctrlPr>
                            <a:rPr lang="en-US" sz="2667" i="1">
                              <a:solidFill>
                                <a:srgbClr val="56B4E9"/>
                              </a:solidFill>
                              <a:latin typeface="Cambria Math" panose="02040503050406030204" pitchFamily="18" charset="0"/>
                            </a:rPr>
                          </m:ctrlPr>
                        </m:naryPr>
                        <m:sub/>
                        <m:sup/>
                        <m:e>
                          <m:f>
                            <m:fPr>
                              <m:ctrlPr>
                                <a:rPr lang="en-US" sz="2667" i="1">
                                  <a:solidFill>
                                    <a:srgbClr val="56B4E9"/>
                                  </a:solidFill>
                                  <a:latin typeface="Cambria Math" panose="02040503050406030204" pitchFamily="18" charset="0"/>
                                </a:rPr>
                              </m:ctrlPr>
                            </m:fPr>
                            <m:num>
                              <m:sSub>
                                <m:sSubPr>
                                  <m:ctrlPr>
                                    <a:rPr lang="en-US" sz="2667" i="1">
                                      <a:solidFill>
                                        <a:srgbClr val="56B4E9"/>
                                      </a:solidFill>
                                      <a:latin typeface="Cambria Math" panose="02040503050406030204" pitchFamily="18" charset="0"/>
                                    </a:rPr>
                                  </m:ctrlPr>
                                </m:sSubPr>
                                <m:e>
                                  <m:r>
                                    <a:rPr lang="en-US" sz="2667" i="1">
                                      <a:solidFill>
                                        <a:srgbClr val="56B4E9"/>
                                      </a:solidFill>
                                      <a:latin typeface="Cambria Math"/>
                                    </a:rPr>
                                    <m:t>𝑓</m:t>
                                  </m:r>
                                  <m:r>
                                    <a:rPr lang="en-US" sz="2667" i="1">
                                      <a:solidFill>
                                        <a:srgbClr val="56B4E9"/>
                                      </a:solidFill>
                                      <a:latin typeface="Cambria Math"/>
                                    </a:rPr>
                                    <m:t>(</m:t>
                                  </m:r>
                                  <m:r>
                                    <a:rPr lang="en-US" sz="2667" i="1">
                                      <a:solidFill>
                                        <a:srgbClr val="56B4E9"/>
                                      </a:solidFill>
                                      <a:latin typeface="Cambria Math"/>
                                    </a:rPr>
                                    <m:t>𝑋</m:t>
                                  </m:r>
                                </m:e>
                                <m:sub>
                                  <m:r>
                                    <a:rPr lang="en-US" sz="2667" i="1">
                                      <a:solidFill>
                                        <a:srgbClr val="56B4E9"/>
                                      </a:solidFill>
                                      <a:latin typeface="Cambria Math"/>
                                    </a:rPr>
                                    <m:t>1,</m:t>
                                  </m:r>
                                  <m:r>
                                    <a:rPr lang="en-US" sz="2667" i="1">
                                      <a:solidFill>
                                        <a:srgbClr val="56B4E9"/>
                                      </a:solidFill>
                                      <a:latin typeface="Cambria Math"/>
                                    </a:rPr>
                                    <m:t>𝑖</m:t>
                                  </m:r>
                                </m:sub>
                              </m:sSub>
                              <m:r>
                                <a:rPr lang="en-US" sz="2667" i="1">
                                  <a:solidFill>
                                    <a:srgbClr val="56B4E9"/>
                                  </a:solidFill>
                                  <a:latin typeface="Cambria Math"/>
                                </a:rPr>
                                <m:t>)</m:t>
                              </m:r>
                            </m:num>
                            <m:den>
                              <m:sSub>
                                <m:sSubPr>
                                  <m:ctrlPr>
                                    <a:rPr lang="en-US" sz="2667" i="1">
                                      <a:solidFill>
                                        <a:srgbClr val="56B4E9"/>
                                      </a:solidFill>
                                      <a:latin typeface="Cambria Math" panose="02040503050406030204" pitchFamily="18" charset="0"/>
                                    </a:rPr>
                                  </m:ctrlPr>
                                </m:sSubPr>
                                <m:e>
                                  <m:r>
                                    <a:rPr lang="en-US" sz="2667" i="1">
                                      <a:solidFill>
                                        <a:srgbClr val="56B4E9"/>
                                      </a:solidFill>
                                      <a:latin typeface="Cambria Math"/>
                                    </a:rPr>
                                    <m:t>𝑝</m:t>
                                  </m:r>
                                </m:e>
                                <m:sub>
                                  <m:r>
                                    <a:rPr lang="en-US" sz="2667" i="1">
                                      <a:solidFill>
                                        <a:srgbClr val="56B4E9"/>
                                      </a:solidFill>
                                      <a:latin typeface="Cambria Math"/>
                                    </a:rPr>
                                    <m:t>1</m:t>
                                  </m:r>
                                </m:sub>
                              </m:sSub>
                              <m:r>
                                <a:rPr lang="en-US" sz="2667" i="1">
                                  <a:solidFill>
                                    <a:srgbClr val="56B4E9"/>
                                  </a:solidFill>
                                  <a:latin typeface="Cambria Math"/>
                                </a:rPr>
                                <m:t>(</m:t>
                              </m:r>
                              <m:sSub>
                                <m:sSubPr>
                                  <m:ctrlPr>
                                    <a:rPr lang="en-US" sz="2667" i="1">
                                      <a:solidFill>
                                        <a:srgbClr val="56B4E9"/>
                                      </a:solidFill>
                                      <a:latin typeface="Cambria Math" panose="02040503050406030204" pitchFamily="18" charset="0"/>
                                    </a:rPr>
                                  </m:ctrlPr>
                                </m:sSubPr>
                                <m:e>
                                  <m:r>
                                    <a:rPr lang="en-US" sz="2667" i="1">
                                      <a:solidFill>
                                        <a:srgbClr val="56B4E9"/>
                                      </a:solidFill>
                                      <a:latin typeface="Cambria Math"/>
                                    </a:rPr>
                                    <m:t>𝑋</m:t>
                                  </m:r>
                                </m:e>
                                <m:sub>
                                  <m:r>
                                    <a:rPr lang="en-US" sz="2667" i="1">
                                      <a:solidFill>
                                        <a:srgbClr val="56B4E9"/>
                                      </a:solidFill>
                                      <a:latin typeface="Cambria Math"/>
                                    </a:rPr>
                                    <m:t>1,</m:t>
                                  </m:r>
                                  <m:r>
                                    <a:rPr lang="en-US" sz="2667" i="1">
                                      <a:solidFill>
                                        <a:srgbClr val="56B4E9"/>
                                      </a:solidFill>
                                      <a:latin typeface="Cambria Math"/>
                                    </a:rPr>
                                    <m:t>𝑖</m:t>
                                  </m:r>
                                </m:sub>
                              </m:sSub>
                              <m:r>
                                <a:rPr lang="en-US" sz="2667" i="1">
                                  <a:solidFill>
                                    <a:srgbClr val="56B4E9"/>
                                  </a:solidFill>
                                  <a:latin typeface="Cambria Math"/>
                                </a:rPr>
                                <m:t>)</m:t>
                              </m:r>
                            </m:den>
                          </m:f>
                        </m:e>
                      </m:nary>
                    </m:oMath>
                  </m:oMathPara>
                </a14:m>
                <a:endParaRPr lang="cs-CZ" sz="2667" dirty="0">
                  <a:solidFill>
                    <a:srgbClr val="ECAF26"/>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8454186" y="1848864"/>
                <a:ext cx="2264614" cy="1085938"/>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8454186" y="2844544"/>
                <a:ext cx="2264614" cy="108593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667" i="1" smtClean="0">
                              <a:solidFill>
                                <a:srgbClr val="00A175"/>
                              </a:solidFill>
                              <a:latin typeface="Cambria Math" panose="02040503050406030204" pitchFamily="18" charset="0"/>
                            </a:rPr>
                          </m:ctrlPr>
                        </m:fPr>
                        <m:num>
                          <m:r>
                            <a:rPr lang="en-US" sz="2667" i="1">
                              <a:solidFill>
                                <a:srgbClr val="00A175"/>
                              </a:solidFill>
                              <a:latin typeface="Cambria Math"/>
                            </a:rPr>
                            <m:t>1</m:t>
                          </m:r>
                        </m:num>
                        <m:den>
                          <m:sSub>
                            <m:sSubPr>
                              <m:ctrlPr>
                                <a:rPr lang="en-US" sz="2667" i="1">
                                  <a:solidFill>
                                    <a:srgbClr val="00A175"/>
                                  </a:solidFill>
                                  <a:latin typeface="Cambria Math" panose="02040503050406030204" pitchFamily="18" charset="0"/>
                                </a:rPr>
                              </m:ctrlPr>
                            </m:sSubPr>
                            <m:e>
                              <m:r>
                                <a:rPr lang="en-US" sz="2667" i="1">
                                  <a:solidFill>
                                    <a:srgbClr val="00A175"/>
                                  </a:solidFill>
                                  <a:latin typeface="Cambria Math"/>
                                </a:rPr>
                                <m:t>𝑛</m:t>
                              </m:r>
                            </m:e>
                            <m:sub>
                              <m:r>
                                <a:rPr lang="en-US" sz="2667" b="0" i="1" smtClean="0">
                                  <a:solidFill>
                                    <a:srgbClr val="00A175"/>
                                  </a:solidFill>
                                  <a:latin typeface="Cambria Math"/>
                                </a:rPr>
                                <m:t>2</m:t>
                              </m:r>
                            </m:sub>
                          </m:sSub>
                        </m:den>
                      </m:f>
                      <m:nary>
                        <m:naryPr>
                          <m:chr m:val="∑"/>
                          <m:subHide m:val="on"/>
                          <m:supHide m:val="on"/>
                          <m:ctrlPr>
                            <a:rPr lang="en-US" sz="2667" i="1">
                              <a:solidFill>
                                <a:srgbClr val="00A175"/>
                              </a:solidFill>
                              <a:latin typeface="Cambria Math" panose="02040503050406030204" pitchFamily="18" charset="0"/>
                            </a:rPr>
                          </m:ctrlPr>
                        </m:naryPr>
                        <m:sub/>
                        <m:sup/>
                        <m:e>
                          <m:f>
                            <m:fPr>
                              <m:ctrlPr>
                                <a:rPr lang="en-US" sz="2667" i="1">
                                  <a:solidFill>
                                    <a:srgbClr val="00A175"/>
                                  </a:solidFill>
                                  <a:latin typeface="Cambria Math" panose="02040503050406030204" pitchFamily="18" charset="0"/>
                                </a:rPr>
                              </m:ctrlPr>
                            </m:fPr>
                            <m:num>
                              <m:sSub>
                                <m:sSubPr>
                                  <m:ctrlPr>
                                    <a:rPr lang="en-US" sz="2667" i="1">
                                      <a:solidFill>
                                        <a:srgbClr val="00A175"/>
                                      </a:solidFill>
                                      <a:latin typeface="Cambria Math" panose="02040503050406030204" pitchFamily="18" charset="0"/>
                                    </a:rPr>
                                  </m:ctrlPr>
                                </m:sSubPr>
                                <m:e>
                                  <m:r>
                                    <a:rPr lang="en-US" sz="2667" i="1">
                                      <a:solidFill>
                                        <a:srgbClr val="00A175"/>
                                      </a:solidFill>
                                      <a:latin typeface="Cambria Math"/>
                                    </a:rPr>
                                    <m:t>𝑓</m:t>
                                  </m:r>
                                  <m:r>
                                    <a:rPr lang="en-US" sz="2667" i="1">
                                      <a:solidFill>
                                        <a:srgbClr val="00A175"/>
                                      </a:solidFill>
                                      <a:latin typeface="Cambria Math"/>
                                    </a:rPr>
                                    <m:t>(</m:t>
                                  </m:r>
                                  <m:r>
                                    <a:rPr lang="en-US" sz="2667" i="1">
                                      <a:solidFill>
                                        <a:srgbClr val="00A175"/>
                                      </a:solidFill>
                                      <a:latin typeface="Cambria Math"/>
                                    </a:rPr>
                                    <m:t>𝑋</m:t>
                                  </m:r>
                                </m:e>
                                <m:sub>
                                  <m:r>
                                    <a:rPr lang="en-US" sz="2667" b="0" i="1" smtClean="0">
                                      <a:solidFill>
                                        <a:srgbClr val="00A175"/>
                                      </a:solidFill>
                                      <a:latin typeface="Cambria Math"/>
                                    </a:rPr>
                                    <m:t>2</m:t>
                                  </m:r>
                                  <m:r>
                                    <a:rPr lang="en-US" sz="2667" i="1">
                                      <a:solidFill>
                                        <a:srgbClr val="00A175"/>
                                      </a:solidFill>
                                      <a:latin typeface="Cambria Math"/>
                                    </a:rPr>
                                    <m:t>,</m:t>
                                  </m:r>
                                  <m:r>
                                    <a:rPr lang="en-US" sz="2667" i="1">
                                      <a:solidFill>
                                        <a:srgbClr val="00A175"/>
                                      </a:solidFill>
                                      <a:latin typeface="Cambria Math"/>
                                    </a:rPr>
                                    <m:t>𝑖</m:t>
                                  </m:r>
                                </m:sub>
                              </m:sSub>
                              <m:r>
                                <a:rPr lang="en-US" sz="2667" i="1">
                                  <a:solidFill>
                                    <a:srgbClr val="00A175"/>
                                  </a:solidFill>
                                  <a:latin typeface="Cambria Math"/>
                                </a:rPr>
                                <m:t>)</m:t>
                              </m:r>
                            </m:num>
                            <m:den>
                              <m:sSub>
                                <m:sSubPr>
                                  <m:ctrlPr>
                                    <a:rPr lang="en-US" sz="2667" i="1">
                                      <a:solidFill>
                                        <a:srgbClr val="00A175"/>
                                      </a:solidFill>
                                      <a:latin typeface="Cambria Math" panose="02040503050406030204" pitchFamily="18" charset="0"/>
                                    </a:rPr>
                                  </m:ctrlPr>
                                </m:sSubPr>
                                <m:e>
                                  <m:r>
                                    <a:rPr lang="en-US" sz="2667" i="1">
                                      <a:solidFill>
                                        <a:srgbClr val="00A175"/>
                                      </a:solidFill>
                                      <a:latin typeface="Cambria Math"/>
                                    </a:rPr>
                                    <m:t>𝑝</m:t>
                                  </m:r>
                                </m:e>
                                <m:sub>
                                  <m:r>
                                    <a:rPr lang="en-US" sz="2667" b="0" i="1" smtClean="0">
                                      <a:solidFill>
                                        <a:srgbClr val="00A175"/>
                                      </a:solidFill>
                                      <a:latin typeface="Cambria Math"/>
                                    </a:rPr>
                                    <m:t>2</m:t>
                                  </m:r>
                                </m:sub>
                              </m:sSub>
                              <m:r>
                                <a:rPr lang="en-US" sz="2667" i="1">
                                  <a:solidFill>
                                    <a:srgbClr val="00A175"/>
                                  </a:solidFill>
                                  <a:latin typeface="Cambria Math"/>
                                </a:rPr>
                                <m:t>(</m:t>
                              </m:r>
                              <m:sSub>
                                <m:sSubPr>
                                  <m:ctrlPr>
                                    <a:rPr lang="en-US" sz="2667" i="1">
                                      <a:solidFill>
                                        <a:srgbClr val="00A175"/>
                                      </a:solidFill>
                                      <a:latin typeface="Cambria Math" panose="02040503050406030204" pitchFamily="18" charset="0"/>
                                    </a:rPr>
                                  </m:ctrlPr>
                                </m:sSubPr>
                                <m:e>
                                  <m:r>
                                    <a:rPr lang="en-US" sz="2667" i="1">
                                      <a:solidFill>
                                        <a:srgbClr val="00A175"/>
                                      </a:solidFill>
                                      <a:latin typeface="Cambria Math"/>
                                    </a:rPr>
                                    <m:t>𝑋</m:t>
                                  </m:r>
                                </m:e>
                                <m:sub>
                                  <m:r>
                                    <a:rPr lang="en-US" sz="2667" b="0" i="1" smtClean="0">
                                      <a:solidFill>
                                        <a:srgbClr val="00A175"/>
                                      </a:solidFill>
                                      <a:latin typeface="Cambria Math"/>
                                    </a:rPr>
                                    <m:t>2</m:t>
                                  </m:r>
                                  <m:r>
                                    <a:rPr lang="en-US" sz="2667" i="1">
                                      <a:solidFill>
                                        <a:srgbClr val="00A175"/>
                                      </a:solidFill>
                                      <a:latin typeface="Cambria Math"/>
                                    </a:rPr>
                                    <m:t>,</m:t>
                                  </m:r>
                                  <m:r>
                                    <a:rPr lang="en-US" sz="2667" i="1">
                                      <a:solidFill>
                                        <a:srgbClr val="00A175"/>
                                      </a:solidFill>
                                      <a:latin typeface="Cambria Math"/>
                                    </a:rPr>
                                    <m:t>𝑖</m:t>
                                  </m:r>
                                </m:sub>
                              </m:sSub>
                              <m:r>
                                <a:rPr lang="en-US" sz="2667" i="1">
                                  <a:solidFill>
                                    <a:srgbClr val="00A175"/>
                                  </a:solidFill>
                                  <a:latin typeface="Cambria Math"/>
                                </a:rPr>
                                <m:t>)</m:t>
                              </m:r>
                            </m:den>
                          </m:f>
                        </m:e>
                      </m:nary>
                    </m:oMath>
                  </m:oMathPara>
                </a14:m>
                <a:endParaRPr lang="cs-CZ" sz="2667" dirty="0">
                  <a:solidFill>
                    <a:srgbClr val="00A175"/>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8454186" y="2844544"/>
                <a:ext cx="2264614" cy="1085938"/>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8454186" y="3819904"/>
                <a:ext cx="2264614" cy="108593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667" i="1" smtClean="0">
                              <a:solidFill>
                                <a:srgbClr val="FFC000"/>
                              </a:solidFill>
                              <a:latin typeface="Cambria Math" panose="02040503050406030204" pitchFamily="18" charset="0"/>
                            </a:rPr>
                          </m:ctrlPr>
                        </m:fPr>
                        <m:num>
                          <m:r>
                            <a:rPr lang="en-US" sz="2667" i="1">
                              <a:solidFill>
                                <a:srgbClr val="FFC000"/>
                              </a:solidFill>
                              <a:latin typeface="Cambria Math"/>
                            </a:rPr>
                            <m:t>1</m:t>
                          </m:r>
                        </m:num>
                        <m:den>
                          <m:sSub>
                            <m:sSubPr>
                              <m:ctrlPr>
                                <a:rPr lang="en-US" sz="2667" i="1">
                                  <a:solidFill>
                                    <a:srgbClr val="FFC000"/>
                                  </a:solidFill>
                                  <a:latin typeface="Cambria Math" panose="02040503050406030204" pitchFamily="18" charset="0"/>
                                </a:rPr>
                              </m:ctrlPr>
                            </m:sSubPr>
                            <m:e>
                              <m:r>
                                <a:rPr lang="en-US" sz="2667" i="1">
                                  <a:solidFill>
                                    <a:srgbClr val="FFC000"/>
                                  </a:solidFill>
                                  <a:latin typeface="Cambria Math"/>
                                </a:rPr>
                                <m:t>𝑛</m:t>
                              </m:r>
                            </m:e>
                            <m:sub>
                              <m:r>
                                <a:rPr lang="en-US" sz="2667" b="0" i="1" smtClean="0">
                                  <a:solidFill>
                                    <a:srgbClr val="FFC000"/>
                                  </a:solidFill>
                                  <a:latin typeface="Cambria Math"/>
                                </a:rPr>
                                <m:t>3</m:t>
                              </m:r>
                            </m:sub>
                          </m:sSub>
                        </m:den>
                      </m:f>
                      <m:nary>
                        <m:naryPr>
                          <m:chr m:val="∑"/>
                          <m:subHide m:val="on"/>
                          <m:supHide m:val="on"/>
                          <m:ctrlPr>
                            <a:rPr lang="en-US" sz="2667" i="1">
                              <a:solidFill>
                                <a:srgbClr val="FFC000"/>
                              </a:solidFill>
                              <a:latin typeface="Cambria Math" panose="02040503050406030204" pitchFamily="18" charset="0"/>
                            </a:rPr>
                          </m:ctrlPr>
                        </m:naryPr>
                        <m:sub/>
                        <m:sup/>
                        <m:e>
                          <m:f>
                            <m:fPr>
                              <m:ctrlPr>
                                <a:rPr lang="en-US" sz="2667" i="1">
                                  <a:solidFill>
                                    <a:srgbClr val="FFC000"/>
                                  </a:solidFill>
                                  <a:latin typeface="Cambria Math" panose="02040503050406030204" pitchFamily="18" charset="0"/>
                                </a:rPr>
                              </m:ctrlPr>
                            </m:fPr>
                            <m:num>
                              <m:sSub>
                                <m:sSubPr>
                                  <m:ctrlPr>
                                    <a:rPr lang="en-US" sz="2667" i="1">
                                      <a:solidFill>
                                        <a:srgbClr val="FFC000"/>
                                      </a:solidFill>
                                      <a:latin typeface="Cambria Math" panose="02040503050406030204" pitchFamily="18" charset="0"/>
                                    </a:rPr>
                                  </m:ctrlPr>
                                </m:sSubPr>
                                <m:e>
                                  <m:r>
                                    <a:rPr lang="en-US" sz="2667" i="1">
                                      <a:solidFill>
                                        <a:srgbClr val="FFC000"/>
                                      </a:solidFill>
                                      <a:latin typeface="Cambria Math"/>
                                    </a:rPr>
                                    <m:t>𝑓</m:t>
                                  </m:r>
                                  <m:r>
                                    <a:rPr lang="en-US" sz="2667" i="1">
                                      <a:solidFill>
                                        <a:srgbClr val="FFC000"/>
                                      </a:solidFill>
                                      <a:latin typeface="Cambria Math"/>
                                    </a:rPr>
                                    <m:t>(</m:t>
                                  </m:r>
                                  <m:r>
                                    <a:rPr lang="en-US" sz="2667" i="1">
                                      <a:solidFill>
                                        <a:srgbClr val="FFC000"/>
                                      </a:solidFill>
                                      <a:latin typeface="Cambria Math"/>
                                    </a:rPr>
                                    <m:t>𝑋</m:t>
                                  </m:r>
                                </m:e>
                                <m:sub>
                                  <m:r>
                                    <a:rPr lang="en-US" sz="2667" b="0" i="1" smtClean="0">
                                      <a:solidFill>
                                        <a:srgbClr val="FFC000"/>
                                      </a:solidFill>
                                      <a:latin typeface="Cambria Math"/>
                                    </a:rPr>
                                    <m:t>3</m:t>
                                  </m:r>
                                  <m:r>
                                    <a:rPr lang="en-US" sz="2667" i="1">
                                      <a:solidFill>
                                        <a:srgbClr val="FFC000"/>
                                      </a:solidFill>
                                      <a:latin typeface="Cambria Math"/>
                                    </a:rPr>
                                    <m:t>,</m:t>
                                  </m:r>
                                  <m:r>
                                    <a:rPr lang="en-US" sz="2667" i="1">
                                      <a:solidFill>
                                        <a:srgbClr val="FFC000"/>
                                      </a:solidFill>
                                      <a:latin typeface="Cambria Math"/>
                                    </a:rPr>
                                    <m:t>𝑖</m:t>
                                  </m:r>
                                </m:sub>
                              </m:sSub>
                              <m:r>
                                <a:rPr lang="en-US" sz="2667" i="1">
                                  <a:solidFill>
                                    <a:srgbClr val="FFC000"/>
                                  </a:solidFill>
                                  <a:latin typeface="Cambria Math"/>
                                </a:rPr>
                                <m:t>)</m:t>
                              </m:r>
                            </m:num>
                            <m:den>
                              <m:sSub>
                                <m:sSubPr>
                                  <m:ctrlPr>
                                    <a:rPr lang="en-US" sz="2667" i="1">
                                      <a:solidFill>
                                        <a:srgbClr val="FFC000"/>
                                      </a:solidFill>
                                      <a:latin typeface="Cambria Math" panose="02040503050406030204" pitchFamily="18" charset="0"/>
                                    </a:rPr>
                                  </m:ctrlPr>
                                </m:sSubPr>
                                <m:e>
                                  <m:r>
                                    <a:rPr lang="en-US" sz="2667" i="1">
                                      <a:solidFill>
                                        <a:srgbClr val="FFC000"/>
                                      </a:solidFill>
                                      <a:latin typeface="Cambria Math"/>
                                    </a:rPr>
                                    <m:t>𝑝</m:t>
                                  </m:r>
                                </m:e>
                                <m:sub>
                                  <m:r>
                                    <a:rPr lang="en-US" sz="2667" i="1">
                                      <a:solidFill>
                                        <a:srgbClr val="FFC000"/>
                                      </a:solidFill>
                                      <a:latin typeface="Cambria Math"/>
                                    </a:rPr>
                                    <m:t>1</m:t>
                                  </m:r>
                                </m:sub>
                              </m:sSub>
                              <m:r>
                                <a:rPr lang="en-US" sz="2667" i="1">
                                  <a:solidFill>
                                    <a:srgbClr val="FFC000"/>
                                  </a:solidFill>
                                  <a:latin typeface="Cambria Math"/>
                                </a:rPr>
                                <m:t>(</m:t>
                              </m:r>
                              <m:sSub>
                                <m:sSubPr>
                                  <m:ctrlPr>
                                    <a:rPr lang="en-US" sz="2667" i="1">
                                      <a:solidFill>
                                        <a:srgbClr val="FFC000"/>
                                      </a:solidFill>
                                      <a:latin typeface="Cambria Math" panose="02040503050406030204" pitchFamily="18" charset="0"/>
                                    </a:rPr>
                                  </m:ctrlPr>
                                </m:sSubPr>
                                <m:e>
                                  <m:r>
                                    <a:rPr lang="en-US" sz="2667" i="1">
                                      <a:solidFill>
                                        <a:srgbClr val="FFC000"/>
                                      </a:solidFill>
                                      <a:latin typeface="Cambria Math"/>
                                    </a:rPr>
                                    <m:t>𝑋</m:t>
                                  </m:r>
                                </m:e>
                                <m:sub>
                                  <m:r>
                                    <a:rPr lang="en-US" sz="2667" b="0" i="1" smtClean="0">
                                      <a:solidFill>
                                        <a:srgbClr val="FFC000"/>
                                      </a:solidFill>
                                      <a:latin typeface="Cambria Math"/>
                                    </a:rPr>
                                    <m:t>3</m:t>
                                  </m:r>
                                  <m:r>
                                    <a:rPr lang="en-US" sz="2667" i="1">
                                      <a:solidFill>
                                        <a:srgbClr val="FFC000"/>
                                      </a:solidFill>
                                      <a:latin typeface="Cambria Math"/>
                                    </a:rPr>
                                    <m:t>,</m:t>
                                  </m:r>
                                  <m:r>
                                    <a:rPr lang="en-US" sz="2667" i="1">
                                      <a:solidFill>
                                        <a:srgbClr val="FFC000"/>
                                      </a:solidFill>
                                      <a:latin typeface="Cambria Math"/>
                                    </a:rPr>
                                    <m:t>𝑖</m:t>
                                  </m:r>
                                </m:sub>
                              </m:sSub>
                              <m:r>
                                <a:rPr lang="en-US" sz="2667" i="1">
                                  <a:solidFill>
                                    <a:srgbClr val="FFC000"/>
                                  </a:solidFill>
                                  <a:latin typeface="Cambria Math"/>
                                </a:rPr>
                                <m:t>)</m:t>
                              </m:r>
                            </m:den>
                          </m:f>
                        </m:e>
                      </m:nary>
                    </m:oMath>
                  </m:oMathPara>
                </a14:m>
                <a:endParaRPr lang="cs-CZ" sz="2667" dirty="0">
                  <a:solidFill>
                    <a:srgbClr val="FFC000"/>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8454186" y="3819904"/>
                <a:ext cx="2264614" cy="1085938"/>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10535920" y="2015195"/>
                <a:ext cx="1408862" cy="55560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667" i="1">
                              <a:solidFill>
                                <a:srgbClr val="56B4E9"/>
                              </a:solidFill>
                              <a:latin typeface="Cambria Math" panose="02040503050406030204" pitchFamily="18" charset="0"/>
                            </a:rPr>
                          </m:ctrlPr>
                        </m:sSubPr>
                        <m:e>
                          <m:r>
                            <a:rPr lang="en-US" sz="2667" i="1">
                              <a:solidFill>
                                <a:srgbClr val="56B4E9"/>
                              </a:solidFill>
                              <a:latin typeface="Cambria Math"/>
                            </a:rPr>
                            <m:t>𝑤</m:t>
                          </m:r>
                        </m:e>
                        <m:sub>
                          <m:r>
                            <a:rPr lang="en-US" sz="2667" i="1">
                              <a:solidFill>
                                <a:srgbClr val="56B4E9"/>
                              </a:solidFill>
                              <a:latin typeface="Cambria Math"/>
                            </a:rPr>
                            <m:t>1</m:t>
                          </m:r>
                        </m:sub>
                      </m:sSub>
                      <m:d>
                        <m:dPr>
                          <m:ctrlPr>
                            <a:rPr lang="en-US" sz="2667" i="1">
                              <a:solidFill>
                                <a:srgbClr val="56B4E9"/>
                              </a:solidFill>
                              <a:latin typeface="Cambria Math" panose="02040503050406030204" pitchFamily="18" charset="0"/>
                            </a:rPr>
                          </m:ctrlPr>
                        </m:dPr>
                        <m:e>
                          <m:sSub>
                            <m:sSubPr>
                              <m:ctrlPr>
                                <a:rPr lang="en-US" sz="2667" i="1">
                                  <a:solidFill>
                                    <a:srgbClr val="56B4E9"/>
                                  </a:solidFill>
                                  <a:latin typeface="Cambria Math" panose="02040503050406030204" pitchFamily="18" charset="0"/>
                                </a:rPr>
                              </m:ctrlPr>
                            </m:sSubPr>
                            <m:e>
                              <m:r>
                                <a:rPr lang="en-US" sz="2667" i="1">
                                  <a:solidFill>
                                    <a:srgbClr val="56B4E9"/>
                                  </a:solidFill>
                                  <a:latin typeface="Cambria Math"/>
                                </a:rPr>
                                <m:t>𝑋</m:t>
                              </m:r>
                            </m:e>
                            <m:sub>
                              <m:r>
                                <a:rPr lang="en-US" sz="2667" i="1">
                                  <a:solidFill>
                                    <a:srgbClr val="56B4E9"/>
                                  </a:solidFill>
                                  <a:latin typeface="Cambria Math"/>
                                </a:rPr>
                                <m:t>1,</m:t>
                              </m:r>
                              <m:r>
                                <a:rPr lang="en-US" sz="2667" i="1">
                                  <a:solidFill>
                                    <a:srgbClr val="56B4E9"/>
                                  </a:solidFill>
                                  <a:latin typeface="Cambria Math"/>
                                </a:rPr>
                                <m:t>𝑖</m:t>
                              </m:r>
                            </m:sub>
                          </m:sSub>
                        </m:e>
                      </m:d>
                    </m:oMath>
                  </m:oMathPara>
                </a14:m>
                <a:endParaRPr lang="cs-CZ" sz="2667" dirty="0"/>
              </a:p>
            </p:txBody>
          </p:sp>
        </mc:Choice>
        <mc:Fallback xmlns="">
          <p:sp>
            <p:nvSpPr>
              <p:cNvPr id="15" name="TextBox 14"/>
              <p:cNvSpPr txBox="1">
                <a:spLocks noRot="1" noChangeAspect="1" noMove="1" noResize="1" noEditPoints="1" noAdjustHandles="1" noChangeArrowheads="1" noChangeShapeType="1" noTextEdit="1"/>
              </p:cNvSpPr>
              <p:nvPr/>
            </p:nvSpPr>
            <p:spPr>
              <a:xfrm>
                <a:off x="10535920" y="2015195"/>
                <a:ext cx="1408862" cy="555601"/>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10535920" y="3010875"/>
                <a:ext cx="1408862" cy="55560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667" i="1" smtClean="0">
                              <a:solidFill>
                                <a:srgbClr val="00A175"/>
                              </a:solidFill>
                              <a:latin typeface="Cambria Math" panose="02040503050406030204" pitchFamily="18" charset="0"/>
                            </a:rPr>
                          </m:ctrlPr>
                        </m:sSubPr>
                        <m:e>
                          <m:r>
                            <a:rPr lang="en-US" sz="2667" i="1">
                              <a:solidFill>
                                <a:srgbClr val="00A175"/>
                              </a:solidFill>
                              <a:latin typeface="Cambria Math"/>
                            </a:rPr>
                            <m:t>𝑤</m:t>
                          </m:r>
                        </m:e>
                        <m:sub>
                          <m:r>
                            <a:rPr lang="en-US" sz="2667" b="0" i="1" smtClean="0">
                              <a:solidFill>
                                <a:srgbClr val="00A175"/>
                              </a:solidFill>
                              <a:latin typeface="Cambria Math"/>
                            </a:rPr>
                            <m:t>2</m:t>
                          </m:r>
                        </m:sub>
                      </m:sSub>
                      <m:d>
                        <m:dPr>
                          <m:ctrlPr>
                            <a:rPr lang="en-US" sz="2667" i="1">
                              <a:solidFill>
                                <a:srgbClr val="00A175"/>
                              </a:solidFill>
                              <a:latin typeface="Cambria Math" panose="02040503050406030204" pitchFamily="18" charset="0"/>
                            </a:rPr>
                          </m:ctrlPr>
                        </m:dPr>
                        <m:e>
                          <m:sSub>
                            <m:sSubPr>
                              <m:ctrlPr>
                                <a:rPr lang="en-US" sz="2667" i="1">
                                  <a:solidFill>
                                    <a:srgbClr val="00A175"/>
                                  </a:solidFill>
                                  <a:latin typeface="Cambria Math" panose="02040503050406030204" pitchFamily="18" charset="0"/>
                                </a:rPr>
                              </m:ctrlPr>
                            </m:sSubPr>
                            <m:e>
                              <m:r>
                                <a:rPr lang="en-US" sz="2667" i="1">
                                  <a:solidFill>
                                    <a:srgbClr val="00A175"/>
                                  </a:solidFill>
                                  <a:latin typeface="Cambria Math"/>
                                </a:rPr>
                                <m:t>𝑋</m:t>
                              </m:r>
                            </m:e>
                            <m:sub>
                              <m:r>
                                <a:rPr lang="en-US" sz="2667" b="0" i="1" smtClean="0">
                                  <a:solidFill>
                                    <a:srgbClr val="00A175"/>
                                  </a:solidFill>
                                  <a:latin typeface="Cambria Math"/>
                                </a:rPr>
                                <m:t>2</m:t>
                              </m:r>
                              <m:r>
                                <a:rPr lang="en-US" sz="2667" i="1">
                                  <a:solidFill>
                                    <a:srgbClr val="00A175"/>
                                  </a:solidFill>
                                  <a:latin typeface="Cambria Math"/>
                                </a:rPr>
                                <m:t>,</m:t>
                              </m:r>
                              <m:r>
                                <a:rPr lang="en-US" sz="2667" i="1">
                                  <a:solidFill>
                                    <a:srgbClr val="00A175"/>
                                  </a:solidFill>
                                  <a:latin typeface="Cambria Math"/>
                                </a:rPr>
                                <m:t>𝑖</m:t>
                              </m:r>
                            </m:sub>
                          </m:sSub>
                        </m:e>
                      </m:d>
                    </m:oMath>
                  </m:oMathPara>
                </a14:m>
                <a:endParaRPr lang="cs-CZ" sz="2667" dirty="0">
                  <a:solidFill>
                    <a:srgbClr val="00A175"/>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10535920" y="3010875"/>
                <a:ext cx="1408862" cy="555601"/>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10535920" y="3986235"/>
                <a:ext cx="1408862" cy="55560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667" i="1" smtClean="0">
                              <a:solidFill>
                                <a:srgbClr val="FFC000"/>
                              </a:solidFill>
                              <a:latin typeface="Cambria Math" panose="02040503050406030204" pitchFamily="18" charset="0"/>
                            </a:rPr>
                          </m:ctrlPr>
                        </m:sSubPr>
                        <m:e>
                          <m:r>
                            <a:rPr lang="en-US" sz="2667" i="1">
                              <a:solidFill>
                                <a:srgbClr val="FFC000"/>
                              </a:solidFill>
                              <a:latin typeface="Cambria Math"/>
                            </a:rPr>
                            <m:t>𝑤</m:t>
                          </m:r>
                        </m:e>
                        <m:sub>
                          <m:r>
                            <a:rPr lang="en-US" sz="2667" b="0" i="1" smtClean="0">
                              <a:solidFill>
                                <a:srgbClr val="FFC000"/>
                              </a:solidFill>
                              <a:latin typeface="Cambria Math"/>
                            </a:rPr>
                            <m:t>3</m:t>
                          </m:r>
                        </m:sub>
                      </m:sSub>
                      <m:d>
                        <m:dPr>
                          <m:ctrlPr>
                            <a:rPr lang="en-US" sz="2667" i="1">
                              <a:solidFill>
                                <a:srgbClr val="FFC000"/>
                              </a:solidFill>
                              <a:latin typeface="Cambria Math" panose="02040503050406030204" pitchFamily="18" charset="0"/>
                            </a:rPr>
                          </m:ctrlPr>
                        </m:dPr>
                        <m:e>
                          <m:sSub>
                            <m:sSubPr>
                              <m:ctrlPr>
                                <a:rPr lang="en-US" sz="2667" i="1">
                                  <a:solidFill>
                                    <a:srgbClr val="FFC000"/>
                                  </a:solidFill>
                                  <a:latin typeface="Cambria Math" panose="02040503050406030204" pitchFamily="18" charset="0"/>
                                </a:rPr>
                              </m:ctrlPr>
                            </m:sSubPr>
                            <m:e>
                              <m:r>
                                <a:rPr lang="en-US" sz="2667" i="1">
                                  <a:solidFill>
                                    <a:srgbClr val="FFC000"/>
                                  </a:solidFill>
                                  <a:latin typeface="Cambria Math"/>
                                </a:rPr>
                                <m:t>𝑋</m:t>
                              </m:r>
                            </m:e>
                            <m:sub>
                              <m:r>
                                <a:rPr lang="en-US" sz="2667" b="0" i="1" smtClean="0">
                                  <a:solidFill>
                                    <a:srgbClr val="FFC000"/>
                                  </a:solidFill>
                                  <a:latin typeface="Cambria Math"/>
                                </a:rPr>
                                <m:t>3</m:t>
                              </m:r>
                              <m:r>
                                <a:rPr lang="en-US" sz="2667" i="1">
                                  <a:solidFill>
                                    <a:srgbClr val="FFC000"/>
                                  </a:solidFill>
                                  <a:latin typeface="Cambria Math"/>
                                </a:rPr>
                                <m:t>,</m:t>
                              </m:r>
                              <m:r>
                                <a:rPr lang="en-US" sz="2667" i="1">
                                  <a:solidFill>
                                    <a:srgbClr val="FFC000"/>
                                  </a:solidFill>
                                  <a:latin typeface="Cambria Math"/>
                                </a:rPr>
                                <m:t>𝑖</m:t>
                              </m:r>
                            </m:sub>
                          </m:sSub>
                        </m:e>
                      </m:d>
                    </m:oMath>
                  </m:oMathPara>
                </a14:m>
                <a:endParaRPr lang="cs-CZ" sz="2667" dirty="0">
                  <a:solidFill>
                    <a:srgbClr val="FFC000"/>
                  </a:solidFil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10535920" y="3986235"/>
                <a:ext cx="1408862" cy="555601"/>
              </a:xfrm>
              <a:prstGeom prst="rect">
                <a:avLst/>
              </a:prstGeom>
              <a:blipFill rotWithShape="1">
                <a:blip r:embed="rId8"/>
                <a:stretch>
                  <a:fillRect/>
                </a:stretch>
              </a:blipFill>
            </p:spPr>
            <p:txBody>
              <a:bodyPr/>
              <a:lstStyle/>
              <a:p>
                <a:r>
                  <a:rPr lang="en-US">
                    <a:noFill/>
                  </a:rPr>
                  <a:t> </a:t>
                </a:r>
              </a:p>
            </p:txBody>
          </p:sp>
        </mc:Fallback>
      </mc:AlternateContent>
      <p:sp>
        <p:nvSpPr>
          <p:cNvPr id="23" name="Oval 22"/>
          <p:cNvSpPr/>
          <p:nvPr/>
        </p:nvSpPr>
        <p:spPr>
          <a:xfrm>
            <a:off x="8512323" y="2379476"/>
            <a:ext cx="446326" cy="45271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8516439" y="3384509"/>
            <a:ext cx="446326" cy="45271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8516439" y="4348355"/>
            <a:ext cx="446326" cy="45271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0592415" y="2124095"/>
            <a:ext cx="446326" cy="45271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0596531" y="3129128"/>
            <a:ext cx="446326" cy="45271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0596531" y="4092974"/>
            <a:ext cx="446326" cy="45271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9" name="TextBox 28"/>
              <p:cNvSpPr txBox="1"/>
              <p:nvPr/>
            </p:nvSpPr>
            <p:spPr>
              <a:xfrm>
                <a:off x="7487920" y="2073177"/>
                <a:ext cx="676432" cy="5027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667" i="1" smtClean="0">
                              <a:solidFill>
                                <a:schemeClr val="tx1"/>
                              </a:solidFill>
                              <a:latin typeface="Cambria Math" panose="02040503050406030204" pitchFamily="18" charset="0"/>
                            </a:rPr>
                          </m:ctrlPr>
                        </m:dPr>
                        <m:e>
                          <m:r>
                            <a:rPr lang="en-US" sz="2667" i="1">
                              <a:solidFill>
                                <a:schemeClr val="tx1"/>
                              </a:solidFill>
                              <a:latin typeface="Cambria Math"/>
                            </a:rPr>
                            <m:t>𝐹</m:t>
                          </m:r>
                        </m:e>
                      </m:d>
                    </m:oMath>
                  </m:oMathPara>
                </a14:m>
                <a:endParaRPr lang="cs-CZ" sz="2667" dirty="0">
                  <a:solidFill>
                    <a:schemeClr val="tx1"/>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7487920" y="2073177"/>
                <a:ext cx="676432" cy="502766"/>
              </a:xfrm>
              <a:prstGeom prst="rect">
                <a:avLst/>
              </a:prstGeom>
              <a:blipFill rotWithShape="1">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8144032" y="2073179"/>
                <a:ext cx="355934" cy="5027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667" i="1" smtClean="0">
                          <a:solidFill>
                            <a:schemeClr val="tx1"/>
                          </a:solidFill>
                          <a:latin typeface="Cambria Math"/>
                        </a:rPr>
                        <m:t>=</m:t>
                      </m:r>
                    </m:oMath>
                  </m:oMathPara>
                </a14:m>
                <a:endParaRPr lang="cs-CZ" sz="2667" dirty="0">
                  <a:solidFill>
                    <a:schemeClr val="tx1"/>
                  </a:solidFill>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8144032" y="2073179"/>
                <a:ext cx="355934" cy="502766"/>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8144032" y="3068859"/>
                <a:ext cx="355934" cy="5027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667" b="0" i="1" smtClean="0">
                          <a:solidFill>
                            <a:schemeClr val="tx1"/>
                          </a:solidFill>
                          <a:latin typeface="Cambria Math"/>
                        </a:rPr>
                        <m:t>+</m:t>
                      </m:r>
                    </m:oMath>
                  </m:oMathPara>
                </a14:m>
                <a:endParaRPr lang="cs-CZ" sz="2667" dirty="0">
                  <a:solidFill>
                    <a:schemeClr val="tx1"/>
                  </a:solidFil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8144032" y="3068859"/>
                <a:ext cx="355934" cy="502766"/>
              </a:xfrm>
              <a:prstGeom prst="rect">
                <a:avLst/>
              </a:prstGeom>
              <a:blipFill rotWithShape="1">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8144032" y="4044219"/>
                <a:ext cx="355934" cy="5027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667" b="0" i="1" smtClean="0">
                          <a:solidFill>
                            <a:schemeClr val="tx1"/>
                          </a:solidFill>
                          <a:latin typeface="Cambria Math"/>
                        </a:rPr>
                        <m:t>+</m:t>
                      </m:r>
                    </m:oMath>
                  </m:oMathPara>
                </a14:m>
                <a:endParaRPr lang="cs-CZ" sz="2667" dirty="0">
                  <a:solidFill>
                    <a:schemeClr val="tx1"/>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8144032" y="4044219"/>
                <a:ext cx="355934" cy="502766"/>
              </a:xfrm>
              <a:prstGeom prst="rect">
                <a:avLst/>
              </a:prstGeom>
              <a:blipFill rotWithShape="1">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3997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Effect transition="in" filter="fade">
                                      <p:cBhvr>
                                        <p:cTn id="33" dur="500"/>
                                        <p:tgtEl>
                                          <p:spTgt spid="4">
                                            <p:txEl>
                                              <p:pRg st="6" end="6"/>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4">
                                            <p:txEl>
                                              <p:pRg st="7" end="7"/>
                                            </p:txEl>
                                          </p:spTgt>
                                        </p:tgtEl>
                                        <p:attrNameLst>
                                          <p:attrName>style.visibility</p:attrName>
                                        </p:attrNameLst>
                                      </p:cBhvr>
                                      <p:to>
                                        <p:strVal val="visible"/>
                                      </p:to>
                                    </p:set>
                                    <p:animEffect transition="in" filter="fade">
                                      <p:cBhvr>
                                        <p:cTn id="36" dur="500"/>
                                        <p:tgtEl>
                                          <p:spTgt spid="4">
                                            <p:txEl>
                                              <p:pRg st="7" end="7"/>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animEffect transition="in" filter="fade">
                                      <p:cBhvr>
                                        <p:cTn id="39" dur="500"/>
                                        <p:tgtEl>
                                          <p:spTgt spid="4">
                                            <p:txEl>
                                              <p:pRg st="8" end="8"/>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par>
                                <p:cTn id="49" presetID="10" presetClass="exit" presetSubtype="0" fill="hold" grpId="1" nodeType="withEffect">
                                  <p:stCondLst>
                                    <p:cond delay="0"/>
                                  </p:stCondLst>
                                  <p:childTnLst>
                                    <p:animEffect transition="out" filter="fade">
                                      <p:cBhvr>
                                        <p:cTn id="50" dur="500"/>
                                        <p:tgtEl>
                                          <p:spTgt spid="23"/>
                                        </p:tgtEl>
                                      </p:cBhvr>
                                    </p:animEffect>
                                    <p:set>
                                      <p:cBhvr>
                                        <p:cTn id="51" dur="1" fill="hold">
                                          <p:stCondLst>
                                            <p:cond delay="499"/>
                                          </p:stCondLst>
                                        </p:cTn>
                                        <p:tgtEl>
                                          <p:spTgt spid="23"/>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24"/>
                                        </p:tgtEl>
                                      </p:cBhvr>
                                    </p:animEffect>
                                    <p:set>
                                      <p:cBhvr>
                                        <p:cTn id="54" dur="1" fill="hold">
                                          <p:stCondLst>
                                            <p:cond delay="499"/>
                                          </p:stCondLst>
                                        </p:cTn>
                                        <p:tgtEl>
                                          <p:spTgt spid="24"/>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25"/>
                                        </p:tgtEl>
                                      </p:cBhvr>
                                    </p:animEffect>
                                    <p:set>
                                      <p:cBhvr>
                                        <p:cTn id="57"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4" grpId="1" animBg="1"/>
      <p:bldP spid="25" grpId="0" animBg="1"/>
      <p:bldP spid="25" grpId="1" animBg="1"/>
      <p:bldP spid="26" grpId="0" animBg="1"/>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Balance heuristic</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838199" y="1825625"/>
                <a:ext cx="10515600" cy="4351338"/>
              </a:xfrm>
            </p:spPr>
            <p:txBody>
              <a:bodyPr/>
              <a:lstStyle/>
              <a:p>
                <a:r>
                  <a:rPr lang="en-US" dirty="0"/>
                  <a:t>Simple weighting functions</a:t>
                </a:r>
              </a:p>
              <a:p>
                <a:endParaRPr lang="en-US" dirty="0"/>
              </a:p>
              <a:p>
                <a:r>
                  <a:rPr lang="en-US" dirty="0"/>
                  <a:t>Close to optimal</a:t>
                </a:r>
              </a:p>
              <a:p>
                <a:pPr lvl="1"/>
                <a:r>
                  <a:rPr lang="en-US" dirty="0"/>
                  <a:t>tight variance bounds by </a:t>
                </a:r>
                <a:r>
                  <a:rPr lang="en-US" i="1" dirty="0" err="1"/>
                  <a:t>Veach</a:t>
                </a:r>
                <a:r>
                  <a:rPr lang="en-US" i="1" dirty="0"/>
                  <a:t> and </a:t>
                </a:r>
                <a:r>
                  <a:rPr lang="en-US" i="1" dirty="0" err="1"/>
                  <a:t>Guibas</a:t>
                </a:r>
                <a:r>
                  <a:rPr lang="en-US" i="1" dirty="0"/>
                  <a:t> [1995]</a:t>
                </a:r>
              </a:p>
              <a:p>
                <a:pPr lvl="1"/>
                <a:r>
                  <a:rPr lang="en-US" dirty="0"/>
                  <a:t>no other strategy can do much better</a:t>
                </a:r>
              </a:p>
              <a:p>
                <a:pPr lvl="1"/>
                <a:endParaRPr lang="en-US" i="1" dirty="0"/>
              </a:p>
              <a:p>
                <a14:m>
                  <m:oMath xmlns:m="http://schemas.openxmlformats.org/officeDocument/2006/math">
                    <m:r>
                      <a:rPr lang="en-US" b="0" i="1" smtClean="0">
                        <a:latin typeface="Cambria Math" panose="02040503050406030204" pitchFamily="18" charset="0"/>
                      </a:rPr>
                      <m:t>⇒</m:t>
                    </m:r>
                  </m:oMath>
                </a14:m>
                <a:r>
                  <a:rPr lang="en-US" dirty="0"/>
                  <a:t> A de facto universal solution</a:t>
                </a:r>
              </a:p>
              <a:p>
                <a:pPr lvl="1"/>
                <a:endParaRPr lang="en-US" i="1" dirty="0"/>
              </a:p>
              <a:p>
                <a:pPr marL="0" indent="0" algn="ctr">
                  <a:buNone/>
                </a:pPr>
                <a:r>
                  <a:rPr lang="en-US" b="1" dirty="0"/>
                  <a:t>But what about our 10x speedup?</a:t>
                </a:r>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838199" y="1825625"/>
                <a:ext cx="10515600" cy="4351338"/>
              </a:xfrm>
              <a:blipFill>
                <a:blip r:embed="rId3"/>
                <a:stretch>
                  <a:fillRect l="-986" t="-2241"/>
                </a:stretch>
              </a:blipFill>
            </p:spPr>
            <p:txBody>
              <a:bodyPr/>
              <a:lstStyle/>
              <a:p>
                <a:r>
                  <a:rPr lang="en-US">
                    <a:noFill/>
                  </a:rPr>
                  <a:t> </a:t>
                </a:r>
              </a:p>
            </p:txBody>
          </p:sp>
        </mc:Fallback>
      </mc:AlternateContent>
      <p:sp>
        <p:nvSpPr>
          <p:cNvPr id="5" name="Footer Placeholder 4"/>
          <p:cNvSpPr>
            <a:spLocks noGrp="1"/>
          </p:cNvSpPr>
          <p:nvPr>
            <p:ph type="ftr" sz="quarter" idx="10"/>
          </p:nvPr>
        </p:nvSpPr>
        <p:spPr/>
        <p:txBody>
          <a:bodyPr/>
          <a:lstStyle/>
          <a:p>
            <a:pPr algn="l"/>
            <a:r>
              <a:rPr lang="en-US">
                <a:solidFill>
                  <a:srgbClr val="34205B"/>
                </a:solidFill>
              </a:rPr>
              <a:t>Kondapaneni, Vévoda, Grittmann, Skřivan, Slusallek, Křivánek -- Optimal multiple importance sampling</a:t>
            </a:r>
            <a:endParaRPr lang="cs-CZ" dirty="0">
              <a:solidFill>
                <a:srgbClr val="34205B"/>
              </a:solidFill>
            </a:endParaRPr>
          </a:p>
        </p:txBody>
      </p:sp>
      <p:sp>
        <p:nvSpPr>
          <p:cNvPr id="6" name="Slide Number Placeholder 5"/>
          <p:cNvSpPr>
            <a:spLocks noGrp="1"/>
          </p:cNvSpPr>
          <p:nvPr>
            <p:ph type="sldNum" sz="quarter" idx="11"/>
          </p:nvPr>
        </p:nvSpPr>
        <p:spPr/>
        <p:txBody>
          <a:bodyPr/>
          <a:lstStyle/>
          <a:p>
            <a:fld id="{22715E2D-623F-42BE-A608-3D699D020166}" type="slidenum">
              <a:rPr lang="x-none" smtClean="0"/>
              <a:pPr/>
              <a:t>15</a:t>
            </a:fld>
            <a:endParaRPr lang="x-none" dirty="0"/>
          </a:p>
        </p:txBody>
      </p:sp>
      <mc:AlternateContent xmlns:mc="http://schemas.openxmlformats.org/markup-compatibility/2006" xmlns:a14="http://schemas.microsoft.com/office/drawing/2010/main">
        <mc:Choice Requires="a14">
          <p:sp>
            <p:nvSpPr>
              <p:cNvPr id="7" name="TextBox 6"/>
              <p:cNvSpPr txBox="1"/>
              <p:nvPr/>
            </p:nvSpPr>
            <p:spPr>
              <a:xfrm>
                <a:off x="5587693" y="1587120"/>
                <a:ext cx="3033651" cy="94647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667" i="1" smtClean="0">
                              <a:latin typeface="Cambria Math" panose="02040503050406030204" pitchFamily="18" charset="0"/>
                            </a:rPr>
                          </m:ctrlPr>
                        </m:sSubPr>
                        <m:e>
                          <m:r>
                            <a:rPr lang="en-US" sz="2667" i="1" smtClean="0">
                              <a:latin typeface="Cambria Math"/>
                            </a:rPr>
                            <m:t>𝑤</m:t>
                          </m:r>
                        </m:e>
                        <m:sub>
                          <m:r>
                            <a:rPr lang="en-US" sz="2667" i="1" smtClean="0">
                              <a:latin typeface="Cambria Math"/>
                            </a:rPr>
                            <m:t>𝑖</m:t>
                          </m:r>
                        </m:sub>
                      </m:sSub>
                      <m:d>
                        <m:dPr>
                          <m:ctrlPr>
                            <a:rPr lang="en-US" sz="2667" i="1" smtClean="0">
                              <a:latin typeface="Cambria Math" panose="02040503050406030204" pitchFamily="18" charset="0"/>
                            </a:rPr>
                          </m:ctrlPr>
                        </m:dPr>
                        <m:e>
                          <m:r>
                            <a:rPr lang="en-US" sz="2667" i="1">
                              <a:latin typeface="Cambria Math"/>
                            </a:rPr>
                            <m:t>𝑥</m:t>
                          </m:r>
                        </m:e>
                      </m:d>
                      <m:r>
                        <a:rPr lang="en-US" sz="2667" i="1" smtClean="0">
                          <a:latin typeface="Cambria Math"/>
                        </a:rPr>
                        <m:t>=</m:t>
                      </m:r>
                      <m:f>
                        <m:fPr>
                          <m:ctrlPr>
                            <a:rPr lang="en-US" sz="2667" i="1">
                              <a:latin typeface="Cambria Math" panose="02040503050406030204" pitchFamily="18" charset="0"/>
                            </a:rPr>
                          </m:ctrlPr>
                        </m:fPr>
                        <m:num>
                          <m:sSub>
                            <m:sSubPr>
                              <m:ctrlPr>
                                <a:rPr lang="en-US" sz="2667" i="1">
                                  <a:latin typeface="Cambria Math" panose="02040503050406030204" pitchFamily="18" charset="0"/>
                                </a:rPr>
                              </m:ctrlPr>
                            </m:sSubPr>
                            <m:e>
                              <m:r>
                                <a:rPr lang="en-US" sz="2667" i="1">
                                  <a:latin typeface="Cambria Math"/>
                                </a:rPr>
                                <m:t>𝑛</m:t>
                              </m:r>
                            </m:e>
                            <m:sub>
                              <m:r>
                                <a:rPr lang="en-US" sz="2667" i="1">
                                  <a:latin typeface="Cambria Math"/>
                                </a:rPr>
                                <m:t>𝑖</m:t>
                              </m:r>
                            </m:sub>
                          </m:sSub>
                          <m:sSub>
                            <m:sSubPr>
                              <m:ctrlPr>
                                <a:rPr lang="en-US" sz="2667" i="1">
                                  <a:latin typeface="Cambria Math" panose="02040503050406030204" pitchFamily="18" charset="0"/>
                                </a:rPr>
                              </m:ctrlPr>
                            </m:sSubPr>
                            <m:e>
                              <m:r>
                                <a:rPr lang="en-US" sz="2667" i="1">
                                  <a:latin typeface="Cambria Math"/>
                                </a:rPr>
                                <m:t>𝑝</m:t>
                              </m:r>
                            </m:e>
                            <m:sub>
                              <m:r>
                                <a:rPr lang="en-US" sz="2667" i="1">
                                  <a:latin typeface="Cambria Math"/>
                                </a:rPr>
                                <m:t>𝑖</m:t>
                              </m:r>
                            </m:sub>
                          </m:sSub>
                          <m:r>
                            <a:rPr lang="en-US" sz="2667" i="1">
                              <a:latin typeface="Cambria Math"/>
                            </a:rPr>
                            <m:t>(</m:t>
                          </m:r>
                          <m:r>
                            <a:rPr lang="en-US" sz="2667" i="1">
                              <a:latin typeface="Cambria Math"/>
                            </a:rPr>
                            <m:t>𝑥</m:t>
                          </m:r>
                          <m:r>
                            <a:rPr lang="en-US" sz="2667" i="1">
                              <a:latin typeface="Cambria Math"/>
                            </a:rPr>
                            <m:t>)</m:t>
                          </m:r>
                        </m:num>
                        <m:den>
                          <m:nary>
                            <m:naryPr>
                              <m:chr m:val="∑"/>
                              <m:subHide m:val="on"/>
                              <m:supHide m:val="on"/>
                              <m:ctrlPr>
                                <a:rPr lang="en-US" sz="2667" i="1">
                                  <a:latin typeface="Cambria Math" panose="02040503050406030204" pitchFamily="18" charset="0"/>
                                </a:rPr>
                              </m:ctrlPr>
                            </m:naryPr>
                            <m:sub/>
                            <m:sup/>
                            <m:e>
                              <m:sSub>
                                <m:sSubPr>
                                  <m:ctrlPr>
                                    <a:rPr lang="en-US" sz="2667" i="1">
                                      <a:latin typeface="Cambria Math" panose="02040503050406030204" pitchFamily="18" charset="0"/>
                                    </a:rPr>
                                  </m:ctrlPr>
                                </m:sSubPr>
                                <m:e>
                                  <m:r>
                                    <a:rPr lang="en-US" sz="2667" i="1">
                                      <a:latin typeface="Cambria Math"/>
                                    </a:rPr>
                                    <m:t>𝑛</m:t>
                                  </m:r>
                                </m:e>
                                <m:sub>
                                  <m:r>
                                    <a:rPr lang="en-US" sz="2667" i="1">
                                      <a:latin typeface="Cambria Math"/>
                                    </a:rPr>
                                    <m:t>𝑘</m:t>
                                  </m:r>
                                </m:sub>
                              </m:sSub>
                              <m:sSub>
                                <m:sSubPr>
                                  <m:ctrlPr>
                                    <a:rPr lang="en-US" sz="2667" i="1">
                                      <a:latin typeface="Cambria Math" panose="02040503050406030204" pitchFamily="18" charset="0"/>
                                    </a:rPr>
                                  </m:ctrlPr>
                                </m:sSubPr>
                                <m:e>
                                  <m:r>
                                    <a:rPr lang="en-US" sz="2667" i="1">
                                      <a:latin typeface="Cambria Math"/>
                                    </a:rPr>
                                    <m:t>𝑝</m:t>
                                  </m:r>
                                </m:e>
                                <m:sub>
                                  <m:r>
                                    <a:rPr lang="en-US" sz="2667" i="1">
                                      <a:latin typeface="Cambria Math"/>
                                    </a:rPr>
                                    <m:t>𝑘</m:t>
                                  </m:r>
                                </m:sub>
                              </m:sSub>
                              <m:r>
                                <a:rPr lang="en-US" sz="2667" i="1">
                                  <a:latin typeface="Cambria Math"/>
                                </a:rPr>
                                <m:t>(</m:t>
                              </m:r>
                              <m:r>
                                <a:rPr lang="en-US" sz="2667" i="1">
                                  <a:latin typeface="Cambria Math"/>
                                </a:rPr>
                                <m:t>𝑥</m:t>
                              </m:r>
                              <m:r>
                                <a:rPr lang="en-US" sz="2667" i="1">
                                  <a:latin typeface="Cambria Math"/>
                                </a:rPr>
                                <m:t>)</m:t>
                              </m:r>
                            </m:e>
                          </m:nary>
                        </m:den>
                      </m:f>
                    </m:oMath>
                  </m:oMathPara>
                </a14:m>
                <a:endParaRPr lang="cs-CZ" sz="2667" dirty="0"/>
              </a:p>
            </p:txBody>
          </p:sp>
        </mc:Choice>
        <mc:Fallback xmlns="">
          <p:sp>
            <p:nvSpPr>
              <p:cNvPr id="7" name="TextBox 6"/>
              <p:cNvSpPr txBox="1">
                <a:spLocks noRot="1" noChangeAspect="1" noMove="1" noResize="1" noEditPoints="1" noAdjustHandles="1" noChangeArrowheads="1" noChangeShapeType="1" noTextEdit="1"/>
              </p:cNvSpPr>
              <p:nvPr/>
            </p:nvSpPr>
            <p:spPr>
              <a:xfrm>
                <a:off x="5587693" y="1587120"/>
                <a:ext cx="3033651" cy="946478"/>
              </a:xfrm>
              <a:prstGeom prst="rect">
                <a:avLst/>
              </a:prstGeom>
              <a:blipFill rotWithShape="1">
                <a:blip r:embed="rId4"/>
                <a:stretch>
                  <a:fillRect/>
                </a:stretch>
              </a:blipFill>
            </p:spPr>
            <p:txBody>
              <a:bodyPr/>
              <a:lstStyle/>
              <a:p>
                <a:r>
                  <a:rPr lang="en-GB">
                    <a:noFill/>
                  </a:rPr>
                  <a:t> </a:t>
                </a:r>
              </a:p>
            </p:txBody>
          </p:sp>
        </mc:Fallback>
      </mc:AlternateContent>
      <p:cxnSp>
        <p:nvCxnSpPr>
          <p:cNvPr id="10" name="Straight Connector 9"/>
          <p:cNvCxnSpPr/>
          <p:nvPr/>
        </p:nvCxnSpPr>
        <p:spPr>
          <a:xfrm flipV="1">
            <a:off x="1623317" y="3236360"/>
            <a:ext cx="6092575" cy="811658"/>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363163" y="3226031"/>
            <a:ext cx="2548262" cy="954107"/>
          </a:xfrm>
          <a:prstGeom prst="rect">
            <a:avLst/>
          </a:prstGeom>
          <a:noFill/>
        </p:spPr>
        <p:txBody>
          <a:bodyPr wrap="none" rtlCol="0">
            <a:spAutoFit/>
          </a:bodyPr>
          <a:lstStyle/>
          <a:p>
            <a:r>
              <a:rPr lang="en-US" sz="2800" b="1" dirty="0">
                <a:solidFill>
                  <a:srgbClr val="FF0000"/>
                </a:solidFill>
              </a:rPr>
              <a:t>We show that it</a:t>
            </a:r>
          </a:p>
          <a:p>
            <a:r>
              <a:rPr lang="en-US" sz="2800" b="1" dirty="0">
                <a:solidFill>
                  <a:srgbClr val="FF0000"/>
                </a:solidFill>
              </a:rPr>
              <a:t> does not hold!</a:t>
            </a:r>
            <a:endParaRPr lang="en-GB" sz="2800" b="1" dirty="0">
              <a:solidFill>
                <a:srgbClr val="FF0000"/>
              </a:solidFill>
            </a:endParaRPr>
          </a:p>
        </p:txBody>
      </p:sp>
      <mc:AlternateContent xmlns:mc="http://schemas.openxmlformats.org/markup-compatibility/2006" xmlns:a14="http://schemas.microsoft.com/office/drawing/2010/main">
        <mc:Choice Requires="a14">
          <p:sp>
            <p:nvSpPr>
              <p:cNvPr id="9" name="TextBox 8"/>
              <p:cNvSpPr txBox="1"/>
              <p:nvPr/>
            </p:nvSpPr>
            <p:spPr>
              <a:xfrm>
                <a:off x="7067447" y="1563739"/>
                <a:ext cx="1337226" cy="5027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667" i="1">
                              <a:latin typeface="Cambria Math" panose="02040503050406030204" pitchFamily="18" charset="0"/>
                            </a:rPr>
                          </m:ctrlPr>
                        </m:sSubPr>
                        <m:e>
                          <m:r>
                            <a:rPr lang="en-US" sz="2667" i="1">
                              <a:latin typeface="Cambria Math"/>
                            </a:rPr>
                            <m:t>𝑛</m:t>
                          </m:r>
                        </m:e>
                        <m:sub>
                          <m:r>
                            <a:rPr lang="en-US" sz="2667" i="1">
                              <a:latin typeface="Cambria Math"/>
                            </a:rPr>
                            <m:t>𝑖</m:t>
                          </m:r>
                        </m:sub>
                      </m:sSub>
                      <m:sSub>
                        <m:sSubPr>
                          <m:ctrlPr>
                            <a:rPr lang="en-US" sz="2667" i="1">
                              <a:latin typeface="Cambria Math" panose="02040503050406030204" pitchFamily="18" charset="0"/>
                            </a:rPr>
                          </m:ctrlPr>
                        </m:sSubPr>
                        <m:e>
                          <m:r>
                            <a:rPr lang="en-US" sz="2667" i="1">
                              <a:latin typeface="Cambria Math"/>
                            </a:rPr>
                            <m:t>𝑝</m:t>
                          </m:r>
                        </m:e>
                        <m:sub>
                          <m:r>
                            <a:rPr lang="en-US" sz="2667" i="1">
                              <a:latin typeface="Cambria Math"/>
                            </a:rPr>
                            <m:t>𝑖</m:t>
                          </m:r>
                        </m:sub>
                      </m:sSub>
                      <m:r>
                        <a:rPr lang="en-US" sz="2667" i="1">
                          <a:latin typeface="Cambria Math"/>
                        </a:rPr>
                        <m:t>(</m:t>
                      </m:r>
                      <m:r>
                        <a:rPr lang="en-US" sz="2667" i="1">
                          <a:latin typeface="Cambria Math"/>
                        </a:rPr>
                        <m:t>𝑥</m:t>
                      </m:r>
                      <m:r>
                        <a:rPr lang="en-US" sz="2667" i="1">
                          <a:latin typeface="Cambria Math"/>
                        </a:rPr>
                        <m:t>)</m:t>
                      </m:r>
                    </m:oMath>
                  </m:oMathPara>
                </a14:m>
                <a:endParaRPr lang="cs-CZ" sz="2667" dirty="0"/>
              </a:p>
            </p:txBody>
          </p:sp>
        </mc:Choice>
        <mc:Fallback xmlns="">
          <p:sp>
            <p:nvSpPr>
              <p:cNvPr id="9" name="TextBox 8"/>
              <p:cNvSpPr txBox="1">
                <a:spLocks noRot="1" noChangeAspect="1" noMove="1" noResize="1" noEditPoints="1" noAdjustHandles="1" noChangeArrowheads="1" noChangeShapeType="1" noTextEdit="1"/>
              </p:cNvSpPr>
              <p:nvPr/>
            </p:nvSpPr>
            <p:spPr>
              <a:xfrm>
                <a:off x="7067447" y="1563739"/>
                <a:ext cx="1337226" cy="502766"/>
              </a:xfrm>
              <a:prstGeom prst="rect">
                <a:avLst/>
              </a:prstGeom>
              <a:blipFill rotWithShape="1">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6186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9" grpId="0"/>
      <p:bldP spid="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DE94B0-6CC8-4E85-95D2-BDFF166C70C8}"/>
              </a:ext>
            </a:extLst>
          </p:cNvPr>
          <p:cNvSpPr>
            <a:spLocks noGrp="1"/>
          </p:cNvSpPr>
          <p:nvPr>
            <p:ph type="title"/>
          </p:nvPr>
        </p:nvSpPr>
        <p:spPr/>
        <p:txBody>
          <a:bodyPr/>
          <a:lstStyle/>
          <a:p>
            <a:r>
              <a:rPr lang="en-US" b="0" dirty="0"/>
              <a:t>Exhibit A</a:t>
            </a:r>
            <a:br>
              <a:rPr lang="en-US" dirty="0"/>
            </a:br>
            <a:r>
              <a:rPr lang="en-US" dirty="0"/>
              <a:t>Variance bounds do not hold</a:t>
            </a:r>
            <a:endParaRPr lang="x-none" dirty="0"/>
          </a:p>
        </p:txBody>
      </p:sp>
    </p:spTree>
    <p:extLst>
      <p:ext uri="{BB962C8B-B14F-4D97-AF65-F5344CB8AC3E}">
        <p14:creationId xmlns:p14="http://schemas.microsoft.com/office/powerpoint/2010/main" val="3118186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p:cNvSpPr/>
          <p:nvPr/>
        </p:nvSpPr>
        <p:spPr>
          <a:xfrm>
            <a:off x="7042545" y="3254986"/>
            <a:ext cx="3445246" cy="2257448"/>
          </a:xfrm>
          <a:custGeom>
            <a:avLst/>
            <a:gdLst>
              <a:gd name="connsiteX0" fmla="*/ 0 w 1388533"/>
              <a:gd name="connsiteY0" fmla="*/ 0 h 846667"/>
              <a:gd name="connsiteX1" fmla="*/ 330200 w 1388533"/>
              <a:gd name="connsiteY1" fmla="*/ 643467 h 846667"/>
              <a:gd name="connsiteX2" fmla="*/ 1388533 w 1388533"/>
              <a:gd name="connsiteY2" fmla="*/ 846667 h 846667"/>
              <a:gd name="connsiteX0" fmla="*/ 0 w 1388533"/>
              <a:gd name="connsiteY0" fmla="*/ 0 h 846667"/>
              <a:gd name="connsiteX1" fmla="*/ 330200 w 1388533"/>
              <a:gd name="connsiteY1" fmla="*/ 643467 h 846667"/>
              <a:gd name="connsiteX2" fmla="*/ 1388533 w 1388533"/>
              <a:gd name="connsiteY2" fmla="*/ 846667 h 846667"/>
              <a:gd name="connsiteX3" fmla="*/ 0 w 1388533"/>
              <a:gd name="connsiteY3" fmla="*/ 0 h 846667"/>
              <a:gd name="connsiteX0" fmla="*/ 110067 w 1498600"/>
              <a:gd name="connsiteY0" fmla="*/ 0 h 938793"/>
              <a:gd name="connsiteX1" fmla="*/ 440267 w 1498600"/>
              <a:gd name="connsiteY1" fmla="*/ 643467 h 938793"/>
              <a:gd name="connsiteX2" fmla="*/ 1498600 w 1498600"/>
              <a:gd name="connsiteY2" fmla="*/ 846667 h 938793"/>
              <a:gd name="connsiteX3" fmla="*/ 0 w 1498600"/>
              <a:gd name="connsiteY3" fmla="*/ 880533 h 938793"/>
              <a:gd name="connsiteX4" fmla="*/ 110067 w 1498600"/>
              <a:gd name="connsiteY4" fmla="*/ 0 h 938793"/>
              <a:gd name="connsiteX0" fmla="*/ 110067 w 1504207"/>
              <a:gd name="connsiteY0" fmla="*/ 0 h 1202394"/>
              <a:gd name="connsiteX1" fmla="*/ 440267 w 1504207"/>
              <a:gd name="connsiteY1" fmla="*/ 643467 h 1202394"/>
              <a:gd name="connsiteX2" fmla="*/ 1498600 w 1504207"/>
              <a:gd name="connsiteY2" fmla="*/ 846667 h 1202394"/>
              <a:gd name="connsiteX3" fmla="*/ 922867 w 1504207"/>
              <a:gd name="connsiteY3" fmla="*/ 1202267 h 1202394"/>
              <a:gd name="connsiteX4" fmla="*/ 0 w 1504207"/>
              <a:gd name="connsiteY4" fmla="*/ 880533 h 1202394"/>
              <a:gd name="connsiteX5" fmla="*/ 110067 w 1504207"/>
              <a:gd name="connsiteY5" fmla="*/ 0 h 1202394"/>
              <a:gd name="connsiteX0" fmla="*/ 146035 w 1540175"/>
              <a:gd name="connsiteY0" fmla="*/ 0 h 1202390"/>
              <a:gd name="connsiteX1" fmla="*/ 476235 w 1540175"/>
              <a:gd name="connsiteY1" fmla="*/ 643467 h 1202390"/>
              <a:gd name="connsiteX2" fmla="*/ 1534568 w 1540175"/>
              <a:gd name="connsiteY2" fmla="*/ 846667 h 1202390"/>
              <a:gd name="connsiteX3" fmla="*/ 958835 w 1540175"/>
              <a:gd name="connsiteY3" fmla="*/ 1202267 h 1202390"/>
              <a:gd name="connsiteX4" fmla="*/ 35968 w 1540175"/>
              <a:gd name="connsiteY4" fmla="*/ 880533 h 1202390"/>
              <a:gd name="connsiteX5" fmla="*/ 2101 w 1540175"/>
              <a:gd name="connsiteY5" fmla="*/ 262466 h 1202390"/>
              <a:gd name="connsiteX6" fmla="*/ 146035 w 1540175"/>
              <a:gd name="connsiteY6" fmla="*/ 0 h 1202390"/>
              <a:gd name="connsiteX0" fmla="*/ 145249 w 1539389"/>
              <a:gd name="connsiteY0" fmla="*/ 0 h 1202730"/>
              <a:gd name="connsiteX1" fmla="*/ 475449 w 1539389"/>
              <a:gd name="connsiteY1" fmla="*/ 643467 h 1202730"/>
              <a:gd name="connsiteX2" fmla="*/ 1533782 w 1539389"/>
              <a:gd name="connsiteY2" fmla="*/ 846667 h 1202730"/>
              <a:gd name="connsiteX3" fmla="*/ 958049 w 1539389"/>
              <a:gd name="connsiteY3" fmla="*/ 1202267 h 1202730"/>
              <a:gd name="connsiteX4" fmla="*/ 77515 w 1539389"/>
              <a:gd name="connsiteY4" fmla="*/ 1024467 h 1202730"/>
              <a:gd name="connsiteX5" fmla="*/ 1315 w 1539389"/>
              <a:gd name="connsiteY5" fmla="*/ 262466 h 1202730"/>
              <a:gd name="connsiteX6" fmla="*/ 145249 w 1539389"/>
              <a:gd name="connsiteY6" fmla="*/ 0 h 1202730"/>
              <a:gd name="connsiteX0" fmla="*/ 87435 w 1481575"/>
              <a:gd name="connsiteY0" fmla="*/ 0 h 1202730"/>
              <a:gd name="connsiteX1" fmla="*/ 417635 w 1481575"/>
              <a:gd name="connsiteY1" fmla="*/ 643467 h 1202730"/>
              <a:gd name="connsiteX2" fmla="*/ 1475968 w 1481575"/>
              <a:gd name="connsiteY2" fmla="*/ 846667 h 1202730"/>
              <a:gd name="connsiteX3" fmla="*/ 900235 w 1481575"/>
              <a:gd name="connsiteY3" fmla="*/ 1202267 h 1202730"/>
              <a:gd name="connsiteX4" fmla="*/ 19701 w 1481575"/>
              <a:gd name="connsiteY4" fmla="*/ 1024467 h 1202730"/>
              <a:gd name="connsiteX5" fmla="*/ 2768 w 1481575"/>
              <a:gd name="connsiteY5" fmla="*/ 287866 h 1202730"/>
              <a:gd name="connsiteX6" fmla="*/ 87435 w 1481575"/>
              <a:gd name="connsiteY6" fmla="*/ 0 h 1202730"/>
              <a:gd name="connsiteX0" fmla="*/ 212490 w 1606630"/>
              <a:gd name="connsiteY0" fmla="*/ 0 h 1202730"/>
              <a:gd name="connsiteX1" fmla="*/ 542690 w 1606630"/>
              <a:gd name="connsiteY1" fmla="*/ 643467 h 1202730"/>
              <a:gd name="connsiteX2" fmla="*/ 1601023 w 1606630"/>
              <a:gd name="connsiteY2" fmla="*/ 846667 h 1202730"/>
              <a:gd name="connsiteX3" fmla="*/ 1025290 w 1606630"/>
              <a:gd name="connsiteY3" fmla="*/ 1202267 h 1202730"/>
              <a:gd name="connsiteX4" fmla="*/ 144756 w 1606630"/>
              <a:gd name="connsiteY4" fmla="*/ 1024467 h 1202730"/>
              <a:gd name="connsiteX5" fmla="*/ 823 w 1606630"/>
              <a:gd name="connsiteY5" fmla="*/ 313266 h 1202730"/>
              <a:gd name="connsiteX6" fmla="*/ 212490 w 1606630"/>
              <a:gd name="connsiteY6" fmla="*/ 0 h 1202730"/>
              <a:gd name="connsiteX0" fmla="*/ 215511 w 1609651"/>
              <a:gd name="connsiteY0" fmla="*/ 0 h 1202730"/>
              <a:gd name="connsiteX1" fmla="*/ 545711 w 1609651"/>
              <a:gd name="connsiteY1" fmla="*/ 643467 h 1202730"/>
              <a:gd name="connsiteX2" fmla="*/ 1604044 w 1609651"/>
              <a:gd name="connsiteY2" fmla="*/ 846667 h 1202730"/>
              <a:gd name="connsiteX3" fmla="*/ 1028311 w 1609651"/>
              <a:gd name="connsiteY3" fmla="*/ 1202267 h 1202730"/>
              <a:gd name="connsiteX4" fmla="*/ 147777 w 1609651"/>
              <a:gd name="connsiteY4" fmla="*/ 1024467 h 1202730"/>
              <a:gd name="connsiteX5" fmla="*/ 3844 w 1609651"/>
              <a:gd name="connsiteY5" fmla="*/ 313266 h 1202730"/>
              <a:gd name="connsiteX6" fmla="*/ 215511 w 1609651"/>
              <a:gd name="connsiteY6" fmla="*/ 0 h 1202730"/>
              <a:gd name="connsiteX0" fmla="*/ 220938 w 1615078"/>
              <a:gd name="connsiteY0" fmla="*/ 0 h 1202730"/>
              <a:gd name="connsiteX1" fmla="*/ 551138 w 1615078"/>
              <a:gd name="connsiteY1" fmla="*/ 643467 h 1202730"/>
              <a:gd name="connsiteX2" fmla="*/ 1609471 w 1615078"/>
              <a:gd name="connsiteY2" fmla="*/ 846667 h 1202730"/>
              <a:gd name="connsiteX3" fmla="*/ 1033738 w 1615078"/>
              <a:gd name="connsiteY3" fmla="*/ 1202267 h 1202730"/>
              <a:gd name="connsiteX4" fmla="*/ 153204 w 1615078"/>
              <a:gd name="connsiteY4" fmla="*/ 1024467 h 1202730"/>
              <a:gd name="connsiteX5" fmla="*/ 9271 w 1615078"/>
              <a:gd name="connsiteY5" fmla="*/ 313266 h 1202730"/>
              <a:gd name="connsiteX6" fmla="*/ 220938 w 1615078"/>
              <a:gd name="connsiteY6" fmla="*/ 0 h 1202730"/>
              <a:gd name="connsiteX0" fmla="*/ 273661 w 1667801"/>
              <a:gd name="connsiteY0" fmla="*/ 0 h 1202730"/>
              <a:gd name="connsiteX1" fmla="*/ 603861 w 1667801"/>
              <a:gd name="connsiteY1" fmla="*/ 643467 h 1202730"/>
              <a:gd name="connsiteX2" fmla="*/ 1662194 w 1667801"/>
              <a:gd name="connsiteY2" fmla="*/ 846667 h 1202730"/>
              <a:gd name="connsiteX3" fmla="*/ 1086461 w 1667801"/>
              <a:gd name="connsiteY3" fmla="*/ 1202267 h 1202730"/>
              <a:gd name="connsiteX4" fmla="*/ 205927 w 1667801"/>
              <a:gd name="connsiteY4" fmla="*/ 1024467 h 1202730"/>
              <a:gd name="connsiteX5" fmla="*/ 2728 w 1667801"/>
              <a:gd name="connsiteY5" fmla="*/ 270932 h 1202730"/>
              <a:gd name="connsiteX6" fmla="*/ 273661 w 1667801"/>
              <a:gd name="connsiteY6" fmla="*/ 0 h 1202730"/>
              <a:gd name="connsiteX0" fmla="*/ 327362 w 1721502"/>
              <a:gd name="connsiteY0" fmla="*/ 0 h 1361190"/>
              <a:gd name="connsiteX1" fmla="*/ 657562 w 1721502"/>
              <a:gd name="connsiteY1" fmla="*/ 643467 h 1361190"/>
              <a:gd name="connsiteX2" fmla="*/ 1715895 w 1721502"/>
              <a:gd name="connsiteY2" fmla="*/ 846667 h 1361190"/>
              <a:gd name="connsiteX3" fmla="*/ 1140162 w 1721502"/>
              <a:gd name="connsiteY3" fmla="*/ 1202267 h 1361190"/>
              <a:gd name="connsiteX4" fmla="*/ 96062 w 1721502"/>
              <a:gd name="connsiteY4" fmla="*/ 1319542 h 1361190"/>
              <a:gd name="connsiteX5" fmla="*/ 56429 w 1721502"/>
              <a:gd name="connsiteY5" fmla="*/ 270932 h 1361190"/>
              <a:gd name="connsiteX6" fmla="*/ 327362 w 1721502"/>
              <a:gd name="connsiteY6" fmla="*/ 0 h 1361190"/>
              <a:gd name="connsiteX0" fmla="*/ 327362 w 1721236"/>
              <a:gd name="connsiteY0" fmla="*/ 0 h 1486357"/>
              <a:gd name="connsiteX1" fmla="*/ 657562 w 1721236"/>
              <a:gd name="connsiteY1" fmla="*/ 643467 h 1486357"/>
              <a:gd name="connsiteX2" fmla="*/ 1715895 w 1721236"/>
              <a:gd name="connsiteY2" fmla="*/ 846667 h 1486357"/>
              <a:gd name="connsiteX3" fmla="*/ 1118640 w 1721236"/>
              <a:gd name="connsiteY3" fmla="*/ 1485771 h 1486357"/>
              <a:gd name="connsiteX4" fmla="*/ 96062 w 1721236"/>
              <a:gd name="connsiteY4" fmla="*/ 1319542 h 1486357"/>
              <a:gd name="connsiteX5" fmla="*/ 56429 w 1721236"/>
              <a:gd name="connsiteY5" fmla="*/ 270932 h 1486357"/>
              <a:gd name="connsiteX6" fmla="*/ 327362 w 1721236"/>
              <a:gd name="connsiteY6" fmla="*/ 0 h 1486357"/>
              <a:gd name="connsiteX0" fmla="*/ 296830 w 1690834"/>
              <a:gd name="connsiteY0" fmla="*/ 0 h 1567473"/>
              <a:gd name="connsiteX1" fmla="*/ 627030 w 1690834"/>
              <a:gd name="connsiteY1" fmla="*/ 643467 h 1567473"/>
              <a:gd name="connsiteX2" fmla="*/ 1685363 w 1690834"/>
              <a:gd name="connsiteY2" fmla="*/ 846667 h 1567473"/>
              <a:gd name="connsiteX3" fmla="*/ 1088108 w 1690834"/>
              <a:gd name="connsiteY3" fmla="*/ 1485771 h 1567473"/>
              <a:gd name="connsiteX4" fmla="*/ 120684 w 1690834"/>
              <a:gd name="connsiteY4" fmla="*/ 1467815 h 1567473"/>
              <a:gd name="connsiteX5" fmla="*/ 25897 w 1690834"/>
              <a:gd name="connsiteY5" fmla="*/ 270932 h 1567473"/>
              <a:gd name="connsiteX6" fmla="*/ 296830 w 1690834"/>
              <a:gd name="connsiteY6" fmla="*/ 0 h 1567473"/>
              <a:gd name="connsiteX0" fmla="*/ 296830 w 1690834"/>
              <a:gd name="connsiteY0" fmla="*/ 0 h 1542651"/>
              <a:gd name="connsiteX1" fmla="*/ 627030 w 1690834"/>
              <a:gd name="connsiteY1" fmla="*/ 643467 h 1542651"/>
              <a:gd name="connsiteX2" fmla="*/ 1685363 w 1690834"/>
              <a:gd name="connsiteY2" fmla="*/ 846667 h 1542651"/>
              <a:gd name="connsiteX3" fmla="*/ 1088108 w 1690834"/>
              <a:gd name="connsiteY3" fmla="*/ 1485771 h 1542651"/>
              <a:gd name="connsiteX4" fmla="*/ 120684 w 1690834"/>
              <a:gd name="connsiteY4" fmla="*/ 1467815 h 1542651"/>
              <a:gd name="connsiteX5" fmla="*/ 25897 w 1690834"/>
              <a:gd name="connsiteY5" fmla="*/ 270932 h 1542651"/>
              <a:gd name="connsiteX6" fmla="*/ 296830 w 1690834"/>
              <a:gd name="connsiteY6" fmla="*/ 0 h 1542651"/>
              <a:gd name="connsiteX0" fmla="*/ 296830 w 1780543"/>
              <a:gd name="connsiteY0" fmla="*/ 0 h 1542651"/>
              <a:gd name="connsiteX1" fmla="*/ 627030 w 1780543"/>
              <a:gd name="connsiteY1" fmla="*/ 643467 h 1542651"/>
              <a:gd name="connsiteX2" fmla="*/ 1685363 w 1780543"/>
              <a:gd name="connsiteY2" fmla="*/ 846667 h 1542651"/>
              <a:gd name="connsiteX3" fmla="*/ 1552978 w 1780543"/>
              <a:gd name="connsiteY3" fmla="*/ 1485771 h 1542651"/>
              <a:gd name="connsiteX4" fmla="*/ 120684 w 1780543"/>
              <a:gd name="connsiteY4" fmla="*/ 1467815 h 1542651"/>
              <a:gd name="connsiteX5" fmla="*/ 25897 w 1780543"/>
              <a:gd name="connsiteY5" fmla="*/ 270932 h 1542651"/>
              <a:gd name="connsiteX6" fmla="*/ 296830 w 1780543"/>
              <a:gd name="connsiteY6" fmla="*/ 0 h 1542651"/>
              <a:gd name="connsiteX0" fmla="*/ 296830 w 1856771"/>
              <a:gd name="connsiteY0" fmla="*/ 0 h 1542651"/>
              <a:gd name="connsiteX1" fmla="*/ 627030 w 1856771"/>
              <a:gd name="connsiteY1" fmla="*/ 643467 h 1542651"/>
              <a:gd name="connsiteX2" fmla="*/ 1685363 w 1856771"/>
              <a:gd name="connsiteY2" fmla="*/ 846667 h 1542651"/>
              <a:gd name="connsiteX3" fmla="*/ 1694803 w 1856771"/>
              <a:gd name="connsiteY3" fmla="*/ 1485771 h 1542651"/>
              <a:gd name="connsiteX4" fmla="*/ 120684 w 1856771"/>
              <a:gd name="connsiteY4" fmla="*/ 1467815 h 1542651"/>
              <a:gd name="connsiteX5" fmla="*/ 25897 w 1856771"/>
              <a:gd name="connsiteY5" fmla="*/ 270932 h 1542651"/>
              <a:gd name="connsiteX6" fmla="*/ 296830 w 1856771"/>
              <a:gd name="connsiteY6" fmla="*/ 0 h 1542651"/>
              <a:gd name="connsiteX0" fmla="*/ 296830 w 1762005"/>
              <a:gd name="connsiteY0" fmla="*/ 0 h 1542651"/>
              <a:gd name="connsiteX1" fmla="*/ 627030 w 1762005"/>
              <a:gd name="connsiteY1" fmla="*/ 643467 h 1542651"/>
              <a:gd name="connsiteX2" fmla="*/ 1685363 w 1762005"/>
              <a:gd name="connsiteY2" fmla="*/ 846667 h 1542651"/>
              <a:gd name="connsiteX3" fmla="*/ 1505704 w 1762005"/>
              <a:gd name="connsiteY3" fmla="*/ 1485771 h 1542651"/>
              <a:gd name="connsiteX4" fmla="*/ 120684 w 1762005"/>
              <a:gd name="connsiteY4" fmla="*/ 1467815 h 1542651"/>
              <a:gd name="connsiteX5" fmla="*/ 25897 w 1762005"/>
              <a:gd name="connsiteY5" fmla="*/ 270932 h 1542651"/>
              <a:gd name="connsiteX6" fmla="*/ 296830 w 1762005"/>
              <a:gd name="connsiteY6" fmla="*/ 0 h 1542651"/>
              <a:gd name="connsiteX0" fmla="*/ 296830 w 1758510"/>
              <a:gd name="connsiteY0" fmla="*/ 0 h 1542651"/>
              <a:gd name="connsiteX1" fmla="*/ 627030 w 1758510"/>
              <a:gd name="connsiteY1" fmla="*/ 643467 h 1542651"/>
              <a:gd name="connsiteX2" fmla="*/ 1685363 w 1758510"/>
              <a:gd name="connsiteY2" fmla="*/ 846667 h 1542651"/>
              <a:gd name="connsiteX3" fmla="*/ 1505704 w 1758510"/>
              <a:gd name="connsiteY3" fmla="*/ 1485771 h 1542651"/>
              <a:gd name="connsiteX4" fmla="*/ 120684 w 1758510"/>
              <a:gd name="connsiteY4" fmla="*/ 1467815 h 1542651"/>
              <a:gd name="connsiteX5" fmla="*/ 25897 w 1758510"/>
              <a:gd name="connsiteY5" fmla="*/ 270932 h 1542651"/>
              <a:gd name="connsiteX6" fmla="*/ 296830 w 1758510"/>
              <a:gd name="connsiteY6" fmla="*/ 0 h 1542651"/>
              <a:gd name="connsiteX0" fmla="*/ 296830 w 1758510"/>
              <a:gd name="connsiteY0" fmla="*/ 0 h 1542651"/>
              <a:gd name="connsiteX1" fmla="*/ 627030 w 1758510"/>
              <a:gd name="connsiteY1" fmla="*/ 643467 h 1542651"/>
              <a:gd name="connsiteX2" fmla="*/ 1685363 w 1758510"/>
              <a:gd name="connsiteY2" fmla="*/ 846667 h 1542651"/>
              <a:gd name="connsiteX3" fmla="*/ 1505704 w 1758510"/>
              <a:gd name="connsiteY3" fmla="*/ 1485771 h 1542651"/>
              <a:gd name="connsiteX4" fmla="*/ 120684 w 1758510"/>
              <a:gd name="connsiteY4" fmla="*/ 1467815 h 1542651"/>
              <a:gd name="connsiteX5" fmla="*/ 25897 w 1758510"/>
              <a:gd name="connsiteY5" fmla="*/ 270932 h 1542651"/>
              <a:gd name="connsiteX6" fmla="*/ 296830 w 1758510"/>
              <a:gd name="connsiteY6" fmla="*/ 0 h 1542651"/>
              <a:gd name="connsiteX0" fmla="*/ 296830 w 1762005"/>
              <a:gd name="connsiteY0" fmla="*/ 0 h 1542651"/>
              <a:gd name="connsiteX1" fmla="*/ 627030 w 1762005"/>
              <a:gd name="connsiteY1" fmla="*/ 643467 h 1542651"/>
              <a:gd name="connsiteX2" fmla="*/ 1685363 w 1762005"/>
              <a:gd name="connsiteY2" fmla="*/ 846667 h 1542651"/>
              <a:gd name="connsiteX3" fmla="*/ 1505704 w 1762005"/>
              <a:gd name="connsiteY3" fmla="*/ 1485771 h 1542651"/>
              <a:gd name="connsiteX4" fmla="*/ 120684 w 1762005"/>
              <a:gd name="connsiteY4" fmla="*/ 1467815 h 1542651"/>
              <a:gd name="connsiteX5" fmla="*/ 25897 w 1762005"/>
              <a:gd name="connsiteY5" fmla="*/ 270932 h 1542651"/>
              <a:gd name="connsiteX6" fmla="*/ 296830 w 1762005"/>
              <a:gd name="connsiteY6" fmla="*/ 0 h 1542651"/>
              <a:gd name="connsiteX0" fmla="*/ 296830 w 1751522"/>
              <a:gd name="connsiteY0" fmla="*/ 0 h 1542651"/>
              <a:gd name="connsiteX1" fmla="*/ 627030 w 1751522"/>
              <a:gd name="connsiteY1" fmla="*/ 643467 h 1542651"/>
              <a:gd name="connsiteX2" fmla="*/ 1685363 w 1751522"/>
              <a:gd name="connsiteY2" fmla="*/ 846667 h 1542651"/>
              <a:gd name="connsiteX3" fmla="*/ 1505704 w 1751522"/>
              <a:gd name="connsiteY3" fmla="*/ 1485771 h 1542651"/>
              <a:gd name="connsiteX4" fmla="*/ 120684 w 1751522"/>
              <a:gd name="connsiteY4" fmla="*/ 1467815 h 1542651"/>
              <a:gd name="connsiteX5" fmla="*/ 25897 w 1751522"/>
              <a:gd name="connsiteY5" fmla="*/ 270932 h 1542651"/>
              <a:gd name="connsiteX6" fmla="*/ 296830 w 1751522"/>
              <a:gd name="connsiteY6" fmla="*/ 0 h 154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1522" h="1542651">
                <a:moveTo>
                  <a:pt x="296830" y="0"/>
                </a:moveTo>
                <a:cubicBezTo>
                  <a:pt x="346219" y="251178"/>
                  <a:pt x="395608" y="502356"/>
                  <a:pt x="627030" y="643467"/>
                </a:cubicBezTo>
                <a:cubicBezTo>
                  <a:pt x="858452" y="784578"/>
                  <a:pt x="1562555" y="801601"/>
                  <a:pt x="1685363" y="846667"/>
                </a:cubicBezTo>
                <a:cubicBezTo>
                  <a:pt x="1808171" y="891733"/>
                  <a:pt x="1766484" y="1382246"/>
                  <a:pt x="1505704" y="1485771"/>
                </a:cubicBezTo>
                <a:cubicBezTo>
                  <a:pt x="1244924" y="1589296"/>
                  <a:pt x="267440" y="1531968"/>
                  <a:pt x="120684" y="1467815"/>
                </a:cubicBezTo>
                <a:cubicBezTo>
                  <a:pt x="-59939" y="1222281"/>
                  <a:pt x="11786" y="440266"/>
                  <a:pt x="25897" y="270932"/>
                </a:cubicBezTo>
                <a:lnTo>
                  <a:pt x="29683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8" name="Freeform 37"/>
          <p:cNvSpPr/>
          <p:nvPr/>
        </p:nvSpPr>
        <p:spPr>
          <a:xfrm>
            <a:off x="6862906" y="3226086"/>
            <a:ext cx="3678306" cy="2354799"/>
          </a:xfrm>
          <a:custGeom>
            <a:avLst/>
            <a:gdLst>
              <a:gd name="connsiteX0" fmla="*/ 0 w 1388533"/>
              <a:gd name="connsiteY0" fmla="*/ 0 h 846667"/>
              <a:gd name="connsiteX1" fmla="*/ 330200 w 1388533"/>
              <a:gd name="connsiteY1" fmla="*/ 643467 h 846667"/>
              <a:gd name="connsiteX2" fmla="*/ 1388533 w 1388533"/>
              <a:gd name="connsiteY2" fmla="*/ 846667 h 846667"/>
              <a:gd name="connsiteX0" fmla="*/ 0 w 1388533"/>
              <a:gd name="connsiteY0" fmla="*/ 0 h 846667"/>
              <a:gd name="connsiteX1" fmla="*/ 330200 w 1388533"/>
              <a:gd name="connsiteY1" fmla="*/ 643467 h 846667"/>
              <a:gd name="connsiteX2" fmla="*/ 1388533 w 1388533"/>
              <a:gd name="connsiteY2" fmla="*/ 846667 h 846667"/>
              <a:gd name="connsiteX3" fmla="*/ 0 w 1388533"/>
              <a:gd name="connsiteY3" fmla="*/ 0 h 846667"/>
              <a:gd name="connsiteX0" fmla="*/ 110067 w 1498600"/>
              <a:gd name="connsiteY0" fmla="*/ 0 h 938793"/>
              <a:gd name="connsiteX1" fmla="*/ 440267 w 1498600"/>
              <a:gd name="connsiteY1" fmla="*/ 643467 h 938793"/>
              <a:gd name="connsiteX2" fmla="*/ 1498600 w 1498600"/>
              <a:gd name="connsiteY2" fmla="*/ 846667 h 938793"/>
              <a:gd name="connsiteX3" fmla="*/ 0 w 1498600"/>
              <a:gd name="connsiteY3" fmla="*/ 880533 h 938793"/>
              <a:gd name="connsiteX4" fmla="*/ 110067 w 1498600"/>
              <a:gd name="connsiteY4" fmla="*/ 0 h 938793"/>
              <a:gd name="connsiteX0" fmla="*/ 110067 w 1504207"/>
              <a:gd name="connsiteY0" fmla="*/ 0 h 1202394"/>
              <a:gd name="connsiteX1" fmla="*/ 440267 w 1504207"/>
              <a:gd name="connsiteY1" fmla="*/ 643467 h 1202394"/>
              <a:gd name="connsiteX2" fmla="*/ 1498600 w 1504207"/>
              <a:gd name="connsiteY2" fmla="*/ 846667 h 1202394"/>
              <a:gd name="connsiteX3" fmla="*/ 922867 w 1504207"/>
              <a:gd name="connsiteY3" fmla="*/ 1202267 h 1202394"/>
              <a:gd name="connsiteX4" fmla="*/ 0 w 1504207"/>
              <a:gd name="connsiteY4" fmla="*/ 880533 h 1202394"/>
              <a:gd name="connsiteX5" fmla="*/ 110067 w 1504207"/>
              <a:gd name="connsiteY5" fmla="*/ 0 h 1202394"/>
              <a:gd name="connsiteX0" fmla="*/ 146035 w 1540175"/>
              <a:gd name="connsiteY0" fmla="*/ 0 h 1202390"/>
              <a:gd name="connsiteX1" fmla="*/ 476235 w 1540175"/>
              <a:gd name="connsiteY1" fmla="*/ 643467 h 1202390"/>
              <a:gd name="connsiteX2" fmla="*/ 1534568 w 1540175"/>
              <a:gd name="connsiteY2" fmla="*/ 846667 h 1202390"/>
              <a:gd name="connsiteX3" fmla="*/ 958835 w 1540175"/>
              <a:gd name="connsiteY3" fmla="*/ 1202267 h 1202390"/>
              <a:gd name="connsiteX4" fmla="*/ 35968 w 1540175"/>
              <a:gd name="connsiteY4" fmla="*/ 880533 h 1202390"/>
              <a:gd name="connsiteX5" fmla="*/ 2101 w 1540175"/>
              <a:gd name="connsiteY5" fmla="*/ 262466 h 1202390"/>
              <a:gd name="connsiteX6" fmla="*/ 146035 w 1540175"/>
              <a:gd name="connsiteY6" fmla="*/ 0 h 1202390"/>
              <a:gd name="connsiteX0" fmla="*/ 145249 w 1539389"/>
              <a:gd name="connsiteY0" fmla="*/ 0 h 1202730"/>
              <a:gd name="connsiteX1" fmla="*/ 475449 w 1539389"/>
              <a:gd name="connsiteY1" fmla="*/ 643467 h 1202730"/>
              <a:gd name="connsiteX2" fmla="*/ 1533782 w 1539389"/>
              <a:gd name="connsiteY2" fmla="*/ 846667 h 1202730"/>
              <a:gd name="connsiteX3" fmla="*/ 958049 w 1539389"/>
              <a:gd name="connsiteY3" fmla="*/ 1202267 h 1202730"/>
              <a:gd name="connsiteX4" fmla="*/ 77515 w 1539389"/>
              <a:gd name="connsiteY4" fmla="*/ 1024467 h 1202730"/>
              <a:gd name="connsiteX5" fmla="*/ 1315 w 1539389"/>
              <a:gd name="connsiteY5" fmla="*/ 262466 h 1202730"/>
              <a:gd name="connsiteX6" fmla="*/ 145249 w 1539389"/>
              <a:gd name="connsiteY6" fmla="*/ 0 h 1202730"/>
              <a:gd name="connsiteX0" fmla="*/ 87435 w 1481575"/>
              <a:gd name="connsiteY0" fmla="*/ 0 h 1202730"/>
              <a:gd name="connsiteX1" fmla="*/ 417635 w 1481575"/>
              <a:gd name="connsiteY1" fmla="*/ 643467 h 1202730"/>
              <a:gd name="connsiteX2" fmla="*/ 1475968 w 1481575"/>
              <a:gd name="connsiteY2" fmla="*/ 846667 h 1202730"/>
              <a:gd name="connsiteX3" fmla="*/ 900235 w 1481575"/>
              <a:gd name="connsiteY3" fmla="*/ 1202267 h 1202730"/>
              <a:gd name="connsiteX4" fmla="*/ 19701 w 1481575"/>
              <a:gd name="connsiteY4" fmla="*/ 1024467 h 1202730"/>
              <a:gd name="connsiteX5" fmla="*/ 2768 w 1481575"/>
              <a:gd name="connsiteY5" fmla="*/ 287866 h 1202730"/>
              <a:gd name="connsiteX6" fmla="*/ 87435 w 1481575"/>
              <a:gd name="connsiteY6" fmla="*/ 0 h 1202730"/>
              <a:gd name="connsiteX0" fmla="*/ 212490 w 1606630"/>
              <a:gd name="connsiteY0" fmla="*/ 0 h 1202730"/>
              <a:gd name="connsiteX1" fmla="*/ 542690 w 1606630"/>
              <a:gd name="connsiteY1" fmla="*/ 643467 h 1202730"/>
              <a:gd name="connsiteX2" fmla="*/ 1601023 w 1606630"/>
              <a:gd name="connsiteY2" fmla="*/ 846667 h 1202730"/>
              <a:gd name="connsiteX3" fmla="*/ 1025290 w 1606630"/>
              <a:gd name="connsiteY3" fmla="*/ 1202267 h 1202730"/>
              <a:gd name="connsiteX4" fmla="*/ 144756 w 1606630"/>
              <a:gd name="connsiteY4" fmla="*/ 1024467 h 1202730"/>
              <a:gd name="connsiteX5" fmla="*/ 823 w 1606630"/>
              <a:gd name="connsiteY5" fmla="*/ 313266 h 1202730"/>
              <a:gd name="connsiteX6" fmla="*/ 212490 w 1606630"/>
              <a:gd name="connsiteY6" fmla="*/ 0 h 1202730"/>
              <a:gd name="connsiteX0" fmla="*/ 215511 w 1609651"/>
              <a:gd name="connsiteY0" fmla="*/ 0 h 1202730"/>
              <a:gd name="connsiteX1" fmla="*/ 545711 w 1609651"/>
              <a:gd name="connsiteY1" fmla="*/ 643467 h 1202730"/>
              <a:gd name="connsiteX2" fmla="*/ 1604044 w 1609651"/>
              <a:gd name="connsiteY2" fmla="*/ 846667 h 1202730"/>
              <a:gd name="connsiteX3" fmla="*/ 1028311 w 1609651"/>
              <a:gd name="connsiteY3" fmla="*/ 1202267 h 1202730"/>
              <a:gd name="connsiteX4" fmla="*/ 147777 w 1609651"/>
              <a:gd name="connsiteY4" fmla="*/ 1024467 h 1202730"/>
              <a:gd name="connsiteX5" fmla="*/ 3844 w 1609651"/>
              <a:gd name="connsiteY5" fmla="*/ 313266 h 1202730"/>
              <a:gd name="connsiteX6" fmla="*/ 215511 w 1609651"/>
              <a:gd name="connsiteY6" fmla="*/ 0 h 1202730"/>
              <a:gd name="connsiteX0" fmla="*/ 220938 w 1615078"/>
              <a:gd name="connsiteY0" fmla="*/ 0 h 1202730"/>
              <a:gd name="connsiteX1" fmla="*/ 551138 w 1615078"/>
              <a:gd name="connsiteY1" fmla="*/ 643467 h 1202730"/>
              <a:gd name="connsiteX2" fmla="*/ 1609471 w 1615078"/>
              <a:gd name="connsiteY2" fmla="*/ 846667 h 1202730"/>
              <a:gd name="connsiteX3" fmla="*/ 1033738 w 1615078"/>
              <a:gd name="connsiteY3" fmla="*/ 1202267 h 1202730"/>
              <a:gd name="connsiteX4" fmla="*/ 153204 w 1615078"/>
              <a:gd name="connsiteY4" fmla="*/ 1024467 h 1202730"/>
              <a:gd name="connsiteX5" fmla="*/ 9271 w 1615078"/>
              <a:gd name="connsiteY5" fmla="*/ 313266 h 1202730"/>
              <a:gd name="connsiteX6" fmla="*/ 220938 w 1615078"/>
              <a:gd name="connsiteY6" fmla="*/ 0 h 1202730"/>
              <a:gd name="connsiteX0" fmla="*/ 273661 w 1667801"/>
              <a:gd name="connsiteY0" fmla="*/ 0 h 1202730"/>
              <a:gd name="connsiteX1" fmla="*/ 603861 w 1667801"/>
              <a:gd name="connsiteY1" fmla="*/ 643467 h 1202730"/>
              <a:gd name="connsiteX2" fmla="*/ 1662194 w 1667801"/>
              <a:gd name="connsiteY2" fmla="*/ 846667 h 1202730"/>
              <a:gd name="connsiteX3" fmla="*/ 1086461 w 1667801"/>
              <a:gd name="connsiteY3" fmla="*/ 1202267 h 1202730"/>
              <a:gd name="connsiteX4" fmla="*/ 205927 w 1667801"/>
              <a:gd name="connsiteY4" fmla="*/ 1024467 h 1202730"/>
              <a:gd name="connsiteX5" fmla="*/ 2728 w 1667801"/>
              <a:gd name="connsiteY5" fmla="*/ 270932 h 1202730"/>
              <a:gd name="connsiteX6" fmla="*/ 273661 w 1667801"/>
              <a:gd name="connsiteY6" fmla="*/ 0 h 1202730"/>
              <a:gd name="connsiteX0" fmla="*/ 309413 w 1703553"/>
              <a:gd name="connsiteY0" fmla="*/ 0 h 1316455"/>
              <a:gd name="connsiteX1" fmla="*/ 639613 w 1703553"/>
              <a:gd name="connsiteY1" fmla="*/ 643467 h 1316455"/>
              <a:gd name="connsiteX2" fmla="*/ 1697946 w 1703553"/>
              <a:gd name="connsiteY2" fmla="*/ 846667 h 1316455"/>
              <a:gd name="connsiteX3" fmla="*/ 1122213 w 1703553"/>
              <a:gd name="connsiteY3" fmla="*/ 1202267 h 1316455"/>
              <a:gd name="connsiteX4" fmla="*/ 108244 w 1703553"/>
              <a:gd name="connsiteY4" fmla="*/ 1267470 h 1316455"/>
              <a:gd name="connsiteX5" fmla="*/ 38480 w 1703553"/>
              <a:gd name="connsiteY5" fmla="*/ 270932 h 1316455"/>
              <a:gd name="connsiteX6" fmla="*/ 309413 w 1703553"/>
              <a:gd name="connsiteY6" fmla="*/ 0 h 1316455"/>
              <a:gd name="connsiteX0" fmla="*/ 286361 w 1680501"/>
              <a:gd name="connsiteY0" fmla="*/ 0 h 1292818"/>
              <a:gd name="connsiteX1" fmla="*/ 616561 w 1680501"/>
              <a:gd name="connsiteY1" fmla="*/ 643467 h 1292818"/>
              <a:gd name="connsiteX2" fmla="*/ 1674894 w 1680501"/>
              <a:gd name="connsiteY2" fmla="*/ 846667 h 1292818"/>
              <a:gd name="connsiteX3" fmla="*/ 1099161 w 1680501"/>
              <a:gd name="connsiteY3" fmla="*/ 1202267 h 1292818"/>
              <a:gd name="connsiteX4" fmla="*/ 136844 w 1680501"/>
              <a:gd name="connsiteY4" fmla="*/ 1238541 h 1292818"/>
              <a:gd name="connsiteX5" fmla="*/ 15428 w 1680501"/>
              <a:gd name="connsiteY5" fmla="*/ 270932 h 1292818"/>
              <a:gd name="connsiteX6" fmla="*/ 286361 w 1680501"/>
              <a:gd name="connsiteY6" fmla="*/ 0 h 1292818"/>
              <a:gd name="connsiteX0" fmla="*/ 286361 w 1679857"/>
              <a:gd name="connsiteY0" fmla="*/ 0 h 1377270"/>
              <a:gd name="connsiteX1" fmla="*/ 616561 w 1679857"/>
              <a:gd name="connsiteY1" fmla="*/ 643467 h 1377270"/>
              <a:gd name="connsiteX2" fmla="*/ 1674894 w 1679857"/>
              <a:gd name="connsiteY2" fmla="*/ 846667 h 1377270"/>
              <a:gd name="connsiteX3" fmla="*/ 1043204 w 1679857"/>
              <a:gd name="connsiteY3" fmla="*/ 1375841 h 1377270"/>
              <a:gd name="connsiteX4" fmla="*/ 136844 w 1679857"/>
              <a:gd name="connsiteY4" fmla="*/ 1238541 h 1377270"/>
              <a:gd name="connsiteX5" fmla="*/ 15428 w 1679857"/>
              <a:gd name="connsiteY5" fmla="*/ 270932 h 1377270"/>
              <a:gd name="connsiteX6" fmla="*/ 286361 w 1679857"/>
              <a:gd name="connsiteY6" fmla="*/ 0 h 1377270"/>
              <a:gd name="connsiteX0" fmla="*/ 343193 w 1736689"/>
              <a:gd name="connsiteY0" fmla="*/ 0 h 1377270"/>
              <a:gd name="connsiteX1" fmla="*/ 673393 w 1736689"/>
              <a:gd name="connsiteY1" fmla="*/ 643467 h 1377270"/>
              <a:gd name="connsiteX2" fmla="*/ 1731726 w 1736689"/>
              <a:gd name="connsiteY2" fmla="*/ 846667 h 1377270"/>
              <a:gd name="connsiteX3" fmla="*/ 1100036 w 1736689"/>
              <a:gd name="connsiteY3" fmla="*/ 1375841 h 1377270"/>
              <a:gd name="connsiteX4" fmla="*/ 193676 w 1736689"/>
              <a:gd name="connsiteY4" fmla="*/ 1238541 h 1377270"/>
              <a:gd name="connsiteX5" fmla="*/ 3391 w 1736689"/>
              <a:gd name="connsiteY5" fmla="*/ 201503 h 1377270"/>
              <a:gd name="connsiteX6" fmla="*/ 343193 w 1736689"/>
              <a:gd name="connsiteY6" fmla="*/ 0 h 1377270"/>
              <a:gd name="connsiteX0" fmla="*/ 341541 w 1735037"/>
              <a:gd name="connsiteY0" fmla="*/ 0 h 1376514"/>
              <a:gd name="connsiteX1" fmla="*/ 671741 w 1735037"/>
              <a:gd name="connsiteY1" fmla="*/ 643467 h 1376514"/>
              <a:gd name="connsiteX2" fmla="*/ 1730074 w 1735037"/>
              <a:gd name="connsiteY2" fmla="*/ 846667 h 1376514"/>
              <a:gd name="connsiteX3" fmla="*/ 1098384 w 1735037"/>
              <a:gd name="connsiteY3" fmla="*/ 1375841 h 1376514"/>
              <a:gd name="connsiteX4" fmla="*/ 239372 w 1735037"/>
              <a:gd name="connsiteY4" fmla="*/ 1215398 h 1376514"/>
              <a:gd name="connsiteX5" fmla="*/ 1739 w 1735037"/>
              <a:gd name="connsiteY5" fmla="*/ 201503 h 1376514"/>
              <a:gd name="connsiteX6" fmla="*/ 341541 w 1735037"/>
              <a:gd name="connsiteY6" fmla="*/ 0 h 1376514"/>
              <a:gd name="connsiteX0" fmla="*/ 340811 w 1734307"/>
              <a:gd name="connsiteY0" fmla="*/ 0 h 1376164"/>
              <a:gd name="connsiteX1" fmla="*/ 671011 w 1734307"/>
              <a:gd name="connsiteY1" fmla="*/ 643467 h 1376164"/>
              <a:gd name="connsiteX2" fmla="*/ 1729344 w 1734307"/>
              <a:gd name="connsiteY2" fmla="*/ 846667 h 1376164"/>
              <a:gd name="connsiteX3" fmla="*/ 1097654 w 1734307"/>
              <a:gd name="connsiteY3" fmla="*/ 1375841 h 1376164"/>
              <a:gd name="connsiteX4" fmla="*/ 303207 w 1734307"/>
              <a:gd name="connsiteY4" fmla="*/ 1174898 h 1376164"/>
              <a:gd name="connsiteX5" fmla="*/ 1009 w 1734307"/>
              <a:gd name="connsiteY5" fmla="*/ 201503 h 1376164"/>
              <a:gd name="connsiteX6" fmla="*/ 340811 w 1734307"/>
              <a:gd name="connsiteY6" fmla="*/ 0 h 1376164"/>
              <a:gd name="connsiteX0" fmla="*/ 390835 w 1784331"/>
              <a:gd name="connsiteY0" fmla="*/ 0 h 1435505"/>
              <a:gd name="connsiteX1" fmla="*/ 721035 w 1784331"/>
              <a:gd name="connsiteY1" fmla="*/ 643467 h 1435505"/>
              <a:gd name="connsiteX2" fmla="*/ 1779368 w 1784331"/>
              <a:gd name="connsiteY2" fmla="*/ 846667 h 1435505"/>
              <a:gd name="connsiteX3" fmla="*/ 1147678 w 1784331"/>
              <a:gd name="connsiteY3" fmla="*/ 1375841 h 1435505"/>
              <a:gd name="connsiteX4" fmla="*/ 99274 w 1784331"/>
              <a:gd name="connsiteY4" fmla="*/ 1371615 h 1435505"/>
              <a:gd name="connsiteX5" fmla="*/ 51033 w 1784331"/>
              <a:gd name="connsiteY5" fmla="*/ 201503 h 1435505"/>
              <a:gd name="connsiteX6" fmla="*/ 390835 w 1784331"/>
              <a:gd name="connsiteY6" fmla="*/ 0 h 1435505"/>
              <a:gd name="connsiteX0" fmla="*/ 341823 w 1735319"/>
              <a:gd name="connsiteY0" fmla="*/ 0 h 1376779"/>
              <a:gd name="connsiteX1" fmla="*/ 672023 w 1735319"/>
              <a:gd name="connsiteY1" fmla="*/ 643467 h 1376779"/>
              <a:gd name="connsiteX2" fmla="*/ 1730356 w 1735319"/>
              <a:gd name="connsiteY2" fmla="*/ 846667 h 1376779"/>
              <a:gd name="connsiteX3" fmla="*/ 1098666 w 1735319"/>
              <a:gd name="connsiteY3" fmla="*/ 1375841 h 1376779"/>
              <a:gd name="connsiteX4" fmla="*/ 226741 w 1735319"/>
              <a:gd name="connsiteY4" fmla="*/ 1226970 h 1376779"/>
              <a:gd name="connsiteX5" fmla="*/ 2021 w 1735319"/>
              <a:gd name="connsiteY5" fmla="*/ 201503 h 1376779"/>
              <a:gd name="connsiteX6" fmla="*/ 341823 w 1735319"/>
              <a:gd name="connsiteY6" fmla="*/ 0 h 1376779"/>
              <a:gd name="connsiteX0" fmla="*/ 341823 w 1735748"/>
              <a:gd name="connsiteY0" fmla="*/ 0 h 1590016"/>
              <a:gd name="connsiteX1" fmla="*/ 672023 w 1735748"/>
              <a:gd name="connsiteY1" fmla="*/ 643467 h 1590016"/>
              <a:gd name="connsiteX2" fmla="*/ 1730356 w 1735748"/>
              <a:gd name="connsiteY2" fmla="*/ 846667 h 1590016"/>
              <a:gd name="connsiteX3" fmla="*/ 1137405 w 1735748"/>
              <a:gd name="connsiteY3" fmla="*/ 1589915 h 1590016"/>
              <a:gd name="connsiteX4" fmla="*/ 226741 w 1735748"/>
              <a:gd name="connsiteY4" fmla="*/ 1226970 h 1590016"/>
              <a:gd name="connsiteX5" fmla="*/ 2021 w 1735748"/>
              <a:gd name="connsiteY5" fmla="*/ 201503 h 1590016"/>
              <a:gd name="connsiteX6" fmla="*/ 341823 w 1735748"/>
              <a:gd name="connsiteY6" fmla="*/ 0 h 1590016"/>
              <a:gd name="connsiteX0" fmla="*/ 341823 w 1735853"/>
              <a:gd name="connsiteY0" fmla="*/ 0 h 1457075"/>
              <a:gd name="connsiteX1" fmla="*/ 672023 w 1735853"/>
              <a:gd name="connsiteY1" fmla="*/ 643467 h 1457075"/>
              <a:gd name="connsiteX2" fmla="*/ 1730356 w 1735853"/>
              <a:gd name="connsiteY2" fmla="*/ 846667 h 1457075"/>
              <a:gd name="connsiteX3" fmla="*/ 1146014 w 1735853"/>
              <a:gd name="connsiteY3" fmla="*/ 1456842 h 1457075"/>
              <a:gd name="connsiteX4" fmla="*/ 226741 w 1735853"/>
              <a:gd name="connsiteY4" fmla="*/ 1226970 h 1457075"/>
              <a:gd name="connsiteX5" fmla="*/ 2021 w 1735853"/>
              <a:gd name="connsiteY5" fmla="*/ 201503 h 1457075"/>
              <a:gd name="connsiteX6" fmla="*/ 341823 w 1735853"/>
              <a:gd name="connsiteY6" fmla="*/ 0 h 1457075"/>
              <a:gd name="connsiteX0" fmla="*/ 341823 w 1736581"/>
              <a:gd name="connsiteY0" fmla="*/ 0 h 1520629"/>
              <a:gd name="connsiteX1" fmla="*/ 672023 w 1736581"/>
              <a:gd name="connsiteY1" fmla="*/ 643467 h 1520629"/>
              <a:gd name="connsiteX2" fmla="*/ 1730356 w 1736581"/>
              <a:gd name="connsiteY2" fmla="*/ 846667 h 1520629"/>
              <a:gd name="connsiteX3" fmla="*/ 1197666 w 1736581"/>
              <a:gd name="connsiteY3" fmla="*/ 1520485 h 1520629"/>
              <a:gd name="connsiteX4" fmla="*/ 226741 w 1736581"/>
              <a:gd name="connsiteY4" fmla="*/ 1226970 h 1520629"/>
              <a:gd name="connsiteX5" fmla="*/ 2021 w 1736581"/>
              <a:gd name="connsiteY5" fmla="*/ 201503 h 1520629"/>
              <a:gd name="connsiteX6" fmla="*/ 341823 w 1736581"/>
              <a:gd name="connsiteY6" fmla="*/ 0 h 1520629"/>
              <a:gd name="connsiteX0" fmla="*/ 341823 w 1737806"/>
              <a:gd name="connsiteY0" fmla="*/ 0 h 1514848"/>
              <a:gd name="connsiteX1" fmla="*/ 672023 w 1737806"/>
              <a:gd name="connsiteY1" fmla="*/ 643467 h 1514848"/>
              <a:gd name="connsiteX2" fmla="*/ 1730356 w 1737806"/>
              <a:gd name="connsiteY2" fmla="*/ 846667 h 1514848"/>
              <a:gd name="connsiteX3" fmla="*/ 1262231 w 1737806"/>
              <a:gd name="connsiteY3" fmla="*/ 1514699 h 1514848"/>
              <a:gd name="connsiteX4" fmla="*/ 226741 w 1737806"/>
              <a:gd name="connsiteY4" fmla="*/ 1226970 h 1514848"/>
              <a:gd name="connsiteX5" fmla="*/ 2021 w 1737806"/>
              <a:gd name="connsiteY5" fmla="*/ 201503 h 1514848"/>
              <a:gd name="connsiteX6" fmla="*/ 341823 w 1737806"/>
              <a:gd name="connsiteY6" fmla="*/ 0 h 1514848"/>
              <a:gd name="connsiteX0" fmla="*/ 341823 w 1736135"/>
              <a:gd name="connsiteY0" fmla="*/ 0 h 1451303"/>
              <a:gd name="connsiteX1" fmla="*/ 672023 w 1736135"/>
              <a:gd name="connsiteY1" fmla="*/ 643467 h 1451303"/>
              <a:gd name="connsiteX2" fmla="*/ 1730356 w 1736135"/>
              <a:gd name="connsiteY2" fmla="*/ 846667 h 1451303"/>
              <a:gd name="connsiteX3" fmla="*/ 1167536 w 1736135"/>
              <a:gd name="connsiteY3" fmla="*/ 1451056 h 1451303"/>
              <a:gd name="connsiteX4" fmla="*/ 226741 w 1736135"/>
              <a:gd name="connsiteY4" fmla="*/ 1226970 h 1451303"/>
              <a:gd name="connsiteX5" fmla="*/ 2021 w 1736135"/>
              <a:gd name="connsiteY5" fmla="*/ 201503 h 1451303"/>
              <a:gd name="connsiteX6" fmla="*/ 341823 w 1736135"/>
              <a:gd name="connsiteY6" fmla="*/ 0 h 1451303"/>
              <a:gd name="connsiteX0" fmla="*/ 342945 w 1737257"/>
              <a:gd name="connsiteY0" fmla="*/ 0 h 1451144"/>
              <a:gd name="connsiteX1" fmla="*/ 673145 w 1737257"/>
              <a:gd name="connsiteY1" fmla="*/ 643467 h 1451144"/>
              <a:gd name="connsiteX2" fmla="*/ 1731478 w 1737257"/>
              <a:gd name="connsiteY2" fmla="*/ 846667 h 1451144"/>
              <a:gd name="connsiteX3" fmla="*/ 1168658 w 1737257"/>
              <a:gd name="connsiteY3" fmla="*/ 1451056 h 1451144"/>
              <a:gd name="connsiteX4" fmla="*/ 197732 w 1737257"/>
              <a:gd name="connsiteY4" fmla="*/ 1053396 h 1451144"/>
              <a:gd name="connsiteX5" fmla="*/ 3143 w 1737257"/>
              <a:gd name="connsiteY5" fmla="*/ 201503 h 1451144"/>
              <a:gd name="connsiteX6" fmla="*/ 342945 w 1737257"/>
              <a:gd name="connsiteY6" fmla="*/ 0 h 1451144"/>
              <a:gd name="connsiteX0" fmla="*/ 388213 w 1782525"/>
              <a:gd name="connsiteY0" fmla="*/ 0 h 1451277"/>
              <a:gd name="connsiteX1" fmla="*/ 718413 w 1782525"/>
              <a:gd name="connsiteY1" fmla="*/ 643467 h 1451277"/>
              <a:gd name="connsiteX2" fmla="*/ 1776746 w 1782525"/>
              <a:gd name="connsiteY2" fmla="*/ 846667 h 1451277"/>
              <a:gd name="connsiteX3" fmla="*/ 1213926 w 1782525"/>
              <a:gd name="connsiteY3" fmla="*/ 1451056 h 1451277"/>
              <a:gd name="connsiteX4" fmla="*/ 100956 w 1782525"/>
              <a:gd name="connsiteY4" fmla="*/ 1215398 h 1451277"/>
              <a:gd name="connsiteX5" fmla="*/ 48411 w 1782525"/>
              <a:gd name="connsiteY5" fmla="*/ 201503 h 1451277"/>
              <a:gd name="connsiteX6" fmla="*/ 388213 w 1782525"/>
              <a:gd name="connsiteY6" fmla="*/ 0 h 1451277"/>
              <a:gd name="connsiteX0" fmla="*/ 342726 w 1737038"/>
              <a:gd name="connsiteY0" fmla="*/ 0 h 1451211"/>
              <a:gd name="connsiteX1" fmla="*/ 672926 w 1737038"/>
              <a:gd name="connsiteY1" fmla="*/ 643467 h 1451211"/>
              <a:gd name="connsiteX2" fmla="*/ 1731259 w 1737038"/>
              <a:gd name="connsiteY2" fmla="*/ 846667 h 1451211"/>
              <a:gd name="connsiteX3" fmla="*/ 1168439 w 1737038"/>
              <a:gd name="connsiteY3" fmla="*/ 1451056 h 1451211"/>
              <a:gd name="connsiteX4" fmla="*/ 201817 w 1737038"/>
              <a:gd name="connsiteY4" fmla="*/ 1169111 h 1451211"/>
              <a:gd name="connsiteX5" fmla="*/ 2924 w 1737038"/>
              <a:gd name="connsiteY5" fmla="*/ 201503 h 1451211"/>
              <a:gd name="connsiteX6" fmla="*/ 342726 w 1737038"/>
              <a:gd name="connsiteY6" fmla="*/ 0 h 1451211"/>
              <a:gd name="connsiteX0" fmla="*/ 359894 w 1754206"/>
              <a:gd name="connsiteY0" fmla="*/ 0 h 1451230"/>
              <a:gd name="connsiteX1" fmla="*/ 690094 w 1754206"/>
              <a:gd name="connsiteY1" fmla="*/ 643467 h 1451230"/>
              <a:gd name="connsiteX2" fmla="*/ 1748427 w 1754206"/>
              <a:gd name="connsiteY2" fmla="*/ 846667 h 1451230"/>
              <a:gd name="connsiteX3" fmla="*/ 1185607 w 1754206"/>
              <a:gd name="connsiteY3" fmla="*/ 1451056 h 1451230"/>
              <a:gd name="connsiteX4" fmla="*/ 128593 w 1754206"/>
              <a:gd name="connsiteY4" fmla="*/ 1186468 h 1451230"/>
              <a:gd name="connsiteX5" fmla="*/ 20092 w 1754206"/>
              <a:gd name="connsiteY5" fmla="*/ 201503 h 1451230"/>
              <a:gd name="connsiteX6" fmla="*/ 359894 w 1754206"/>
              <a:gd name="connsiteY6" fmla="*/ 0 h 1451230"/>
              <a:gd name="connsiteX0" fmla="*/ 405288 w 1799600"/>
              <a:gd name="connsiteY0" fmla="*/ 0 h 1451230"/>
              <a:gd name="connsiteX1" fmla="*/ 735488 w 1799600"/>
              <a:gd name="connsiteY1" fmla="*/ 643467 h 1451230"/>
              <a:gd name="connsiteX2" fmla="*/ 1793821 w 1799600"/>
              <a:gd name="connsiteY2" fmla="*/ 846667 h 1451230"/>
              <a:gd name="connsiteX3" fmla="*/ 1231001 w 1799600"/>
              <a:gd name="connsiteY3" fmla="*/ 1451056 h 1451230"/>
              <a:gd name="connsiteX4" fmla="*/ 173987 w 1799600"/>
              <a:gd name="connsiteY4" fmla="*/ 1186468 h 1451230"/>
              <a:gd name="connsiteX5" fmla="*/ 5225 w 1799600"/>
              <a:gd name="connsiteY5" fmla="*/ 74216 h 1451230"/>
              <a:gd name="connsiteX6" fmla="*/ 405288 w 1799600"/>
              <a:gd name="connsiteY6" fmla="*/ 0 h 1451230"/>
              <a:gd name="connsiteX0" fmla="*/ 387119 w 1781431"/>
              <a:gd name="connsiteY0" fmla="*/ 0 h 1451230"/>
              <a:gd name="connsiteX1" fmla="*/ 717319 w 1781431"/>
              <a:gd name="connsiteY1" fmla="*/ 643467 h 1451230"/>
              <a:gd name="connsiteX2" fmla="*/ 1775652 w 1781431"/>
              <a:gd name="connsiteY2" fmla="*/ 846667 h 1451230"/>
              <a:gd name="connsiteX3" fmla="*/ 1212832 w 1781431"/>
              <a:gd name="connsiteY3" fmla="*/ 1451056 h 1451230"/>
              <a:gd name="connsiteX4" fmla="*/ 155818 w 1781431"/>
              <a:gd name="connsiteY4" fmla="*/ 1186468 h 1451230"/>
              <a:gd name="connsiteX5" fmla="*/ 8578 w 1781431"/>
              <a:gd name="connsiteY5" fmla="*/ 172575 h 1451230"/>
              <a:gd name="connsiteX6" fmla="*/ 387119 w 1781431"/>
              <a:gd name="connsiteY6" fmla="*/ 0 h 1451230"/>
              <a:gd name="connsiteX0" fmla="*/ 388032 w 1782344"/>
              <a:gd name="connsiteY0" fmla="*/ 0 h 1490946"/>
              <a:gd name="connsiteX1" fmla="*/ 718232 w 1782344"/>
              <a:gd name="connsiteY1" fmla="*/ 643467 h 1490946"/>
              <a:gd name="connsiteX2" fmla="*/ 1776565 w 1782344"/>
              <a:gd name="connsiteY2" fmla="*/ 846667 h 1490946"/>
              <a:gd name="connsiteX3" fmla="*/ 1213745 w 1782344"/>
              <a:gd name="connsiteY3" fmla="*/ 1451056 h 1490946"/>
              <a:gd name="connsiteX4" fmla="*/ 152426 w 1782344"/>
              <a:gd name="connsiteY4" fmla="*/ 1417900 h 1490946"/>
              <a:gd name="connsiteX5" fmla="*/ 9491 w 1782344"/>
              <a:gd name="connsiteY5" fmla="*/ 172575 h 1490946"/>
              <a:gd name="connsiteX6" fmla="*/ 388032 w 1782344"/>
              <a:gd name="connsiteY6" fmla="*/ 0 h 1490946"/>
              <a:gd name="connsiteX0" fmla="*/ 388032 w 1782172"/>
              <a:gd name="connsiteY0" fmla="*/ 0 h 1579016"/>
              <a:gd name="connsiteX1" fmla="*/ 718232 w 1782172"/>
              <a:gd name="connsiteY1" fmla="*/ 643467 h 1579016"/>
              <a:gd name="connsiteX2" fmla="*/ 1776565 w 1782172"/>
              <a:gd name="connsiteY2" fmla="*/ 846667 h 1579016"/>
              <a:gd name="connsiteX3" fmla="*/ 1200832 w 1782172"/>
              <a:gd name="connsiteY3" fmla="*/ 1578343 h 1579016"/>
              <a:gd name="connsiteX4" fmla="*/ 152426 w 1782172"/>
              <a:gd name="connsiteY4" fmla="*/ 1417900 h 1579016"/>
              <a:gd name="connsiteX5" fmla="*/ 9491 w 1782172"/>
              <a:gd name="connsiteY5" fmla="*/ 172575 h 1579016"/>
              <a:gd name="connsiteX6" fmla="*/ 388032 w 1782172"/>
              <a:gd name="connsiteY6" fmla="*/ 0 h 1579016"/>
              <a:gd name="connsiteX0" fmla="*/ 388032 w 1811175"/>
              <a:gd name="connsiteY0" fmla="*/ 0 h 1579016"/>
              <a:gd name="connsiteX1" fmla="*/ 718232 w 1811175"/>
              <a:gd name="connsiteY1" fmla="*/ 643467 h 1579016"/>
              <a:gd name="connsiteX2" fmla="*/ 1805925 w 1811175"/>
              <a:gd name="connsiteY2" fmla="*/ 846667 h 1579016"/>
              <a:gd name="connsiteX3" fmla="*/ 1200832 w 1811175"/>
              <a:gd name="connsiteY3" fmla="*/ 1578343 h 1579016"/>
              <a:gd name="connsiteX4" fmla="*/ 152426 w 1811175"/>
              <a:gd name="connsiteY4" fmla="*/ 1417900 h 1579016"/>
              <a:gd name="connsiteX5" fmla="*/ 9491 w 1811175"/>
              <a:gd name="connsiteY5" fmla="*/ 172575 h 1579016"/>
              <a:gd name="connsiteX6" fmla="*/ 388032 w 1811175"/>
              <a:gd name="connsiteY6" fmla="*/ 0 h 1579016"/>
              <a:gd name="connsiteX0" fmla="*/ 384026 w 1807424"/>
              <a:gd name="connsiteY0" fmla="*/ 0 h 1631022"/>
              <a:gd name="connsiteX1" fmla="*/ 714226 w 1807424"/>
              <a:gd name="connsiteY1" fmla="*/ 643467 h 1631022"/>
              <a:gd name="connsiteX2" fmla="*/ 1801919 w 1807424"/>
              <a:gd name="connsiteY2" fmla="*/ 846667 h 1631022"/>
              <a:gd name="connsiteX3" fmla="*/ 1196826 w 1807424"/>
              <a:gd name="connsiteY3" fmla="*/ 1578343 h 1631022"/>
              <a:gd name="connsiteX4" fmla="*/ 172057 w 1807424"/>
              <a:gd name="connsiteY4" fmla="*/ 1481446 h 1631022"/>
              <a:gd name="connsiteX5" fmla="*/ 5485 w 1807424"/>
              <a:gd name="connsiteY5" fmla="*/ 172575 h 1631022"/>
              <a:gd name="connsiteX6" fmla="*/ 384026 w 1807424"/>
              <a:gd name="connsiteY6" fmla="*/ 0 h 1631022"/>
              <a:gd name="connsiteX0" fmla="*/ 384026 w 1870007"/>
              <a:gd name="connsiteY0" fmla="*/ 0 h 1609177"/>
              <a:gd name="connsiteX1" fmla="*/ 714226 w 1870007"/>
              <a:gd name="connsiteY1" fmla="*/ 643467 h 1609177"/>
              <a:gd name="connsiteX2" fmla="*/ 1801919 w 1870007"/>
              <a:gd name="connsiteY2" fmla="*/ 846667 h 1609177"/>
              <a:gd name="connsiteX3" fmla="*/ 1582904 w 1870007"/>
              <a:gd name="connsiteY3" fmla="*/ 1546570 h 1609177"/>
              <a:gd name="connsiteX4" fmla="*/ 172057 w 1870007"/>
              <a:gd name="connsiteY4" fmla="*/ 1481446 h 1609177"/>
              <a:gd name="connsiteX5" fmla="*/ 5485 w 1870007"/>
              <a:gd name="connsiteY5" fmla="*/ 172575 h 1609177"/>
              <a:gd name="connsiteX6" fmla="*/ 384026 w 1870007"/>
              <a:gd name="connsiteY6" fmla="*/ 0 h 160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0007" h="1609177">
                <a:moveTo>
                  <a:pt x="384026" y="0"/>
                </a:moveTo>
                <a:cubicBezTo>
                  <a:pt x="433415" y="251178"/>
                  <a:pt x="477911" y="502356"/>
                  <a:pt x="714226" y="643467"/>
                </a:cubicBezTo>
                <a:cubicBezTo>
                  <a:pt x="950541" y="784578"/>
                  <a:pt x="1657139" y="696150"/>
                  <a:pt x="1801919" y="846667"/>
                </a:cubicBezTo>
                <a:cubicBezTo>
                  <a:pt x="1946699" y="997184"/>
                  <a:pt x="1854548" y="1440774"/>
                  <a:pt x="1582904" y="1546570"/>
                </a:cubicBezTo>
                <a:cubicBezTo>
                  <a:pt x="1311260" y="1652366"/>
                  <a:pt x="318813" y="1619735"/>
                  <a:pt x="172057" y="1481446"/>
                </a:cubicBezTo>
                <a:cubicBezTo>
                  <a:pt x="-8566" y="1235912"/>
                  <a:pt x="-8626" y="341909"/>
                  <a:pt x="5485" y="172575"/>
                </a:cubicBezTo>
                <a:lnTo>
                  <a:pt x="384026" y="0"/>
                </a:lnTo>
                <a:close/>
              </a:path>
            </a:pathLst>
          </a:custGeom>
          <a:gradFill flip="none" rotWithShape="1">
            <a:gsLst>
              <a:gs pos="0">
                <a:schemeClr val="bg1">
                  <a:alpha val="0"/>
                </a:schemeClr>
              </a:gs>
              <a:gs pos="31000">
                <a:schemeClr val="bg1">
                  <a:alpha val="40000"/>
                </a:schemeClr>
              </a:gs>
              <a:gs pos="68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36" name="Freeform 35"/>
          <p:cNvSpPr/>
          <p:nvPr/>
        </p:nvSpPr>
        <p:spPr>
          <a:xfrm>
            <a:off x="7639633" y="3266028"/>
            <a:ext cx="2401076" cy="1185323"/>
          </a:xfrm>
          <a:custGeom>
            <a:avLst/>
            <a:gdLst>
              <a:gd name="connsiteX0" fmla="*/ 0 w 1388533"/>
              <a:gd name="connsiteY0" fmla="*/ 0 h 846667"/>
              <a:gd name="connsiteX1" fmla="*/ 330200 w 1388533"/>
              <a:gd name="connsiteY1" fmla="*/ 643467 h 846667"/>
              <a:gd name="connsiteX2" fmla="*/ 1388533 w 1388533"/>
              <a:gd name="connsiteY2" fmla="*/ 846667 h 846667"/>
              <a:gd name="connsiteX0" fmla="*/ 0 w 1388533"/>
              <a:gd name="connsiteY0" fmla="*/ 0 h 846667"/>
              <a:gd name="connsiteX1" fmla="*/ 330200 w 1388533"/>
              <a:gd name="connsiteY1" fmla="*/ 643467 h 846667"/>
              <a:gd name="connsiteX2" fmla="*/ 1388533 w 1388533"/>
              <a:gd name="connsiteY2" fmla="*/ 846667 h 846667"/>
              <a:gd name="connsiteX3" fmla="*/ 0 w 1388533"/>
              <a:gd name="connsiteY3" fmla="*/ 0 h 846667"/>
              <a:gd name="connsiteX0" fmla="*/ 110067 w 1498600"/>
              <a:gd name="connsiteY0" fmla="*/ 0 h 938793"/>
              <a:gd name="connsiteX1" fmla="*/ 440267 w 1498600"/>
              <a:gd name="connsiteY1" fmla="*/ 643467 h 938793"/>
              <a:gd name="connsiteX2" fmla="*/ 1498600 w 1498600"/>
              <a:gd name="connsiteY2" fmla="*/ 846667 h 938793"/>
              <a:gd name="connsiteX3" fmla="*/ 0 w 1498600"/>
              <a:gd name="connsiteY3" fmla="*/ 880533 h 938793"/>
              <a:gd name="connsiteX4" fmla="*/ 110067 w 1498600"/>
              <a:gd name="connsiteY4" fmla="*/ 0 h 938793"/>
              <a:gd name="connsiteX0" fmla="*/ 110067 w 1504207"/>
              <a:gd name="connsiteY0" fmla="*/ 0 h 1202394"/>
              <a:gd name="connsiteX1" fmla="*/ 440267 w 1504207"/>
              <a:gd name="connsiteY1" fmla="*/ 643467 h 1202394"/>
              <a:gd name="connsiteX2" fmla="*/ 1498600 w 1504207"/>
              <a:gd name="connsiteY2" fmla="*/ 846667 h 1202394"/>
              <a:gd name="connsiteX3" fmla="*/ 922867 w 1504207"/>
              <a:gd name="connsiteY3" fmla="*/ 1202267 h 1202394"/>
              <a:gd name="connsiteX4" fmla="*/ 0 w 1504207"/>
              <a:gd name="connsiteY4" fmla="*/ 880533 h 1202394"/>
              <a:gd name="connsiteX5" fmla="*/ 110067 w 1504207"/>
              <a:gd name="connsiteY5" fmla="*/ 0 h 1202394"/>
              <a:gd name="connsiteX0" fmla="*/ 146035 w 1540175"/>
              <a:gd name="connsiteY0" fmla="*/ 0 h 1202390"/>
              <a:gd name="connsiteX1" fmla="*/ 476235 w 1540175"/>
              <a:gd name="connsiteY1" fmla="*/ 643467 h 1202390"/>
              <a:gd name="connsiteX2" fmla="*/ 1534568 w 1540175"/>
              <a:gd name="connsiteY2" fmla="*/ 846667 h 1202390"/>
              <a:gd name="connsiteX3" fmla="*/ 958835 w 1540175"/>
              <a:gd name="connsiteY3" fmla="*/ 1202267 h 1202390"/>
              <a:gd name="connsiteX4" fmla="*/ 35968 w 1540175"/>
              <a:gd name="connsiteY4" fmla="*/ 880533 h 1202390"/>
              <a:gd name="connsiteX5" fmla="*/ 2101 w 1540175"/>
              <a:gd name="connsiteY5" fmla="*/ 262466 h 1202390"/>
              <a:gd name="connsiteX6" fmla="*/ 146035 w 1540175"/>
              <a:gd name="connsiteY6" fmla="*/ 0 h 1202390"/>
              <a:gd name="connsiteX0" fmla="*/ 145249 w 1539389"/>
              <a:gd name="connsiteY0" fmla="*/ 0 h 1202730"/>
              <a:gd name="connsiteX1" fmla="*/ 475449 w 1539389"/>
              <a:gd name="connsiteY1" fmla="*/ 643467 h 1202730"/>
              <a:gd name="connsiteX2" fmla="*/ 1533782 w 1539389"/>
              <a:gd name="connsiteY2" fmla="*/ 846667 h 1202730"/>
              <a:gd name="connsiteX3" fmla="*/ 958049 w 1539389"/>
              <a:gd name="connsiteY3" fmla="*/ 1202267 h 1202730"/>
              <a:gd name="connsiteX4" fmla="*/ 77515 w 1539389"/>
              <a:gd name="connsiteY4" fmla="*/ 1024467 h 1202730"/>
              <a:gd name="connsiteX5" fmla="*/ 1315 w 1539389"/>
              <a:gd name="connsiteY5" fmla="*/ 262466 h 1202730"/>
              <a:gd name="connsiteX6" fmla="*/ 145249 w 1539389"/>
              <a:gd name="connsiteY6" fmla="*/ 0 h 1202730"/>
              <a:gd name="connsiteX0" fmla="*/ 87435 w 1481575"/>
              <a:gd name="connsiteY0" fmla="*/ 0 h 1202730"/>
              <a:gd name="connsiteX1" fmla="*/ 417635 w 1481575"/>
              <a:gd name="connsiteY1" fmla="*/ 643467 h 1202730"/>
              <a:gd name="connsiteX2" fmla="*/ 1475968 w 1481575"/>
              <a:gd name="connsiteY2" fmla="*/ 846667 h 1202730"/>
              <a:gd name="connsiteX3" fmla="*/ 900235 w 1481575"/>
              <a:gd name="connsiteY3" fmla="*/ 1202267 h 1202730"/>
              <a:gd name="connsiteX4" fmla="*/ 19701 w 1481575"/>
              <a:gd name="connsiteY4" fmla="*/ 1024467 h 1202730"/>
              <a:gd name="connsiteX5" fmla="*/ 2768 w 1481575"/>
              <a:gd name="connsiteY5" fmla="*/ 287866 h 1202730"/>
              <a:gd name="connsiteX6" fmla="*/ 87435 w 1481575"/>
              <a:gd name="connsiteY6" fmla="*/ 0 h 1202730"/>
              <a:gd name="connsiteX0" fmla="*/ 212490 w 1606630"/>
              <a:gd name="connsiteY0" fmla="*/ 0 h 1202730"/>
              <a:gd name="connsiteX1" fmla="*/ 542690 w 1606630"/>
              <a:gd name="connsiteY1" fmla="*/ 643467 h 1202730"/>
              <a:gd name="connsiteX2" fmla="*/ 1601023 w 1606630"/>
              <a:gd name="connsiteY2" fmla="*/ 846667 h 1202730"/>
              <a:gd name="connsiteX3" fmla="*/ 1025290 w 1606630"/>
              <a:gd name="connsiteY3" fmla="*/ 1202267 h 1202730"/>
              <a:gd name="connsiteX4" fmla="*/ 144756 w 1606630"/>
              <a:gd name="connsiteY4" fmla="*/ 1024467 h 1202730"/>
              <a:gd name="connsiteX5" fmla="*/ 823 w 1606630"/>
              <a:gd name="connsiteY5" fmla="*/ 313266 h 1202730"/>
              <a:gd name="connsiteX6" fmla="*/ 212490 w 1606630"/>
              <a:gd name="connsiteY6" fmla="*/ 0 h 1202730"/>
              <a:gd name="connsiteX0" fmla="*/ 215511 w 1609651"/>
              <a:gd name="connsiteY0" fmla="*/ 0 h 1202730"/>
              <a:gd name="connsiteX1" fmla="*/ 545711 w 1609651"/>
              <a:gd name="connsiteY1" fmla="*/ 643467 h 1202730"/>
              <a:gd name="connsiteX2" fmla="*/ 1604044 w 1609651"/>
              <a:gd name="connsiteY2" fmla="*/ 846667 h 1202730"/>
              <a:gd name="connsiteX3" fmla="*/ 1028311 w 1609651"/>
              <a:gd name="connsiteY3" fmla="*/ 1202267 h 1202730"/>
              <a:gd name="connsiteX4" fmla="*/ 147777 w 1609651"/>
              <a:gd name="connsiteY4" fmla="*/ 1024467 h 1202730"/>
              <a:gd name="connsiteX5" fmla="*/ 3844 w 1609651"/>
              <a:gd name="connsiteY5" fmla="*/ 313266 h 1202730"/>
              <a:gd name="connsiteX6" fmla="*/ 215511 w 1609651"/>
              <a:gd name="connsiteY6" fmla="*/ 0 h 1202730"/>
              <a:gd name="connsiteX0" fmla="*/ 220938 w 1615078"/>
              <a:gd name="connsiteY0" fmla="*/ 0 h 1202730"/>
              <a:gd name="connsiteX1" fmla="*/ 551138 w 1615078"/>
              <a:gd name="connsiteY1" fmla="*/ 643467 h 1202730"/>
              <a:gd name="connsiteX2" fmla="*/ 1609471 w 1615078"/>
              <a:gd name="connsiteY2" fmla="*/ 846667 h 1202730"/>
              <a:gd name="connsiteX3" fmla="*/ 1033738 w 1615078"/>
              <a:gd name="connsiteY3" fmla="*/ 1202267 h 1202730"/>
              <a:gd name="connsiteX4" fmla="*/ 153204 w 1615078"/>
              <a:gd name="connsiteY4" fmla="*/ 1024467 h 1202730"/>
              <a:gd name="connsiteX5" fmla="*/ 9271 w 1615078"/>
              <a:gd name="connsiteY5" fmla="*/ 313266 h 1202730"/>
              <a:gd name="connsiteX6" fmla="*/ 220938 w 1615078"/>
              <a:gd name="connsiteY6" fmla="*/ 0 h 1202730"/>
              <a:gd name="connsiteX0" fmla="*/ 273661 w 1667801"/>
              <a:gd name="connsiteY0" fmla="*/ 0 h 1202730"/>
              <a:gd name="connsiteX1" fmla="*/ 603861 w 1667801"/>
              <a:gd name="connsiteY1" fmla="*/ 643467 h 1202730"/>
              <a:gd name="connsiteX2" fmla="*/ 1662194 w 1667801"/>
              <a:gd name="connsiteY2" fmla="*/ 846667 h 1202730"/>
              <a:gd name="connsiteX3" fmla="*/ 1086461 w 1667801"/>
              <a:gd name="connsiteY3" fmla="*/ 1202267 h 1202730"/>
              <a:gd name="connsiteX4" fmla="*/ 205927 w 1667801"/>
              <a:gd name="connsiteY4" fmla="*/ 1024467 h 1202730"/>
              <a:gd name="connsiteX5" fmla="*/ 2728 w 1667801"/>
              <a:gd name="connsiteY5" fmla="*/ 270932 h 1202730"/>
              <a:gd name="connsiteX6" fmla="*/ 273661 w 1667801"/>
              <a:gd name="connsiteY6" fmla="*/ 0 h 1202730"/>
              <a:gd name="connsiteX0" fmla="*/ 205927 w 1667801"/>
              <a:gd name="connsiteY0" fmla="*/ 1024467 h 1202746"/>
              <a:gd name="connsiteX1" fmla="*/ 2728 w 1667801"/>
              <a:gd name="connsiteY1" fmla="*/ 270932 h 1202746"/>
              <a:gd name="connsiteX2" fmla="*/ 273661 w 1667801"/>
              <a:gd name="connsiteY2" fmla="*/ 0 h 1202746"/>
              <a:gd name="connsiteX3" fmla="*/ 603861 w 1667801"/>
              <a:gd name="connsiteY3" fmla="*/ 643467 h 1202746"/>
              <a:gd name="connsiteX4" fmla="*/ 1662194 w 1667801"/>
              <a:gd name="connsiteY4" fmla="*/ 846667 h 1202746"/>
              <a:gd name="connsiteX5" fmla="*/ 1086461 w 1667801"/>
              <a:gd name="connsiteY5" fmla="*/ 1202267 h 1202746"/>
              <a:gd name="connsiteX6" fmla="*/ 297367 w 1667801"/>
              <a:gd name="connsiteY6" fmla="*/ 1115907 h 1202746"/>
              <a:gd name="connsiteX0" fmla="*/ 205927 w 1667801"/>
              <a:gd name="connsiteY0" fmla="*/ 1024467 h 1202267"/>
              <a:gd name="connsiteX1" fmla="*/ 2728 w 1667801"/>
              <a:gd name="connsiteY1" fmla="*/ 270932 h 1202267"/>
              <a:gd name="connsiteX2" fmla="*/ 273661 w 1667801"/>
              <a:gd name="connsiteY2" fmla="*/ 0 h 1202267"/>
              <a:gd name="connsiteX3" fmla="*/ 603861 w 1667801"/>
              <a:gd name="connsiteY3" fmla="*/ 643467 h 1202267"/>
              <a:gd name="connsiteX4" fmla="*/ 1662194 w 1667801"/>
              <a:gd name="connsiteY4" fmla="*/ 846667 h 1202267"/>
              <a:gd name="connsiteX5" fmla="*/ 1086461 w 1667801"/>
              <a:gd name="connsiteY5" fmla="*/ 1202267 h 1202267"/>
              <a:gd name="connsiteX0" fmla="*/ 0 w 1665073"/>
              <a:gd name="connsiteY0" fmla="*/ 270932 h 1202267"/>
              <a:gd name="connsiteX1" fmla="*/ 270933 w 1665073"/>
              <a:gd name="connsiteY1" fmla="*/ 0 h 1202267"/>
              <a:gd name="connsiteX2" fmla="*/ 601133 w 1665073"/>
              <a:gd name="connsiteY2" fmla="*/ 643467 h 1202267"/>
              <a:gd name="connsiteX3" fmla="*/ 1659466 w 1665073"/>
              <a:gd name="connsiteY3" fmla="*/ 846667 h 1202267"/>
              <a:gd name="connsiteX4" fmla="*/ 1083733 w 1665073"/>
              <a:gd name="connsiteY4" fmla="*/ 1202267 h 1202267"/>
              <a:gd name="connsiteX0" fmla="*/ 0 w 1394140"/>
              <a:gd name="connsiteY0" fmla="*/ 0 h 1202267"/>
              <a:gd name="connsiteX1" fmla="*/ 330200 w 1394140"/>
              <a:gd name="connsiteY1" fmla="*/ 643467 h 1202267"/>
              <a:gd name="connsiteX2" fmla="*/ 1388533 w 1394140"/>
              <a:gd name="connsiteY2" fmla="*/ 846667 h 1202267"/>
              <a:gd name="connsiteX3" fmla="*/ 812800 w 1394140"/>
              <a:gd name="connsiteY3" fmla="*/ 1202267 h 1202267"/>
              <a:gd name="connsiteX0" fmla="*/ 0 w 1388533"/>
              <a:gd name="connsiteY0" fmla="*/ 0 h 846667"/>
              <a:gd name="connsiteX1" fmla="*/ 330200 w 1388533"/>
              <a:gd name="connsiteY1" fmla="*/ 643467 h 846667"/>
              <a:gd name="connsiteX2" fmla="*/ 1388533 w 1388533"/>
              <a:gd name="connsiteY2" fmla="*/ 846667 h 846667"/>
              <a:gd name="connsiteX0" fmla="*/ 0 w 1388533"/>
              <a:gd name="connsiteY0" fmla="*/ 0 h 846667"/>
              <a:gd name="connsiteX1" fmla="*/ 330200 w 1388533"/>
              <a:gd name="connsiteY1" fmla="*/ 643467 h 846667"/>
              <a:gd name="connsiteX2" fmla="*/ 1220679 w 1388533"/>
              <a:gd name="connsiteY2" fmla="*/ 810003 h 846667"/>
              <a:gd name="connsiteX3" fmla="*/ 1388533 w 1388533"/>
              <a:gd name="connsiteY3" fmla="*/ 846667 h 846667"/>
              <a:gd name="connsiteX0" fmla="*/ 0 w 1220679"/>
              <a:gd name="connsiteY0" fmla="*/ 0 h 810003"/>
              <a:gd name="connsiteX1" fmla="*/ 330200 w 1220679"/>
              <a:gd name="connsiteY1" fmla="*/ 643467 h 810003"/>
              <a:gd name="connsiteX2" fmla="*/ 1220679 w 1220679"/>
              <a:gd name="connsiteY2" fmla="*/ 810003 h 810003"/>
            </a:gdLst>
            <a:ahLst/>
            <a:cxnLst>
              <a:cxn ang="0">
                <a:pos x="connsiteX0" y="connsiteY0"/>
              </a:cxn>
              <a:cxn ang="0">
                <a:pos x="connsiteX1" y="connsiteY1"/>
              </a:cxn>
              <a:cxn ang="0">
                <a:pos x="connsiteX2" y="connsiteY2"/>
              </a:cxn>
            </a:cxnLst>
            <a:rect l="l" t="t" r="r" b="b"/>
            <a:pathLst>
              <a:path w="1220679" h="810003">
                <a:moveTo>
                  <a:pt x="0" y="0"/>
                </a:moveTo>
                <a:cubicBezTo>
                  <a:pt x="49389" y="251178"/>
                  <a:pt x="98778" y="502356"/>
                  <a:pt x="330200" y="643467"/>
                </a:cubicBezTo>
                <a:cubicBezTo>
                  <a:pt x="533646" y="778467"/>
                  <a:pt x="1044290" y="776136"/>
                  <a:pt x="1220679" y="810003"/>
                </a:cubicBezTo>
              </a:path>
            </a:pathLst>
          </a:custGeom>
          <a:no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itle 5">
            <a:extLst>
              <a:ext uri="{FF2B5EF4-FFF2-40B4-BE49-F238E27FC236}">
                <a16:creationId xmlns:a16="http://schemas.microsoft.com/office/drawing/2014/main" id="{92286F83-963B-4537-B1C2-0673FF899265}"/>
              </a:ext>
            </a:extLst>
          </p:cNvPr>
          <p:cNvSpPr>
            <a:spLocks noGrp="1"/>
          </p:cNvSpPr>
          <p:nvPr>
            <p:ph type="title"/>
          </p:nvPr>
        </p:nvSpPr>
        <p:spPr/>
        <p:txBody>
          <a:bodyPr/>
          <a:lstStyle/>
          <a:p>
            <a:r>
              <a:rPr lang="en-US" dirty="0"/>
              <a:t>Variance bounds derivation</a:t>
            </a:r>
            <a:endParaRPr lang="x-none" dirty="0"/>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3084E969-E145-4A8B-84CF-A02CCB5976E3}"/>
                  </a:ext>
                </a:extLst>
              </p:cNvPr>
              <p:cNvSpPr>
                <a:spLocks noGrp="1"/>
              </p:cNvSpPr>
              <p:nvPr>
                <p:ph sz="half" idx="1"/>
              </p:nvPr>
            </p:nvSpPr>
            <p:spPr/>
            <p:txBody>
              <a:bodyPr/>
              <a:lstStyle/>
              <a:p>
                <a:pPr>
                  <a:lnSpc>
                    <a:spcPct val="150000"/>
                  </a:lnSpc>
                </a:pPr>
                <a14:m>
                  <m:oMath xmlns:m="http://schemas.openxmlformats.org/officeDocument/2006/math">
                    <m:r>
                      <m:rPr>
                        <m:sty m:val="p"/>
                      </m:rPr>
                      <a:rPr lang="en-US" b="0" i="0" smtClean="0">
                        <a:solidFill>
                          <a:srgbClr val="34205B"/>
                        </a:solidFill>
                        <a:latin typeface="Cambria Math" panose="02040503050406030204" pitchFamily="18" charset="0"/>
                      </a:rPr>
                      <m:t>V</m:t>
                    </m:r>
                    <m:d>
                      <m:dPr>
                        <m:begChr m:val="["/>
                        <m:endChr m:val="]"/>
                        <m:ctrlPr>
                          <a:rPr lang="en-US" b="0" i="1" smtClean="0">
                            <a:solidFill>
                              <a:srgbClr val="34205B"/>
                            </a:solidFill>
                            <a:latin typeface="Cambria Math" panose="02040503050406030204" pitchFamily="18" charset="0"/>
                          </a:rPr>
                        </m:ctrlPr>
                      </m:dPr>
                      <m:e>
                        <m:d>
                          <m:dPr>
                            <m:begChr m:val="⟨"/>
                            <m:endChr m:val="⟩"/>
                            <m:ctrlPr>
                              <a:rPr lang="en-US" b="0" i="1" smtClean="0">
                                <a:solidFill>
                                  <a:srgbClr val="34205B"/>
                                </a:solidFill>
                                <a:latin typeface="Cambria Math" panose="02040503050406030204" pitchFamily="18" charset="0"/>
                              </a:rPr>
                            </m:ctrlPr>
                          </m:dPr>
                          <m:e>
                            <m:r>
                              <a:rPr lang="en-US" b="0" i="1" smtClean="0">
                                <a:solidFill>
                                  <a:srgbClr val="34205B"/>
                                </a:solidFill>
                                <a:latin typeface="Cambria Math" panose="02040503050406030204" pitchFamily="18" charset="0"/>
                              </a:rPr>
                              <m:t>𝐹</m:t>
                            </m:r>
                          </m:e>
                        </m:d>
                      </m:e>
                    </m:d>
                    <m:r>
                      <a:rPr lang="en-US" b="0" i="0" smtClean="0">
                        <a:solidFill>
                          <a:srgbClr val="34205B"/>
                        </a:solidFill>
                        <a:latin typeface="Cambria Math" panose="02040503050406030204" pitchFamily="18" charset="0"/>
                      </a:rPr>
                      <m:t>=</m:t>
                    </m:r>
                    <m:r>
                      <m:rPr>
                        <m:sty m:val="p"/>
                      </m:rPr>
                      <a:rPr lang="en-GB" b="0" i="0" smtClean="0">
                        <a:solidFill>
                          <a:srgbClr val="34205B"/>
                        </a:solidFill>
                        <a:latin typeface="Cambria Math" panose="02040503050406030204" pitchFamily="18" charset="0"/>
                      </a:rPr>
                      <m:t>M</m:t>
                    </m:r>
                    <m:r>
                      <a:rPr lang="en-GB" b="0" i="0" smtClean="0">
                        <a:solidFill>
                          <a:srgbClr val="34205B"/>
                        </a:solidFill>
                        <a:latin typeface="Cambria Math" panose="02040503050406030204" pitchFamily="18" charset="0"/>
                      </a:rPr>
                      <m:t>2−</m:t>
                    </m:r>
                    <m:r>
                      <m:rPr>
                        <m:sty m:val="p"/>
                      </m:rPr>
                      <a:rPr lang="en-GB" b="0" i="0" smtClean="0">
                        <a:solidFill>
                          <a:srgbClr val="34205B"/>
                        </a:solidFill>
                        <a:latin typeface="Cambria Math" panose="02040503050406030204" pitchFamily="18" charset="0"/>
                      </a:rPr>
                      <m:t>M</m:t>
                    </m:r>
                    <m:sSup>
                      <m:sSupPr>
                        <m:ctrlPr>
                          <a:rPr lang="en-GB" b="0" i="1" smtClean="0">
                            <a:solidFill>
                              <a:srgbClr val="34205B"/>
                            </a:solidFill>
                            <a:latin typeface="Cambria Math" panose="02040503050406030204" pitchFamily="18" charset="0"/>
                          </a:rPr>
                        </m:ctrlPr>
                      </m:sSupPr>
                      <m:e>
                        <m:r>
                          <a:rPr lang="en-GB" b="0" i="0" smtClean="0">
                            <a:solidFill>
                              <a:srgbClr val="34205B"/>
                            </a:solidFill>
                            <a:latin typeface="Cambria Math" panose="02040503050406030204" pitchFamily="18" charset="0"/>
                          </a:rPr>
                          <m:t>1</m:t>
                        </m:r>
                      </m:e>
                      <m:sup>
                        <m:r>
                          <a:rPr lang="en-GB" b="0" i="0" smtClean="0">
                            <a:solidFill>
                              <a:srgbClr val="34205B"/>
                            </a:solidFill>
                            <a:latin typeface="Cambria Math" panose="02040503050406030204" pitchFamily="18" charset="0"/>
                          </a:rPr>
                          <m:t>2</m:t>
                        </m:r>
                      </m:sup>
                    </m:sSup>
                  </m:oMath>
                </a14:m>
                <a:br>
                  <a:rPr lang="en-US" b="0" i="0" dirty="0">
                    <a:solidFill>
                      <a:srgbClr val="34205B"/>
                    </a:solidFill>
                    <a:latin typeface="Cambria Math" panose="02040503050406030204" pitchFamily="18" charset="0"/>
                  </a:rPr>
                </a:br>
                <a:endParaRPr lang="en-US" i="1" dirty="0">
                  <a:latin typeface="Cambria Math" panose="02040503050406030204" pitchFamily="18" charset="0"/>
                </a:endParaRPr>
              </a:p>
              <a:p>
                <a:pPr>
                  <a:lnSpc>
                    <a:spcPct val="150000"/>
                  </a:lnSpc>
                </a:pPr>
                <a:endParaRPr lang="en-US" b="0" dirty="0">
                  <a:solidFill>
                    <a:srgbClr val="34205B"/>
                  </a:solidFill>
                </a:endParaRPr>
              </a:p>
              <a:p>
                <a:pPr>
                  <a:lnSpc>
                    <a:spcPct val="150000"/>
                  </a:lnSpc>
                </a:pPr>
                <a:endParaRPr lang="en-US" dirty="0">
                  <a:solidFill>
                    <a:srgbClr val="34205B"/>
                  </a:solidFill>
                </a:endParaRPr>
              </a:p>
              <a:p>
                <a:pPr marL="0" indent="0">
                  <a:lnSpc>
                    <a:spcPct val="150000"/>
                  </a:lnSpc>
                  <a:buNone/>
                </a:pPr>
                <a:br>
                  <a:rPr lang="en-US" b="0" dirty="0">
                    <a:solidFill>
                      <a:srgbClr val="34205B"/>
                    </a:solidFill>
                  </a:rPr>
                </a:br>
                <a:r>
                  <a:rPr lang="en-US" b="0" i="1" dirty="0" err="1">
                    <a:solidFill>
                      <a:srgbClr val="34205B"/>
                    </a:solidFill>
                  </a:rPr>
                  <a:t>Veach</a:t>
                </a:r>
                <a:r>
                  <a:rPr lang="en-US" b="0" i="1" dirty="0">
                    <a:solidFill>
                      <a:srgbClr val="34205B"/>
                    </a:solidFill>
                  </a:rPr>
                  <a:t> and </a:t>
                </a:r>
                <a:r>
                  <a:rPr lang="en-US" b="0" i="1" dirty="0" err="1">
                    <a:solidFill>
                      <a:srgbClr val="34205B"/>
                    </a:solidFill>
                  </a:rPr>
                  <a:t>Guibas</a:t>
                </a:r>
                <a:r>
                  <a:rPr lang="en-US" b="0" i="1" dirty="0">
                    <a:solidFill>
                      <a:srgbClr val="34205B"/>
                    </a:solidFill>
                  </a:rPr>
                  <a:t> [1995]</a:t>
                </a:r>
              </a:p>
            </p:txBody>
          </p:sp>
        </mc:Choice>
        <mc:Fallback xmlns="">
          <p:sp>
            <p:nvSpPr>
              <p:cNvPr id="5" name="Content Placeholder 4">
                <a:extLst>
                  <a:ext uri="{FF2B5EF4-FFF2-40B4-BE49-F238E27FC236}">
                    <a16:creationId xmlns:a16="http://schemas.microsoft.com/office/drawing/2014/main" id="{3084E969-E145-4A8B-84CF-A02CCB5976E3}"/>
                  </a:ext>
                </a:extLst>
              </p:cNvPr>
              <p:cNvSpPr>
                <a:spLocks noGrp="1" noRot="1" noChangeAspect="1" noMove="1" noResize="1" noEditPoints="1" noAdjustHandles="1" noChangeArrowheads="1" noChangeShapeType="1" noTextEdit="1"/>
              </p:cNvSpPr>
              <p:nvPr>
                <p:ph sz="half" idx="1"/>
              </p:nvPr>
            </p:nvSpPr>
            <p:spPr>
              <a:blipFill>
                <a:blip r:embed="rId3"/>
                <a:stretch>
                  <a:fillRect l="-2471" b="-1541"/>
                </a:stretch>
              </a:blipFill>
            </p:spPr>
            <p:txBody>
              <a:bodyPr/>
              <a:lstStyle/>
              <a:p>
                <a:r>
                  <a:rPr lang="LID4096">
                    <a:noFill/>
                  </a:rPr>
                  <a:t> </a:t>
                </a:r>
              </a:p>
            </p:txBody>
          </p:sp>
        </mc:Fallback>
      </mc:AlternateContent>
      <p:grpSp>
        <p:nvGrpSpPr>
          <p:cNvPr id="31" name="Group 30"/>
          <p:cNvGrpSpPr/>
          <p:nvPr/>
        </p:nvGrpSpPr>
        <p:grpSpPr>
          <a:xfrm>
            <a:off x="6550966" y="2351220"/>
            <a:ext cx="4395201" cy="3590585"/>
            <a:chOff x="6694900" y="1825625"/>
            <a:chExt cx="4395201" cy="3590585"/>
          </a:xfrm>
        </p:grpSpPr>
        <p:grpSp>
          <p:nvGrpSpPr>
            <p:cNvPr id="21" name="Group 20"/>
            <p:cNvGrpSpPr/>
            <p:nvPr/>
          </p:nvGrpSpPr>
          <p:grpSpPr>
            <a:xfrm>
              <a:off x="6925733" y="1825625"/>
              <a:ext cx="4164368" cy="3505200"/>
              <a:chOff x="4885267" y="3132667"/>
              <a:chExt cx="4164368" cy="3505200"/>
            </a:xfrm>
          </p:grpSpPr>
          <p:cxnSp>
            <p:nvCxnSpPr>
              <p:cNvPr id="11" name="Straight Connector 10"/>
              <p:cNvCxnSpPr/>
              <p:nvPr/>
            </p:nvCxnSpPr>
            <p:spPr>
              <a:xfrm flipV="1">
                <a:off x="5215467" y="3132667"/>
                <a:ext cx="0" cy="3505200"/>
              </a:xfrm>
              <a:prstGeom prst="line">
                <a:avLst/>
              </a:prstGeom>
              <a:ln w="3810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885267" y="6261587"/>
                <a:ext cx="4164368" cy="12214"/>
              </a:xfrm>
              <a:prstGeom prst="line">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rot="16200000">
              <a:off x="6295336" y="3370149"/>
              <a:ext cx="1260794" cy="461665"/>
            </a:xfrm>
            <a:prstGeom prst="rect">
              <a:avLst/>
            </a:prstGeom>
            <a:noFill/>
          </p:spPr>
          <p:txBody>
            <a:bodyPr wrap="none" rtlCol="0">
              <a:spAutoFit/>
            </a:bodyPr>
            <a:lstStyle/>
            <a:p>
              <a:r>
                <a:rPr lang="en-US" sz="2400" dirty="0"/>
                <a:t>Variance</a:t>
              </a:r>
              <a:endParaRPr lang="cs-CZ" sz="2400" dirty="0"/>
            </a:p>
          </p:txBody>
        </p:sp>
        <p:sp>
          <p:nvSpPr>
            <p:cNvPr id="23" name="TextBox 22"/>
            <p:cNvSpPr txBox="1"/>
            <p:nvPr/>
          </p:nvSpPr>
          <p:spPr>
            <a:xfrm>
              <a:off x="8240004" y="4954545"/>
              <a:ext cx="1426994" cy="461665"/>
            </a:xfrm>
            <a:prstGeom prst="rect">
              <a:avLst/>
            </a:prstGeom>
            <a:noFill/>
          </p:spPr>
          <p:txBody>
            <a:bodyPr wrap="none" rtlCol="0">
              <a:spAutoFit/>
            </a:bodyPr>
            <a:lstStyle/>
            <a:p>
              <a:pPr algn="ctr"/>
              <a:r>
                <a:rPr lang="en-US" sz="2400" dirty="0"/>
                <a:t># samples</a:t>
              </a:r>
              <a:endParaRPr lang="cs-CZ" sz="2400" dirty="0"/>
            </a:p>
          </p:txBody>
        </p:sp>
      </p:grpSp>
      <p:sp>
        <p:nvSpPr>
          <p:cNvPr id="28" name="TextBox 27"/>
          <p:cNvSpPr txBox="1"/>
          <p:nvPr/>
        </p:nvSpPr>
        <p:spPr>
          <a:xfrm>
            <a:off x="9934245" y="3170297"/>
            <a:ext cx="1904432" cy="830997"/>
          </a:xfrm>
          <a:prstGeom prst="rect">
            <a:avLst/>
          </a:prstGeom>
          <a:noFill/>
          <a:ln>
            <a:noFill/>
          </a:ln>
        </p:spPr>
        <p:txBody>
          <a:bodyPr wrap="none" rtlCol="0">
            <a:spAutoFit/>
          </a:bodyPr>
          <a:lstStyle/>
          <a:p>
            <a:pPr algn="ctr"/>
            <a:r>
              <a:rPr lang="en-US" sz="2400" dirty="0">
                <a:solidFill>
                  <a:srgbClr val="7030A0"/>
                </a:solidFill>
              </a:rPr>
              <a:t>Balance</a:t>
            </a:r>
          </a:p>
          <a:p>
            <a:pPr algn="ctr"/>
            <a:r>
              <a:rPr lang="en-US" sz="2400" dirty="0">
                <a:solidFill>
                  <a:srgbClr val="7030A0"/>
                </a:solidFill>
              </a:rPr>
              <a:t>Heuristic (BH)</a:t>
            </a:r>
            <a:endParaRPr lang="cs-CZ" sz="2400" dirty="0">
              <a:solidFill>
                <a:srgbClr val="7030A0"/>
              </a:solidFill>
            </a:endParaRPr>
          </a:p>
        </p:txBody>
      </p:sp>
      <p:sp>
        <p:nvSpPr>
          <p:cNvPr id="29" name="TextBox 28"/>
          <p:cNvSpPr txBox="1"/>
          <p:nvPr/>
        </p:nvSpPr>
        <p:spPr>
          <a:xfrm>
            <a:off x="9699992" y="4472200"/>
            <a:ext cx="2492350" cy="830997"/>
          </a:xfrm>
          <a:prstGeom prst="rect">
            <a:avLst/>
          </a:prstGeom>
          <a:noFill/>
          <a:ln>
            <a:noFill/>
          </a:ln>
        </p:spPr>
        <p:txBody>
          <a:bodyPr wrap="none" rtlCol="0">
            <a:spAutoFit/>
          </a:bodyPr>
          <a:lstStyle/>
          <a:p>
            <a:pPr algn="ctr"/>
            <a:r>
              <a:rPr lang="en-US" sz="2400" dirty="0">
                <a:solidFill>
                  <a:srgbClr val="00B0F0"/>
                </a:solidFill>
              </a:rPr>
              <a:t>(Alleged) variance </a:t>
            </a:r>
          </a:p>
          <a:p>
            <a:pPr algn="ctr"/>
            <a:r>
              <a:rPr lang="en-US" sz="2400" dirty="0">
                <a:solidFill>
                  <a:srgbClr val="00B0F0"/>
                </a:solidFill>
              </a:rPr>
              <a:t>bounds for BH</a:t>
            </a:r>
            <a:endParaRPr lang="cs-CZ" sz="2400" dirty="0">
              <a:solidFill>
                <a:srgbClr val="00B0F0"/>
              </a:solidFill>
            </a:endParaRPr>
          </a:p>
        </p:txBody>
      </p:sp>
      <p:sp>
        <p:nvSpPr>
          <p:cNvPr id="2" name="Footer Placeholder 1"/>
          <p:cNvSpPr>
            <a:spLocks noGrp="1"/>
          </p:cNvSpPr>
          <p:nvPr>
            <p:ph type="ftr" sz="quarter" idx="10"/>
          </p:nvPr>
        </p:nvSpPr>
        <p:spPr/>
        <p:txBody>
          <a:bodyPr/>
          <a:lstStyle/>
          <a:p>
            <a:pPr algn="l"/>
            <a:r>
              <a:rPr lang="en-US">
                <a:solidFill>
                  <a:srgbClr val="34205B"/>
                </a:solidFill>
              </a:rPr>
              <a:t>Kondapaneni, Vévoda, Grittmann, Skřivan, Slusallek, Křivánek -- Optimal multiple importance sampling</a:t>
            </a:r>
            <a:endParaRPr lang="cs-CZ" dirty="0">
              <a:solidFill>
                <a:srgbClr val="34205B"/>
              </a:solidFill>
            </a:endParaRPr>
          </a:p>
        </p:txBody>
      </p:sp>
      <p:sp>
        <p:nvSpPr>
          <p:cNvPr id="3" name="Slide Number Placeholder 2"/>
          <p:cNvSpPr>
            <a:spLocks noGrp="1"/>
          </p:cNvSpPr>
          <p:nvPr>
            <p:ph type="sldNum" sz="quarter" idx="11"/>
          </p:nvPr>
        </p:nvSpPr>
        <p:spPr/>
        <p:txBody>
          <a:bodyPr/>
          <a:lstStyle/>
          <a:p>
            <a:fld id="{22715E2D-623F-42BE-A608-3D699D020166}" type="slidenum">
              <a:rPr lang="x-none" smtClean="0"/>
              <a:pPr/>
              <a:t>17</a:t>
            </a:fld>
            <a:endParaRPr lang="x-none" dirty="0"/>
          </a:p>
        </p:txBody>
      </p:sp>
      <p:grpSp>
        <p:nvGrpSpPr>
          <p:cNvPr id="8" name="Group 7">
            <a:extLst>
              <a:ext uri="{FF2B5EF4-FFF2-40B4-BE49-F238E27FC236}">
                <a16:creationId xmlns:a16="http://schemas.microsoft.com/office/drawing/2014/main" id="{6FAB42FB-0C7F-4EAC-822D-256A64FDEC68}"/>
              </a:ext>
            </a:extLst>
          </p:cNvPr>
          <p:cNvGrpSpPr/>
          <p:nvPr/>
        </p:nvGrpSpPr>
        <p:grpSpPr>
          <a:xfrm>
            <a:off x="2475842" y="1047541"/>
            <a:ext cx="5258724" cy="961045"/>
            <a:chOff x="2475842" y="1047541"/>
            <a:chExt cx="5258724" cy="961045"/>
          </a:xfrm>
        </p:grpSpPr>
        <p:grpSp>
          <p:nvGrpSpPr>
            <p:cNvPr id="15" name="Group 14"/>
            <p:cNvGrpSpPr/>
            <p:nvPr/>
          </p:nvGrpSpPr>
          <p:grpSpPr>
            <a:xfrm>
              <a:off x="2715436" y="1047541"/>
              <a:ext cx="5019130" cy="747939"/>
              <a:chOff x="2665121" y="440066"/>
              <a:chExt cx="5019130" cy="1515642"/>
            </a:xfrm>
          </p:grpSpPr>
          <p:sp>
            <p:nvSpPr>
              <p:cNvPr id="17" name="Freeform 16"/>
              <p:cNvSpPr/>
              <p:nvPr/>
            </p:nvSpPr>
            <p:spPr>
              <a:xfrm flipV="1">
                <a:off x="2812873" y="1672270"/>
                <a:ext cx="4824542" cy="283438"/>
              </a:xfrm>
              <a:custGeom>
                <a:avLst/>
                <a:gdLst>
                  <a:gd name="connsiteX0" fmla="*/ 0 w 3975100"/>
                  <a:gd name="connsiteY0" fmla="*/ 0 h 840233"/>
                  <a:gd name="connsiteX1" fmla="*/ 1765300 w 3975100"/>
                  <a:gd name="connsiteY1" fmla="*/ 749300 h 840233"/>
                  <a:gd name="connsiteX2" fmla="*/ 3975100 w 3975100"/>
                  <a:gd name="connsiteY2" fmla="*/ 800100 h 840233"/>
                  <a:gd name="connsiteX0" fmla="*/ 0 w 4395621"/>
                  <a:gd name="connsiteY0" fmla="*/ 131768 h 893609"/>
                  <a:gd name="connsiteX1" fmla="*/ 1765300 w 4395621"/>
                  <a:gd name="connsiteY1" fmla="*/ 881068 h 893609"/>
                  <a:gd name="connsiteX2" fmla="*/ 4395621 w 4395621"/>
                  <a:gd name="connsiteY2" fmla="*/ 0 h 893609"/>
                  <a:gd name="connsiteX0" fmla="*/ 0 w 4395621"/>
                  <a:gd name="connsiteY0" fmla="*/ 131768 h 909561"/>
                  <a:gd name="connsiteX1" fmla="*/ 1765300 w 4395621"/>
                  <a:gd name="connsiteY1" fmla="*/ 881068 h 909561"/>
                  <a:gd name="connsiteX2" fmla="*/ 4395621 w 4395621"/>
                  <a:gd name="connsiteY2" fmla="*/ 0 h 909561"/>
                  <a:gd name="connsiteX0" fmla="*/ 0 w 4395621"/>
                  <a:gd name="connsiteY0" fmla="*/ 131768 h 794161"/>
                  <a:gd name="connsiteX1" fmla="*/ 1781169 w 4395621"/>
                  <a:gd name="connsiteY1" fmla="*/ 756819 h 794161"/>
                  <a:gd name="connsiteX2" fmla="*/ 4395621 w 4395621"/>
                  <a:gd name="connsiteY2" fmla="*/ 0 h 794161"/>
                </a:gdLst>
                <a:ahLst/>
                <a:cxnLst>
                  <a:cxn ang="0">
                    <a:pos x="connsiteX0" y="connsiteY0"/>
                  </a:cxn>
                  <a:cxn ang="0">
                    <a:pos x="connsiteX1" y="connsiteY1"/>
                  </a:cxn>
                  <a:cxn ang="0">
                    <a:pos x="connsiteX2" y="connsiteY2"/>
                  </a:cxn>
                </a:cxnLst>
                <a:rect l="l" t="t" r="r" b="b"/>
                <a:pathLst>
                  <a:path w="4395621" h="794161">
                    <a:moveTo>
                      <a:pt x="0" y="131768"/>
                    </a:moveTo>
                    <a:cubicBezTo>
                      <a:pt x="551391" y="439743"/>
                      <a:pt x="1118652" y="623469"/>
                      <a:pt x="1781169" y="756819"/>
                    </a:cubicBezTo>
                    <a:cubicBezTo>
                      <a:pt x="2443686" y="890169"/>
                      <a:pt x="3804470" y="672874"/>
                      <a:pt x="4395621" y="0"/>
                    </a:cubicBezTo>
                  </a:path>
                </a:pathLst>
              </a:custGeom>
              <a:noFill/>
              <a:ln w="19050">
                <a:solidFill>
                  <a:srgbClr val="7030A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mc:AlternateContent xmlns:mc="http://schemas.openxmlformats.org/markup-compatibility/2006" xmlns:a14="http://schemas.microsoft.com/office/drawing/2010/main">
            <mc:Choice Requires="a14">
              <p:sp>
                <p:nvSpPr>
                  <p:cNvPr id="18" name="TextBox 17"/>
                  <p:cNvSpPr txBox="1"/>
                  <p:nvPr/>
                </p:nvSpPr>
                <p:spPr>
                  <a:xfrm>
                    <a:off x="2665121" y="440066"/>
                    <a:ext cx="5019130" cy="1060266"/>
                  </a:xfrm>
                  <a:prstGeom prst="rect">
                    <a:avLst/>
                  </a:prstGeom>
                  <a:noFill/>
                  <a:ln>
                    <a:noFill/>
                  </a:ln>
                </p:spPr>
                <p:txBody>
                  <a:bodyPr wrap="none" rtlCol="0">
                    <a:spAutoFit/>
                  </a:bodyPr>
                  <a:lstStyle/>
                  <a:p>
                    <a:pPr algn="ctr"/>
                    <a:r>
                      <a:rPr lang="en-US" sz="2800" b="1" dirty="0">
                        <a:solidFill>
                          <a:srgbClr val="34205B"/>
                        </a:solidFill>
                      </a:rPr>
                      <a:t>Step 1</a:t>
                    </a:r>
                    <a:r>
                      <a:rPr lang="en-US" sz="2800" dirty="0">
                        <a:solidFill>
                          <a:srgbClr val="34205B"/>
                        </a:solidFill>
                      </a:rPr>
                      <a:t>: Find </a:t>
                    </a:r>
                    <a14:m>
                      <m:oMath xmlns:m="http://schemas.openxmlformats.org/officeDocument/2006/math">
                        <m:sSub>
                          <m:sSubPr>
                            <m:ctrlPr>
                              <a:rPr lang="en-US" sz="2800" b="0" i="1" smtClean="0">
                                <a:solidFill>
                                  <a:srgbClr val="34205B"/>
                                </a:solidFill>
                                <a:latin typeface="Cambria Math" panose="02040503050406030204" pitchFamily="18" charset="0"/>
                              </a:rPr>
                            </m:ctrlPr>
                          </m:sSubPr>
                          <m:e>
                            <m:r>
                              <a:rPr lang="en-US" sz="2800" b="0" i="1" smtClean="0">
                                <a:solidFill>
                                  <a:srgbClr val="34205B"/>
                                </a:solidFill>
                                <a:latin typeface="Cambria Math" panose="02040503050406030204" pitchFamily="18" charset="0"/>
                              </a:rPr>
                              <m:t>𝑤</m:t>
                            </m:r>
                          </m:e>
                          <m:sub>
                            <m:r>
                              <a:rPr lang="en-US" sz="2800" b="0" i="1" smtClean="0">
                                <a:solidFill>
                                  <a:srgbClr val="34205B"/>
                                </a:solidFill>
                                <a:latin typeface="Cambria Math" panose="02040503050406030204" pitchFamily="18" charset="0"/>
                              </a:rPr>
                              <m:t>𝑖</m:t>
                            </m:r>
                          </m:sub>
                        </m:sSub>
                      </m:oMath>
                    </a14:m>
                    <a:r>
                      <a:rPr lang="en-US" sz="2800" dirty="0">
                        <a:solidFill>
                          <a:srgbClr val="34205B"/>
                        </a:solidFill>
                      </a:rPr>
                      <a:t> that minimize </a:t>
                    </a:r>
                    <a14:m>
                      <m:oMath xmlns:m="http://schemas.openxmlformats.org/officeDocument/2006/math">
                        <m:r>
                          <a:rPr lang="en-US" sz="2800" b="0" i="1" smtClean="0">
                            <a:solidFill>
                              <a:srgbClr val="34205B"/>
                            </a:solidFill>
                            <a:latin typeface="Cambria Math" panose="02040503050406030204" pitchFamily="18" charset="0"/>
                          </a:rPr>
                          <m:t>𝑀</m:t>
                        </m:r>
                        <m:r>
                          <a:rPr lang="en-US" sz="2800" b="0" i="1" smtClean="0">
                            <a:solidFill>
                              <a:srgbClr val="34205B"/>
                            </a:solidFill>
                            <a:latin typeface="Cambria Math" panose="02040503050406030204" pitchFamily="18" charset="0"/>
                          </a:rPr>
                          <m:t>2</m:t>
                        </m:r>
                      </m:oMath>
                    </a14:m>
                    <a:endParaRPr lang="cs-CZ" sz="2800" dirty="0">
                      <a:solidFill>
                        <a:srgbClr val="34205B"/>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2665121" y="440066"/>
                    <a:ext cx="5019130" cy="1060266"/>
                  </a:xfrm>
                  <a:prstGeom prst="rect">
                    <a:avLst/>
                  </a:prstGeom>
                  <a:blipFill>
                    <a:blip r:embed="rId4"/>
                    <a:stretch>
                      <a:fillRect l="-2184" t="-11628" b="-32558"/>
                    </a:stretch>
                  </a:blipFill>
                  <a:ln>
                    <a:noFill/>
                  </a:ln>
                </p:spPr>
                <p:txBody>
                  <a:bodyPr/>
                  <a:lstStyle/>
                  <a:p>
                    <a:r>
                      <a:rPr lang="en-US">
                        <a:noFill/>
                      </a:rPr>
                      <a:t> </a:t>
                    </a:r>
                  </a:p>
                </p:txBody>
              </p:sp>
            </mc:Fallback>
          </mc:AlternateContent>
        </p:grpSp>
        <p:sp>
          <p:nvSpPr>
            <p:cNvPr id="30" name="Right Brace 29">
              <a:extLst>
                <a:ext uri="{FF2B5EF4-FFF2-40B4-BE49-F238E27FC236}">
                  <a16:creationId xmlns:a16="http://schemas.microsoft.com/office/drawing/2014/main" id="{CCB6E44B-A0C0-4786-AB92-CEDD177B06BD}"/>
                </a:ext>
              </a:extLst>
            </p:cNvPr>
            <p:cNvSpPr/>
            <p:nvPr/>
          </p:nvSpPr>
          <p:spPr>
            <a:xfrm rot="16200000">
              <a:off x="2778104" y="1630083"/>
              <a:ext cx="76241" cy="680765"/>
            </a:xfrm>
            <a:prstGeom prst="rightBrace">
              <a:avLst>
                <a:gd name="adj1" fmla="val 58397"/>
                <a:gd name="adj2" fmla="val 50000"/>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sz="2400"/>
            </a:p>
          </p:txBody>
        </p:sp>
      </p:grpSp>
      <p:grpSp>
        <p:nvGrpSpPr>
          <p:cNvPr id="9" name="Group 8">
            <a:extLst>
              <a:ext uri="{FF2B5EF4-FFF2-40B4-BE49-F238E27FC236}">
                <a16:creationId xmlns:a16="http://schemas.microsoft.com/office/drawing/2014/main" id="{849305F5-42C4-44B0-91D7-CE012E0C63AB}"/>
              </a:ext>
            </a:extLst>
          </p:cNvPr>
          <p:cNvGrpSpPr/>
          <p:nvPr/>
        </p:nvGrpSpPr>
        <p:grpSpPr>
          <a:xfrm>
            <a:off x="2486080" y="2423925"/>
            <a:ext cx="5072401" cy="1239684"/>
            <a:chOff x="2486080" y="2423925"/>
            <a:chExt cx="5072401" cy="1239684"/>
          </a:xfrm>
        </p:grpSpPr>
        <p:grpSp>
          <p:nvGrpSpPr>
            <p:cNvPr id="4" name="Group 3"/>
            <p:cNvGrpSpPr/>
            <p:nvPr/>
          </p:nvGrpSpPr>
          <p:grpSpPr>
            <a:xfrm>
              <a:off x="2486080" y="2713072"/>
              <a:ext cx="5072401" cy="950537"/>
              <a:chOff x="2574219" y="3498224"/>
              <a:chExt cx="5072401" cy="950537"/>
            </a:xfrm>
          </p:grpSpPr>
          <p:sp>
            <p:nvSpPr>
              <p:cNvPr id="26" name="Freeform 25"/>
              <p:cNvSpPr/>
              <p:nvPr/>
            </p:nvSpPr>
            <p:spPr>
              <a:xfrm rot="16200000" flipH="1">
                <a:off x="5497301" y="1858445"/>
                <a:ext cx="509539" cy="3789098"/>
              </a:xfrm>
              <a:custGeom>
                <a:avLst/>
                <a:gdLst>
                  <a:gd name="connsiteX0" fmla="*/ 0 w 3975100"/>
                  <a:gd name="connsiteY0" fmla="*/ 0 h 840233"/>
                  <a:gd name="connsiteX1" fmla="*/ 1765300 w 3975100"/>
                  <a:gd name="connsiteY1" fmla="*/ 749300 h 840233"/>
                  <a:gd name="connsiteX2" fmla="*/ 3975100 w 3975100"/>
                  <a:gd name="connsiteY2" fmla="*/ 800100 h 840233"/>
                  <a:gd name="connsiteX0" fmla="*/ 0 w 2163361"/>
                  <a:gd name="connsiteY0" fmla="*/ 0 h 4043667"/>
                  <a:gd name="connsiteX1" fmla="*/ 1765300 w 2163361"/>
                  <a:gd name="connsiteY1" fmla="*/ 749300 h 4043667"/>
                  <a:gd name="connsiteX2" fmla="*/ 2163363 w 2163361"/>
                  <a:gd name="connsiteY2" fmla="*/ 4043272 h 4043667"/>
                  <a:gd name="connsiteX0" fmla="*/ 0 w 2163361"/>
                  <a:gd name="connsiteY0" fmla="*/ 0 h 4043829"/>
                  <a:gd name="connsiteX1" fmla="*/ 1543466 w 2163361"/>
                  <a:gd name="connsiteY1" fmla="*/ 1687868 h 4043829"/>
                  <a:gd name="connsiteX2" fmla="*/ 2163363 w 2163361"/>
                  <a:gd name="connsiteY2" fmla="*/ 4043272 h 4043829"/>
                  <a:gd name="connsiteX0" fmla="*/ 0 w 2163361"/>
                  <a:gd name="connsiteY0" fmla="*/ 0 h 4043895"/>
                  <a:gd name="connsiteX1" fmla="*/ 1543466 w 2163361"/>
                  <a:gd name="connsiteY1" fmla="*/ 1687868 h 4043895"/>
                  <a:gd name="connsiteX2" fmla="*/ 2163363 w 2163361"/>
                  <a:gd name="connsiteY2" fmla="*/ 4043272 h 4043895"/>
                  <a:gd name="connsiteX0" fmla="*/ 0 w 2163361"/>
                  <a:gd name="connsiteY0" fmla="*/ 0 h 4043272"/>
                  <a:gd name="connsiteX1" fmla="*/ 1543466 w 2163361"/>
                  <a:gd name="connsiteY1" fmla="*/ 1687868 h 4043272"/>
                  <a:gd name="connsiteX2" fmla="*/ 2163363 w 2163361"/>
                  <a:gd name="connsiteY2" fmla="*/ 4043272 h 4043272"/>
                </a:gdLst>
                <a:ahLst/>
                <a:cxnLst>
                  <a:cxn ang="0">
                    <a:pos x="connsiteX0" y="connsiteY0"/>
                  </a:cxn>
                  <a:cxn ang="0">
                    <a:pos x="connsiteX1" y="connsiteY1"/>
                  </a:cxn>
                  <a:cxn ang="0">
                    <a:pos x="connsiteX2" y="connsiteY2"/>
                  </a:cxn>
                </a:cxnLst>
                <a:rect l="l" t="t" r="r" b="b"/>
                <a:pathLst>
                  <a:path w="2163361" h="4043272">
                    <a:moveTo>
                      <a:pt x="0" y="0"/>
                    </a:moveTo>
                    <a:cubicBezTo>
                      <a:pt x="551391" y="307975"/>
                      <a:pt x="1361626" y="1312907"/>
                      <a:pt x="1543466" y="1687868"/>
                    </a:cubicBezTo>
                    <a:cubicBezTo>
                      <a:pt x="1725306" y="2062829"/>
                      <a:pt x="2055267" y="3099516"/>
                      <a:pt x="2163363" y="4043272"/>
                    </a:cubicBezTo>
                  </a:path>
                </a:pathLst>
              </a:custGeom>
              <a:noFill/>
              <a:ln w="19050">
                <a:solidFill>
                  <a:srgbClr val="00B0F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rgbClr val="00B0F0"/>
                  </a:solidFill>
                </a:endParaRPr>
              </a:p>
            </p:txBody>
          </p:sp>
          <p:sp>
            <p:nvSpPr>
              <p:cNvPr id="27" name="TextBox 26"/>
              <p:cNvSpPr txBox="1"/>
              <p:nvPr/>
            </p:nvSpPr>
            <p:spPr>
              <a:xfrm>
                <a:off x="2574219" y="3925541"/>
                <a:ext cx="3989555" cy="523220"/>
              </a:xfrm>
              <a:prstGeom prst="rect">
                <a:avLst/>
              </a:prstGeom>
              <a:noFill/>
            </p:spPr>
            <p:txBody>
              <a:bodyPr wrap="none" rtlCol="0">
                <a:spAutoFit/>
              </a:bodyPr>
              <a:lstStyle/>
              <a:p>
                <a:pPr algn="ctr"/>
                <a:r>
                  <a:rPr lang="en-US" sz="2800" b="1" dirty="0">
                    <a:solidFill>
                      <a:srgbClr val="34205B"/>
                    </a:solidFill>
                  </a:rPr>
                  <a:t>Step 2</a:t>
                </a:r>
                <a:r>
                  <a:rPr lang="en-US" sz="2800" dirty="0">
                    <a:solidFill>
                      <a:srgbClr val="34205B"/>
                    </a:solidFill>
                  </a:rPr>
                  <a:t>: Find upper bound</a:t>
                </a:r>
                <a:endParaRPr lang="cs-CZ" sz="2800" dirty="0">
                  <a:solidFill>
                    <a:srgbClr val="34205B"/>
                  </a:solidFill>
                </a:endParaRPr>
              </a:p>
            </p:txBody>
          </p:sp>
        </p:grpSp>
        <p:sp>
          <p:nvSpPr>
            <p:cNvPr id="32" name="Right Brace 31">
              <a:extLst>
                <a:ext uri="{FF2B5EF4-FFF2-40B4-BE49-F238E27FC236}">
                  <a16:creationId xmlns:a16="http://schemas.microsoft.com/office/drawing/2014/main" id="{28F582BD-14A1-4AB9-8C91-D49B56D12E4A}"/>
                </a:ext>
              </a:extLst>
            </p:cNvPr>
            <p:cNvSpPr/>
            <p:nvPr/>
          </p:nvSpPr>
          <p:spPr>
            <a:xfrm rot="5400000">
              <a:off x="3731262" y="2121663"/>
              <a:ext cx="76241" cy="680765"/>
            </a:xfrm>
            <a:prstGeom prst="rightBrace">
              <a:avLst>
                <a:gd name="adj1" fmla="val 58397"/>
                <a:gd name="adj2" fmla="val 50000"/>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sz="2400"/>
            </a:p>
          </p:txBody>
        </p:sp>
      </p:grpSp>
      <p:sp>
        <p:nvSpPr>
          <p:cNvPr id="40" name="Freeform 39"/>
          <p:cNvSpPr/>
          <p:nvPr/>
        </p:nvSpPr>
        <p:spPr>
          <a:xfrm>
            <a:off x="7722716" y="1941591"/>
            <a:ext cx="2401076" cy="2336735"/>
          </a:xfrm>
          <a:custGeom>
            <a:avLst/>
            <a:gdLst>
              <a:gd name="connsiteX0" fmla="*/ 0 w 1388533"/>
              <a:gd name="connsiteY0" fmla="*/ 0 h 846667"/>
              <a:gd name="connsiteX1" fmla="*/ 330200 w 1388533"/>
              <a:gd name="connsiteY1" fmla="*/ 643467 h 846667"/>
              <a:gd name="connsiteX2" fmla="*/ 1388533 w 1388533"/>
              <a:gd name="connsiteY2" fmla="*/ 846667 h 846667"/>
              <a:gd name="connsiteX0" fmla="*/ 0 w 1388533"/>
              <a:gd name="connsiteY0" fmla="*/ 0 h 846667"/>
              <a:gd name="connsiteX1" fmla="*/ 330200 w 1388533"/>
              <a:gd name="connsiteY1" fmla="*/ 643467 h 846667"/>
              <a:gd name="connsiteX2" fmla="*/ 1388533 w 1388533"/>
              <a:gd name="connsiteY2" fmla="*/ 846667 h 846667"/>
              <a:gd name="connsiteX3" fmla="*/ 0 w 1388533"/>
              <a:gd name="connsiteY3" fmla="*/ 0 h 846667"/>
              <a:gd name="connsiteX0" fmla="*/ 110067 w 1498600"/>
              <a:gd name="connsiteY0" fmla="*/ 0 h 938793"/>
              <a:gd name="connsiteX1" fmla="*/ 440267 w 1498600"/>
              <a:gd name="connsiteY1" fmla="*/ 643467 h 938793"/>
              <a:gd name="connsiteX2" fmla="*/ 1498600 w 1498600"/>
              <a:gd name="connsiteY2" fmla="*/ 846667 h 938793"/>
              <a:gd name="connsiteX3" fmla="*/ 0 w 1498600"/>
              <a:gd name="connsiteY3" fmla="*/ 880533 h 938793"/>
              <a:gd name="connsiteX4" fmla="*/ 110067 w 1498600"/>
              <a:gd name="connsiteY4" fmla="*/ 0 h 938793"/>
              <a:gd name="connsiteX0" fmla="*/ 110067 w 1504207"/>
              <a:gd name="connsiteY0" fmla="*/ 0 h 1202394"/>
              <a:gd name="connsiteX1" fmla="*/ 440267 w 1504207"/>
              <a:gd name="connsiteY1" fmla="*/ 643467 h 1202394"/>
              <a:gd name="connsiteX2" fmla="*/ 1498600 w 1504207"/>
              <a:gd name="connsiteY2" fmla="*/ 846667 h 1202394"/>
              <a:gd name="connsiteX3" fmla="*/ 922867 w 1504207"/>
              <a:gd name="connsiteY3" fmla="*/ 1202267 h 1202394"/>
              <a:gd name="connsiteX4" fmla="*/ 0 w 1504207"/>
              <a:gd name="connsiteY4" fmla="*/ 880533 h 1202394"/>
              <a:gd name="connsiteX5" fmla="*/ 110067 w 1504207"/>
              <a:gd name="connsiteY5" fmla="*/ 0 h 1202394"/>
              <a:gd name="connsiteX0" fmla="*/ 146035 w 1540175"/>
              <a:gd name="connsiteY0" fmla="*/ 0 h 1202390"/>
              <a:gd name="connsiteX1" fmla="*/ 476235 w 1540175"/>
              <a:gd name="connsiteY1" fmla="*/ 643467 h 1202390"/>
              <a:gd name="connsiteX2" fmla="*/ 1534568 w 1540175"/>
              <a:gd name="connsiteY2" fmla="*/ 846667 h 1202390"/>
              <a:gd name="connsiteX3" fmla="*/ 958835 w 1540175"/>
              <a:gd name="connsiteY3" fmla="*/ 1202267 h 1202390"/>
              <a:gd name="connsiteX4" fmla="*/ 35968 w 1540175"/>
              <a:gd name="connsiteY4" fmla="*/ 880533 h 1202390"/>
              <a:gd name="connsiteX5" fmla="*/ 2101 w 1540175"/>
              <a:gd name="connsiteY5" fmla="*/ 262466 h 1202390"/>
              <a:gd name="connsiteX6" fmla="*/ 146035 w 1540175"/>
              <a:gd name="connsiteY6" fmla="*/ 0 h 1202390"/>
              <a:gd name="connsiteX0" fmla="*/ 145249 w 1539389"/>
              <a:gd name="connsiteY0" fmla="*/ 0 h 1202730"/>
              <a:gd name="connsiteX1" fmla="*/ 475449 w 1539389"/>
              <a:gd name="connsiteY1" fmla="*/ 643467 h 1202730"/>
              <a:gd name="connsiteX2" fmla="*/ 1533782 w 1539389"/>
              <a:gd name="connsiteY2" fmla="*/ 846667 h 1202730"/>
              <a:gd name="connsiteX3" fmla="*/ 958049 w 1539389"/>
              <a:gd name="connsiteY3" fmla="*/ 1202267 h 1202730"/>
              <a:gd name="connsiteX4" fmla="*/ 77515 w 1539389"/>
              <a:gd name="connsiteY4" fmla="*/ 1024467 h 1202730"/>
              <a:gd name="connsiteX5" fmla="*/ 1315 w 1539389"/>
              <a:gd name="connsiteY5" fmla="*/ 262466 h 1202730"/>
              <a:gd name="connsiteX6" fmla="*/ 145249 w 1539389"/>
              <a:gd name="connsiteY6" fmla="*/ 0 h 1202730"/>
              <a:gd name="connsiteX0" fmla="*/ 87435 w 1481575"/>
              <a:gd name="connsiteY0" fmla="*/ 0 h 1202730"/>
              <a:gd name="connsiteX1" fmla="*/ 417635 w 1481575"/>
              <a:gd name="connsiteY1" fmla="*/ 643467 h 1202730"/>
              <a:gd name="connsiteX2" fmla="*/ 1475968 w 1481575"/>
              <a:gd name="connsiteY2" fmla="*/ 846667 h 1202730"/>
              <a:gd name="connsiteX3" fmla="*/ 900235 w 1481575"/>
              <a:gd name="connsiteY3" fmla="*/ 1202267 h 1202730"/>
              <a:gd name="connsiteX4" fmla="*/ 19701 w 1481575"/>
              <a:gd name="connsiteY4" fmla="*/ 1024467 h 1202730"/>
              <a:gd name="connsiteX5" fmla="*/ 2768 w 1481575"/>
              <a:gd name="connsiteY5" fmla="*/ 287866 h 1202730"/>
              <a:gd name="connsiteX6" fmla="*/ 87435 w 1481575"/>
              <a:gd name="connsiteY6" fmla="*/ 0 h 1202730"/>
              <a:gd name="connsiteX0" fmla="*/ 212490 w 1606630"/>
              <a:gd name="connsiteY0" fmla="*/ 0 h 1202730"/>
              <a:gd name="connsiteX1" fmla="*/ 542690 w 1606630"/>
              <a:gd name="connsiteY1" fmla="*/ 643467 h 1202730"/>
              <a:gd name="connsiteX2" fmla="*/ 1601023 w 1606630"/>
              <a:gd name="connsiteY2" fmla="*/ 846667 h 1202730"/>
              <a:gd name="connsiteX3" fmla="*/ 1025290 w 1606630"/>
              <a:gd name="connsiteY3" fmla="*/ 1202267 h 1202730"/>
              <a:gd name="connsiteX4" fmla="*/ 144756 w 1606630"/>
              <a:gd name="connsiteY4" fmla="*/ 1024467 h 1202730"/>
              <a:gd name="connsiteX5" fmla="*/ 823 w 1606630"/>
              <a:gd name="connsiteY5" fmla="*/ 313266 h 1202730"/>
              <a:gd name="connsiteX6" fmla="*/ 212490 w 1606630"/>
              <a:gd name="connsiteY6" fmla="*/ 0 h 1202730"/>
              <a:gd name="connsiteX0" fmla="*/ 215511 w 1609651"/>
              <a:gd name="connsiteY0" fmla="*/ 0 h 1202730"/>
              <a:gd name="connsiteX1" fmla="*/ 545711 w 1609651"/>
              <a:gd name="connsiteY1" fmla="*/ 643467 h 1202730"/>
              <a:gd name="connsiteX2" fmla="*/ 1604044 w 1609651"/>
              <a:gd name="connsiteY2" fmla="*/ 846667 h 1202730"/>
              <a:gd name="connsiteX3" fmla="*/ 1028311 w 1609651"/>
              <a:gd name="connsiteY3" fmla="*/ 1202267 h 1202730"/>
              <a:gd name="connsiteX4" fmla="*/ 147777 w 1609651"/>
              <a:gd name="connsiteY4" fmla="*/ 1024467 h 1202730"/>
              <a:gd name="connsiteX5" fmla="*/ 3844 w 1609651"/>
              <a:gd name="connsiteY5" fmla="*/ 313266 h 1202730"/>
              <a:gd name="connsiteX6" fmla="*/ 215511 w 1609651"/>
              <a:gd name="connsiteY6" fmla="*/ 0 h 1202730"/>
              <a:gd name="connsiteX0" fmla="*/ 220938 w 1615078"/>
              <a:gd name="connsiteY0" fmla="*/ 0 h 1202730"/>
              <a:gd name="connsiteX1" fmla="*/ 551138 w 1615078"/>
              <a:gd name="connsiteY1" fmla="*/ 643467 h 1202730"/>
              <a:gd name="connsiteX2" fmla="*/ 1609471 w 1615078"/>
              <a:gd name="connsiteY2" fmla="*/ 846667 h 1202730"/>
              <a:gd name="connsiteX3" fmla="*/ 1033738 w 1615078"/>
              <a:gd name="connsiteY3" fmla="*/ 1202267 h 1202730"/>
              <a:gd name="connsiteX4" fmla="*/ 153204 w 1615078"/>
              <a:gd name="connsiteY4" fmla="*/ 1024467 h 1202730"/>
              <a:gd name="connsiteX5" fmla="*/ 9271 w 1615078"/>
              <a:gd name="connsiteY5" fmla="*/ 313266 h 1202730"/>
              <a:gd name="connsiteX6" fmla="*/ 220938 w 1615078"/>
              <a:gd name="connsiteY6" fmla="*/ 0 h 1202730"/>
              <a:gd name="connsiteX0" fmla="*/ 273661 w 1667801"/>
              <a:gd name="connsiteY0" fmla="*/ 0 h 1202730"/>
              <a:gd name="connsiteX1" fmla="*/ 603861 w 1667801"/>
              <a:gd name="connsiteY1" fmla="*/ 643467 h 1202730"/>
              <a:gd name="connsiteX2" fmla="*/ 1662194 w 1667801"/>
              <a:gd name="connsiteY2" fmla="*/ 846667 h 1202730"/>
              <a:gd name="connsiteX3" fmla="*/ 1086461 w 1667801"/>
              <a:gd name="connsiteY3" fmla="*/ 1202267 h 1202730"/>
              <a:gd name="connsiteX4" fmla="*/ 205927 w 1667801"/>
              <a:gd name="connsiteY4" fmla="*/ 1024467 h 1202730"/>
              <a:gd name="connsiteX5" fmla="*/ 2728 w 1667801"/>
              <a:gd name="connsiteY5" fmla="*/ 270932 h 1202730"/>
              <a:gd name="connsiteX6" fmla="*/ 273661 w 1667801"/>
              <a:gd name="connsiteY6" fmla="*/ 0 h 1202730"/>
              <a:gd name="connsiteX0" fmla="*/ 205927 w 1667801"/>
              <a:gd name="connsiteY0" fmla="*/ 1024467 h 1202746"/>
              <a:gd name="connsiteX1" fmla="*/ 2728 w 1667801"/>
              <a:gd name="connsiteY1" fmla="*/ 270932 h 1202746"/>
              <a:gd name="connsiteX2" fmla="*/ 273661 w 1667801"/>
              <a:gd name="connsiteY2" fmla="*/ 0 h 1202746"/>
              <a:gd name="connsiteX3" fmla="*/ 603861 w 1667801"/>
              <a:gd name="connsiteY3" fmla="*/ 643467 h 1202746"/>
              <a:gd name="connsiteX4" fmla="*/ 1662194 w 1667801"/>
              <a:gd name="connsiteY4" fmla="*/ 846667 h 1202746"/>
              <a:gd name="connsiteX5" fmla="*/ 1086461 w 1667801"/>
              <a:gd name="connsiteY5" fmla="*/ 1202267 h 1202746"/>
              <a:gd name="connsiteX6" fmla="*/ 297367 w 1667801"/>
              <a:gd name="connsiteY6" fmla="*/ 1115907 h 1202746"/>
              <a:gd name="connsiteX0" fmla="*/ 205927 w 1667801"/>
              <a:gd name="connsiteY0" fmla="*/ 1024467 h 1202267"/>
              <a:gd name="connsiteX1" fmla="*/ 2728 w 1667801"/>
              <a:gd name="connsiteY1" fmla="*/ 270932 h 1202267"/>
              <a:gd name="connsiteX2" fmla="*/ 273661 w 1667801"/>
              <a:gd name="connsiteY2" fmla="*/ 0 h 1202267"/>
              <a:gd name="connsiteX3" fmla="*/ 603861 w 1667801"/>
              <a:gd name="connsiteY3" fmla="*/ 643467 h 1202267"/>
              <a:gd name="connsiteX4" fmla="*/ 1662194 w 1667801"/>
              <a:gd name="connsiteY4" fmla="*/ 846667 h 1202267"/>
              <a:gd name="connsiteX5" fmla="*/ 1086461 w 1667801"/>
              <a:gd name="connsiteY5" fmla="*/ 1202267 h 1202267"/>
              <a:gd name="connsiteX0" fmla="*/ 0 w 1665073"/>
              <a:gd name="connsiteY0" fmla="*/ 270932 h 1202267"/>
              <a:gd name="connsiteX1" fmla="*/ 270933 w 1665073"/>
              <a:gd name="connsiteY1" fmla="*/ 0 h 1202267"/>
              <a:gd name="connsiteX2" fmla="*/ 601133 w 1665073"/>
              <a:gd name="connsiteY2" fmla="*/ 643467 h 1202267"/>
              <a:gd name="connsiteX3" fmla="*/ 1659466 w 1665073"/>
              <a:gd name="connsiteY3" fmla="*/ 846667 h 1202267"/>
              <a:gd name="connsiteX4" fmla="*/ 1083733 w 1665073"/>
              <a:gd name="connsiteY4" fmla="*/ 1202267 h 1202267"/>
              <a:gd name="connsiteX0" fmla="*/ 0 w 1394140"/>
              <a:gd name="connsiteY0" fmla="*/ 0 h 1202267"/>
              <a:gd name="connsiteX1" fmla="*/ 330200 w 1394140"/>
              <a:gd name="connsiteY1" fmla="*/ 643467 h 1202267"/>
              <a:gd name="connsiteX2" fmla="*/ 1388533 w 1394140"/>
              <a:gd name="connsiteY2" fmla="*/ 846667 h 1202267"/>
              <a:gd name="connsiteX3" fmla="*/ 812800 w 1394140"/>
              <a:gd name="connsiteY3" fmla="*/ 1202267 h 1202267"/>
              <a:gd name="connsiteX0" fmla="*/ 0 w 1388533"/>
              <a:gd name="connsiteY0" fmla="*/ 0 h 846667"/>
              <a:gd name="connsiteX1" fmla="*/ 330200 w 1388533"/>
              <a:gd name="connsiteY1" fmla="*/ 643467 h 846667"/>
              <a:gd name="connsiteX2" fmla="*/ 1388533 w 1388533"/>
              <a:gd name="connsiteY2" fmla="*/ 846667 h 846667"/>
              <a:gd name="connsiteX0" fmla="*/ 0 w 1388533"/>
              <a:gd name="connsiteY0" fmla="*/ 0 h 846667"/>
              <a:gd name="connsiteX1" fmla="*/ 330200 w 1388533"/>
              <a:gd name="connsiteY1" fmla="*/ 643467 h 846667"/>
              <a:gd name="connsiteX2" fmla="*/ 1220679 w 1388533"/>
              <a:gd name="connsiteY2" fmla="*/ 810003 h 846667"/>
              <a:gd name="connsiteX3" fmla="*/ 1388533 w 1388533"/>
              <a:gd name="connsiteY3" fmla="*/ 846667 h 846667"/>
              <a:gd name="connsiteX0" fmla="*/ 0 w 1220679"/>
              <a:gd name="connsiteY0" fmla="*/ 0 h 810003"/>
              <a:gd name="connsiteX1" fmla="*/ 330200 w 1220679"/>
              <a:gd name="connsiteY1" fmla="*/ 643467 h 810003"/>
              <a:gd name="connsiteX2" fmla="*/ 1220679 w 1220679"/>
              <a:gd name="connsiteY2" fmla="*/ 810003 h 810003"/>
            </a:gdLst>
            <a:ahLst/>
            <a:cxnLst>
              <a:cxn ang="0">
                <a:pos x="connsiteX0" y="connsiteY0"/>
              </a:cxn>
              <a:cxn ang="0">
                <a:pos x="connsiteX1" y="connsiteY1"/>
              </a:cxn>
              <a:cxn ang="0">
                <a:pos x="connsiteX2" y="connsiteY2"/>
              </a:cxn>
            </a:cxnLst>
            <a:rect l="l" t="t" r="r" b="b"/>
            <a:pathLst>
              <a:path w="1220679" h="810003">
                <a:moveTo>
                  <a:pt x="0" y="0"/>
                </a:moveTo>
                <a:cubicBezTo>
                  <a:pt x="49389" y="251178"/>
                  <a:pt x="98778" y="502356"/>
                  <a:pt x="330200" y="643467"/>
                </a:cubicBezTo>
                <a:cubicBezTo>
                  <a:pt x="533646" y="778467"/>
                  <a:pt x="1044290" y="776136"/>
                  <a:pt x="1220679" y="810003"/>
                </a:cubicBezTo>
              </a:path>
            </a:pathLst>
          </a:cu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08329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animEffect transition="in" filter="fade">
                                      <p:cBhvr>
                                        <p:cTn id="9" dur="500"/>
                                        <p:tgtEl>
                                          <p:spTgt spid="40"/>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0"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28" grpId="0"/>
      <p:bldP spid="29" grpId="0"/>
      <p:bldP spid="4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reeform 33">
            <a:extLst>
              <a:ext uri="{FF2B5EF4-FFF2-40B4-BE49-F238E27FC236}">
                <a16:creationId xmlns:a16="http://schemas.microsoft.com/office/drawing/2014/main" id="{A67D4FD9-F7A8-4A58-87AB-71C9D69DBE07}"/>
              </a:ext>
            </a:extLst>
          </p:cNvPr>
          <p:cNvSpPr/>
          <p:nvPr/>
        </p:nvSpPr>
        <p:spPr>
          <a:xfrm>
            <a:off x="7040450" y="3250412"/>
            <a:ext cx="3445246" cy="2257448"/>
          </a:xfrm>
          <a:custGeom>
            <a:avLst/>
            <a:gdLst>
              <a:gd name="connsiteX0" fmla="*/ 0 w 1388533"/>
              <a:gd name="connsiteY0" fmla="*/ 0 h 846667"/>
              <a:gd name="connsiteX1" fmla="*/ 330200 w 1388533"/>
              <a:gd name="connsiteY1" fmla="*/ 643467 h 846667"/>
              <a:gd name="connsiteX2" fmla="*/ 1388533 w 1388533"/>
              <a:gd name="connsiteY2" fmla="*/ 846667 h 846667"/>
              <a:gd name="connsiteX0" fmla="*/ 0 w 1388533"/>
              <a:gd name="connsiteY0" fmla="*/ 0 h 846667"/>
              <a:gd name="connsiteX1" fmla="*/ 330200 w 1388533"/>
              <a:gd name="connsiteY1" fmla="*/ 643467 h 846667"/>
              <a:gd name="connsiteX2" fmla="*/ 1388533 w 1388533"/>
              <a:gd name="connsiteY2" fmla="*/ 846667 h 846667"/>
              <a:gd name="connsiteX3" fmla="*/ 0 w 1388533"/>
              <a:gd name="connsiteY3" fmla="*/ 0 h 846667"/>
              <a:gd name="connsiteX0" fmla="*/ 110067 w 1498600"/>
              <a:gd name="connsiteY0" fmla="*/ 0 h 938793"/>
              <a:gd name="connsiteX1" fmla="*/ 440267 w 1498600"/>
              <a:gd name="connsiteY1" fmla="*/ 643467 h 938793"/>
              <a:gd name="connsiteX2" fmla="*/ 1498600 w 1498600"/>
              <a:gd name="connsiteY2" fmla="*/ 846667 h 938793"/>
              <a:gd name="connsiteX3" fmla="*/ 0 w 1498600"/>
              <a:gd name="connsiteY3" fmla="*/ 880533 h 938793"/>
              <a:gd name="connsiteX4" fmla="*/ 110067 w 1498600"/>
              <a:gd name="connsiteY4" fmla="*/ 0 h 938793"/>
              <a:gd name="connsiteX0" fmla="*/ 110067 w 1504207"/>
              <a:gd name="connsiteY0" fmla="*/ 0 h 1202394"/>
              <a:gd name="connsiteX1" fmla="*/ 440267 w 1504207"/>
              <a:gd name="connsiteY1" fmla="*/ 643467 h 1202394"/>
              <a:gd name="connsiteX2" fmla="*/ 1498600 w 1504207"/>
              <a:gd name="connsiteY2" fmla="*/ 846667 h 1202394"/>
              <a:gd name="connsiteX3" fmla="*/ 922867 w 1504207"/>
              <a:gd name="connsiteY3" fmla="*/ 1202267 h 1202394"/>
              <a:gd name="connsiteX4" fmla="*/ 0 w 1504207"/>
              <a:gd name="connsiteY4" fmla="*/ 880533 h 1202394"/>
              <a:gd name="connsiteX5" fmla="*/ 110067 w 1504207"/>
              <a:gd name="connsiteY5" fmla="*/ 0 h 1202394"/>
              <a:gd name="connsiteX0" fmla="*/ 146035 w 1540175"/>
              <a:gd name="connsiteY0" fmla="*/ 0 h 1202390"/>
              <a:gd name="connsiteX1" fmla="*/ 476235 w 1540175"/>
              <a:gd name="connsiteY1" fmla="*/ 643467 h 1202390"/>
              <a:gd name="connsiteX2" fmla="*/ 1534568 w 1540175"/>
              <a:gd name="connsiteY2" fmla="*/ 846667 h 1202390"/>
              <a:gd name="connsiteX3" fmla="*/ 958835 w 1540175"/>
              <a:gd name="connsiteY3" fmla="*/ 1202267 h 1202390"/>
              <a:gd name="connsiteX4" fmla="*/ 35968 w 1540175"/>
              <a:gd name="connsiteY4" fmla="*/ 880533 h 1202390"/>
              <a:gd name="connsiteX5" fmla="*/ 2101 w 1540175"/>
              <a:gd name="connsiteY5" fmla="*/ 262466 h 1202390"/>
              <a:gd name="connsiteX6" fmla="*/ 146035 w 1540175"/>
              <a:gd name="connsiteY6" fmla="*/ 0 h 1202390"/>
              <a:gd name="connsiteX0" fmla="*/ 145249 w 1539389"/>
              <a:gd name="connsiteY0" fmla="*/ 0 h 1202730"/>
              <a:gd name="connsiteX1" fmla="*/ 475449 w 1539389"/>
              <a:gd name="connsiteY1" fmla="*/ 643467 h 1202730"/>
              <a:gd name="connsiteX2" fmla="*/ 1533782 w 1539389"/>
              <a:gd name="connsiteY2" fmla="*/ 846667 h 1202730"/>
              <a:gd name="connsiteX3" fmla="*/ 958049 w 1539389"/>
              <a:gd name="connsiteY3" fmla="*/ 1202267 h 1202730"/>
              <a:gd name="connsiteX4" fmla="*/ 77515 w 1539389"/>
              <a:gd name="connsiteY4" fmla="*/ 1024467 h 1202730"/>
              <a:gd name="connsiteX5" fmla="*/ 1315 w 1539389"/>
              <a:gd name="connsiteY5" fmla="*/ 262466 h 1202730"/>
              <a:gd name="connsiteX6" fmla="*/ 145249 w 1539389"/>
              <a:gd name="connsiteY6" fmla="*/ 0 h 1202730"/>
              <a:gd name="connsiteX0" fmla="*/ 87435 w 1481575"/>
              <a:gd name="connsiteY0" fmla="*/ 0 h 1202730"/>
              <a:gd name="connsiteX1" fmla="*/ 417635 w 1481575"/>
              <a:gd name="connsiteY1" fmla="*/ 643467 h 1202730"/>
              <a:gd name="connsiteX2" fmla="*/ 1475968 w 1481575"/>
              <a:gd name="connsiteY2" fmla="*/ 846667 h 1202730"/>
              <a:gd name="connsiteX3" fmla="*/ 900235 w 1481575"/>
              <a:gd name="connsiteY3" fmla="*/ 1202267 h 1202730"/>
              <a:gd name="connsiteX4" fmla="*/ 19701 w 1481575"/>
              <a:gd name="connsiteY4" fmla="*/ 1024467 h 1202730"/>
              <a:gd name="connsiteX5" fmla="*/ 2768 w 1481575"/>
              <a:gd name="connsiteY5" fmla="*/ 287866 h 1202730"/>
              <a:gd name="connsiteX6" fmla="*/ 87435 w 1481575"/>
              <a:gd name="connsiteY6" fmla="*/ 0 h 1202730"/>
              <a:gd name="connsiteX0" fmla="*/ 212490 w 1606630"/>
              <a:gd name="connsiteY0" fmla="*/ 0 h 1202730"/>
              <a:gd name="connsiteX1" fmla="*/ 542690 w 1606630"/>
              <a:gd name="connsiteY1" fmla="*/ 643467 h 1202730"/>
              <a:gd name="connsiteX2" fmla="*/ 1601023 w 1606630"/>
              <a:gd name="connsiteY2" fmla="*/ 846667 h 1202730"/>
              <a:gd name="connsiteX3" fmla="*/ 1025290 w 1606630"/>
              <a:gd name="connsiteY3" fmla="*/ 1202267 h 1202730"/>
              <a:gd name="connsiteX4" fmla="*/ 144756 w 1606630"/>
              <a:gd name="connsiteY4" fmla="*/ 1024467 h 1202730"/>
              <a:gd name="connsiteX5" fmla="*/ 823 w 1606630"/>
              <a:gd name="connsiteY5" fmla="*/ 313266 h 1202730"/>
              <a:gd name="connsiteX6" fmla="*/ 212490 w 1606630"/>
              <a:gd name="connsiteY6" fmla="*/ 0 h 1202730"/>
              <a:gd name="connsiteX0" fmla="*/ 215511 w 1609651"/>
              <a:gd name="connsiteY0" fmla="*/ 0 h 1202730"/>
              <a:gd name="connsiteX1" fmla="*/ 545711 w 1609651"/>
              <a:gd name="connsiteY1" fmla="*/ 643467 h 1202730"/>
              <a:gd name="connsiteX2" fmla="*/ 1604044 w 1609651"/>
              <a:gd name="connsiteY2" fmla="*/ 846667 h 1202730"/>
              <a:gd name="connsiteX3" fmla="*/ 1028311 w 1609651"/>
              <a:gd name="connsiteY3" fmla="*/ 1202267 h 1202730"/>
              <a:gd name="connsiteX4" fmla="*/ 147777 w 1609651"/>
              <a:gd name="connsiteY4" fmla="*/ 1024467 h 1202730"/>
              <a:gd name="connsiteX5" fmla="*/ 3844 w 1609651"/>
              <a:gd name="connsiteY5" fmla="*/ 313266 h 1202730"/>
              <a:gd name="connsiteX6" fmla="*/ 215511 w 1609651"/>
              <a:gd name="connsiteY6" fmla="*/ 0 h 1202730"/>
              <a:gd name="connsiteX0" fmla="*/ 220938 w 1615078"/>
              <a:gd name="connsiteY0" fmla="*/ 0 h 1202730"/>
              <a:gd name="connsiteX1" fmla="*/ 551138 w 1615078"/>
              <a:gd name="connsiteY1" fmla="*/ 643467 h 1202730"/>
              <a:gd name="connsiteX2" fmla="*/ 1609471 w 1615078"/>
              <a:gd name="connsiteY2" fmla="*/ 846667 h 1202730"/>
              <a:gd name="connsiteX3" fmla="*/ 1033738 w 1615078"/>
              <a:gd name="connsiteY3" fmla="*/ 1202267 h 1202730"/>
              <a:gd name="connsiteX4" fmla="*/ 153204 w 1615078"/>
              <a:gd name="connsiteY4" fmla="*/ 1024467 h 1202730"/>
              <a:gd name="connsiteX5" fmla="*/ 9271 w 1615078"/>
              <a:gd name="connsiteY5" fmla="*/ 313266 h 1202730"/>
              <a:gd name="connsiteX6" fmla="*/ 220938 w 1615078"/>
              <a:gd name="connsiteY6" fmla="*/ 0 h 1202730"/>
              <a:gd name="connsiteX0" fmla="*/ 273661 w 1667801"/>
              <a:gd name="connsiteY0" fmla="*/ 0 h 1202730"/>
              <a:gd name="connsiteX1" fmla="*/ 603861 w 1667801"/>
              <a:gd name="connsiteY1" fmla="*/ 643467 h 1202730"/>
              <a:gd name="connsiteX2" fmla="*/ 1662194 w 1667801"/>
              <a:gd name="connsiteY2" fmla="*/ 846667 h 1202730"/>
              <a:gd name="connsiteX3" fmla="*/ 1086461 w 1667801"/>
              <a:gd name="connsiteY3" fmla="*/ 1202267 h 1202730"/>
              <a:gd name="connsiteX4" fmla="*/ 205927 w 1667801"/>
              <a:gd name="connsiteY4" fmla="*/ 1024467 h 1202730"/>
              <a:gd name="connsiteX5" fmla="*/ 2728 w 1667801"/>
              <a:gd name="connsiteY5" fmla="*/ 270932 h 1202730"/>
              <a:gd name="connsiteX6" fmla="*/ 273661 w 1667801"/>
              <a:gd name="connsiteY6" fmla="*/ 0 h 1202730"/>
              <a:gd name="connsiteX0" fmla="*/ 327362 w 1721502"/>
              <a:gd name="connsiteY0" fmla="*/ 0 h 1361190"/>
              <a:gd name="connsiteX1" fmla="*/ 657562 w 1721502"/>
              <a:gd name="connsiteY1" fmla="*/ 643467 h 1361190"/>
              <a:gd name="connsiteX2" fmla="*/ 1715895 w 1721502"/>
              <a:gd name="connsiteY2" fmla="*/ 846667 h 1361190"/>
              <a:gd name="connsiteX3" fmla="*/ 1140162 w 1721502"/>
              <a:gd name="connsiteY3" fmla="*/ 1202267 h 1361190"/>
              <a:gd name="connsiteX4" fmla="*/ 96062 w 1721502"/>
              <a:gd name="connsiteY4" fmla="*/ 1319542 h 1361190"/>
              <a:gd name="connsiteX5" fmla="*/ 56429 w 1721502"/>
              <a:gd name="connsiteY5" fmla="*/ 270932 h 1361190"/>
              <a:gd name="connsiteX6" fmla="*/ 327362 w 1721502"/>
              <a:gd name="connsiteY6" fmla="*/ 0 h 1361190"/>
              <a:gd name="connsiteX0" fmla="*/ 327362 w 1721236"/>
              <a:gd name="connsiteY0" fmla="*/ 0 h 1486357"/>
              <a:gd name="connsiteX1" fmla="*/ 657562 w 1721236"/>
              <a:gd name="connsiteY1" fmla="*/ 643467 h 1486357"/>
              <a:gd name="connsiteX2" fmla="*/ 1715895 w 1721236"/>
              <a:gd name="connsiteY2" fmla="*/ 846667 h 1486357"/>
              <a:gd name="connsiteX3" fmla="*/ 1118640 w 1721236"/>
              <a:gd name="connsiteY3" fmla="*/ 1485771 h 1486357"/>
              <a:gd name="connsiteX4" fmla="*/ 96062 w 1721236"/>
              <a:gd name="connsiteY4" fmla="*/ 1319542 h 1486357"/>
              <a:gd name="connsiteX5" fmla="*/ 56429 w 1721236"/>
              <a:gd name="connsiteY5" fmla="*/ 270932 h 1486357"/>
              <a:gd name="connsiteX6" fmla="*/ 327362 w 1721236"/>
              <a:gd name="connsiteY6" fmla="*/ 0 h 1486357"/>
              <a:gd name="connsiteX0" fmla="*/ 296830 w 1690834"/>
              <a:gd name="connsiteY0" fmla="*/ 0 h 1567473"/>
              <a:gd name="connsiteX1" fmla="*/ 627030 w 1690834"/>
              <a:gd name="connsiteY1" fmla="*/ 643467 h 1567473"/>
              <a:gd name="connsiteX2" fmla="*/ 1685363 w 1690834"/>
              <a:gd name="connsiteY2" fmla="*/ 846667 h 1567473"/>
              <a:gd name="connsiteX3" fmla="*/ 1088108 w 1690834"/>
              <a:gd name="connsiteY3" fmla="*/ 1485771 h 1567473"/>
              <a:gd name="connsiteX4" fmla="*/ 120684 w 1690834"/>
              <a:gd name="connsiteY4" fmla="*/ 1467815 h 1567473"/>
              <a:gd name="connsiteX5" fmla="*/ 25897 w 1690834"/>
              <a:gd name="connsiteY5" fmla="*/ 270932 h 1567473"/>
              <a:gd name="connsiteX6" fmla="*/ 296830 w 1690834"/>
              <a:gd name="connsiteY6" fmla="*/ 0 h 1567473"/>
              <a:gd name="connsiteX0" fmla="*/ 296830 w 1690834"/>
              <a:gd name="connsiteY0" fmla="*/ 0 h 1542651"/>
              <a:gd name="connsiteX1" fmla="*/ 627030 w 1690834"/>
              <a:gd name="connsiteY1" fmla="*/ 643467 h 1542651"/>
              <a:gd name="connsiteX2" fmla="*/ 1685363 w 1690834"/>
              <a:gd name="connsiteY2" fmla="*/ 846667 h 1542651"/>
              <a:gd name="connsiteX3" fmla="*/ 1088108 w 1690834"/>
              <a:gd name="connsiteY3" fmla="*/ 1485771 h 1542651"/>
              <a:gd name="connsiteX4" fmla="*/ 120684 w 1690834"/>
              <a:gd name="connsiteY4" fmla="*/ 1467815 h 1542651"/>
              <a:gd name="connsiteX5" fmla="*/ 25897 w 1690834"/>
              <a:gd name="connsiteY5" fmla="*/ 270932 h 1542651"/>
              <a:gd name="connsiteX6" fmla="*/ 296830 w 1690834"/>
              <a:gd name="connsiteY6" fmla="*/ 0 h 1542651"/>
              <a:gd name="connsiteX0" fmla="*/ 296830 w 1780543"/>
              <a:gd name="connsiteY0" fmla="*/ 0 h 1542651"/>
              <a:gd name="connsiteX1" fmla="*/ 627030 w 1780543"/>
              <a:gd name="connsiteY1" fmla="*/ 643467 h 1542651"/>
              <a:gd name="connsiteX2" fmla="*/ 1685363 w 1780543"/>
              <a:gd name="connsiteY2" fmla="*/ 846667 h 1542651"/>
              <a:gd name="connsiteX3" fmla="*/ 1552978 w 1780543"/>
              <a:gd name="connsiteY3" fmla="*/ 1485771 h 1542651"/>
              <a:gd name="connsiteX4" fmla="*/ 120684 w 1780543"/>
              <a:gd name="connsiteY4" fmla="*/ 1467815 h 1542651"/>
              <a:gd name="connsiteX5" fmla="*/ 25897 w 1780543"/>
              <a:gd name="connsiteY5" fmla="*/ 270932 h 1542651"/>
              <a:gd name="connsiteX6" fmla="*/ 296830 w 1780543"/>
              <a:gd name="connsiteY6" fmla="*/ 0 h 1542651"/>
              <a:gd name="connsiteX0" fmla="*/ 296830 w 1856771"/>
              <a:gd name="connsiteY0" fmla="*/ 0 h 1542651"/>
              <a:gd name="connsiteX1" fmla="*/ 627030 w 1856771"/>
              <a:gd name="connsiteY1" fmla="*/ 643467 h 1542651"/>
              <a:gd name="connsiteX2" fmla="*/ 1685363 w 1856771"/>
              <a:gd name="connsiteY2" fmla="*/ 846667 h 1542651"/>
              <a:gd name="connsiteX3" fmla="*/ 1694803 w 1856771"/>
              <a:gd name="connsiteY3" fmla="*/ 1485771 h 1542651"/>
              <a:gd name="connsiteX4" fmla="*/ 120684 w 1856771"/>
              <a:gd name="connsiteY4" fmla="*/ 1467815 h 1542651"/>
              <a:gd name="connsiteX5" fmla="*/ 25897 w 1856771"/>
              <a:gd name="connsiteY5" fmla="*/ 270932 h 1542651"/>
              <a:gd name="connsiteX6" fmla="*/ 296830 w 1856771"/>
              <a:gd name="connsiteY6" fmla="*/ 0 h 1542651"/>
              <a:gd name="connsiteX0" fmla="*/ 296830 w 1762005"/>
              <a:gd name="connsiteY0" fmla="*/ 0 h 1542651"/>
              <a:gd name="connsiteX1" fmla="*/ 627030 w 1762005"/>
              <a:gd name="connsiteY1" fmla="*/ 643467 h 1542651"/>
              <a:gd name="connsiteX2" fmla="*/ 1685363 w 1762005"/>
              <a:gd name="connsiteY2" fmla="*/ 846667 h 1542651"/>
              <a:gd name="connsiteX3" fmla="*/ 1505704 w 1762005"/>
              <a:gd name="connsiteY3" fmla="*/ 1485771 h 1542651"/>
              <a:gd name="connsiteX4" fmla="*/ 120684 w 1762005"/>
              <a:gd name="connsiteY4" fmla="*/ 1467815 h 1542651"/>
              <a:gd name="connsiteX5" fmla="*/ 25897 w 1762005"/>
              <a:gd name="connsiteY5" fmla="*/ 270932 h 1542651"/>
              <a:gd name="connsiteX6" fmla="*/ 296830 w 1762005"/>
              <a:gd name="connsiteY6" fmla="*/ 0 h 1542651"/>
              <a:gd name="connsiteX0" fmla="*/ 296830 w 1758510"/>
              <a:gd name="connsiteY0" fmla="*/ 0 h 1542651"/>
              <a:gd name="connsiteX1" fmla="*/ 627030 w 1758510"/>
              <a:gd name="connsiteY1" fmla="*/ 643467 h 1542651"/>
              <a:gd name="connsiteX2" fmla="*/ 1685363 w 1758510"/>
              <a:gd name="connsiteY2" fmla="*/ 846667 h 1542651"/>
              <a:gd name="connsiteX3" fmla="*/ 1505704 w 1758510"/>
              <a:gd name="connsiteY3" fmla="*/ 1485771 h 1542651"/>
              <a:gd name="connsiteX4" fmla="*/ 120684 w 1758510"/>
              <a:gd name="connsiteY4" fmla="*/ 1467815 h 1542651"/>
              <a:gd name="connsiteX5" fmla="*/ 25897 w 1758510"/>
              <a:gd name="connsiteY5" fmla="*/ 270932 h 1542651"/>
              <a:gd name="connsiteX6" fmla="*/ 296830 w 1758510"/>
              <a:gd name="connsiteY6" fmla="*/ 0 h 1542651"/>
              <a:gd name="connsiteX0" fmla="*/ 296830 w 1758510"/>
              <a:gd name="connsiteY0" fmla="*/ 0 h 1542651"/>
              <a:gd name="connsiteX1" fmla="*/ 627030 w 1758510"/>
              <a:gd name="connsiteY1" fmla="*/ 643467 h 1542651"/>
              <a:gd name="connsiteX2" fmla="*/ 1685363 w 1758510"/>
              <a:gd name="connsiteY2" fmla="*/ 846667 h 1542651"/>
              <a:gd name="connsiteX3" fmla="*/ 1505704 w 1758510"/>
              <a:gd name="connsiteY3" fmla="*/ 1485771 h 1542651"/>
              <a:gd name="connsiteX4" fmla="*/ 120684 w 1758510"/>
              <a:gd name="connsiteY4" fmla="*/ 1467815 h 1542651"/>
              <a:gd name="connsiteX5" fmla="*/ 25897 w 1758510"/>
              <a:gd name="connsiteY5" fmla="*/ 270932 h 1542651"/>
              <a:gd name="connsiteX6" fmla="*/ 296830 w 1758510"/>
              <a:gd name="connsiteY6" fmla="*/ 0 h 1542651"/>
              <a:gd name="connsiteX0" fmla="*/ 296830 w 1762005"/>
              <a:gd name="connsiteY0" fmla="*/ 0 h 1542651"/>
              <a:gd name="connsiteX1" fmla="*/ 627030 w 1762005"/>
              <a:gd name="connsiteY1" fmla="*/ 643467 h 1542651"/>
              <a:gd name="connsiteX2" fmla="*/ 1685363 w 1762005"/>
              <a:gd name="connsiteY2" fmla="*/ 846667 h 1542651"/>
              <a:gd name="connsiteX3" fmla="*/ 1505704 w 1762005"/>
              <a:gd name="connsiteY3" fmla="*/ 1485771 h 1542651"/>
              <a:gd name="connsiteX4" fmla="*/ 120684 w 1762005"/>
              <a:gd name="connsiteY4" fmla="*/ 1467815 h 1542651"/>
              <a:gd name="connsiteX5" fmla="*/ 25897 w 1762005"/>
              <a:gd name="connsiteY5" fmla="*/ 270932 h 1542651"/>
              <a:gd name="connsiteX6" fmla="*/ 296830 w 1762005"/>
              <a:gd name="connsiteY6" fmla="*/ 0 h 1542651"/>
              <a:gd name="connsiteX0" fmla="*/ 296830 w 1751522"/>
              <a:gd name="connsiteY0" fmla="*/ 0 h 1542651"/>
              <a:gd name="connsiteX1" fmla="*/ 627030 w 1751522"/>
              <a:gd name="connsiteY1" fmla="*/ 643467 h 1542651"/>
              <a:gd name="connsiteX2" fmla="*/ 1685363 w 1751522"/>
              <a:gd name="connsiteY2" fmla="*/ 846667 h 1542651"/>
              <a:gd name="connsiteX3" fmla="*/ 1505704 w 1751522"/>
              <a:gd name="connsiteY3" fmla="*/ 1485771 h 1542651"/>
              <a:gd name="connsiteX4" fmla="*/ 120684 w 1751522"/>
              <a:gd name="connsiteY4" fmla="*/ 1467815 h 1542651"/>
              <a:gd name="connsiteX5" fmla="*/ 25897 w 1751522"/>
              <a:gd name="connsiteY5" fmla="*/ 270932 h 1542651"/>
              <a:gd name="connsiteX6" fmla="*/ 296830 w 1751522"/>
              <a:gd name="connsiteY6" fmla="*/ 0 h 154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1522" h="1542651">
                <a:moveTo>
                  <a:pt x="296830" y="0"/>
                </a:moveTo>
                <a:cubicBezTo>
                  <a:pt x="346219" y="251178"/>
                  <a:pt x="395608" y="502356"/>
                  <a:pt x="627030" y="643467"/>
                </a:cubicBezTo>
                <a:cubicBezTo>
                  <a:pt x="858452" y="784578"/>
                  <a:pt x="1562555" y="801601"/>
                  <a:pt x="1685363" y="846667"/>
                </a:cubicBezTo>
                <a:cubicBezTo>
                  <a:pt x="1808171" y="891733"/>
                  <a:pt x="1766484" y="1382246"/>
                  <a:pt x="1505704" y="1485771"/>
                </a:cubicBezTo>
                <a:cubicBezTo>
                  <a:pt x="1244924" y="1589296"/>
                  <a:pt x="267440" y="1531968"/>
                  <a:pt x="120684" y="1467815"/>
                </a:cubicBezTo>
                <a:cubicBezTo>
                  <a:pt x="-59939" y="1222281"/>
                  <a:pt x="11786" y="440266"/>
                  <a:pt x="25897" y="270932"/>
                </a:cubicBezTo>
                <a:lnTo>
                  <a:pt x="296830" y="0"/>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2" name="Freeform 33">
            <a:extLst>
              <a:ext uri="{FF2B5EF4-FFF2-40B4-BE49-F238E27FC236}">
                <a16:creationId xmlns:a16="http://schemas.microsoft.com/office/drawing/2014/main" id="{9C9A8510-9891-4234-82DA-A4DFE8254D78}"/>
              </a:ext>
            </a:extLst>
          </p:cNvPr>
          <p:cNvSpPr/>
          <p:nvPr/>
        </p:nvSpPr>
        <p:spPr>
          <a:xfrm>
            <a:off x="7042545" y="3254986"/>
            <a:ext cx="3445246" cy="2257448"/>
          </a:xfrm>
          <a:custGeom>
            <a:avLst/>
            <a:gdLst>
              <a:gd name="connsiteX0" fmla="*/ 0 w 1388533"/>
              <a:gd name="connsiteY0" fmla="*/ 0 h 846667"/>
              <a:gd name="connsiteX1" fmla="*/ 330200 w 1388533"/>
              <a:gd name="connsiteY1" fmla="*/ 643467 h 846667"/>
              <a:gd name="connsiteX2" fmla="*/ 1388533 w 1388533"/>
              <a:gd name="connsiteY2" fmla="*/ 846667 h 846667"/>
              <a:gd name="connsiteX0" fmla="*/ 0 w 1388533"/>
              <a:gd name="connsiteY0" fmla="*/ 0 h 846667"/>
              <a:gd name="connsiteX1" fmla="*/ 330200 w 1388533"/>
              <a:gd name="connsiteY1" fmla="*/ 643467 h 846667"/>
              <a:gd name="connsiteX2" fmla="*/ 1388533 w 1388533"/>
              <a:gd name="connsiteY2" fmla="*/ 846667 h 846667"/>
              <a:gd name="connsiteX3" fmla="*/ 0 w 1388533"/>
              <a:gd name="connsiteY3" fmla="*/ 0 h 846667"/>
              <a:gd name="connsiteX0" fmla="*/ 110067 w 1498600"/>
              <a:gd name="connsiteY0" fmla="*/ 0 h 938793"/>
              <a:gd name="connsiteX1" fmla="*/ 440267 w 1498600"/>
              <a:gd name="connsiteY1" fmla="*/ 643467 h 938793"/>
              <a:gd name="connsiteX2" fmla="*/ 1498600 w 1498600"/>
              <a:gd name="connsiteY2" fmla="*/ 846667 h 938793"/>
              <a:gd name="connsiteX3" fmla="*/ 0 w 1498600"/>
              <a:gd name="connsiteY3" fmla="*/ 880533 h 938793"/>
              <a:gd name="connsiteX4" fmla="*/ 110067 w 1498600"/>
              <a:gd name="connsiteY4" fmla="*/ 0 h 938793"/>
              <a:gd name="connsiteX0" fmla="*/ 110067 w 1504207"/>
              <a:gd name="connsiteY0" fmla="*/ 0 h 1202394"/>
              <a:gd name="connsiteX1" fmla="*/ 440267 w 1504207"/>
              <a:gd name="connsiteY1" fmla="*/ 643467 h 1202394"/>
              <a:gd name="connsiteX2" fmla="*/ 1498600 w 1504207"/>
              <a:gd name="connsiteY2" fmla="*/ 846667 h 1202394"/>
              <a:gd name="connsiteX3" fmla="*/ 922867 w 1504207"/>
              <a:gd name="connsiteY3" fmla="*/ 1202267 h 1202394"/>
              <a:gd name="connsiteX4" fmla="*/ 0 w 1504207"/>
              <a:gd name="connsiteY4" fmla="*/ 880533 h 1202394"/>
              <a:gd name="connsiteX5" fmla="*/ 110067 w 1504207"/>
              <a:gd name="connsiteY5" fmla="*/ 0 h 1202394"/>
              <a:gd name="connsiteX0" fmla="*/ 146035 w 1540175"/>
              <a:gd name="connsiteY0" fmla="*/ 0 h 1202390"/>
              <a:gd name="connsiteX1" fmla="*/ 476235 w 1540175"/>
              <a:gd name="connsiteY1" fmla="*/ 643467 h 1202390"/>
              <a:gd name="connsiteX2" fmla="*/ 1534568 w 1540175"/>
              <a:gd name="connsiteY2" fmla="*/ 846667 h 1202390"/>
              <a:gd name="connsiteX3" fmla="*/ 958835 w 1540175"/>
              <a:gd name="connsiteY3" fmla="*/ 1202267 h 1202390"/>
              <a:gd name="connsiteX4" fmla="*/ 35968 w 1540175"/>
              <a:gd name="connsiteY4" fmla="*/ 880533 h 1202390"/>
              <a:gd name="connsiteX5" fmla="*/ 2101 w 1540175"/>
              <a:gd name="connsiteY5" fmla="*/ 262466 h 1202390"/>
              <a:gd name="connsiteX6" fmla="*/ 146035 w 1540175"/>
              <a:gd name="connsiteY6" fmla="*/ 0 h 1202390"/>
              <a:gd name="connsiteX0" fmla="*/ 145249 w 1539389"/>
              <a:gd name="connsiteY0" fmla="*/ 0 h 1202730"/>
              <a:gd name="connsiteX1" fmla="*/ 475449 w 1539389"/>
              <a:gd name="connsiteY1" fmla="*/ 643467 h 1202730"/>
              <a:gd name="connsiteX2" fmla="*/ 1533782 w 1539389"/>
              <a:gd name="connsiteY2" fmla="*/ 846667 h 1202730"/>
              <a:gd name="connsiteX3" fmla="*/ 958049 w 1539389"/>
              <a:gd name="connsiteY3" fmla="*/ 1202267 h 1202730"/>
              <a:gd name="connsiteX4" fmla="*/ 77515 w 1539389"/>
              <a:gd name="connsiteY4" fmla="*/ 1024467 h 1202730"/>
              <a:gd name="connsiteX5" fmla="*/ 1315 w 1539389"/>
              <a:gd name="connsiteY5" fmla="*/ 262466 h 1202730"/>
              <a:gd name="connsiteX6" fmla="*/ 145249 w 1539389"/>
              <a:gd name="connsiteY6" fmla="*/ 0 h 1202730"/>
              <a:gd name="connsiteX0" fmla="*/ 87435 w 1481575"/>
              <a:gd name="connsiteY0" fmla="*/ 0 h 1202730"/>
              <a:gd name="connsiteX1" fmla="*/ 417635 w 1481575"/>
              <a:gd name="connsiteY1" fmla="*/ 643467 h 1202730"/>
              <a:gd name="connsiteX2" fmla="*/ 1475968 w 1481575"/>
              <a:gd name="connsiteY2" fmla="*/ 846667 h 1202730"/>
              <a:gd name="connsiteX3" fmla="*/ 900235 w 1481575"/>
              <a:gd name="connsiteY3" fmla="*/ 1202267 h 1202730"/>
              <a:gd name="connsiteX4" fmla="*/ 19701 w 1481575"/>
              <a:gd name="connsiteY4" fmla="*/ 1024467 h 1202730"/>
              <a:gd name="connsiteX5" fmla="*/ 2768 w 1481575"/>
              <a:gd name="connsiteY5" fmla="*/ 287866 h 1202730"/>
              <a:gd name="connsiteX6" fmla="*/ 87435 w 1481575"/>
              <a:gd name="connsiteY6" fmla="*/ 0 h 1202730"/>
              <a:gd name="connsiteX0" fmla="*/ 212490 w 1606630"/>
              <a:gd name="connsiteY0" fmla="*/ 0 h 1202730"/>
              <a:gd name="connsiteX1" fmla="*/ 542690 w 1606630"/>
              <a:gd name="connsiteY1" fmla="*/ 643467 h 1202730"/>
              <a:gd name="connsiteX2" fmla="*/ 1601023 w 1606630"/>
              <a:gd name="connsiteY2" fmla="*/ 846667 h 1202730"/>
              <a:gd name="connsiteX3" fmla="*/ 1025290 w 1606630"/>
              <a:gd name="connsiteY3" fmla="*/ 1202267 h 1202730"/>
              <a:gd name="connsiteX4" fmla="*/ 144756 w 1606630"/>
              <a:gd name="connsiteY4" fmla="*/ 1024467 h 1202730"/>
              <a:gd name="connsiteX5" fmla="*/ 823 w 1606630"/>
              <a:gd name="connsiteY5" fmla="*/ 313266 h 1202730"/>
              <a:gd name="connsiteX6" fmla="*/ 212490 w 1606630"/>
              <a:gd name="connsiteY6" fmla="*/ 0 h 1202730"/>
              <a:gd name="connsiteX0" fmla="*/ 215511 w 1609651"/>
              <a:gd name="connsiteY0" fmla="*/ 0 h 1202730"/>
              <a:gd name="connsiteX1" fmla="*/ 545711 w 1609651"/>
              <a:gd name="connsiteY1" fmla="*/ 643467 h 1202730"/>
              <a:gd name="connsiteX2" fmla="*/ 1604044 w 1609651"/>
              <a:gd name="connsiteY2" fmla="*/ 846667 h 1202730"/>
              <a:gd name="connsiteX3" fmla="*/ 1028311 w 1609651"/>
              <a:gd name="connsiteY3" fmla="*/ 1202267 h 1202730"/>
              <a:gd name="connsiteX4" fmla="*/ 147777 w 1609651"/>
              <a:gd name="connsiteY4" fmla="*/ 1024467 h 1202730"/>
              <a:gd name="connsiteX5" fmla="*/ 3844 w 1609651"/>
              <a:gd name="connsiteY5" fmla="*/ 313266 h 1202730"/>
              <a:gd name="connsiteX6" fmla="*/ 215511 w 1609651"/>
              <a:gd name="connsiteY6" fmla="*/ 0 h 1202730"/>
              <a:gd name="connsiteX0" fmla="*/ 220938 w 1615078"/>
              <a:gd name="connsiteY0" fmla="*/ 0 h 1202730"/>
              <a:gd name="connsiteX1" fmla="*/ 551138 w 1615078"/>
              <a:gd name="connsiteY1" fmla="*/ 643467 h 1202730"/>
              <a:gd name="connsiteX2" fmla="*/ 1609471 w 1615078"/>
              <a:gd name="connsiteY2" fmla="*/ 846667 h 1202730"/>
              <a:gd name="connsiteX3" fmla="*/ 1033738 w 1615078"/>
              <a:gd name="connsiteY3" fmla="*/ 1202267 h 1202730"/>
              <a:gd name="connsiteX4" fmla="*/ 153204 w 1615078"/>
              <a:gd name="connsiteY4" fmla="*/ 1024467 h 1202730"/>
              <a:gd name="connsiteX5" fmla="*/ 9271 w 1615078"/>
              <a:gd name="connsiteY5" fmla="*/ 313266 h 1202730"/>
              <a:gd name="connsiteX6" fmla="*/ 220938 w 1615078"/>
              <a:gd name="connsiteY6" fmla="*/ 0 h 1202730"/>
              <a:gd name="connsiteX0" fmla="*/ 273661 w 1667801"/>
              <a:gd name="connsiteY0" fmla="*/ 0 h 1202730"/>
              <a:gd name="connsiteX1" fmla="*/ 603861 w 1667801"/>
              <a:gd name="connsiteY1" fmla="*/ 643467 h 1202730"/>
              <a:gd name="connsiteX2" fmla="*/ 1662194 w 1667801"/>
              <a:gd name="connsiteY2" fmla="*/ 846667 h 1202730"/>
              <a:gd name="connsiteX3" fmla="*/ 1086461 w 1667801"/>
              <a:gd name="connsiteY3" fmla="*/ 1202267 h 1202730"/>
              <a:gd name="connsiteX4" fmla="*/ 205927 w 1667801"/>
              <a:gd name="connsiteY4" fmla="*/ 1024467 h 1202730"/>
              <a:gd name="connsiteX5" fmla="*/ 2728 w 1667801"/>
              <a:gd name="connsiteY5" fmla="*/ 270932 h 1202730"/>
              <a:gd name="connsiteX6" fmla="*/ 273661 w 1667801"/>
              <a:gd name="connsiteY6" fmla="*/ 0 h 1202730"/>
              <a:gd name="connsiteX0" fmla="*/ 327362 w 1721502"/>
              <a:gd name="connsiteY0" fmla="*/ 0 h 1361190"/>
              <a:gd name="connsiteX1" fmla="*/ 657562 w 1721502"/>
              <a:gd name="connsiteY1" fmla="*/ 643467 h 1361190"/>
              <a:gd name="connsiteX2" fmla="*/ 1715895 w 1721502"/>
              <a:gd name="connsiteY2" fmla="*/ 846667 h 1361190"/>
              <a:gd name="connsiteX3" fmla="*/ 1140162 w 1721502"/>
              <a:gd name="connsiteY3" fmla="*/ 1202267 h 1361190"/>
              <a:gd name="connsiteX4" fmla="*/ 96062 w 1721502"/>
              <a:gd name="connsiteY4" fmla="*/ 1319542 h 1361190"/>
              <a:gd name="connsiteX5" fmla="*/ 56429 w 1721502"/>
              <a:gd name="connsiteY5" fmla="*/ 270932 h 1361190"/>
              <a:gd name="connsiteX6" fmla="*/ 327362 w 1721502"/>
              <a:gd name="connsiteY6" fmla="*/ 0 h 1361190"/>
              <a:gd name="connsiteX0" fmla="*/ 327362 w 1721236"/>
              <a:gd name="connsiteY0" fmla="*/ 0 h 1486357"/>
              <a:gd name="connsiteX1" fmla="*/ 657562 w 1721236"/>
              <a:gd name="connsiteY1" fmla="*/ 643467 h 1486357"/>
              <a:gd name="connsiteX2" fmla="*/ 1715895 w 1721236"/>
              <a:gd name="connsiteY2" fmla="*/ 846667 h 1486357"/>
              <a:gd name="connsiteX3" fmla="*/ 1118640 w 1721236"/>
              <a:gd name="connsiteY3" fmla="*/ 1485771 h 1486357"/>
              <a:gd name="connsiteX4" fmla="*/ 96062 w 1721236"/>
              <a:gd name="connsiteY4" fmla="*/ 1319542 h 1486357"/>
              <a:gd name="connsiteX5" fmla="*/ 56429 w 1721236"/>
              <a:gd name="connsiteY5" fmla="*/ 270932 h 1486357"/>
              <a:gd name="connsiteX6" fmla="*/ 327362 w 1721236"/>
              <a:gd name="connsiteY6" fmla="*/ 0 h 1486357"/>
              <a:gd name="connsiteX0" fmla="*/ 296830 w 1690834"/>
              <a:gd name="connsiteY0" fmla="*/ 0 h 1567473"/>
              <a:gd name="connsiteX1" fmla="*/ 627030 w 1690834"/>
              <a:gd name="connsiteY1" fmla="*/ 643467 h 1567473"/>
              <a:gd name="connsiteX2" fmla="*/ 1685363 w 1690834"/>
              <a:gd name="connsiteY2" fmla="*/ 846667 h 1567473"/>
              <a:gd name="connsiteX3" fmla="*/ 1088108 w 1690834"/>
              <a:gd name="connsiteY3" fmla="*/ 1485771 h 1567473"/>
              <a:gd name="connsiteX4" fmla="*/ 120684 w 1690834"/>
              <a:gd name="connsiteY4" fmla="*/ 1467815 h 1567473"/>
              <a:gd name="connsiteX5" fmla="*/ 25897 w 1690834"/>
              <a:gd name="connsiteY5" fmla="*/ 270932 h 1567473"/>
              <a:gd name="connsiteX6" fmla="*/ 296830 w 1690834"/>
              <a:gd name="connsiteY6" fmla="*/ 0 h 1567473"/>
              <a:gd name="connsiteX0" fmla="*/ 296830 w 1690834"/>
              <a:gd name="connsiteY0" fmla="*/ 0 h 1542651"/>
              <a:gd name="connsiteX1" fmla="*/ 627030 w 1690834"/>
              <a:gd name="connsiteY1" fmla="*/ 643467 h 1542651"/>
              <a:gd name="connsiteX2" fmla="*/ 1685363 w 1690834"/>
              <a:gd name="connsiteY2" fmla="*/ 846667 h 1542651"/>
              <a:gd name="connsiteX3" fmla="*/ 1088108 w 1690834"/>
              <a:gd name="connsiteY3" fmla="*/ 1485771 h 1542651"/>
              <a:gd name="connsiteX4" fmla="*/ 120684 w 1690834"/>
              <a:gd name="connsiteY4" fmla="*/ 1467815 h 1542651"/>
              <a:gd name="connsiteX5" fmla="*/ 25897 w 1690834"/>
              <a:gd name="connsiteY5" fmla="*/ 270932 h 1542651"/>
              <a:gd name="connsiteX6" fmla="*/ 296830 w 1690834"/>
              <a:gd name="connsiteY6" fmla="*/ 0 h 1542651"/>
              <a:gd name="connsiteX0" fmla="*/ 296830 w 1780543"/>
              <a:gd name="connsiteY0" fmla="*/ 0 h 1542651"/>
              <a:gd name="connsiteX1" fmla="*/ 627030 w 1780543"/>
              <a:gd name="connsiteY1" fmla="*/ 643467 h 1542651"/>
              <a:gd name="connsiteX2" fmla="*/ 1685363 w 1780543"/>
              <a:gd name="connsiteY2" fmla="*/ 846667 h 1542651"/>
              <a:gd name="connsiteX3" fmla="*/ 1552978 w 1780543"/>
              <a:gd name="connsiteY3" fmla="*/ 1485771 h 1542651"/>
              <a:gd name="connsiteX4" fmla="*/ 120684 w 1780543"/>
              <a:gd name="connsiteY4" fmla="*/ 1467815 h 1542651"/>
              <a:gd name="connsiteX5" fmla="*/ 25897 w 1780543"/>
              <a:gd name="connsiteY5" fmla="*/ 270932 h 1542651"/>
              <a:gd name="connsiteX6" fmla="*/ 296830 w 1780543"/>
              <a:gd name="connsiteY6" fmla="*/ 0 h 1542651"/>
              <a:gd name="connsiteX0" fmla="*/ 296830 w 1856771"/>
              <a:gd name="connsiteY0" fmla="*/ 0 h 1542651"/>
              <a:gd name="connsiteX1" fmla="*/ 627030 w 1856771"/>
              <a:gd name="connsiteY1" fmla="*/ 643467 h 1542651"/>
              <a:gd name="connsiteX2" fmla="*/ 1685363 w 1856771"/>
              <a:gd name="connsiteY2" fmla="*/ 846667 h 1542651"/>
              <a:gd name="connsiteX3" fmla="*/ 1694803 w 1856771"/>
              <a:gd name="connsiteY3" fmla="*/ 1485771 h 1542651"/>
              <a:gd name="connsiteX4" fmla="*/ 120684 w 1856771"/>
              <a:gd name="connsiteY4" fmla="*/ 1467815 h 1542651"/>
              <a:gd name="connsiteX5" fmla="*/ 25897 w 1856771"/>
              <a:gd name="connsiteY5" fmla="*/ 270932 h 1542651"/>
              <a:gd name="connsiteX6" fmla="*/ 296830 w 1856771"/>
              <a:gd name="connsiteY6" fmla="*/ 0 h 1542651"/>
              <a:gd name="connsiteX0" fmla="*/ 296830 w 1762005"/>
              <a:gd name="connsiteY0" fmla="*/ 0 h 1542651"/>
              <a:gd name="connsiteX1" fmla="*/ 627030 w 1762005"/>
              <a:gd name="connsiteY1" fmla="*/ 643467 h 1542651"/>
              <a:gd name="connsiteX2" fmla="*/ 1685363 w 1762005"/>
              <a:gd name="connsiteY2" fmla="*/ 846667 h 1542651"/>
              <a:gd name="connsiteX3" fmla="*/ 1505704 w 1762005"/>
              <a:gd name="connsiteY3" fmla="*/ 1485771 h 1542651"/>
              <a:gd name="connsiteX4" fmla="*/ 120684 w 1762005"/>
              <a:gd name="connsiteY4" fmla="*/ 1467815 h 1542651"/>
              <a:gd name="connsiteX5" fmla="*/ 25897 w 1762005"/>
              <a:gd name="connsiteY5" fmla="*/ 270932 h 1542651"/>
              <a:gd name="connsiteX6" fmla="*/ 296830 w 1762005"/>
              <a:gd name="connsiteY6" fmla="*/ 0 h 1542651"/>
              <a:gd name="connsiteX0" fmla="*/ 296830 w 1758510"/>
              <a:gd name="connsiteY0" fmla="*/ 0 h 1542651"/>
              <a:gd name="connsiteX1" fmla="*/ 627030 w 1758510"/>
              <a:gd name="connsiteY1" fmla="*/ 643467 h 1542651"/>
              <a:gd name="connsiteX2" fmla="*/ 1685363 w 1758510"/>
              <a:gd name="connsiteY2" fmla="*/ 846667 h 1542651"/>
              <a:gd name="connsiteX3" fmla="*/ 1505704 w 1758510"/>
              <a:gd name="connsiteY3" fmla="*/ 1485771 h 1542651"/>
              <a:gd name="connsiteX4" fmla="*/ 120684 w 1758510"/>
              <a:gd name="connsiteY4" fmla="*/ 1467815 h 1542651"/>
              <a:gd name="connsiteX5" fmla="*/ 25897 w 1758510"/>
              <a:gd name="connsiteY5" fmla="*/ 270932 h 1542651"/>
              <a:gd name="connsiteX6" fmla="*/ 296830 w 1758510"/>
              <a:gd name="connsiteY6" fmla="*/ 0 h 1542651"/>
              <a:gd name="connsiteX0" fmla="*/ 296830 w 1758510"/>
              <a:gd name="connsiteY0" fmla="*/ 0 h 1542651"/>
              <a:gd name="connsiteX1" fmla="*/ 627030 w 1758510"/>
              <a:gd name="connsiteY1" fmla="*/ 643467 h 1542651"/>
              <a:gd name="connsiteX2" fmla="*/ 1685363 w 1758510"/>
              <a:gd name="connsiteY2" fmla="*/ 846667 h 1542651"/>
              <a:gd name="connsiteX3" fmla="*/ 1505704 w 1758510"/>
              <a:gd name="connsiteY3" fmla="*/ 1485771 h 1542651"/>
              <a:gd name="connsiteX4" fmla="*/ 120684 w 1758510"/>
              <a:gd name="connsiteY4" fmla="*/ 1467815 h 1542651"/>
              <a:gd name="connsiteX5" fmla="*/ 25897 w 1758510"/>
              <a:gd name="connsiteY5" fmla="*/ 270932 h 1542651"/>
              <a:gd name="connsiteX6" fmla="*/ 296830 w 1758510"/>
              <a:gd name="connsiteY6" fmla="*/ 0 h 1542651"/>
              <a:gd name="connsiteX0" fmla="*/ 296830 w 1762005"/>
              <a:gd name="connsiteY0" fmla="*/ 0 h 1542651"/>
              <a:gd name="connsiteX1" fmla="*/ 627030 w 1762005"/>
              <a:gd name="connsiteY1" fmla="*/ 643467 h 1542651"/>
              <a:gd name="connsiteX2" fmla="*/ 1685363 w 1762005"/>
              <a:gd name="connsiteY2" fmla="*/ 846667 h 1542651"/>
              <a:gd name="connsiteX3" fmla="*/ 1505704 w 1762005"/>
              <a:gd name="connsiteY3" fmla="*/ 1485771 h 1542651"/>
              <a:gd name="connsiteX4" fmla="*/ 120684 w 1762005"/>
              <a:gd name="connsiteY4" fmla="*/ 1467815 h 1542651"/>
              <a:gd name="connsiteX5" fmla="*/ 25897 w 1762005"/>
              <a:gd name="connsiteY5" fmla="*/ 270932 h 1542651"/>
              <a:gd name="connsiteX6" fmla="*/ 296830 w 1762005"/>
              <a:gd name="connsiteY6" fmla="*/ 0 h 1542651"/>
              <a:gd name="connsiteX0" fmla="*/ 296830 w 1751522"/>
              <a:gd name="connsiteY0" fmla="*/ 0 h 1542651"/>
              <a:gd name="connsiteX1" fmla="*/ 627030 w 1751522"/>
              <a:gd name="connsiteY1" fmla="*/ 643467 h 1542651"/>
              <a:gd name="connsiteX2" fmla="*/ 1685363 w 1751522"/>
              <a:gd name="connsiteY2" fmla="*/ 846667 h 1542651"/>
              <a:gd name="connsiteX3" fmla="*/ 1505704 w 1751522"/>
              <a:gd name="connsiteY3" fmla="*/ 1485771 h 1542651"/>
              <a:gd name="connsiteX4" fmla="*/ 120684 w 1751522"/>
              <a:gd name="connsiteY4" fmla="*/ 1467815 h 1542651"/>
              <a:gd name="connsiteX5" fmla="*/ 25897 w 1751522"/>
              <a:gd name="connsiteY5" fmla="*/ 270932 h 1542651"/>
              <a:gd name="connsiteX6" fmla="*/ 296830 w 1751522"/>
              <a:gd name="connsiteY6" fmla="*/ 0 h 154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1522" h="1542651">
                <a:moveTo>
                  <a:pt x="296830" y="0"/>
                </a:moveTo>
                <a:cubicBezTo>
                  <a:pt x="346219" y="251178"/>
                  <a:pt x="395608" y="502356"/>
                  <a:pt x="627030" y="643467"/>
                </a:cubicBezTo>
                <a:cubicBezTo>
                  <a:pt x="858452" y="784578"/>
                  <a:pt x="1562555" y="801601"/>
                  <a:pt x="1685363" y="846667"/>
                </a:cubicBezTo>
                <a:cubicBezTo>
                  <a:pt x="1808171" y="891733"/>
                  <a:pt x="1766484" y="1382246"/>
                  <a:pt x="1505704" y="1485771"/>
                </a:cubicBezTo>
                <a:cubicBezTo>
                  <a:pt x="1244924" y="1589296"/>
                  <a:pt x="267440" y="1531968"/>
                  <a:pt x="120684" y="1467815"/>
                </a:cubicBezTo>
                <a:cubicBezTo>
                  <a:pt x="-59939" y="1222281"/>
                  <a:pt x="11786" y="440266"/>
                  <a:pt x="25897" y="270932"/>
                </a:cubicBezTo>
                <a:lnTo>
                  <a:pt x="29683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9" name="Freeform 37">
            <a:extLst>
              <a:ext uri="{FF2B5EF4-FFF2-40B4-BE49-F238E27FC236}">
                <a16:creationId xmlns:a16="http://schemas.microsoft.com/office/drawing/2014/main" id="{CD58AE6D-FB35-4872-B228-E41B1F7D0001}"/>
              </a:ext>
            </a:extLst>
          </p:cNvPr>
          <p:cNvSpPr/>
          <p:nvPr/>
        </p:nvSpPr>
        <p:spPr>
          <a:xfrm>
            <a:off x="6862906" y="3258744"/>
            <a:ext cx="3678306" cy="2354799"/>
          </a:xfrm>
          <a:custGeom>
            <a:avLst/>
            <a:gdLst>
              <a:gd name="connsiteX0" fmla="*/ 0 w 1388533"/>
              <a:gd name="connsiteY0" fmla="*/ 0 h 846667"/>
              <a:gd name="connsiteX1" fmla="*/ 330200 w 1388533"/>
              <a:gd name="connsiteY1" fmla="*/ 643467 h 846667"/>
              <a:gd name="connsiteX2" fmla="*/ 1388533 w 1388533"/>
              <a:gd name="connsiteY2" fmla="*/ 846667 h 846667"/>
              <a:gd name="connsiteX0" fmla="*/ 0 w 1388533"/>
              <a:gd name="connsiteY0" fmla="*/ 0 h 846667"/>
              <a:gd name="connsiteX1" fmla="*/ 330200 w 1388533"/>
              <a:gd name="connsiteY1" fmla="*/ 643467 h 846667"/>
              <a:gd name="connsiteX2" fmla="*/ 1388533 w 1388533"/>
              <a:gd name="connsiteY2" fmla="*/ 846667 h 846667"/>
              <a:gd name="connsiteX3" fmla="*/ 0 w 1388533"/>
              <a:gd name="connsiteY3" fmla="*/ 0 h 846667"/>
              <a:gd name="connsiteX0" fmla="*/ 110067 w 1498600"/>
              <a:gd name="connsiteY0" fmla="*/ 0 h 938793"/>
              <a:gd name="connsiteX1" fmla="*/ 440267 w 1498600"/>
              <a:gd name="connsiteY1" fmla="*/ 643467 h 938793"/>
              <a:gd name="connsiteX2" fmla="*/ 1498600 w 1498600"/>
              <a:gd name="connsiteY2" fmla="*/ 846667 h 938793"/>
              <a:gd name="connsiteX3" fmla="*/ 0 w 1498600"/>
              <a:gd name="connsiteY3" fmla="*/ 880533 h 938793"/>
              <a:gd name="connsiteX4" fmla="*/ 110067 w 1498600"/>
              <a:gd name="connsiteY4" fmla="*/ 0 h 938793"/>
              <a:gd name="connsiteX0" fmla="*/ 110067 w 1504207"/>
              <a:gd name="connsiteY0" fmla="*/ 0 h 1202394"/>
              <a:gd name="connsiteX1" fmla="*/ 440267 w 1504207"/>
              <a:gd name="connsiteY1" fmla="*/ 643467 h 1202394"/>
              <a:gd name="connsiteX2" fmla="*/ 1498600 w 1504207"/>
              <a:gd name="connsiteY2" fmla="*/ 846667 h 1202394"/>
              <a:gd name="connsiteX3" fmla="*/ 922867 w 1504207"/>
              <a:gd name="connsiteY3" fmla="*/ 1202267 h 1202394"/>
              <a:gd name="connsiteX4" fmla="*/ 0 w 1504207"/>
              <a:gd name="connsiteY4" fmla="*/ 880533 h 1202394"/>
              <a:gd name="connsiteX5" fmla="*/ 110067 w 1504207"/>
              <a:gd name="connsiteY5" fmla="*/ 0 h 1202394"/>
              <a:gd name="connsiteX0" fmla="*/ 146035 w 1540175"/>
              <a:gd name="connsiteY0" fmla="*/ 0 h 1202390"/>
              <a:gd name="connsiteX1" fmla="*/ 476235 w 1540175"/>
              <a:gd name="connsiteY1" fmla="*/ 643467 h 1202390"/>
              <a:gd name="connsiteX2" fmla="*/ 1534568 w 1540175"/>
              <a:gd name="connsiteY2" fmla="*/ 846667 h 1202390"/>
              <a:gd name="connsiteX3" fmla="*/ 958835 w 1540175"/>
              <a:gd name="connsiteY3" fmla="*/ 1202267 h 1202390"/>
              <a:gd name="connsiteX4" fmla="*/ 35968 w 1540175"/>
              <a:gd name="connsiteY4" fmla="*/ 880533 h 1202390"/>
              <a:gd name="connsiteX5" fmla="*/ 2101 w 1540175"/>
              <a:gd name="connsiteY5" fmla="*/ 262466 h 1202390"/>
              <a:gd name="connsiteX6" fmla="*/ 146035 w 1540175"/>
              <a:gd name="connsiteY6" fmla="*/ 0 h 1202390"/>
              <a:gd name="connsiteX0" fmla="*/ 145249 w 1539389"/>
              <a:gd name="connsiteY0" fmla="*/ 0 h 1202730"/>
              <a:gd name="connsiteX1" fmla="*/ 475449 w 1539389"/>
              <a:gd name="connsiteY1" fmla="*/ 643467 h 1202730"/>
              <a:gd name="connsiteX2" fmla="*/ 1533782 w 1539389"/>
              <a:gd name="connsiteY2" fmla="*/ 846667 h 1202730"/>
              <a:gd name="connsiteX3" fmla="*/ 958049 w 1539389"/>
              <a:gd name="connsiteY3" fmla="*/ 1202267 h 1202730"/>
              <a:gd name="connsiteX4" fmla="*/ 77515 w 1539389"/>
              <a:gd name="connsiteY4" fmla="*/ 1024467 h 1202730"/>
              <a:gd name="connsiteX5" fmla="*/ 1315 w 1539389"/>
              <a:gd name="connsiteY5" fmla="*/ 262466 h 1202730"/>
              <a:gd name="connsiteX6" fmla="*/ 145249 w 1539389"/>
              <a:gd name="connsiteY6" fmla="*/ 0 h 1202730"/>
              <a:gd name="connsiteX0" fmla="*/ 87435 w 1481575"/>
              <a:gd name="connsiteY0" fmla="*/ 0 h 1202730"/>
              <a:gd name="connsiteX1" fmla="*/ 417635 w 1481575"/>
              <a:gd name="connsiteY1" fmla="*/ 643467 h 1202730"/>
              <a:gd name="connsiteX2" fmla="*/ 1475968 w 1481575"/>
              <a:gd name="connsiteY2" fmla="*/ 846667 h 1202730"/>
              <a:gd name="connsiteX3" fmla="*/ 900235 w 1481575"/>
              <a:gd name="connsiteY3" fmla="*/ 1202267 h 1202730"/>
              <a:gd name="connsiteX4" fmla="*/ 19701 w 1481575"/>
              <a:gd name="connsiteY4" fmla="*/ 1024467 h 1202730"/>
              <a:gd name="connsiteX5" fmla="*/ 2768 w 1481575"/>
              <a:gd name="connsiteY5" fmla="*/ 287866 h 1202730"/>
              <a:gd name="connsiteX6" fmla="*/ 87435 w 1481575"/>
              <a:gd name="connsiteY6" fmla="*/ 0 h 1202730"/>
              <a:gd name="connsiteX0" fmla="*/ 212490 w 1606630"/>
              <a:gd name="connsiteY0" fmla="*/ 0 h 1202730"/>
              <a:gd name="connsiteX1" fmla="*/ 542690 w 1606630"/>
              <a:gd name="connsiteY1" fmla="*/ 643467 h 1202730"/>
              <a:gd name="connsiteX2" fmla="*/ 1601023 w 1606630"/>
              <a:gd name="connsiteY2" fmla="*/ 846667 h 1202730"/>
              <a:gd name="connsiteX3" fmla="*/ 1025290 w 1606630"/>
              <a:gd name="connsiteY3" fmla="*/ 1202267 h 1202730"/>
              <a:gd name="connsiteX4" fmla="*/ 144756 w 1606630"/>
              <a:gd name="connsiteY4" fmla="*/ 1024467 h 1202730"/>
              <a:gd name="connsiteX5" fmla="*/ 823 w 1606630"/>
              <a:gd name="connsiteY5" fmla="*/ 313266 h 1202730"/>
              <a:gd name="connsiteX6" fmla="*/ 212490 w 1606630"/>
              <a:gd name="connsiteY6" fmla="*/ 0 h 1202730"/>
              <a:gd name="connsiteX0" fmla="*/ 215511 w 1609651"/>
              <a:gd name="connsiteY0" fmla="*/ 0 h 1202730"/>
              <a:gd name="connsiteX1" fmla="*/ 545711 w 1609651"/>
              <a:gd name="connsiteY1" fmla="*/ 643467 h 1202730"/>
              <a:gd name="connsiteX2" fmla="*/ 1604044 w 1609651"/>
              <a:gd name="connsiteY2" fmla="*/ 846667 h 1202730"/>
              <a:gd name="connsiteX3" fmla="*/ 1028311 w 1609651"/>
              <a:gd name="connsiteY3" fmla="*/ 1202267 h 1202730"/>
              <a:gd name="connsiteX4" fmla="*/ 147777 w 1609651"/>
              <a:gd name="connsiteY4" fmla="*/ 1024467 h 1202730"/>
              <a:gd name="connsiteX5" fmla="*/ 3844 w 1609651"/>
              <a:gd name="connsiteY5" fmla="*/ 313266 h 1202730"/>
              <a:gd name="connsiteX6" fmla="*/ 215511 w 1609651"/>
              <a:gd name="connsiteY6" fmla="*/ 0 h 1202730"/>
              <a:gd name="connsiteX0" fmla="*/ 220938 w 1615078"/>
              <a:gd name="connsiteY0" fmla="*/ 0 h 1202730"/>
              <a:gd name="connsiteX1" fmla="*/ 551138 w 1615078"/>
              <a:gd name="connsiteY1" fmla="*/ 643467 h 1202730"/>
              <a:gd name="connsiteX2" fmla="*/ 1609471 w 1615078"/>
              <a:gd name="connsiteY2" fmla="*/ 846667 h 1202730"/>
              <a:gd name="connsiteX3" fmla="*/ 1033738 w 1615078"/>
              <a:gd name="connsiteY3" fmla="*/ 1202267 h 1202730"/>
              <a:gd name="connsiteX4" fmla="*/ 153204 w 1615078"/>
              <a:gd name="connsiteY4" fmla="*/ 1024467 h 1202730"/>
              <a:gd name="connsiteX5" fmla="*/ 9271 w 1615078"/>
              <a:gd name="connsiteY5" fmla="*/ 313266 h 1202730"/>
              <a:gd name="connsiteX6" fmla="*/ 220938 w 1615078"/>
              <a:gd name="connsiteY6" fmla="*/ 0 h 1202730"/>
              <a:gd name="connsiteX0" fmla="*/ 273661 w 1667801"/>
              <a:gd name="connsiteY0" fmla="*/ 0 h 1202730"/>
              <a:gd name="connsiteX1" fmla="*/ 603861 w 1667801"/>
              <a:gd name="connsiteY1" fmla="*/ 643467 h 1202730"/>
              <a:gd name="connsiteX2" fmla="*/ 1662194 w 1667801"/>
              <a:gd name="connsiteY2" fmla="*/ 846667 h 1202730"/>
              <a:gd name="connsiteX3" fmla="*/ 1086461 w 1667801"/>
              <a:gd name="connsiteY3" fmla="*/ 1202267 h 1202730"/>
              <a:gd name="connsiteX4" fmla="*/ 205927 w 1667801"/>
              <a:gd name="connsiteY4" fmla="*/ 1024467 h 1202730"/>
              <a:gd name="connsiteX5" fmla="*/ 2728 w 1667801"/>
              <a:gd name="connsiteY5" fmla="*/ 270932 h 1202730"/>
              <a:gd name="connsiteX6" fmla="*/ 273661 w 1667801"/>
              <a:gd name="connsiteY6" fmla="*/ 0 h 1202730"/>
              <a:gd name="connsiteX0" fmla="*/ 309413 w 1703553"/>
              <a:gd name="connsiteY0" fmla="*/ 0 h 1316455"/>
              <a:gd name="connsiteX1" fmla="*/ 639613 w 1703553"/>
              <a:gd name="connsiteY1" fmla="*/ 643467 h 1316455"/>
              <a:gd name="connsiteX2" fmla="*/ 1697946 w 1703553"/>
              <a:gd name="connsiteY2" fmla="*/ 846667 h 1316455"/>
              <a:gd name="connsiteX3" fmla="*/ 1122213 w 1703553"/>
              <a:gd name="connsiteY3" fmla="*/ 1202267 h 1316455"/>
              <a:gd name="connsiteX4" fmla="*/ 108244 w 1703553"/>
              <a:gd name="connsiteY4" fmla="*/ 1267470 h 1316455"/>
              <a:gd name="connsiteX5" fmla="*/ 38480 w 1703553"/>
              <a:gd name="connsiteY5" fmla="*/ 270932 h 1316455"/>
              <a:gd name="connsiteX6" fmla="*/ 309413 w 1703553"/>
              <a:gd name="connsiteY6" fmla="*/ 0 h 1316455"/>
              <a:gd name="connsiteX0" fmla="*/ 286361 w 1680501"/>
              <a:gd name="connsiteY0" fmla="*/ 0 h 1292818"/>
              <a:gd name="connsiteX1" fmla="*/ 616561 w 1680501"/>
              <a:gd name="connsiteY1" fmla="*/ 643467 h 1292818"/>
              <a:gd name="connsiteX2" fmla="*/ 1674894 w 1680501"/>
              <a:gd name="connsiteY2" fmla="*/ 846667 h 1292818"/>
              <a:gd name="connsiteX3" fmla="*/ 1099161 w 1680501"/>
              <a:gd name="connsiteY3" fmla="*/ 1202267 h 1292818"/>
              <a:gd name="connsiteX4" fmla="*/ 136844 w 1680501"/>
              <a:gd name="connsiteY4" fmla="*/ 1238541 h 1292818"/>
              <a:gd name="connsiteX5" fmla="*/ 15428 w 1680501"/>
              <a:gd name="connsiteY5" fmla="*/ 270932 h 1292818"/>
              <a:gd name="connsiteX6" fmla="*/ 286361 w 1680501"/>
              <a:gd name="connsiteY6" fmla="*/ 0 h 1292818"/>
              <a:gd name="connsiteX0" fmla="*/ 286361 w 1679857"/>
              <a:gd name="connsiteY0" fmla="*/ 0 h 1377270"/>
              <a:gd name="connsiteX1" fmla="*/ 616561 w 1679857"/>
              <a:gd name="connsiteY1" fmla="*/ 643467 h 1377270"/>
              <a:gd name="connsiteX2" fmla="*/ 1674894 w 1679857"/>
              <a:gd name="connsiteY2" fmla="*/ 846667 h 1377270"/>
              <a:gd name="connsiteX3" fmla="*/ 1043204 w 1679857"/>
              <a:gd name="connsiteY3" fmla="*/ 1375841 h 1377270"/>
              <a:gd name="connsiteX4" fmla="*/ 136844 w 1679857"/>
              <a:gd name="connsiteY4" fmla="*/ 1238541 h 1377270"/>
              <a:gd name="connsiteX5" fmla="*/ 15428 w 1679857"/>
              <a:gd name="connsiteY5" fmla="*/ 270932 h 1377270"/>
              <a:gd name="connsiteX6" fmla="*/ 286361 w 1679857"/>
              <a:gd name="connsiteY6" fmla="*/ 0 h 1377270"/>
              <a:gd name="connsiteX0" fmla="*/ 343193 w 1736689"/>
              <a:gd name="connsiteY0" fmla="*/ 0 h 1377270"/>
              <a:gd name="connsiteX1" fmla="*/ 673393 w 1736689"/>
              <a:gd name="connsiteY1" fmla="*/ 643467 h 1377270"/>
              <a:gd name="connsiteX2" fmla="*/ 1731726 w 1736689"/>
              <a:gd name="connsiteY2" fmla="*/ 846667 h 1377270"/>
              <a:gd name="connsiteX3" fmla="*/ 1100036 w 1736689"/>
              <a:gd name="connsiteY3" fmla="*/ 1375841 h 1377270"/>
              <a:gd name="connsiteX4" fmla="*/ 193676 w 1736689"/>
              <a:gd name="connsiteY4" fmla="*/ 1238541 h 1377270"/>
              <a:gd name="connsiteX5" fmla="*/ 3391 w 1736689"/>
              <a:gd name="connsiteY5" fmla="*/ 201503 h 1377270"/>
              <a:gd name="connsiteX6" fmla="*/ 343193 w 1736689"/>
              <a:gd name="connsiteY6" fmla="*/ 0 h 1377270"/>
              <a:gd name="connsiteX0" fmla="*/ 341541 w 1735037"/>
              <a:gd name="connsiteY0" fmla="*/ 0 h 1376514"/>
              <a:gd name="connsiteX1" fmla="*/ 671741 w 1735037"/>
              <a:gd name="connsiteY1" fmla="*/ 643467 h 1376514"/>
              <a:gd name="connsiteX2" fmla="*/ 1730074 w 1735037"/>
              <a:gd name="connsiteY2" fmla="*/ 846667 h 1376514"/>
              <a:gd name="connsiteX3" fmla="*/ 1098384 w 1735037"/>
              <a:gd name="connsiteY3" fmla="*/ 1375841 h 1376514"/>
              <a:gd name="connsiteX4" fmla="*/ 239372 w 1735037"/>
              <a:gd name="connsiteY4" fmla="*/ 1215398 h 1376514"/>
              <a:gd name="connsiteX5" fmla="*/ 1739 w 1735037"/>
              <a:gd name="connsiteY5" fmla="*/ 201503 h 1376514"/>
              <a:gd name="connsiteX6" fmla="*/ 341541 w 1735037"/>
              <a:gd name="connsiteY6" fmla="*/ 0 h 1376514"/>
              <a:gd name="connsiteX0" fmla="*/ 340811 w 1734307"/>
              <a:gd name="connsiteY0" fmla="*/ 0 h 1376164"/>
              <a:gd name="connsiteX1" fmla="*/ 671011 w 1734307"/>
              <a:gd name="connsiteY1" fmla="*/ 643467 h 1376164"/>
              <a:gd name="connsiteX2" fmla="*/ 1729344 w 1734307"/>
              <a:gd name="connsiteY2" fmla="*/ 846667 h 1376164"/>
              <a:gd name="connsiteX3" fmla="*/ 1097654 w 1734307"/>
              <a:gd name="connsiteY3" fmla="*/ 1375841 h 1376164"/>
              <a:gd name="connsiteX4" fmla="*/ 303207 w 1734307"/>
              <a:gd name="connsiteY4" fmla="*/ 1174898 h 1376164"/>
              <a:gd name="connsiteX5" fmla="*/ 1009 w 1734307"/>
              <a:gd name="connsiteY5" fmla="*/ 201503 h 1376164"/>
              <a:gd name="connsiteX6" fmla="*/ 340811 w 1734307"/>
              <a:gd name="connsiteY6" fmla="*/ 0 h 1376164"/>
              <a:gd name="connsiteX0" fmla="*/ 390835 w 1784331"/>
              <a:gd name="connsiteY0" fmla="*/ 0 h 1435505"/>
              <a:gd name="connsiteX1" fmla="*/ 721035 w 1784331"/>
              <a:gd name="connsiteY1" fmla="*/ 643467 h 1435505"/>
              <a:gd name="connsiteX2" fmla="*/ 1779368 w 1784331"/>
              <a:gd name="connsiteY2" fmla="*/ 846667 h 1435505"/>
              <a:gd name="connsiteX3" fmla="*/ 1147678 w 1784331"/>
              <a:gd name="connsiteY3" fmla="*/ 1375841 h 1435505"/>
              <a:gd name="connsiteX4" fmla="*/ 99274 w 1784331"/>
              <a:gd name="connsiteY4" fmla="*/ 1371615 h 1435505"/>
              <a:gd name="connsiteX5" fmla="*/ 51033 w 1784331"/>
              <a:gd name="connsiteY5" fmla="*/ 201503 h 1435505"/>
              <a:gd name="connsiteX6" fmla="*/ 390835 w 1784331"/>
              <a:gd name="connsiteY6" fmla="*/ 0 h 1435505"/>
              <a:gd name="connsiteX0" fmla="*/ 341823 w 1735319"/>
              <a:gd name="connsiteY0" fmla="*/ 0 h 1376779"/>
              <a:gd name="connsiteX1" fmla="*/ 672023 w 1735319"/>
              <a:gd name="connsiteY1" fmla="*/ 643467 h 1376779"/>
              <a:gd name="connsiteX2" fmla="*/ 1730356 w 1735319"/>
              <a:gd name="connsiteY2" fmla="*/ 846667 h 1376779"/>
              <a:gd name="connsiteX3" fmla="*/ 1098666 w 1735319"/>
              <a:gd name="connsiteY3" fmla="*/ 1375841 h 1376779"/>
              <a:gd name="connsiteX4" fmla="*/ 226741 w 1735319"/>
              <a:gd name="connsiteY4" fmla="*/ 1226970 h 1376779"/>
              <a:gd name="connsiteX5" fmla="*/ 2021 w 1735319"/>
              <a:gd name="connsiteY5" fmla="*/ 201503 h 1376779"/>
              <a:gd name="connsiteX6" fmla="*/ 341823 w 1735319"/>
              <a:gd name="connsiteY6" fmla="*/ 0 h 1376779"/>
              <a:gd name="connsiteX0" fmla="*/ 341823 w 1735748"/>
              <a:gd name="connsiteY0" fmla="*/ 0 h 1590016"/>
              <a:gd name="connsiteX1" fmla="*/ 672023 w 1735748"/>
              <a:gd name="connsiteY1" fmla="*/ 643467 h 1590016"/>
              <a:gd name="connsiteX2" fmla="*/ 1730356 w 1735748"/>
              <a:gd name="connsiteY2" fmla="*/ 846667 h 1590016"/>
              <a:gd name="connsiteX3" fmla="*/ 1137405 w 1735748"/>
              <a:gd name="connsiteY3" fmla="*/ 1589915 h 1590016"/>
              <a:gd name="connsiteX4" fmla="*/ 226741 w 1735748"/>
              <a:gd name="connsiteY4" fmla="*/ 1226970 h 1590016"/>
              <a:gd name="connsiteX5" fmla="*/ 2021 w 1735748"/>
              <a:gd name="connsiteY5" fmla="*/ 201503 h 1590016"/>
              <a:gd name="connsiteX6" fmla="*/ 341823 w 1735748"/>
              <a:gd name="connsiteY6" fmla="*/ 0 h 1590016"/>
              <a:gd name="connsiteX0" fmla="*/ 341823 w 1735853"/>
              <a:gd name="connsiteY0" fmla="*/ 0 h 1457075"/>
              <a:gd name="connsiteX1" fmla="*/ 672023 w 1735853"/>
              <a:gd name="connsiteY1" fmla="*/ 643467 h 1457075"/>
              <a:gd name="connsiteX2" fmla="*/ 1730356 w 1735853"/>
              <a:gd name="connsiteY2" fmla="*/ 846667 h 1457075"/>
              <a:gd name="connsiteX3" fmla="*/ 1146014 w 1735853"/>
              <a:gd name="connsiteY3" fmla="*/ 1456842 h 1457075"/>
              <a:gd name="connsiteX4" fmla="*/ 226741 w 1735853"/>
              <a:gd name="connsiteY4" fmla="*/ 1226970 h 1457075"/>
              <a:gd name="connsiteX5" fmla="*/ 2021 w 1735853"/>
              <a:gd name="connsiteY5" fmla="*/ 201503 h 1457075"/>
              <a:gd name="connsiteX6" fmla="*/ 341823 w 1735853"/>
              <a:gd name="connsiteY6" fmla="*/ 0 h 1457075"/>
              <a:gd name="connsiteX0" fmla="*/ 341823 w 1736581"/>
              <a:gd name="connsiteY0" fmla="*/ 0 h 1520629"/>
              <a:gd name="connsiteX1" fmla="*/ 672023 w 1736581"/>
              <a:gd name="connsiteY1" fmla="*/ 643467 h 1520629"/>
              <a:gd name="connsiteX2" fmla="*/ 1730356 w 1736581"/>
              <a:gd name="connsiteY2" fmla="*/ 846667 h 1520629"/>
              <a:gd name="connsiteX3" fmla="*/ 1197666 w 1736581"/>
              <a:gd name="connsiteY3" fmla="*/ 1520485 h 1520629"/>
              <a:gd name="connsiteX4" fmla="*/ 226741 w 1736581"/>
              <a:gd name="connsiteY4" fmla="*/ 1226970 h 1520629"/>
              <a:gd name="connsiteX5" fmla="*/ 2021 w 1736581"/>
              <a:gd name="connsiteY5" fmla="*/ 201503 h 1520629"/>
              <a:gd name="connsiteX6" fmla="*/ 341823 w 1736581"/>
              <a:gd name="connsiteY6" fmla="*/ 0 h 1520629"/>
              <a:gd name="connsiteX0" fmla="*/ 341823 w 1737806"/>
              <a:gd name="connsiteY0" fmla="*/ 0 h 1514848"/>
              <a:gd name="connsiteX1" fmla="*/ 672023 w 1737806"/>
              <a:gd name="connsiteY1" fmla="*/ 643467 h 1514848"/>
              <a:gd name="connsiteX2" fmla="*/ 1730356 w 1737806"/>
              <a:gd name="connsiteY2" fmla="*/ 846667 h 1514848"/>
              <a:gd name="connsiteX3" fmla="*/ 1262231 w 1737806"/>
              <a:gd name="connsiteY3" fmla="*/ 1514699 h 1514848"/>
              <a:gd name="connsiteX4" fmla="*/ 226741 w 1737806"/>
              <a:gd name="connsiteY4" fmla="*/ 1226970 h 1514848"/>
              <a:gd name="connsiteX5" fmla="*/ 2021 w 1737806"/>
              <a:gd name="connsiteY5" fmla="*/ 201503 h 1514848"/>
              <a:gd name="connsiteX6" fmla="*/ 341823 w 1737806"/>
              <a:gd name="connsiteY6" fmla="*/ 0 h 1514848"/>
              <a:gd name="connsiteX0" fmla="*/ 341823 w 1736135"/>
              <a:gd name="connsiteY0" fmla="*/ 0 h 1451303"/>
              <a:gd name="connsiteX1" fmla="*/ 672023 w 1736135"/>
              <a:gd name="connsiteY1" fmla="*/ 643467 h 1451303"/>
              <a:gd name="connsiteX2" fmla="*/ 1730356 w 1736135"/>
              <a:gd name="connsiteY2" fmla="*/ 846667 h 1451303"/>
              <a:gd name="connsiteX3" fmla="*/ 1167536 w 1736135"/>
              <a:gd name="connsiteY3" fmla="*/ 1451056 h 1451303"/>
              <a:gd name="connsiteX4" fmla="*/ 226741 w 1736135"/>
              <a:gd name="connsiteY4" fmla="*/ 1226970 h 1451303"/>
              <a:gd name="connsiteX5" fmla="*/ 2021 w 1736135"/>
              <a:gd name="connsiteY5" fmla="*/ 201503 h 1451303"/>
              <a:gd name="connsiteX6" fmla="*/ 341823 w 1736135"/>
              <a:gd name="connsiteY6" fmla="*/ 0 h 1451303"/>
              <a:gd name="connsiteX0" fmla="*/ 342945 w 1737257"/>
              <a:gd name="connsiteY0" fmla="*/ 0 h 1451144"/>
              <a:gd name="connsiteX1" fmla="*/ 673145 w 1737257"/>
              <a:gd name="connsiteY1" fmla="*/ 643467 h 1451144"/>
              <a:gd name="connsiteX2" fmla="*/ 1731478 w 1737257"/>
              <a:gd name="connsiteY2" fmla="*/ 846667 h 1451144"/>
              <a:gd name="connsiteX3" fmla="*/ 1168658 w 1737257"/>
              <a:gd name="connsiteY3" fmla="*/ 1451056 h 1451144"/>
              <a:gd name="connsiteX4" fmla="*/ 197732 w 1737257"/>
              <a:gd name="connsiteY4" fmla="*/ 1053396 h 1451144"/>
              <a:gd name="connsiteX5" fmla="*/ 3143 w 1737257"/>
              <a:gd name="connsiteY5" fmla="*/ 201503 h 1451144"/>
              <a:gd name="connsiteX6" fmla="*/ 342945 w 1737257"/>
              <a:gd name="connsiteY6" fmla="*/ 0 h 1451144"/>
              <a:gd name="connsiteX0" fmla="*/ 388213 w 1782525"/>
              <a:gd name="connsiteY0" fmla="*/ 0 h 1451277"/>
              <a:gd name="connsiteX1" fmla="*/ 718413 w 1782525"/>
              <a:gd name="connsiteY1" fmla="*/ 643467 h 1451277"/>
              <a:gd name="connsiteX2" fmla="*/ 1776746 w 1782525"/>
              <a:gd name="connsiteY2" fmla="*/ 846667 h 1451277"/>
              <a:gd name="connsiteX3" fmla="*/ 1213926 w 1782525"/>
              <a:gd name="connsiteY3" fmla="*/ 1451056 h 1451277"/>
              <a:gd name="connsiteX4" fmla="*/ 100956 w 1782525"/>
              <a:gd name="connsiteY4" fmla="*/ 1215398 h 1451277"/>
              <a:gd name="connsiteX5" fmla="*/ 48411 w 1782525"/>
              <a:gd name="connsiteY5" fmla="*/ 201503 h 1451277"/>
              <a:gd name="connsiteX6" fmla="*/ 388213 w 1782525"/>
              <a:gd name="connsiteY6" fmla="*/ 0 h 1451277"/>
              <a:gd name="connsiteX0" fmla="*/ 342726 w 1737038"/>
              <a:gd name="connsiteY0" fmla="*/ 0 h 1451211"/>
              <a:gd name="connsiteX1" fmla="*/ 672926 w 1737038"/>
              <a:gd name="connsiteY1" fmla="*/ 643467 h 1451211"/>
              <a:gd name="connsiteX2" fmla="*/ 1731259 w 1737038"/>
              <a:gd name="connsiteY2" fmla="*/ 846667 h 1451211"/>
              <a:gd name="connsiteX3" fmla="*/ 1168439 w 1737038"/>
              <a:gd name="connsiteY3" fmla="*/ 1451056 h 1451211"/>
              <a:gd name="connsiteX4" fmla="*/ 201817 w 1737038"/>
              <a:gd name="connsiteY4" fmla="*/ 1169111 h 1451211"/>
              <a:gd name="connsiteX5" fmla="*/ 2924 w 1737038"/>
              <a:gd name="connsiteY5" fmla="*/ 201503 h 1451211"/>
              <a:gd name="connsiteX6" fmla="*/ 342726 w 1737038"/>
              <a:gd name="connsiteY6" fmla="*/ 0 h 1451211"/>
              <a:gd name="connsiteX0" fmla="*/ 359894 w 1754206"/>
              <a:gd name="connsiteY0" fmla="*/ 0 h 1451230"/>
              <a:gd name="connsiteX1" fmla="*/ 690094 w 1754206"/>
              <a:gd name="connsiteY1" fmla="*/ 643467 h 1451230"/>
              <a:gd name="connsiteX2" fmla="*/ 1748427 w 1754206"/>
              <a:gd name="connsiteY2" fmla="*/ 846667 h 1451230"/>
              <a:gd name="connsiteX3" fmla="*/ 1185607 w 1754206"/>
              <a:gd name="connsiteY3" fmla="*/ 1451056 h 1451230"/>
              <a:gd name="connsiteX4" fmla="*/ 128593 w 1754206"/>
              <a:gd name="connsiteY4" fmla="*/ 1186468 h 1451230"/>
              <a:gd name="connsiteX5" fmla="*/ 20092 w 1754206"/>
              <a:gd name="connsiteY5" fmla="*/ 201503 h 1451230"/>
              <a:gd name="connsiteX6" fmla="*/ 359894 w 1754206"/>
              <a:gd name="connsiteY6" fmla="*/ 0 h 1451230"/>
              <a:gd name="connsiteX0" fmla="*/ 405288 w 1799600"/>
              <a:gd name="connsiteY0" fmla="*/ 0 h 1451230"/>
              <a:gd name="connsiteX1" fmla="*/ 735488 w 1799600"/>
              <a:gd name="connsiteY1" fmla="*/ 643467 h 1451230"/>
              <a:gd name="connsiteX2" fmla="*/ 1793821 w 1799600"/>
              <a:gd name="connsiteY2" fmla="*/ 846667 h 1451230"/>
              <a:gd name="connsiteX3" fmla="*/ 1231001 w 1799600"/>
              <a:gd name="connsiteY3" fmla="*/ 1451056 h 1451230"/>
              <a:gd name="connsiteX4" fmla="*/ 173987 w 1799600"/>
              <a:gd name="connsiteY4" fmla="*/ 1186468 h 1451230"/>
              <a:gd name="connsiteX5" fmla="*/ 5225 w 1799600"/>
              <a:gd name="connsiteY5" fmla="*/ 74216 h 1451230"/>
              <a:gd name="connsiteX6" fmla="*/ 405288 w 1799600"/>
              <a:gd name="connsiteY6" fmla="*/ 0 h 1451230"/>
              <a:gd name="connsiteX0" fmla="*/ 387119 w 1781431"/>
              <a:gd name="connsiteY0" fmla="*/ 0 h 1451230"/>
              <a:gd name="connsiteX1" fmla="*/ 717319 w 1781431"/>
              <a:gd name="connsiteY1" fmla="*/ 643467 h 1451230"/>
              <a:gd name="connsiteX2" fmla="*/ 1775652 w 1781431"/>
              <a:gd name="connsiteY2" fmla="*/ 846667 h 1451230"/>
              <a:gd name="connsiteX3" fmla="*/ 1212832 w 1781431"/>
              <a:gd name="connsiteY3" fmla="*/ 1451056 h 1451230"/>
              <a:gd name="connsiteX4" fmla="*/ 155818 w 1781431"/>
              <a:gd name="connsiteY4" fmla="*/ 1186468 h 1451230"/>
              <a:gd name="connsiteX5" fmla="*/ 8578 w 1781431"/>
              <a:gd name="connsiteY5" fmla="*/ 172575 h 1451230"/>
              <a:gd name="connsiteX6" fmla="*/ 387119 w 1781431"/>
              <a:gd name="connsiteY6" fmla="*/ 0 h 1451230"/>
              <a:gd name="connsiteX0" fmla="*/ 388032 w 1782344"/>
              <a:gd name="connsiteY0" fmla="*/ 0 h 1490946"/>
              <a:gd name="connsiteX1" fmla="*/ 718232 w 1782344"/>
              <a:gd name="connsiteY1" fmla="*/ 643467 h 1490946"/>
              <a:gd name="connsiteX2" fmla="*/ 1776565 w 1782344"/>
              <a:gd name="connsiteY2" fmla="*/ 846667 h 1490946"/>
              <a:gd name="connsiteX3" fmla="*/ 1213745 w 1782344"/>
              <a:gd name="connsiteY3" fmla="*/ 1451056 h 1490946"/>
              <a:gd name="connsiteX4" fmla="*/ 152426 w 1782344"/>
              <a:gd name="connsiteY4" fmla="*/ 1417900 h 1490946"/>
              <a:gd name="connsiteX5" fmla="*/ 9491 w 1782344"/>
              <a:gd name="connsiteY5" fmla="*/ 172575 h 1490946"/>
              <a:gd name="connsiteX6" fmla="*/ 388032 w 1782344"/>
              <a:gd name="connsiteY6" fmla="*/ 0 h 1490946"/>
              <a:gd name="connsiteX0" fmla="*/ 388032 w 1782172"/>
              <a:gd name="connsiteY0" fmla="*/ 0 h 1579016"/>
              <a:gd name="connsiteX1" fmla="*/ 718232 w 1782172"/>
              <a:gd name="connsiteY1" fmla="*/ 643467 h 1579016"/>
              <a:gd name="connsiteX2" fmla="*/ 1776565 w 1782172"/>
              <a:gd name="connsiteY2" fmla="*/ 846667 h 1579016"/>
              <a:gd name="connsiteX3" fmla="*/ 1200832 w 1782172"/>
              <a:gd name="connsiteY3" fmla="*/ 1578343 h 1579016"/>
              <a:gd name="connsiteX4" fmla="*/ 152426 w 1782172"/>
              <a:gd name="connsiteY4" fmla="*/ 1417900 h 1579016"/>
              <a:gd name="connsiteX5" fmla="*/ 9491 w 1782172"/>
              <a:gd name="connsiteY5" fmla="*/ 172575 h 1579016"/>
              <a:gd name="connsiteX6" fmla="*/ 388032 w 1782172"/>
              <a:gd name="connsiteY6" fmla="*/ 0 h 1579016"/>
              <a:gd name="connsiteX0" fmla="*/ 388032 w 1811175"/>
              <a:gd name="connsiteY0" fmla="*/ 0 h 1579016"/>
              <a:gd name="connsiteX1" fmla="*/ 718232 w 1811175"/>
              <a:gd name="connsiteY1" fmla="*/ 643467 h 1579016"/>
              <a:gd name="connsiteX2" fmla="*/ 1805925 w 1811175"/>
              <a:gd name="connsiteY2" fmla="*/ 846667 h 1579016"/>
              <a:gd name="connsiteX3" fmla="*/ 1200832 w 1811175"/>
              <a:gd name="connsiteY3" fmla="*/ 1578343 h 1579016"/>
              <a:gd name="connsiteX4" fmla="*/ 152426 w 1811175"/>
              <a:gd name="connsiteY4" fmla="*/ 1417900 h 1579016"/>
              <a:gd name="connsiteX5" fmla="*/ 9491 w 1811175"/>
              <a:gd name="connsiteY5" fmla="*/ 172575 h 1579016"/>
              <a:gd name="connsiteX6" fmla="*/ 388032 w 1811175"/>
              <a:gd name="connsiteY6" fmla="*/ 0 h 1579016"/>
              <a:gd name="connsiteX0" fmla="*/ 384026 w 1807424"/>
              <a:gd name="connsiteY0" fmla="*/ 0 h 1631022"/>
              <a:gd name="connsiteX1" fmla="*/ 714226 w 1807424"/>
              <a:gd name="connsiteY1" fmla="*/ 643467 h 1631022"/>
              <a:gd name="connsiteX2" fmla="*/ 1801919 w 1807424"/>
              <a:gd name="connsiteY2" fmla="*/ 846667 h 1631022"/>
              <a:gd name="connsiteX3" fmla="*/ 1196826 w 1807424"/>
              <a:gd name="connsiteY3" fmla="*/ 1578343 h 1631022"/>
              <a:gd name="connsiteX4" fmla="*/ 172057 w 1807424"/>
              <a:gd name="connsiteY4" fmla="*/ 1481446 h 1631022"/>
              <a:gd name="connsiteX5" fmla="*/ 5485 w 1807424"/>
              <a:gd name="connsiteY5" fmla="*/ 172575 h 1631022"/>
              <a:gd name="connsiteX6" fmla="*/ 384026 w 1807424"/>
              <a:gd name="connsiteY6" fmla="*/ 0 h 1631022"/>
              <a:gd name="connsiteX0" fmla="*/ 384026 w 1870007"/>
              <a:gd name="connsiteY0" fmla="*/ 0 h 1609177"/>
              <a:gd name="connsiteX1" fmla="*/ 714226 w 1870007"/>
              <a:gd name="connsiteY1" fmla="*/ 643467 h 1609177"/>
              <a:gd name="connsiteX2" fmla="*/ 1801919 w 1870007"/>
              <a:gd name="connsiteY2" fmla="*/ 846667 h 1609177"/>
              <a:gd name="connsiteX3" fmla="*/ 1582904 w 1870007"/>
              <a:gd name="connsiteY3" fmla="*/ 1546570 h 1609177"/>
              <a:gd name="connsiteX4" fmla="*/ 172057 w 1870007"/>
              <a:gd name="connsiteY4" fmla="*/ 1481446 h 1609177"/>
              <a:gd name="connsiteX5" fmla="*/ 5485 w 1870007"/>
              <a:gd name="connsiteY5" fmla="*/ 172575 h 1609177"/>
              <a:gd name="connsiteX6" fmla="*/ 384026 w 1870007"/>
              <a:gd name="connsiteY6" fmla="*/ 0 h 160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0007" h="1609177">
                <a:moveTo>
                  <a:pt x="384026" y="0"/>
                </a:moveTo>
                <a:cubicBezTo>
                  <a:pt x="433415" y="251178"/>
                  <a:pt x="477911" y="502356"/>
                  <a:pt x="714226" y="643467"/>
                </a:cubicBezTo>
                <a:cubicBezTo>
                  <a:pt x="950541" y="784578"/>
                  <a:pt x="1657139" y="696150"/>
                  <a:pt x="1801919" y="846667"/>
                </a:cubicBezTo>
                <a:cubicBezTo>
                  <a:pt x="1946699" y="997184"/>
                  <a:pt x="1854548" y="1440774"/>
                  <a:pt x="1582904" y="1546570"/>
                </a:cubicBezTo>
                <a:cubicBezTo>
                  <a:pt x="1311260" y="1652366"/>
                  <a:pt x="318813" y="1619735"/>
                  <a:pt x="172057" y="1481446"/>
                </a:cubicBezTo>
                <a:cubicBezTo>
                  <a:pt x="-8566" y="1235912"/>
                  <a:pt x="-8626" y="341909"/>
                  <a:pt x="5485" y="172575"/>
                </a:cubicBezTo>
                <a:lnTo>
                  <a:pt x="384026" y="0"/>
                </a:lnTo>
                <a:close/>
              </a:path>
            </a:pathLst>
          </a:custGeom>
          <a:gradFill flip="none" rotWithShape="1">
            <a:gsLst>
              <a:gs pos="0">
                <a:schemeClr val="bg1">
                  <a:alpha val="0"/>
                </a:schemeClr>
              </a:gs>
              <a:gs pos="31000">
                <a:schemeClr val="bg1">
                  <a:alpha val="40000"/>
                </a:schemeClr>
              </a:gs>
              <a:gs pos="68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60" name="Freeform a33">
            <a:extLst>
              <a:ext uri="{FF2B5EF4-FFF2-40B4-BE49-F238E27FC236}">
                <a16:creationId xmlns:a16="http://schemas.microsoft.com/office/drawing/2014/main" id="{BF03F924-9127-449C-B374-F918BFA3C941}"/>
              </a:ext>
            </a:extLst>
          </p:cNvPr>
          <p:cNvSpPr/>
          <p:nvPr/>
        </p:nvSpPr>
        <p:spPr>
          <a:xfrm>
            <a:off x="6863927" y="4840200"/>
            <a:ext cx="3449008" cy="653051"/>
          </a:xfrm>
          <a:custGeom>
            <a:avLst/>
            <a:gdLst>
              <a:gd name="connsiteX0" fmla="*/ 0 w 1388533"/>
              <a:gd name="connsiteY0" fmla="*/ 0 h 846667"/>
              <a:gd name="connsiteX1" fmla="*/ 330200 w 1388533"/>
              <a:gd name="connsiteY1" fmla="*/ 643467 h 846667"/>
              <a:gd name="connsiteX2" fmla="*/ 1388533 w 1388533"/>
              <a:gd name="connsiteY2" fmla="*/ 846667 h 846667"/>
              <a:gd name="connsiteX0" fmla="*/ 0 w 1388533"/>
              <a:gd name="connsiteY0" fmla="*/ 0 h 846667"/>
              <a:gd name="connsiteX1" fmla="*/ 330200 w 1388533"/>
              <a:gd name="connsiteY1" fmla="*/ 643467 h 846667"/>
              <a:gd name="connsiteX2" fmla="*/ 1388533 w 1388533"/>
              <a:gd name="connsiteY2" fmla="*/ 846667 h 846667"/>
              <a:gd name="connsiteX3" fmla="*/ 0 w 1388533"/>
              <a:gd name="connsiteY3" fmla="*/ 0 h 846667"/>
              <a:gd name="connsiteX0" fmla="*/ 110067 w 1498600"/>
              <a:gd name="connsiteY0" fmla="*/ 0 h 938793"/>
              <a:gd name="connsiteX1" fmla="*/ 440267 w 1498600"/>
              <a:gd name="connsiteY1" fmla="*/ 643467 h 938793"/>
              <a:gd name="connsiteX2" fmla="*/ 1498600 w 1498600"/>
              <a:gd name="connsiteY2" fmla="*/ 846667 h 938793"/>
              <a:gd name="connsiteX3" fmla="*/ 0 w 1498600"/>
              <a:gd name="connsiteY3" fmla="*/ 880533 h 938793"/>
              <a:gd name="connsiteX4" fmla="*/ 110067 w 1498600"/>
              <a:gd name="connsiteY4" fmla="*/ 0 h 938793"/>
              <a:gd name="connsiteX0" fmla="*/ 110067 w 1504207"/>
              <a:gd name="connsiteY0" fmla="*/ 0 h 1202394"/>
              <a:gd name="connsiteX1" fmla="*/ 440267 w 1504207"/>
              <a:gd name="connsiteY1" fmla="*/ 643467 h 1202394"/>
              <a:gd name="connsiteX2" fmla="*/ 1498600 w 1504207"/>
              <a:gd name="connsiteY2" fmla="*/ 846667 h 1202394"/>
              <a:gd name="connsiteX3" fmla="*/ 922867 w 1504207"/>
              <a:gd name="connsiteY3" fmla="*/ 1202267 h 1202394"/>
              <a:gd name="connsiteX4" fmla="*/ 0 w 1504207"/>
              <a:gd name="connsiteY4" fmla="*/ 880533 h 1202394"/>
              <a:gd name="connsiteX5" fmla="*/ 110067 w 1504207"/>
              <a:gd name="connsiteY5" fmla="*/ 0 h 1202394"/>
              <a:gd name="connsiteX0" fmla="*/ 146035 w 1540175"/>
              <a:gd name="connsiteY0" fmla="*/ 0 h 1202390"/>
              <a:gd name="connsiteX1" fmla="*/ 476235 w 1540175"/>
              <a:gd name="connsiteY1" fmla="*/ 643467 h 1202390"/>
              <a:gd name="connsiteX2" fmla="*/ 1534568 w 1540175"/>
              <a:gd name="connsiteY2" fmla="*/ 846667 h 1202390"/>
              <a:gd name="connsiteX3" fmla="*/ 958835 w 1540175"/>
              <a:gd name="connsiteY3" fmla="*/ 1202267 h 1202390"/>
              <a:gd name="connsiteX4" fmla="*/ 35968 w 1540175"/>
              <a:gd name="connsiteY4" fmla="*/ 880533 h 1202390"/>
              <a:gd name="connsiteX5" fmla="*/ 2101 w 1540175"/>
              <a:gd name="connsiteY5" fmla="*/ 262466 h 1202390"/>
              <a:gd name="connsiteX6" fmla="*/ 146035 w 1540175"/>
              <a:gd name="connsiteY6" fmla="*/ 0 h 1202390"/>
              <a:gd name="connsiteX0" fmla="*/ 145249 w 1539389"/>
              <a:gd name="connsiteY0" fmla="*/ 0 h 1202730"/>
              <a:gd name="connsiteX1" fmla="*/ 475449 w 1539389"/>
              <a:gd name="connsiteY1" fmla="*/ 643467 h 1202730"/>
              <a:gd name="connsiteX2" fmla="*/ 1533782 w 1539389"/>
              <a:gd name="connsiteY2" fmla="*/ 846667 h 1202730"/>
              <a:gd name="connsiteX3" fmla="*/ 958049 w 1539389"/>
              <a:gd name="connsiteY3" fmla="*/ 1202267 h 1202730"/>
              <a:gd name="connsiteX4" fmla="*/ 77515 w 1539389"/>
              <a:gd name="connsiteY4" fmla="*/ 1024467 h 1202730"/>
              <a:gd name="connsiteX5" fmla="*/ 1315 w 1539389"/>
              <a:gd name="connsiteY5" fmla="*/ 262466 h 1202730"/>
              <a:gd name="connsiteX6" fmla="*/ 145249 w 1539389"/>
              <a:gd name="connsiteY6" fmla="*/ 0 h 1202730"/>
              <a:gd name="connsiteX0" fmla="*/ 87435 w 1481575"/>
              <a:gd name="connsiteY0" fmla="*/ 0 h 1202730"/>
              <a:gd name="connsiteX1" fmla="*/ 417635 w 1481575"/>
              <a:gd name="connsiteY1" fmla="*/ 643467 h 1202730"/>
              <a:gd name="connsiteX2" fmla="*/ 1475968 w 1481575"/>
              <a:gd name="connsiteY2" fmla="*/ 846667 h 1202730"/>
              <a:gd name="connsiteX3" fmla="*/ 900235 w 1481575"/>
              <a:gd name="connsiteY3" fmla="*/ 1202267 h 1202730"/>
              <a:gd name="connsiteX4" fmla="*/ 19701 w 1481575"/>
              <a:gd name="connsiteY4" fmla="*/ 1024467 h 1202730"/>
              <a:gd name="connsiteX5" fmla="*/ 2768 w 1481575"/>
              <a:gd name="connsiteY5" fmla="*/ 287866 h 1202730"/>
              <a:gd name="connsiteX6" fmla="*/ 87435 w 1481575"/>
              <a:gd name="connsiteY6" fmla="*/ 0 h 1202730"/>
              <a:gd name="connsiteX0" fmla="*/ 212490 w 1606630"/>
              <a:gd name="connsiteY0" fmla="*/ 0 h 1202730"/>
              <a:gd name="connsiteX1" fmla="*/ 542690 w 1606630"/>
              <a:gd name="connsiteY1" fmla="*/ 643467 h 1202730"/>
              <a:gd name="connsiteX2" fmla="*/ 1601023 w 1606630"/>
              <a:gd name="connsiteY2" fmla="*/ 846667 h 1202730"/>
              <a:gd name="connsiteX3" fmla="*/ 1025290 w 1606630"/>
              <a:gd name="connsiteY3" fmla="*/ 1202267 h 1202730"/>
              <a:gd name="connsiteX4" fmla="*/ 144756 w 1606630"/>
              <a:gd name="connsiteY4" fmla="*/ 1024467 h 1202730"/>
              <a:gd name="connsiteX5" fmla="*/ 823 w 1606630"/>
              <a:gd name="connsiteY5" fmla="*/ 313266 h 1202730"/>
              <a:gd name="connsiteX6" fmla="*/ 212490 w 1606630"/>
              <a:gd name="connsiteY6" fmla="*/ 0 h 1202730"/>
              <a:gd name="connsiteX0" fmla="*/ 215511 w 1609651"/>
              <a:gd name="connsiteY0" fmla="*/ 0 h 1202730"/>
              <a:gd name="connsiteX1" fmla="*/ 545711 w 1609651"/>
              <a:gd name="connsiteY1" fmla="*/ 643467 h 1202730"/>
              <a:gd name="connsiteX2" fmla="*/ 1604044 w 1609651"/>
              <a:gd name="connsiteY2" fmla="*/ 846667 h 1202730"/>
              <a:gd name="connsiteX3" fmla="*/ 1028311 w 1609651"/>
              <a:gd name="connsiteY3" fmla="*/ 1202267 h 1202730"/>
              <a:gd name="connsiteX4" fmla="*/ 147777 w 1609651"/>
              <a:gd name="connsiteY4" fmla="*/ 1024467 h 1202730"/>
              <a:gd name="connsiteX5" fmla="*/ 3844 w 1609651"/>
              <a:gd name="connsiteY5" fmla="*/ 313266 h 1202730"/>
              <a:gd name="connsiteX6" fmla="*/ 215511 w 1609651"/>
              <a:gd name="connsiteY6" fmla="*/ 0 h 1202730"/>
              <a:gd name="connsiteX0" fmla="*/ 220938 w 1615078"/>
              <a:gd name="connsiteY0" fmla="*/ 0 h 1202730"/>
              <a:gd name="connsiteX1" fmla="*/ 551138 w 1615078"/>
              <a:gd name="connsiteY1" fmla="*/ 643467 h 1202730"/>
              <a:gd name="connsiteX2" fmla="*/ 1609471 w 1615078"/>
              <a:gd name="connsiteY2" fmla="*/ 846667 h 1202730"/>
              <a:gd name="connsiteX3" fmla="*/ 1033738 w 1615078"/>
              <a:gd name="connsiteY3" fmla="*/ 1202267 h 1202730"/>
              <a:gd name="connsiteX4" fmla="*/ 153204 w 1615078"/>
              <a:gd name="connsiteY4" fmla="*/ 1024467 h 1202730"/>
              <a:gd name="connsiteX5" fmla="*/ 9271 w 1615078"/>
              <a:gd name="connsiteY5" fmla="*/ 313266 h 1202730"/>
              <a:gd name="connsiteX6" fmla="*/ 220938 w 1615078"/>
              <a:gd name="connsiteY6" fmla="*/ 0 h 1202730"/>
              <a:gd name="connsiteX0" fmla="*/ 273661 w 1667801"/>
              <a:gd name="connsiteY0" fmla="*/ 0 h 1202730"/>
              <a:gd name="connsiteX1" fmla="*/ 603861 w 1667801"/>
              <a:gd name="connsiteY1" fmla="*/ 643467 h 1202730"/>
              <a:gd name="connsiteX2" fmla="*/ 1662194 w 1667801"/>
              <a:gd name="connsiteY2" fmla="*/ 846667 h 1202730"/>
              <a:gd name="connsiteX3" fmla="*/ 1086461 w 1667801"/>
              <a:gd name="connsiteY3" fmla="*/ 1202267 h 1202730"/>
              <a:gd name="connsiteX4" fmla="*/ 205927 w 1667801"/>
              <a:gd name="connsiteY4" fmla="*/ 1024467 h 1202730"/>
              <a:gd name="connsiteX5" fmla="*/ 2728 w 1667801"/>
              <a:gd name="connsiteY5" fmla="*/ 270932 h 1202730"/>
              <a:gd name="connsiteX6" fmla="*/ 273661 w 1667801"/>
              <a:gd name="connsiteY6" fmla="*/ 0 h 1202730"/>
              <a:gd name="connsiteX0" fmla="*/ 327362 w 1721502"/>
              <a:gd name="connsiteY0" fmla="*/ 0 h 1361190"/>
              <a:gd name="connsiteX1" fmla="*/ 657562 w 1721502"/>
              <a:gd name="connsiteY1" fmla="*/ 643467 h 1361190"/>
              <a:gd name="connsiteX2" fmla="*/ 1715895 w 1721502"/>
              <a:gd name="connsiteY2" fmla="*/ 846667 h 1361190"/>
              <a:gd name="connsiteX3" fmla="*/ 1140162 w 1721502"/>
              <a:gd name="connsiteY3" fmla="*/ 1202267 h 1361190"/>
              <a:gd name="connsiteX4" fmla="*/ 96062 w 1721502"/>
              <a:gd name="connsiteY4" fmla="*/ 1319542 h 1361190"/>
              <a:gd name="connsiteX5" fmla="*/ 56429 w 1721502"/>
              <a:gd name="connsiteY5" fmla="*/ 270932 h 1361190"/>
              <a:gd name="connsiteX6" fmla="*/ 327362 w 1721502"/>
              <a:gd name="connsiteY6" fmla="*/ 0 h 1361190"/>
              <a:gd name="connsiteX0" fmla="*/ 327362 w 1721236"/>
              <a:gd name="connsiteY0" fmla="*/ 0 h 1486357"/>
              <a:gd name="connsiteX1" fmla="*/ 657562 w 1721236"/>
              <a:gd name="connsiteY1" fmla="*/ 643467 h 1486357"/>
              <a:gd name="connsiteX2" fmla="*/ 1715895 w 1721236"/>
              <a:gd name="connsiteY2" fmla="*/ 846667 h 1486357"/>
              <a:gd name="connsiteX3" fmla="*/ 1118640 w 1721236"/>
              <a:gd name="connsiteY3" fmla="*/ 1485771 h 1486357"/>
              <a:gd name="connsiteX4" fmla="*/ 96062 w 1721236"/>
              <a:gd name="connsiteY4" fmla="*/ 1319542 h 1486357"/>
              <a:gd name="connsiteX5" fmla="*/ 56429 w 1721236"/>
              <a:gd name="connsiteY5" fmla="*/ 270932 h 1486357"/>
              <a:gd name="connsiteX6" fmla="*/ 327362 w 1721236"/>
              <a:gd name="connsiteY6" fmla="*/ 0 h 1486357"/>
              <a:gd name="connsiteX0" fmla="*/ 296830 w 1690834"/>
              <a:gd name="connsiteY0" fmla="*/ 0 h 1567473"/>
              <a:gd name="connsiteX1" fmla="*/ 627030 w 1690834"/>
              <a:gd name="connsiteY1" fmla="*/ 643467 h 1567473"/>
              <a:gd name="connsiteX2" fmla="*/ 1685363 w 1690834"/>
              <a:gd name="connsiteY2" fmla="*/ 846667 h 1567473"/>
              <a:gd name="connsiteX3" fmla="*/ 1088108 w 1690834"/>
              <a:gd name="connsiteY3" fmla="*/ 1485771 h 1567473"/>
              <a:gd name="connsiteX4" fmla="*/ 120684 w 1690834"/>
              <a:gd name="connsiteY4" fmla="*/ 1467815 h 1567473"/>
              <a:gd name="connsiteX5" fmla="*/ 25897 w 1690834"/>
              <a:gd name="connsiteY5" fmla="*/ 270932 h 1567473"/>
              <a:gd name="connsiteX6" fmla="*/ 296830 w 1690834"/>
              <a:gd name="connsiteY6" fmla="*/ 0 h 1567473"/>
              <a:gd name="connsiteX0" fmla="*/ 296830 w 1690834"/>
              <a:gd name="connsiteY0" fmla="*/ 0 h 1542651"/>
              <a:gd name="connsiteX1" fmla="*/ 627030 w 1690834"/>
              <a:gd name="connsiteY1" fmla="*/ 643467 h 1542651"/>
              <a:gd name="connsiteX2" fmla="*/ 1685363 w 1690834"/>
              <a:gd name="connsiteY2" fmla="*/ 846667 h 1542651"/>
              <a:gd name="connsiteX3" fmla="*/ 1088108 w 1690834"/>
              <a:gd name="connsiteY3" fmla="*/ 1485771 h 1542651"/>
              <a:gd name="connsiteX4" fmla="*/ 120684 w 1690834"/>
              <a:gd name="connsiteY4" fmla="*/ 1467815 h 1542651"/>
              <a:gd name="connsiteX5" fmla="*/ 25897 w 1690834"/>
              <a:gd name="connsiteY5" fmla="*/ 270932 h 1542651"/>
              <a:gd name="connsiteX6" fmla="*/ 296830 w 1690834"/>
              <a:gd name="connsiteY6" fmla="*/ 0 h 1542651"/>
              <a:gd name="connsiteX0" fmla="*/ 296830 w 1780543"/>
              <a:gd name="connsiteY0" fmla="*/ 0 h 1542651"/>
              <a:gd name="connsiteX1" fmla="*/ 627030 w 1780543"/>
              <a:gd name="connsiteY1" fmla="*/ 643467 h 1542651"/>
              <a:gd name="connsiteX2" fmla="*/ 1685363 w 1780543"/>
              <a:gd name="connsiteY2" fmla="*/ 846667 h 1542651"/>
              <a:gd name="connsiteX3" fmla="*/ 1552978 w 1780543"/>
              <a:gd name="connsiteY3" fmla="*/ 1485771 h 1542651"/>
              <a:gd name="connsiteX4" fmla="*/ 120684 w 1780543"/>
              <a:gd name="connsiteY4" fmla="*/ 1467815 h 1542651"/>
              <a:gd name="connsiteX5" fmla="*/ 25897 w 1780543"/>
              <a:gd name="connsiteY5" fmla="*/ 270932 h 1542651"/>
              <a:gd name="connsiteX6" fmla="*/ 296830 w 1780543"/>
              <a:gd name="connsiteY6" fmla="*/ 0 h 1542651"/>
              <a:gd name="connsiteX0" fmla="*/ 296830 w 1856771"/>
              <a:gd name="connsiteY0" fmla="*/ 0 h 1542651"/>
              <a:gd name="connsiteX1" fmla="*/ 627030 w 1856771"/>
              <a:gd name="connsiteY1" fmla="*/ 643467 h 1542651"/>
              <a:gd name="connsiteX2" fmla="*/ 1685363 w 1856771"/>
              <a:gd name="connsiteY2" fmla="*/ 846667 h 1542651"/>
              <a:gd name="connsiteX3" fmla="*/ 1694803 w 1856771"/>
              <a:gd name="connsiteY3" fmla="*/ 1485771 h 1542651"/>
              <a:gd name="connsiteX4" fmla="*/ 120684 w 1856771"/>
              <a:gd name="connsiteY4" fmla="*/ 1467815 h 1542651"/>
              <a:gd name="connsiteX5" fmla="*/ 25897 w 1856771"/>
              <a:gd name="connsiteY5" fmla="*/ 270932 h 1542651"/>
              <a:gd name="connsiteX6" fmla="*/ 296830 w 1856771"/>
              <a:gd name="connsiteY6" fmla="*/ 0 h 1542651"/>
              <a:gd name="connsiteX0" fmla="*/ 296830 w 1762005"/>
              <a:gd name="connsiteY0" fmla="*/ 0 h 1542651"/>
              <a:gd name="connsiteX1" fmla="*/ 627030 w 1762005"/>
              <a:gd name="connsiteY1" fmla="*/ 643467 h 1542651"/>
              <a:gd name="connsiteX2" fmla="*/ 1685363 w 1762005"/>
              <a:gd name="connsiteY2" fmla="*/ 846667 h 1542651"/>
              <a:gd name="connsiteX3" fmla="*/ 1505704 w 1762005"/>
              <a:gd name="connsiteY3" fmla="*/ 1485771 h 1542651"/>
              <a:gd name="connsiteX4" fmla="*/ 120684 w 1762005"/>
              <a:gd name="connsiteY4" fmla="*/ 1467815 h 1542651"/>
              <a:gd name="connsiteX5" fmla="*/ 25897 w 1762005"/>
              <a:gd name="connsiteY5" fmla="*/ 270932 h 1542651"/>
              <a:gd name="connsiteX6" fmla="*/ 296830 w 1762005"/>
              <a:gd name="connsiteY6" fmla="*/ 0 h 1542651"/>
              <a:gd name="connsiteX0" fmla="*/ 296830 w 1758510"/>
              <a:gd name="connsiteY0" fmla="*/ 0 h 1542651"/>
              <a:gd name="connsiteX1" fmla="*/ 627030 w 1758510"/>
              <a:gd name="connsiteY1" fmla="*/ 643467 h 1542651"/>
              <a:gd name="connsiteX2" fmla="*/ 1685363 w 1758510"/>
              <a:gd name="connsiteY2" fmla="*/ 846667 h 1542651"/>
              <a:gd name="connsiteX3" fmla="*/ 1505704 w 1758510"/>
              <a:gd name="connsiteY3" fmla="*/ 1485771 h 1542651"/>
              <a:gd name="connsiteX4" fmla="*/ 120684 w 1758510"/>
              <a:gd name="connsiteY4" fmla="*/ 1467815 h 1542651"/>
              <a:gd name="connsiteX5" fmla="*/ 25897 w 1758510"/>
              <a:gd name="connsiteY5" fmla="*/ 270932 h 1542651"/>
              <a:gd name="connsiteX6" fmla="*/ 296830 w 1758510"/>
              <a:gd name="connsiteY6" fmla="*/ 0 h 1542651"/>
              <a:gd name="connsiteX0" fmla="*/ 296830 w 1758510"/>
              <a:gd name="connsiteY0" fmla="*/ 0 h 1542651"/>
              <a:gd name="connsiteX1" fmla="*/ 627030 w 1758510"/>
              <a:gd name="connsiteY1" fmla="*/ 643467 h 1542651"/>
              <a:gd name="connsiteX2" fmla="*/ 1685363 w 1758510"/>
              <a:gd name="connsiteY2" fmla="*/ 846667 h 1542651"/>
              <a:gd name="connsiteX3" fmla="*/ 1505704 w 1758510"/>
              <a:gd name="connsiteY3" fmla="*/ 1485771 h 1542651"/>
              <a:gd name="connsiteX4" fmla="*/ 120684 w 1758510"/>
              <a:gd name="connsiteY4" fmla="*/ 1467815 h 1542651"/>
              <a:gd name="connsiteX5" fmla="*/ 25897 w 1758510"/>
              <a:gd name="connsiteY5" fmla="*/ 270932 h 1542651"/>
              <a:gd name="connsiteX6" fmla="*/ 296830 w 1758510"/>
              <a:gd name="connsiteY6" fmla="*/ 0 h 1542651"/>
              <a:gd name="connsiteX0" fmla="*/ 296830 w 1762005"/>
              <a:gd name="connsiteY0" fmla="*/ 0 h 1542651"/>
              <a:gd name="connsiteX1" fmla="*/ 627030 w 1762005"/>
              <a:gd name="connsiteY1" fmla="*/ 643467 h 1542651"/>
              <a:gd name="connsiteX2" fmla="*/ 1685363 w 1762005"/>
              <a:gd name="connsiteY2" fmla="*/ 846667 h 1542651"/>
              <a:gd name="connsiteX3" fmla="*/ 1505704 w 1762005"/>
              <a:gd name="connsiteY3" fmla="*/ 1485771 h 1542651"/>
              <a:gd name="connsiteX4" fmla="*/ 120684 w 1762005"/>
              <a:gd name="connsiteY4" fmla="*/ 1467815 h 1542651"/>
              <a:gd name="connsiteX5" fmla="*/ 25897 w 1762005"/>
              <a:gd name="connsiteY5" fmla="*/ 270932 h 1542651"/>
              <a:gd name="connsiteX6" fmla="*/ 296830 w 1762005"/>
              <a:gd name="connsiteY6" fmla="*/ 0 h 1542651"/>
              <a:gd name="connsiteX0" fmla="*/ 296830 w 1751522"/>
              <a:gd name="connsiteY0" fmla="*/ 0 h 1542651"/>
              <a:gd name="connsiteX1" fmla="*/ 627030 w 1751522"/>
              <a:gd name="connsiteY1" fmla="*/ 643467 h 1542651"/>
              <a:gd name="connsiteX2" fmla="*/ 1685363 w 1751522"/>
              <a:gd name="connsiteY2" fmla="*/ 846667 h 1542651"/>
              <a:gd name="connsiteX3" fmla="*/ 1505704 w 1751522"/>
              <a:gd name="connsiteY3" fmla="*/ 1485771 h 1542651"/>
              <a:gd name="connsiteX4" fmla="*/ 120684 w 1751522"/>
              <a:gd name="connsiteY4" fmla="*/ 1467815 h 1542651"/>
              <a:gd name="connsiteX5" fmla="*/ 25897 w 1751522"/>
              <a:gd name="connsiteY5" fmla="*/ 270932 h 1542651"/>
              <a:gd name="connsiteX6" fmla="*/ 296830 w 1751522"/>
              <a:gd name="connsiteY6" fmla="*/ 0 h 1542651"/>
              <a:gd name="connsiteX0" fmla="*/ 300735 w 1755762"/>
              <a:gd name="connsiteY0" fmla="*/ 0 h 1487187"/>
              <a:gd name="connsiteX1" fmla="*/ 630935 w 1755762"/>
              <a:gd name="connsiteY1" fmla="*/ 643467 h 1487187"/>
              <a:gd name="connsiteX2" fmla="*/ 1689268 w 1755762"/>
              <a:gd name="connsiteY2" fmla="*/ 846667 h 1487187"/>
              <a:gd name="connsiteX3" fmla="*/ 1509609 w 1755762"/>
              <a:gd name="connsiteY3" fmla="*/ 1485771 h 1487187"/>
              <a:gd name="connsiteX4" fmla="*/ 116288 w 1755762"/>
              <a:gd name="connsiteY4" fmla="*/ 1021483 h 1487187"/>
              <a:gd name="connsiteX5" fmla="*/ 29802 w 1755762"/>
              <a:gd name="connsiteY5" fmla="*/ 270932 h 1487187"/>
              <a:gd name="connsiteX6" fmla="*/ 300735 w 1755762"/>
              <a:gd name="connsiteY6" fmla="*/ 0 h 1487187"/>
              <a:gd name="connsiteX0" fmla="*/ 300735 w 1769263"/>
              <a:gd name="connsiteY0" fmla="*/ 0 h 1145846"/>
              <a:gd name="connsiteX1" fmla="*/ 630935 w 1769263"/>
              <a:gd name="connsiteY1" fmla="*/ 643467 h 1145846"/>
              <a:gd name="connsiteX2" fmla="*/ 1689268 w 1769263"/>
              <a:gd name="connsiteY2" fmla="*/ 846667 h 1145846"/>
              <a:gd name="connsiteX3" fmla="*/ 1517910 w 1769263"/>
              <a:gd name="connsiteY3" fmla="*/ 1139863 h 1145846"/>
              <a:gd name="connsiteX4" fmla="*/ 116288 w 1769263"/>
              <a:gd name="connsiteY4" fmla="*/ 1021483 h 1145846"/>
              <a:gd name="connsiteX5" fmla="*/ 29802 w 1769263"/>
              <a:gd name="connsiteY5" fmla="*/ 270932 h 1145846"/>
              <a:gd name="connsiteX6" fmla="*/ 300735 w 1769263"/>
              <a:gd name="connsiteY6" fmla="*/ 0 h 1145846"/>
              <a:gd name="connsiteX0" fmla="*/ 293216 w 1761057"/>
              <a:gd name="connsiteY0" fmla="*/ 0 h 1158722"/>
              <a:gd name="connsiteX1" fmla="*/ 623416 w 1761057"/>
              <a:gd name="connsiteY1" fmla="*/ 643467 h 1158722"/>
              <a:gd name="connsiteX2" fmla="*/ 1681749 w 1761057"/>
              <a:gd name="connsiteY2" fmla="*/ 846667 h 1158722"/>
              <a:gd name="connsiteX3" fmla="*/ 1510391 w 1761057"/>
              <a:gd name="connsiteY3" fmla="*/ 1139863 h 1158722"/>
              <a:gd name="connsiteX4" fmla="*/ 125372 w 1761057"/>
              <a:gd name="connsiteY4" fmla="*/ 1088433 h 1158722"/>
              <a:gd name="connsiteX5" fmla="*/ 22283 w 1761057"/>
              <a:gd name="connsiteY5" fmla="*/ 270932 h 1158722"/>
              <a:gd name="connsiteX6" fmla="*/ 293216 w 1761057"/>
              <a:gd name="connsiteY6" fmla="*/ 0 h 1158722"/>
              <a:gd name="connsiteX0" fmla="*/ 289912 w 1757411"/>
              <a:gd name="connsiteY0" fmla="*/ 0 h 1167127"/>
              <a:gd name="connsiteX1" fmla="*/ 620112 w 1757411"/>
              <a:gd name="connsiteY1" fmla="*/ 643467 h 1167127"/>
              <a:gd name="connsiteX2" fmla="*/ 1678445 w 1757411"/>
              <a:gd name="connsiteY2" fmla="*/ 846667 h 1167127"/>
              <a:gd name="connsiteX3" fmla="*/ 1507087 w 1757411"/>
              <a:gd name="connsiteY3" fmla="*/ 1139863 h 1167127"/>
              <a:gd name="connsiteX4" fmla="*/ 130370 w 1757411"/>
              <a:gd name="connsiteY4" fmla="*/ 1110749 h 1167127"/>
              <a:gd name="connsiteX5" fmla="*/ 18979 w 1757411"/>
              <a:gd name="connsiteY5" fmla="*/ 270932 h 1167127"/>
              <a:gd name="connsiteX6" fmla="*/ 289912 w 1757411"/>
              <a:gd name="connsiteY6" fmla="*/ 0 h 1167127"/>
              <a:gd name="connsiteX0" fmla="*/ 289912 w 1753435"/>
              <a:gd name="connsiteY0" fmla="*/ 0 h 1149191"/>
              <a:gd name="connsiteX1" fmla="*/ 620112 w 1753435"/>
              <a:gd name="connsiteY1" fmla="*/ 643467 h 1149191"/>
              <a:gd name="connsiteX2" fmla="*/ 1678445 w 1753435"/>
              <a:gd name="connsiteY2" fmla="*/ 846667 h 1149191"/>
              <a:gd name="connsiteX3" fmla="*/ 1507087 w 1753435"/>
              <a:gd name="connsiteY3" fmla="*/ 1139863 h 1149191"/>
              <a:gd name="connsiteX4" fmla="*/ 130370 w 1753435"/>
              <a:gd name="connsiteY4" fmla="*/ 1110749 h 1149191"/>
              <a:gd name="connsiteX5" fmla="*/ 18979 w 1753435"/>
              <a:gd name="connsiteY5" fmla="*/ 270932 h 1149191"/>
              <a:gd name="connsiteX6" fmla="*/ 289912 w 1753435"/>
              <a:gd name="connsiteY6" fmla="*/ 0 h 1149191"/>
              <a:gd name="connsiteX0" fmla="*/ 289912 w 1753435"/>
              <a:gd name="connsiteY0" fmla="*/ 0 h 1139864"/>
              <a:gd name="connsiteX1" fmla="*/ 620112 w 1753435"/>
              <a:gd name="connsiteY1" fmla="*/ 643467 h 1139864"/>
              <a:gd name="connsiteX2" fmla="*/ 1678445 w 1753435"/>
              <a:gd name="connsiteY2" fmla="*/ 846667 h 1139864"/>
              <a:gd name="connsiteX3" fmla="*/ 1507087 w 1753435"/>
              <a:gd name="connsiteY3" fmla="*/ 1139863 h 1139864"/>
              <a:gd name="connsiteX4" fmla="*/ 130370 w 1753435"/>
              <a:gd name="connsiteY4" fmla="*/ 1110749 h 1139864"/>
              <a:gd name="connsiteX5" fmla="*/ 18979 w 1753435"/>
              <a:gd name="connsiteY5" fmla="*/ 270932 h 1139864"/>
              <a:gd name="connsiteX6" fmla="*/ 289912 w 1753435"/>
              <a:gd name="connsiteY6" fmla="*/ 0 h 113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3435" h="1139864">
                <a:moveTo>
                  <a:pt x="289912" y="0"/>
                </a:moveTo>
                <a:cubicBezTo>
                  <a:pt x="339301" y="251178"/>
                  <a:pt x="388690" y="502356"/>
                  <a:pt x="620112" y="643467"/>
                </a:cubicBezTo>
                <a:cubicBezTo>
                  <a:pt x="851534" y="784578"/>
                  <a:pt x="1530616" y="763934"/>
                  <a:pt x="1678445" y="846667"/>
                </a:cubicBezTo>
                <a:cubicBezTo>
                  <a:pt x="1826274" y="929400"/>
                  <a:pt x="1748496" y="1140483"/>
                  <a:pt x="1507087" y="1139863"/>
                </a:cubicBezTo>
                <a:cubicBezTo>
                  <a:pt x="1265678" y="1139243"/>
                  <a:pt x="468055" y="1141427"/>
                  <a:pt x="130370" y="1110749"/>
                </a:cubicBezTo>
                <a:cubicBezTo>
                  <a:pt x="-50253" y="865215"/>
                  <a:pt x="4868" y="440266"/>
                  <a:pt x="18979" y="270932"/>
                </a:cubicBezTo>
                <a:lnTo>
                  <a:pt x="289912"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1" name="Freeform a37">
            <a:extLst>
              <a:ext uri="{FF2B5EF4-FFF2-40B4-BE49-F238E27FC236}">
                <a16:creationId xmlns:a16="http://schemas.microsoft.com/office/drawing/2014/main" id="{7C0F9819-9EAA-46F1-B296-9AA20A169E53}"/>
              </a:ext>
            </a:extLst>
          </p:cNvPr>
          <p:cNvSpPr/>
          <p:nvPr/>
        </p:nvSpPr>
        <p:spPr>
          <a:xfrm>
            <a:off x="6672775" y="4824284"/>
            <a:ext cx="4170917" cy="957466"/>
          </a:xfrm>
          <a:custGeom>
            <a:avLst/>
            <a:gdLst>
              <a:gd name="connsiteX0" fmla="*/ 0 w 1388533"/>
              <a:gd name="connsiteY0" fmla="*/ 0 h 846667"/>
              <a:gd name="connsiteX1" fmla="*/ 330200 w 1388533"/>
              <a:gd name="connsiteY1" fmla="*/ 643467 h 846667"/>
              <a:gd name="connsiteX2" fmla="*/ 1388533 w 1388533"/>
              <a:gd name="connsiteY2" fmla="*/ 846667 h 846667"/>
              <a:gd name="connsiteX0" fmla="*/ 0 w 1388533"/>
              <a:gd name="connsiteY0" fmla="*/ 0 h 846667"/>
              <a:gd name="connsiteX1" fmla="*/ 330200 w 1388533"/>
              <a:gd name="connsiteY1" fmla="*/ 643467 h 846667"/>
              <a:gd name="connsiteX2" fmla="*/ 1388533 w 1388533"/>
              <a:gd name="connsiteY2" fmla="*/ 846667 h 846667"/>
              <a:gd name="connsiteX3" fmla="*/ 0 w 1388533"/>
              <a:gd name="connsiteY3" fmla="*/ 0 h 846667"/>
              <a:gd name="connsiteX0" fmla="*/ 110067 w 1498600"/>
              <a:gd name="connsiteY0" fmla="*/ 0 h 938793"/>
              <a:gd name="connsiteX1" fmla="*/ 440267 w 1498600"/>
              <a:gd name="connsiteY1" fmla="*/ 643467 h 938793"/>
              <a:gd name="connsiteX2" fmla="*/ 1498600 w 1498600"/>
              <a:gd name="connsiteY2" fmla="*/ 846667 h 938793"/>
              <a:gd name="connsiteX3" fmla="*/ 0 w 1498600"/>
              <a:gd name="connsiteY3" fmla="*/ 880533 h 938793"/>
              <a:gd name="connsiteX4" fmla="*/ 110067 w 1498600"/>
              <a:gd name="connsiteY4" fmla="*/ 0 h 938793"/>
              <a:gd name="connsiteX0" fmla="*/ 110067 w 1504207"/>
              <a:gd name="connsiteY0" fmla="*/ 0 h 1202394"/>
              <a:gd name="connsiteX1" fmla="*/ 440267 w 1504207"/>
              <a:gd name="connsiteY1" fmla="*/ 643467 h 1202394"/>
              <a:gd name="connsiteX2" fmla="*/ 1498600 w 1504207"/>
              <a:gd name="connsiteY2" fmla="*/ 846667 h 1202394"/>
              <a:gd name="connsiteX3" fmla="*/ 922867 w 1504207"/>
              <a:gd name="connsiteY3" fmla="*/ 1202267 h 1202394"/>
              <a:gd name="connsiteX4" fmla="*/ 0 w 1504207"/>
              <a:gd name="connsiteY4" fmla="*/ 880533 h 1202394"/>
              <a:gd name="connsiteX5" fmla="*/ 110067 w 1504207"/>
              <a:gd name="connsiteY5" fmla="*/ 0 h 1202394"/>
              <a:gd name="connsiteX0" fmla="*/ 146035 w 1540175"/>
              <a:gd name="connsiteY0" fmla="*/ 0 h 1202390"/>
              <a:gd name="connsiteX1" fmla="*/ 476235 w 1540175"/>
              <a:gd name="connsiteY1" fmla="*/ 643467 h 1202390"/>
              <a:gd name="connsiteX2" fmla="*/ 1534568 w 1540175"/>
              <a:gd name="connsiteY2" fmla="*/ 846667 h 1202390"/>
              <a:gd name="connsiteX3" fmla="*/ 958835 w 1540175"/>
              <a:gd name="connsiteY3" fmla="*/ 1202267 h 1202390"/>
              <a:gd name="connsiteX4" fmla="*/ 35968 w 1540175"/>
              <a:gd name="connsiteY4" fmla="*/ 880533 h 1202390"/>
              <a:gd name="connsiteX5" fmla="*/ 2101 w 1540175"/>
              <a:gd name="connsiteY5" fmla="*/ 262466 h 1202390"/>
              <a:gd name="connsiteX6" fmla="*/ 146035 w 1540175"/>
              <a:gd name="connsiteY6" fmla="*/ 0 h 1202390"/>
              <a:gd name="connsiteX0" fmla="*/ 145249 w 1539389"/>
              <a:gd name="connsiteY0" fmla="*/ 0 h 1202730"/>
              <a:gd name="connsiteX1" fmla="*/ 475449 w 1539389"/>
              <a:gd name="connsiteY1" fmla="*/ 643467 h 1202730"/>
              <a:gd name="connsiteX2" fmla="*/ 1533782 w 1539389"/>
              <a:gd name="connsiteY2" fmla="*/ 846667 h 1202730"/>
              <a:gd name="connsiteX3" fmla="*/ 958049 w 1539389"/>
              <a:gd name="connsiteY3" fmla="*/ 1202267 h 1202730"/>
              <a:gd name="connsiteX4" fmla="*/ 77515 w 1539389"/>
              <a:gd name="connsiteY4" fmla="*/ 1024467 h 1202730"/>
              <a:gd name="connsiteX5" fmla="*/ 1315 w 1539389"/>
              <a:gd name="connsiteY5" fmla="*/ 262466 h 1202730"/>
              <a:gd name="connsiteX6" fmla="*/ 145249 w 1539389"/>
              <a:gd name="connsiteY6" fmla="*/ 0 h 1202730"/>
              <a:gd name="connsiteX0" fmla="*/ 87435 w 1481575"/>
              <a:gd name="connsiteY0" fmla="*/ 0 h 1202730"/>
              <a:gd name="connsiteX1" fmla="*/ 417635 w 1481575"/>
              <a:gd name="connsiteY1" fmla="*/ 643467 h 1202730"/>
              <a:gd name="connsiteX2" fmla="*/ 1475968 w 1481575"/>
              <a:gd name="connsiteY2" fmla="*/ 846667 h 1202730"/>
              <a:gd name="connsiteX3" fmla="*/ 900235 w 1481575"/>
              <a:gd name="connsiteY3" fmla="*/ 1202267 h 1202730"/>
              <a:gd name="connsiteX4" fmla="*/ 19701 w 1481575"/>
              <a:gd name="connsiteY4" fmla="*/ 1024467 h 1202730"/>
              <a:gd name="connsiteX5" fmla="*/ 2768 w 1481575"/>
              <a:gd name="connsiteY5" fmla="*/ 287866 h 1202730"/>
              <a:gd name="connsiteX6" fmla="*/ 87435 w 1481575"/>
              <a:gd name="connsiteY6" fmla="*/ 0 h 1202730"/>
              <a:gd name="connsiteX0" fmla="*/ 212490 w 1606630"/>
              <a:gd name="connsiteY0" fmla="*/ 0 h 1202730"/>
              <a:gd name="connsiteX1" fmla="*/ 542690 w 1606630"/>
              <a:gd name="connsiteY1" fmla="*/ 643467 h 1202730"/>
              <a:gd name="connsiteX2" fmla="*/ 1601023 w 1606630"/>
              <a:gd name="connsiteY2" fmla="*/ 846667 h 1202730"/>
              <a:gd name="connsiteX3" fmla="*/ 1025290 w 1606630"/>
              <a:gd name="connsiteY3" fmla="*/ 1202267 h 1202730"/>
              <a:gd name="connsiteX4" fmla="*/ 144756 w 1606630"/>
              <a:gd name="connsiteY4" fmla="*/ 1024467 h 1202730"/>
              <a:gd name="connsiteX5" fmla="*/ 823 w 1606630"/>
              <a:gd name="connsiteY5" fmla="*/ 313266 h 1202730"/>
              <a:gd name="connsiteX6" fmla="*/ 212490 w 1606630"/>
              <a:gd name="connsiteY6" fmla="*/ 0 h 1202730"/>
              <a:gd name="connsiteX0" fmla="*/ 215511 w 1609651"/>
              <a:gd name="connsiteY0" fmla="*/ 0 h 1202730"/>
              <a:gd name="connsiteX1" fmla="*/ 545711 w 1609651"/>
              <a:gd name="connsiteY1" fmla="*/ 643467 h 1202730"/>
              <a:gd name="connsiteX2" fmla="*/ 1604044 w 1609651"/>
              <a:gd name="connsiteY2" fmla="*/ 846667 h 1202730"/>
              <a:gd name="connsiteX3" fmla="*/ 1028311 w 1609651"/>
              <a:gd name="connsiteY3" fmla="*/ 1202267 h 1202730"/>
              <a:gd name="connsiteX4" fmla="*/ 147777 w 1609651"/>
              <a:gd name="connsiteY4" fmla="*/ 1024467 h 1202730"/>
              <a:gd name="connsiteX5" fmla="*/ 3844 w 1609651"/>
              <a:gd name="connsiteY5" fmla="*/ 313266 h 1202730"/>
              <a:gd name="connsiteX6" fmla="*/ 215511 w 1609651"/>
              <a:gd name="connsiteY6" fmla="*/ 0 h 1202730"/>
              <a:gd name="connsiteX0" fmla="*/ 220938 w 1615078"/>
              <a:gd name="connsiteY0" fmla="*/ 0 h 1202730"/>
              <a:gd name="connsiteX1" fmla="*/ 551138 w 1615078"/>
              <a:gd name="connsiteY1" fmla="*/ 643467 h 1202730"/>
              <a:gd name="connsiteX2" fmla="*/ 1609471 w 1615078"/>
              <a:gd name="connsiteY2" fmla="*/ 846667 h 1202730"/>
              <a:gd name="connsiteX3" fmla="*/ 1033738 w 1615078"/>
              <a:gd name="connsiteY3" fmla="*/ 1202267 h 1202730"/>
              <a:gd name="connsiteX4" fmla="*/ 153204 w 1615078"/>
              <a:gd name="connsiteY4" fmla="*/ 1024467 h 1202730"/>
              <a:gd name="connsiteX5" fmla="*/ 9271 w 1615078"/>
              <a:gd name="connsiteY5" fmla="*/ 313266 h 1202730"/>
              <a:gd name="connsiteX6" fmla="*/ 220938 w 1615078"/>
              <a:gd name="connsiteY6" fmla="*/ 0 h 1202730"/>
              <a:gd name="connsiteX0" fmla="*/ 273661 w 1667801"/>
              <a:gd name="connsiteY0" fmla="*/ 0 h 1202730"/>
              <a:gd name="connsiteX1" fmla="*/ 603861 w 1667801"/>
              <a:gd name="connsiteY1" fmla="*/ 643467 h 1202730"/>
              <a:gd name="connsiteX2" fmla="*/ 1662194 w 1667801"/>
              <a:gd name="connsiteY2" fmla="*/ 846667 h 1202730"/>
              <a:gd name="connsiteX3" fmla="*/ 1086461 w 1667801"/>
              <a:gd name="connsiteY3" fmla="*/ 1202267 h 1202730"/>
              <a:gd name="connsiteX4" fmla="*/ 205927 w 1667801"/>
              <a:gd name="connsiteY4" fmla="*/ 1024467 h 1202730"/>
              <a:gd name="connsiteX5" fmla="*/ 2728 w 1667801"/>
              <a:gd name="connsiteY5" fmla="*/ 270932 h 1202730"/>
              <a:gd name="connsiteX6" fmla="*/ 273661 w 1667801"/>
              <a:gd name="connsiteY6" fmla="*/ 0 h 1202730"/>
              <a:gd name="connsiteX0" fmla="*/ 309413 w 1703553"/>
              <a:gd name="connsiteY0" fmla="*/ 0 h 1316455"/>
              <a:gd name="connsiteX1" fmla="*/ 639613 w 1703553"/>
              <a:gd name="connsiteY1" fmla="*/ 643467 h 1316455"/>
              <a:gd name="connsiteX2" fmla="*/ 1697946 w 1703553"/>
              <a:gd name="connsiteY2" fmla="*/ 846667 h 1316455"/>
              <a:gd name="connsiteX3" fmla="*/ 1122213 w 1703553"/>
              <a:gd name="connsiteY3" fmla="*/ 1202267 h 1316455"/>
              <a:gd name="connsiteX4" fmla="*/ 108244 w 1703553"/>
              <a:gd name="connsiteY4" fmla="*/ 1267470 h 1316455"/>
              <a:gd name="connsiteX5" fmla="*/ 38480 w 1703553"/>
              <a:gd name="connsiteY5" fmla="*/ 270932 h 1316455"/>
              <a:gd name="connsiteX6" fmla="*/ 309413 w 1703553"/>
              <a:gd name="connsiteY6" fmla="*/ 0 h 1316455"/>
              <a:gd name="connsiteX0" fmla="*/ 286361 w 1680501"/>
              <a:gd name="connsiteY0" fmla="*/ 0 h 1292818"/>
              <a:gd name="connsiteX1" fmla="*/ 616561 w 1680501"/>
              <a:gd name="connsiteY1" fmla="*/ 643467 h 1292818"/>
              <a:gd name="connsiteX2" fmla="*/ 1674894 w 1680501"/>
              <a:gd name="connsiteY2" fmla="*/ 846667 h 1292818"/>
              <a:gd name="connsiteX3" fmla="*/ 1099161 w 1680501"/>
              <a:gd name="connsiteY3" fmla="*/ 1202267 h 1292818"/>
              <a:gd name="connsiteX4" fmla="*/ 136844 w 1680501"/>
              <a:gd name="connsiteY4" fmla="*/ 1238541 h 1292818"/>
              <a:gd name="connsiteX5" fmla="*/ 15428 w 1680501"/>
              <a:gd name="connsiteY5" fmla="*/ 270932 h 1292818"/>
              <a:gd name="connsiteX6" fmla="*/ 286361 w 1680501"/>
              <a:gd name="connsiteY6" fmla="*/ 0 h 1292818"/>
              <a:gd name="connsiteX0" fmla="*/ 286361 w 1679857"/>
              <a:gd name="connsiteY0" fmla="*/ 0 h 1377270"/>
              <a:gd name="connsiteX1" fmla="*/ 616561 w 1679857"/>
              <a:gd name="connsiteY1" fmla="*/ 643467 h 1377270"/>
              <a:gd name="connsiteX2" fmla="*/ 1674894 w 1679857"/>
              <a:gd name="connsiteY2" fmla="*/ 846667 h 1377270"/>
              <a:gd name="connsiteX3" fmla="*/ 1043204 w 1679857"/>
              <a:gd name="connsiteY3" fmla="*/ 1375841 h 1377270"/>
              <a:gd name="connsiteX4" fmla="*/ 136844 w 1679857"/>
              <a:gd name="connsiteY4" fmla="*/ 1238541 h 1377270"/>
              <a:gd name="connsiteX5" fmla="*/ 15428 w 1679857"/>
              <a:gd name="connsiteY5" fmla="*/ 270932 h 1377270"/>
              <a:gd name="connsiteX6" fmla="*/ 286361 w 1679857"/>
              <a:gd name="connsiteY6" fmla="*/ 0 h 1377270"/>
              <a:gd name="connsiteX0" fmla="*/ 343193 w 1736689"/>
              <a:gd name="connsiteY0" fmla="*/ 0 h 1377270"/>
              <a:gd name="connsiteX1" fmla="*/ 673393 w 1736689"/>
              <a:gd name="connsiteY1" fmla="*/ 643467 h 1377270"/>
              <a:gd name="connsiteX2" fmla="*/ 1731726 w 1736689"/>
              <a:gd name="connsiteY2" fmla="*/ 846667 h 1377270"/>
              <a:gd name="connsiteX3" fmla="*/ 1100036 w 1736689"/>
              <a:gd name="connsiteY3" fmla="*/ 1375841 h 1377270"/>
              <a:gd name="connsiteX4" fmla="*/ 193676 w 1736689"/>
              <a:gd name="connsiteY4" fmla="*/ 1238541 h 1377270"/>
              <a:gd name="connsiteX5" fmla="*/ 3391 w 1736689"/>
              <a:gd name="connsiteY5" fmla="*/ 201503 h 1377270"/>
              <a:gd name="connsiteX6" fmla="*/ 343193 w 1736689"/>
              <a:gd name="connsiteY6" fmla="*/ 0 h 1377270"/>
              <a:gd name="connsiteX0" fmla="*/ 341541 w 1735037"/>
              <a:gd name="connsiteY0" fmla="*/ 0 h 1376514"/>
              <a:gd name="connsiteX1" fmla="*/ 671741 w 1735037"/>
              <a:gd name="connsiteY1" fmla="*/ 643467 h 1376514"/>
              <a:gd name="connsiteX2" fmla="*/ 1730074 w 1735037"/>
              <a:gd name="connsiteY2" fmla="*/ 846667 h 1376514"/>
              <a:gd name="connsiteX3" fmla="*/ 1098384 w 1735037"/>
              <a:gd name="connsiteY3" fmla="*/ 1375841 h 1376514"/>
              <a:gd name="connsiteX4" fmla="*/ 239372 w 1735037"/>
              <a:gd name="connsiteY4" fmla="*/ 1215398 h 1376514"/>
              <a:gd name="connsiteX5" fmla="*/ 1739 w 1735037"/>
              <a:gd name="connsiteY5" fmla="*/ 201503 h 1376514"/>
              <a:gd name="connsiteX6" fmla="*/ 341541 w 1735037"/>
              <a:gd name="connsiteY6" fmla="*/ 0 h 1376514"/>
              <a:gd name="connsiteX0" fmla="*/ 340811 w 1734307"/>
              <a:gd name="connsiteY0" fmla="*/ 0 h 1376164"/>
              <a:gd name="connsiteX1" fmla="*/ 671011 w 1734307"/>
              <a:gd name="connsiteY1" fmla="*/ 643467 h 1376164"/>
              <a:gd name="connsiteX2" fmla="*/ 1729344 w 1734307"/>
              <a:gd name="connsiteY2" fmla="*/ 846667 h 1376164"/>
              <a:gd name="connsiteX3" fmla="*/ 1097654 w 1734307"/>
              <a:gd name="connsiteY3" fmla="*/ 1375841 h 1376164"/>
              <a:gd name="connsiteX4" fmla="*/ 303207 w 1734307"/>
              <a:gd name="connsiteY4" fmla="*/ 1174898 h 1376164"/>
              <a:gd name="connsiteX5" fmla="*/ 1009 w 1734307"/>
              <a:gd name="connsiteY5" fmla="*/ 201503 h 1376164"/>
              <a:gd name="connsiteX6" fmla="*/ 340811 w 1734307"/>
              <a:gd name="connsiteY6" fmla="*/ 0 h 1376164"/>
              <a:gd name="connsiteX0" fmla="*/ 390835 w 1784331"/>
              <a:gd name="connsiteY0" fmla="*/ 0 h 1435505"/>
              <a:gd name="connsiteX1" fmla="*/ 721035 w 1784331"/>
              <a:gd name="connsiteY1" fmla="*/ 643467 h 1435505"/>
              <a:gd name="connsiteX2" fmla="*/ 1779368 w 1784331"/>
              <a:gd name="connsiteY2" fmla="*/ 846667 h 1435505"/>
              <a:gd name="connsiteX3" fmla="*/ 1147678 w 1784331"/>
              <a:gd name="connsiteY3" fmla="*/ 1375841 h 1435505"/>
              <a:gd name="connsiteX4" fmla="*/ 99274 w 1784331"/>
              <a:gd name="connsiteY4" fmla="*/ 1371615 h 1435505"/>
              <a:gd name="connsiteX5" fmla="*/ 51033 w 1784331"/>
              <a:gd name="connsiteY5" fmla="*/ 201503 h 1435505"/>
              <a:gd name="connsiteX6" fmla="*/ 390835 w 1784331"/>
              <a:gd name="connsiteY6" fmla="*/ 0 h 1435505"/>
              <a:gd name="connsiteX0" fmla="*/ 341823 w 1735319"/>
              <a:gd name="connsiteY0" fmla="*/ 0 h 1376779"/>
              <a:gd name="connsiteX1" fmla="*/ 672023 w 1735319"/>
              <a:gd name="connsiteY1" fmla="*/ 643467 h 1376779"/>
              <a:gd name="connsiteX2" fmla="*/ 1730356 w 1735319"/>
              <a:gd name="connsiteY2" fmla="*/ 846667 h 1376779"/>
              <a:gd name="connsiteX3" fmla="*/ 1098666 w 1735319"/>
              <a:gd name="connsiteY3" fmla="*/ 1375841 h 1376779"/>
              <a:gd name="connsiteX4" fmla="*/ 226741 w 1735319"/>
              <a:gd name="connsiteY4" fmla="*/ 1226970 h 1376779"/>
              <a:gd name="connsiteX5" fmla="*/ 2021 w 1735319"/>
              <a:gd name="connsiteY5" fmla="*/ 201503 h 1376779"/>
              <a:gd name="connsiteX6" fmla="*/ 341823 w 1735319"/>
              <a:gd name="connsiteY6" fmla="*/ 0 h 1376779"/>
              <a:gd name="connsiteX0" fmla="*/ 341823 w 1735748"/>
              <a:gd name="connsiteY0" fmla="*/ 0 h 1590016"/>
              <a:gd name="connsiteX1" fmla="*/ 672023 w 1735748"/>
              <a:gd name="connsiteY1" fmla="*/ 643467 h 1590016"/>
              <a:gd name="connsiteX2" fmla="*/ 1730356 w 1735748"/>
              <a:gd name="connsiteY2" fmla="*/ 846667 h 1590016"/>
              <a:gd name="connsiteX3" fmla="*/ 1137405 w 1735748"/>
              <a:gd name="connsiteY3" fmla="*/ 1589915 h 1590016"/>
              <a:gd name="connsiteX4" fmla="*/ 226741 w 1735748"/>
              <a:gd name="connsiteY4" fmla="*/ 1226970 h 1590016"/>
              <a:gd name="connsiteX5" fmla="*/ 2021 w 1735748"/>
              <a:gd name="connsiteY5" fmla="*/ 201503 h 1590016"/>
              <a:gd name="connsiteX6" fmla="*/ 341823 w 1735748"/>
              <a:gd name="connsiteY6" fmla="*/ 0 h 1590016"/>
              <a:gd name="connsiteX0" fmla="*/ 341823 w 1735853"/>
              <a:gd name="connsiteY0" fmla="*/ 0 h 1457075"/>
              <a:gd name="connsiteX1" fmla="*/ 672023 w 1735853"/>
              <a:gd name="connsiteY1" fmla="*/ 643467 h 1457075"/>
              <a:gd name="connsiteX2" fmla="*/ 1730356 w 1735853"/>
              <a:gd name="connsiteY2" fmla="*/ 846667 h 1457075"/>
              <a:gd name="connsiteX3" fmla="*/ 1146014 w 1735853"/>
              <a:gd name="connsiteY3" fmla="*/ 1456842 h 1457075"/>
              <a:gd name="connsiteX4" fmla="*/ 226741 w 1735853"/>
              <a:gd name="connsiteY4" fmla="*/ 1226970 h 1457075"/>
              <a:gd name="connsiteX5" fmla="*/ 2021 w 1735853"/>
              <a:gd name="connsiteY5" fmla="*/ 201503 h 1457075"/>
              <a:gd name="connsiteX6" fmla="*/ 341823 w 1735853"/>
              <a:gd name="connsiteY6" fmla="*/ 0 h 1457075"/>
              <a:gd name="connsiteX0" fmla="*/ 341823 w 1736581"/>
              <a:gd name="connsiteY0" fmla="*/ 0 h 1520629"/>
              <a:gd name="connsiteX1" fmla="*/ 672023 w 1736581"/>
              <a:gd name="connsiteY1" fmla="*/ 643467 h 1520629"/>
              <a:gd name="connsiteX2" fmla="*/ 1730356 w 1736581"/>
              <a:gd name="connsiteY2" fmla="*/ 846667 h 1520629"/>
              <a:gd name="connsiteX3" fmla="*/ 1197666 w 1736581"/>
              <a:gd name="connsiteY3" fmla="*/ 1520485 h 1520629"/>
              <a:gd name="connsiteX4" fmla="*/ 226741 w 1736581"/>
              <a:gd name="connsiteY4" fmla="*/ 1226970 h 1520629"/>
              <a:gd name="connsiteX5" fmla="*/ 2021 w 1736581"/>
              <a:gd name="connsiteY5" fmla="*/ 201503 h 1520629"/>
              <a:gd name="connsiteX6" fmla="*/ 341823 w 1736581"/>
              <a:gd name="connsiteY6" fmla="*/ 0 h 1520629"/>
              <a:gd name="connsiteX0" fmla="*/ 341823 w 1737806"/>
              <a:gd name="connsiteY0" fmla="*/ 0 h 1514848"/>
              <a:gd name="connsiteX1" fmla="*/ 672023 w 1737806"/>
              <a:gd name="connsiteY1" fmla="*/ 643467 h 1514848"/>
              <a:gd name="connsiteX2" fmla="*/ 1730356 w 1737806"/>
              <a:gd name="connsiteY2" fmla="*/ 846667 h 1514848"/>
              <a:gd name="connsiteX3" fmla="*/ 1262231 w 1737806"/>
              <a:gd name="connsiteY3" fmla="*/ 1514699 h 1514848"/>
              <a:gd name="connsiteX4" fmla="*/ 226741 w 1737806"/>
              <a:gd name="connsiteY4" fmla="*/ 1226970 h 1514848"/>
              <a:gd name="connsiteX5" fmla="*/ 2021 w 1737806"/>
              <a:gd name="connsiteY5" fmla="*/ 201503 h 1514848"/>
              <a:gd name="connsiteX6" fmla="*/ 341823 w 1737806"/>
              <a:gd name="connsiteY6" fmla="*/ 0 h 1514848"/>
              <a:gd name="connsiteX0" fmla="*/ 341823 w 1736135"/>
              <a:gd name="connsiteY0" fmla="*/ 0 h 1451303"/>
              <a:gd name="connsiteX1" fmla="*/ 672023 w 1736135"/>
              <a:gd name="connsiteY1" fmla="*/ 643467 h 1451303"/>
              <a:gd name="connsiteX2" fmla="*/ 1730356 w 1736135"/>
              <a:gd name="connsiteY2" fmla="*/ 846667 h 1451303"/>
              <a:gd name="connsiteX3" fmla="*/ 1167536 w 1736135"/>
              <a:gd name="connsiteY3" fmla="*/ 1451056 h 1451303"/>
              <a:gd name="connsiteX4" fmla="*/ 226741 w 1736135"/>
              <a:gd name="connsiteY4" fmla="*/ 1226970 h 1451303"/>
              <a:gd name="connsiteX5" fmla="*/ 2021 w 1736135"/>
              <a:gd name="connsiteY5" fmla="*/ 201503 h 1451303"/>
              <a:gd name="connsiteX6" fmla="*/ 341823 w 1736135"/>
              <a:gd name="connsiteY6" fmla="*/ 0 h 1451303"/>
              <a:gd name="connsiteX0" fmla="*/ 342945 w 1737257"/>
              <a:gd name="connsiteY0" fmla="*/ 0 h 1451144"/>
              <a:gd name="connsiteX1" fmla="*/ 673145 w 1737257"/>
              <a:gd name="connsiteY1" fmla="*/ 643467 h 1451144"/>
              <a:gd name="connsiteX2" fmla="*/ 1731478 w 1737257"/>
              <a:gd name="connsiteY2" fmla="*/ 846667 h 1451144"/>
              <a:gd name="connsiteX3" fmla="*/ 1168658 w 1737257"/>
              <a:gd name="connsiteY3" fmla="*/ 1451056 h 1451144"/>
              <a:gd name="connsiteX4" fmla="*/ 197732 w 1737257"/>
              <a:gd name="connsiteY4" fmla="*/ 1053396 h 1451144"/>
              <a:gd name="connsiteX5" fmla="*/ 3143 w 1737257"/>
              <a:gd name="connsiteY5" fmla="*/ 201503 h 1451144"/>
              <a:gd name="connsiteX6" fmla="*/ 342945 w 1737257"/>
              <a:gd name="connsiteY6" fmla="*/ 0 h 1451144"/>
              <a:gd name="connsiteX0" fmla="*/ 388213 w 1782525"/>
              <a:gd name="connsiteY0" fmla="*/ 0 h 1451277"/>
              <a:gd name="connsiteX1" fmla="*/ 718413 w 1782525"/>
              <a:gd name="connsiteY1" fmla="*/ 643467 h 1451277"/>
              <a:gd name="connsiteX2" fmla="*/ 1776746 w 1782525"/>
              <a:gd name="connsiteY2" fmla="*/ 846667 h 1451277"/>
              <a:gd name="connsiteX3" fmla="*/ 1213926 w 1782525"/>
              <a:gd name="connsiteY3" fmla="*/ 1451056 h 1451277"/>
              <a:gd name="connsiteX4" fmla="*/ 100956 w 1782525"/>
              <a:gd name="connsiteY4" fmla="*/ 1215398 h 1451277"/>
              <a:gd name="connsiteX5" fmla="*/ 48411 w 1782525"/>
              <a:gd name="connsiteY5" fmla="*/ 201503 h 1451277"/>
              <a:gd name="connsiteX6" fmla="*/ 388213 w 1782525"/>
              <a:gd name="connsiteY6" fmla="*/ 0 h 1451277"/>
              <a:gd name="connsiteX0" fmla="*/ 342726 w 1737038"/>
              <a:gd name="connsiteY0" fmla="*/ 0 h 1451211"/>
              <a:gd name="connsiteX1" fmla="*/ 672926 w 1737038"/>
              <a:gd name="connsiteY1" fmla="*/ 643467 h 1451211"/>
              <a:gd name="connsiteX2" fmla="*/ 1731259 w 1737038"/>
              <a:gd name="connsiteY2" fmla="*/ 846667 h 1451211"/>
              <a:gd name="connsiteX3" fmla="*/ 1168439 w 1737038"/>
              <a:gd name="connsiteY3" fmla="*/ 1451056 h 1451211"/>
              <a:gd name="connsiteX4" fmla="*/ 201817 w 1737038"/>
              <a:gd name="connsiteY4" fmla="*/ 1169111 h 1451211"/>
              <a:gd name="connsiteX5" fmla="*/ 2924 w 1737038"/>
              <a:gd name="connsiteY5" fmla="*/ 201503 h 1451211"/>
              <a:gd name="connsiteX6" fmla="*/ 342726 w 1737038"/>
              <a:gd name="connsiteY6" fmla="*/ 0 h 1451211"/>
              <a:gd name="connsiteX0" fmla="*/ 359894 w 1754206"/>
              <a:gd name="connsiteY0" fmla="*/ 0 h 1451230"/>
              <a:gd name="connsiteX1" fmla="*/ 690094 w 1754206"/>
              <a:gd name="connsiteY1" fmla="*/ 643467 h 1451230"/>
              <a:gd name="connsiteX2" fmla="*/ 1748427 w 1754206"/>
              <a:gd name="connsiteY2" fmla="*/ 846667 h 1451230"/>
              <a:gd name="connsiteX3" fmla="*/ 1185607 w 1754206"/>
              <a:gd name="connsiteY3" fmla="*/ 1451056 h 1451230"/>
              <a:gd name="connsiteX4" fmla="*/ 128593 w 1754206"/>
              <a:gd name="connsiteY4" fmla="*/ 1186468 h 1451230"/>
              <a:gd name="connsiteX5" fmla="*/ 20092 w 1754206"/>
              <a:gd name="connsiteY5" fmla="*/ 201503 h 1451230"/>
              <a:gd name="connsiteX6" fmla="*/ 359894 w 1754206"/>
              <a:gd name="connsiteY6" fmla="*/ 0 h 1451230"/>
              <a:gd name="connsiteX0" fmla="*/ 405288 w 1799600"/>
              <a:gd name="connsiteY0" fmla="*/ 0 h 1451230"/>
              <a:gd name="connsiteX1" fmla="*/ 735488 w 1799600"/>
              <a:gd name="connsiteY1" fmla="*/ 643467 h 1451230"/>
              <a:gd name="connsiteX2" fmla="*/ 1793821 w 1799600"/>
              <a:gd name="connsiteY2" fmla="*/ 846667 h 1451230"/>
              <a:gd name="connsiteX3" fmla="*/ 1231001 w 1799600"/>
              <a:gd name="connsiteY3" fmla="*/ 1451056 h 1451230"/>
              <a:gd name="connsiteX4" fmla="*/ 173987 w 1799600"/>
              <a:gd name="connsiteY4" fmla="*/ 1186468 h 1451230"/>
              <a:gd name="connsiteX5" fmla="*/ 5225 w 1799600"/>
              <a:gd name="connsiteY5" fmla="*/ 74216 h 1451230"/>
              <a:gd name="connsiteX6" fmla="*/ 405288 w 1799600"/>
              <a:gd name="connsiteY6" fmla="*/ 0 h 1451230"/>
              <a:gd name="connsiteX0" fmla="*/ 387119 w 1781431"/>
              <a:gd name="connsiteY0" fmla="*/ 0 h 1451230"/>
              <a:gd name="connsiteX1" fmla="*/ 717319 w 1781431"/>
              <a:gd name="connsiteY1" fmla="*/ 643467 h 1451230"/>
              <a:gd name="connsiteX2" fmla="*/ 1775652 w 1781431"/>
              <a:gd name="connsiteY2" fmla="*/ 846667 h 1451230"/>
              <a:gd name="connsiteX3" fmla="*/ 1212832 w 1781431"/>
              <a:gd name="connsiteY3" fmla="*/ 1451056 h 1451230"/>
              <a:gd name="connsiteX4" fmla="*/ 155818 w 1781431"/>
              <a:gd name="connsiteY4" fmla="*/ 1186468 h 1451230"/>
              <a:gd name="connsiteX5" fmla="*/ 8578 w 1781431"/>
              <a:gd name="connsiteY5" fmla="*/ 172575 h 1451230"/>
              <a:gd name="connsiteX6" fmla="*/ 387119 w 1781431"/>
              <a:gd name="connsiteY6" fmla="*/ 0 h 1451230"/>
              <a:gd name="connsiteX0" fmla="*/ 388032 w 1782344"/>
              <a:gd name="connsiteY0" fmla="*/ 0 h 1490946"/>
              <a:gd name="connsiteX1" fmla="*/ 718232 w 1782344"/>
              <a:gd name="connsiteY1" fmla="*/ 643467 h 1490946"/>
              <a:gd name="connsiteX2" fmla="*/ 1776565 w 1782344"/>
              <a:gd name="connsiteY2" fmla="*/ 846667 h 1490946"/>
              <a:gd name="connsiteX3" fmla="*/ 1213745 w 1782344"/>
              <a:gd name="connsiteY3" fmla="*/ 1451056 h 1490946"/>
              <a:gd name="connsiteX4" fmla="*/ 152426 w 1782344"/>
              <a:gd name="connsiteY4" fmla="*/ 1417900 h 1490946"/>
              <a:gd name="connsiteX5" fmla="*/ 9491 w 1782344"/>
              <a:gd name="connsiteY5" fmla="*/ 172575 h 1490946"/>
              <a:gd name="connsiteX6" fmla="*/ 388032 w 1782344"/>
              <a:gd name="connsiteY6" fmla="*/ 0 h 1490946"/>
              <a:gd name="connsiteX0" fmla="*/ 388032 w 1782172"/>
              <a:gd name="connsiteY0" fmla="*/ 0 h 1579016"/>
              <a:gd name="connsiteX1" fmla="*/ 718232 w 1782172"/>
              <a:gd name="connsiteY1" fmla="*/ 643467 h 1579016"/>
              <a:gd name="connsiteX2" fmla="*/ 1776565 w 1782172"/>
              <a:gd name="connsiteY2" fmla="*/ 846667 h 1579016"/>
              <a:gd name="connsiteX3" fmla="*/ 1200832 w 1782172"/>
              <a:gd name="connsiteY3" fmla="*/ 1578343 h 1579016"/>
              <a:gd name="connsiteX4" fmla="*/ 152426 w 1782172"/>
              <a:gd name="connsiteY4" fmla="*/ 1417900 h 1579016"/>
              <a:gd name="connsiteX5" fmla="*/ 9491 w 1782172"/>
              <a:gd name="connsiteY5" fmla="*/ 172575 h 1579016"/>
              <a:gd name="connsiteX6" fmla="*/ 388032 w 1782172"/>
              <a:gd name="connsiteY6" fmla="*/ 0 h 1579016"/>
              <a:gd name="connsiteX0" fmla="*/ 388032 w 1811175"/>
              <a:gd name="connsiteY0" fmla="*/ 0 h 1579016"/>
              <a:gd name="connsiteX1" fmla="*/ 718232 w 1811175"/>
              <a:gd name="connsiteY1" fmla="*/ 643467 h 1579016"/>
              <a:gd name="connsiteX2" fmla="*/ 1805925 w 1811175"/>
              <a:gd name="connsiteY2" fmla="*/ 846667 h 1579016"/>
              <a:gd name="connsiteX3" fmla="*/ 1200832 w 1811175"/>
              <a:gd name="connsiteY3" fmla="*/ 1578343 h 1579016"/>
              <a:gd name="connsiteX4" fmla="*/ 152426 w 1811175"/>
              <a:gd name="connsiteY4" fmla="*/ 1417900 h 1579016"/>
              <a:gd name="connsiteX5" fmla="*/ 9491 w 1811175"/>
              <a:gd name="connsiteY5" fmla="*/ 172575 h 1579016"/>
              <a:gd name="connsiteX6" fmla="*/ 388032 w 1811175"/>
              <a:gd name="connsiteY6" fmla="*/ 0 h 1579016"/>
              <a:gd name="connsiteX0" fmla="*/ 384026 w 1807424"/>
              <a:gd name="connsiteY0" fmla="*/ 0 h 1631022"/>
              <a:gd name="connsiteX1" fmla="*/ 714226 w 1807424"/>
              <a:gd name="connsiteY1" fmla="*/ 643467 h 1631022"/>
              <a:gd name="connsiteX2" fmla="*/ 1801919 w 1807424"/>
              <a:gd name="connsiteY2" fmla="*/ 846667 h 1631022"/>
              <a:gd name="connsiteX3" fmla="*/ 1196826 w 1807424"/>
              <a:gd name="connsiteY3" fmla="*/ 1578343 h 1631022"/>
              <a:gd name="connsiteX4" fmla="*/ 172057 w 1807424"/>
              <a:gd name="connsiteY4" fmla="*/ 1481446 h 1631022"/>
              <a:gd name="connsiteX5" fmla="*/ 5485 w 1807424"/>
              <a:gd name="connsiteY5" fmla="*/ 172575 h 1631022"/>
              <a:gd name="connsiteX6" fmla="*/ 384026 w 1807424"/>
              <a:gd name="connsiteY6" fmla="*/ 0 h 1631022"/>
              <a:gd name="connsiteX0" fmla="*/ 384026 w 1870007"/>
              <a:gd name="connsiteY0" fmla="*/ 0 h 1609177"/>
              <a:gd name="connsiteX1" fmla="*/ 714226 w 1870007"/>
              <a:gd name="connsiteY1" fmla="*/ 643467 h 1609177"/>
              <a:gd name="connsiteX2" fmla="*/ 1801919 w 1870007"/>
              <a:gd name="connsiteY2" fmla="*/ 846667 h 1609177"/>
              <a:gd name="connsiteX3" fmla="*/ 1582904 w 1870007"/>
              <a:gd name="connsiteY3" fmla="*/ 1546570 h 1609177"/>
              <a:gd name="connsiteX4" fmla="*/ 172057 w 1870007"/>
              <a:gd name="connsiteY4" fmla="*/ 1481446 h 1609177"/>
              <a:gd name="connsiteX5" fmla="*/ 5485 w 1870007"/>
              <a:gd name="connsiteY5" fmla="*/ 172575 h 1609177"/>
              <a:gd name="connsiteX6" fmla="*/ 384026 w 1870007"/>
              <a:gd name="connsiteY6" fmla="*/ 0 h 1609177"/>
              <a:gd name="connsiteX0" fmla="*/ 384026 w 1855278"/>
              <a:gd name="connsiteY0" fmla="*/ 0 h 1609177"/>
              <a:gd name="connsiteX1" fmla="*/ 714226 w 1855278"/>
              <a:gd name="connsiteY1" fmla="*/ 643467 h 1609177"/>
              <a:gd name="connsiteX2" fmla="*/ 1801919 w 1855278"/>
              <a:gd name="connsiteY2" fmla="*/ 846667 h 1609177"/>
              <a:gd name="connsiteX3" fmla="*/ 1582904 w 1855278"/>
              <a:gd name="connsiteY3" fmla="*/ 1546570 h 1609177"/>
              <a:gd name="connsiteX4" fmla="*/ 172057 w 1855278"/>
              <a:gd name="connsiteY4" fmla="*/ 1481446 h 1609177"/>
              <a:gd name="connsiteX5" fmla="*/ 5485 w 1855278"/>
              <a:gd name="connsiteY5" fmla="*/ 172575 h 1609177"/>
              <a:gd name="connsiteX6" fmla="*/ 384026 w 1855278"/>
              <a:gd name="connsiteY6" fmla="*/ 0 h 1609177"/>
              <a:gd name="connsiteX0" fmla="*/ 384026 w 1855278"/>
              <a:gd name="connsiteY0" fmla="*/ 0 h 1607574"/>
              <a:gd name="connsiteX1" fmla="*/ 714226 w 1855278"/>
              <a:gd name="connsiteY1" fmla="*/ 643467 h 1607574"/>
              <a:gd name="connsiteX2" fmla="*/ 1801919 w 1855278"/>
              <a:gd name="connsiteY2" fmla="*/ 868983 h 1607574"/>
              <a:gd name="connsiteX3" fmla="*/ 1582904 w 1855278"/>
              <a:gd name="connsiteY3" fmla="*/ 1546570 h 1607574"/>
              <a:gd name="connsiteX4" fmla="*/ 172057 w 1855278"/>
              <a:gd name="connsiteY4" fmla="*/ 1481446 h 1607574"/>
              <a:gd name="connsiteX5" fmla="*/ 5485 w 1855278"/>
              <a:gd name="connsiteY5" fmla="*/ 172575 h 1607574"/>
              <a:gd name="connsiteX6" fmla="*/ 384026 w 1855278"/>
              <a:gd name="connsiteY6" fmla="*/ 0 h 1607574"/>
              <a:gd name="connsiteX0" fmla="*/ 384026 w 2129395"/>
              <a:gd name="connsiteY0" fmla="*/ 0 h 1671202"/>
              <a:gd name="connsiteX1" fmla="*/ 714226 w 2129395"/>
              <a:gd name="connsiteY1" fmla="*/ 643467 h 1671202"/>
              <a:gd name="connsiteX2" fmla="*/ 1801919 w 2129395"/>
              <a:gd name="connsiteY2" fmla="*/ 868983 h 1671202"/>
              <a:gd name="connsiteX3" fmla="*/ 2014569 w 2129395"/>
              <a:gd name="connsiteY3" fmla="*/ 1632073 h 1671202"/>
              <a:gd name="connsiteX4" fmla="*/ 172057 w 2129395"/>
              <a:gd name="connsiteY4" fmla="*/ 1481446 h 1671202"/>
              <a:gd name="connsiteX5" fmla="*/ 5485 w 2129395"/>
              <a:gd name="connsiteY5" fmla="*/ 172575 h 1671202"/>
              <a:gd name="connsiteX6" fmla="*/ 384026 w 2129395"/>
              <a:gd name="connsiteY6" fmla="*/ 0 h 1671202"/>
              <a:gd name="connsiteX0" fmla="*/ 384026 w 2120445"/>
              <a:gd name="connsiteY0" fmla="*/ 0 h 1671202"/>
              <a:gd name="connsiteX1" fmla="*/ 714226 w 2120445"/>
              <a:gd name="connsiteY1" fmla="*/ 643467 h 1671202"/>
              <a:gd name="connsiteX2" fmla="*/ 1801919 w 2120445"/>
              <a:gd name="connsiteY2" fmla="*/ 868983 h 1671202"/>
              <a:gd name="connsiteX3" fmla="*/ 2014569 w 2120445"/>
              <a:gd name="connsiteY3" fmla="*/ 1632073 h 1671202"/>
              <a:gd name="connsiteX4" fmla="*/ 172057 w 2120445"/>
              <a:gd name="connsiteY4" fmla="*/ 1481446 h 1671202"/>
              <a:gd name="connsiteX5" fmla="*/ 5485 w 2120445"/>
              <a:gd name="connsiteY5" fmla="*/ 172575 h 1671202"/>
              <a:gd name="connsiteX6" fmla="*/ 384026 w 2120445"/>
              <a:gd name="connsiteY6" fmla="*/ 0 h 167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445" h="1671202">
                <a:moveTo>
                  <a:pt x="384026" y="0"/>
                </a:moveTo>
                <a:cubicBezTo>
                  <a:pt x="433415" y="251178"/>
                  <a:pt x="477910" y="498636"/>
                  <a:pt x="714226" y="643467"/>
                </a:cubicBezTo>
                <a:cubicBezTo>
                  <a:pt x="950542" y="788298"/>
                  <a:pt x="1635003" y="789717"/>
                  <a:pt x="1801919" y="868983"/>
                </a:cubicBezTo>
                <a:cubicBezTo>
                  <a:pt x="1968835" y="948249"/>
                  <a:pt x="2286213" y="1529996"/>
                  <a:pt x="2014569" y="1632073"/>
                </a:cubicBezTo>
                <a:cubicBezTo>
                  <a:pt x="1742925" y="1734150"/>
                  <a:pt x="318813" y="1619735"/>
                  <a:pt x="172057" y="1481446"/>
                </a:cubicBezTo>
                <a:cubicBezTo>
                  <a:pt x="-8566" y="1235912"/>
                  <a:pt x="-8626" y="341909"/>
                  <a:pt x="5485" y="172575"/>
                </a:cubicBezTo>
                <a:lnTo>
                  <a:pt x="384026" y="0"/>
                </a:lnTo>
                <a:close/>
              </a:path>
            </a:pathLst>
          </a:custGeom>
          <a:gradFill flip="none" rotWithShape="1">
            <a:gsLst>
              <a:gs pos="0">
                <a:schemeClr val="bg1">
                  <a:alpha val="0"/>
                </a:schemeClr>
              </a:gs>
              <a:gs pos="31000">
                <a:schemeClr val="bg1">
                  <a:alpha val="40000"/>
                </a:schemeClr>
              </a:gs>
              <a:gs pos="68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72" name="Freeform a35">
            <a:extLst>
              <a:ext uri="{FF2B5EF4-FFF2-40B4-BE49-F238E27FC236}">
                <a16:creationId xmlns:a16="http://schemas.microsoft.com/office/drawing/2014/main" id="{ECC74FE6-81A7-4B09-9AAE-B3EE60BFB506}"/>
              </a:ext>
            </a:extLst>
          </p:cNvPr>
          <p:cNvSpPr/>
          <p:nvPr/>
        </p:nvSpPr>
        <p:spPr>
          <a:xfrm>
            <a:off x="7449503" y="4839922"/>
            <a:ext cx="2401076" cy="464067"/>
          </a:xfrm>
          <a:custGeom>
            <a:avLst/>
            <a:gdLst>
              <a:gd name="connsiteX0" fmla="*/ 0 w 1388533"/>
              <a:gd name="connsiteY0" fmla="*/ 0 h 846667"/>
              <a:gd name="connsiteX1" fmla="*/ 330200 w 1388533"/>
              <a:gd name="connsiteY1" fmla="*/ 643467 h 846667"/>
              <a:gd name="connsiteX2" fmla="*/ 1388533 w 1388533"/>
              <a:gd name="connsiteY2" fmla="*/ 846667 h 846667"/>
              <a:gd name="connsiteX0" fmla="*/ 0 w 1388533"/>
              <a:gd name="connsiteY0" fmla="*/ 0 h 846667"/>
              <a:gd name="connsiteX1" fmla="*/ 330200 w 1388533"/>
              <a:gd name="connsiteY1" fmla="*/ 643467 h 846667"/>
              <a:gd name="connsiteX2" fmla="*/ 1388533 w 1388533"/>
              <a:gd name="connsiteY2" fmla="*/ 846667 h 846667"/>
              <a:gd name="connsiteX3" fmla="*/ 0 w 1388533"/>
              <a:gd name="connsiteY3" fmla="*/ 0 h 846667"/>
              <a:gd name="connsiteX0" fmla="*/ 110067 w 1498600"/>
              <a:gd name="connsiteY0" fmla="*/ 0 h 938793"/>
              <a:gd name="connsiteX1" fmla="*/ 440267 w 1498600"/>
              <a:gd name="connsiteY1" fmla="*/ 643467 h 938793"/>
              <a:gd name="connsiteX2" fmla="*/ 1498600 w 1498600"/>
              <a:gd name="connsiteY2" fmla="*/ 846667 h 938793"/>
              <a:gd name="connsiteX3" fmla="*/ 0 w 1498600"/>
              <a:gd name="connsiteY3" fmla="*/ 880533 h 938793"/>
              <a:gd name="connsiteX4" fmla="*/ 110067 w 1498600"/>
              <a:gd name="connsiteY4" fmla="*/ 0 h 938793"/>
              <a:gd name="connsiteX0" fmla="*/ 110067 w 1504207"/>
              <a:gd name="connsiteY0" fmla="*/ 0 h 1202394"/>
              <a:gd name="connsiteX1" fmla="*/ 440267 w 1504207"/>
              <a:gd name="connsiteY1" fmla="*/ 643467 h 1202394"/>
              <a:gd name="connsiteX2" fmla="*/ 1498600 w 1504207"/>
              <a:gd name="connsiteY2" fmla="*/ 846667 h 1202394"/>
              <a:gd name="connsiteX3" fmla="*/ 922867 w 1504207"/>
              <a:gd name="connsiteY3" fmla="*/ 1202267 h 1202394"/>
              <a:gd name="connsiteX4" fmla="*/ 0 w 1504207"/>
              <a:gd name="connsiteY4" fmla="*/ 880533 h 1202394"/>
              <a:gd name="connsiteX5" fmla="*/ 110067 w 1504207"/>
              <a:gd name="connsiteY5" fmla="*/ 0 h 1202394"/>
              <a:gd name="connsiteX0" fmla="*/ 146035 w 1540175"/>
              <a:gd name="connsiteY0" fmla="*/ 0 h 1202390"/>
              <a:gd name="connsiteX1" fmla="*/ 476235 w 1540175"/>
              <a:gd name="connsiteY1" fmla="*/ 643467 h 1202390"/>
              <a:gd name="connsiteX2" fmla="*/ 1534568 w 1540175"/>
              <a:gd name="connsiteY2" fmla="*/ 846667 h 1202390"/>
              <a:gd name="connsiteX3" fmla="*/ 958835 w 1540175"/>
              <a:gd name="connsiteY3" fmla="*/ 1202267 h 1202390"/>
              <a:gd name="connsiteX4" fmla="*/ 35968 w 1540175"/>
              <a:gd name="connsiteY4" fmla="*/ 880533 h 1202390"/>
              <a:gd name="connsiteX5" fmla="*/ 2101 w 1540175"/>
              <a:gd name="connsiteY5" fmla="*/ 262466 h 1202390"/>
              <a:gd name="connsiteX6" fmla="*/ 146035 w 1540175"/>
              <a:gd name="connsiteY6" fmla="*/ 0 h 1202390"/>
              <a:gd name="connsiteX0" fmla="*/ 145249 w 1539389"/>
              <a:gd name="connsiteY0" fmla="*/ 0 h 1202730"/>
              <a:gd name="connsiteX1" fmla="*/ 475449 w 1539389"/>
              <a:gd name="connsiteY1" fmla="*/ 643467 h 1202730"/>
              <a:gd name="connsiteX2" fmla="*/ 1533782 w 1539389"/>
              <a:gd name="connsiteY2" fmla="*/ 846667 h 1202730"/>
              <a:gd name="connsiteX3" fmla="*/ 958049 w 1539389"/>
              <a:gd name="connsiteY3" fmla="*/ 1202267 h 1202730"/>
              <a:gd name="connsiteX4" fmla="*/ 77515 w 1539389"/>
              <a:gd name="connsiteY4" fmla="*/ 1024467 h 1202730"/>
              <a:gd name="connsiteX5" fmla="*/ 1315 w 1539389"/>
              <a:gd name="connsiteY5" fmla="*/ 262466 h 1202730"/>
              <a:gd name="connsiteX6" fmla="*/ 145249 w 1539389"/>
              <a:gd name="connsiteY6" fmla="*/ 0 h 1202730"/>
              <a:gd name="connsiteX0" fmla="*/ 87435 w 1481575"/>
              <a:gd name="connsiteY0" fmla="*/ 0 h 1202730"/>
              <a:gd name="connsiteX1" fmla="*/ 417635 w 1481575"/>
              <a:gd name="connsiteY1" fmla="*/ 643467 h 1202730"/>
              <a:gd name="connsiteX2" fmla="*/ 1475968 w 1481575"/>
              <a:gd name="connsiteY2" fmla="*/ 846667 h 1202730"/>
              <a:gd name="connsiteX3" fmla="*/ 900235 w 1481575"/>
              <a:gd name="connsiteY3" fmla="*/ 1202267 h 1202730"/>
              <a:gd name="connsiteX4" fmla="*/ 19701 w 1481575"/>
              <a:gd name="connsiteY4" fmla="*/ 1024467 h 1202730"/>
              <a:gd name="connsiteX5" fmla="*/ 2768 w 1481575"/>
              <a:gd name="connsiteY5" fmla="*/ 287866 h 1202730"/>
              <a:gd name="connsiteX6" fmla="*/ 87435 w 1481575"/>
              <a:gd name="connsiteY6" fmla="*/ 0 h 1202730"/>
              <a:gd name="connsiteX0" fmla="*/ 212490 w 1606630"/>
              <a:gd name="connsiteY0" fmla="*/ 0 h 1202730"/>
              <a:gd name="connsiteX1" fmla="*/ 542690 w 1606630"/>
              <a:gd name="connsiteY1" fmla="*/ 643467 h 1202730"/>
              <a:gd name="connsiteX2" fmla="*/ 1601023 w 1606630"/>
              <a:gd name="connsiteY2" fmla="*/ 846667 h 1202730"/>
              <a:gd name="connsiteX3" fmla="*/ 1025290 w 1606630"/>
              <a:gd name="connsiteY3" fmla="*/ 1202267 h 1202730"/>
              <a:gd name="connsiteX4" fmla="*/ 144756 w 1606630"/>
              <a:gd name="connsiteY4" fmla="*/ 1024467 h 1202730"/>
              <a:gd name="connsiteX5" fmla="*/ 823 w 1606630"/>
              <a:gd name="connsiteY5" fmla="*/ 313266 h 1202730"/>
              <a:gd name="connsiteX6" fmla="*/ 212490 w 1606630"/>
              <a:gd name="connsiteY6" fmla="*/ 0 h 1202730"/>
              <a:gd name="connsiteX0" fmla="*/ 215511 w 1609651"/>
              <a:gd name="connsiteY0" fmla="*/ 0 h 1202730"/>
              <a:gd name="connsiteX1" fmla="*/ 545711 w 1609651"/>
              <a:gd name="connsiteY1" fmla="*/ 643467 h 1202730"/>
              <a:gd name="connsiteX2" fmla="*/ 1604044 w 1609651"/>
              <a:gd name="connsiteY2" fmla="*/ 846667 h 1202730"/>
              <a:gd name="connsiteX3" fmla="*/ 1028311 w 1609651"/>
              <a:gd name="connsiteY3" fmla="*/ 1202267 h 1202730"/>
              <a:gd name="connsiteX4" fmla="*/ 147777 w 1609651"/>
              <a:gd name="connsiteY4" fmla="*/ 1024467 h 1202730"/>
              <a:gd name="connsiteX5" fmla="*/ 3844 w 1609651"/>
              <a:gd name="connsiteY5" fmla="*/ 313266 h 1202730"/>
              <a:gd name="connsiteX6" fmla="*/ 215511 w 1609651"/>
              <a:gd name="connsiteY6" fmla="*/ 0 h 1202730"/>
              <a:gd name="connsiteX0" fmla="*/ 220938 w 1615078"/>
              <a:gd name="connsiteY0" fmla="*/ 0 h 1202730"/>
              <a:gd name="connsiteX1" fmla="*/ 551138 w 1615078"/>
              <a:gd name="connsiteY1" fmla="*/ 643467 h 1202730"/>
              <a:gd name="connsiteX2" fmla="*/ 1609471 w 1615078"/>
              <a:gd name="connsiteY2" fmla="*/ 846667 h 1202730"/>
              <a:gd name="connsiteX3" fmla="*/ 1033738 w 1615078"/>
              <a:gd name="connsiteY3" fmla="*/ 1202267 h 1202730"/>
              <a:gd name="connsiteX4" fmla="*/ 153204 w 1615078"/>
              <a:gd name="connsiteY4" fmla="*/ 1024467 h 1202730"/>
              <a:gd name="connsiteX5" fmla="*/ 9271 w 1615078"/>
              <a:gd name="connsiteY5" fmla="*/ 313266 h 1202730"/>
              <a:gd name="connsiteX6" fmla="*/ 220938 w 1615078"/>
              <a:gd name="connsiteY6" fmla="*/ 0 h 1202730"/>
              <a:gd name="connsiteX0" fmla="*/ 273661 w 1667801"/>
              <a:gd name="connsiteY0" fmla="*/ 0 h 1202730"/>
              <a:gd name="connsiteX1" fmla="*/ 603861 w 1667801"/>
              <a:gd name="connsiteY1" fmla="*/ 643467 h 1202730"/>
              <a:gd name="connsiteX2" fmla="*/ 1662194 w 1667801"/>
              <a:gd name="connsiteY2" fmla="*/ 846667 h 1202730"/>
              <a:gd name="connsiteX3" fmla="*/ 1086461 w 1667801"/>
              <a:gd name="connsiteY3" fmla="*/ 1202267 h 1202730"/>
              <a:gd name="connsiteX4" fmla="*/ 205927 w 1667801"/>
              <a:gd name="connsiteY4" fmla="*/ 1024467 h 1202730"/>
              <a:gd name="connsiteX5" fmla="*/ 2728 w 1667801"/>
              <a:gd name="connsiteY5" fmla="*/ 270932 h 1202730"/>
              <a:gd name="connsiteX6" fmla="*/ 273661 w 1667801"/>
              <a:gd name="connsiteY6" fmla="*/ 0 h 1202730"/>
              <a:gd name="connsiteX0" fmla="*/ 205927 w 1667801"/>
              <a:gd name="connsiteY0" fmla="*/ 1024467 h 1202746"/>
              <a:gd name="connsiteX1" fmla="*/ 2728 w 1667801"/>
              <a:gd name="connsiteY1" fmla="*/ 270932 h 1202746"/>
              <a:gd name="connsiteX2" fmla="*/ 273661 w 1667801"/>
              <a:gd name="connsiteY2" fmla="*/ 0 h 1202746"/>
              <a:gd name="connsiteX3" fmla="*/ 603861 w 1667801"/>
              <a:gd name="connsiteY3" fmla="*/ 643467 h 1202746"/>
              <a:gd name="connsiteX4" fmla="*/ 1662194 w 1667801"/>
              <a:gd name="connsiteY4" fmla="*/ 846667 h 1202746"/>
              <a:gd name="connsiteX5" fmla="*/ 1086461 w 1667801"/>
              <a:gd name="connsiteY5" fmla="*/ 1202267 h 1202746"/>
              <a:gd name="connsiteX6" fmla="*/ 297367 w 1667801"/>
              <a:gd name="connsiteY6" fmla="*/ 1115907 h 1202746"/>
              <a:gd name="connsiteX0" fmla="*/ 205927 w 1667801"/>
              <a:gd name="connsiteY0" fmla="*/ 1024467 h 1202267"/>
              <a:gd name="connsiteX1" fmla="*/ 2728 w 1667801"/>
              <a:gd name="connsiteY1" fmla="*/ 270932 h 1202267"/>
              <a:gd name="connsiteX2" fmla="*/ 273661 w 1667801"/>
              <a:gd name="connsiteY2" fmla="*/ 0 h 1202267"/>
              <a:gd name="connsiteX3" fmla="*/ 603861 w 1667801"/>
              <a:gd name="connsiteY3" fmla="*/ 643467 h 1202267"/>
              <a:gd name="connsiteX4" fmla="*/ 1662194 w 1667801"/>
              <a:gd name="connsiteY4" fmla="*/ 846667 h 1202267"/>
              <a:gd name="connsiteX5" fmla="*/ 1086461 w 1667801"/>
              <a:gd name="connsiteY5" fmla="*/ 1202267 h 1202267"/>
              <a:gd name="connsiteX0" fmla="*/ 0 w 1665073"/>
              <a:gd name="connsiteY0" fmla="*/ 270932 h 1202267"/>
              <a:gd name="connsiteX1" fmla="*/ 270933 w 1665073"/>
              <a:gd name="connsiteY1" fmla="*/ 0 h 1202267"/>
              <a:gd name="connsiteX2" fmla="*/ 601133 w 1665073"/>
              <a:gd name="connsiteY2" fmla="*/ 643467 h 1202267"/>
              <a:gd name="connsiteX3" fmla="*/ 1659466 w 1665073"/>
              <a:gd name="connsiteY3" fmla="*/ 846667 h 1202267"/>
              <a:gd name="connsiteX4" fmla="*/ 1083733 w 1665073"/>
              <a:gd name="connsiteY4" fmla="*/ 1202267 h 1202267"/>
              <a:gd name="connsiteX0" fmla="*/ 0 w 1394140"/>
              <a:gd name="connsiteY0" fmla="*/ 0 h 1202267"/>
              <a:gd name="connsiteX1" fmla="*/ 330200 w 1394140"/>
              <a:gd name="connsiteY1" fmla="*/ 643467 h 1202267"/>
              <a:gd name="connsiteX2" fmla="*/ 1388533 w 1394140"/>
              <a:gd name="connsiteY2" fmla="*/ 846667 h 1202267"/>
              <a:gd name="connsiteX3" fmla="*/ 812800 w 1394140"/>
              <a:gd name="connsiteY3" fmla="*/ 1202267 h 1202267"/>
              <a:gd name="connsiteX0" fmla="*/ 0 w 1388533"/>
              <a:gd name="connsiteY0" fmla="*/ 0 h 846667"/>
              <a:gd name="connsiteX1" fmla="*/ 330200 w 1388533"/>
              <a:gd name="connsiteY1" fmla="*/ 643467 h 846667"/>
              <a:gd name="connsiteX2" fmla="*/ 1388533 w 1388533"/>
              <a:gd name="connsiteY2" fmla="*/ 846667 h 846667"/>
              <a:gd name="connsiteX0" fmla="*/ 0 w 1388533"/>
              <a:gd name="connsiteY0" fmla="*/ 0 h 846667"/>
              <a:gd name="connsiteX1" fmla="*/ 330200 w 1388533"/>
              <a:gd name="connsiteY1" fmla="*/ 643467 h 846667"/>
              <a:gd name="connsiteX2" fmla="*/ 1220679 w 1388533"/>
              <a:gd name="connsiteY2" fmla="*/ 810003 h 846667"/>
              <a:gd name="connsiteX3" fmla="*/ 1388533 w 1388533"/>
              <a:gd name="connsiteY3" fmla="*/ 846667 h 846667"/>
              <a:gd name="connsiteX0" fmla="*/ 0 w 1220679"/>
              <a:gd name="connsiteY0" fmla="*/ 0 h 810003"/>
              <a:gd name="connsiteX1" fmla="*/ 330200 w 1220679"/>
              <a:gd name="connsiteY1" fmla="*/ 643467 h 810003"/>
              <a:gd name="connsiteX2" fmla="*/ 1220679 w 1220679"/>
              <a:gd name="connsiteY2" fmla="*/ 810003 h 810003"/>
            </a:gdLst>
            <a:ahLst/>
            <a:cxnLst>
              <a:cxn ang="0">
                <a:pos x="connsiteX0" y="connsiteY0"/>
              </a:cxn>
              <a:cxn ang="0">
                <a:pos x="connsiteX1" y="connsiteY1"/>
              </a:cxn>
              <a:cxn ang="0">
                <a:pos x="connsiteX2" y="connsiteY2"/>
              </a:cxn>
            </a:cxnLst>
            <a:rect l="l" t="t" r="r" b="b"/>
            <a:pathLst>
              <a:path w="1220679" h="810003">
                <a:moveTo>
                  <a:pt x="0" y="0"/>
                </a:moveTo>
                <a:cubicBezTo>
                  <a:pt x="49389" y="251178"/>
                  <a:pt x="98778" y="502356"/>
                  <a:pt x="330200" y="643467"/>
                </a:cubicBezTo>
                <a:cubicBezTo>
                  <a:pt x="533646" y="778467"/>
                  <a:pt x="1044290" y="776136"/>
                  <a:pt x="1220679" y="810003"/>
                </a:cubicBezTo>
              </a:path>
            </a:pathLst>
          </a:cu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0" name="Freeform 35">
            <a:extLst>
              <a:ext uri="{FF2B5EF4-FFF2-40B4-BE49-F238E27FC236}">
                <a16:creationId xmlns:a16="http://schemas.microsoft.com/office/drawing/2014/main" id="{5543FB9C-D082-481C-A184-EC6461878E6B}"/>
              </a:ext>
            </a:extLst>
          </p:cNvPr>
          <p:cNvSpPr/>
          <p:nvPr/>
        </p:nvSpPr>
        <p:spPr>
          <a:xfrm>
            <a:off x="7639633" y="3266028"/>
            <a:ext cx="2401076" cy="1185323"/>
          </a:xfrm>
          <a:custGeom>
            <a:avLst/>
            <a:gdLst>
              <a:gd name="connsiteX0" fmla="*/ 0 w 1388533"/>
              <a:gd name="connsiteY0" fmla="*/ 0 h 846667"/>
              <a:gd name="connsiteX1" fmla="*/ 330200 w 1388533"/>
              <a:gd name="connsiteY1" fmla="*/ 643467 h 846667"/>
              <a:gd name="connsiteX2" fmla="*/ 1388533 w 1388533"/>
              <a:gd name="connsiteY2" fmla="*/ 846667 h 846667"/>
              <a:gd name="connsiteX0" fmla="*/ 0 w 1388533"/>
              <a:gd name="connsiteY0" fmla="*/ 0 h 846667"/>
              <a:gd name="connsiteX1" fmla="*/ 330200 w 1388533"/>
              <a:gd name="connsiteY1" fmla="*/ 643467 h 846667"/>
              <a:gd name="connsiteX2" fmla="*/ 1388533 w 1388533"/>
              <a:gd name="connsiteY2" fmla="*/ 846667 h 846667"/>
              <a:gd name="connsiteX3" fmla="*/ 0 w 1388533"/>
              <a:gd name="connsiteY3" fmla="*/ 0 h 846667"/>
              <a:gd name="connsiteX0" fmla="*/ 110067 w 1498600"/>
              <a:gd name="connsiteY0" fmla="*/ 0 h 938793"/>
              <a:gd name="connsiteX1" fmla="*/ 440267 w 1498600"/>
              <a:gd name="connsiteY1" fmla="*/ 643467 h 938793"/>
              <a:gd name="connsiteX2" fmla="*/ 1498600 w 1498600"/>
              <a:gd name="connsiteY2" fmla="*/ 846667 h 938793"/>
              <a:gd name="connsiteX3" fmla="*/ 0 w 1498600"/>
              <a:gd name="connsiteY3" fmla="*/ 880533 h 938793"/>
              <a:gd name="connsiteX4" fmla="*/ 110067 w 1498600"/>
              <a:gd name="connsiteY4" fmla="*/ 0 h 938793"/>
              <a:gd name="connsiteX0" fmla="*/ 110067 w 1504207"/>
              <a:gd name="connsiteY0" fmla="*/ 0 h 1202394"/>
              <a:gd name="connsiteX1" fmla="*/ 440267 w 1504207"/>
              <a:gd name="connsiteY1" fmla="*/ 643467 h 1202394"/>
              <a:gd name="connsiteX2" fmla="*/ 1498600 w 1504207"/>
              <a:gd name="connsiteY2" fmla="*/ 846667 h 1202394"/>
              <a:gd name="connsiteX3" fmla="*/ 922867 w 1504207"/>
              <a:gd name="connsiteY3" fmla="*/ 1202267 h 1202394"/>
              <a:gd name="connsiteX4" fmla="*/ 0 w 1504207"/>
              <a:gd name="connsiteY4" fmla="*/ 880533 h 1202394"/>
              <a:gd name="connsiteX5" fmla="*/ 110067 w 1504207"/>
              <a:gd name="connsiteY5" fmla="*/ 0 h 1202394"/>
              <a:gd name="connsiteX0" fmla="*/ 146035 w 1540175"/>
              <a:gd name="connsiteY0" fmla="*/ 0 h 1202390"/>
              <a:gd name="connsiteX1" fmla="*/ 476235 w 1540175"/>
              <a:gd name="connsiteY1" fmla="*/ 643467 h 1202390"/>
              <a:gd name="connsiteX2" fmla="*/ 1534568 w 1540175"/>
              <a:gd name="connsiteY2" fmla="*/ 846667 h 1202390"/>
              <a:gd name="connsiteX3" fmla="*/ 958835 w 1540175"/>
              <a:gd name="connsiteY3" fmla="*/ 1202267 h 1202390"/>
              <a:gd name="connsiteX4" fmla="*/ 35968 w 1540175"/>
              <a:gd name="connsiteY4" fmla="*/ 880533 h 1202390"/>
              <a:gd name="connsiteX5" fmla="*/ 2101 w 1540175"/>
              <a:gd name="connsiteY5" fmla="*/ 262466 h 1202390"/>
              <a:gd name="connsiteX6" fmla="*/ 146035 w 1540175"/>
              <a:gd name="connsiteY6" fmla="*/ 0 h 1202390"/>
              <a:gd name="connsiteX0" fmla="*/ 145249 w 1539389"/>
              <a:gd name="connsiteY0" fmla="*/ 0 h 1202730"/>
              <a:gd name="connsiteX1" fmla="*/ 475449 w 1539389"/>
              <a:gd name="connsiteY1" fmla="*/ 643467 h 1202730"/>
              <a:gd name="connsiteX2" fmla="*/ 1533782 w 1539389"/>
              <a:gd name="connsiteY2" fmla="*/ 846667 h 1202730"/>
              <a:gd name="connsiteX3" fmla="*/ 958049 w 1539389"/>
              <a:gd name="connsiteY3" fmla="*/ 1202267 h 1202730"/>
              <a:gd name="connsiteX4" fmla="*/ 77515 w 1539389"/>
              <a:gd name="connsiteY4" fmla="*/ 1024467 h 1202730"/>
              <a:gd name="connsiteX5" fmla="*/ 1315 w 1539389"/>
              <a:gd name="connsiteY5" fmla="*/ 262466 h 1202730"/>
              <a:gd name="connsiteX6" fmla="*/ 145249 w 1539389"/>
              <a:gd name="connsiteY6" fmla="*/ 0 h 1202730"/>
              <a:gd name="connsiteX0" fmla="*/ 87435 w 1481575"/>
              <a:gd name="connsiteY0" fmla="*/ 0 h 1202730"/>
              <a:gd name="connsiteX1" fmla="*/ 417635 w 1481575"/>
              <a:gd name="connsiteY1" fmla="*/ 643467 h 1202730"/>
              <a:gd name="connsiteX2" fmla="*/ 1475968 w 1481575"/>
              <a:gd name="connsiteY2" fmla="*/ 846667 h 1202730"/>
              <a:gd name="connsiteX3" fmla="*/ 900235 w 1481575"/>
              <a:gd name="connsiteY3" fmla="*/ 1202267 h 1202730"/>
              <a:gd name="connsiteX4" fmla="*/ 19701 w 1481575"/>
              <a:gd name="connsiteY4" fmla="*/ 1024467 h 1202730"/>
              <a:gd name="connsiteX5" fmla="*/ 2768 w 1481575"/>
              <a:gd name="connsiteY5" fmla="*/ 287866 h 1202730"/>
              <a:gd name="connsiteX6" fmla="*/ 87435 w 1481575"/>
              <a:gd name="connsiteY6" fmla="*/ 0 h 1202730"/>
              <a:gd name="connsiteX0" fmla="*/ 212490 w 1606630"/>
              <a:gd name="connsiteY0" fmla="*/ 0 h 1202730"/>
              <a:gd name="connsiteX1" fmla="*/ 542690 w 1606630"/>
              <a:gd name="connsiteY1" fmla="*/ 643467 h 1202730"/>
              <a:gd name="connsiteX2" fmla="*/ 1601023 w 1606630"/>
              <a:gd name="connsiteY2" fmla="*/ 846667 h 1202730"/>
              <a:gd name="connsiteX3" fmla="*/ 1025290 w 1606630"/>
              <a:gd name="connsiteY3" fmla="*/ 1202267 h 1202730"/>
              <a:gd name="connsiteX4" fmla="*/ 144756 w 1606630"/>
              <a:gd name="connsiteY4" fmla="*/ 1024467 h 1202730"/>
              <a:gd name="connsiteX5" fmla="*/ 823 w 1606630"/>
              <a:gd name="connsiteY5" fmla="*/ 313266 h 1202730"/>
              <a:gd name="connsiteX6" fmla="*/ 212490 w 1606630"/>
              <a:gd name="connsiteY6" fmla="*/ 0 h 1202730"/>
              <a:gd name="connsiteX0" fmla="*/ 215511 w 1609651"/>
              <a:gd name="connsiteY0" fmla="*/ 0 h 1202730"/>
              <a:gd name="connsiteX1" fmla="*/ 545711 w 1609651"/>
              <a:gd name="connsiteY1" fmla="*/ 643467 h 1202730"/>
              <a:gd name="connsiteX2" fmla="*/ 1604044 w 1609651"/>
              <a:gd name="connsiteY2" fmla="*/ 846667 h 1202730"/>
              <a:gd name="connsiteX3" fmla="*/ 1028311 w 1609651"/>
              <a:gd name="connsiteY3" fmla="*/ 1202267 h 1202730"/>
              <a:gd name="connsiteX4" fmla="*/ 147777 w 1609651"/>
              <a:gd name="connsiteY4" fmla="*/ 1024467 h 1202730"/>
              <a:gd name="connsiteX5" fmla="*/ 3844 w 1609651"/>
              <a:gd name="connsiteY5" fmla="*/ 313266 h 1202730"/>
              <a:gd name="connsiteX6" fmla="*/ 215511 w 1609651"/>
              <a:gd name="connsiteY6" fmla="*/ 0 h 1202730"/>
              <a:gd name="connsiteX0" fmla="*/ 220938 w 1615078"/>
              <a:gd name="connsiteY0" fmla="*/ 0 h 1202730"/>
              <a:gd name="connsiteX1" fmla="*/ 551138 w 1615078"/>
              <a:gd name="connsiteY1" fmla="*/ 643467 h 1202730"/>
              <a:gd name="connsiteX2" fmla="*/ 1609471 w 1615078"/>
              <a:gd name="connsiteY2" fmla="*/ 846667 h 1202730"/>
              <a:gd name="connsiteX3" fmla="*/ 1033738 w 1615078"/>
              <a:gd name="connsiteY3" fmla="*/ 1202267 h 1202730"/>
              <a:gd name="connsiteX4" fmla="*/ 153204 w 1615078"/>
              <a:gd name="connsiteY4" fmla="*/ 1024467 h 1202730"/>
              <a:gd name="connsiteX5" fmla="*/ 9271 w 1615078"/>
              <a:gd name="connsiteY5" fmla="*/ 313266 h 1202730"/>
              <a:gd name="connsiteX6" fmla="*/ 220938 w 1615078"/>
              <a:gd name="connsiteY6" fmla="*/ 0 h 1202730"/>
              <a:gd name="connsiteX0" fmla="*/ 273661 w 1667801"/>
              <a:gd name="connsiteY0" fmla="*/ 0 h 1202730"/>
              <a:gd name="connsiteX1" fmla="*/ 603861 w 1667801"/>
              <a:gd name="connsiteY1" fmla="*/ 643467 h 1202730"/>
              <a:gd name="connsiteX2" fmla="*/ 1662194 w 1667801"/>
              <a:gd name="connsiteY2" fmla="*/ 846667 h 1202730"/>
              <a:gd name="connsiteX3" fmla="*/ 1086461 w 1667801"/>
              <a:gd name="connsiteY3" fmla="*/ 1202267 h 1202730"/>
              <a:gd name="connsiteX4" fmla="*/ 205927 w 1667801"/>
              <a:gd name="connsiteY4" fmla="*/ 1024467 h 1202730"/>
              <a:gd name="connsiteX5" fmla="*/ 2728 w 1667801"/>
              <a:gd name="connsiteY5" fmla="*/ 270932 h 1202730"/>
              <a:gd name="connsiteX6" fmla="*/ 273661 w 1667801"/>
              <a:gd name="connsiteY6" fmla="*/ 0 h 1202730"/>
              <a:gd name="connsiteX0" fmla="*/ 205927 w 1667801"/>
              <a:gd name="connsiteY0" fmla="*/ 1024467 h 1202746"/>
              <a:gd name="connsiteX1" fmla="*/ 2728 w 1667801"/>
              <a:gd name="connsiteY1" fmla="*/ 270932 h 1202746"/>
              <a:gd name="connsiteX2" fmla="*/ 273661 w 1667801"/>
              <a:gd name="connsiteY2" fmla="*/ 0 h 1202746"/>
              <a:gd name="connsiteX3" fmla="*/ 603861 w 1667801"/>
              <a:gd name="connsiteY3" fmla="*/ 643467 h 1202746"/>
              <a:gd name="connsiteX4" fmla="*/ 1662194 w 1667801"/>
              <a:gd name="connsiteY4" fmla="*/ 846667 h 1202746"/>
              <a:gd name="connsiteX5" fmla="*/ 1086461 w 1667801"/>
              <a:gd name="connsiteY5" fmla="*/ 1202267 h 1202746"/>
              <a:gd name="connsiteX6" fmla="*/ 297367 w 1667801"/>
              <a:gd name="connsiteY6" fmla="*/ 1115907 h 1202746"/>
              <a:gd name="connsiteX0" fmla="*/ 205927 w 1667801"/>
              <a:gd name="connsiteY0" fmla="*/ 1024467 h 1202267"/>
              <a:gd name="connsiteX1" fmla="*/ 2728 w 1667801"/>
              <a:gd name="connsiteY1" fmla="*/ 270932 h 1202267"/>
              <a:gd name="connsiteX2" fmla="*/ 273661 w 1667801"/>
              <a:gd name="connsiteY2" fmla="*/ 0 h 1202267"/>
              <a:gd name="connsiteX3" fmla="*/ 603861 w 1667801"/>
              <a:gd name="connsiteY3" fmla="*/ 643467 h 1202267"/>
              <a:gd name="connsiteX4" fmla="*/ 1662194 w 1667801"/>
              <a:gd name="connsiteY4" fmla="*/ 846667 h 1202267"/>
              <a:gd name="connsiteX5" fmla="*/ 1086461 w 1667801"/>
              <a:gd name="connsiteY5" fmla="*/ 1202267 h 1202267"/>
              <a:gd name="connsiteX0" fmla="*/ 0 w 1665073"/>
              <a:gd name="connsiteY0" fmla="*/ 270932 h 1202267"/>
              <a:gd name="connsiteX1" fmla="*/ 270933 w 1665073"/>
              <a:gd name="connsiteY1" fmla="*/ 0 h 1202267"/>
              <a:gd name="connsiteX2" fmla="*/ 601133 w 1665073"/>
              <a:gd name="connsiteY2" fmla="*/ 643467 h 1202267"/>
              <a:gd name="connsiteX3" fmla="*/ 1659466 w 1665073"/>
              <a:gd name="connsiteY3" fmla="*/ 846667 h 1202267"/>
              <a:gd name="connsiteX4" fmla="*/ 1083733 w 1665073"/>
              <a:gd name="connsiteY4" fmla="*/ 1202267 h 1202267"/>
              <a:gd name="connsiteX0" fmla="*/ 0 w 1394140"/>
              <a:gd name="connsiteY0" fmla="*/ 0 h 1202267"/>
              <a:gd name="connsiteX1" fmla="*/ 330200 w 1394140"/>
              <a:gd name="connsiteY1" fmla="*/ 643467 h 1202267"/>
              <a:gd name="connsiteX2" fmla="*/ 1388533 w 1394140"/>
              <a:gd name="connsiteY2" fmla="*/ 846667 h 1202267"/>
              <a:gd name="connsiteX3" fmla="*/ 812800 w 1394140"/>
              <a:gd name="connsiteY3" fmla="*/ 1202267 h 1202267"/>
              <a:gd name="connsiteX0" fmla="*/ 0 w 1388533"/>
              <a:gd name="connsiteY0" fmla="*/ 0 h 846667"/>
              <a:gd name="connsiteX1" fmla="*/ 330200 w 1388533"/>
              <a:gd name="connsiteY1" fmla="*/ 643467 h 846667"/>
              <a:gd name="connsiteX2" fmla="*/ 1388533 w 1388533"/>
              <a:gd name="connsiteY2" fmla="*/ 846667 h 846667"/>
              <a:gd name="connsiteX0" fmla="*/ 0 w 1388533"/>
              <a:gd name="connsiteY0" fmla="*/ 0 h 846667"/>
              <a:gd name="connsiteX1" fmla="*/ 330200 w 1388533"/>
              <a:gd name="connsiteY1" fmla="*/ 643467 h 846667"/>
              <a:gd name="connsiteX2" fmla="*/ 1220679 w 1388533"/>
              <a:gd name="connsiteY2" fmla="*/ 810003 h 846667"/>
              <a:gd name="connsiteX3" fmla="*/ 1388533 w 1388533"/>
              <a:gd name="connsiteY3" fmla="*/ 846667 h 846667"/>
              <a:gd name="connsiteX0" fmla="*/ 0 w 1220679"/>
              <a:gd name="connsiteY0" fmla="*/ 0 h 810003"/>
              <a:gd name="connsiteX1" fmla="*/ 330200 w 1220679"/>
              <a:gd name="connsiteY1" fmla="*/ 643467 h 810003"/>
              <a:gd name="connsiteX2" fmla="*/ 1220679 w 1220679"/>
              <a:gd name="connsiteY2" fmla="*/ 810003 h 810003"/>
            </a:gdLst>
            <a:ahLst/>
            <a:cxnLst>
              <a:cxn ang="0">
                <a:pos x="connsiteX0" y="connsiteY0"/>
              </a:cxn>
              <a:cxn ang="0">
                <a:pos x="connsiteX1" y="connsiteY1"/>
              </a:cxn>
              <a:cxn ang="0">
                <a:pos x="connsiteX2" y="connsiteY2"/>
              </a:cxn>
            </a:cxnLst>
            <a:rect l="l" t="t" r="r" b="b"/>
            <a:pathLst>
              <a:path w="1220679" h="810003">
                <a:moveTo>
                  <a:pt x="0" y="0"/>
                </a:moveTo>
                <a:cubicBezTo>
                  <a:pt x="49389" y="251178"/>
                  <a:pt x="98778" y="502356"/>
                  <a:pt x="330200" y="643467"/>
                </a:cubicBezTo>
                <a:cubicBezTo>
                  <a:pt x="533646" y="778467"/>
                  <a:pt x="1044290" y="776136"/>
                  <a:pt x="1220679" y="810003"/>
                </a:cubicBezTo>
              </a:path>
            </a:pathLst>
          </a:custGeom>
          <a:no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0" name="TextBox 69"/>
          <p:cNvSpPr txBox="1"/>
          <p:nvPr/>
        </p:nvSpPr>
        <p:spPr>
          <a:xfrm>
            <a:off x="9699992" y="4472200"/>
            <a:ext cx="2492350" cy="830997"/>
          </a:xfrm>
          <a:prstGeom prst="rect">
            <a:avLst/>
          </a:prstGeom>
          <a:noFill/>
          <a:ln>
            <a:noFill/>
          </a:ln>
        </p:spPr>
        <p:txBody>
          <a:bodyPr wrap="none" rtlCol="0">
            <a:spAutoFit/>
          </a:bodyPr>
          <a:lstStyle/>
          <a:p>
            <a:pPr algn="ctr"/>
            <a:r>
              <a:rPr lang="en-US" sz="2400" dirty="0">
                <a:solidFill>
                  <a:srgbClr val="00B0F0"/>
                </a:solidFill>
              </a:rPr>
              <a:t>(Alleged) variance </a:t>
            </a:r>
          </a:p>
          <a:p>
            <a:pPr algn="ctr"/>
            <a:r>
              <a:rPr lang="en-US" sz="2400" dirty="0">
                <a:solidFill>
                  <a:srgbClr val="00B0F0"/>
                </a:solidFill>
              </a:rPr>
              <a:t>bounds for BH</a:t>
            </a:r>
            <a:endParaRPr lang="cs-CZ" sz="2400" dirty="0">
              <a:solidFill>
                <a:srgbClr val="00B0F0"/>
              </a:solidFill>
            </a:endParaRPr>
          </a:p>
        </p:txBody>
      </p:sp>
      <p:sp>
        <p:nvSpPr>
          <p:cNvPr id="6" name="Title 5">
            <a:extLst>
              <a:ext uri="{FF2B5EF4-FFF2-40B4-BE49-F238E27FC236}">
                <a16:creationId xmlns:a16="http://schemas.microsoft.com/office/drawing/2014/main" id="{92286F83-963B-4537-B1C2-0673FF899265}"/>
              </a:ext>
            </a:extLst>
          </p:cNvPr>
          <p:cNvSpPr>
            <a:spLocks noGrp="1"/>
          </p:cNvSpPr>
          <p:nvPr>
            <p:ph type="title"/>
          </p:nvPr>
        </p:nvSpPr>
        <p:spPr/>
        <p:txBody>
          <a:bodyPr/>
          <a:lstStyle/>
          <a:p>
            <a:r>
              <a:rPr lang="en-US" dirty="0"/>
              <a:t>Assumption: Positive weights</a:t>
            </a:r>
            <a:endParaRPr lang="x-none" dirty="0"/>
          </a:p>
        </p:txBody>
      </p:sp>
      <p:cxnSp>
        <p:nvCxnSpPr>
          <p:cNvPr id="19" name="Straight Connector 18"/>
          <p:cNvCxnSpPr/>
          <p:nvPr/>
        </p:nvCxnSpPr>
        <p:spPr>
          <a:xfrm flipV="1">
            <a:off x="3328326" y="2351219"/>
            <a:ext cx="0" cy="3484959"/>
          </a:xfrm>
          <a:prstGeom prst="line">
            <a:avLst/>
          </a:prstGeom>
          <a:ln w="381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p:cNvSpPr txBox="1"/>
              <p:nvPr/>
            </p:nvSpPr>
            <p:spPr>
              <a:xfrm>
                <a:off x="3476732" y="2152487"/>
                <a:ext cx="840294"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oMath>
                  </m:oMathPara>
                </a14:m>
                <a:endParaRPr lang="cs-CZ" sz="2800" dirty="0"/>
              </a:p>
            </p:txBody>
          </p:sp>
        </mc:Choice>
        <mc:Fallback xmlns="">
          <p:sp>
            <p:nvSpPr>
              <p:cNvPr id="20" name="TextBox 19"/>
              <p:cNvSpPr txBox="1">
                <a:spLocks noRot="1" noChangeAspect="1" noMove="1" noResize="1" noEditPoints="1" noAdjustHandles="1" noChangeArrowheads="1" noChangeShapeType="1" noTextEdit="1"/>
              </p:cNvSpPr>
              <p:nvPr/>
            </p:nvSpPr>
            <p:spPr>
              <a:xfrm>
                <a:off x="3476732" y="2152487"/>
                <a:ext cx="840294" cy="523220"/>
              </a:xfrm>
              <a:prstGeom prst="rect">
                <a:avLst/>
              </a:prstGeom>
              <a:blipFill>
                <a:blip r:embed="rId4"/>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3427695" y="5480140"/>
                <a:ext cx="840294"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oMath>
                  </m:oMathPara>
                </a14:m>
                <a:endParaRPr lang="cs-CZ" sz="2800" dirty="0"/>
              </a:p>
            </p:txBody>
          </p:sp>
        </mc:Choice>
        <mc:Fallback xmlns="">
          <p:sp>
            <p:nvSpPr>
              <p:cNvPr id="21" name="TextBox 20"/>
              <p:cNvSpPr txBox="1">
                <a:spLocks noRot="1" noChangeAspect="1" noMove="1" noResize="1" noEditPoints="1" noAdjustHandles="1" noChangeArrowheads="1" noChangeShapeType="1" noTextEdit="1"/>
              </p:cNvSpPr>
              <p:nvPr/>
            </p:nvSpPr>
            <p:spPr>
              <a:xfrm>
                <a:off x="3427695" y="5480140"/>
                <a:ext cx="840294" cy="523220"/>
              </a:xfrm>
              <a:prstGeom prst="rect">
                <a:avLst/>
              </a:prstGeom>
              <a:blipFill>
                <a:blip r:embed="rId5"/>
                <a:stretch>
                  <a:fillRect/>
                </a:stretch>
              </a:blipFill>
            </p:spPr>
            <p:txBody>
              <a:bodyPr/>
              <a:lstStyle/>
              <a:p>
                <a:r>
                  <a:rPr lang="cs-CZ">
                    <a:noFill/>
                  </a:rPr>
                  <a:t> </a:t>
                </a:r>
              </a:p>
            </p:txBody>
          </p:sp>
        </mc:Fallback>
      </mc:AlternateContent>
      <p:sp>
        <p:nvSpPr>
          <p:cNvPr id="38" name="TextBox 37"/>
          <p:cNvSpPr txBox="1"/>
          <p:nvPr/>
        </p:nvSpPr>
        <p:spPr>
          <a:xfrm>
            <a:off x="3120645" y="3271938"/>
            <a:ext cx="997718" cy="708014"/>
          </a:xfrm>
          <a:prstGeom prst="rect">
            <a:avLst/>
          </a:prstGeom>
          <a:noFill/>
          <a:ln w="38100">
            <a:noFill/>
          </a:ln>
        </p:spPr>
        <p:txBody>
          <a:bodyPr wrap="square" rtlCol="0">
            <a:spAutoFit/>
          </a:bodyPr>
          <a:lstStyle/>
          <a:p>
            <a:pPr algn="ctr">
              <a:lnSpc>
                <a:spcPct val="150000"/>
              </a:lnSpc>
            </a:pPr>
            <a:r>
              <a:rPr lang="en-US" sz="2667" b="1" dirty="0">
                <a:solidFill>
                  <a:srgbClr val="002060"/>
                </a:solidFill>
              </a:rPr>
              <a:t>1</a:t>
            </a:r>
          </a:p>
        </p:txBody>
      </p:sp>
      <p:sp>
        <p:nvSpPr>
          <p:cNvPr id="39" name="TextBox 38"/>
          <p:cNvSpPr txBox="1"/>
          <p:nvPr/>
        </p:nvSpPr>
        <p:spPr>
          <a:xfrm>
            <a:off x="3110272" y="4025129"/>
            <a:ext cx="997718" cy="708014"/>
          </a:xfrm>
          <a:prstGeom prst="rect">
            <a:avLst/>
          </a:prstGeom>
          <a:noFill/>
          <a:ln w="38100">
            <a:noFill/>
          </a:ln>
        </p:spPr>
        <p:txBody>
          <a:bodyPr wrap="square" rtlCol="0">
            <a:spAutoFit/>
          </a:bodyPr>
          <a:lstStyle/>
          <a:p>
            <a:pPr algn="ctr">
              <a:lnSpc>
                <a:spcPct val="150000"/>
              </a:lnSpc>
            </a:pPr>
            <a:r>
              <a:rPr lang="en-US" sz="2667" b="1" dirty="0">
                <a:solidFill>
                  <a:srgbClr val="002060"/>
                </a:solidFill>
              </a:rPr>
              <a:t>0</a:t>
            </a:r>
          </a:p>
        </p:txBody>
      </p:sp>
      <p:sp>
        <p:nvSpPr>
          <p:cNvPr id="54" name="Oval 53"/>
          <p:cNvSpPr/>
          <p:nvPr/>
        </p:nvSpPr>
        <p:spPr>
          <a:xfrm>
            <a:off x="3248597" y="3608542"/>
            <a:ext cx="162166" cy="16216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5" name="Oval 54"/>
          <p:cNvSpPr/>
          <p:nvPr/>
        </p:nvSpPr>
        <p:spPr>
          <a:xfrm>
            <a:off x="3248597" y="4323489"/>
            <a:ext cx="162166" cy="16216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57" name="Group 56"/>
          <p:cNvGrpSpPr/>
          <p:nvPr/>
        </p:nvGrpSpPr>
        <p:grpSpPr>
          <a:xfrm rot="16200000">
            <a:off x="3944743" y="3066653"/>
            <a:ext cx="2741067" cy="2054098"/>
            <a:chOff x="5161656" y="902225"/>
            <a:chExt cx="2055800" cy="21197103"/>
          </a:xfrm>
        </p:grpSpPr>
        <p:sp>
          <p:nvSpPr>
            <p:cNvPr id="58" name="Right Brace 57"/>
            <p:cNvSpPr/>
            <p:nvPr/>
          </p:nvSpPr>
          <p:spPr>
            <a:xfrm rot="16200000" flipH="1">
              <a:off x="5709013" y="354868"/>
              <a:ext cx="961085" cy="2055800"/>
            </a:xfrm>
            <a:prstGeom prst="rightBrace">
              <a:avLst>
                <a:gd name="adj1" fmla="val 58397"/>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sz="2400"/>
            </a:p>
          </p:txBody>
        </p:sp>
        <p:sp>
          <p:nvSpPr>
            <p:cNvPr id="59" name="TextBox 58"/>
            <p:cNvSpPr txBox="1"/>
            <p:nvPr/>
          </p:nvSpPr>
          <p:spPr>
            <a:xfrm rot="5400000">
              <a:off x="-2801714" y="12654949"/>
              <a:ext cx="17988510" cy="900247"/>
            </a:xfrm>
            <a:prstGeom prst="rect">
              <a:avLst/>
            </a:prstGeom>
            <a:noFill/>
            <a:ln>
              <a:noFill/>
            </a:ln>
          </p:spPr>
          <p:txBody>
            <a:bodyPr wrap="none" rtlCol="0">
              <a:spAutoFit/>
            </a:bodyPr>
            <a:lstStyle/>
            <a:p>
              <a:pPr algn="ctr"/>
              <a:r>
                <a:rPr lang="en-GB" sz="2400" dirty="0">
                  <a:solidFill>
                    <a:srgbClr val="FF0000"/>
                  </a:solidFill>
                </a:rPr>
                <a:t>Unrestricted</a:t>
              </a:r>
            </a:p>
            <a:p>
              <a:pPr algn="ctr"/>
              <a:r>
                <a:rPr lang="en-GB" sz="2400" dirty="0">
                  <a:solidFill>
                    <a:srgbClr val="FF0000"/>
                  </a:solidFill>
                </a:rPr>
                <a:t>weights</a:t>
              </a:r>
              <a:br>
                <a:rPr lang="en-GB" sz="2400" dirty="0">
                  <a:solidFill>
                    <a:srgbClr val="FF0000"/>
                  </a:solidFill>
                </a:rPr>
              </a:br>
              <a:r>
                <a:rPr lang="en-GB" sz="2400" dirty="0">
                  <a:solidFill>
                    <a:srgbClr val="FF0000"/>
                  </a:solidFill>
                </a:rPr>
                <a:t>(</a:t>
              </a:r>
              <a:r>
                <a:rPr lang="en-GB" sz="2400" b="1" dirty="0">
                  <a:solidFill>
                    <a:srgbClr val="FF0000"/>
                  </a:solidFill>
                </a:rPr>
                <a:t>our work</a:t>
              </a:r>
              <a:r>
                <a:rPr lang="en-GB" sz="2400" dirty="0">
                  <a:solidFill>
                    <a:srgbClr val="FF0000"/>
                  </a:solidFill>
                </a:rPr>
                <a:t>)</a:t>
              </a:r>
            </a:p>
          </p:txBody>
        </p:sp>
      </p:grpSp>
      <p:sp>
        <p:nvSpPr>
          <p:cNvPr id="62" name="TextBox 61"/>
          <p:cNvSpPr txBox="1"/>
          <p:nvPr/>
        </p:nvSpPr>
        <p:spPr>
          <a:xfrm>
            <a:off x="2420577" y="1648243"/>
            <a:ext cx="1815497" cy="461665"/>
          </a:xfrm>
          <a:prstGeom prst="rect">
            <a:avLst/>
          </a:prstGeom>
          <a:noFill/>
        </p:spPr>
        <p:txBody>
          <a:bodyPr wrap="none" rtlCol="0">
            <a:spAutoFit/>
          </a:bodyPr>
          <a:lstStyle/>
          <a:p>
            <a:r>
              <a:rPr lang="en-US" sz="2400" dirty="0"/>
              <a:t>Weight value</a:t>
            </a:r>
            <a:endParaRPr lang="cs-CZ" sz="2400" dirty="0"/>
          </a:p>
        </p:txBody>
      </p:sp>
      <p:grpSp>
        <p:nvGrpSpPr>
          <p:cNvPr id="63" name="Group 62"/>
          <p:cNvGrpSpPr/>
          <p:nvPr/>
        </p:nvGrpSpPr>
        <p:grpSpPr>
          <a:xfrm rot="5400000" flipH="1">
            <a:off x="1033451" y="2769924"/>
            <a:ext cx="884236" cy="2561413"/>
            <a:chOff x="5854656" y="514333"/>
            <a:chExt cx="663174" cy="26432369"/>
          </a:xfrm>
        </p:grpSpPr>
        <p:sp>
          <p:nvSpPr>
            <p:cNvPr id="64" name="Right Brace 63"/>
            <p:cNvSpPr/>
            <p:nvPr/>
          </p:nvSpPr>
          <p:spPr>
            <a:xfrm rot="16200000" flipH="1">
              <a:off x="5675286" y="693703"/>
              <a:ext cx="1021914" cy="663174"/>
            </a:xfrm>
            <a:prstGeom prst="rightBrace">
              <a:avLst>
                <a:gd name="adj1" fmla="val 58397"/>
                <a:gd name="adj2" fmla="val 50000"/>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sz="2400"/>
            </a:p>
          </p:txBody>
        </p:sp>
        <p:sp>
          <p:nvSpPr>
            <p:cNvPr id="65" name="TextBox 64"/>
            <p:cNvSpPr txBox="1"/>
            <p:nvPr/>
          </p:nvSpPr>
          <p:spPr>
            <a:xfrm rot="5400000">
              <a:off x="-5813265" y="14628488"/>
              <a:ext cx="24013181" cy="623247"/>
            </a:xfrm>
            <a:prstGeom prst="rect">
              <a:avLst/>
            </a:prstGeom>
            <a:noFill/>
            <a:ln>
              <a:noFill/>
            </a:ln>
          </p:spPr>
          <p:txBody>
            <a:bodyPr wrap="none" rtlCol="0">
              <a:spAutoFit/>
            </a:bodyPr>
            <a:lstStyle/>
            <a:p>
              <a:pPr algn="ctr"/>
              <a:r>
                <a:rPr lang="en-GB" sz="2400" dirty="0">
                  <a:solidFill>
                    <a:srgbClr val="00B0F0"/>
                  </a:solidFill>
                </a:rPr>
                <a:t>Positive weights</a:t>
              </a:r>
            </a:p>
            <a:p>
              <a:pPr algn="ctr"/>
              <a:r>
                <a:rPr lang="en-GB" sz="2400" dirty="0">
                  <a:solidFill>
                    <a:srgbClr val="00B0F0"/>
                  </a:solidFill>
                </a:rPr>
                <a:t>(</a:t>
              </a:r>
              <a:r>
                <a:rPr lang="en-GB" sz="2400" dirty="0" err="1">
                  <a:solidFill>
                    <a:srgbClr val="00B0F0"/>
                  </a:solidFill>
                </a:rPr>
                <a:t>Veach</a:t>
              </a:r>
              <a:r>
                <a:rPr lang="en-GB" sz="2400" dirty="0">
                  <a:solidFill>
                    <a:srgbClr val="00B0F0"/>
                  </a:solidFill>
                </a:rPr>
                <a:t> &amp; </a:t>
              </a:r>
              <a:r>
                <a:rPr lang="en-GB" sz="2400" dirty="0" err="1">
                  <a:solidFill>
                    <a:srgbClr val="00B0F0"/>
                  </a:solidFill>
                </a:rPr>
                <a:t>Guibas</a:t>
              </a:r>
              <a:r>
                <a:rPr lang="en-GB" sz="2400" dirty="0">
                  <a:solidFill>
                    <a:srgbClr val="00B0F0"/>
                  </a:solidFill>
                </a:rPr>
                <a:t>)</a:t>
              </a:r>
            </a:p>
          </p:txBody>
        </p:sp>
      </p:grpSp>
      <p:sp>
        <p:nvSpPr>
          <p:cNvPr id="3" name="Footer Placeholder 2"/>
          <p:cNvSpPr>
            <a:spLocks noGrp="1"/>
          </p:cNvSpPr>
          <p:nvPr>
            <p:ph type="ftr" sz="quarter" idx="10"/>
          </p:nvPr>
        </p:nvSpPr>
        <p:spPr/>
        <p:txBody>
          <a:bodyPr/>
          <a:lstStyle/>
          <a:p>
            <a:pPr algn="l"/>
            <a:r>
              <a:rPr lang="en-US">
                <a:solidFill>
                  <a:srgbClr val="34205B"/>
                </a:solidFill>
              </a:rPr>
              <a:t>Kondapaneni, Vévoda, Grittmann, Skřivan, Slusallek, Křivánek -- Optimal multiple importance sampling</a:t>
            </a:r>
            <a:endParaRPr lang="cs-CZ" dirty="0">
              <a:solidFill>
                <a:srgbClr val="34205B"/>
              </a:solidFill>
            </a:endParaRPr>
          </a:p>
        </p:txBody>
      </p:sp>
      <p:sp>
        <p:nvSpPr>
          <p:cNvPr id="7" name="Slide Number Placeholder 6"/>
          <p:cNvSpPr>
            <a:spLocks noGrp="1"/>
          </p:cNvSpPr>
          <p:nvPr>
            <p:ph type="sldNum" sz="quarter" idx="11"/>
          </p:nvPr>
        </p:nvSpPr>
        <p:spPr/>
        <p:txBody>
          <a:bodyPr/>
          <a:lstStyle/>
          <a:p>
            <a:fld id="{22715E2D-623F-42BE-A608-3D699D020166}" type="slidenum">
              <a:rPr lang="x-none" smtClean="0"/>
              <a:pPr/>
              <a:t>18</a:t>
            </a:fld>
            <a:endParaRPr lang="x-none" dirty="0"/>
          </a:p>
        </p:txBody>
      </p:sp>
      <p:grpSp>
        <p:nvGrpSpPr>
          <p:cNvPr id="52" name="Group 51"/>
          <p:cNvGrpSpPr/>
          <p:nvPr/>
        </p:nvGrpSpPr>
        <p:grpSpPr>
          <a:xfrm>
            <a:off x="6550966" y="2351220"/>
            <a:ext cx="4395201" cy="3590585"/>
            <a:chOff x="6694900" y="1825625"/>
            <a:chExt cx="4395201" cy="3590585"/>
          </a:xfrm>
        </p:grpSpPr>
        <p:grpSp>
          <p:nvGrpSpPr>
            <p:cNvPr id="53" name="Group 52"/>
            <p:cNvGrpSpPr/>
            <p:nvPr/>
          </p:nvGrpSpPr>
          <p:grpSpPr>
            <a:xfrm>
              <a:off x="6925733" y="1825625"/>
              <a:ext cx="4164368" cy="3505200"/>
              <a:chOff x="4885267" y="3132667"/>
              <a:chExt cx="4164368" cy="3505200"/>
            </a:xfrm>
          </p:grpSpPr>
          <p:cxnSp>
            <p:nvCxnSpPr>
              <p:cNvPr id="67" name="Straight Connector 66"/>
              <p:cNvCxnSpPr/>
              <p:nvPr/>
            </p:nvCxnSpPr>
            <p:spPr>
              <a:xfrm flipV="1">
                <a:off x="5215467" y="3132667"/>
                <a:ext cx="0" cy="3505200"/>
              </a:xfrm>
              <a:prstGeom prst="line">
                <a:avLst/>
              </a:prstGeom>
              <a:ln w="3810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4885267" y="6261587"/>
                <a:ext cx="4164368" cy="12214"/>
              </a:xfrm>
              <a:prstGeom prst="line">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56" name="TextBox 55"/>
            <p:cNvSpPr txBox="1"/>
            <p:nvPr/>
          </p:nvSpPr>
          <p:spPr>
            <a:xfrm rot="16200000">
              <a:off x="6295336" y="3370149"/>
              <a:ext cx="1260794" cy="461665"/>
            </a:xfrm>
            <a:prstGeom prst="rect">
              <a:avLst/>
            </a:prstGeom>
            <a:noFill/>
          </p:spPr>
          <p:txBody>
            <a:bodyPr wrap="none" rtlCol="0">
              <a:spAutoFit/>
            </a:bodyPr>
            <a:lstStyle/>
            <a:p>
              <a:r>
                <a:rPr lang="en-US" sz="2400" dirty="0"/>
                <a:t>Variance</a:t>
              </a:r>
              <a:endParaRPr lang="cs-CZ" sz="2400" dirty="0"/>
            </a:p>
          </p:txBody>
        </p:sp>
        <p:sp>
          <p:nvSpPr>
            <p:cNvPr id="66" name="TextBox 65"/>
            <p:cNvSpPr txBox="1"/>
            <p:nvPr/>
          </p:nvSpPr>
          <p:spPr>
            <a:xfrm>
              <a:off x="8240004" y="4954545"/>
              <a:ext cx="1426994" cy="461665"/>
            </a:xfrm>
            <a:prstGeom prst="rect">
              <a:avLst/>
            </a:prstGeom>
            <a:noFill/>
          </p:spPr>
          <p:txBody>
            <a:bodyPr wrap="none" rtlCol="0">
              <a:spAutoFit/>
            </a:bodyPr>
            <a:lstStyle/>
            <a:p>
              <a:pPr algn="ctr"/>
              <a:r>
                <a:rPr lang="en-US" sz="2400" dirty="0"/>
                <a:t># samples</a:t>
              </a:r>
              <a:endParaRPr lang="cs-CZ" sz="2400" dirty="0"/>
            </a:p>
          </p:txBody>
        </p:sp>
      </p:grpSp>
      <p:sp>
        <p:nvSpPr>
          <p:cNvPr id="69" name="TextBox 68"/>
          <p:cNvSpPr txBox="1"/>
          <p:nvPr/>
        </p:nvSpPr>
        <p:spPr>
          <a:xfrm>
            <a:off x="9934245" y="3170297"/>
            <a:ext cx="1904432" cy="830997"/>
          </a:xfrm>
          <a:prstGeom prst="rect">
            <a:avLst/>
          </a:prstGeom>
          <a:noFill/>
          <a:ln>
            <a:noFill/>
          </a:ln>
        </p:spPr>
        <p:txBody>
          <a:bodyPr wrap="none" rtlCol="0">
            <a:spAutoFit/>
          </a:bodyPr>
          <a:lstStyle/>
          <a:p>
            <a:pPr algn="ctr"/>
            <a:r>
              <a:rPr lang="en-US" sz="2400" dirty="0">
                <a:solidFill>
                  <a:srgbClr val="7030A0"/>
                </a:solidFill>
              </a:rPr>
              <a:t>Balance</a:t>
            </a:r>
          </a:p>
          <a:p>
            <a:pPr algn="ctr"/>
            <a:r>
              <a:rPr lang="en-US" sz="2400" dirty="0">
                <a:solidFill>
                  <a:srgbClr val="7030A0"/>
                </a:solidFill>
              </a:rPr>
              <a:t>Heuristic (BH)</a:t>
            </a:r>
            <a:endParaRPr lang="cs-CZ" sz="2400" dirty="0">
              <a:solidFill>
                <a:srgbClr val="7030A0"/>
              </a:solidFill>
            </a:endParaRPr>
          </a:p>
        </p:txBody>
      </p:sp>
      <p:sp>
        <p:nvSpPr>
          <p:cNvPr id="71" name="Freeform 70"/>
          <p:cNvSpPr/>
          <p:nvPr/>
        </p:nvSpPr>
        <p:spPr>
          <a:xfrm>
            <a:off x="7722716" y="1941591"/>
            <a:ext cx="2401076" cy="2336735"/>
          </a:xfrm>
          <a:custGeom>
            <a:avLst/>
            <a:gdLst>
              <a:gd name="connsiteX0" fmla="*/ 0 w 1388533"/>
              <a:gd name="connsiteY0" fmla="*/ 0 h 846667"/>
              <a:gd name="connsiteX1" fmla="*/ 330200 w 1388533"/>
              <a:gd name="connsiteY1" fmla="*/ 643467 h 846667"/>
              <a:gd name="connsiteX2" fmla="*/ 1388533 w 1388533"/>
              <a:gd name="connsiteY2" fmla="*/ 846667 h 846667"/>
              <a:gd name="connsiteX0" fmla="*/ 0 w 1388533"/>
              <a:gd name="connsiteY0" fmla="*/ 0 h 846667"/>
              <a:gd name="connsiteX1" fmla="*/ 330200 w 1388533"/>
              <a:gd name="connsiteY1" fmla="*/ 643467 h 846667"/>
              <a:gd name="connsiteX2" fmla="*/ 1388533 w 1388533"/>
              <a:gd name="connsiteY2" fmla="*/ 846667 h 846667"/>
              <a:gd name="connsiteX3" fmla="*/ 0 w 1388533"/>
              <a:gd name="connsiteY3" fmla="*/ 0 h 846667"/>
              <a:gd name="connsiteX0" fmla="*/ 110067 w 1498600"/>
              <a:gd name="connsiteY0" fmla="*/ 0 h 938793"/>
              <a:gd name="connsiteX1" fmla="*/ 440267 w 1498600"/>
              <a:gd name="connsiteY1" fmla="*/ 643467 h 938793"/>
              <a:gd name="connsiteX2" fmla="*/ 1498600 w 1498600"/>
              <a:gd name="connsiteY2" fmla="*/ 846667 h 938793"/>
              <a:gd name="connsiteX3" fmla="*/ 0 w 1498600"/>
              <a:gd name="connsiteY3" fmla="*/ 880533 h 938793"/>
              <a:gd name="connsiteX4" fmla="*/ 110067 w 1498600"/>
              <a:gd name="connsiteY4" fmla="*/ 0 h 938793"/>
              <a:gd name="connsiteX0" fmla="*/ 110067 w 1504207"/>
              <a:gd name="connsiteY0" fmla="*/ 0 h 1202394"/>
              <a:gd name="connsiteX1" fmla="*/ 440267 w 1504207"/>
              <a:gd name="connsiteY1" fmla="*/ 643467 h 1202394"/>
              <a:gd name="connsiteX2" fmla="*/ 1498600 w 1504207"/>
              <a:gd name="connsiteY2" fmla="*/ 846667 h 1202394"/>
              <a:gd name="connsiteX3" fmla="*/ 922867 w 1504207"/>
              <a:gd name="connsiteY3" fmla="*/ 1202267 h 1202394"/>
              <a:gd name="connsiteX4" fmla="*/ 0 w 1504207"/>
              <a:gd name="connsiteY4" fmla="*/ 880533 h 1202394"/>
              <a:gd name="connsiteX5" fmla="*/ 110067 w 1504207"/>
              <a:gd name="connsiteY5" fmla="*/ 0 h 1202394"/>
              <a:gd name="connsiteX0" fmla="*/ 146035 w 1540175"/>
              <a:gd name="connsiteY0" fmla="*/ 0 h 1202390"/>
              <a:gd name="connsiteX1" fmla="*/ 476235 w 1540175"/>
              <a:gd name="connsiteY1" fmla="*/ 643467 h 1202390"/>
              <a:gd name="connsiteX2" fmla="*/ 1534568 w 1540175"/>
              <a:gd name="connsiteY2" fmla="*/ 846667 h 1202390"/>
              <a:gd name="connsiteX3" fmla="*/ 958835 w 1540175"/>
              <a:gd name="connsiteY3" fmla="*/ 1202267 h 1202390"/>
              <a:gd name="connsiteX4" fmla="*/ 35968 w 1540175"/>
              <a:gd name="connsiteY4" fmla="*/ 880533 h 1202390"/>
              <a:gd name="connsiteX5" fmla="*/ 2101 w 1540175"/>
              <a:gd name="connsiteY5" fmla="*/ 262466 h 1202390"/>
              <a:gd name="connsiteX6" fmla="*/ 146035 w 1540175"/>
              <a:gd name="connsiteY6" fmla="*/ 0 h 1202390"/>
              <a:gd name="connsiteX0" fmla="*/ 145249 w 1539389"/>
              <a:gd name="connsiteY0" fmla="*/ 0 h 1202730"/>
              <a:gd name="connsiteX1" fmla="*/ 475449 w 1539389"/>
              <a:gd name="connsiteY1" fmla="*/ 643467 h 1202730"/>
              <a:gd name="connsiteX2" fmla="*/ 1533782 w 1539389"/>
              <a:gd name="connsiteY2" fmla="*/ 846667 h 1202730"/>
              <a:gd name="connsiteX3" fmla="*/ 958049 w 1539389"/>
              <a:gd name="connsiteY3" fmla="*/ 1202267 h 1202730"/>
              <a:gd name="connsiteX4" fmla="*/ 77515 w 1539389"/>
              <a:gd name="connsiteY4" fmla="*/ 1024467 h 1202730"/>
              <a:gd name="connsiteX5" fmla="*/ 1315 w 1539389"/>
              <a:gd name="connsiteY5" fmla="*/ 262466 h 1202730"/>
              <a:gd name="connsiteX6" fmla="*/ 145249 w 1539389"/>
              <a:gd name="connsiteY6" fmla="*/ 0 h 1202730"/>
              <a:gd name="connsiteX0" fmla="*/ 87435 w 1481575"/>
              <a:gd name="connsiteY0" fmla="*/ 0 h 1202730"/>
              <a:gd name="connsiteX1" fmla="*/ 417635 w 1481575"/>
              <a:gd name="connsiteY1" fmla="*/ 643467 h 1202730"/>
              <a:gd name="connsiteX2" fmla="*/ 1475968 w 1481575"/>
              <a:gd name="connsiteY2" fmla="*/ 846667 h 1202730"/>
              <a:gd name="connsiteX3" fmla="*/ 900235 w 1481575"/>
              <a:gd name="connsiteY3" fmla="*/ 1202267 h 1202730"/>
              <a:gd name="connsiteX4" fmla="*/ 19701 w 1481575"/>
              <a:gd name="connsiteY4" fmla="*/ 1024467 h 1202730"/>
              <a:gd name="connsiteX5" fmla="*/ 2768 w 1481575"/>
              <a:gd name="connsiteY5" fmla="*/ 287866 h 1202730"/>
              <a:gd name="connsiteX6" fmla="*/ 87435 w 1481575"/>
              <a:gd name="connsiteY6" fmla="*/ 0 h 1202730"/>
              <a:gd name="connsiteX0" fmla="*/ 212490 w 1606630"/>
              <a:gd name="connsiteY0" fmla="*/ 0 h 1202730"/>
              <a:gd name="connsiteX1" fmla="*/ 542690 w 1606630"/>
              <a:gd name="connsiteY1" fmla="*/ 643467 h 1202730"/>
              <a:gd name="connsiteX2" fmla="*/ 1601023 w 1606630"/>
              <a:gd name="connsiteY2" fmla="*/ 846667 h 1202730"/>
              <a:gd name="connsiteX3" fmla="*/ 1025290 w 1606630"/>
              <a:gd name="connsiteY3" fmla="*/ 1202267 h 1202730"/>
              <a:gd name="connsiteX4" fmla="*/ 144756 w 1606630"/>
              <a:gd name="connsiteY4" fmla="*/ 1024467 h 1202730"/>
              <a:gd name="connsiteX5" fmla="*/ 823 w 1606630"/>
              <a:gd name="connsiteY5" fmla="*/ 313266 h 1202730"/>
              <a:gd name="connsiteX6" fmla="*/ 212490 w 1606630"/>
              <a:gd name="connsiteY6" fmla="*/ 0 h 1202730"/>
              <a:gd name="connsiteX0" fmla="*/ 215511 w 1609651"/>
              <a:gd name="connsiteY0" fmla="*/ 0 h 1202730"/>
              <a:gd name="connsiteX1" fmla="*/ 545711 w 1609651"/>
              <a:gd name="connsiteY1" fmla="*/ 643467 h 1202730"/>
              <a:gd name="connsiteX2" fmla="*/ 1604044 w 1609651"/>
              <a:gd name="connsiteY2" fmla="*/ 846667 h 1202730"/>
              <a:gd name="connsiteX3" fmla="*/ 1028311 w 1609651"/>
              <a:gd name="connsiteY3" fmla="*/ 1202267 h 1202730"/>
              <a:gd name="connsiteX4" fmla="*/ 147777 w 1609651"/>
              <a:gd name="connsiteY4" fmla="*/ 1024467 h 1202730"/>
              <a:gd name="connsiteX5" fmla="*/ 3844 w 1609651"/>
              <a:gd name="connsiteY5" fmla="*/ 313266 h 1202730"/>
              <a:gd name="connsiteX6" fmla="*/ 215511 w 1609651"/>
              <a:gd name="connsiteY6" fmla="*/ 0 h 1202730"/>
              <a:gd name="connsiteX0" fmla="*/ 220938 w 1615078"/>
              <a:gd name="connsiteY0" fmla="*/ 0 h 1202730"/>
              <a:gd name="connsiteX1" fmla="*/ 551138 w 1615078"/>
              <a:gd name="connsiteY1" fmla="*/ 643467 h 1202730"/>
              <a:gd name="connsiteX2" fmla="*/ 1609471 w 1615078"/>
              <a:gd name="connsiteY2" fmla="*/ 846667 h 1202730"/>
              <a:gd name="connsiteX3" fmla="*/ 1033738 w 1615078"/>
              <a:gd name="connsiteY3" fmla="*/ 1202267 h 1202730"/>
              <a:gd name="connsiteX4" fmla="*/ 153204 w 1615078"/>
              <a:gd name="connsiteY4" fmla="*/ 1024467 h 1202730"/>
              <a:gd name="connsiteX5" fmla="*/ 9271 w 1615078"/>
              <a:gd name="connsiteY5" fmla="*/ 313266 h 1202730"/>
              <a:gd name="connsiteX6" fmla="*/ 220938 w 1615078"/>
              <a:gd name="connsiteY6" fmla="*/ 0 h 1202730"/>
              <a:gd name="connsiteX0" fmla="*/ 273661 w 1667801"/>
              <a:gd name="connsiteY0" fmla="*/ 0 h 1202730"/>
              <a:gd name="connsiteX1" fmla="*/ 603861 w 1667801"/>
              <a:gd name="connsiteY1" fmla="*/ 643467 h 1202730"/>
              <a:gd name="connsiteX2" fmla="*/ 1662194 w 1667801"/>
              <a:gd name="connsiteY2" fmla="*/ 846667 h 1202730"/>
              <a:gd name="connsiteX3" fmla="*/ 1086461 w 1667801"/>
              <a:gd name="connsiteY3" fmla="*/ 1202267 h 1202730"/>
              <a:gd name="connsiteX4" fmla="*/ 205927 w 1667801"/>
              <a:gd name="connsiteY4" fmla="*/ 1024467 h 1202730"/>
              <a:gd name="connsiteX5" fmla="*/ 2728 w 1667801"/>
              <a:gd name="connsiteY5" fmla="*/ 270932 h 1202730"/>
              <a:gd name="connsiteX6" fmla="*/ 273661 w 1667801"/>
              <a:gd name="connsiteY6" fmla="*/ 0 h 1202730"/>
              <a:gd name="connsiteX0" fmla="*/ 205927 w 1667801"/>
              <a:gd name="connsiteY0" fmla="*/ 1024467 h 1202746"/>
              <a:gd name="connsiteX1" fmla="*/ 2728 w 1667801"/>
              <a:gd name="connsiteY1" fmla="*/ 270932 h 1202746"/>
              <a:gd name="connsiteX2" fmla="*/ 273661 w 1667801"/>
              <a:gd name="connsiteY2" fmla="*/ 0 h 1202746"/>
              <a:gd name="connsiteX3" fmla="*/ 603861 w 1667801"/>
              <a:gd name="connsiteY3" fmla="*/ 643467 h 1202746"/>
              <a:gd name="connsiteX4" fmla="*/ 1662194 w 1667801"/>
              <a:gd name="connsiteY4" fmla="*/ 846667 h 1202746"/>
              <a:gd name="connsiteX5" fmla="*/ 1086461 w 1667801"/>
              <a:gd name="connsiteY5" fmla="*/ 1202267 h 1202746"/>
              <a:gd name="connsiteX6" fmla="*/ 297367 w 1667801"/>
              <a:gd name="connsiteY6" fmla="*/ 1115907 h 1202746"/>
              <a:gd name="connsiteX0" fmla="*/ 205927 w 1667801"/>
              <a:gd name="connsiteY0" fmla="*/ 1024467 h 1202267"/>
              <a:gd name="connsiteX1" fmla="*/ 2728 w 1667801"/>
              <a:gd name="connsiteY1" fmla="*/ 270932 h 1202267"/>
              <a:gd name="connsiteX2" fmla="*/ 273661 w 1667801"/>
              <a:gd name="connsiteY2" fmla="*/ 0 h 1202267"/>
              <a:gd name="connsiteX3" fmla="*/ 603861 w 1667801"/>
              <a:gd name="connsiteY3" fmla="*/ 643467 h 1202267"/>
              <a:gd name="connsiteX4" fmla="*/ 1662194 w 1667801"/>
              <a:gd name="connsiteY4" fmla="*/ 846667 h 1202267"/>
              <a:gd name="connsiteX5" fmla="*/ 1086461 w 1667801"/>
              <a:gd name="connsiteY5" fmla="*/ 1202267 h 1202267"/>
              <a:gd name="connsiteX0" fmla="*/ 0 w 1665073"/>
              <a:gd name="connsiteY0" fmla="*/ 270932 h 1202267"/>
              <a:gd name="connsiteX1" fmla="*/ 270933 w 1665073"/>
              <a:gd name="connsiteY1" fmla="*/ 0 h 1202267"/>
              <a:gd name="connsiteX2" fmla="*/ 601133 w 1665073"/>
              <a:gd name="connsiteY2" fmla="*/ 643467 h 1202267"/>
              <a:gd name="connsiteX3" fmla="*/ 1659466 w 1665073"/>
              <a:gd name="connsiteY3" fmla="*/ 846667 h 1202267"/>
              <a:gd name="connsiteX4" fmla="*/ 1083733 w 1665073"/>
              <a:gd name="connsiteY4" fmla="*/ 1202267 h 1202267"/>
              <a:gd name="connsiteX0" fmla="*/ 0 w 1394140"/>
              <a:gd name="connsiteY0" fmla="*/ 0 h 1202267"/>
              <a:gd name="connsiteX1" fmla="*/ 330200 w 1394140"/>
              <a:gd name="connsiteY1" fmla="*/ 643467 h 1202267"/>
              <a:gd name="connsiteX2" fmla="*/ 1388533 w 1394140"/>
              <a:gd name="connsiteY2" fmla="*/ 846667 h 1202267"/>
              <a:gd name="connsiteX3" fmla="*/ 812800 w 1394140"/>
              <a:gd name="connsiteY3" fmla="*/ 1202267 h 1202267"/>
              <a:gd name="connsiteX0" fmla="*/ 0 w 1388533"/>
              <a:gd name="connsiteY0" fmla="*/ 0 h 846667"/>
              <a:gd name="connsiteX1" fmla="*/ 330200 w 1388533"/>
              <a:gd name="connsiteY1" fmla="*/ 643467 h 846667"/>
              <a:gd name="connsiteX2" fmla="*/ 1388533 w 1388533"/>
              <a:gd name="connsiteY2" fmla="*/ 846667 h 846667"/>
              <a:gd name="connsiteX0" fmla="*/ 0 w 1388533"/>
              <a:gd name="connsiteY0" fmla="*/ 0 h 846667"/>
              <a:gd name="connsiteX1" fmla="*/ 330200 w 1388533"/>
              <a:gd name="connsiteY1" fmla="*/ 643467 h 846667"/>
              <a:gd name="connsiteX2" fmla="*/ 1220679 w 1388533"/>
              <a:gd name="connsiteY2" fmla="*/ 810003 h 846667"/>
              <a:gd name="connsiteX3" fmla="*/ 1388533 w 1388533"/>
              <a:gd name="connsiteY3" fmla="*/ 846667 h 846667"/>
              <a:gd name="connsiteX0" fmla="*/ 0 w 1220679"/>
              <a:gd name="connsiteY0" fmla="*/ 0 h 810003"/>
              <a:gd name="connsiteX1" fmla="*/ 330200 w 1220679"/>
              <a:gd name="connsiteY1" fmla="*/ 643467 h 810003"/>
              <a:gd name="connsiteX2" fmla="*/ 1220679 w 1220679"/>
              <a:gd name="connsiteY2" fmla="*/ 810003 h 810003"/>
            </a:gdLst>
            <a:ahLst/>
            <a:cxnLst>
              <a:cxn ang="0">
                <a:pos x="connsiteX0" y="connsiteY0"/>
              </a:cxn>
              <a:cxn ang="0">
                <a:pos x="connsiteX1" y="connsiteY1"/>
              </a:cxn>
              <a:cxn ang="0">
                <a:pos x="connsiteX2" y="connsiteY2"/>
              </a:cxn>
            </a:cxnLst>
            <a:rect l="l" t="t" r="r" b="b"/>
            <a:pathLst>
              <a:path w="1220679" h="810003">
                <a:moveTo>
                  <a:pt x="0" y="0"/>
                </a:moveTo>
                <a:cubicBezTo>
                  <a:pt x="49389" y="251178"/>
                  <a:pt x="98778" y="502356"/>
                  <a:pt x="330200" y="643467"/>
                </a:cubicBezTo>
                <a:cubicBezTo>
                  <a:pt x="533646" y="778467"/>
                  <a:pt x="1044290" y="776136"/>
                  <a:pt x="1220679" y="810003"/>
                </a:cubicBezTo>
              </a:path>
            </a:pathLst>
          </a:cu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7" name="TextBox 46">
            <a:extLst>
              <a:ext uri="{FF2B5EF4-FFF2-40B4-BE49-F238E27FC236}">
                <a16:creationId xmlns:a16="http://schemas.microsoft.com/office/drawing/2014/main" id="{54604A35-D949-4CAF-9D05-AD3AD5715C40}"/>
              </a:ext>
            </a:extLst>
          </p:cNvPr>
          <p:cNvSpPr txBox="1"/>
          <p:nvPr/>
        </p:nvSpPr>
        <p:spPr>
          <a:xfrm>
            <a:off x="10533708" y="4799059"/>
            <a:ext cx="612668" cy="461665"/>
          </a:xfrm>
          <a:prstGeom prst="rect">
            <a:avLst/>
          </a:prstGeom>
          <a:noFill/>
          <a:ln>
            <a:noFill/>
          </a:ln>
        </p:spPr>
        <p:txBody>
          <a:bodyPr wrap="none" rtlCol="0">
            <a:spAutoFit/>
          </a:bodyPr>
          <a:lstStyle/>
          <a:p>
            <a:pPr algn="ctr"/>
            <a:r>
              <a:rPr lang="en-US" sz="2400" dirty="0">
                <a:solidFill>
                  <a:srgbClr val="FF0000"/>
                </a:solidFill>
              </a:rPr>
              <a:t>???</a:t>
            </a:r>
            <a:endParaRPr lang="cs-CZ" sz="2400" dirty="0">
              <a:solidFill>
                <a:srgbClr val="FF0000"/>
              </a:solidFill>
            </a:endParaRPr>
          </a:p>
        </p:txBody>
      </p:sp>
    </p:spTree>
    <p:extLst>
      <p:ext uri="{BB962C8B-B14F-4D97-AF65-F5344CB8AC3E}">
        <p14:creationId xmlns:p14="http://schemas.microsoft.com/office/powerpoint/2010/main" val="31286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42"/>
                                        </p:tgtEl>
                                      </p:cBhvr>
                                    </p:animEffect>
                                    <p:set>
                                      <p:cBhvr>
                                        <p:cTn id="17" dur="1" fill="hold">
                                          <p:stCondLst>
                                            <p:cond delay="499"/>
                                          </p:stCondLst>
                                        </p:cTn>
                                        <p:tgtEl>
                                          <p:spTgt spid="42"/>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fade">
                                      <p:cBhvr>
                                        <p:cTn id="20" dur="500"/>
                                        <p:tgtEl>
                                          <p:spTgt spid="5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61"/>
                                        </p:tgtEl>
                                        <p:attrNameLst>
                                          <p:attrName>style.visibility</p:attrName>
                                        </p:attrNameLst>
                                      </p:cBhvr>
                                      <p:to>
                                        <p:strVal val="visible"/>
                                      </p:to>
                                    </p:set>
                                  </p:childTnLst>
                                </p:cTn>
                              </p:par>
                              <p:par>
                                <p:cTn id="28" presetID="10" presetClass="entr" presetSubtype="0" fill="hold" grpId="0" nodeType="withEffect">
                                  <p:stCondLst>
                                    <p:cond delay="0"/>
                                  </p:stCondLst>
                                  <p:childTnLst>
                                    <p:set>
                                      <p:cBhvr>
                                        <p:cTn id="29" dur="1" fill="hold">
                                          <p:stCondLst>
                                            <p:cond delay="0"/>
                                          </p:stCondLst>
                                        </p:cTn>
                                        <p:tgtEl>
                                          <p:spTgt spid="72"/>
                                        </p:tgtEl>
                                        <p:attrNameLst>
                                          <p:attrName>style.visibility</p:attrName>
                                        </p:attrNameLst>
                                      </p:cBhvr>
                                      <p:to>
                                        <p:strVal val="visible"/>
                                      </p:to>
                                    </p:set>
                                    <p:animEffect transition="in" filter="fade">
                                      <p:cBhvr>
                                        <p:cTn id="30" dur="500"/>
                                        <p:tgtEl>
                                          <p:spTgt spid="7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500"/>
                                        <p:tgtEl>
                                          <p:spTgt spid="47"/>
                                        </p:tgtEl>
                                      </p:cBhvr>
                                    </p:animEffect>
                                  </p:childTnLst>
                                </p:cTn>
                              </p:par>
                              <p:par>
                                <p:cTn id="34" presetID="1" presetClass="exit" presetSubtype="0" fill="hold" grpId="0" nodeType="withEffect">
                                  <p:stCondLst>
                                    <p:cond delay="0"/>
                                  </p:stCondLst>
                                  <p:childTnLst>
                                    <p:set>
                                      <p:cBhvr>
                                        <p:cTn id="35" dur="1" fill="hold">
                                          <p:stCondLst>
                                            <p:cond delay="0"/>
                                          </p:stCondLst>
                                        </p:cTn>
                                        <p:tgtEl>
                                          <p:spTgt spid="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42" grpId="0" animBg="1"/>
      <p:bldP spid="60" grpId="0" animBg="1"/>
      <p:bldP spid="61" grpId="0" animBg="1"/>
      <p:bldP spid="72" grpId="0" animBg="1"/>
      <p:bldP spid="70" grpId="0"/>
      <p:bldP spid="4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4FE0D-3955-45D8-AB5B-0B663904A2F0}"/>
              </a:ext>
            </a:extLst>
          </p:cNvPr>
          <p:cNvSpPr>
            <a:spLocks noGrp="1"/>
          </p:cNvSpPr>
          <p:nvPr>
            <p:ph type="title"/>
          </p:nvPr>
        </p:nvSpPr>
        <p:spPr/>
        <p:txBody>
          <a:bodyPr/>
          <a:lstStyle/>
          <a:p>
            <a:r>
              <a:rPr lang="en-US" b="0" dirty="0"/>
              <a:t>Exhibit B</a:t>
            </a:r>
            <a:br>
              <a:rPr lang="en-US" b="0" dirty="0"/>
            </a:br>
            <a:r>
              <a:rPr lang="en-US" dirty="0"/>
              <a:t>Optimal MIS weights</a:t>
            </a:r>
            <a:endParaRPr lang="x-none" dirty="0"/>
          </a:p>
        </p:txBody>
      </p:sp>
    </p:spTree>
    <p:extLst>
      <p:ext uri="{BB962C8B-B14F-4D97-AF65-F5344CB8AC3E}">
        <p14:creationId xmlns:p14="http://schemas.microsoft.com/office/powerpoint/2010/main" val="851927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468AEA-A1DC-F34D-B8BC-E536FFCEF355}"/>
              </a:ext>
            </a:extLst>
          </p:cNvPr>
          <p:cNvPicPr>
            <a:picLocks noChangeAspect="1"/>
          </p:cNvPicPr>
          <p:nvPr/>
        </p:nvPicPr>
        <p:blipFill rotWithShape="1">
          <a:blip r:embed="rId3"/>
          <a:srcRect t="31719" b="25614"/>
          <a:stretch/>
        </p:blipFill>
        <p:spPr>
          <a:xfrm>
            <a:off x="0" y="2175308"/>
            <a:ext cx="12192000" cy="2926081"/>
          </a:xfrm>
          <a:prstGeom prst="rect">
            <a:avLst/>
          </a:prstGeom>
        </p:spPr>
      </p:pic>
      <p:sp>
        <p:nvSpPr>
          <p:cNvPr id="2" name="Footer Placeholder 1">
            <a:extLst>
              <a:ext uri="{FF2B5EF4-FFF2-40B4-BE49-F238E27FC236}">
                <a16:creationId xmlns:a16="http://schemas.microsoft.com/office/drawing/2014/main" id="{A07F174A-DC42-42F6-AC3C-D29E3603DA47}"/>
              </a:ext>
            </a:extLst>
          </p:cNvPr>
          <p:cNvSpPr>
            <a:spLocks noGrp="1"/>
          </p:cNvSpPr>
          <p:nvPr>
            <p:ph type="ftr" sz="quarter" idx="10"/>
          </p:nvPr>
        </p:nvSpPr>
        <p:spPr/>
        <p:txBody>
          <a:bodyPr/>
          <a:lstStyle/>
          <a:p>
            <a:pPr algn="l"/>
            <a:r>
              <a:rPr lang="en-US">
                <a:solidFill>
                  <a:srgbClr val="34205B"/>
                </a:solidFill>
              </a:rPr>
              <a:t>Kondapaneni, Vévoda, Grittmann, Skřivan, Slusallek, Křivánek -- Optimal multiple importance sampling</a:t>
            </a:r>
            <a:endParaRPr lang="cs-CZ" dirty="0">
              <a:solidFill>
                <a:srgbClr val="34205B"/>
              </a:solidFill>
            </a:endParaRPr>
          </a:p>
        </p:txBody>
      </p:sp>
      <p:sp>
        <p:nvSpPr>
          <p:cNvPr id="4" name="Slide Number Placeholder 3">
            <a:extLst>
              <a:ext uri="{FF2B5EF4-FFF2-40B4-BE49-F238E27FC236}">
                <a16:creationId xmlns:a16="http://schemas.microsoft.com/office/drawing/2014/main" id="{3D576C3D-0EF7-42FB-9204-68059E17BBFF}"/>
              </a:ext>
            </a:extLst>
          </p:cNvPr>
          <p:cNvSpPr>
            <a:spLocks noGrp="1"/>
          </p:cNvSpPr>
          <p:nvPr>
            <p:ph type="sldNum" sz="quarter" idx="11"/>
          </p:nvPr>
        </p:nvSpPr>
        <p:spPr/>
        <p:txBody>
          <a:bodyPr/>
          <a:lstStyle/>
          <a:p>
            <a:fld id="{22715E2D-623F-42BE-A608-3D699D020166}" type="slidenum">
              <a:rPr lang="x-none" smtClean="0"/>
              <a:pPr/>
              <a:t>2</a:t>
            </a:fld>
            <a:endParaRPr lang="x-none" dirty="0"/>
          </a:p>
        </p:txBody>
      </p:sp>
    </p:spTree>
    <p:extLst>
      <p:ext uri="{BB962C8B-B14F-4D97-AF65-F5344CB8AC3E}">
        <p14:creationId xmlns:p14="http://schemas.microsoft.com/office/powerpoint/2010/main" val="2854159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Freeform a33">
            <a:extLst>
              <a:ext uri="{FF2B5EF4-FFF2-40B4-BE49-F238E27FC236}">
                <a16:creationId xmlns:a16="http://schemas.microsoft.com/office/drawing/2014/main" id="{B8C45491-C99B-4BF3-A750-03FBC0285651}"/>
              </a:ext>
            </a:extLst>
          </p:cNvPr>
          <p:cNvSpPr/>
          <p:nvPr/>
        </p:nvSpPr>
        <p:spPr>
          <a:xfrm>
            <a:off x="6863927" y="4840200"/>
            <a:ext cx="3449008" cy="653051"/>
          </a:xfrm>
          <a:custGeom>
            <a:avLst/>
            <a:gdLst>
              <a:gd name="connsiteX0" fmla="*/ 0 w 1388533"/>
              <a:gd name="connsiteY0" fmla="*/ 0 h 846667"/>
              <a:gd name="connsiteX1" fmla="*/ 330200 w 1388533"/>
              <a:gd name="connsiteY1" fmla="*/ 643467 h 846667"/>
              <a:gd name="connsiteX2" fmla="*/ 1388533 w 1388533"/>
              <a:gd name="connsiteY2" fmla="*/ 846667 h 846667"/>
              <a:gd name="connsiteX0" fmla="*/ 0 w 1388533"/>
              <a:gd name="connsiteY0" fmla="*/ 0 h 846667"/>
              <a:gd name="connsiteX1" fmla="*/ 330200 w 1388533"/>
              <a:gd name="connsiteY1" fmla="*/ 643467 h 846667"/>
              <a:gd name="connsiteX2" fmla="*/ 1388533 w 1388533"/>
              <a:gd name="connsiteY2" fmla="*/ 846667 h 846667"/>
              <a:gd name="connsiteX3" fmla="*/ 0 w 1388533"/>
              <a:gd name="connsiteY3" fmla="*/ 0 h 846667"/>
              <a:gd name="connsiteX0" fmla="*/ 110067 w 1498600"/>
              <a:gd name="connsiteY0" fmla="*/ 0 h 938793"/>
              <a:gd name="connsiteX1" fmla="*/ 440267 w 1498600"/>
              <a:gd name="connsiteY1" fmla="*/ 643467 h 938793"/>
              <a:gd name="connsiteX2" fmla="*/ 1498600 w 1498600"/>
              <a:gd name="connsiteY2" fmla="*/ 846667 h 938793"/>
              <a:gd name="connsiteX3" fmla="*/ 0 w 1498600"/>
              <a:gd name="connsiteY3" fmla="*/ 880533 h 938793"/>
              <a:gd name="connsiteX4" fmla="*/ 110067 w 1498600"/>
              <a:gd name="connsiteY4" fmla="*/ 0 h 938793"/>
              <a:gd name="connsiteX0" fmla="*/ 110067 w 1504207"/>
              <a:gd name="connsiteY0" fmla="*/ 0 h 1202394"/>
              <a:gd name="connsiteX1" fmla="*/ 440267 w 1504207"/>
              <a:gd name="connsiteY1" fmla="*/ 643467 h 1202394"/>
              <a:gd name="connsiteX2" fmla="*/ 1498600 w 1504207"/>
              <a:gd name="connsiteY2" fmla="*/ 846667 h 1202394"/>
              <a:gd name="connsiteX3" fmla="*/ 922867 w 1504207"/>
              <a:gd name="connsiteY3" fmla="*/ 1202267 h 1202394"/>
              <a:gd name="connsiteX4" fmla="*/ 0 w 1504207"/>
              <a:gd name="connsiteY4" fmla="*/ 880533 h 1202394"/>
              <a:gd name="connsiteX5" fmla="*/ 110067 w 1504207"/>
              <a:gd name="connsiteY5" fmla="*/ 0 h 1202394"/>
              <a:gd name="connsiteX0" fmla="*/ 146035 w 1540175"/>
              <a:gd name="connsiteY0" fmla="*/ 0 h 1202390"/>
              <a:gd name="connsiteX1" fmla="*/ 476235 w 1540175"/>
              <a:gd name="connsiteY1" fmla="*/ 643467 h 1202390"/>
              <a:gd name="connsiteX2" fmla="*/ 1534568 w 1540175"/>
              <a:gd name="connsiteY2" fmla="*/ 846667 h 1202390"/>
              <a:gd name="connsiteX3" fmla="*/ 958835 w 1540175"/>
              <a:gd name="connsiteY3" fmla="*/ 1202267 h 1202390"/>
              <a:gd name="connsiteX4" fmla="*/ 35968 w 1540175"/>
              <a:gd name="connsiteY4" fmla="*/ 880533 h 1202390"/>
              <a:gd name="connsiteX5" fmla="*/ 2101 w 1540175"/>
              <a:gd name="connsiteY5" fmla="*/ 262466 h 1202390"/>
              <a:gd name="connsiteX6" fmla="*/ 146035 w 1540175"/>
              <a:gd name="connsiteY6" fmla="*/ 0 h 1202390"/>
              <a:gd name="connsiteX0" fmla="*/ 145249 w 1539389"/>
              <a:gd name="connsiteY0" fmla="*/ 0 h 1202730"/>
              <a:gd name="connsiteX1" fmla="*/ 475449 w 1539389"/>
              <a:gd name="connsiteY1" fmla="*/ 643467 h 1202730"/>
              <a:gd name="connsiteX2" fmla="*/ 1533782 w 1539389"/>
              <a:gd name="connsiteY2" fmla="*/ 846667 h 1202730"/>
              <a:gd name="connsiteX3" fmla="*/ 958049 w 1539389"/>
              <a:gd name="connsiteY3" fmla="*/ 1202267 h 1202730"/>
              <a:gd name="connsiteX4" fmla="*/ 77515 w 1539389"/>
              <a:gd name="connsiteY4" fmla="*/ 1024467 h 1202730"/>
              <a:gd name="connsiteX5" fmla="*/ 1315 w 1539389"/>
              <a:gd name="connsiteY5" fmla="*/ 262466 h 1202730"/>
              <a:gd name="connsiteX6" fmla="*/ 145249 w 1539389"/>
              <a:gd name="connsiteY6" fmla="*/ 0 h 1202730"/>
              <a:gd name="connsiteX0" fmla="*/ 87435 w 1481575"/>
              <a:gd name="connsiteY0" fmla="*/ 0 h 1202730"/>
              <a:gd name="connsiteX1" fmla="*/ 417635 w 1481575"/>
              <a:gd name="connsiteY1" fmla="*/ 643467 h 1202730"/>
              <a:gd name="connsiteX2" fmla="*/ 1475968 w 1481575"/>
              <a:gd name="connsiteY2" fmla="*/ 846667 h 1202730"/>
              <a:gd name="connsiteX3" fmla="*/ 900235 w 1481575"/>
              <a:gd name="connsiteY3" fmla="*/ 1202267 h 1202730"/>
              <a:gd name="connsiteX4" fmla="*/ 19701 w 1481575"/>
              <a:gd name="connsiteY4" fmla="*/ 1024467 h 1202730"/>
              <a:gd name="connsiteX5" fmla="*/ 2768 w 1481575"/>
              <a:gd name="connsiteY5" fmla="*/ 287866 h 1202730"/>
              <a:gd name="connsiteX6" fmla="*/ 87435 w 1481575"/>
              <a:gd name="connsiteY6" fmla="*/ 0 h 1202730"/>
              <a:gd name="connsiteX0" fmla="*/ 212490 w 1606630"/>
              <a:gd name="connsiteY0" fmla="*/ 0 h 1202730"/>
              <a:gd name="connsiteX1" fmla="*/ 542690 w 1606630"/>
              <a:gd name="connsiteY1" fmla="*/ 643467 h 1202730"/>
              <a:gd name="connsiteX2" fmla="*/ 1601023 w 1606630"/>
              <a:gd name="connsiteY2" fmla="*/ 846667 h 1202730"/>
              <a:gd name="connsiteX3" fmla="*/ 1025290 w 1606630"/>
              <a:gd name="connsiteY3" fmla="*/ 1202267 h 1202730"/>
              <a:gd name="connsiteX4" fmla="*/ 144756 w 1606630"/>
              <a:gd name="connsiteY4" fmla="*/ 1024467 h 1202730"/>
              <a:gd name="connsiteX5" fmla="*/ 823 w 1606630"/>
              <a:gd name="connsiteY5" fmla="*/ 313266 h 1202730"/>
              <a:gd name="connsiteX6" fmla="*/ 212490 w 1606630"/>
              <a:gd name="connsiteY6" fmla="*/ 0 h 1202730"/>
              <a:gd name="connsiteX0" fmla="*/ 215511 w 1609651"/>
              <a:gd name="connsiteY0" fmla="*/ 0 h 1202730"/>
              <a:gd name="connsiteX1" fmla="*/ 545711 w 1609651"/>
              <a:gd name="connsiteY1" fmla="*/ 643467 h 1202730"/>
              <a:gd name="connsiteX2" fmla="*/ 1604044 w 1609651"/>
              <a:gd name="connsiteY2" fmla="*/ 846667 h 1202730"/>
              <a:gd name="connsiteX3" fmla="*/ 1028311 w 1609651"/>
              <a:gd name="connsiteY3" fmla="*/ 1202267 h 1202730"/>
              <a:gd name="connsiteX4" fmla="*/ 147777 w 1609651"/>
              <a:gd name="connsiteY4" fmla="*/ 1024467 h 1202730"/>
              <a:gd name="connsiteX5" fmla="*/ 3844 w 1609651"/>
              <a:gd name="connsiteY5" fmla="*/ 313266 h 1202730"/>
              <a:gd name="connsiteX6" fmla="*/ 215511 w 1609651"/>
              <a:gd name="connsiteY6" fmla="*/ 0 h 1202730"/>
              <a:gd name="connsiteX0" fmla="*/ 220938 w 1615078"/>
              <a:gd name="connsiteY0" fmla="*/ 0 h 1202730"/>
              <a:gd name="connsiteX1" fmla="*/ 551138 w 1615078"/>
              <a:gd name="connsiteY1" fmla="*/ 643467 h 1202730"/>
              <a:gd name="connsiteX2" fmla="*/ 1609471 w 1615078"/>
              <a:gd name="connsiteY2" fmla="*/ 846667 h 1202730"/>
              <a:gd name="connsiteX3" fmla="*/ 1033738 w 1615078"/>
              <a:gd name="connsiteY3" fmla="*/ 1202267 h 1202730"/>
              <a:gd name="connsiteX4" fmla="*/ 153204 w 1615078"/>
              <a:gd name="connsiteY4" fmla="*/ 1024467 h 1202730"/>
              <a:gd name="connsiteX5" fmla="*/ 9271 w 1615078"/>
              <a:gd name="connsiteY5" fmla="*/ 313266 h 1202730"/>
              <a:gd name="connsiteX6" fmla="*/ 220938 w 1615078"/>
              <a:gd name="connsiteY6" fmla="*/ 0 h 1202730"/>
              <a:gd name="connsiteX0" fmla="*/ 273661 w 1667801"/>
              <a:gd name="connsiteY0" fmla="*/ 0 h 1202730"/>
              <a:gd name="connsiteX1" fmla="*/ 603861 w 1667801"/>
              <a:gd name="connsiteY1" fmla="*/ 643467 h 1202730"/>
              <a:gd name="connsiteX2" fmla="*/ 1662194 w 1667801"/>
              <a:gd name="connsiteY2" fmla="*/ 846667 h 1202730"/>
              <a:gd name="connsiteX3" fmla="*/ 1086461 w 1667801"/>
              <a:gd name="connsiteY3" fmla="*/ 1202267 h 1202730"/>
              <a:gd name="connsiteX4" fmla="*/ 205927 w 1667801"/>
              <a:gd name="connsiteY4" fmla="*/ 1024467 h 1202730"/>
              <a:gd name="connsiteX5" fmla="*/ 2728 w 1667801"/>
              <a:gd name="connsiteY5" fmla="*/ 270932 h 1202730"/>
              <a:gd name="connsiteX6" fmla="*/ 273661 w 1667801"/>
              <a:gd name="connsiteY6" fmla="*/ 0 h 1202730"/>
              <a:gd name="connsiteX0" fmla="*/ 327362 w 1721502"/>
              <a:gd name="connsiteY0" fmla="*/ 0 h 1361190"/>
              <a:gd name="connsiteX1" fmla="*/ 657562 w 1721502"/>
              <a:gd name="connsiteY1" fmla="*/ 643467 h 1361190"/>
              <a:gd name="connsiteX2" fmla="*/ 1715895 w 1721502"/>
              <a:gd name="connsiteY2" fmla="*/ 846667 h 1361190"/>
              <a:gd name="connsiteX3" fmla="*/ 1140162 w 1721502"/>
              <a:gd name="connsiteY3" fmla="*/ 1202267 h 1361190"/>
              <a:gd name="connsiteX4" fmla="*/ 96062 w 1721502"/>
              <a:gd name="connsiteY4" fmla="*/ 1319542 h 1361190"/>
              <a:gd name="connsiteX5" fmla="*/ 56429 w 1721502"/>
              <a:gd name="connsiteY5" fmla="*/ 270932 h 1361190"/>
              <a:gd name="connsiteX6" fmla="*/ 327362 w 1721502"/>
              <a:gd name="connsiteY6" fmla="*/ 0 h 1361190"/>
              <a:gd name="connsiteX0" fmla="*/ 327362 w 1721236"/>
              <a:gd name="connsiteY0" fmla="*/ 0 h 1486357"/>
              <a:gd name="connsiteX1" fmla="*/ 657562 w 1721236"/>
              <a:gd name="connsiteY1" fmla="*/ 643467 h 1486357"/>
              <a:gd name="connsiteX2" fmla="*/ 1715895 w 1721236"/>
              <a:gd name="connsiteY2" fmla="*/ 846667 h 1486357"/>
              <a:gd name="connsiteX3" fmla="*/ 1118640 w 1721236"/>
              <a:gd name="connsiteY3" fmla="*/ 1485771 h 1486357"/>
              <a:gd name="connsiteX4" fmla="*/ 96062 w 1721236"/>
              <a:gd name="connsiteY4" fmla="*/ 1319542 h 1486357"/>
              <a:gd name="connsiteX5" fmla="*/ 56429 w 1721236"/>
              <a:gd name="connsiteY5" fmla="*/ 270932 h 1486357"/>
              <a:gd name="connsiteX6" fmla="*/ 327362 w 1721236"/>
              <a:gd name="connsiteY6" fmla="*/ 0 h 1486357"/>
              <a:gd name="connsiteX0" fmla="*/ 296830 w 1690834"/>
              <a:gd name="connsiteY0" fmla="*/ 0 h 1567473"/>
              <a:gd name="connsiteX1" fmla="*/ 627030 w 1690834"/>
              <a:gd name="connsiteY1" fmla="*/ 643467 h 1567473"/>
              <a:gd name="connsiteX2" fmla="*/ 1685363 w 1690834"/>
              <a:gd name="connsiteY2" fmla="*/ 846667 h 1567473"/>
              <a:gd name="connsiteX3" fmla="*/ 1088108 w 1690834"/>
              <a:gd name="connsiteY3" fmla="*/ 1485771 h 1567473"/>
              <a:gd name="connsiteX4" fmla="*/ 120684 w 1690834"/>
              <a:gd name="connsiteY4" fmla="*/ 1467815 h 1567473"/>
              <a:gd name="connsiteX5" fmla="*/ 25897 w 1690834"/>
              <a:gd name="connsiteY5" fmla="*/ 270932 h 1567473"/>
              <a:gd name="connsiteX6" fmla="*/ 296830 w 1690834"/>
              <a:gd name="connsiteY6" fmla="*/ 0 h 1567473"/>
              <a:gd name="connsiteX0" fmla="*/ 296830 w 1690834"/>
              <a:gd name="connsiteY0" fmla="*/ 0 h 1542651"/>
              <a:gd name="connsiteX1" fmla="*/ 627030 w 1690834"/>
              <a:gd name="connsiteY1" fmla="*/ 643467 h 1542651"/>
              <a:gd name="connsiteX2" fmla="*/ 1685363 w 1690834"/>
              <a:gd name="connsiteY2" fmla="*/ 846667 h 1542651"/>
              <a:gd name="connsiteX3" fmla="*/ 1088108 w 1690834"/>
              <a:gd name="connsiteY3" fmla="*/ 1485771 h 1542651"/>
              <a:gd name="connsiteX4" fmla="*/ 120684 w 1690834"/>
              <a:gd name="connsiteY4" fmla="*/ 1467815 h 1542651"/>
              <a:gd name="connsiteX5" fmla="*/ 25897 w 1690834"/>
              <a:gd name="connsiteY5" fmla="*/ 270932 h 1542651"/>
              <a:gd name="connsiteX6" fmla="*/ 296830 w 1690834"/>
              <a:gd name="connsiteY6" fmla="*/ 0 h 1542651"/>
              <a:gd name="connsiteX0" fmla="*/ 296830 w 1780543"/>
              <a:gd name="connsiteY0" fmla="*/ 0 h 1542651"/>
              <a:gd name="connsiteX1" fmla="*/ 627030 w 1780543"/>
              <a:gd name="connsiteY1" fmla="*/ 643467 h 1542651"/>
              <a:gd name="connsiteX2" fmla="*/ 1685363 w 1780543"/>
              <a:gd name="connsiteY2" fmla="*/ 846667 h 1542651"/>
              <a:gd name="connsiteX3" fmla="*/ 1552978 w 1780543"/>
              <a:gd name="connsiteY3" fmla="*/ 1485771 h 1542651"/>
              <a:gd name="connsiteX4" fmla="*/ 120684 w 1780543"/>
              <a:gd name="connsiteY4" fmla="*/ 1467815 h 1542651"/>
              <a:gd name="connsiteX5" fmla="*/ 25897 w 1780543"/>
              <a:gd name="connsiteY5" fmla="*/ 270932 h 1542651"/>
              <a:gd name="connsiteX6" fmla="*/ 296830 w 1780543"/>
              <a:gd name="connsiteY6" fmla="*/ 0 h 1542651"/>
              <a:gd name="connsiteX0" fmla="*/ 296830 w 1856771"/>
              <a:gd name="connsiteY0" fmla="*/ 0 h 1542651"/>
              <a:gd name="connsiteX1" fmla="*/ 627030 w 1856771"/>
              <a:gd name="connsiteY1" fmla="*/ 643467 h 1542651"/>
              <a:gd name="connsiteX2" fmla="*/ 1685363 w 1856771"/>
              <a:gd name="connsiteY2" fmla="*/ 846667 h 1542651"/>
              <a:gd name="connsiteX3" fmla="*/ 1694803 w 1856771"/>
              <a:gd name="connsiteY3" fmla="*/ 1485771 h 1542651"/>
              <a:gd name="connsiteX4" fmla="*/ 120684 w 1856771"/>
              <a:gd name="connsiteY4" fmla="*/ 1467815 h 1542651"/>
              <a:gd name="connsiteX5" fmla="*/ 25897 w 1856771"/>
              <a:gd name="connsiteY5" fmla="*/ 270932 h 1542651"/>
              <a:gd name="connsiteX6" fmla="*/ 296830 w 1856771"/>
              <a:gd name="connsiteY6" fmla="*/ 0 h 1542651"/>
              <a:gd name="connsiteX0" fmla="*/ 296830 w 1762005"/>
              <a:gd name="connsiteY0" fmla="*/ 0 h 1542651"/>
              <a:gd name="connsiteX1" fmla="*/ 627030 w 1762005"/>
              <a:gd name="connsiteY1" fmla="*/ 643467 h 1542651"/>
              <a:gd name="connsiteX2" fmla="*/ 1685363 w 1762005"/>
              <a:gd name="connsiteY2" fmla="*/ 846667 h 1542651"/>
              <a:gd name="connsiteX3" fmla="*/ 1505704 w 1762005"/>
              <a:gd name="connsiteY3" fmla="*/ 1485771 h 1542651"/>
              <a:gd name="connsiteX4" fmla="*/ 120684 w 1762005"/>
              <a:gd name="connsiteY4" fmla="*/ 1467815 h 1542651"/>
              <a:gd name="connsiteX5" fmla="*/ 25897 w 1762005"/>
              <a:gd name="connsiteY5" fmla="*/ 270932 h 1542651"/>
              <a:gd name="connsiteX6" fmla="*/ 296830 w 1762005"/>
              <a:gd name="connsiteY6" fmla="*/ 0 h 1542651"/>
              <a:gd name="connsiteX0" fmla="*/ 296830 w 1758510"/>
              <a:gd name="connsiteY0" fmla="*/ 0 h 1542651"/>
              <a:gd name="connsiteX1" fmla="*/ 627030 w 1758510"/>
              <a:gd name="connsiteY1" fmla="*/ 643467 h 1542651"/>
              <a:gd name="connsiteX2" fmla="*/ 1685363 w 1758510"/>
              <a:gd name="connsiteY2" fmla="*/ 846667 h 1542651"/>
              <a:gd name="connsiteX3" fmla="*/ 1505704 w 1758510"/>
              <a:gd name="connsiteY3" fmla="*/ 1485771 h 1542651"/>
              <a:gd name="connsiteX4" fmla="*/ 120684 w 1758510"/>
              <a:gd name="connsiteY4" fmla="*/ 1467815 h 1542651"/>
              <a:gd name="connsiteX5" fmla="*/ 25897 w 1758510"/>
              <a:gd name="connsiteY5" fmla="*/ 270932 h 1542651"/>
              <a:gd name="connsiteX6" fmla="*/ 296830 w 1758510"/>
              <a:gd name="connsiteY6" fmla="*/ 0 h 1542651"/>
              <a:gd name="connsiteX0" fmla="*/ 296830 w 1758510"/>
              <a:gd name="connsiteY0" fmla="*/ 0 h 1542651"/>
              <a:gd name="connsiteX1" fmla="*/ 627030 w 1758510"/>
              <a:gd name="connsiteY1" fmla="*/ 643467 h 1542651"/>
              <a:gd name="connsiteX2" fmla="*/ 1685363 w 1758510"/>
              <a:gd name="connsiteY2" fmla="*/ 846667 h 1542651"/>
              <a:gd name="connsiteX3" fmla="*/ 1505704 w 1758510"/>
              <a:gd name="connsiteY3" fmla="*/ 1485771 h 1542651"/>
              <a:gd name="connsiteX4" fmla="*/ 120684 w 1758510"/>
              <a:gd name="connsiteY4" fmla="*/ 1467815 h 1542651"/>
              <a:gd name="connsiteX5" fmla="*/ 25897 w 1758510"/>
              <a:gd name="connsiteY5" fmla="*/ 270932 h 1542651"/>
              <a:gd name="connsiteX6" fmla="*/ 296830 w 1758510"/>
              <a:gd name="connsiteY6" fmla="*/ 0 h 1542651"/>
              <a:gd name="connsiteX0" fmla="*/ 296830 w 1762005"/>
              <a:gd name="connsiteY0" fmla="*/ 0 h 1542651"/>
              <a:gd name="connsiteX1" fmla="*/ 627030 w 1762005"/>
              <a:gd name="connsiteY1" fmla="*/ 643467 h 1542651"/>
              <a:gd name="connsiteX2" fmla="*/ 1685363 w 1762005"/>
              <a:gd name="connsiteY2" fmla="*/ 846667 h 1542651"/>
              <a:gd name="connsiteX3" fmla="*/ 1505704 w 1762005"/>
              <a:gd name="connsiteY3" fmla="*/ 1485771 h 1542651"/>
              <a:gd name="connsiteX4" fmla="*/ 120684 w 1762005"/>
              <a:gd name="connsiteY4" fmla="*/ 1467815 h 1542651"/>
              <a:gd name="connsiteX5" fmla="*/ 25897 w 1762005"/>
              <a:gd name="connsiteY5" fmla="*/ 270932 h 1542651"/>
              <a:gd name="connsiteX6" fmla="*/ 296830 w 1762005"/>
              <a:gd name="connsiteY6" fmla="*/ 0 h 1542651"/>
              <a:gd name="connsiteX0" fmla="*/ 296830 w 1751522"/>
              <a:gd name="connsiteY0" fmla="*/ 0 h 1542651"/>
              <a:gd name="connsiteX1" fmla="*/ 627030 w 1751522"/>
              <a:gd name="connsiteY1" fmla="*/ 643467 h 1542651"/>
              <a:gd name="connsiteX2" fmla="*/ 1685363 w 1751522"/>
              <a:gd name="connsiteY2" fmla="*/ 846667 h 1542651"/>
              <a:gd name="connsiteX3" fmla="*/ 1505704 w 1751522"/>
              <a:gd name="connsiteY3" fmla="*/ 1485771 h 1542651"/>
              <a:gd name="connsiteX4" fmla="*/ 120684 w 1751522"/>
              <a:gd name="connsiteY4" fmla="*/ 1467815 h 1542651"/>
              <a:gd name="connsiteX5" fmla="*/ 25897 w 1751522"/>
              <a:gd name="connsiteY5" fmla="*/ 270932 h 1542651"/>
              <a:gd name="connsiteX6" fmla="*/ 296830 w 1751522"/>
              <a:gd name="connsiteY6" fmla="*/ 0 h 1542651"/>
              <a:gd name="connsiteX0" fmla="*/ 300735 w 1755762"/>
              <a:gd name="connsiteY0" fmla="*/ 0 h 1487187"/>
              <a:gd name="connsiteX1" fmla="*/ 630935 w 1755762"/>
              <a:gd name="connsiteY1" fmla="*/ 643467 h 1487187"/>
              <a:gd name="connsiteX2" fmla="*/ 1689268 w 1755762"/>
              <a:gd name="connsiteY2" fmla="*/ 846667 h 1487187"/>
              <a:gd name="connsiteX3" fmla="*/ 1509609 w 1755762"/>
              <a:gd name="connsiteY3" fmla="*/ 1485771 h 1487187"/>
              <a:gd name="connsiteX4" fmla="*/ 116288 w 1755762"/>
              <a:gd name="connsiteY4" fmla="*/ 1021483 h 1487187"/>
              <a:gd name="connsiteX5" fmla="*/ 29802 w 1755762"/>
              <a:gd name="connsiteY5" fmla="*/ 270932 h 1487187"/>
              <a:gd name="connsiteX6" fmla="*/ 300735 w 1755762"/>
              <a:gd name="connsiteY6" fmla="*/ 0 h 1487187"/>
              <a:gd name="connsiteX0" fmla="*/ 300735 w 1769263"/>
              <a:gd name="connsiteY0" fmla="*/ 0 h 1145846"/>
              <a:gd name="connsiteX1" fmla="*/ 630935 w 1769263"/>
              <a:gd name="connsiteY1" fmla="*/ 643467 h 1145846"/>
              <a:gd name="connsiteX2" fmla="*/ 1689268 w 1769263"/>
              <a:gd name="connsiteY2" fmla="*/ 846667 h 1145846"/>
              <a:gd name="connsiteX3" fmla="*/ 1517910 w 1769263"/>
              <a:gd name="connsiteY3" fmla="*/ 1139863 h 1145846"/>
              <a:gd name="connsiteX4" fmla="*/ 116288 w 1769263"/>
              <a:gd name="connsiteY4" fmla="*/ 1021483 h 1145846"/>
              <a:gd name="connsiteX5" fmla="*/ 29802 w 1769263"/>
              <a:gd name="connsiteY5" fmla="*/ 270932 h 1145846"/>
              <a:gd name="connsiteX6" fmla="*/ 300735 w 1769263"/>
              <a:gd name="connsiteY6" fmla="*/ 0 h 1145846"/>
              <a:gd name="connsiteX0" fmla="*/ 293216 w 1761057"/>
              <a:gd name="connsiteY0" fmla="*/ 0 h 1158722"/>
              <a:gd name="connsiteX1" fmla="*/ 623416 w 1761057"/>
              <a:gd name="connsiteY1" fmla="*/ 643467 h 1158722"/>
              <a:gd name="connsiteX2" fmla="*/ 1681749 w 1761057"/>
              <a:gd name="connsiteY2" fmla="*/ 846667 h 1158722"/>
              <a:gd name="connsiteX3" fmla="*/ 1510391 w 1761057"/>
              <a:gd name="connsiteY3" fmla="*/ 1139863 h 1158722"/>
              <a:gd name="connsiteX4" fmla="*/ 125372 w 1761057"/>
              <a:gd name="connsiteY4" fmla="*/ 1088433 h 1158722"/>
              <a:gd name="connsiteX5" fmla="*/ 22283 w 1761057"/>
              <a:gd name="connsiteY5" fmla="*/ 270932 h 1158722"/>
              <a:gd name="connsiteX6" fmla="*/ 293216 w 1761057"/>
              <a:gd name="connsiteY6" fmla="*/ 0 h 1158722"/>
              <a:gd name="connsiteX0" fmla="*/ 289912 w 1757411"/>
              <a:gd name="connsiteY0" fmla="*/ 0 h 1167127"/>
              <a:gd name="connsiteX1" fmla="*/ 620112 w 1757411"/>
              <a:gd name="connsiteY1" fmla="*/ 643467 h 1167127"/>
              <a:gd name="connsiteX2" fmla="*/ 1678445 w 1757411"/>
              <a:gd name="connsiteY2" fmla="*/ 846667 h 1167127"/>
              <a:gd name="connsiteX3" fmla="*/ 1507087 w 1757411"/>
              <a:gd name="connsiteY3" fmla="*/ 1139863 h 1167127"/>
              <a:gd name="connsiteX4" fmla="*/ 130370 w 1757411"/>
              <a:gd name="connsiteY4" fmla="*/ 1110749 h 1167127"/>
              <a:gd name="connsiteX5" fmla="*/ 18979 w 1757411"/>
              <a:gd name="connsiteY5" fmla="*/ 270932 h 1167127"/>
              <a:gd name="connsiteX6" fmla="*/ 289912 w 1757411"/>
              <a:gd name="connsiteY6" fmla="*/ 0 h 1167127"/>
              <a:gd name="connsiteX0" fmla="*/ 289912 w 1753435"/>
              <a:gd name="connsiteY0" fmla="*/ 0 h 1149191"/>
              <a:gd name="connsiteX1" fmla="*/ 620112 w 1753435"/>
              <a:gd name="connsiteY1" fmla="*/ 643467 h 1149191"/>
              <a:gd name="connsiteX2" fmla="*/ 1678445 w 1753435"/>
              <a:gd name="connsiteY2" fmla="*/ 846667 h 1149191"/>
              <a:gd name="connsiteX3" fmla="*/ 1507087 w 1753435"/>
              <a:gd name="connsiteY3" fmla="*/ 1139863 h 1149191"/>
              <a:gd name="connsiteX4" fmla="*/ 130370 w 1753435"/>
              <a:gd name="connsiteY4" fmla="*/ 1110749 h 1149191"/>
              <a:gd name="connsiteX5" fmla="*/ 18979 w 1753435"/>
              <a:gd name="connsiteY5" fmla="*/ 270932 h 1149191"/>
              <a:gd name="connsiteX6" fmla="*/ 289912 w 1753435"/>
              <a:gd name="connsiteY6" fmla="*/ 0 h 1149191"/>
              <a:gd name="connsiteX0" fmla="*/ 289912 w 1753435"/>
              <a:gd name="connsiteY0" fmla="*/ 0 h 1139864"/>
              <a:gd name="connsiteX1" fmla="*/ 620112 w 1753435"/>
              <a:gd name="connsiteY1" fmla="*/ 643467 h 1139864"/>
              <a:gd name="connsiteX2" fmla="*/ 1678445 w 1753435"/>
              <a:gd name="connsiteY2" fmla="*/ 846667 h 1139864"/>
              <a:gd name="connsiteX3" fmla="*/ 1507087 w 1753435"/>
              <a:gd name="connsiteY3" fmla="*/ 1139863 h 1139864"/>
              <a:gd name="connsiteX4" fmla="*/ 130370 w 1753435"/>
              <a:gd name="connsiteY4" fmla="*/ 1110749 h 1139864"/>
              <a:gd name="connsiteX5" fmla="*/ 18979 w 1753435"/>
              <a:gd name="connsiteY5" fmla="*/ 270932 h 1139864"/>
              <a:gd name="connsiteX6" fmla="*/ 289912 w 1753435"/>
              <a:gd name="connsiteY6" fmla="*/ 0 h 113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3435" h="1139864">
                <a:moveTo>
                  <a:pt x="289912" y="0"/>
                </a:moveTo>
                <a:cubicBezTo>
                  <a:pt x="339301" y="251178"/>
                  <a:pt x="388690" y="502356"/>
                  <a:pt x="620112" y="643467"/>
                </a:cubicBezTo>
                <a:cubicBezTo>
                  <a:pt x="851534" y="784578"/>
                  <a:pt x="1530616" y="763934"/>
                  <a:pt x="1678445" y="846667"/>
                </a:cubicBezTo>
                <a:cubicBezTo>
                  <a:pt x="1826274" y="929400"/>
                  <a:pt x="1748496" y="1140483"/>
                  <a:pt x="1507087" y="1139863"/>
                </a:cubicBezTo>
                <a:cubicBezTo>
                  <a:pt x="1265678" y="1139243"/>
                  <a:pt x="468055" y="1141427"/>
                  <a:pt x="130370" y="1110749"/>
                </a:cubicBezTo>
                <a:cubicBezTo>
                  <a:pt x="-50253" y="865215"/>
                  <a:pt x="4868" y="440266"/>
                  <a:pt x="18979" y="270932"/>
                </a:cubicBezTo>
                <a:lnTo>
                  <a:pt x="289912"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3" name="Freeform a37">
            <a:extLst>
              <a:ext uri="{FF2B5EF4-FFF2-40B4-BE49-F238E27FC236}">
                <a16:creationId xmlns:a16="http://schemas.microsoft.com/office/drawing/2014/main" id="{CA3B95DB-7155-4B85-BD29-B9E0C5B219EB}"/>
              </a:ext>
            </a:extLst>
          </p:cNvPr>
          <p:cNvSpPr/>
          <p:nvPr/>
        </p:nvSpPr>
        <p:spPr>
          <a:xfrm>
            <a:off x="6672775" y="4824284"/>
            <a:ext cx="4170917" cy="957466"/>
          </a:xfrm>
          <a:custGeom>
            <a:avLst/>
            <a:gdLst>
              <a:gd name="connsiteX0" fmla="*/ 0 w 1388533"/>
              <a:gd name="connsiteY0" fmla="*/ 0 h 846667"/>
              <a:gd name="connsiteX1" fmla="*/ 330200 w 1388533"/>
              <a:gd name="connsiteY1" fmla="*/ 643467 h 846667"/>
              <a:gd name="connsiteX2" fmla="*/ 1388533 w 1388533"/>
              <a:gd name="connsiteY2" fmla="*/ 846667 h 846667"/>
              <a:gd name="connsiteX0" fmla="*/ 0 w 1388533"/>
              <a:gd name="connsiteY0" fmla="*/ 0 h 846667"/>
              <a:gd name="connsiteX1" fmla="*/ 330200 w 1388533"/>
              <a:gd name="connsiteY1" fmla="*/ 643467 h 846667"/>
              <a:gd name="connsiteX2" fmla="*/ 1388533 w 1388533"/>
              <a:gd name="connsiteY2" fmla="*/ 846667 h 846667"/>
              <a:gd name="connsiteX3" fmla="*/ 0 w 1388533"/>
              <a:gd name="connsiteY3" fmla="*/ 0 h 846667"/>
              <a:gd name="connsiteX0" fmla="*/ 110067 w 1498600"/>
              <a:gd name="connsiteY0" fmla="*/ 0 h 938793"/>
              <a:gd name="connsiteX1" fmla="*/ 440267 w 1498600"/>
              <a:gd name="connsiteY1" fmla="*/ 643467 h 938793"/>
              <a:gd name="connsiteX2" fmla="*/ 1498600 w 1498600"/>
              <a:gd name="connsiteY2" fmla="*/ 846667 h 938793"/>
              <a:gd name="connsiteX3" fmla="*/ 0 w 1498600"/>
              <a:gd name="connsiteY3" fmla="*/ 880533 h 938793"/>
              <a:gd name="connsiteX4" fmla="*/ 110067 w 1498600"/>
              <a:gd name="connsiteY4" fmla="*/ 0 h 938793"/>
              <a:gd name="connsiteX0" fmla="*/ 110067 w 1504207"/>
              <a:gd name="connsiteY0" fmla="*/ 0 h 1202394"/>
              <a:gd name="connsiteX1" fmla="*/ 440267 w 1504207"/>
              <a:gd name="connsiteY1" fmla="*/ 643467 h 1202394"/>
              <a:gd name="connsiteX2" fmla="*/ 1498600 w 1504207"/>
              <a:gd name="connsiteY2" fmla="*/ 846667 h 1202394"/>
              <a:gd name="connsiteX3" fmla="*/ 922867 w 1504207"/>
              <a:gd name="connsiteY3" fmla="*/ 1202267 h 1202394"/>
              <a:gd name="connsiteX4" fmla="*/ 0 w 1504207"/>
              <a:gd name="connsiteY4" fmla="*/ 880533 h 1202394"/>
              <a:gd name="connsiteX5" fmla="*/ 110067 w 1504207"/>
              <a:gd name="connsiteY5" fmla="*/ 0 h 1202394"/>
              <a:gd name="connsiteX0" fmla="*/ 146035 w 1540175"/>
              <a:gd name="connsiteY0" fmla="*/ 0 h 1202390"/>
              <a:gd name="connsiteX1" fmla="*/ 476235 w 1540175"/>
              <a:gd name="connsiteY1" fmla="*/ 643467 h 1202390"/>
              <a:gd name="connsiteX2" fmla="*/ 1534568 w 1540175"/>
              <a:gd name="connsiteY2" fmla="*/ 846667 h 1202390"/>
              <a:gd name="connsiteX3" fmla="*/ 958835 w 1540175"/>
              <a:gd name="connsiteY3" fmla="*/ 1202267 h 1202390"/>
              <a:gd name="connsiteX4" fmla="*/ 35968 w 1540175"/>
              <a:gd name="connsiteY4" fmla="*/ 880533 h 1202390"/>
              <a:gd name="connsiteX5" fmla="*/ 2101 w 1540175"/>
              <a:gd name="connsiteY5" fmla="*/ 262466 h 1202390"/>
              <a:gd name="connsiteX6" fmla="*/ 146035 w 1540175"/>
              <a:gd name="connsiteY6" fmla="*/ 0 h 1202390"/>
              <a:gd name="connsiteX0" fmla="*/ 145249 w 1539389"/>
              <a:gd name="connsiteY0" fmla="*/ 0 h 1202730"/>
              <a:gd name="connsiteX1" fmla="*/ 475449 w 1539389"/>
              <a:gd name="connsiteY1" fmla="*/ 643467 h 1202730"/>
              <a:gd name="connsiteX2" fmla="*/ 1533782 w 1539389"/>
              <a:gd name="connsiteY2" fmla="*/ 846667 h 1202730"/>
              <a:gd name="connsiteX3" fmla="*/ 958049 w 1539389"/>
              <a:gd name="connsiteY3" fmla="*/ 1202267 h 1202730"/>
              <a:gd name="connsiteX4" fmla="*/ 77515 w 1539389"/>
              <a:gd name="connsiteY4" fmla="*/ 1024467 h 1202730"/>
              <a:gd name="connsiteX5" fmla="*/ 1315 w 1539389"/>
              <a:gd name="connsiteY5" fmla="*/ 262466 h 1202730"/>
              <a:gd name="connsiteX6" fmla="*/ 145249 w 1539389"/>
              <a:gd name="connsiteY6" fmla="*/ 0 h 1202730"/>
              <a:gd name="connsiteX0" fmla="*/ 87435 w 1481575"/>
              <a:gd name="connsiteY0" fmla="*/ 0 h 1202730"/>
              <a:gd name="connsiteX1" fmla="*/ 417635 w 1481575"/>
              <a:gd name="connsiteY1" fmla="*/ 643467 h 1202730"/>
              <a:gd name="connsiteX2" fmla="*/ 1475968 w 1481575"/>
              <a:gd name="connsiteY2" fmla="*/ 846667 h 1202730"/>
              <a:gd name="connsiteX3" fmla="*/ 900235 w 1481575"/>
              <a:gd name="connsiteY3" fmla="*/ 1202267 h 1202730"/>
              <a:gd name="connsiteX4" fmla="*/ 19701 w 1481575"/>
              <a:gd name="connsiteY4" fmla="*/ 1024467 h 1202730"/>
              <a:gd name="connsiteX5" fmla="*/ 2768 w 1481575"/>
              <a:gd name="connsiteY5" fmla="*/ 287866 h 1202730"/>
              <a:gd name="connsiteX6" fmla="*/ 87435 w 1481575"/>
              <a:gd name="connsiteY6" fmla="*/ 0 h 1202730"/>
              <a:gd name="connsiteX0" fmla="*/ 212490 w 1606630"/>
              <a:gd name="connsiteY0" fmla="*/ 0 h 1202730"/>
              <a:gd name="connsiteX1" fmla="*/ 542690 w 1606630"/>
              <a:gd name="connsiteY1" fmla="*/ 643467 h 1202730"/>
              <a:gd name="connsiteX2" fmla="*/ 1601023 w 1606630"/>
              <a:gd name="connsiteY2" fmla="*/ 846667 h 1202730"/>
              <a:gd name="connsiteX3" fmla="*/ 1025290 w 1606630"/>
              <a:gd name="connsiteY3" fmla="*/ 1202267 h 1202730"/>
              <a:gd name="connsiteX4" fmla="*/ 144756 w 1606630"/>
              <a:gd name="connsiteY4" fmla="*/ 1024467 h 1202730"/>
              <a:gd name="connsiteX5" fmla="*/ 823 w 1606630"/>
              <a:gd name="connsiteY5" fmla="*/ 313266 h 1202730"/>
              <a:gd name="connsiteX6" fmla="*/ 212490 w 1606630"/>
              <a:gd name="connsiteY6" fmla="*/ 0 h 1202730"/>
              <a:gd name="connsiteX0" fmla="*/ 215511 w 1609651"/>
              <a:gd name="connsiteY0" fmla="*/ 0 h 1202730"/>
              <a:gd name="connsiteX1" fmla="*/ 545711 w 1609651"/>
              <a:gd name="connsiteY1" fmla="*/ 643467 h 1202730"/>
              <a:gd name="connsiteX2" fmla="*/ 1604044 w 1609651"/>
              <a:gd name="connsiteY2" fmla="*/ 846667 h 1202730"/>
              <a:gd name="connsiteX3" fmla="*/ 1028311 w 1609651"/>
              <a:gd name="connsiteY3" fmla="*/ 1202267 h 1202730"/>
              <a:gd name="connsiteX4" fmla="*/ 147777 w 1609651"/>
              <a:gd name="connsiteY4" fmla="*/ 1024467 h 1202730"/>
              <a:gd name="connsiteX5" fmla="*/ 3844 w 1609651"/>
              <a:gd name="connsiteY5" fmla="*/ 313266 h 1202730"/>
              <a:gd name="connsiteX6" fmla="*/ 215511 w 1609651"/>
              <a:gd name="connsiteY6" fmla="*/ 0 h 1202730"/>
              <a:gd name="connsiteX0" fmla="*/ 220938 w 1615078"/>
              <a:gd name="connsiteY0" fmla="*/ 0 h 1202730"/>
              <a:gd name="connsiteX1" fmla="*/ 551138 w 1615078"/>
              <a:gd name="connsiteY1" fmla="*/ 643467 h 1202730"/>
              <a:gd name="connsiteX2" fmla="*/ 1609471 w 1615078"/>
              <a:gd name="connsiteY2" fmla="*/ 846667 h 1202730"/>
              <a:gd name="connsiteX3" fmla="*/ 1033738 w 1615078"/>
              <a:gd name="connsiteY3" fmla="*/ 1202267 h 1202730"/>
              <a:gd name="connsiteX4" fmla="*/ 153204 w 1615078"/>
              <a:gd name="connsiteY4" fmla="*/ 1024467 h 1202730"/>
              <a:gd name="connsiteX5" fmla="*/ 9271 w 1615078"/>
              <a:gd name="connsiteY5" fmla="*/ 313266 h 1202730"/>
              <a:gd name="connsiteX6" fmla="*/ 220938 w 1615078"/>
              <a:gd name="connsiteY6" fmla="*/ 0 h 1202730"/>
              <a:gd name="connsiteX0" fmla="*/ 273661 w 1667801"/>
              <a:gd name="connsiteY0" fmla="*/ 0 h 1202730"/>
              <a:gd name="connsiteX1" fmla="*/ 603861 w 1667801"/>
              <a:gd name="connsiteY1" fmla="*/ 643467 h 1202730"/>
              <a:gd name="connsiteX2" fmla="*/ 1662194 w 1667801"/>
              <a:gd name="connsiteY2" fmla="*/ 846667 h 1202730"/>
              <a:gd name="connsiteX3" fmla="*/ 1086461 w 1667801"/>
              <a:gd name="connsiteY3" fmla="*/ 1202267 h 1202730"/>
              <a:gd name="connsiteX4" fmla="*/ 205927 w 1667801"/>
              <a:gd name="connsiteY4" fmla="*/ 1024467 h 1202730"/>
              <a:gd name="connsiteX5" fmla="*/ 2728 w 1667801"/>
              <a:gd name="connsiteY5" fmla="*/ 270932 h 1202730"/>
              <a:gd name="connsiteX6" fmla="*/ 273661 w 1667801"/>
              <a:gd name="connsiteY6" fmla="*/ 0 h 1202730"/>
              <a:gd name="connsiteX0" fmla="*/ 309413 w 1703553"/>
              <a:gd name="connsiteY0" fmla="*/ 0 h 1316455"/>
              <a:gd name="connsiteX1" fmla="*/ 639613 w 1703553"/>
              <a:gd name="connsiteY1" fmla="*/ 643467 h 1316455"/>
              <a:gd name="connsiteX2" fmla="*/ 1697946 w 1703553"/>
              <a:gd name="connsiteY2" fmla="*/ 846667 h 1316455"/>
              <a:gd name="connsiteX3" fmla="*/ 1122213 w 1703553"/>
              <a:gd name="connsiteY3" fmla="*/ 1202267 h 1316455"/>
              <a:gd name="connsiteX4" fmla="*/ 108244 w 1703553"/>
              <a:gd name="connsiteY4" fmla="*/ 1267470 h 1316455"/>
              <a:gd name="connsiteX5" fmla="*/ 38480 w 1703553"/>
              <a:gd name="connsiteY5" fmla="*/ 270932 h 1316455"/>
              <a:gd name="connsiteX6" fmla="*/ 309413 w 1703553"/>
              <a:gd name="connsiteY6" fmla="*/ 0 h 1316455"/>
              <a:gd name="connsiteX0" fmla="*/ 286361 w 1680501"/>
              <a:gd name="connsiteY0" fmla="*/ 0 h 1292818"/>
              <a:gd name="connsiteX1" fmla="*/ 616561 w 1680501"/>
              <a:gd name="connsiteY1" fmla="*/ 643467 h 1292818"/>
              <a:gd name="connsiteX2" fmla="*/ 1674894 w 1680501"/>
              <a:gd name="connsiteY2" fmla="*/ 846667 h 1292818"/>
              <a:gd name="connsiteX3" fmla="*/ 1099161 w 1680501"/>
              <a:gd name="connsiteY3" fmla="*/ 1202267 h 1292818"/>
              <a:gd name="connsiteX4" fmla="*/ 136844 w 1680501"/>
              <a:gd name="connsiteY4" fmla="*/ 1238541 h 1292818"/>
              <a:gd name="connsiteX5" fmla="*/ 15428 w 1680501"/>
              <a:gd name="connsiteY5" fmla="*/ 270932 h 1292818"/>
              <a:gd name="connsiteX6" fmla="*/ 286361 w 1680501"/>
              <a:gd name="connsiteY6" fmla="*/ 0 h 1292818"/>
              <a:gd name="connsiteX0" fmla="*/ 286361 w 1679857"/>
              <a:gd name="connsiteY0" fmla="*/ 0 h 1377270"/>
              <a:gd name="connsiteX1" fmla="*/ 616561 w 1679857"/>
              <a:gd name="connsiteY1" fmla="*/ 643467 h 1377270"/>
              <a:gd name="connsiteX2" fmla="*/ 1674894 w 1679857"/>
              <a:gd name="connsiteY2" fmla="*/ 846667 h 1377270"/>
              <a:gd name="connsiteX3" fmla="*/ 1043204 w 1679857"/>
              <a:gd name="connsiteY3" fmla="*/ 1375841 h 1377270"/>
              <a:gd name="connsiteX4" fmla="*/ 136844 w 1679857"/>
              <a:gd name="connsiteY4" fmla="*/ 1238541 h 1377270"/>
              <a:gd name="connsiteX5" fmla="*/ 15428 w 1679857"/>
              <a:gd name="connsiteY5" fmla="*/ 270932 h 1377270"/>
              <a:gd name="connsiteX6" fmla="*/ 286361 w 1679857"/>
              <a:gd name="connsiteY6" fmla="*/ 0 h 1377270"/>
              <a:gd name="connsiteX0" fmla="*/ 343193 w 1736689"/>
              <a:gd name="connsiteY0" fmla="*/ 0 h 1377270"/>
              <a:gd name="connsiteX1" fmla="*/ 673393 w 1736689"/>
              <a:gd name="connsiteY1" fmla="*/ 643467 h 1377270"/>
              <a:gd name="connsiteX2" fmla="*/ 1731726 w 1736689"/>
              <a:gd name="connsiteY2" fmla="*/ 846667 h 1377270"/>
              <a:gd name="connsiteX3" fmla="*/ 1100036 w 1736689"/>
              <a:gd name="connsiteY3" fmla="*/ 1375841 h 1377270"/>
              <a:gd name="connsiteX4" fmla="*/ 193676 w 1736689"/>
              <a:gd name="connsiteY4" fmla="*/ 1238541 h 1377270"/>
              <a:gd name="connsiteX5" fmla="*/ 3391 w 1736689"/>
              <a:gd name="connsiteY5" fmla="*/ 201503 h 1377270"/>
              <a:gd name="connsiteX6" fmla="*/ 343193 w 1736689"/>
              <a:gd name="connsiteY6" fmla="*/ 0 h 1377270"/>
              <a:gd name="connsiteX0" fmla="*/ 341541 w 1735037"/>
              <a:gd name="connsiteY0" fmla="*/ 0 h 1376514"/>
              <a:gd name="connsiteX1" fmla="*/ 671741 w 1735037"/>
              <a:gd name="connsiteY1" fmla="*/ 643467 h 1376514"/>
              <a:gd name="connsiteX2" fmla="*/ 1730074 w 1735037"/>
              <a:gd name="connsiteY2" fmla="*/ 846667 h 1376514"/>
              <a:gd name="connsiteX3" fmla="*/ 1098384 w 1735037"/>
              <a:gd name="connsiteY3" fmla="*/ 1375841 h 1376514"/>
              <a:gd name="connsiteX4" fmla="*/ 239372 w 1735037"/>
              <a:gd name="connsiteY4" fmla="*/ 1215398 h 1376514"/>
              <a:gd name="connsiteX5" fmla="*/ 1739 w 1735037"/>
              <a:gd name="connsiteY5" fmla="*/ 201503 h 1376514"/>
              <a:gd name="connsiteX6" fmla="*/ 341541 w 1735037"/>
              <a:gd name="connsiteY6" fmla="*/ 0 h 1376514"/>
              <a:gd name="connsiteX0" fmla="*/ 340811 w 1734307"/>
              <a:gd name="connsiteY0" fmla="*/ 0 h 1376164"/>
              <a:gd name="connsiteX1" fmla="*/ 671011 w 1734307"/>
              <a:gd name="connsiteY1" fmla="*/ 643467 h 1376164"/>
              <a:gd name="connsiteX2" fmla="*/ 1729344 w 1734307"/>
              <a:gd name="connsiteY2" fmla="*/ 846667 h 1376164"/>
              <a:gd name="connsiteX3" fmla="*/ 1097654 w 1734307"/>
              <a:gd name="connsiteY3" fmla="*/ 1375841 h 1376164"/>
              <a:gd name="connsiteX4" fmla="*/ 303207 w 1734307"/>
              <a:gd name="connsiteY4" fmla="*/ 1174898 h 1376164"/>
              <a:gd name="connsiteX5" fmla="*/ 1009 w 1734307"/>
              <a:gd name="connsiteY5" fmla="*/ 201503 h 1376164"/>
              <a:gd name="connsiteX6" fmla="*/ 340811 w 1734307"/>
              <a:gd name="connsiteY6" fmla="*/ 0 h 1376164"/>
              <a:gd name="connsiteX0" fmla="*/ 390835 w 1784331"/>
              <a:gd name="connsiteY0" fmla="*/ 0 h 1435505"/>
              <a:gd name="connsiteX1" fmla="*/ 721035 w 1784331"/>
              <a:gd name="connsiteY1" fmla="*/ 643467 h 1435505"/>
              <a:gd name="connsiteX2" fmla="*/ 1779368 w 1784331"/>
              <a:gd name="connsiteY2" fmla="*/ 846667 h 1435505"/>
              <a:gd name="connsiteX3" fmla="*/ 1147678 w 1784331"/>
              <a:gd name="connsiteY3" fmla="*/ 1375841 h 1435505"/>
              <a:gd name="connsiteX4" fmla="*/ 99274 w 1784331"/>
              <a:gd name="connsiteY4" fmla="*/ 1371615 h 1435505"/>
              <a:gd name="connsiteX5" fmla="*/ 51033 w 1784331"/>
              <a:gd name="connsiteY5" fmla="*/ 201503 h 1435505"/>
              <a:gd name="connsiteX6" fmla="*/ 390835 w 1784331"/>
              <a:gd name="connsiteY6" fmla="*/ 0 h 1435505"/>
              <a:gd name="connsiteX0" fmla="*/ 341823 w 1735319"/>
              <a:gd name="connsiteY0" fmla="*/ 0 h 1376779"/>
              <a:gd name="connsiteX1" fmla="*/ 672023 w 1735319"/>
              <a:gd name="connsiteY1" fmla="*/ 643467 h 1376779"/>
              <a:gd name="connsiteX2" fmla="*/ 1730356 w 1735319"/>
              <a:gd name="connsiteY2" fmla="*/ 846667 h 1376779"/>
              <a:gd name="connsiteX3" fmla="*/ 1098666 w 1735319"/>
              <a:gd name="connsiteY3" fmla="*/ 1375841 h 1376779"/>
              <a:gd name="connsiteX4" fmla="*/ 226741 w 1735319"/>
              <a:gd name="connsiteY4" fmla="*/ 1226970 h 1376779"/>
              <a:gd name="connsiteX5" fmla="*/ 2021 w 1735319"/>
              <a:gd name="connsiteY5" fmla="*/ 201503 h 1376779"/>
              <a:gd name="connsiteX6" fmla="*/ 341823 w 1735319"/>
              <a:gd name="connsiteY6" fmla="*/ 0 h 1376779"/>
              <a:gd name="connsiteX0" fmla="*/ 341823 w 1735748"/>
              <a:gd name="connsiteY0" fmla="*/ 0 h 1590016"/>
              <a:gd name="connsiteX1" fmla="*/ 672023 w 1735748"/>
              <a:gd name="connsiteY1" fmla="*/ 643467 h 1590016"/>
              <a:gd name="connsiteX2" fmla="*/ 1730356 w 1735748"/>
              <a:gd name="connsiteY2" fmla="*/ 846667 h 1590016"/>
              <a:gd name="connsiteX3" fmla="*/ 1137405 w 1735748"/>
              <a:gd name="connsiteY3" fmla="*/ 1589915 h 1590016"/>
              <a:gd name="connsiteX4" fmla="*/ 226741 w 1735748"/>
              <a:gd name="connsiteY4" fmla="*/ 1226970 h 1590016"/>
              <a:gd name="connsiteX5" fmla="*/ 2021 w 1735748"/>
              <a:gd name="connsiteY5" fmla="*/ 201503 h 1590016"/>
              <a:gd name="connsiteX6" fmla="*/ 341823 w 1735748"/>
              <a:gd name="connsiteY6" fmla="*/ 0 h 1590016"/>
              <a:gd name="connsiteX0" fmla="*/ 341823 w 1735853"/>
              <a:gd name="connsiteY0" fmla="*/ 0 h 1457075"/>
              <a:gd name="connsiteX1" fmla="*/ 672023 w 1735853"/>
              <a:gd name="connsiteY1" fmla="*/ 643467 h 1457075"/>
              <a:gd name="connsiteX2" fmla="*/ 1730356 w 1735853"/>
              <a:gd name="connsiteY2" fmla="*/ 846667 h 1457075"/>
              <a:gd name="connsiteX3" fmla="*/ 1146014 w 1735853"/>
              <a:gd name="connsiteY3" fmla="*/ 1456842 h 1457075"/>
              <a:gd name="connsiteX4" fmla="*/ 226741 w 1735853"/>
              <a:gd name="connsiteY4" fmla="*/ 1226970 h 1457075"/>
              <a:gd name="connsiteX5" fmla="*/ 2021 w 1735853"/>
              <a:gd name="connsiteY5" fmla="*/ 201503 h 1457075"/>
              <a:gd name="connsiteX6" fmla="*/ 341823 w 1735853"/>
              <a:gd name="connsiteY6" fmla="*/ 0 h 1457075"/>
              <a:gd name="connsiteX0" fmla="*/ 341823 w 1736581"/>
              <a:gd name="connsiteY0" fmla="*/ 0 h 1520629"/>
              <a:gd name="connsiteX1" fmla="*/ 672023 w 1736581"/>
              <a:gd name="connsiteY1" fmla="*/ 643467 h 1520629"/>
              <a:gd name="connsiteX2" fmla="*/ 1730356 w 1736581"/>
              <a:gd name="connsiteY2" fmla="*/ 846667 h 1520629"/>
              <a:gd name="connsiteX3" fmla="*/ 1197666 w 1736581"/>
              <a:gd name="connsiteY3" fmla="*/ 1520485 h 1520629"/>
              <a:gd name="connsiteX4" fmla="*/ 226741 w 1736581"/>
              <a:gd name="connsiteY4" fmla="*/ 1226970 h 1520629"/>
              <a:gd name="connsiteX5" fmla="*/ 2021 w 1736581"/>
              <a:gd name="connsiteY5" fmla="*/ 201503 h 1520629"/>
              <a:gd name="connsiteX6" fmla="*/ 341823 w 1736581"/>
              <a:gd name="connsiteY6" fmla="*/ 0 h 1520629"/>
              <a:gd name="connsiteX0" fmla="*/ 341823 w 1737806"/>
              <a:gd name="connsiteY0" fmla="*/ 0 h 1514848"/>
              <a:gd name="connsiteX1" fmla="*/ 672023 w 1737806"/>
              <a:gd name="connsiteY1" fmla="*/ 643467 h 1514848"/>
              <a:gd name="connsiteX2" fmla="*/ 1730356 w 1737806"/>
              <a:gd name="connsiteY2" fmla="*/ 846667 h 1514848"/>
              <a:gd name="connsiteX3" fmla="*/ 1262231 w 1737806"/>
              <a:gd name="connsiteY3" fmla="*/ 1514699 h 1514848"/>
              <a:gd name="connsiteX4" fmla="*/ 226741 w 1737806"/>
              <a:gd name="connsiteY4" fmla="*/ 1226970 h 1514848"/>
              <a:gd name="connsiteX5" fmla="*/ 2021 w 1737806"/>
              <a:gd name="connsiteY5" fmla="*/ 201503 h 1514848"/>
              <a:gd name="connsiteX6" fmla="*/ 341823 w 1737806"/>
              <a:gd name="connsiteY6" fmla="*/ 0 h 1514848"/>
              <a:gd name="connsiteX0" fmla="*/ 341823 w 1736135"/>
              <a:gd name="connsiteY0" fmla="*/ 0 h 1451303"/>
              <a:gd name="connsiteX1" fmla="*/ 672023 w 1736135"/>
              <a:gd name="connsiteY1" fmla="*/ 643467 h 1451303"/>
              <a:gd name="connsiteX2" fmla="*/ 1730356 w 1736135"/>
              <a:gd name="connsiteY2" fmla="*/ 846667 h 1451303"/>
              <a:gd name="connsiteX3" fmla="*/ 1167536 w 1736135"/>
              <a:gd name="connsiteY3" fmla="*/ 1451056 h 1451303"/>
              <a:gd name="connsiteX4" fmla="*/ 226741 w 1736135"/>
              <a:gd name="connsiteY4" fmla="*/ 1226970 h 1451303"/>
              <a:gd name="connsiteX5" fmla="*/ 2021 w 1736135"/>
              <a:gd name="connsiteY5" fmla="*/ 201503 h 1451303"/>
              <a:gd name="connsiteX6" fmla="*/ 341823 w 1736135"/>
              <a:gd name="connsiteY6" fmla="*/ 0 h 1451303"/>
              <a:gd name="connsiteX0" fmla="*/ 342945 w 1737257"/>
              <a:gd name="connsiteY0" fmla="*/ 0 h 1451144"/>
              <a:gd name="connsiteX1" fmla="*/ 673145 w 1737257"/>
              <a:gd name="connsiteY1" fmla="*/ 643467 h 1451144"/>
              <a:gd name="connsiteX2" fmla="*/ 1731478 w 1737257"/>
              <a:gd name="connsiteY2" fmla="*/ 846667 h 1451144"/>
              <a:gd name="connsiteX3" fmla="*/ 1168658 w 1737257"/>
              <a:gd name="connsiteY3" fmla="*/ 1451056 h 1451144"/>
              <a:gd name="connsiteX4" fmla="*/ 197732 w 1737257"/>
              <a:gd name="connsiteY4" fmla="*/ 1053396 h 1451144"/>
              <a:gd name="connsiteX5" fmla="*/ 3143 w 1737257"/>
              <a:gd name="connsiteY5" fmla="*/ 201503 h 1451144"/>
              <a:gd name="connsiteX6" fmla="*/ 342945 w 1737257"/>
              <a:gd name="connsiteY6" fmla="*/ 0 h 1451144"/>
              <a:gd name="connsiteX0" fmla="*/ 388213 w 1782525"/>
              <a:gd name="connsiteY0" fmla="*/ 0 h 1451277"/>
              <a:gd name="connsiteX1" fmla="*/ 718413 w 1782525"/>
              <a:gd name="connsiteY1" fmla="*/ 643467 h 1451277"/>
              <a:gd name="connsiteX2" fmla="*/ 1776746 w 1782525"/>
              <a:gd name="connsiteY2" fmla="*/ 846667 h 1451277"/>
              <a:gd name="connsiteX3" fmla="*/ 1213926 w 1782525"/>
              <a:gd name="connsiteY3" fmla="*/ 1451056 h 1451277"/>
              <a:gd name="connsiteX4" fmla="*/ 100956 w 1782525"/>
              <a:gd name="connsiteY4" fmla="*/ 1215398 h 1451277"/>
              <a:gd name="connsiteX5" fmla="*/ 48411 w 1782525"/>
              <a:gd name="connsiteY5" fmla="*/ 201503 h 1451277"/>
              <a:gd name="connsiteX6" fmla="*/ 388213 w 1782525"/>
              <a:gd name="connsiteY6" fmla="*/ 0 h 1451277"/>
              <a:gd name="connsiteX0" fmla="*/ 342726 w 1737038"/>
              <a:gd name="connsiteY0" fmla="*/ 0 h 1451211"/>
              <a:gd name="connsiteX1" fmla="*/ 672926 w 1737038"/>
              <a:gd name="connsiteY1" fmla="*/ 643467 h 1451211"/>
              <a:gd name="connsiteX2" fmla="*/ 1731259 w 1737038"/>
              <a:gd name="connsiteY2" fmla="*/ 846667 h 1451211"/>
              <a:gd name="connsiteX3" fmla="*/ 1168439 w 1737038"/>
              <a:gd name="connsiteY3" fmla="*/ 1451056 h 1451211"/>
              <a:gd name="connsiteX4" fmla="*/ 201817 w 1737038"/>
              <a:gd name="connsiteY4" fmla="*/ 1169111 h 1451211"/>
              <a:gd name="connsiteX5" fmla="*/ 2924 w 1737038"/>
              <a:gd name="connsiteY5" fmla="*/ 201503 h 1451211"/>
              <a:gd name="connsiteX6" fmla="*/ 342726 w 1737038"/>
              <a:gd name="connsiteY6" fmla="*/ 0 h 1451211"/>
              <a:gd name="connsiteX0" fmla="*/ 359894 w 1754206"/>
              <a:gd name="connsiteY0" fmla="*/ 0 h 1451230"/>
              <a:gd name="connsiteX1" fmla="*/ 690094 w 1754206"/>
              <a:gd name="connsiteY1" fmla="*/ 643467 h 1451230"/>
              <a:gd name="connsiteX2" fmla="*/ 1748427 w 1754206"/>
              <a:gd name="connsiteY2" fmla="*/ 846667 h 1451230"/>
              <a:gd name="connsiteX3" fmla="*/ 1185607 w 1754206"/>
              <a:gd name="connsiteY3" fmla="*/ 1451056 h 1451230"/>
              <a:gd name="connsiteX4" fmla="*/ 128593 w 1754206"/>
              <a:gd name="connsiteY4" fmla="*/ 1186468 h 1451230"/>
              <a:gd name="connsiteX5" fmla="*/ 20092 w 1754206"/>
              <a:gd name="connsiteY5" fmla="*/ 201503 h 1451230"/>
              <a:gd name="connsiteX6" fmla="*/ 359894 w 1754206"/>
              <a:gd name="connsiteY6" fmla="*/ 0 h 1451230"/>
              <a:gd name="connsiteX0" fmla="*/ 405288 w 1799600"/>
              <a:gd name="connsiteY0" fmla="*/ 0 h 1451230"/>
              <a:gd name="connsiteX1" fmla="*/ 735488 w 1799600"/>
              <a:gd name="connsiteY1" fmla="*/ 643467 h 1451230"/>
              <a:gd name="connsiteX2" fmla="*/ 1793821 w 1799600"/>
              <a:gd name="connsiteY2" fmla="*/ 846667 h 1451230"/>
              <a:gd name="connsiteX3" fmla="*/ 1231001 w 1799600"/>
              <a:gd name="connsiteY3" fmla="*/ 1451056 h 1451230"/>
              <a:gd name="connsiteX4" fmla="*/ 173987 w 1799600"/>
              <a:gd name="connsiteY4" fmla="*/ 1186468 h 1451230"/>
              <a:gd name="connsiteX5" fmla="*/ 5225 w 1799600"/>
              <a:gd name="connsiteY5" fmla="*/ 74216 h 1451230"/>
              <a:gd name="connsiteX6" fmla="*/ 405288 w 1799600"/>
              <a:gd name="connsiteY6" fmla="*/ 0 h 1451230"/>
              <a:gd name="connsiteX0" fmla="*/ 387119 w 1781431"/>
              <a:gd name="connsiteY0" fmla="*/ 0 h 1451230"/>
              <a:gd name="connsiteX1" fmla="*/ 717319 w 1781431"/>
              <a:gd name="connsiteY1" fmla="*/ 643467 h 1451230"/>
              <a:gd name="connsiteX2" fmla="*/ 1775652 w 1781431"/>
              <a:gd name="connsiteY2" fmla="*/ 846667 h 1451230"/>
              <a:gd name="connsiteX3" fmla="*/ 1212832 w 1781431"/>
              <a:gd name="connsiteY3" fmla="*/ 1451056 h 1451230"/>
              <a:gd name="connsiteX4" fmla="*/ 155818 w 1781431"/>
              <a:gd name="connsiteY4" fmla="*/ 1186468 h 1451230"/>
              <a:gd name="connsiteX5" fmla="*/ 8578 w 1781431"/>
              <a:gd name="connsiteY5" fmla="*/ 172575 h 1451230"/>
              <a:gd name="connsiteX6" fmla="*/ 387119 w 1781431"/>
              <a:gd name="connsiteY6" fmla="*/ 0 h 1451230"/>
              <a:gd name="connsiteX0" fmla="*/ 388032 w 1782344"/>
              <a:gd name="connsiteY0" fmla="*/ 0 h 1490946"/>
              <a:gd name="connsiteX1" fmla="*/ 718232 w 1782344"/>
              <a:gd name="connsiteY1" fmla="*/ 643467 h 1490946"/>
              <a:gd name="connsiteX2" fmla="*/ 1776565 w 1782344"/>
              <a:gd name="connsiteY2" fmla="*/ 846667 h 1490946"/>
              <a:gd name="connsiteX3" fmla="*/ 1213745 w 1782344"/>
              <a:gd name="connsiteY3" fmla="*/ 1451056 h 1490946"/>
              <a:gd name="connsiteX4" fmla="*/ 152426 w 1782344"/>
              <a:gd name="connsiteY4" fmla="*/ 1417900 h 1490946"/>
              <a:gd name="connsiteX5" fmla="*/ 9491 w 1782344"/>
              <a:gd name="connsiteY5" fmla="*/ 172575 h 1490946"/>
              <a:gd name="connsiteX6" fmla="*/ 388032 w 1782344"/>
              <a:gd name="connsiteY6" fmla="*/ 0 h 1490946"/>
              <a:gd name="connsiteX0" fmla="*/ 388032 w 1782172"/>
              <a:gd name="connsiteY0" fmla="*/ 0 h 1579016"/>
              <a:gd name="connsiteX1" fmla="*/ 718232 w 1782172"/>
              <a:gd name="connsiteY1" fmla="*/ 643467 h 1579016"/>
              <a:gd name="connsiteX2" fmla="*/ 1776565 w 1782172"/>
              <a:gd name="connsiteY2" fmla="*/ 846667 h 1579016"/>
              <a:gd name="connsiteX3" fmla="*/ 1200832 w 1782172"/>
              <a:gd name="connsiteY3" fmla="*/ 1578343 h 1579016"/>
              <a:gd name="connsiteX4" fmla="*/ 152426 w 1782172"/>
              <a:gd name="connsiteY4" fmla="*/ 1417900 h 1579016"/>
              <a:gd name="connsiteX5" fmla="*/ 9491 w 1782172"/>
              <a:gd name="connsiteY5" fmla="*/ 172575 h 1579016"/>
              <a:gd name="connsiteX6" fmla="*/ 388032 w 1782172"/>
              <a:gd name="connsiteY6" fmla="*/ 0 h 1579016"/>
              <a:gd name="connsiteX0" fmla="*/ 388032 w 1811175"/>
              <a:gd name="connsiteY0" fmla="*/ 0 h 1579016"/>
              <a:gd name="connsiteX1" fmla="*/ 718232 w 1811175"/>
              <a:gd name="connsiteY1" fmla="*/ 643467 h 1579016"/>
              <a:gd name="connsiteX2" fmla="*/ 1805925 w 1811175"/>
              <a:gd name="connsiteY2" fmla="*/ 846667 h 1579016"/>
              <a:gd name="connsiteX3" fmla="*/ 1200832 w 1811175"/>
              <a:gd name="connsiteY3" fmla="*/ 1578343 h 1579016"/>
              <a:gd name="connsiteX4" fmla="*/ 152426 w 1811175"/>
              <a:gd name="connsiteY4" fmla="*/ 1417900 h 1579016"/>
              <a:gd name="connsiteX5" fmla="*/ 9491 w 1811175"/>
              <a:gd name="connsiteY5" fmla="*/ 172575 h 1579016"/>
              <a:gd name="connsiteX6" fmla="*/ 388032 w 1811175"/>
              <a:gd name="connsiteY6" fmla="*/ 0 h 1579016"/>
              <a:gd name="connsiteX0" fmla="*/ 384026 w 1807424"/>
              <a:gd name="connsiteY0" fmla="*/ 0 h 1631022"/>
              <a:gd name="connsiteX1" fmla="*/ 714226 w 1807424"/>
              <a:gd name="connsiteY1" fmla="*/ 643467 h 1631022"/>
              <a:gd name="connsiteX2" fmla="*/ 1801919 w 1807424"/>
              <a:gd name="connsiteY2" fmla="*/ 846667 h 1631022"/>
              <a:gd name="connsiteX3" fmla="*/ 1196826 w 1807424"/>
              <a:gd name="connsiteY3" fmla="*/ 1578343 h 1631022"/>
              <a:gd name="connsiteX4" fmla="*/ 172057 w 1807424"/>
              <a:gd name="connsiteY4" fmla="*/ 1481446 h 1631022"/>
              <a:gd name="connsiteX5" fmla="*/ 5485 w 1807424"/>
              <a:gd name="connsiteY5" fmla="*/ 172575 h 1631022"/>
              <a:gd name="connsiteX6" fmla="*/ 384026 w 1807424"/>
              <a:gd name="connsiteY6" fmla="*/ 0 h 1631022"/>
              <a:gd name="connsiteX0" fmla="*/ 384026 w 1870007"/>
              <a:gd name="connsiteY0" fmla="*/ 0 h 1609177"/>
              <a:gd name="connsiteX1" fmla="*/ 714226 w 1870007"/>
              <a:gd name="connsiteY1" fmla="*/ 643467 h 1609177"/>
              <a:gd name="connsiteX2" fmla="*/ 1801919 w 1870007"/>
              <a:gd name="connsiteY2" fmla="*/ 846667 h 1609177"/>
              <a:gd name="connsiteX3" fmla="*/ 1582904 w 1870007"/>
              <a:gd name="connsiteY3" fmla="*/ 1546570 h 1609177"/>
              <a:gd name="connsiteX4" fmla="*/ 172057 w 1870007"/>
              <a:gd name="connsiteY4" fmla="*/ 1481446 h 1609177"/>
              <a:gd name="connsiteX5" fmla="*/ 5485 w 1870007"/>
              <a:gd name="connsiteY5" fmla="*/ 172575 h 1609177"/>
              <a:gd name="connsiteX6" fmla="*/ 384026 w 1870007"/>
              <a:gd name="connsiteY6" fmla="*/ 0 h 1609177"/>
              <a:gd name="connsiteX0" fmla="*/ 384026 w 1855278"/>
              <a:gd name="connsiteY0" fmla="*/ 0 h 1609177"/>
              <a:gd name="connsiteX1" fmla="*/ 714226 w 1855278"/>
              <a:gd name="connsiteY1" fmla="*/ 643467 h 1609177"/>
              <a:gd name="connsiteX2" fmla="*/ 1801919 w 1855278"/>
              <a:gd name="connsiteY2" fmla="*/ 846667 h 1609177"/>
              <a:gd name="connsiteX3" fmla="*/ 1582904 w 1855278"/>
              <a:gd name="connsiteY3" fmla="*/ 1546570 h 1609177"/>
              <a:gd name="connsiteX4" fmla="*/ 172057 w 1855278"/>
              <a:gd name="connsiteY4" fmla="*/ 1481446 h 1609177"/>
              <a:gd name="connsiteX5" fmla="*/ 5485 w 1855278"/>
              <a:gd name="connsiteY5" fmla="*/ 172575 h 1609177"/>
              <a:gd name="connsiteX6" fmla="*/ 384026 w 1855278"/>
              <a:gd name="connsiteY6" fmla="*/ 0 h 1609177"/>
              <a:gd name="connsiteX0" fmla="*/ 384026 w 1855278"/>
              <a:gd name="connsiteY0" fmla="*/ 0 h 1607574"/>
              <a:gd name="connsiteX1" fmla="*/ 714226 w 1855278"/>
              <a:gd name="connsiteY1" fmla="*/ 643467 h 1607574"/>
              <a:gd name="connsiteX2" fmla="*/ 1801919 w 1855278"/>
              <a:gd name="connsiteY2" fmla="*/ 868983 h 1607574"/>
              <a:gd name="connsiteX3" fmla="*/ 1582904 w 1855278"/>
              <a:gd name="connsiteY3" fmla="*/ 1546570 h 1607574"/>
              <a:gd name="connsiteX4" fmla="*/ 172057 w 1855278"/>
              <a:gd name="connsiteY4" fmla="*/ 1481446 h 1607574"/>
              <a:gd name="connsiteX5" fmla="*/ 5485 w 1855278"/>
              <a:gd name="connsiteY5" fmla="*/ 172575 h 1607574"/>
              <a:gd name="connsiteX6" fmla="*/ 384026 w 1855278"/>
              <a:gd name="connsiteY6" fmla="*/ 0 h 1607574"/>
              <a:gd name="connsiteX0" fmla="*/ 384026 w 2129395"/>
              <a:gd name="connsiteY0" fmla="*/ 0 h 1671202"/>
              <a:gd name="connsiteX1" fmla="*/ 714226 w 2129395"/>
              <a:gd name="connsiteY1" fmla="*/ 643467 h 1671202"/>
              <a:gd name="connsiteX2" fmla="*/ 1801919 w 2129395"/>
              <a:gd name="connsiteY2" fmla="*/ 868983 h 1671202"/>
              <a:gd name="connsiteX3" fmla="*/ 2014569 w 2129395"/>
              <a:gd name="connsiteY3" fmla="*/ 1632073 h 1671202"/>
              <a:gd name="connsiteX4" fmla="*/ 172057 w 2129395"/>
              <a:gd name="connsiteY4" fmla="*/ 1481446 h 1671202"/>
              <a:gd name="connsiteX5" fmla="*/ 5485 w 2129395"/>
              <a:gd name="connsiteY5" fmla="*/ 172575 h 1671202"/>
              <a:gd name="connsiteX6" fmla="*/ 384026 w 2129395"/>
              <a:gd name="connsiteY6" fmla="*/ 0 h 1671202"/>
              <a:gd name="connsiteX0" fmla="*/ 384026 w 2120445"/>
              <a:gd name="connsiteY0" fmla="*/ 0 h 1671202"/>
              <a:gd name="connsiteX1" fmla="*/ 714226 w 2120445"/>
              <a:gd name="connsiteY1" fmla="*/ 643467 h 1671202"/>
              <a:gd name="connsiteX2" fmla="*/ 1801919 w 2120445"/>
              <a:gd name="connsiteY2" fmla="*/ 868983 h 1671202"/>
              <a:gd name="connsiteX3" fmla="*/ 2014569 w 2120445"/>
              <a:gd name="connsiteY3" fmla="*/ 1632073 h 1671202"/>
              <a:gd name="connsiteX4" fmla="*/ 172057 w 2120445"/>
              <a:gd name="connsiteY4" fmla="*/ 1481446 h 1671202"/>
              <a:gd name="connsiteX5" fmla="*/ 5485 w 2120445"/>
              <a:gd name="connsiteY5" fmla="*/ 172575 h 1671202"/>
              <a:gd name="connsiteX6" fmla="*/ 384026 w 2120445"/>
              <a:gd name="connsiteY6" fmla="*/ 0 h 167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445" h="1671202">
                <a:moveTo>
                  <a:pt x="384026" y="0"/>
                </a:moveTo>
                <a:cubicBezTo>
                  <a:pt x="433415" y="251178"/>
                  <a:pt x="477910" y="498636"/>
                  <a:pt x="714226" y="643467"/>
                </a:cubicBezTo>
                <a:cubicBezTo>
                  <a:pt x="950542" y="788298"/>
                  <a:pt x="1635003" y="789717"/>
                  <a:pt x="1801919" y="868983"/>
                </a:cubicBezTo>
                <a:cubicBezTo>
                  <a:pt x="1968835" y="948249"/>
                  <a:pt x="2286213" y="1529996"/>
                  <a:pt x="2014569" y="1632073"/>
                </a:cubicBezTo>
                <a:cubicBezTo>
                  <a:pt x="1742925" y="1734150"/>
                  <a:pt x="318813" y="1619735"/>
                  <a:pt x="172057" y="1481446"/>
                </a:cubicBezTo>
                <a:cubicBezTo>
                  <a:pt x="-8566" y="1235912"/>
                  <a:pt x="-8626" y="341909"/>
                  <a:pt x="5485" y="172575"/>
                </a:cubicBezTo>
                <a:lnTo>
                  <a:pt x="384026" y="0"/>
                </a:lnTo>
                <a:close/>
              </a:path>
            </a:pathLst>
          </a:custGeom>
          <a:gradFill flip="none" rotWithShape="1">
            <a:gsLst>
              <a:gs pos="0">
                <a:schemeClr val="bg1">
                  <a:alpha val="0"/>
                </a:schemeClr>
              </a:gs>
              <a:gs pos="31000">
                <a:schemeClr val="bg1">
                  <a:alpha val="40000"/>
                </a:schemeClr>
              </a:gs>
              <a:gs pos="68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44" name="Freeform a35">
            <a:extLst>
              <a:ext uri="{FF2B5EF4-FFF2-40B4-BE49-F238E27FC236}">
                <a16:creationId xmlns:a16="http://schemas.microsoft.com/office/drawing/2014/main" id="{B42E48FF-D0B1-40C8-B291-EFB860879F6E}"/>
              </a:ext>
            </a:extLst>
          </p:cNvPr>
          <p:cNvSpPr/>
          <p:nvPr/>
        </p:nvSpPr>
        <p:spPr>
          <a:xfrm>
            <a:off x="7449503" y="4839922"/>
            <a:ext cx="2401076" cy="464067"/>
          </a:xfrm>
          <a:custGeom>
            <a:avLst/>
            <a:gdLst>
              <a:gd name="connsiteX0" fmla="*/ 0 w 1388533"/>
              <a:gd name="connsiteY0" fmla="*/ 0 h 846667"/>
              <a:gd name="connsiteX1" fmla="*/ 330200 w 1388533"/>
              <a:gd name="connsiteY1" fmla="*/ 643467 h 846667"/>
              <a:gd name="connsiteX2" fmla="*/ 1388533 w 1388533"/>
              <a:gd name="connsiteY2" fmla="*/ 846667 h 846667"/>
              <a:gd name="connsiteX0" fmla="*/ 0 w 1388533"/>
              <a:gd name="connsiteY0" fmla="*/ 0 h 846667"/>
              <a:gd name="connsiteX1" fmla="*/ 330200 w 1388533"/>
              <a:gd name="connsiteY1" fmla="*/ 643467 h 846667"/>
              <a:gd name="connsiteX2" fmla="*/ 1388533 w 1388533"/>
              <a:gd name="connsiteY2" fmla="*/ 846667 h 846667"/>
              <a:gd name="connsiteX3" fmla="*/ 0 w 1388533"/>
              <a:gd name="connsiteY3" fmla="*/ 0 h 846667"/>
              <a:gd name="connsiteX0" fmla="*/ 110067 w 1498600"/>
              <a:gd name="connsiteY0" fmla="*/ 0 h 938793"/>
              <a:gd name="connsiteX1" fmla="*/ 440267 w 1498600"/>
              <a:gd name="connsiteY1" fmla="*/ 643467 h 938793"/>
              <a:gd name="connsiteX2" fmla="*/ 1498600 w 1498600"/>
              <a:gd name="connsiteY2" fmla="*/ 846667 h 938793"/>
              <a:gd name="connsiteX3" fmla="*/ 0 w 1498600"/>
              <a:gd name="connsiteY3" fmla="*/ 880533 h 938793"/>
              <a:gd name="connsiteX4" fmla="*/ 110067 w 1498600"/>
              <a:gd name="connsiteY4" fmla="*/ 0 h 938793"/>
              <a:gd name="connsiteX0" fmla="*/ 110067 w 1504207"/>
              <a:gd name="connsiteY0" fmla="*/ 0 h 1202394"/>
              <a:gd name="connsiteX1" fmla="*/ 440267 w 1504207"/>
              <a:gd name="connsiteY1" fmla="*/ 643467 h 1202394"/>
              <a:gd name="connsiteX2" fmla="*/ 1498600 w 1504207"/>
              <a:gd name="connsiteY2" fmla="*/ 846667 h 1202394"/>
              <a:gd name="connsiteX3" fmla="*/ 922867 w 1504207"/>
              <a:gd name="connsiteY3" fmla="*/ 1202267 h 1202394"/>
              <a:gd name="connsiteX4" fmla="*/ 0 w 1504207"/>
              <a:gd name="connsiteY4" fmla="*/ 880533 h 1202394"/>
              <a:gd name="connsiteX5" fmla="*/ 110067 w 1504207"/>
              <a:gd name="connsiteY5" fmla="*/ 0 h 1202394"/>
              <a:gd name="connsiteX0" fmla="*/ 146035 w 1540175"/>
              <a:gd name="connsiteY0" fmla="*/ 0 h 1202390"/>
              <a:gd name="connsiteX1" fmla="*/ 476235 w 1540175"/>
              <a:gd name="connsiteY1" fmla="*/ 643467 h 1202390"/>
              <a:gd name="connsiteX2" fmla="*/ 1534568 w 1540175"/>
              <a:gd name="connsiteY2" fmla="*/ 846667 h 1202390"/>
              <a:gd name="connsiteX3" fmla="*/ 958835 w 1540175"/>
              <a:gd name="connsiteY3" fmla="*/ 1202267 h 1202390"/>
              <a:gd name="connsiteX4" fmla="*/ 35968 w 1540175"/>
              <a:gd name="connsiteY4" fmla="*/ 880533 h 1202390"/>
              <a:gd name="connsiteX5" fmla="*/ 2101 w 1540175"/>
              <a:gd name="connsiteY5" fmla="*/ 262466 h 1202390"/>
              <a:gd name="connsiteX6" fmla="*/ 146035 w 1540175"/>
              <a:gd name="connsiteY6" fmla="*/ 0 h 1202390"/>
              <a:gd name="connsiteX0" fmla="*/ 145249 w 1539389"/>
              <a:gd name="connsiteY0" fmla="*/ 0 h 1202730"/>
              <a:gd name="connsiteX1" fmla="*/ 475449 w 1539389"/>
              <a:gd name="connsiteY1" fmla="*/ 643467 h 1202730"/>
              <a:gd name="connsiteX2" fmla="*/ 1533782 w 1539389"/>
              <a:gd name="connsiteY2" fmla="*/ 846667 h 1202730"/>
              <a:gd name="connsiteX3" fmla="*/ 958049 w 1539389"/>
              <a:gd name="connsiteY3" fmla="*/ 1202267 h 1202730"/>
              <a:gd name="connsiteX4" fmla="*/ 77515 w 1539389"/>
              <a:gd name="connsiteY4" fmla="*/ 1024467 h 1202730"/>
              <a:gd name="connsiteX5" fmla="*/ 1315 w 1539389"/>
              <a:gd name="connsiteY5" fmla="*/ 262466 h 1202730"/>
              <a:gd name="connsiteX6" fmla="*/ 145249 w 1539389"/>
              <a:gd name="connsiteY6" fmla="*/ 0 h 1202730"/>
              <a:gd name="connsiteX0" fmla="*/ 87435 w 1481575"/>
              <a:gd name="connsiteY0" fmla="*/ 0 h 1202730"/>
              <a:gd name="connsiteX1" fmla="*/ 417635 w 1481575"/>
              <a:gd name="connsiteY1" fmla="*/ 643467 h 1202730"/>
              <a:gd name="connsiteX2" fmla="*/ 1475968 w 1481575"/>
              <a:gd name="connsiteY2" fmla="*/ 846667 h 1202730"/>
              <a:gd name="connsiteX3" fmla="*/ 900235 w 1481575"/>
              <a:gd name="connsiteY3" fmla="*/ 1202267 h 1202730"/>
              <a:gd name="connsiteX4" fmla="*/ 19701 w 1481575"/>
              <a:gd name="connsiteY4" fmla="*/ 1024467 h 1202730"/>
              <a:gd name="connsiteX5" fmla="*/ 2768 w 1481575"/>
              <a:gd name="connsiteY5" fmla="*/ 287866 h 1202730"/>
              <a:gd name="connsiteX6" fmla="*/ 87435 w 1481575"/>
              <a:gd name="connsiteY6" fmla="*/ 0 h 1202730"/>
              <a:gd name="connsiteX0" fmla="*/ 212490 w 1606630"/>
              <a:gd name="connsiteY0" fmla="*/ 0 h 1202730"/>
              <a:gd name="connsiteX1" fmla="*/ 542690 w 1606630"/>
              <a:gd name="connsiteY1" fmla="*/ 643467 h 1202730"/>
              <a:gd name="connsiteX2" fmla="*/ 1601023 w 1606630"/>
              <a:gd name="connsiteY2" fmla="*/ 846667 h 1202730"/>
              <a:gd name="connsiteX3" fmla="*/ 1025290 w 1606630"/>
              <a:gd name="connsiteY3" fmla="*/ 1202267 h 1202730"/>
              <a:gd name="connsiteX4" fmla="*/ 144756 w 1606630"/>
              <a:gd name="connsiteY4" fmla="*/ 1024467 h 1202730"/>
              <a:gd name="connsiteX5" fmla="*/ 823 w 1606630"/>
              <a:gd name="connsiteY5" fmla="*/ 313266 h 1202730"/>
              <a:gd name="connsiteX6" fmla="*/ 212490 w 1606630"/>
              <a:gd name="connsiteY6" fmla="*/ 0 h 1202730"/>
              <a:gd name="connsiteX0" fmla="*/ 215511 w 1609651"/>
              <a:gd name="connsiteY0" fmla="*/ 0 h 1202730"/>
              <a:gd name="connsiteX1" fmla="*/ 545711 w 1609651"/>
              <a:gd name="connsiteY1" fmla="*/ 643467 h 1202730"/>
              <a:gd name="connsiteX2" fmla="*/ 1604044 w 1609651"/>
              <a:gd name="connsiteY2" fmla="*/ 846667 h 1202730"/>
              <a:gd name="connsiteX3" fmla="*/ 1028311 w 1609651"/>
              <a:gd name="connsiteY3" fmla="*/ 1202267 h 1202730"/>
              <a:gd name="connsiteX4" fmla="*/ 147777 w 1609651"/>
              <a:gd name="connsiteY4" fmla="*/ 1024467 h 1202730"/>
              <a:gd name="connsiteX5" fmla="*/ 3844 w 1609651"/>
              <a:gd name="connsiteY5" fmla="*/ 313266 h 1202730"/>
              <a:gd name="connsiteX6" fmla="*/ 215511 w 1609651"/>
              <a:gd name="connsiteY6" fmla="*/ 0 h 1202730"/>
              <a:gd name="connsiteX0" fmla="*/ 220938 w 1615078"/>
              <a:gd name="connsiteY0" fmla="*/ 0 h 1202730"/>
              <a:gd name="connsiteX1" fmla="*/ 551138 w 1615078"/>
              <a:gd name="connsiteY1" fmla="*/ 643467 h 1202730"/>
              <a:gd name="connsiteX2" fmla="*/ 1609471 w 1615078"/>
              <a:gd name="connsiteY2" fmla="*/ 846667 h 1202730"/>
              <a:gd name="connsiteX3" fmla="*/ 1033738 w 1615078"/>
              <a:gd name="connsiteY3" fmla="*/ 1202267 h 1202730"/>
              <a:gd name="connsiteX4" fmla="*/ 153204 w 1615078"/>
              <a:gd name="connsiteY4" fmla="*/ 1024467 h 1202730"/>
              <a:gd name="connsiteX5" fmla="*/ 9271 w 1615078"/>
              <a:gd name="connsiteY5" fmla="*/ 313266 h 1202730"/>
              <a:gd name="connsiteX6" fmla="*/ 220938 w 1615078"/>
              <a:gd name="connsiteY6" fmla="*/ 0 h 1202730"/>
              <a:gd name="connsiteX0" fmla="*/ 273661 w 1667801"/>
              <a:gd name="connsiteY0" fmla="*/ 0 h 1202730"/>
              <a:gd name="connsiteX1" fmla="*/ 603861 w 1667801"/>
              <a:gd name="connsiteY1" fmla="*/ 643467 h 1202730"/>
              <a:gd name="connsiteX2" fmla="*/ 1662194 w 1667801"/>
              <a:gd name="connsiteY2" fmla="*/ 846667 h 1202730"/>
              <a:gd name="connsiteX3" fmla="*/ 1086461 w 1667801"/>
              <a:gd name="connsiteY3" fmla="*/ 1202267 h 1202730"/>
              <a:gd name="connsiteX4" fmla="*/ 205927 w 1667801"/>
              <a:gd name="connsiteY4" fmla="*/ 1024467 h 1202730"/>
              <a:gd name="connsiteX5" fmla="*/ 2728 w 1667801"/>
              <a:gd name="connsiteY5" fmla="*/ 270932 h 1202730"/>
              <a:gd name="connsiteX6" fmla="*/ 273661 w 1667801"/>
              <a:gd name="connsiteY6" fmla="*/ 0 h 1202730"/>
              <a:gd name="connsiteX0" fmla="*/ 205927 w 1667801"/>
              <a:gd name="connsiteY0" fmla="*/ 1024467 h 1202746"/>
              <a:gd name="connsiteX1" fmla="*/ 2728 w 1667801"/>
              <a:gd name="connsiteY1" fmla="*/ 270932 h 1202746"/>
              <a:gd name="connsiteX2" fmla="*/ 273661 w 1667801"/>
              <a:gd name="connsiteY2" fmla="*/ 0 h 1202746"/>
              <a:gd name="connsiteX3" fmla="*/ 603861 w 1667801"/>
              <a:gd name="connsiteY3" fmla="*/ 643467 h 1202746"/>
              <a:gd name="connsiteX4" fmla="*/ 1662194 w 1667801"/>
              <a:gd name="connsiteY4" fmla="*/ 846667 h 1202746"/>
              <a:gd name="connsiteX5" fmla="*/ 1086461 w 1667801"/>
              <a:gd name="connsiteY5" fmla="*/ 1202267 h 1202746"/>
              <a:gd name="connsiteX6" fmla="*/ 297367 w 1667801"/>
              <a:gd name="connsiteY6" fmla="*/ 1115907 h 1202746"/>
              <a:gd name="connsiteX0" fmla="*/ 205927 w 1667801"/>
              <a:gd name="connsiteY0" fmla="*/ 1024467 h 1202267"/>
              <a:gd name="connsiteX1" fmla="*/ 2728 w 1667801"/>
              <a:gd name="connsiteY1" fmla="*/ 270932 h 1202267"/>
              <a:gd name="connsiteX2" fmla="*/ 273661 w 1667801"/>
              <a:gd name="connsiteY2" fmla="*/ 0 h 1202267"/>
              <a:gd name="connsiteX3" fmla="*/ 603861 w 1667801"/>
              <a:gd name="connsiteY3" fmla="*/ 643467 h 1202267"/>
              <a:gd name="connsiteX4" fmla="*/ 1662194 w 1667801"/>
              <a:gd name="connsiteY4" fmla="*/ 846667 h 1202267"/>
              <a:gd name="connsiteX5" fmla="*/ 1086461 w 1667801"/>
              <a:gd name="connsiteY5" fmla="*/ 1202267 h 1202267"/>
              <a:gd name="connsiteX0" fmla="*/ 0 w 1665073"/>
              <a:gd name="connsiteY0" fmla="*/ 270932 h 1202267"/>
              <a:gd name="connsiteX1" fmla="*/ 270933 w 1665073"/>
              <a:gd name="connsiteY1" fmla="*/ 0 h 1202267"/>
              <a:gd name="connsiteX2" fmla="*/ 601133 w 1665073"/>
              <a:gd name="connsiteY2" fmla="*/ 643467 h 1202267"/>
              <a:gd name="connsiteX3" fmla="*/ 1659466 w 1665073"/>
              <a:gd name="connsiteY3" fmla="*/ 846667 h 1202267"/>
              <a:gd name="connsiteX4" fmla="*/ 1083733 w 1665073"/>
              <a:gd name="connsiteY4" fmla="*/ 1202267 h 1202267"/>
              <a:gd name="connsiteX0" fmla="*/ 0 w 1394140"/>
              <a:gd name="connsiteY0" fmla="*/ 0 h 1202267"/>
              <a:gd name="connsiteX1" fmla="*/ 330200 w 1394140"/>
              <a:gd name="connsiteY1" fmla="*/ 643467 h 1202267"/>
              <a:gd name="connsiteX2" fmla="*/ 1388533 w 1394140"/>
              <a:gd name="connsiteY2" fmla="*/ 846667 h 1202267"/>
              <a:gd name="connsiteX3" fmla="*/ 812800 w 1394140"/>
              <a:gd name="connsiteY3" fmla="*/ 1202267 h 1202267"/>
              <a:gd name="connsiteX0" fmla="*/ 0 w 1388533"/>
              <a:gd name="connsiteY0" fmla="*/ 0 h 846667"/>
              <a:gd name="connsiteX1" fmla="*/ 330200 w 1388533"/>
              <a:gd name="connsiteY1" fmla="*/ 643467 h 846667"/>
              <a:gd name="connsiteX2" fmla="*/ 1388533 w 1388533"/>
              <a:gd name="connsiteY2" fmla="*/ 846667 h 846667"/>
              <a:gd name="connsiteX0" fmla="*/ 0 w 1388533"/>
              <a:gd name="connsiteY0" fmla="*/ 0 h 846667"/>
              <a:gd name="connsiteX1" fmla="*/ 330200 w 1388533"/>
              <a:gd name="connsiteY1" fmla="*/ 643467 h 846667"/>
              <a:gd name="connsiteX2" fmla="*/ 1220679 w 1388533"/>
              <a:gd name="connsiteY2" fmla="*/ 810003 h 846667"/>
              <a:gd name="connsiteX3" fmla="*/ 1388533 w 1388533"/>
              <a:gd name="connsiteY3" fmla="*/ 846667 h 846667"/>
              <a:gd name="connsiteX0" fmla="*/ 0 w 1220679"/>
              <a:gd name="connsiteY0" fmla="*/ 0 h 810003"/>
              <a:gd name="connsiteX1" fmla="*/ 330200 w 1220679"/>
              <a:gd name="connsiteY1" fmla="*/ 643467 h 810003"/>
              <a:gd name="connsiteX2" fmla="*/ 1220679 w 1220679"/>
              <a:gd name="connsiteY2" fmla="*/ 810003 h 810003"/>
            </a:gdLst>
            <a:ahLst/>
            <a:cxnLst>
              <a:cxn ang="0">
                <a:pos x="connsiteX0" y="connsiteY0"/>
              </a:cxn>
              <a:cxn ang="0">
                <a:pos x="connsiteX1" y="connsiteY1"/>
              </a:cxn>
              <a:cxn ang="0">
                <a:pos x="connsiteX2" y="connsiteY2"/>
              </a:cxn>
            </a:cxnLst>
            <a:rect l="l" t="t" r="r" b="b"/>
            <a:pathLst>
              <a:path w="1220679" h="810003">
                <a:moveTo>
                  <a:pt x="0" y="0"/>
                </a:moveTo>
                <a:cubicBezTo>
                  <a:pt x="49389" y="251178"/>
                  <a:pt x="98778" y="502356"/>
                  <a:pt x="330200" y="643467"/>
                </a:cubicBezTo>
                <a:cubicBezTo>
                  <a:pt x="533646" y="778467"/>
                  <a:pt x="1044290" y="776136"/>
                  <a:pt x="1220679" y="810003"/>
                </a:cubicBezTo>
              </a:path>
            </a:pathLst>
          </a:cu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itle 5">
            <a:extLst>
              <a:ext uri="{FF2B5EF4-FFF2-40B4-BE49-F238E27FC236}">
                <a16:creationId xmlns:a16="http://schemas.microsoft.com/office/drawing/2014/main" id="{92286F83-963B-4537-B1C2-0673FF899265}"/>
              </a:ext>
            </a:extLst>
          </p:cNvPr>
          <p:cNvSpPr>
            <a:spLocks noGrp="1"/>
          </p:cNvSpPr>
          <p:nvPr>
            <p:ph type="title"/>
          </p:nvPr>
        </p:nvSpPr>
        <p:spPr/>
        <p:txBody>
          <a:bodyPr/>
          <a:lstStyle/>
          <a:p>
            <a:r>
              <a:rPr lang="en-US" dirty="0"/>
              <a:t>Derivation approach</a:t>
            </a:r>
            <a:endParaRPr lang="x-none" dirty="0"/>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3084E969-E145-4A8B-84CF-A02CCB5976E3}"/>
                  </a:ext>
                </a:extLst>
              </p:cNvPr>
              <p:cNvSpPr>
                <a:spLocks noGrp="1"/>
              </p:cNvSpPr>
              <p:nvPr>
                <p:ph sz="half" idx="1"/>
              </p:nvPr>
            </p:nvSpPr>
            <p:spPr/>
            <p:txBody>
              <a:bodyPr/>
              <a:lstStyle/>
              <a:p>
                <a:pPr>
                  <a:lnSpc>
                    <a:spcPct val="150000"/>
                  </a:lnSpc>
                </a:pPr>
                <a14:m>
                  <m:oMath xmlns:m="http://schemas.openxmlformats.org/officeDocument/2006/math">
                    <m:r>
                      <m:rPr>
                        <m:sty m:val="p"/>
                      </m:rPr>
                      <a:rPr lang="en-US" b="0" i="0" smtClean="0">
                        <a:solidFill>
                          <a:srgbClr val="34205B"/>
                        </a:solidFill>
                        <a:latin typeface="Cambria Math" panose="02040503050406030204" pitchFamily="18" charset="0"/>
                      </a:rPr>
                      <m:t>V</m:t>
                    </m:r>
                    <m:r>
                      <a:rPr lang="en-US" b="0" i="0" smtClean="0">
                        <a:solidFill>
                          <a:srgbClr val="34205B"/>
                        </a:solidFill>
                        <a:latin typeface="Cambria Math" panose="02040503050406030204" pitchFamily="18" charset="0"/>
                      </a:rPr>
                      <m:t>[</m:t>
                    </m:r>
                    <m:d>
                      <m:dPr>
                        <m:begChr m:val="⟨"/>
                        <m:endChr m:val="⟩"/>
                        <m:ctrlPr>
                          <a:rPr lang="en-US" b="0" i="1" smtClean="0">
                            <a:solidFill>
                              <a:srgbClr val="34205B"/>
                            </a:solidFill>
                            <a:latin typeface="Cambria Math" panose="02040503050406030204" pitchFamily="18" charset="0"/>
                          </a:rPr>
                        </m:ctrlPr>
                      </m:dPr>
                      <m:e>
                        <m:r>
                          <a:rPr lang="en-US" b="0" i="1" smtClean="0">
                            <a:solidFill>
                              <a:srgbClr val="34205B"/>
                            </a:solidFill>
                            <a:latin typeface="Cambria Math" panose="02040503050406030204" pitchFamily="18" charset="0"/>
                          </a:rPr>
                          <m:t>𝐹</m:t>
                        </m:r>
                      </m:e>
                    </m:d>
                    <m:r>
                      <a:rPr lang="en-US" b="0" i="0" smtClean="0">
                        <a:solidFill>
                          <a:srgbClr val="34205B"/>
                        </a:solidFill>
                        <a:latin typeface="Cambria Math" panose="02040503050406030204" pitchFamily="18" charset="0"/>
                      </a:rPr>
                      <m:t>]=</m:t>
                    </m:r>
                    <m:r>
                      <m:rPr>
                        <m:sty m:val="p"/>
                      </m:rPr>
                      <a:rPr lang="en-GB">
                        <a:latin typeface="Cambria Math" panose="02040503050406030204" pitchFamily="18" charset="0"/>
                      </a:rPr>
                      <m:t>M</m:t>
                    </m:r>
                    <m:r>
                      <a:rPr lang="en-GB">
                        <a:latin typeface="Cambria Math" panose="02040503050406030204" pitchFamily="18" charset="0"/>
                      </a:rPr>
                      <m:t>2−</m:t>
                    </m:r>
                    <m:r>
                      <m:rPr>
                        <m:sty m:val="p"/>
                      </m:rPr>
                      <a:rPr lang="en-GB">
                        <a:latin typeface="Cambria Math" panose="02040503050406030204" pitchFamily="18" charset="0"/>
                      </a:rPr>
                      <m:t>M</m:t>
                    </m:r>
                    <m:sSup>
                      <m:sSupPr>
                        <m:ctrlPr>
                          <a:rPr lang="en-GB" i="1">
                            <a:latin typeface="Cambria Math" panose="02040503050406030204" pitchFamily="18" charset="0"/>
                          </a:rPr>
                        </m:ctrlPr>
                      </m:sSupPr>
                      <m:e>
                        <m:r>
                          <a:rPr lang="en-GB">
                            <a:latin typeface="Cambria Math" panose="02040503050406030204" pitchFamily="18" charset="0"/>
                          </a:rPr>
                          <m:t>1</m:t>
                        </m:r>
                      </m:e>
                      <m:sup>
                        <m:r>
                          <a:rPr lang="en-GB">
                            <a:latin typeface="Cambria Math" panose="02040503050406030204" pitchFamily="18" charset="0"/>
                          </a:rPr>
                          <m:t>2</m:t>
                        </m:r>
                      </m:sup>
                    </m:sSup>
                  </m:oMath>
                </a14:m>
                <a:br>
                  <a:rPr lang="en-US" b="0" i="0" dirty="0">
                    <a:solidFill>
                      <a:srgbClr val="34205B"/>
                    </a:solidFill>
                    <a:latin typeface="Cambria Math" panose="02040503050406030204" pitchFamily="18" charset="0"/>
                  </a:rPr>
                </a:br>
                <a:endParaRPr lang="en-US" b="0" dirty="0">
                  <a:solidFill>
                    <a:srgbClr val="34205B"/>
                  </a:solidFill>
                </a:endParaRPr>
              </a:p>
              <a:p>
                <a:pPr>
                  <a:lnSpc>
                    <a:spcPct val="150000"/>
                  </a:lnSpc>
                </a:pPr>
                <a:endParaRPr lang="en-US" dirty="0">
                  <a:solidFill>
                    <a:srgbClr val="34205B"/>
                  </a:solidFill>
                </a:endParaRPr>
              </a:p>
              <a:p>
                <a:pPr marL="0" indent="0">
                  <a:lnSpc>
                    <a:spcPct val="150000"/>
                  </a:lnSpc>
                  <a:buNone/>
                </a:pPr>
                <a:br>
                  <a:rPr lang="en-US" b="0" dirty="0">
                    <a:solidFill>
                      <a:srgbClr val="34205B"/>
                    </a:solidFill>
                  </a:rPr>
                </a:br>
                <a:endParaRPr lang="en-US" b="0" i="1" dirty="0">
                  <a:solidFill>
                    <a:srgbClr val="34205B"/>
                  </a:solidFill>
                </a:endParaRPr>
              </a:p>
            </p:txBody>
          </p:sp>
        </mc:Choice>
        <mc:Fallback xmlns="">
          <p:sp>
            <p:nvSpPr>
              <p:cNvPr id="5" name="Content Placeholder 4">
                <a:extLst>
                  <a:ext uri="{FF2B5EF4-FFF2-40B4-BE49-F238E27FC236}">
                    <a16:creationId xmlns:a16="http://schemas.microsoft.com/office/drawing/2014/main" id="{3084E969-E145-4A8B-84CF-A02CCB5976E3}"/>
                  </a:ext>
                </a:extLst>
              </p:cNvPr>
              <p:cNvSpPr>
                <a:spLocks noGrp="1" noRot="1" noChangeAspect="1" noMove="1" noResize="1" noEditPoints="1" noAdjustHandles="1" noChangeArrowheads="1" noChangeShapeType="1" noTextEdit="1"/>
              </p:cNvSpPr>
              <p:nvPr>
                <p:ph sz="half" idx="1"/>
              </p:nvPr>
            </p:nvSpPr>
            <p:spPr>
              <a:blipFill>
                <a:blip r:embed="rId3"/>
                <a:stretch>
                  <a:fillRect/>
                </a:stretch>
              </a:blipFill>
            </p:spPr>
            <p:txBody>
              <a:bodyPr/>
              <a:lstStyle/>
              <a:p>
                <a:r>
                  <a:rPr lang="LID4096">
                    <a:noFill/>
                  </a:rPr>
                  <a:t> </a:t>
                </a:r>
              </a:p>
            </p:txBody>
          </p:sp>
        </mc:Fallback>
      </mc:AlternateContent>
      <p:grpSp>
        <p:nvGrpSpPr>
          <p:cNvPr id="10" name="Group 9"/>
          <p:cNvGrpSpPr/>
          <p:nvPr/>
        </p:nvGrpSpPr>
        <p:grpSpPr>
          <a:xfrm>
            <a:off x="1470152" y="2823754"/>
            <a:ext cx="5943020" cy="2273196"/>
            <a:chOff x="1470152" y="2823754"/>
            <a:chExt cx="5943020" cy="2273196"/>
          </a:xfrm>
        </p:grpSpPr>
        <p:sp>
          <p:nvSpPr>
            <p:cNvPr id="9" name="Freeform 8"/>
            <p:cNvSpPr/>
            <p:nvPr/>
          </p:nvSpPr>
          <p:spPr>
            <a:xfrm>
              <a:off x="3306604" y="2823754"/>
              <a:ext cx="4106568" cy="1963673"/>
            </a:xfrm>
            <a:custGeom>
              <a:avLst/>
              <a:gdLst>
                <a:gd name="connsiteX0" fmla="*/ 0 w 3975100"/>
                <a:gd name="connsiteY0" fmla="*/ 0 h 840233"/>
                <a:gd name="connsiteX1" fmla="*/ 1765300 w 3975100"/>
                <a:gd name="connsiteY1" fmla="*/ 749300 h 840233"/>
                <a:gd name="connsiteX2" fmla="*/ 3975100 w 3975100"/>
                <a:gd name="connsiteY2" fmla="*/ 800100 h 840233"/>
                <a:gd name="connsiteX0" fmla="*/ 0 w 4125424"/>
                <a:gd name="connsiteY0" fmla="*/ 0 h 2065904"/>
                <a:gd name="connsiteX1" fmla="*/ 1915624 w 4125424"/>
                <a:gd name="connsiteY1" fmla="*/ 1974971 h 2065904"/>
                <a:gd name="connsiteX2" fmla="*/ 4125424 w 4125424"/>
                <a:gd name="connsiteY2" fmla="*/ 2025771 h 2065904"/>
                <a:gd name="connsiteX0" fmla="*/ 0 w 4125424"/>
                <a:gd name="connsiteY0" fmla="*/ 0 h 2065904"/>
                <a:gd name="connsiteX1" fmla="*/ 1915624 w 4125424"/>
                <a:gd name="connsiteY1" fmla="*/ 1974971 h 2065904"/>
                <a:gd name="connsiteX2" fmla="*/ 4125424 w 4125424"/>
                <a:gd name="connsiteY2" fmla="*/ 2025771 h 2065904"/>
                <a:gd name="connsiteX0" fmla="*/ 0 w 4125424"/>
                <a:gd name="connsiteY0" fmla="*/ 0 h 2027756"/>
                <a:gd name="connsiteX1" fmla="*/ 1662445 w 4125424"/>
                <a:gd name="connsiteY1" fmla="*/ 1319199 h 2027756"/>
                <a:gd name="connsiteX2" fmla="*/ 4125424 w 4125424"/>
                <a:gd name="connsiteY2" fmla="*/ 2025771 h 2027756"/>
                <a:gd name="connsiteX0" fmla="*/ 0 w 3674450"/>
                <a:gd name="connsiteY0" fmla="*/ 0 h 1763707"/>
                <a:gd name="connsiteX1" fmla="*/ 1662445 w 3674450"/>
                <a:gd name="connsiteY1" fmla="*/ 1319199 h 1763707"/>
                <a:gd name="connsiteX2" fmla="*/ 3674450 w 3674450"/>
                <a:gd name="connsiteY2" fmla="*/ 1760339 h 1763707"/>
                <a:gd name="connsiteX0" fmla="*/ 0 w 3674450"/>
                <a:gd name="connsiteY0" fmla="*/ 0 h 1765411"/>
                <a:gd name="connsiteX1" fmla="*/ 1662445 w 3674450"/>
                <a:gd name="connsiteY1" fmla="*/ 1319199 h 1765411"/>
                <a:gd name="connsiteX2" fmla="*/ 3674450 w 3674450"/>
                <a:gd name="connsiteY2" fmla="*/ 1760339 h 1765411"/>
                <a:gd name="connsiteX0" fmla="*/ 0 w 3674450"/>
                <a:gd name="connsiteY0" fmla="*/ 0 h 1760339"/>
                <a:gd name="connsiteX1" fmla="*/ 1662445 w 3674450"/>
                <a:gd name="connsiteY1" fmla="*/ 1319199 h 1760339"/>
                <a:gd name="connsiteX2" fmla="*/ 3674450 w 3674450"/>
                <a:gd name="connsiteY2" fmla="*/ 1760339 h 1760339"/>
                <a:gd name="connsiteX0" fmla="*/ 0 w 3674450"/>
                <a:gd name="connsiteY0" fmla="*/ 0 h 1760339"/>
                <a:gd name="connsiteX1" fmla="*/ 1408849 w 3674450"/>
                <a:gd name="connsiteY1" fmla="*/ 1457257 h 1760339"/>
                <a:gd name="connsiteX2" fmla="*/ 3674450 w 3674450"/>
                <a:gd name="connsiteY2" fmla="*/ 1760339 h 1760339"/>
                <a:gd name="connsiteX0" fmla="*/ 0 w 3674450"/>
                <a:gd name="connsiteY0" fmla="*/ 0 h 1760339"/>
                <a:gd name="connsiteX1" fmla="*/ 1408849 w 3674450"/>
                <a:gd name="connsiteY1" fmla="*/ 1457257 h 1760339"/>
                <a:gd name="connsiteX2" fmla="*/ 3674450 w 3674450"/>
                <a:gd name="connsiteY2" fmla="*/ 1760339 h 1760339"/>
              </a:gdLst>
              <a:ahLst/>
              <a:cxnLst>
                <a:cxn ang="0">
                  <a:pos x="connsiteX0" y="connsiteY0"/>
                </a:cxn>
                <a:cxn ang="0">
                  <a:pos x="connsiteX1" y="connsiteY1"/>
                </a:cxn>
                <a:cxn ang="0">
                  <a:pos x="connsiteX2" y="connsiteY2"/>
                </a:cxn>
              </a:cxnLst>
              <a:rect l="l" t="t" r="r" b="b"/>
              <a:pathLst>
                <a:path w="3674450" h="1760339">
                  <a:moveTo>
                    <a:pt x="0" y="0"/>
                  </a:moveTo>
                  <a:cubicBezTo>
                    <a:pt x="298213" y="659282"/>
                    <a:pt x="714684" y="1191191"/>
                    <a:pt x="1408849" y="1457257"/>
                  </a:cubicBezTo>
                  <a:cubicBezTo>
                    <a:pt x="2103014" y="1723323"/>
                    <a:pt x="2684275" y="1713685"/>
                    <a:pt x="3674450" y="1760339"/>
                  </a:cubicBezTo>
                </a:path>
              </a:pathLst>
            </a:custGeom>
            <a:noFill/>
            <a:ln w="19050">
              <a:solidFill>
                <a:srgbClr val="FF404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38" name="TextBox 37"/>
            <p:cNvSpPr txBox="1"/>
            <p:nvPr/>
          </p:nvSpPr>
          <p:spPr>
            <a:xfrm>
              <a:off x="1470152" y="4142843"/>
              <a:ext cx="4742517" cy="954107"/>
            </a:xfrm>
            <a:prstGeom prst="rect">
              <a:avLst/>
            </a:prstGeom>
            <a:noFill/>
          </p:spPr>
          <p:txBody>
            <a:bodyPr wrap="none" rtlCol="0">
              <a:spAutoFit/>
            </a:bodyPr>
            <a:lstStyle/>
            <a:p>
              <a:pPr algn="ctr"/>
              <a:r>
                <a:rPr lang="en-US" sz="2800" dirty="0">
                  <a:solidFill>
                    <a:srgbClr val="34205B"/>
                  </a:solidFill>
                </a:rPr>
                <a:t>Our work: </a:t>
              </a:r>
            </a:p>
            <a:p>
              <a:pPr algn="ctr"/>
              <a:r>
                <a:rPr lang="en-US" sz="2800" dirty="0">
                  <a:solidFill>
                    <a:srgbClr val="34205B"/>
                  </a:solidFill>
                </a:rPr>
                <a:t>Minimize the </a:t>
              </a:r>
              <a:r>
                <a:rPr lang="en-US" sz="2800" b="1" dirty="0">
                  <a:solidFill>
                    <a:srgbClr val="34205B"/>
                  </a:solidFill>
                </a:rPr>
                <a:t>entire expression</a:t>
              </a:r>
              <a:endParaRPr lang="cs-CZ" sz="2800" b="1" dirty="0">
                <a:solidFill>
                  <a:srgbClr val="34205B"/>
                </a:solidFill>
              </a:endParaRPr>
            </a:p>
          </p:txBody>
        </p:sp>
      </p:grpSp>
      <p:sp>
        <p:nvSpPr>
          <p:cNvPr id="3" name="Footer Placeholder 2"/>
          <p:cNvSpPr>
            <a:spLocks noGrp="1"/>
          </p:cNvSpPr>
          <p:nvPr>
            <p:ph type="ftr" sz="quarter" idx="10"/>
          </p:nvPr>
        </p:nvSpPr>
        <p:spPr/>
        <p:txBody>
          <a:bodyPr/>
          <a:lstStyle/>
          <a:p>
            <a:pPr algn="l"/>
            <a:r>
              <a:rPr lang="en-US">
                <a:solidFill>
                  <a:srgbClr val="34205B"/>
                </a:solidFill>
              </a:rPr>
              <a:t>Kondapaneni, Vévoda, Grittmann, Skřivan, Slusallek, Křivánek -- Optimal multiple importance sampling</a:t>
            </a:r>
            <a:endParaRPr lang="cs-CZ" dirty="0">
              <a:solidFill>
                <a:srgbClr val="34205B"/>
              </a:solidFill>
            </a:endParaRPr>
          </a:p>
        </p:txBody>
      </p:sp>
      <p:sp>
        <p:nvSpPr>
          <p:cNvPr id="4" name="Slide Number Placeholder 3"/>
          <p:cNvSpPr>
            <a:spLocks noGrp="1"/>
          </p:cNvSpPr>
          <p:nvPr>
            <p:ph type="sldNum" sz="quarter" idx="11"/>
          </p:nvPr>
        </p:nvSpPr>
        <p:spPr/>
        <p:txBody>
          <a:bodyPr/>
          <a:lstStyle/>
          <a:p>
            <a:fld id="{22715E2D-623F-42BE-A608-3D699D020166}" type="slidenum">
              <a:rPr lang="x-none" smtClean="0"/>
              <a:pPr/>
              <a:t>20</a:t>
            </a:fld>
            <a:endParaRPr lang="x-none" dirty="0"/>
          </a:p>
        </p:txBody>
      </p:sp>
      <p:sp>
        <p:nvSpPr>
          <p:cNvPr id="23" name="Right Brace 22">
            <a:extLst>
              <a:ext uri="{FF2B5EF4-FFF2-40B4-BE49-F238E27FC236}">
                <a16:creationId xmlns:a16="http://schemas.microsoft.com/office/drawing/2014/main" id="{7378BE4B-49CE-4BD5-880D-875354A5C330}"/>
              </a:ext>
            </a:extLst>
          </p:cNvPr>
          <p:cNvSpPr/>
          <p:nvPr/>
        </p:nvSpPr>
        <p:spPr>
          <a:xfrm rot="5400000">
            <a:off x="3219227" y="1712767"/>
            <a:ext cx="179379" cy="1601696"/>
          </a:xfrm>
          <a:prstGeom prst="rightBrace">
            <a:avLst>
              <a:gd name="adj1" fmla="val 58397"/>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sz="2400"/>
          </a:p>
        </p:txBody>
      </p:sp>
      <p:grpSp>
        <p:nvGrpSpPr>
          <p:cNvPr id="54" name="Group 53"/>
          <p:cNvGrpSpPr/>
          <p:nvPr/>
        </p:nvGrpSpPr>
        <p:grpSpPr>
          <a:xfrm>
            <a:off x="6550966" y="2351220"/>
            <a:ext cx="4395201" cy="3590585"/>
            <a:chOff x="6694900" y="1825625"/>
            <a:chExt cx="4395201" cy="3590585"/>
          </a:xfrm>
        </p:grpSpPr>
        <p:grpSp>
          <p:nvGrpSpPr>
            <p:cNvPr id="55" name="Group 54"/>
            <p:cNvGrpSpPr/>
            <p:nvPr/>
          </p:nvGrpSpPr>
          <p:grpSpPr>
            <a:xfrm>
              <a:off x="6925733" y="1825625"/>
              <a:ext cx="4164368" cy="3505200"/>
              <a:chOff x="4885267" y="3132667"/>
              <a:chExt cx="4164368" cy="3505200"/>
            </a:xfrm>
          </p:grpSpPr>
          <p:cxnSp>
            <p:nvCxnSpPr>
              <p:cNvPr id="58" name="Straight Connector 57"/>
              <p:cNvCxnSpPr/>
              <p:nvPr/>
            </p:nvCxnSpPr>
            <p:spPr>
              <a:xfrm flipV="1">
                <a:off x="5215467" y="3132667"/>
                <a:ext cx="0" cy="3505200"/>
              </a:xfrm>
              <a:prstGeom prst="line">
                <a:avLst/>
              </a:prstGeom>
              <a:ln w="3810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4885267" y="6261587"/>
                <a:ext cx="4164368" cy="12214"/>
              </a:xfrm>
              <a:prstGeom prst="line">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56" name="TextBox 55"/>
            <p:cNvSpPr txBox="1"/>
            <p:nvPr/>
          </p:nvSpPr>
          <p:spPr>
            <a:xfrm rot="16200000">
              <a:off x="6295336" y="3370149"/>
              <a:ext cx="1260794" cy="461665"/>
            </a:xfrm>
            <a:prstGeom prst="rect">
              <a:avLst/>
            </a:prstGeom>
            <a:noFill/>
          </p:spPr>
          <p:txBody>
            <a:bodyPr wrap="none" rtlCol="0">
              <a:spAutoFit/>
            </a:bodyPr>
            <a:lstStyle/>
            <a:p>
              <a:r>
                <a:rPr lang="en-US" sz="2400" dirty="0"/>
                <a:t>Variance</a:t>
              </a:r>
              <a:endParaRPr lang="cs-CZ" sz="2400" dirty="0"/>
            </a:p>
          </p:txBody>
        </p:sp>
        <p:sp>
          <p:nvSpPr>
            <p:cNvPr id="57" name="TextBox 56"/>
            <p:cNvSpPr txBox="1"/>
            <p:nvPr/>
          </p:nvSpPr>
          <p:spPr>
            <a:xfrm>
              <a:off x="8240004" y="4954545"/>
              <a:ext cx="1426994" cy="461665"/>
            </a:xfrm>
            <a:prstGeom prst="rect">
              <a:avLst/>
            </a:prstGeom>
            <a:noFill/>
          </p:spPr>
          <p:txBody>
            <a:bodyPr wrap="none" rtlCol="0">
              <a:spAutoFit/>
            </a:bodyPr>
            <a:lstStyle/>
            <a:p>
              <a:pPr algn="ctr"/>
              <a:r>
                <a:rPr lang="en-US" sz="2400" dirty="0"/>
                <a:t># samples</a:t>
              </a:r>
              <a:endParaRPr lang="cs-CZ" sz="2400" dirty="0"/>
            </a:p>
          </p:txBody>
        </p:sp>
      </p:grpSp>
      <p:sp>
        <p:nvSpPr>
          <p:cNvPr id="60" name="TextBox 59"/>
          <p:cNvSpPr txBox="1"/>
          <p:nvPr/>
        </p:nvSpPr>
        <p:spPr>
          <a:xfrm>
            <a:off x="9934245" y="3170297"/>
            <a:ext cx="1904432" cy="830997"/>
          </a:xfrm>
          <a:prstGeom prst="rect">
            <a:avLst/>
          </a:prstGeom>
          <a:noFill/>
          <a:ln>
            <a:noFill/>
          </a:ln>
        </p:spPr>
        <p:txBody>
          <a:bodyPr wrap="none" rtlCol="0">
            <a:spAutoFit/>
          </a:bodyPr>
          <a:lstStyle/>
          <a:p>
            <a:pPr algn="ctr"/>
            <a:r>
              <a:rPr lang="en-US" sz="2400" dirty="0">
                <a:solidFill>
                  <a:srgbClr val="7030A0"/>
                </a:solidFill>
              </a:rPr>
              <a:t>Balance</a:t>
            </a:r>
          </a:p>
          <a:p>
            <a:pPr algn="ctr"/>
            <a:r>
              <a:rPr lang="en-US" sz="2400" dirty="0">
                <a:solidFill>
                  <a:srgbClr val="7030A0"/>
                </a:solidFill>
              </a:rPr>
              <a:t>Heuristic (BH)</a:t>
            </a:r>
            <a:endParaRPr lang="cs-CZ" sz="2400" dirty="0">
              <a:solidFill>
                <a:srgbClr val="7030A0"/>
              </a:solidFill>
            </a:endParaRPr>
          </a:p>
        </p:txBody>
      </p:sp>
      <p:sp>
        <p:nvSpPr>
          <p:cNvPr id="61" name="Freeform 60"/>
          <p:cNvSpPr/>
          <p:nvPr/>
        </p:nvSpPr>
        <p:spPr>
          <a:xfrm>
            <a:off x="7722716" y="1941591"/>
            <a:ext cx="2401076" cy="2336735"/>
          </a:xfrm>
          <a:custGeom>
            <a:avLst/>
            <a:gdLst>
              <a:gd name="connsiteX0" fmla="*/ 0 w 1388533"/>
              <a:gd name="connsiteY0" fmla="*/ 0 h 846667"/>
              <a:gd name="connsiteX1" fmla="*/ 330200 w 1388533"/>
              <a:gd name="connsiteY1" fmla="*/ 643467 h 846667"/>
              <a:gd name="connsiteX2" fmla="*/ 1388533 w 1388533"/>
              <a:gd name="connsiteY2" fmla="*/ 846667 h 846667"/>
              <a:gd name="connsiteX0" fmla="*/ 0 w 1388533"/>
              <a:gd name="connsiteY0" fmla="*/ 0 h 846667"/>
              <a:gd name="connsiteX1" fmla="*/ 330200 w 1388533"/>
              <a:gd name="connsiteY1" fmla="*/ 643467 h 846667"/>
              <a:gd name="connsiteX2" fmla="*/ 1388533 w 1388533"/>
              <a:gd name="connsiteY2" fmla="*/ 846667 h 846667"/>
              <a:gd name="connsiteX3" fmla="*/ 0 w 1388533"/>
              <a:gd name="connsiteY3" fmla="*/ 0 h 846667"/>
              <a:gd name="connsiteX0" fmla="*/ 110067 w 1498600"/>
              <a:gd name="connsiteY0" fmla="*/ 0 h 938793"/>
              <a:gd name="connsiteX1" fmla="*/ 440267 w 1498600"/>
              <a:gd name="connsiteY1" fmla="*/ 643467 h 938793"/>
              <a:gd name="connsiteX2" fmla="*/ 1498600 w 1498600"/>
              <a:gd name="connsiteY2" fmla="*/ 846667 h 938793"/>
              <a:gd name="connsiteX3" fmla="*/ 0 w 1498600"/>
              <a:gd name="connsiteY3" fmla="*/ 880533 h 938793"/>
              <a:gd name="connsiteX4" fmla="*/ 110067 w 1498600"/>
              <a:gd name="connsiteY4" fmla="*/ 0 h 938793"/>
              <a:gd name="connsiteX0" fmla="*/ 110067 w 1504207"/>
              <a:gd name="connsiteY0" fmla="*/ 0 h 1202394"/>
              <a:gd name="connsiteX1" fmla="*/ 440267 w 1504207"/>
              <a:gd name="connsiteY1" fmla="*/ 643467 h 1202394"/>
              <a:gd name="connsiteX2" fmla="*/ 1498600 w 1504207"/>
              <a:gd name="connsiteY2" fmla="*/ 846667 h 1202394"/>
              <a:gd name="connsiteX3" fmla="*/ 922867 w 1504207"/>
              <a:gd name="connsiteY3" fmla="*/ 1202267 h 1202394"/>
              <a:gd name="connsiteX4" fmla="*/ 0 w 1504207"/>
              <a:gd name="connsiteY4" fmla="*/ 880533 h 1202394"/>
              <a:gd name="connsiteX5" fmla="*/ 110067 w 1504207"/>
              <a:gd name="connsiteY5" fmla="*/ 0 h 1202394"/>
              <a:gd name="connsiteX0" fmla="*/ 146035 w 1540175"/>
              <a:gd name="connsiteY0" fmla="*/ 0 h 1202390"/>
              <a:gd name="connsiteX1" fmla="*/ 476235 w 1540175"/>
              <a:gd name="connsiteY1" fmla="*/ 643467 h 1202390"/>
              <a:gd name="connsiteX2" fmla="*/ 1534568 w 1540175"/>
              <a:gd name="connsiteY2" fmla="*/ 846667 h 1202390"/>
              <a:gd name="connsiteX3" fmla="*/ 958835 w 1540175"/>
              <a:gd name="connsiteY3" fmla="*/ 1202267 h 1202390"/>
              <a:gd name="connsiteX4" fmla="*/ 35968 w 1540175"/>
              <a:gd name="connsiteY4" fmla="*/ 880533 h 1202390"/>
              <a:gd name="connsiteX5" fmla="*/ 2101 w 1540175"/>
              <a:gd name="connsiteY5" fmla="*/ 262466 h 1202390"/>
              <a:gd name="connsiteX6" fmla="*/ 146035 w 1540175"/>
              <a:gd name="connsiteY6" fmla="*/ 0 h 1202390"/>
              <a:gd name="connsiteX0" fmla="*/ 145249 w 1539389"/>
              <a:gd name="connsiteY0" fmla="*/ 0 h 1202730"/>
              <a:gd name="connsiteX1" fmla="*/ 475449 w 1539389"/>
              <a:gd name="connsiteY1" fmla="*/ 643467 h 1202730"/>
              <a:gd name="connsiteX2" fmla="*/ 1533782 w 1539389"/>
              <a:gd name="connsiteY2" fmla="*/ 846667 h 1202730"/>
              <a:gd name="connsiteX3" fmla="*/ 958049 w 1539389"/>
              <a:gd name="connsiteY3" fmla="*/ 1202267 h 1202730"/>
              <a:gd name="connsiteX4" fmla="*/ 77515 w 1539389"/>
              <a:gd name="connsiteY4" fmla="*/ 1024467 h 1202730"/>
              <a:gd name="connsiteX5" fmla="*/ 1315 w 1539389"/>
              <a:gd name="connsiteY5" fmla="*/ 262466 h 1202730"/>
              <a:gd name="connsiteX6" fmla="*/ 145249 w 1539389"/>
              <a:gd name="connsiteY6" fmla="*/ 0 h 1202730"/>
              <a:gd name="connsiteX0" fmla="*/ 87435 w 1481575"/>
              <a:gd name="connsiteY0" fmla="*/ 0 h 1202730"/>
              <a:gd name="connsiteX1" fmla="*/ 417635 w 1481575"/>
              <a:gd name="connsiteY1" fmla="*/ 643467 h 1202730"/>
              <a:gd name="connsiteX2" fmla="*/ 1475968 w 1481575"/>
              <a:gd name="connsiteY2" fmla="*/ 846667 h 1202730"/>
              <a:gd name="connsiteX3" fmla="*/ 900235 w 1481575"/>
              <a:gd name="connsiteY3" fmla="*/ 1202267 h 1202730"/>
              <a:gd name="connsiteX4" fmla="*/ 19701 w 1481575"/>
              <a:gd name="connsiteY4" fmla="*/ 1024467 h 1202730"/>
              <a:gd name="connsiteX5" fmla="*/ 2768 w 1481575"/>
              <a:gd name="connsiteY5" fmla="*/ 287866 h 1202730"/>
              <a:gd name="connsiteX6" fmla="*/ 87435 w 1481575"/>
              <a:gd name="connsiteY6" fmla="*/ 0 h 1202730"/>
              <a:gd name="connsiteX0" fmla="*/ 212490 w 1606630"/>
              <a:gd name="connsiteY0" fmla="*/ 0 h 1202730"/>
              <a:gd name="connsiteX1" fmla="*/ 542690 w 1606630"/>
              <a:gd name="connsiteY1" fmla="*/ 643467 h 1202730"/>
              <a:gd name="connsiteX2" fmla="*/ 1601023 w 1606630"/>
              <a:gd name="connsiteY2" fmla="*/ 846667 h 1202730"/>
              <a:gd name="connsiteX3" fmla="*/ 1025290 w 1606630"/>
              <a:gd name="connsiteY3" fmla="*/ 1202267 h 1202730"/>
              <a:gd name="connsiteX4" fmla="*/ 144756 w 1606630"/>
              <a:gd name="connsiteY4" fmla="*/ 1024467 h 1202730"/>
              <a:gd name="connsiteX5" fmla="*/ 823 w 1606630"/>
              <a:gd name="connsiteY5" fmla="*/ 313266 h 1202730"/>
              <a:gd name="connsiteX6" fmla="*/ 212490 w 1606630"/>
              <a:gd name="connsiteY6" fmla="*/ 0 h 1202730"/>
              <a:gd name="connsiteX0" fmla="*/ 215511 w 1609651"/>
              <a:gd name="connsiteY0" fmla="*/ 0 h 1202730"/>
              <a:gd name="connsiteX1" fmla="*/ 545711 w 1609651"/>
              <a:gd name="connsiteY1" fmla="*/ 643467 h 1202730"/>
              <a:gd name="connsiteX2" fmla="*/ 1604044 w 1609651"/>
              <a:gd name="connsiteY2" fmla="*/ 846667 h 1202730"/>
              <a:gd name="connsiteX3" fmla="*/ 1028311 w 1609651"/>
              <a:gd name="connsiteY3" fmla="*/ 1202267 h 1202730"/>
              <a:gd name="connsiteX4" fmla="*/ 147777 w 1609651"/>
              <a:gd name="connsiteY4" fmla="*/ 1024467 h 1202730"/>
              <a:gd name="connsiteX5" fmla="*/ 3844 w 1609651"/>
              <a:gd name="connsiteY5" fmla="*/ 313266 h 1202730"/>
              <a:gd name="connsiteX6" fmla="*/ 215511 w 1609651"/>
              <a:gd name="connsiteY6" fmla="*/ 0 h 1202730"/>
              <a:gd name="connsiteX0" fmla="*/ 220938 w 1615078"/>
              <a:gd name="connsiteY0" fmla="*/ 0 h 1202730"/>
              <a:gd name="connsiteX1" fmla="*/ 551138 w 1615078"/>
              <a:gd name="connsiteY1" fmla="*/ 643467 h 1202730"/>
              <a:gd name="connsiteX2" fmla="*/ 1609471 w 1615078"/>
              <a:gd name="connsiteY2" fmla="*/ 846667 h 1202730"/>
              <a:gd name="connsiteX3" fmla="*/ 1033738 w 1615078"/>
              <a:gd name="connsiteY3" fmla="*/ 1202267 h 1202730"/>
              <a:gd name="connsiteX4" fmla="*/ 153204 w 1615078"/>
              <a:gd name="connsiteY4" fmla="*/ 1024467 h 1202730"/>
              <a:gd name="connsiteX5" fmla="*/ 9271 w 1615078"/>
              <a:gd name="connsiteY5" fmla="*/ 313266 h 1202730"/>
              <a:gd name="connsiteX6" fmla="*/ 220938 w 1615078"/>
              <a:gd name="connsiteY6" fmla="*/ 0 h 1202730"/>
              <a:gd name="connsiteX0" fmla="*/ 273661 w 1667801"/>
              <a:gd name="connsiteY0" fmla="*/ 0 h 1202730"/>
              <a:gd name="connsiteX1" fmla="*/ 603861 w 1667801"/>
              <a:gd name="connsiteY1" fmla="*/ 643467 h 1202730"/>
              <a:gd name="connsiteX2" fmla="*/ 1662194 w 1667801"/>
              <a:gd name="connsiteY2" fmla="*/ 846667 h 1202730"/>
              <a:gd name="connsiteX3" fmla="*/ 1086461 w 1667801"/>
              <a:gd name="connsiteY3" fmla="*/ 1202267 h 1202730"/>
              <a:gd name="connsiteX4" fmla="*/ 205927 w 1667801"/>
              <a:gd name="connsiteY4" fmla="*/ 1024467 h 1202730"/>
              <a:gd name="connsiteX5" fmla="*/ 2728 w 1667801"/>
              <a:gd name="connsiteY5" fmla="*/ 270932 h 1202730"/>
              <a:gd name="connsiteX6" fmla="*/ 273661 w 1667801"/>
              <a:gd name="connsiteY6" fmla="*/ 0 h 1202730"/>
              <a:gd name="connsiteX0" fmla="*/ 205927 w 1667801"/>
              <a:gd name="connsiteY0" fmla="*/ 1024467 h 1202746"/>
              <a:gd name="connsiteX1" fmla="*/ 2728 w 1667801"/>
              <a:gd name="connsiteY1" fmla="*/ 270932 h 1202746"/>
              <a:gd name="connsiteX2" fmla="*/ 273661 w 1667801"/>
              <a:gd name="connsiteY2" fmla="*/ 0 h 1202746"/>
              <a:gd name="connsiteX3" fmla="*/ 603861 w 1667801"/>
              <a:gd name="connsiteY3" fmla="*/ 643467 h 1202746"/>
              <a:gd name="connsiteX4" fmla="*/ 1662194 w 1667801"/>
              <a:gd name="connsiteY4" fmla="*/ 846667 h 1202746"/>
              <a:gd name="connsiteX5" fmla="*/ 1086461 w 1667801"/>
              <a:gd name="connsiteY5" fmla="*/ 1202267 h 1202746"/>
              <a:gd name="connsiteX6" fmla="*/ 297367 w 1667801"/>
              <a:gd name="connsiteY6" fmla="*/ 1115907 h 1202746"/>
              <a:gd name="connsiteX0" fmla="*/ 205927 w 1667801"/>
              <a:gd name="connsiteY0" fmla="*/ 1024467 h 1202267"/>
              <a:gd name="connsiteX1" fmla="*/ 2728 w 1667801"/>
              <a:gd name="connsiteY1" fmla="*/ 270932 h 1202267"/>
              <a:gd name="connsiteX2" fmla="*/ 273661 w 1667801"/>
              <a:gd name="connsiteY2" fmla="*/ 0 h 1202267"/>
              <a:gd name="connsiteX3" fmla="*/ 603861 w 1667801"/>
              <a:gd name="connsiteY3" fmla="*/ 643467 h 1202267"/>
              <a:gd name="connsiteX4" fmla="*/ 1662194 w 1667801"/>
              <a:gd name="connsiteY4" fmla="*/ 846667 h 1202267"/>
              <a:gd name="connsiteX5" fmla="*/ 1086461 w 1667801"/>
              <a:gd name="connsiteY5" fmla="*/ 1202267 h 1202267"/>
              <a:gd name="connsiteX0" fmla="*/ 0 w 1665073"/>
              <a:gd name="connsiteY0" fmla="*/ 270932 h 1202267"/>
              <a:gd name="connsiteX1" fmla="*/ 270933 w 1665073"/>
              <a:gd name="connsiteY1" fmla="*/ 0 h 1202267"/>
              <a:gd name="connsiteX2" fmla="*/ 601133 w 1665073"/>
              <a:gd name="connsiteY2" fmla="*/ 643467 h 1202267"/>
              <a:gd name="connsiteX3" fmla="*/ 1659466 w 1665073"/>
              <a:gd name="connsiteY3" fmla="*/ 846667 h 1202267"/>
              <a:gd name="connsiteX4" fmla="*/ 1083733 w 1665073"/>
              <a:gd name="connsiteY4" fmla="*/ 1202267 h 1202267"/>
              <a:gd name="connsiteX0" fmla="*/ 0 w 1394140"/>
              <a:gd name="connsiteY0" fmla="*/ 0 h 1202267"/>
              <a:gd name="connsiteX1" fmla="*/ 330200 w 1394140"/>
              <a:gd name="connsiteY1" fmla="*/ 643467 h 1202267"/>
              <a:gd name="connsiteX2" fmla="*/ 1388533 w 1394140"/>
              <a:gd name="connsiteY2" fmla="*/ 846667 h 1202267"/>
              <a:gd name="connsiteX3" fmla="*/ 812800 w 1394140"/>
              <a:gd name="connsiteY3" fmla="*/ 1202267 h 1202267"/>
              <a:gd name="connsiteX0" fmla="*/ 0 w 1388533"/>
              <a:gd name="connsiteY0" fmla="*/ 0 h 846667"/>
              <a:gd name="connsiteX1" fmla="*/ 330200 w 1388533"/>
              <a:gd name="connsiteY1" fmla="*/ 643467 h 846667"/>
              <a:gd name="connsiteX2" fmla="*/ 1388533 w 1388533"/>
              <a:gd name="connsiteY2" fmla="*/ 846667 h 846667"/>
              <a:gd name="connsiteX0" fmla="*/ 0 w 1388533"/>
              <a:gd name="connsiteY0" fmla="*/ 0 h 846667"/>
              <a:gd name="connsiteX1" fmla="*/ 330200 w 1388533"/>
              <a:gd name="connsiteY1" fmla="*/ 643467 h 846667"/>
              <a:gd name="connsiteX2" fmla="*/ 1220679 w 1388533"/>
              <a:gd name="connsiteY2" fmla="*/ 810003 h 846667"/>
              <a:gd name="connsiteX3" fmla="*/ 1388533 w 1388533"/>
              <a:gd name="connsiteY3" fmla="*/ 846667 h 846667"/>
              <a:gd name="connsiteX0" fmla="*/ 0 w 1220679"/>
              <a:gd name="connsiteY0" fmla="*/ 0 h 810003"/>
              <a:gd name="connsiteX1" fmla="*/ 330200 w 1220679"/>
              <a:gd name="connsiteY1" fmla="*/ 643467 h 810003"/>
              <a:gd name="connsiteX2" fmla="*/ 1220679 w 1220679"/>
              <a:gd name="connsiteY2" fmla="*/ 810003 h 810003"/>
            </a:gdLst>
            <a:ahLst/>
            <a:cxnLst>
              <a:cxn ang="0">
                <a:pos x="connsiteX0" y="connsiteY0"/>
              </a:cxn>
              <a:cxn ang="0">
                <a:pos x="connsiteX1" y="connsiteY1"/>
              </a:cxn>
              <a:cxn ang="0">
                <a:pos x="connsiteX2" y="connsiteY2"/>
              </a:cxn>
            </a:cxnLst>
            <a:rect l="l" t="t" r="r" b="b"/>
            <a:pathLst>
              <a:path w="1220679" h="810003">
                <a:moveTo>
                  <a:pt x="0" y="0"/>
                </a:moveTo>
                <a:cubicBezTo>
                  <a:pt x="49389" y="251178"/>
                  <a:pt x="98778" y="502356"/>
                  <a:pt x="330200" y="643467"/>
                </a:cubicBezTo>
                <a:cubicBezTo>
                  <a:pt x="533646" y="778467"/>
                  <a:pt x="1044290" y="776136"/>
                  <a:pt x="1220679" y="810003"/>
                </a:cubicBezTo>
              </a:path>
            </a:pathLst>
          </a:cu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4" name="TextBox 73"/>
          <p:cNvSpPr txBox="1"/>
          <p:nvPr/>
        </p:nvSpPr>
        <p:spPr>
          <a:xfrm>
            <a:off x="9482838" y="4799029"/>
            <a:ext cx="2721707" cy="461665"/>
          </a:xfrm>
          <a:prstGeom prst="rect">
            <a:avLst/>
          </a:prstGeom>
          <a:noFill/>
          <a:ln>
            <a:noFill/>
          </a:ln>
        </p:spPr>
        <p:txBody>
          <a:bodyPr wrap="none" rtlCol="0">
            <a:spAutoFit/>
          </a:bodyPr>
          <a:lstStyle/>
          <a:p>
            <a:pPr algn="ctr"/>
            <a:r>
              <a:rPr lang="en-US" sz="2400" dirty="0">
                <a:solidFill>
                  <a:srgbClr val="FF0000"/>
                </a:solidFill>
              </a:rPr>
              <a:t>Our optimal weights</a:t>
            </a:r>
            <a:endParaRPr lang="cs-CZ" sz="2400" dirty="0">
              <a:solidFill>
                <a:srgbClr val="FF0000"/>
              </a:solidFill>
            </a:endParaRPr>
          </a:p>
        </p:txBody>
      </p:sp>
      <p:grpSp>
        <p:nvGrpSpPr>
          <p:cNvPr id="33" name="Group 32">
            <a:extLst>
              <a:ext uri="{FF2B5EF4-FFF2-40B4-BE49-F238E27FC236}">
                <a16:creationId xmlns:a16="http://schemas.microsoft.com/office/drawing/2014/main" id="{6FAB42FB-0C7F-4EAC-822D-256A64FDEC68}"/>
              </a:ext>
            </a:extLst>
          </p:cNvPr>
          <p:cNvGrpSpPr/>
          <p:nvPr/>
        </p:nvGrpSpPr>
        <p:grpSpPr>
          <a:xfrm>
            <a:off x="2239983" y="1047541"/>
            <a:ext cx="6693051" cy="961045"/>
            <a:chOff x="2239983" y="1047541"/>
            <a:chExt cx="6693051" cy="961045"/>
          </a:xfrm>
        </p:grpSpPr>
        <p:grpSp>
          <p:nvGrpSpPr>
            <p:cNvPr id="34" name="Group 33"/>
            <p:cNvGrpSpPr/>
            <p:nvPr/>
          </p:nvGrpSpPr>
          <p:grpSpPr>
            <a:xfrm>
              <a:off x="2239983" y="1047541"/>
              <a:ext cx="6693051" cy="954107"/>
              <a:chOff x="2189668" y="440066"/>
              <a:chExt cx="6693051" cy="1933426"/>
            </a:xfrm>
          </p:grpSpPr>
          <p:sp>
            <p:nvSpPr>
              <p:cNvPr id="36" name="Freeform 35"/>
              <p:cNvSpPr/>
              <p:nvPr/>
            </p:nvSpPr>
            <p:spPr>
              <a:xfrm flipV="1">
                <a:off x="2812873" y="1672270"/>
                <a:ext cx="4824542" cy="283438"/>
              </a:xfrm>
              <a:custGeom>
                <a:avLst/>
                <a:gdLst>
                  <a:gd name="connsiteX0" fmla="*/ 0 w 3975100"/>
                  <a:gd name="connsiteY0" fmla="*/ 0 h 840233"/>
                  <a:gd name="connsiteX1" fmla="*/ 1765300 w 3975100"/>
                  <a:gd name="connsiteY1" fmla="*/ 749300 h 840233"/>
                  <a:gd name="connsiteX2" fmla="*/ 3975100 w 3975100"/>
                  <a:gd name="connsiteY2" fmla="*/ 800100 h 840233"/>
                  <a:gd name="connsiteX0" fmla="*/ 0 w 4395621"/>
                  <a:gd name="connsiteY0" fmla="*/ 131768 h 893609"/>
                  <a:gd name="connsiteX1" fmla="*/ 1765300 w 4395621"/>
                  <a:gd name="connsiteY1" fmla="*/ 881068 h 893609"/>
                  <a:gd name="connsiteX2" fmla="*/ 4395621 w 4395621"/>
                  <a:gd name="connsiteY2" fmla="*/ 0 h 893609"/>
                  <a:gd name="connsiteX0" fmla="*/ 0 w 4395621"/>
                  <a:gd name="connsiteY0" fmla="*/ 131768 h 909561"/>
                  <a:gd name="connsiteX1" fmla="*/ 1765300 w 4395621"/>
                  <a:gd name="connsiteY1" fmla="*/ 881068 h 909561"/>
                  <a:gd name="connsiteX2" fmla="*/ 4395621 w 4395621"/>
                  <a:gd name="connsiteY2" fmla="*/ 0 h 909561"/>
                  <a:gd name="connsiteX0" fmla="*/ 0 w 4395621"/>
                  <a:gd name="connsiteY0" fmla="*/ 131768 h 794161"/>
                  <a:gd name="connsiteX1" fmla="*/ 1781169 w 4395621"/>
                  <a:gd name="connsiteY1" fmla="*/ 756819 h 794161"/>
                  <a:gd name="connsiteX2" fmla="*/ 4395621 w 4395621"/>
                  <a:gd name="connsiteY2" fmla="*/ 0 h 794161"/>
                </a:gdLst>
                <a:ahLst/>
                <a:cxnLst>
                  <a:cxn ang="0">
                    <a:pos x="connsiteX0" y="connsiteY0"/>
                  </a:cxn>
                  <a:cxn ang="0">
                    <a:pos x="connsiteX1" y="connsiteY1"/>
                  </a:cxn>
                  <a:cxn ang="0">
                    <a:pos x="connsiteX2" y="connsiteY2"/>
                  </a:cxn>
                </a:cxnLst>
                <a:rect l="l" t="t" r="r" b="b"/>
                <a:pathLst>
                  <a:path w="4395621" h="794161">
                    <a:moveTo>
                      <a:pt x="0" y="131768"/>
                    </a:moveTo>
                    <a:cubicBezTo>
                      <a:pt x="551391" y="439743"/>
                      <a:pt x="1118652" y="623469"/>
                      <a:pt x="1781169" y="756819"/>
                    </a:cubicBezTo>
                    <a:cubicBezTo>
                      <a:pt x="2443686" y="890169"/>
                      <a:pt x="3804470" y="672874"/>
                      <a:pt x="4395621" y="0"/>
                    </a:cubicBezTo>
                  </a:path>
                </a:pathLst>
              </a:custGeom>
              <a:noFill/>
              <a:ln w="19050">
                <a:solidFill>
                  <a:srgbClr val="7030A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mc:AlternateContent xmlns:mc="http://schemas.openxmlformats.org/markup-compatibility/2006" xmlns:a14="http://schemas.microsoft.com/office/drawing/2010/main">
            <mc:Choice Requires="a14">
              <p:sp>
                <p:nvSpPr>
                  <p:cNvPr id="37" name="TextBox 36"/>
                  <p:cNvSpPr txBox="1"/>
                  <p:nvPr/>
                </p:nvSpPr>
                <p:spPr>
                  <a:xfrm>
                    <a:off x="2189668" y="440066"/>
                    <a:ext cx="6693051" cy="1933426"/>
                  </a:xfrm>
                  <a:prstGeom prst="rect">
                    <a:avLst/>
                  </a:prstGeom>
                  <a:noFill/>
                  <a:ln>
                    <a:noFill/>
                  </a:ln>
                </p:spPr>
                <p:txBody>
                  <a:bodyPr wrap="none" rtlCol="0">
                    <a:spAutoFit/>
                  </a:bodyPr>
                  <a:lstStyle/>
                  <a:p>
                    <a:pPr algn="ctr"/>
                    <a:r>
                      <a:rPr lang="en-US" sz="2800" dirty="0">
                        <a:solidFill>
                          <a:srgbClr val="34205B"/>
                        </a:solidFill>
                      </a:rPr>
                      <a:t>Veach and </a:t>
                    </a:r>
                    <a:r>
                      <a:rPr lang="en-US" sz="2800" dirty="0" err="1">
                        <a:solidFill>
                          <a:srgbClr val="34205B"/>
                        </a:solidFill>
                      </a:rPr>
                      <a:t>Guibas</a:t>
                    </a:r>
                    <a:r>
                      <a:rPr lang="en-US" sz="2800" dirty="0">
                        <a:solidFill>
                          <a:srgbClr val="34205B"/>
                        </a:solidFill>
                      </a:rPr>
                      <a:t>: Find </a:t>
                    </a:r>
                    <a14:m>
                      <m:oMath xmlns:m="http://schemas.openxmlformats.org/officeDocument/2006/math">
                        <m:sSub>
                          <m:sSubPr>
                            <m:ctrlPr>
                              <a:rPr lang="en-US" sz="2800" i="1">
                                <a:solidFill>
                                  <a:srgbClr val="34205B"/>
                                </a:solidFill>
                                <a:latin typeface="Cambria Math" panose="02040503050406030204" pitchFamily="18" charset="0"/>
                              </a:rPr>
                            </m:ctrlPr>
                          </m:sSubPr>
                          <m:e>
                            <m:r>
                              <a:rPr lang="en-US" sz="2800" i="1">
                                <a:solidFill>
                                  <a:srgbClr val="34205B"/>
                                </a:solidFill>
                                <a:latin typeface="Cambria Math" panose="02040503050406030204" pitchFamily="18" charset="0"/>
                              </a:rPr>
                              <m:t>𝑤</m:t>
                            </m:r>
                          </m:e>
                          <m:sub>
                            <m:r>
                              <a:rPr lang="en-US" sz="2800" i="1">
                                <a:solidFill>
                                  <a:srgbClr val="34205B"/>
                                </a:solidFill>
                                <a:latin typeface="Cambria Math" panose="02040503050406030204" pitchFamily="18" charset="0"/>
                              </a:rPr>
                              <m:t>𝑖</m:t>
                            </m:r>
                          </m:sub>
                        </m:sSub>
                      </m:oMath>
                    </a14:m>
                    <a:r>
                      <a:rPr lang="en-US" sz="2800" dirty="0">
                        <a:solidFill>
                          <a:srgbClr val="34205B"/>
                        </a:solidFill>
                      </a:rPr>
                      <a:t> that minimize </a:t>
                    </a:r>
                    <a14:m>
                      <m:oMath xmlns:m="http://schemas.openxmlformats.org/officeDocument/2006/math">
                        <m:r>
                          <a:rPr lang="en-US" sz="2800" i="1">
                            <a:solidFill>
                              <a:srgbClr val="34205B"/>
                            </a:solidFill>
                            <a:latin typeface="Cambria Math" panose="02040503050406030204" pitchFamily="18" charset="0"/>
                          </a:rPr>
                          <m:t>𝑀</m:t>
                        </m:r>
                        <m:r>
                          <a:rPr lang="en-US" sz="2800" i="1">
                            <a:solidFill>
                              <a:srgbClr val="34205B"/>
                            </a:solidFill>
                            <a:latin typeface="Cambria Math" panose="02040503050406030204" pitchFamily="18" charset="0"/>
                          </a:rPr>
                          <m:t>2</m:t>
                        </m:r>
                      </m:oMath>
                    </a14:m>
                    <a:endParaRPr lang="cs-CZ" sz="2800" dirty="0">
                      <a:solidFill>
                        <a:srgbClr val="34205B"/>
                      </a:solidFill>
                    </a:endParaRPr>
                  </a:p>
                  <a:p>
                    <a:pPr algn="ctr"/>
                    <a:endParaRPr lang="cs-CZ" sz="2800" dirty="0">
                      <a:solidFill>
                        <a:srgbClr val="7030A0"/>
                      </a:solidFil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2189668" y="440066"/>
                    <a:ext cx="6693051" cy="1933426"/>
                  </a:xfrm>
                  <a:prstGeom prst="rect">
                    <a:avLst/>
                  </a:prstGeom>
                  <a:blipFill>
                    <a:blip r:embed="rId5"/>
                    <a:stretch>
                      <a:fillRect l="-1366" t="-6410"/>
                    </a:stretch>
                  </a:blipFill>
                  <a:ln>
                    <a:noFill/>
                  </a:ln>
                </p:spPr>
                <p:txBody>
                  <a:bodyPr/>
                  <a:lstStyle/>
                  <a:p>
                    <a:r>
                      <a:rPr lang="cs-CZ">
                        <a:noFill/>
                      </a:rPr>
                      <a:t> </a:t>
                    </a:r>
                  </a:p>
                </p:txBody>
              </p:sp>
            </mc:Fallback>
          </mc:AlternateContent>
        </p:grpSp>
        <p:sp>
          <p:nvSpPr>
            <p:cNvPr id="35" name="Right Brace 34">
              <a:extLst>
                <a:ext uri="{FF2B5EF4-FFF2-40B4-BE49-F238E27FC236}">
                  <a16:creationId xmlns:a16="http://schemas.microsoft.com/office/drawing/2014/main" id="{CCB6E44B-A0C0-4786-AB92-CEDD177B06BD}"/>
                </a:ext>
              </a:extLst>
            </p:cNvPr>
            <p:cNvSpPr/>
            <p:nvPr/>
          </p:nvSpPr>
          <p:spPr>
            <a:xfrm rot="16200000">
              <a:off x="2778104" y="1630083"/>
              <a:ext cx="76241" cy="680765"/>
            </a:xfrm>
            <a:prstGeom prst="rightBrace">
              <a:avLst>
                <a:gd name="adj1" fmla="val 58397"/>
                <a:gd name="adj2" fmla="val 50000"/>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sz="2400"/>
            </a:p>
          </p:txBody>
        </p:sp>
      </p:grpSp>
      <p:grpSp>
        <p:nvGrpSpPr>
          <p:cNvPr id="7" name="Group 6">
            <a:extLst>
              <a:ext uri="{FF2B5EF4-FFF2-40B4-BE49-F238E27FC236}">
                <a16:creationId xmlns:a16="http://schemas.microsoft.com/office/drawing/2014/main" id="{ED4CAE27-66B6-47EB-8553-ABA027C192C0}"/>
              </a:ext>
            </a:extLst>
          </p:cNvPr>
          <p:cNvGrpSpPr/>
          <p:nvPr/>
        </p:nvGrpSpPr>
        <p:grpSpPr>
          <a:xfrm>
            <a:off x="2239974" y="959352"/>
            <a:ext cx="9598702" cy="3351816"/>
            <a:chOff x="2239974" y="959352"/>
            <a:chExt cx="9598702" cy="3351816"/>
          </a:xfrm>
        </p:grpSpPr>
        <p:sp>
          <p:nvSpPr>
            <p:cNvPr id="2" name="Rectangle 1">
              <a:extLst>
                <a:ext uri="{FF2B5EF4-FFF2-40B4-BE49-F238E27FC236}">
                  <a16:creationId xmlns:a16="http://schemas.microsoft.com/office/drawing/2014/main" id="{07C59C45-27A1-4BCB-9765-D51BF176B53E}"/>
                </a:ext>
              </a:extLst>
            </p:cNvPr>
            <p:cNvSpPr/>
            <p:nvPr/>
          </p:nvSpPr>
          <p:spPr>
            <a:xfrm>
              <a:off x="7657441" y="1959758"/>
              <a:ext cx="4181235" cy="2351410"/>
            </a:xfrm>
            <a:prstGeom prst="rect">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655AC88-8997-4BEE-9154-97C8B4D87E9B}"/>
                </a:ext>
              </a:extLst>
            </p:cNvPr>
            <p:cNvSpPr/>
            <p:nvPr/>
          </p:nvSpPr>
          <p:spPr>
            <a:xfrm>
              <a:off x="2239974" y="959352"/>
              <a:ext cx="6693050" cy="1045294"/>
            </a:xfrm>
            <a:prstGeom prst="rect">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25903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4" grpId="0" animBg="1"/>
      <p:bldP spid="23" grpId="0" animBg="1"/>
      <p:bldP spid="7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4" name="TextBox 33"/>
              <p:cNvSpPr txBox="1"/>
              <p:nvPr/>
            </p:nvSpPr>
            <p:spPr>
              <a:xfrm>
                <a:off x="2474671" y="1535750"/>
                <a:ext cx="7228582" cy="101450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667" i="1" smtClean="0">
                              <a:latin typeface="Cambria Math" panose="02040503050406030204" pitchFamily="18" charset="0"/>
                            </a:rPr>
                          </m:ctrlPr>
                        </m:sSubPr>
                        <m:e>
                          <m:r>
                            <a:rPr lang="en-US" sz="2667" i="1">
                              <a:latin typeface="Cambria Math"/>
                            </a:rPr>
                            <m:t>𝑤</m:t>
                          </m:r>
                        </m:e>
                        <m:sub>
                          <m:r>
                            <a:rPr lang="en-US" sz="2667" i="1">
                              <a:latin typeface="Cambria Math"/>
                            </a:rPr>
                            <m:t>𝑖</m:t>
                          </m:r>
                        </m:sub>
                      </m:sSub>
                      <m:d>
                        <m:dPr>
                          <m:ctrlPr>
                            <a:rPr lang="en-US" sz="2667" i="1">
                              <a:latin typeface="Cambria Math" panose="02040503050406030204" pitchFamily="18" charset="0"/>
                            </a:rPr>
                          </m:ctrlPr>
                        </m:dPr>
                        <m:e>
                          <m:r>
                            <a:rPr lang="en-US" sz="2667" i="1">
                              <a:latin typeface="Cambria Math"/>
                            </a:rPr>
                            <m:t>𝑥</m:t>
                          </m:r>
                        </m:e>
                      </m:d>
                      <m:r>
                        <a:rPr lang="en-US" sz="2667" i="1">
                          <a:latin typeface="Cambria Math"/>
                        </a:rPr>
                        <m:t>=</m:t>
                      </m:r>
                      <m:f>
                        <m:fPr>
                          <m:ctrlPr>
                            <a:rPr lang="en-US" sz="2667" i="1">
                              <a:latin typeface="Cambria Math" panose="02040503050406030204" pitchFamily="18" charset="0"/>
                            </a:rPr>
                          </m:ctrlPr>
                        </m:fPr>
                        <m:num>
                          <m:sSub>
                            <m:sSubPr>
                              <m:ctrlPr>
                                <a:rPr lang="en-US" sz="2667" i="1">
                                  <a:latin typeface="Cambria Math" panose="02040503050406030204" pitchFamily="18" charset="0"/>
                                </a:rPr>
                              </m:ctrlPr>
                            </m:sSubPr>
                            <m:e>
                              <m:r>
                                <a:rPr lang="en-US" sz="2667" i="1">
                                  <a:latin typeface="Cambria Math"/>
                                </a:rPr>
                                <m:t>𝛼</m:t>
                              </m:r>
                            </m:e>
                            <m:sub>
                              <m:r>
                                <a:rPr lang="en-US" sz="2667" i="1">
                                  <a:latin typeface="Cambria Math"/>
                                </a:rPr>
                                <m:t>𝑖</m:t>
                              </m:r>
                            </m:sub>
                          </m:sSub>
                          <m:sSub>
                            <m:sSubPr>
                              <m:ctrlPr>
                                <a:rPr lang="en-US" sz="2667" i="1">
                                  <a:latin typeface="Cambria Math" panose="02040503050406030204" pitchFamily="18" charset="0"/>
                                </a:rPr>
                              </m:ctrlPr>
                            </m:sSubPr>
                            <m:e>
                              <m:r>
                                <a:rPr lang="en-US" sz="2667" i="1">
                                  <a:latin typeface="Cambria Math"/>
                                </a:rPr>
                                <m:t>𝑝</m:t>
                              </m:r>
                            </m:e>
                            <m:sub>
                              <m:r>
                                <a:rPr lang="en-US" sz="2667" i="1">
                                  <a:latin typeface="Cambria Math"/>
                                </a:rPr>
                                <m:t>𝑖</m:t>
                              </m:r>
                            </m:sub>
                          </m:sSub>
                          <m:r>
                            <a:rPr lang="en-US" sz="2667" i="1">
                              <a:latin typeface="Cambria Math"/>
                            </a:rPr>
                            <m:t>(</m:t>
                          </m:r>
                          <m:r>
                            <a:rPr lang="en-US" sz="2667" i="1">
                              <a:latin typeface="Cambria Math"/>
                            </a:rPr>
                            <m:t>𝑥</m:t>
                          </m:r>
                          <m:r>
                            <a:rPr lang="en-US" sz="2667" i="1">
                              <a:latin typeface="Cambria Math"/>
                            </a:rPr>
                            <m:t>)</m:t>
                          </m:r>
                        </m:num>
                        <m:den>
                          <m:r>
                            <a:rPr lang="en-US" sz="2667" i="1">
                              <a:latin typeface="Cambria Math"/>
                            </a:rPr>
                            <m:t>𝑓</m:t>
                          </m:r>
                          <m:r>
                            <a:rPr lang="en-US" sz="2667" i="1">
                              <a:latin typeface="Cambria Math"/>
                            </a:rPr>
                            <m:t>(</m:t>
                          </m:r>
                          <m:r>
                            <a:rPr lang="en-US" sz="2667" i="1">
                              <a:latin typeface="Cambria Math"/>
                            </a:rPr>
                            <m:t>𝑥</m:t>
                          </m:r>
                          <m:r>
                            <a:rPr lang="en-US" sz="2667" i="1">
                              <a:latin typeface="Cambria Math"/>
                            </a:rPr>
                            <m:t>)</m:t>
                          </m:r>
                        </m:den>
                      </m:f>
                      <m:r>
                        <a:rPr lang="en-US" sz="2667" i="1">
                          <a:latin typeface="Cambria Math"/>
                        </a:rPr>
                        <m:t>+</m:t>
                      </m:r>
                      <m:f>
                        <m:fPr>
                          <m:ctrlPr>
                            <a:rPr lang="en-US" sz="2667" i="1">
                              <a:latin typeface="Cambria Math" panose="02040503050406030204" pitchFamily="18" charset="0"/>
                            </a:rPr>
                          </m:ctrlPr>
                        </m:fPr>
                        <m:num>
                          <m:sSub>
                            <m:sSubPr>
                              <m:ctrlPr>
                                <a:rPr lang="en-US" sz="2667" i="1">
                                  <a:latin typeface="Cambria Math" panose="02040503050406030204" pitchFamily="18" charset="0"/>
                                </a:rPr>
                              </m:ctrlPr>
                            </m:sSubPr>
                            <m:e>
                              <m:r>
                                <a:rPr lang="en-US" sz="2667" i="1">
                                  <a:latin typeface="Cambria Math"/>
                                </a:rPr>
                                <m:t>𝑛</m:t>
                              </m:r>
                            </m:e>
                            <m:sub>
                              <m:r>
                                <a:rPr lang="en-US" sz="2667" i="1">
                                  <a:latin typeface="Cambria Math"/>
                                </a:rPr>
                                <m:t>𝑖</m:t>
                              </m:r>
                            </m:sub>
                          </m:sSub>
                          <m:sSub>
                            <m:sSubPr>
                              <m:ctrlPr>
                                <a:rPr lang="en-US" sz="2667" i="1">
                                  <a:latin typeface="Cambria Math" panose="02040503050406030204" pitchFamily="18" charset="0"/>
                                </a:rPr>
                              </m:ctrlPr>
                            </m:sSubPr>
                            <m:e>
                              <m:r>
                                <a:rPr lang="en-US" sz="2667" i="1">
                                  <a:latin typeface="Cambria Math"/>
                                </a:rPr>
                                <m:t>𝑝</m:t>
                              </m:r>
                            </m:e>
                            <m:sub>
                              <m:r>
                                <a:rPr lang="en-US" sz="2667" i="1">
                                  <a:latin typeface="Cambria Math"/>
                                </a:rPr>
                                <m:t>𝑖</m:t>
                              </m:r>
                            </m:sub>
                          </m:sSub>
                          <m:r>
                            <a:rPr lang="en-US" sz="2667" i="1">
                              <a:latin typeface="Cambria Math"/>
                            </a:rPr>
                            <m:t>(</m:t>
                          </m:r>
                          <m:r>
                            <a:rPr lang="en-US" sz="2667" i="1">
                              <a:latin typeface="Cambria Math"/>
                            </a:rPr>
                            <m:t>𝑥</m:t>
                          </m:r>
                          <m:r>
                            <a:rPr lang="en-US" sz="2667" i="1">
                              <a:latin typeface="Cambria Math"/>
                            </a:rPr>
                            <m:t>)</m:t>
                          </m:r>
                        </m:num>
                        <m:den>
                          <m:nary>
                            <m:naryPr>
                              <m:chr m:val="∑"/>
                              <m:subHide m:val="on"/>
                              <m:supHide m:val="on"/>
                              <m:ctrlPr>
                                <a:rPr lang="en-US" sz="2667" i="1">
                                  <a:latin typeface="Cambria Math" panose="02040503050406030204" pitchFamily="18" charset="0"/>
                                </a:rPr>
                              </m:ctrlPr>
                            </m:naryPr>
                            <m:sub/>
                            <m:sup/>
                            <m:e>
                              <m:sSub>
                                <m:sSubPr>
                                  <m:ctrlPr>
                                    <a:rPr lang="en-US" sz="2667" i="1">
                                      <a:latin typeface="Cambria Math" panose="02040503050406030204" pitchFamily="18" charset="0"/>
                                    </a:rPr>
                                  </m:ctrlPr>
                                </m:sSubPr>
                                <m:e>
                                  <m:r>
                                    <a:rPr lang="en-US" sz="2667" i="1">
                                      <a:latin typeface="Cambria Math"/>
                                    </a:rPr>
                                    <m:t>𝑛</m:t>
                                  </m:r>
                                </m:e>
                                <m:sub>
                                  <m:r>
                                    <a:rPr lang="en-US" sz="2667" i="1">
                                      <a:latin typeface="Cambria Math"/>
                                    </a:rPr>
                                    <m:t>𝑘</m:t>
                                  </m:r>
                                </m:sub>
                              </m:sSub>
                              <m:sSub>
                                <m:sSubPr>
                                  <m:ctrlPr>
                                    <a:rPr lang="en-US" sz="2667" i="1">
                                      <a:latin typeface="Cambria Math" panose="02040503050406030204" pitchFamily="18" charset="0"/>
                                    </a:rPr>
                                  </m:ctrlPr>
                                </m:sSubPr>
                                <m:e>
                                  <m:r>
                                    <a:rPr lang="en-US" sz="2667" i="1">
                                      <a:latin typeface="Cambria Math"/>
                                    </a:rPr>
                                    <m:t>𝑝</m:t>
                                  </m:r>
                                </m:e>
                                <m:sub>
                                  <m:r>
                                    <a:rPr lang="en-US" sz="2667" i="1">
                                      <a:latin typeface="Cambria Math"/>
                                    </a:rPr>
                                    <m:t>𝑘</m:t>
                                  </m:r>
                                </m:sub>
                              </m:sSub>
                              <m:r>
                                <a:rPr lang="en-US" sz="2667" i="1">
                                  <a:latin typeface="Cambria Math"/>
                                </a:rPr>
                                <m:t>(</m:t>
                              </m:r>
                              <m:r>
                                <a:rPr lang="en-US" sz="2667" i="1">
                                  <a:latin typeface="Cambria Math"/>
                                </a:rPr>
                                <m:t>𝑥</m:t>
                              </m:r>
                              <m:r>
                                <a:rPr lang="en-US" sz="2667" i="1">
                                  <a:latin typeface="Cambria Math"/>
                                </a:rPr>
                                <m:t>)</m:t>
                              </m:r>
                            </m:e>
                          </m:nary>
                        </m:den>
                      </m:f>
                      <m:r>
                        <a:rPr lang="en-US" sz="2667" i="1">
                          <a:latin typeface="Cambria Math"/>
                        </a:rPr>
                        <m:t> </m:t>
                      </m:r>
                      <m:d>
                        <m:dPr>
                          <m:ctrlPr>
                            <a:rPr lang="en-US" sz="2667" i="1">
                              <a:latin typeface="Cambria Math" panose="02040503050406030204" pitchFamily="18" charset="0"/>
                            </a:rPr>
                          </m:ctrlPr>
                        </m:dPr>
                        <m:e>
                          <m:r>
                            <a:rPr lang="en-US" sz="2667" i="1">
                              <a:latin typeface="Cambria Math"/>
                            </a:rPr>
                            <m:t>1 −</m:t>
                          </m:r>
                          <m:f>
                            <m:fPr>
                              <m:ctrlPr>
                                <a:rPr lang="en-US" sz="2667" i="1">
                                  <a:latin typeface="Cambria Math" panose="02040503050406030204" pitchFamily="18" charset="0"/>
                                </a:rPr>
                              </m:ctrlPr>
                            </m:fPr>
                            <m:num>
                              <m:nary>
                                <m:naryPr>
                                  <m:chr m:val="∑"/>
                                  <m:subHide m:val="on"/>
                                  <m:supHide m:val="on"/>
                                  <m:ctrlPr>
                                    <a:rPr lang="en-US" sz="2667" i="1">
                                      <a:latin typeface="Cambria Math" panose="02040503050406030204" pitchFamily="18" charset="0"/>
                                    </a:rPr>
                                  </m:ctrlPr>
                                </m:naryPr>
                                <m:sub/>
                                <m:sup/>
                                <m:e>
                                  <m:sSub>
                                    <m:sSubPr>
                                      <m:ctrlPr>
                                        <a:rPr lang="en-US" sz="2667" i="1">
                                          <a:latin typeface="Cambria Math" panose="02040503050406030204" pitchFamily="18" charset="0"/>
                                        </a:rPr>
                                      </m:ctrlPr>
                                    </m:sSubPr>
                                    <m:e>
                                      <m:r>
                                        <a:rPr lang="en-US" sz="2667" b="0" i="1" smtClean="0">
                                          <a:latin typeface="Cambria Math" panose="02040503050406030204" pitchFamily="18" charset="0"/>
                                        </a:rPr>
                                        <m:t>𝛼</m:t>
                                      </m:r>
                                    </m:e>
                                    <m:sub>
                                      <m:r>
                                        <a:rPr lang="en-US" sz="2667" i="1">
                                          <a:latin typeface="Cambria Math"/>
                                        </a:rPr>
                                        <m:t>𝑘</m:t>
                                      </m:r>
                                    </m:sub>
                                  </m:sSub>
                                  <m:sSub>
                                    <m:sSubPr>
                                      <m:ctrlPr>
                                        <a:rPr lang="en-US" sz="2667" i="1">
                                          <a:latin typeface="Cambria Math" panose="02040503050406030204" pitchFamily="18" charset="0"/>
                                        </a:rPr>
                                      </m:ctrlPr>
                                    </m:sSubPr>
                                    <m:e>
                                      <m:r>
                                        <a:rPr lang="en-US" sz="2667" i="1">
                                          <a:latin typeface="Cambria Math"/>
                                        </a:rPr>
                                        <m:t>𝑝</m:t>
                                      </m:r>
                                    </m:e>
                                    <m:sub>
                                      <m:r>
                                        <a:rPr lang="en-US" sz="2667" i="1">
                                          <a:latin typeface="Cambria Math"/>
                                        </a:rPr>
                                        <m:t>𝑘</m:t>
                                      </m:r>
                                    </m:sub>
                                  </m:sSub>
                                  <m:r>
                                    <a:rPr lang="en-US" sz="2667" i="1">
                                      <a:latin typeface="Cambria Math"/>
                                    </a:rPr>
                                    <m:t>(</m:t>
                                  </m:r>
                                  <m:r>
                                    <a:rPr lang="en-US" sz="2667" i="1">
                                      <a:latin typeface="Cambria Math"/>
                                    </a:rPr>
                                    <m:t>𝑥</m:t>
                                  </m:r>
                                  <m:r>
                                    <a:rPr lang="en-US" sz="2667" i="1">
                                      <a:latin typeface="Cambria Math"/>
                                    </a:rPr>
                                    <m:t>)</m:t>
                                  </m:r>
                                </m:e>
                              </m:nary>
                            </m:num>
                            <m:den>
                              <m:r>
                                <a:rPr lang="en-US" sz="2667" i="1">
                                  <a:latin typeface="Cambria Math"/>
                                </a:rPr>
                                <m:t>𝑓</m:t>
                              </m:r>
                              <m:r>
                                <a:rPr lang="en-US" sz="2667" i="1">
                                  <a:latin typeface="Cambria Math"/>
                                </a:rPr>
                                <m:t>(</m:t>
                              </m:r>
                              <m:r>
                                <a:rPr lang="en-US" sz="2667" i="1">
                                  <a:latin typeface="Cambria Math"/>
                                </a:rPr>
                                <m:t>𝑥</m:t>
                              </m:r>
                              <m:r>
                                <a:rPr lang="en-US" sz="2667" i="1">
                                  <a:latin typeface="Cambria Math"/>
                                </a:rPr>
                                <m:t>)</m:t>
                              </m:r>
                            </m:den>
                          </m:f>
                        </m:e>
                      </m:d>
                    </m:oMath>
                  </m:oMathPara>
                </a14:m>
                <a:endParaRPr lang="cs-CZ" sz="2667" dirty="0"/>
              </a:p>
            </p:txBody>
          </p:sp>
        </mc:Choice>
        <mc:Fallback xmlns="">
          <p:sp>
            <p:nvSpPr>
              <p:cNvPr id="34" name="TextBox 33"/>
              <p:cNvSpPr txBox="1">
                <a:spLocks noRot="1" noChangeAspect="1" noMove="1" noResize="1" noEditPoints="1" noAdjustHandles="1" noChangeArrowheads="1" noChangeShapeType="1" noTextEdit="1"/>
              </p:cNvSpPr>
              <p:nvPr/>
            </p:nvSpPr>
            <p:spPr>
              <a:xfrm>
                <a:off x="2474671" y="1535750"/>
                <a:ext cx="7228582" cy="1014508"/>
              </a:xfrm>
              <a:prstGeom prst="rect">
                <a:avLst/>
              </a:prstGeom>
              <a:blipFill>
                <a:blip r:embed="rId3"/>
                <a:stretch>
                  <a:fillRect/>
                </a:stretch>
              </a:blipFill>
            </p:spPr>
            <p:txBody>
              <a:bodyPr/>
              <a:lstStyle/>
              <a:p>
                <a:r>
                  <a:rPr lang="cs-CZ">
                    <a:noFill/>
                  </a:rPr>
                  <a:t> </a:t>
                </a:r>
              </a:p>
            </p:txBody>
          </p:sp>
        </mc:Fallback>
      </mc:AlternateContent>
      <p:sp>
        <p:nvSpPr>
          <p:cNvPr id="4" name="Title 3"/>
          <p:cNvSpPr>
            <a:spLocks noGrp="1"/>
          </p:cNvSpPr>
          <p:nvPr>
            <p:ph type="title"/>
          </p:nvPr>
        </p:nvSpPr>
        <p:spPr/>
        <p:txBody>
          <a:bodyPr>
            <a:normAutofit/>
          </a:bodyPr>
          <a:lstStyle/>
          <a:p>
            <a:r>
              <a:rPr lang="en-US" dirty="0"/>
              <a:t>Optimal weights formulation</a:t>
            </a:r>
            <a:endParaRPr lang="cs-CZ" dirty="0"/>
          </a:p>
        </p:txBody>
      </p:sp>
      <p:grpSp>
        <p:nvGrpSpPr>
          <p:cNvPr id="32" name="Group 31"/>
          <p:cNvGrpSpPr/>
          <p:nvPr/>
        </p:nvGrpSpPr>
        <p:grpSpPr>
          <a:xfrm>
            <a:off x="4998256" y="2780562"/>
            <a:ext cx="2342308" cy="554798"/>
            <a:chOff x="4780438" y="902225"/>
            <a:chExt cx="2916670" cy="5725209"/>
          </a:xfrm>
        </p:grpSpPr>
        <p:sp>
          <p:nvSpPr>
            <p:cNvPr id="35" name="Right Brace 34"/>
            <p:cNvSpPr/>
            <p:nvPr/>
          </p:nvSpPr>
          <p:spPr>
            <a:xfrm rot="16200000" flipH="1">
              <a:off x="5709013" y="354868"/>
              <a:ext cx="961085" cy="2055800"/>
            </a:xfrm>
            <a:prstGeom prst="rightBrace">
              <a:avLst>
                <a:gd name="adj1" fmla="val 58397"/>
                <a:gd name="adj2" fmla="val 50000"/>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sz="2400">
                <a:solidFill>
                  <a:srgbClr val="660066"/>
                </a:solidFill>
              </a:endParaRPr>
            </a:p>
          </p:txBody>
        </p:sp>
        <p:sp>
          <p:nvSpPr>
            <p:cNvPr id="36" name="TextBox 35"/>
            <p:cNvSpPr txBox="1"/>
            <p:nvPr/>
          </p:nvSpPr>
          <p:spPr>
            <a:xfrm>
              <a:off x="4780438" y="1863306"/>
              <a:ext cx="2916670" cy="4764128"/>
            </a:xfrm>
            <a:prstGeom prst="rect">
              <a:avLst/>
            </a:prstGeom>
            <a:noFill/>
            <a:ln>
              <a:noFill/>
            </a:ln>
          </p:spPr>
          <p:txBody>
            <a:bodyPr wrap="none" rtlCol="0">
              <a:spAutoFit/>
            </a:bodyPr>
            <a:lstStyle/>
            <a:p>
              <a:pPr algn="ctr"/>
              <a:r>
                <a:rPr lang="en-GB" sz="2400" dirty="0">
                  <a:solidFill>
                    <a:srgbClr val="7030A0"/>
                  </a:solidFill>
                </a:rPr>
                <a:t>Balance heuristic</a:t>
              </a:r>
            </a:p>
          </p:txBody>
        </p:sp>
      </p:grpSp>
      <p:sp>
        <p:nvSpPr>
          <p:cNvPr id="6" name="Footer Placeholder 5"/>
          <p:cNvSpPr>
            <a:spLocks noGrp="1"/>
          </p:cNvSpPr>
          <p:nvPr>
            <p:ph type="ftr" sz="quarter" idx="10"/>
          </p:nvPr>
        </p:nvSpPr>
        <p:spPr/>
        <p:txBody>
          <a:bodyPr/>
          <a:lstStyle/>
          <a:p>
            <a:pPr algn="l"/>
            <a:r>
              <a:rPr lang="en-US">
                <a:solidFill>
                  <a:srgbClr val="34205B"/>
                </a:solidFill>
              </a:rPr>
              <a:t>Kondapaneni, Vévoda, Grittmann, Skřivan, Slusallek, Křivánek -- Optimal multiple importance sampling</a:t>
            </a:r>
            <a:endParaRPr lang="cs-CZ" dirty="0">
              <a:solidFill>
                <a:srgbClr val="34205B"/>
              </a:solidFill>
            </a:endParaRPr>
          </a:p>
        </p:txBody>
      </p:sp>
      <p:sp>
        <p:nvSpPr>
          <p:cNvPr id="7" name="Slide Number Placeholder 6"/>
          <p:cNvSpPr>
            <a:spLocks noGrp="1"/>
          </p:cNvSpPr>
          <p:nvPr>
            <p:ph type="sldNum" sz="quarter" idx="11"/>
          </p:nvPr>
        </p:nvSpPr>
        <p:spPr/>
        <p:txBody>
          <a:bodyPr/>
          <a:lstStyle/>
          <a:p>
            <a:fld id="{22715E2D-623F-42BE-A608-3D699D020166}" type="slidenum">
              <a:rPr lang="x-none" smtClean="0"/>
              <a:pPr/>
              <a:t>21</a:t>
            </a:fld>
            <a:endParaRPr lang="x-none" dirty="0"/>
          </a:p>
        </p:txBody>
      </p:sp>
    </p:spTree>
    <p:extLst>
      <p:ext uri="{BB962C8B-B14F-4D97-AF65-F5344CB8AC3E}">
        <p14:creationId xmlns:p14="http://schemas.microsoft.com/office/powerpoint/2010/main" val="1735622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8" name="TextBox 17"/>
              <p:cNvSpPr txBox="1"/>
              <p:nvPr/>
            </p:nvSpPr>
            <p:spPr>
              <a:xfrm>
                <a:off x="6188089" y="3503636"/>
                <a:ext cx="1029277" cy="123072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ctrlPr>
                            <a:rPr lang="cs-CZ" sz="2800" i="1" smtClean="0">
                              <a:latin typeface="Cambria Math" panose="02040503050406030204" pitchFamily="18" charset="0"/>
                            </a:rPr>
                          </m:ctrlPr>
                        </m:dPr>
                        <m:e>
                          <m:m>
                            <m:mPr>
                              <m:mcs>
                                <m:mc>
                                  <m:mcPr>
                                    <m:count m:val="1"/>
                                    <m:mcJc m:val="center"/>
                                  </m:mcPr>
                                </m:mc>
                              </m:mcs>
                              <m:ctrlPr>
                                <a:rPr lang="cs-CZ" sz="2800" i="1" smtClean="0">
                                  <a:latin typeface="Cambria Math" panose="02040503050406030204" pitchFamily="18" charset="0"/>
                                </a:rPr>
                              </m:ctrlPr>
                            </m:mPr>
                            <m:mr>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𝛼</m:t>
                                    </m:r>
                                  </m:e>
                                  <m:sub>
                                    <m:r>
                                      <a:rPr lang="en-US" sz="2800" b="0" i="1" smtClean="0">
                                        <a:latin typeface="Cambria Math" panose="02040503050406030204" pitchFamily="18" charset="0"/>
                                      </a:rPr>
                                      <m:t>1</m:t>
                                    </m:r>
                                  </m:sub>
                                </m:sSub>
                              </m:e>
                            </m:mr>
                            <m:mr>
                              <m:e>
                                <m:r>
                                  <a:rPr lang="cs-CZ" sz="2800" i="1" smtClean="0">
                                    <a:latin typeface="Cambria Math" panose="02040503050406030204" pitchFamily="18" charset="0"/>
                                  </a:rPr>
                                  <m:t>⋮</m:t>
                                </m:r>
                              </m:e>
                            </m:mr>
                            <m:mr>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𝛼</m:t>
                                    </m:r>
                                  </m:e>
                                  <m:sub>
                                    <m:r>
                                      <a:rPr lang="en-US" sz="2800" b="0" i="1" smtClean="0">
                                        <a:latin typeface="Cambria Math" panose="02040503050406030204" pitchFamily="18" charset="0"/>
                                      </a:rPr>
                                      <m:t>𝑁</m:t>
                                    </m:r>
                                  </m:sub>
                                </m:sSub>
                              </m:e>
                            </m:mr>
                          </m:m>
                        </m:e>
                      </m:d>
                    </m:oMath>
                  </m:oMathPara>
                </a14:m>
                <a:endParaRPr lang="cs-CZ" sz="2800" dirty="0"/>
              </a:p>
            </p:txBody>
          </p:sp>
        </mc:Choice>
        <mc:Fallback xmlns="">
          <p:sp>
            <p:nvSpPr>
              <p:cNvPr id="18" name="TextBox 17"/>
              <p:cNvSpPr txBox="1">
                <a:spLocks noRot="1" noChangeAspect="1" noMove="1" noResize="1" noEditPoints="1" noAdjustHandles="1" noChangeArrowheads="1" noChangeShapeType="1" noTextEdit="1"/>
              </p:cNvSpPr>
              <p:nvPr/>
            </p:nvSpPr>
            <p:spPr>
              <a:xfrm>
                <a:off x="6188089" y="3503636"/>
                <a:ext cx="1029277" cy="1230722"/>
              </a:xfrm>
              <a:prstGeom prst="rect">
                <a:avLst/>
              </a:prstGeom>
              <a:blipFill>
                <a:blip r:embed="rId3"/>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2474671" y="1535750"/>
                <a:ext cx="7228582" cy="101450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667" i="1" smtClean="0">
                              <a:solidFill>
                                <a:schemeClr val="bg1">
                                  <a:lumMod val="75000"/>
                                </a:schemeClr>
                              </a:solidFill>
                              <a:latin typeface="Cambria Math" panose="02040503050406030204" pitchFamily="18" charset="0"/>
                            </a:rPr>
                          </m:ctrlPr>
                        </m:sSubPr>
                        <m:e>
                          <m:r>
                            <a:rPr lang="en-US" sz="2667" i="1">
                              <a:solidFill>
                                <a:schemeClr val="bg1">
                                  <a:lumMod val="75000"/>
                                </a:schemeClr>
                              </a:solidFill>
                              <a:latin typeface="Cambria Math"/>
                            </a:rPr>
                            <m:t>𝑤</m:t>
                          </m:r>
                        </m:e>
                        <m:sub>
                          <m:r>
                            <a:rPr lang="en-US" sz="2667" i="1">
                              <a:solidFill>
                                <a:schemeClr val="bg1">
                                  <a:lumMod val="75000"/>
                                </a:schemeClr>
                              </a:solidFill>
                              <a:latin typeface="Cambria Math"/>
                            </a:rPr>
                            <m:t>𝑖</m:t>
                          </m:r>
                        </m:sub>
                      </m:sSub>
                      <m:d>
                        <m:dPr>
                          <m:ctrlPr>
                            <a:rPr lang="en-US" sz="2667" i="1">
                              <a:solidFill>
                                <a:schemeClr val="bg1">
                                  <a:lumMod val="75000"/>
                                </a:schemeClr>
                              </a:solidFill>
                              <a:latin typeface="Cambria Math" panose="02040503050406030204" pitchFamily="18" charset="0"/>
                            </a:rPr>
                          </m:ctrlPr>
                        </m:dPr>
                        <m:e>
                          <m:r>
                            <a:rPr lang="en-US" sz="2667" i="1">
                              <a:solidFill>
                                <a:schemeClr val="bg1">
                                  <a:lumMod val="75000"/>
                                </a:schemeClr>
                              </a:solidFill>
                              <a:latin typeface="Cambria Math"/>
                            </a:rPr>
                            <m:t>𝑥</m:t>
                          </m:r>
                        </m:e>
                      </m:d>
                      <m:r>
                        <a:rPr lang="en-US" sz="2667" i="1">
                          <a:solidFill>
                            <a:schemeClr val="bg1">
                              <a:lumMod val="75000"/>
                            </a:schemeClr>
                          </a:solidFill>
                          <a:latin typeface="Cambria Math"/>
                        </a:rPr>
                        <m:t>=</m:t>
                      </m:r>
                      <m:f>
                        <m:fPr>
                          <m:ctrlPr>
                            <a:rPr lang="en-US" sz="2667" i="1">
                              <a:solidFill>
                                <a:schemeClr val="bg1">
                                  <a:lumMod val="75000"/>
                                </a:schemeClr>
                              </a:solidFill>
                              <a:latin typeface="Cambria Math" panose="02040503050406030204" pitchFamily="18" charset="0"/>
                            </a:rPr>
                          </m:ctrlPr>
                        </m:fPr>
                        <m:num>
                          <m:sSub>
                            <m:sSubPr>
                              <m:ctrlPr>
                                <a:rPr lang="en-US" sz="2667" i="1" smtClean="0">
                                  <a:solidFill>
                                    <a:schemeClr val="tx1"/>
                                  </a:solidFill>
                                  <a:latin typeface="Cambria Math" panose="02040503050406030204" pitchFamily="18" charset="0"/>
                                </a:rPr>
                              </m:ctrlPr>
                            </m:sSubPr>
                            <m:e>
                              <m:r>
                                <a:rPr lang="en-US" sz="2667" i="1">
                                  <a:solidFill>
                                    <a:schemeClr val="tx1"/>
                                  </a:solidFill>
                                  <a:latin typeface="Cambria Math"/>
                                </a:rPr>
                                <m:t>𝛼</m:t>
                              </m:r>
                            </m:e>
                            <m:sub>
                              <m:r>
                                <a:rPr lang="en-US" sz="2667" i="1">
                                  <a:solidFill>
                                    <a:schemeClr val="tx1"/>
                                  </a:solidFill>
                                  <a:latin typeface="Cambria Math"/>
                                </a:rPr>
                                <m:t>𝑖</m:t>
                              </m:r>
                            </m:sub>
                          </m:sSub>
                          <m:sSub>
                            <m:sSubPr>
                              <m:ctrlPr>
                                <a:rPr lang="en-US" sz="2667" i="1">
                                  <a:solidFill>
                                    <a:schemeClr val="bg1">
                                      <a:lumMod val="75000"/>
                                    </a:schemeClr>
                                  </a:solidFill>
                                  <a:latin typeface="Cambria Math" panose="02040503050406030204" pitchFamily="18" charset="0"/>
                                </a:rPr>
                              </m:ctrlPr>
                            </m:sSubPr>
                            <m:e>
                              <m:r>
                                <a:rPr lang="en-US" sz="2667" i="1">
                                  <a:solidFill>
                                    <a:schemeClr val="bg1">
                                      <a:lumMod val="75000"/>
                                    </a:schemeClr>
                                  </a:solidFill>
                                  <a:latin typeface="Cambria Math"/>
                                </a:rPr>
                                <m:t>𝑝</m:t>
                              </m:r>
                            </m:e>
                            <m:sub>
                              <m:r>
                                <a:rPr lang="en-US" sz="2667" i="1">
                                  <a:solidFill>
                                    <a:schemeClr val="bg1">
                                      <a:lumMod val="75000"/>
                                    </a:schemeClr>
                                  </a:solidFill>
                                  <a:latin typeface="Cambria Math"/>
                                </a:rPr>
                                <m:t>𝑖</m:t>
                              </m:r>
                            </m:sub>
                          </m:sSub>
                          <m:r>
                            <a:rPr lang="en-US" sz="2667" i="1">
                              <a:solidFill>
                                <a:schemeClr val="bg1">
                                  <a:lumMod val="75000"/>
                                </a:schemeClr>
                              </a:solidFill>
                              <a:latin typeface="Cambria Math"/>
                            </a:rPr>
                            <m:t>(</m:t>
                          </m:r>
                          <m:r>
                            <a:rPr lang="en-US" sz="2667" i="1">
                              <a:solidFill>
                                <a:schemeClr val="bg1">
                                  <a:lumMod val="75000"/>
                                </a:schemeClr>
                              </a:solidFill>
                              <a:latin typeface="Cambria Math"/>
                            </a:rPr>
                            <m:t>𝑥</m:t>
                          </m:r>
                          <m:r>
                            <a:rPr lang="en-US" sz="2667" i="1">
                              <a:solidFill>
                                <a:schemeClr val="bg1">
                                  <a:lumMod val="75000"/>
                                </a:schemeClr>
                              </a:solidFill>
                              <a:latin typeface="Cambria Math"/>
                            </a:rPr>
                            <m:t>)</m:t>
                          </m:r>
                        </m:num>
                        <m:den>
                          <m:r>
                            <a:rPr lang="en-US" sz="2667" i="1">
                              <a:solidFill>
                                <a:schemeClr val="bg1">
                                  <a:lumMod val="75000"/>
                                </a:schemeClr>
                              </a:solidFill>
                              <a:latin typeface="Cambria Math"/>
                            </a:rPr>
                            <m:t>𝑓</m:t>
                          </m:r>
                          <m:r>
                            <a:rPr lang="en-US" sz="2667" i="1">
                              <a:solidFill>
                                <a:schemeClr val="bg1">
                                  <a:lumMod val="75000"/>
                                </a:schemeClr>
                              </a:solidFill>
                              <a:latin typeface="Cambria Math"/>
                            </a:rPr>
                            <m:t>(</m:t>
                          </m:r>
                          <m:r>
                            <a:rPr lang="en-US" sz="2667" i="1">
                              <a:solidFill>
                                <a:schemeClr val="bg1">
                                  <a:lumMod val="75000"/>
                                </a:schemeClr>
                              </a:solidFill>
                              <a:latin typeface="Cambria Math"/>
                            </a:rPr>
                            <m:t>𝑥</m:t>
                          </m:r>
                          <m:r>
                            <a:rPr lang="en-US" sz="2667" i="1">
                              <a:solidFill>
                                <a:schemeClr val="bg1">
                                  <a:lumMod val="75000"/>
                                </a:schemeClr>
                              </a:solidFill>
                              <a:latin typeface="Cambria Math"/>
                            </a:rPr>
                            <m:t>)</m:t>
                          </m:r>
                        </m:den>
                      </m:f>
                      <m:r>
                        <a:rPr lang="en-US" sz="2667" i="1">
                          <a:solidFill>
                            <a:schemeClr val="bg1">
                              <a:lumMod val="75000"/>
                            </a:schemeClr>
                          </a:solidFill>
                          <a:latin typeface="Cambria Math"/>
                        </a:rPr>
                        <m:t>+</m:t>
                      </m:r>
                      <m:f>
                        <m:fPr>
                          <m:ctrlPr>
                            <a:rPr lang="en-US" sz="2667" i="1">
                              <a:solidFill>
                                <a:schemeClr val="bg1">
                                  <a:lumMod val="75000"/>
                                </a:schemeClr>
                              </a:solidFill>
                              <a:latin typeface="Cambria Math" panose="02040503050406030204" pitchFamily="18" charset="0"/>
                            </a:rPr>
                          </m:ctrlPr>
                        </m:fPr>
                        <m:num>
                          <m:sSub>
                            <m:sSubPr>
                              <m:ctrlPr>
                                <a:rPr lang="en-US" sz="2667" i="1">
                                  <a:solidFill>
                                    <a:schemeClr val="bg1">
                                      <a:lumMod val="75000"/>
                                    </a:schemeClr>
                                  </a:solidFill>
                                  <a:latin typeface="Cambria Math" panose="02040503050406030204" pitchFamily="18" charset="0"/>
                                </a:rPr>
                              </m:ctrlPr>
                            </m:sSubPr>
                            <m:e>
                              <m:r>
                                <a:rPr lang="en-US" sz="2667" i="1">
                                  <a:solidFill>
                                    <a:schemeClr val="bg1">
                                      <a:lumMod val="75000"/>
                                    </a:schemeClr>
                                  </a:solidFill>
                                  <a:latin typeface="Cambria Math"/>
                                </a:rPr>
                                <m:t>𝑛</m:t>
                              </m:r>
                            </m:e>
                            <m:sub>
                              <m:r>
                                <a:rPr lang="en-US" sz="2667" i="1">
                                  <a:solidFill>
                                    <a:schemeClr val="bg1">
                                      <a:lumMod val="75000"/>
                                    </a:schemeClr>
                                  </a:solidFill>
                                  <a:latin typeface="Cambria Math"/>
                                </a:rPr>
                                <m:t>𝑖</m:t>
                              </m:r>
                            </m:sub>
                          </m:sSub>
                          <m:sSub>
                            <m:sSubPr>
                              <m:ctrlPr>
                                <a:rPr lang="en-US" sz="2667" i="1">
                                  <a:solidFill>
                                    <a:schemeClr val="bg1">
                                      <a:lumMod val="75000"/>
                                    </a:schemeClr>
                                  </a:solidFill>
                                  <a:latin typeface="Cambria Math" panose="02040503050406030204" pitchFamily="18" charset="0"/>
                                </a:rPr>
                              </m:ctrlPr>
                            </m:sSubPr>
                            <m:e>
                              <m:r>
                                <a:rPr lang="en-US" sz="2667" i="1">
                                  <a:solidFill>
                                    <a:schemeClr val="bg1">
                                      <a:lumMod val="75000"/>
                                    </a:schemeClr>
                                  </a:solidFill>
                                  <a:latin typeface="Cambria Math"/>
                                </a:rPr>
                                <m:t>𝑝</m:t>
                              </m:r>
                            </m:e>
                            <m:sub>
                              <m:r>
                                <a:rPr lang="en-US" sz="2667" i="1">
                                  <a:solidFill>
                                    <a:schemeClr val="bg1">
                                      <a:lumMod val="75000"/>
                                    </a:schemeClr>
                                  </a:solidFill>
                                  <a:latin typeface="Cambria Math"/>
                                </a:rPr>
                                <m:t>𝑖</m:t>
                              </m:r>
                            </m:sub>
                          </m:sSub>
                          <m:r>
                            <a:rPr lang="en-US" sz="2667" i="1">
                              <a:solidFill>
                                <a:schemeClr val="bg1">
                                  <a:lumMod val="75000"/>
                                </a:schemeClr>
                              </a:solidFill>
                              <a:latin typeface="Cambria Math"/>
                            </a:rPr>
                            <m:t>(</m:t>
                          </m:r>
                          <m:r>
                            <a:rPr lang="en-US" sz="2667" i="1">
                              <a:solidFill>
                                <a:schemeClr val="bg1">
                                  <a:lumMod val="75000"/>
                                </a:schemeClr>
                              </a:solidFill>
                              <a:latin typeface="Cambria Math"/>
                            </a:rPr>
                            <m:t>𝑥</m:t>
                          </m:r>
                          <m:r>
                            <a:rPr lang="en-US" sz="2667" i="1">
                              <a:solidFill>
                                <a:schemeClr val="bg1">
                                  <a:lumMod val="75000"/>
                                </a:schemeClr>
                              </a:solidFill>
                              <a:latin typeface="Cambria Math"/>
                            </a:rPr>
                            <m:t>)</m:t>
                          </m:r>
                        </m:num>
                        <m:den>
                          <m:nary>
                            <m:naryPr>
                              <m:chr m:val="∑"/>
                              <m:subHide m:val="on"/>
                              <m:supHide m:val="on"/>
                              <m:ctrlPr>
                                <a:rPr lang="en-US" sz="2667" i="1">
                                  <a:solidFill>
                                    <a:schemeClr val="bg1">
                                      <a:lumMod val="75000"/>
                                    </a:schemeClr>
                                  </a:solidFill>
                                  <a:latin typeface="Cambria Math" panose="02040503050406030204" pitchFamily="18" charset="0"/>
                                </a:rPr>
                              </m:ctrlPr>
                            </m:naryPr>
                            <m:sub/>
                            <m:sup/>
                            <m:e>
                              <m:sSub>
                                <m:sSubPr>
                                  <m:ctrlPr>
                                    <a:rPr lang="en-US" sz="2667" i="1">
                                      <a:solidFill>
                                        <a:schemeClr val="bg1">
                                          <a:lumMod val="75000"/>
                                        </a:schemeClr>
                                      </a:solidFill>
                                      <a:latin typeface="Cambria Math" panose="02040503050406030204" pitchFamily="18" charset="0"/>
                                    </a:rPr>
                                  </m:ctrlPr>
                                </m:sSubPr>
                                <m:e>
                                  <m:r>
                                    <a:rPr lang="en-US" sz="2667" i="1">
                                      <a:solidFill>
                                        <a:schemeClr val="bg1">
                                          <a:lumMod val="75000"/>
                                        </a:schemeClr>
                                      </a:solidFill>
                                      <a:latin typeface="Cambria Math"/>
                                    </a:rPr>
                                    <m:t>𝑛</m:t>
                                  </m:r>
                                </m:e>
                                <m:sub>
                                  <m:r>
                                    <a:rPr lang="en-US" sz="2667" i="1">
                                      <a:solidFill>
                                        <a:schemeClr val="bg1">
                                          <a:lumMod val="75000"/>
                                        </a:schemeClr>
                                      </a:solidFill>
                                      <a:latin typeface="Cambria Math"/>
                                    </a:rPr>
                                    <m:t>𝑘</m:t>
                                  </m:r>
                                </m:sub>
                              </m:sSub>
                              <m:sSub>
                                <m:sSubPr>
                                  <m:ctrlPr>
                                    <a:rPr lang="en-US" sz="2667" i="1">
                                      <a:solidFill>
                                        <a:schemeClr val="bg1">
                                          <a:lumMod val="75000"/>
                                        </a:schemeClr>
                                      </a:solidFill>
                                      <a:latin typeface="Cambria Math" panose="02040503050406030204" pitchFamily="18" charset="0"/>
                                    </a:rPr>
                                  </m:ctrlPr>
                                </m:sSubPr>
                                <m:e>
                                  <m:r>
                                    <a:rPr lang="en-US" sz="2667" i="1">
                                      <a:solidFill>
                                        <a:schemeClr val="bg1">
                                          <a:lumMod val="75000"/>
                                        </a:schemeClr>
                                      </a:solidFill>
                                      <a:latin typeface="Cambria Math"/>
                                    </a:rPr>
                                    <m:t>𝑝</m:t>
                                  </m:r>
                                </m:e>
                                <m:sub>
                                  <m:r>
                                    <a:rPr lang="en-US" sz="2667" i="1">
                                      <a:solidFill>
                                        <a:schemeClr val="bg1">
                                          <a:lumMod val="75000"/>
                                        </a:schemeClr>
                                      </a:solidFill>
                                      <a:latin typeface="Cambria Math"/>
                                    </a:rPr>
                                    <m:t>𝑘</m:t>
                                  </m:r>
                                </m:sub>
                              </m:sSub>
                              <m:r>
                                <a:rPr lang="en-US" sz="2667" i="1">
                                  <a:solidFill>
                                    <a:schemeClr val="bg1">
                                      <a:lumMod val="75000"/>
                                    </a:schemeClr>
                                  </a:solidFill>
                                  <a:latin typeface="Cambria Math"/>
                                </a:rPr>
                                <m:t>(</m:t>
                              </m:r>
                              <m:r>
                                <a:rPr lang="en-US" sz="2667" i="1">
                                  <a:solidFill>
                                    <a:schemeClr val="bg1">
                                      <a:lumMod val="75000"/>
                                    </a:schemeClr>
                                  </a:solidFill>
                                  <a:latin typeface="Cambria Math"/>
                                </a:rPr>
                                <m:t>𝑥</m:t>
                              </m:r>
                              <m:r>
                                <a:rPr lang="en-US" sz="2667" i="1">
                                  <a:solidFill>
                                    <a:schemeClr val="bg1">
                                      <a:lumMod val="75000"/>
                                    </a:schemeClr>
                                  </a:solidFill>
                                  <a:latin typeface="Cambria Math"/>
                                </a:rPr>
                                <m:t>)</m:t>
                              </m:r>
                            </m:e>
                          </m:nary>
                        </m:den>
                      </m:f>
                      <m:r>
                        <a:rPr lang="en-US" sz="2667" i="1">
                          <a:solidFill>
                            <a:schemeClr val="bg1">
                              <a:lumMod val="75000"/>
                            </a:schemeClr>
                          </a:solidFill>
                          <a:latin typeface="Cambria Math"/>
                        </a:rPr>
                        <m:t> </m:t>
                      </m:r>
                      <m:d>
                        <m:dPr>
                          <m:ctrlPr>
                            <a:rPr lang="en-US" sz="2667" i="1">
                              <a:solidFill>
                                <a:schemeClr val="bg1">
                                  <a:lumMod val="75000"/>
                                </a:schemeClr>
                              </a:solidFill>
                              <a:latin typeface="Cambria Math" panose="02040503050406030204" pitchFamily="18" charset="0"/>
                            </a:rPr>
                          </m:ctrlPr>
                        </m:dPr>
                        <m:e>
                          <m:r>
                            <a:rPr lang="en-US" sz="2667" i="1">
                              <a:solidFill>
                                <a:schemeClr val="bg1">
                                  <a:lumMod val="75000"/>
                                </a:schemeClr>
                              </a:solidFill>
                              <a:latin typeface="Cambria Math"/>
                            </a:rPr>
                            <m:t>1 −</m:t>
                          </m:r>
                          <m:f>
                            <m:fPr>
                              <m:ctrlPr>
                                <a:rPr lang="en-US" sz="2667" i="1">
                                  <a:solidFill>
                                    <a:schemeClr val="bg1">
                                      <a:lumMod val="75000"/>
                                    </a:schemeClr>
                                  </a:solidFill>
                                  <a:latin typeface="Cambria Math" panose="02040503050406030204" pitchFamily="18" charset="0"/>
                                </a:rPr>
                              </m:ctrlPr>
                            </m:fPr>
                            <m:num>
                              <m:nary>
                                <m:naryPr>
                                  <m:chr m:val="∑"/>
                                  <m:subHide m:val="on"/>
                                  <m:supHide m:val="on"/>
                                  <m:ctrlPr>
                                    <a:rPr lang="en-US" sz="2667" i="1">
                                      <a:solidFill>
                                        <a:schemeClr val="bg1">
                                          <a:lumMod val="75000"/>
                                        </a:schemeClr>
                                      </a:solidFill>
                                      <a:latin typeface="Cambria Math" panose="02040503050406030204" pitchFamily="18" charset="0"/>
                                    </a:rPr>
                                  </m:ctrlPr>
                                </m:naryPr>
                                <m:sub/>
                                <m:sup/>
                                <m:e>
                                  <m:sSub>
                                    <m:sSubPr>
                                      <m:ctrlPr>
                                        <a:rPr lang="en-US" sz="2667" i="1" smtClean="0">
                                          <a:solidFill>
                                            <a:schemeClr val="tx1"/>
                                          </a:solidFill>
                                          <a:latin typeface="Cambria Math" panose="02040503050406030204" pitchFamily="18" charset="0"/>
                                        </a:rPr>
                                      </m:ctrlPr>
                                    </m:sSubPr>
                                    <m:e>
                                      <m:r>
                                        <a:rPr lang="en-US" sz="2667" b="0" i="1" smtClean="0">
                                          <a:solidFill>
                                            <a:schemeClr val="tx1"/>
                                          </a:solidFill>
                                          <a:latin typeface="Cambria Math" panose="02040503050406030204" pitchFamily="18" charset="0"/>
                                        </a:rPr>
                                        <m:t>𝛼</m:t>
                                      </m:r>
                                    </m:e>
                                    <m:sub>
                                      <m:r>
                                        <a:rPr lang="en-US" sz="2667" i="1">
                                          <a:solidFill>
                                            <a:schemeClr val="tx1"/>
                                          </a:solidFill>
                                          <a:latin typeface="Cambria Math"/>
                                        </a:rPr>
                                        <m:t>𝑘</m:t>
                                      </m:r>
                                    </m:sub>
                                  </m:sSub>
                                  <m:sSub>
                                    <m:sSubPr>
                                      <m:ctrlPr>
                                        <a:rPr lang="en-US" sz="2667" i="1">
                                          <a:solidFill>
                                            <a:schemeClr val="bg1">
                                              <a:lumMod val="75000"/>
                                            </a:schemeClr>
                                          </a:solidFill>
                                          <a:latin typeface="Cambria Math" panose="02040503050406030204" pitchFamily="18" charset="0"/>
                                        </a:rPr>
                                      </m:ctrlPr>
                                    </m:sSubPr>
                                    <m:e>
                                      <m:r>
                                        <a:rPr lang="en-US" sz="2667" i="1">
                                          <a:solidFill>
                                            <a:schemeClr val="bg1">
                                              <a:lumMod val="75000"/>
                                            </a:schemeClr>
                                          </a:solidFill>
                                          <a:latin typeface="Cambria Math"/>
                                        </a:rPr>
                                        <m:t>𝑝</m:t>
                                      </m:r>
                                    </m:e>
                                    <m:sub>
                                      <m:r>
                                        <a:rPr lang="en-US" sz="2667" i="1">
                                          <a:solidFill>
                                            <a:schemeClr val="bg1">
                                              <a:lumMod val="75000"/>
                                            </a:schemeClr>
                                          </a:solidFill>
                                          <a:latin typeface="Cambria Math"/>
                                        </a:rPr>
                                        <m:t>𝑘</m:t>
                                      </m:r>
                                    </m:sub>
                                  </m:sSub>
                                  <m:r>
                                    <a:rPr lang="en-US" sz="2667" i="1">
                                      <a:solidFill>
                                        <a:schemeClr val="bg1">
                                          <a:lumMod val="75000"/>
                                        </a:schemeClr>
                                      </a:solidFill>
                                      <a:latin typeface="Cambria Math"/>
                                    </a:rPr>
                                    <m:t>(</m:t>
                                  </m:r>
                                  <m:r>
                                    <a:rPr lang="en-US" sz="2667" i="1">
                                      <a:solidFill>
                                        <a:schemeClr val="bg1">
                                          <a:lumMod val="75000"/>
                                        </a:schemeClr>
                                      </a:solidFill>
                                      <a:latin typeface="Cambria Math"/>
                                    </a:rPr>
                                    <m:t>𝑥</m:t>
                                  </m:r>
                                  <m:r>
                                    <a:rPr lang="en-US" sz="2667" i="1">
                                      <a:solidFill>
                                        <a:schemeClr val="bg1">
                                          <a:lumMod val="75000"/>
                                        </a:schemeClr>
                                      </a:solidFill>
                                      <a:latin typeface="Cambria Math"/>
                                    </a:rPr>
                                    <m:t>)</m:t>
                                  </m:r>
                                </m:e>
                              </m:nary>
                            </m:num>
                            <m:den>
                              <m:r>
                                <a:rPr lang="en-US" sz="2667" i="1">
                                  <a:solidFill>
                                    <a:schemeClr val="bg1">
                                      <a:lumMod val="75000"/>
                                    </a:schemeClr>
                                  </a:solidFill>
                                  <a:latin typeface="Cambria Math"/>
                                </a:rPr>
                                <m:t>𝑓</m:t>
                              </m:r>
                              <m:r>
                                <a:rPr lang="en-US" sz="2667" i="1">
                                  <a:solidFill>
                                    <a:schemeClr val="bg1">
                                      <a:lumMod val="75000"/>
                                    </a:schemeClr>
                                  </a:solidFill>
                                  <a:latin typeface="Cambria Math"/>
                                </a:rPr>
                                <m:t>(</m:t>
                              </m:r>
                              <m:r>
                                <a:rPr lang="en-US" sz="2667" i="1">
                                  <a:solidFill>
                                    <a:schemeClr val="bg1">
                                      <a:lumMod val="75000"/>
                                    </a:schemeClr>
                                  </a:solidFill>
                                  <a:latin typeface="Cambria Math"/>
                                </a:rPr>
                                <m:t>𝑥</m:t>
                              </m:r>
                              <m:r>
                                <a:rPr lang="en-US" sz="2667" i="1">
                                  <a:solidFill>
                                    <a:schemeClr val="bg1">
                                      <a:lumMod val="75000"/>
                                    </a:schemeClr>
                                  </a:solidFill>
                                  <a:latin typeface="Cambria Math"/>
                                </a:rPr>
                                <m:t>)</m:t>
                              </m:r>
                            </m:den>
                          </m:f>
                        </m:e>
                      </m:d>
                    </m:oMath>
                  </m:oMathPara>
                </a14:m>
                <a:endParaRPr lang="cs-CZ" sz="2667" dirty="0">
                  <a:solidFill>
                    <a:schemeClr val="bg1">
                      <a:lumMod val="75000"/>
                    </a:schemeClr>
                  </a:solidFil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2474671" y="1535750"/>
                <a:ext cx="7228582" cy="1014508"/>
              </a:xfrm>
              <a:prstGeom prst="rect">
                <a:avLst/>
              </a:prstGeom>
              <a:blipFill>
                <a:blip r:embed="rId4"/>
                <a:stretch>
                  <a:fillRect/>
                </a:stretch>
              </a:blipFill>
            </p:spPr>
            <p:txBody>
              <a:bodyPr/>
              <a:lstStyle/>
              <a:p>
                <a:r>
                  <a:rPr lang="cs-CZ">
                    <a:noFill/>
                  </a:rPr>
                  <a:t> </a:t>
                </a:r>
              </a:p>
            </p:txBody>
          </p:sp>
        </mc:Fallback>
      </mc:AlternateContent>
      <p:sp>
        <p:nvSpPr>
          <p:cNvPr id="4" name="Title 3"/>
          <p:cNvSpPr>
            <a:spLocks noGrp="1"/>
          </p:cNvSpPr>
          <p:nvPr>
            <p:ph type="title"/>
          </p:nvPr>
        </p:nvSpPr>
        <p:spPr/>
        <p:txBody>
          <a:bodyPr>
            <a:normAutofit/>
          </a:bodyPr>
          <a:lstStyle/>
          <a:p>
            <a:r>
              <a:rPr lang="en-US" dirty="0"/>
              <a:t>Optimal weights formulation</a:t>
            </a:r>
            <a:endParaRPr lang="cs-CZ" dirty="0"/>
          </a:p>
        </p:txBody>
      </p:sp>
      <mc:AlternateContent xmlns:mc="http://schemas.openxmlformats.org/markup-compatibility/2006" xmlns:a14="http://schemas.microsoft.com/office/drawing/2010/main">
        <mc:Choice Requires="a14">
          <p:sp>
            <p:nvSpPr>
              <p:cNvPr id="15" name="TextBox 14"/>
              <p:cNvSpPr txBox="1"/>
              <p:nvPr/>
            </p:nvSpPr>
            <p:spPr>
              <a:xfrm>
                <a:off x="2357034" y="1857624"/>
                <a:ext cx="2714149" cy="1168590"/>
              </a:xfrm>
              <a:prstGeom prst="rect">
                <a:avLst/>
              </a:prstGeom>
              <a:noFill/>
              <a:ln w="19050">
                <a:solidFill>
                  <a:schemeClr val="tx1"/>
                </a:solidFill>
              </a:ln>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lang="en-US" sz="2667" i="1" smtClean="0">
                              <a:solidFill>
                                <a:srgbClr val="00B050"/>
                              </a:solidFill>
                              <a:latin typeface="Cambria Math" panose="02040503050406030204" pitchFamily="18" charset="0"/>
                            </a:rPr>
                          </m:ctrlPr>
                        </m:sSubPr>
                        <m:e>
                          <m:r>
                            <a:rPr lang="en-US" sz="2667" i="1">
                              <a:solidFill>
                                <a:srgbClr val="00B050"/>
                              </a:solidFill>
                              <a:latin typeface="Cambria Math"/>
                            </a:rPr>
                            <m:t>𝑎</m:t>
                          </m:r>
                        </m:e>
                        <m:sub>
                          <m:r>
                            <a:rPr lang="en-US" sz="2667" i="1">
                              <a:solidFill>
                                <a:srgbClr val="00B050"/>
                              </a:solidFill>
                              <a:latin typeface="Cambria Math"/>
                            </a:rPr>
                            <m:t>𝑖𝑗</m:t>
                          </m:r>
                        </m:sub>
                      </m:sSub>
                      <m:r>
                        <a:rPr lang="en-US" sz="2667" i="1">
                          <a:solidFill>
                            <a:srgbClr val="00B050"/>
                          </a:solidFill>
                          <a:latin typeface="Cambria Math"/>
                        </a:rPr>
                        <m:t>= </m:t>
                      </m:r>
                      <m:nary>
                        <m:naryPr>
                          <m:limLoc m:val="undOvr"/>
                          <m:subHide m:val="on"/>
                          <m:supHide m:val="on"/>
                          <m:ctrlPr>
                            <a:rPr lang="en-US" sz="2667" i="1">
                              <a:solidFill>
                                <a:srgbClr val="00B050"/>
                              </a:solidFill>
                              <a:latin typeface="Cambria Math" panose="02040503050406030204" pitchFamily="18" charset="0"/>
                            </a:rPr>
                          </m:ctrlPr>
                        </m:naryPr>
                        <m:sub/>
                        <m:sup/>
                        <m:e>
                          <m:f>
                            <m:fPr>
                              <m:ctrlPr>
                                <a:rPr lang="en-US" sz="2667" i="1">
                                  <a:solidFill>
                                    <a:srgbClr val="00B050"/>
                                  </a:solidFill>
                                  <a:latin typeface="Cambria Math" panose="02040503050406030204" pitchFamily="18" charset="0"/>
                                </a:rPr>
                              </m:ctrlPr>
                            </m:fPr>
                            <m:num>
                              <m:sSub>
                                <m:sSubPr>
                                  <m:ctrlPr>
                                    <a:rPr lang="en-US" sz="2667" i="1">
                                      <a:solidFill>
                                        <a:srgbClr val="00B050"/>
                                      </a:solidFill>
                                      <a:latin typeface="Cambria Math" panose="02040503050406030204" pitchFamily="18" charset="0"/>
                                    </a:rPr>
                                  </m:ctrlPr>
                                </m:sSubPr>
                                <m:e>
                                  <m:r>
                                    <a:rPr lang="en-US" sz="2667" i="1">
                                      <a:solidFill>
                                        <a:srgbClr val="00B050"/>
                                      </a:solidFill>
                                      <a:latin typeface="Cambria Math"/>
                                    </a:rPr>
                                    <m:t>𝑝</m:t>
                                  </m:r>
                                </m:e>
                                <m:sub>
                                  <m:r>
                                    <a:rPr lang="en-US" sz="2667" i="1">
                                      <a:solidFill>
                                        <a:srgbClr val="00B050"/>
                                      </a:solidFill>
                                      <a:latin typeface="Cambria Math"/>
                                    </a:rPr>
                                    <m:t>𝑖</m:t>
                                  </m:r>
                                </m:sub>
                              </m:sSub>
                              <m:sSub>
                                <m:sSubPr>
                                  <m:ctrlPr>
                                    <a:rPr lang="en-US" sz="2667" i="1">
                                      <a:solidFill>
                                        <a:srgbClr val="00B050"/>
                                      </a:solidFill>
                                      <a:latin typeface="Cambria Math" panose="02040503050406030204" pitchFamily="18" charset="0"/>
                                    </a:rPr>
                                  </m:ctrlPr>
                                </m:sSubPr>
                                <m:e>
                                  <m:r>
                                    <a:rPr lang="en-US" sz="2667" i="1">
                                      <a:solidFill>
                                        <a:srgbClr val="00B050"/>
                                      </a:solidFill>
                                      <a:latin typeface="Cambria Math"/>
                                    </a:rPr>
                                    <m:t>𝑝</m:t>
                                  </m:r>
                                </m:e>
                                <m:sub>
                                  <m:r>
                                    <a:rPr lang="en-US" sz="2667" i="1">
                                      <a:solidFill>
                                        <a:srgbClr val="00B050"/>
                                      </a:solidFill>
                                      <a:latin typeface="Cambria Math"/>
                                    </a:rPr>
                                    <m:t>𝑗</m:t>
                                  </m:r>
                                </m:sub>
                              </m:sSub>
                            </m:num>
                            <m:den>
                              <m:nary>
                                <m:naryPr>
                                  <m:chr m:val="∑"/>
                                  <m:subHide m:val="on"/>
                                  <m:supHide m:val="on"/>
                                  <m:ctrlPr>
                                    <a:rPr lang="en-US" sz="2667" i="1">
                                      <a:solidFill>
                                        <a:srgbClr val="00B050"/>
                                      </a:solidFill>
                                      <a:latin typeface="Cambria Math" panose="02040503050406030204" pitchFamily="18" charset="0"/>
                                    </a:rPr>
                                  </m:ctrlPr>
                                </m:naryPr>
                                <m:sub/>
                                <m:sup/>
                                <m:e>
                                  <m:sSub>
                                    <m:sSubPr>
                                      <m:ctrlPr>
                                        <a:rPr lang="en-US" sz="2667" i="1">
                                          <a:solidFill>
                                            <a:srgbClr val="00B050"/>
                                          </a:solidFill>
                                          <a:latin typeface="Cambria Math" panose="02040503050406030204" pitchFamily="18" charset="0"/>
                                        </a:rPr>
                                      </m:ctrlPr>
                                    </m:sSubPr>
                                    <m:e>
                                      <m:r>
                                        <a:rPr lang="en-US" sz="2667" i="1">
                                          <a:solidFill>
                                            <a:srgbClr val="00B050"/>
                                          </a:solidFill>
                                          <a:latin typeface="Cambria Math"/>
                                        </a:rPr>
                                        <m:t>𝑛</m:t>
                                      </m:r>
                                    </m:e>
                                    <m:sub>
                                      <m:r>
                                        <a:rPr lang="en-US" sz="2667" i="1">
                                          <a:solidFill>
                                            <a:srgbClr val="00B050"/>
                                          </a:solidFill>
                                          <a:latin typeface="Cambria Math"/>
                                        </a:rPr>
                                        <m:t>𝑘</m:t>
                                      </m:r>
                                    </m:sub>
                                  </m:sSub>
                                  <m:sSub>
                                    <m:sSubPr>
                                      <m:ctrlPr>
                                        <a:rPr lang="en-US" sz="2667" i="1">
                                          <a:solidFill>
                                            <a:srgbClr val="00B050"/>
                                          </a:solidFill>
                                          <a:latin typeface="Cambria Math" panose="02040503050406030204" pitchFamily="18" charset="0"/>
                                        </a:rPr>
                                      </m:ctrlPr>
                                    </m:sSubPr>
                                    <m:e>
                                      <m:r>
                                        <a:rPr lang="en-US" sz="2667" i="1">
                                          <a:solidFill>
                                            <a:srgbClr val="00B050"/>
                                          </a:solidFill>
                                          <a:latin typeface="Cambria Math"/>
                                        </a:rPr>
                                        <m:t>𝑝</m:t>
                                      </m:r>
                                    </m:e>
                                    <m:sub>
                                      <m:r>
                                        <a:rPr lang="en-US" sz="2667" i="1">
                                          <a:solidFill>
                                            <a:srgbClr val="00B050"/>
                                          </a:solidFill>
                                          <a:latin typeface="Cambria Math"/>
                                        </a:rPr>
                                        <m:t>𝑘</m:t>
                                      </m:r>
                                    </m:sub>
                                  </m:sSub>
                                </m:e>
                              </m:nary>
                            </m:den>
                          </m:f>
                        </m:e>
                      </m:nary>
                    </m:oMath>
                  </m:oMathPara>
                </a14:m>
                <a:endParaRPr lang="en-US" sz="2667" dirty="0">
                  <a:solidFill>
                    <a:srgbClr val="00B050"/>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2357034" y="1857624"/>
                <a:ext cx="2714149" cy="1168590"/>
              </a:xfrm>
              <a:prstGeom prst="rect">
                <a:avLst/>
              </a:prstGeom>
              <a:blipFill>
                <a:blip r:embed="rId5"/>
                <a:stretch>
                  <a:fillRect/>
                </a:stretch>
              </a:blipFill>
              <a:ln w="19050">
                <a:solidFill>
                  <a:schemeClr val="tx1"/>
                </a:solidFill>
              </a:ln>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7334001" y="1849062"/>
                <a:ext cx="2466316" cy="1168590"/>
              </a:xfrm>
              <a:prstGeom prst="rect">
                <a:avLst/>
              </a:prstGeom>
              <a:noFill/>
              <a:ln w="19050">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667" i="1" smtClean="0">
                              <a:solidFill>
                                <a:srgbClr val="00B0F0"/>
                              </a:solidFill>
                              <a:latin typeface="Cambria Math" panose="02040503050406030204" pitchFamily="18" charset="0"/>
                            </a:rPr>
                          </m:ctrlPr>
                        </m:sSubPr>
                        <m:e>
                          <m:r>
                            <a:rPr lang="en-US" sz="2667" i="1">
                              <a:solidFill>
                                <a:srgbClr val="00B0F0"/>
                              </a:solidFill>
                              <a:latin typeface="Cambria Math"/>
                            </a:rPr>
                            <m:t>𝑏</m:t>
                          </m:r>
                        </m:e>
                        <m:sub>
                          <m:r>
                            <a:rPr lang="en-US" sz="2667" i="1">
                              <a:solidFill>
                                <a:srgbClr val="00B0F0"/>
                              </a:solidFill>
                              <a:latin typeface="Cambria Math"/>
                            </a:rPr>
                            <m:t>𝑖</m:t>
                          </m:r>
                        </m:sub>
                      </m:sSub>
                      <m:r>
                        <a:rPr lang="en-US" sz="2667" i="1">
                          <a:solidFill>
                            <a:srgbClr val="00B0F0"/>
                          </a:solidFill>
                          <a:latin typeface="Cambria Math"/>
                        </a:rPr>
                        <m:t>=</m:t>
                      </m:r>
                      <m:nary>
                        <m:naryPr>
                          <m:limLoc m:val="undOvr"/>
                          <m:subHide m:val="on"/>
                          <m:supHide m:val="on"/>
                          <m:ctrlPr>
                            <a:rPr lang="en-US" sz="2667" i="1">
                              <a:solidFill>
                                <a:srgbClr val="00B0F0"/>
                              </a:solidFill>
                              <a:latin typeface="Cambria Math" panose="02040503050406030204" pitchFamily="18" charset="0"/>
                            </a:rPr>
                          </m:ctrlPr>
                        </m:naryPr>
                        <m:sub/>
                        <m:sup/>
                        <m:e>
                          <m:f>
                            <m:fPr>
                              <m:ctrlPr>
                                <a:rPr lang="en-US" sz="2667" i="1">
                                  <a:solidFill>
                                    <a:srgbClr val="00B0F0"/>
                                  </a:solidFill>
                                  <a:latin typeface="Cambria Math" panose="02040503050406030204" pitchFamily="18" charset="0"/>
                                </a:rPr>
                              </m:ctrlPr>
                            </m:fPr>
                            <m:num>
                              <m:sSub>
                                <m:sSubPr>
                                  <m:ctrlPr>
                                    <a:rPr lang="en-US" sz="2667" i="1">
                                      <a:solidFill>
                                        <a:srgbClr val="00B0F0"/>
                                      </a:solidFill>
                                      <a:latin typeface="Cambria Math" panose="02040503050406030204" pitchFamily="18" charset="0"/>
                                    </a:rPr>
                                  </m:ctrlPr>
                                </m:sSubPr>
                                <m:e>
                                  <m:r>
                                    <a:rPr lang="en-US" sz="2667" i="1">
                                      <a:solidFill>
                                        <a:srgbClr val="00B0F0"/>
                                      </a:solidFill>
                                      <a:latin typeface="Cambria Math"/>
                                    </a:rPr>
                                    <m:t>𝑝</m:t>
                                  </m:r>
                                </m:e>
                                <m:sub>
                                  <m:r>
                                    <a:rPr lang="en-US" sz="2667" i="1">
                                      <a:solidFill>
                                        <a:srgbClr val="00B0F0"/>
                                      </a:solidFill>
                                      <a:latin typeface="Cambria Math"/>
                                    </a:rPr>
                                    <m:t>𝑖</m:t>
                                  </m:r>
                                </m:sub>
                              </m:sSub>
                              <m:r>
                                <a:rPr lang="en-US" sz="2667" i="1">
                                  <a:solidFill>
                                    <a:srgbClr val="00B0F0"/>
                                  </a:solidFill>
                                  <a:latin typeface="Cambria Math"/>
                                </a:rPr>
                                <m:t>𝑓</m:t>
                              </m:r>
                            </m:num>
                            <m:den>
                              <m:nary>
                                <m:naryPr>
                                  <m:chr m:val="∑"/>
                                  <m:subHide m:val="on"/>
                                  <m:supHide m:val="on"/>
                                  <m:ctrlPr>
                                    <a:rPr lang="en-US" sz="2667" i="1">
                                      <a:solidFill>
                                        <a:srgbClr val="00B0F0"/>
                                      </a:solidFill>
                                      <a:latin typeface="Cambria Math" panose="02040503050406030204" pitchFamily="18" charset="0"/>
                                    </a:rPr>
                                  </m:ctrlPr>
                                </m:naryPr>
                                <m:sub/>
                                <m:sup/>
                                <m:e>
                                  <m:sSub>
                                    <m:sSubPr>
                                      <m:ctrlPr>
                                        <a:rPr lang="en-US" sz="2667" i="1">
                                          <a:solidFill>
                                            <a:srgbClr val="00B0F0"/>
                                          </a:solidFill>
                                          <a:latin typeface="Cambria Math" panose="02040503050406030204" pitchFamily="18" charset="0"/>
                                        </a:rPr>
                                      </m:ctrlPr>
                                    </m:sSubPr>
                                    <m:e>
                                      <m:r>
                                        <a:rPr lang="en-US" sz="2667" i="1">
                                          <a:solidFill>
                                            <a:srgbClr val="00B0F0"/>
                                          </a:solidFill>
                                          <a:latin typeface="Cambria Math"/>
                                        </a:rPr>
                                        <m:t>𝑛</m:t>
                                      </m:r>
                                    </m:e>
                                    <m:sub>
                                      <m:r>
                                        <a:rPr lang="en-US" sz="2667" i="1">
                                          <a:solidFill>
                                            <a:srgbClr val="00B0F0"/>
                                          </a:solidFill>
                                          <a:latin typeface="Cambria Math"/>
                                        </a:rPr>
                                        <m:t>𝑘</m:t>
                                      </m:r>
                                    </m:sub>
                                  </m:sSub>
                                  <m:sSub>
                                    <m:sSubPr>
                                      <m:ctrlPr>
                                        <a:rPr lang="en-US" sz="2667" i="1">
                                          <a:solidFill>
                                            <a:srgbClr val="00B0F0"/>
                                          </a:solidFill>
                                          <a:latin typeface="Cambria Math" panose="02040503050406030204" pitchFamily="18" charset="0"/>
                                        </a:rPr>
                                      </m:ctrlPr>
                                    </m:sSubPr>
                                    <m:e>
                                      <m:r>
                                        <a:rPr lang="en-US" sz="2667" i="1">
                                          <a:solidFill>
                                            <a:srgbClr val="00B0F0"/>
                                          </a:solidFill>
                                          <a:latin typeface="Cambria Math"/>
                                        </a:rPr>
                                        <m:t>𝑝</m:t>
                                      </m:r>
                                    </m:e>
                                    <m:sub>
                                      <m:r>
                                        <a:rPr lang="en-US" sz="2667" i="1">
                                          <a:solidFill>
                                            <a:srgbClr val="00B0F0"/>
                                          </a:solidFill>
                                          <a:latin typeface="Cambria Math"/>
                                        </a:rPr>
                                        <m:t>𝑘</m:t>
                                      </m:r>
                                    </m:sub>
                                  </m:sSub>
                                </m:e>
                              </m:nary>
                            </m:den>
                          </m:f>
                        </m:e>
                      </m:nary>
                    </m:oMath>
                  </m:oMathPara>
                </a14:m>
                <a:endParaRPr lang="en-US" sz="2667" dirty="0">
                  <a:solidFill>
                    <a:srgbClr val="00B0F0"/>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7334001" y="1849062"/>
                <a:ext cx="2466316" cy="1168590"/>
              </a:xfrm>
              <a:prstGeom prst="rect">
                <a:avLst/>
              </a:prstGeom>
              <a:blipFill>
                <a:blip r:embed="rId6"/>
                <a:stretch>
                  <a:fillRect/>
                </a:stretch>
              </a:blipFill>
              <a:ln w="19050">
                <a:solidFill>
                  <a:schemeClr val="tx1"/>
                </a:solidFill>
              </a:ln>
            </p:spPr>
            <p:txBody>
              <a:bodyPr/>
              <a:lstStyle/>
              <a:p>
                <a:r>
                  <a:rPr lang="cs-CZ">
                    <a:noFill/>
                  </a:rPr>
                  <a:t> </a:t>
                </a:r>
              </a:p>
            </p:txBody>
          </p:sp>
        </mc:Fallback>
      </mc:AlternateContent>
      <p:grpSp>
        <p:nvGrpSpPr>
          <p:cNvPr id="32" name="Group 31"/>
          <p:cNvGrpSpPr/>
          <p:nvPr/>
        </p:nvGrpSpPr>
        <p:grpSpPr>
          <a:xfrm>
            <a:off x="4998256" y="2780562"/>
            <a:ext cx="2342308" cy="554798"/>
            <a:chOff x="4780438" y="902225"/>
            <a:chExt cx="2916670" cy="5725209"/>
          </a:xfrm>
        </p:grpSpPr>
        <p:sp>
          <p:nvSpPr>
            <p:cNvPr id="35" name="Right Brace 34"/>
            <p:cNvSpPr/>
            <p:nvPr/>
          </p:nvSpPr>
          <p:spPr>
            <a:xfrm rot="16200000" flipH="1">
              <a:off x="5709013" y="354868"/>
              <a:ext cx="961085" cy="2055800"/>
            </a:xfrm>
            <a:prstGeom prst="rightBrace">
              <a:avLst>
                <a:gd name="adj1" fmla="val 58397"/>
                <a:gd name="adj2" fmla="val 50000"/>
              </a:avLst>
            </a:prstGeom>
            <a:ln w="28575">
              <a:solidFill>
                <a:srgbClr val="D3B5E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sz="2400">
                <a:solidFill>
                  <a:srgbClr val="660066"/>
                </a:solidFill>
              </a:endParaRPr>
            </a:p>
          </p:txBody>
        </p:sp>
        <p:sp>
          <p:nvSpPr>
            <p:cNvPr id="36" name="TextBox 35"/>
            <p:cNvSpPr txBox="1"/>
            <p:nvPr/>
          </p:nvSpPr>
          <p:spPr>
            <a:xfrm>
              <a:off x="4780438" y="1863306"/>
              <a:ext cx="2916670" cy="4764128"/>
            </a:xfrm>
            <a:prstGeom prst="rect">
              <a:avLst/>
            </a:prstGeom>
            <a:noFill/>
            <a:ln>
              <a:noFill/>
            </a:ln>
          </p:spPr>
          <p:txBody>
            <a:bodyPr wrap="none" rtlCol="0">
              <a:spAutoFit/>
            </a:bodyPr>
            <a:lstStyle/>
            <a:p>
              <a:pPr algn="ctr"/>
              <a:r>
                <a:rPr lang="en-GB" sz="2400" dirty="0">
                  <a:solidFill>
                    <a:srgbClr val="D3B5E9"/>
                  </a:solidFill>
                </a:rPr>
                <a:t>Balance heuristic</a:t>
              </a:r>
            </a:p>
          </p:txBody>
        </p:sp>
      </p:grpSp>
      <p:sp>
        <p:nvSpPr>
          <p:cNvPr id="6" name="Footer Placeholder 5"/>
          <p:cNvSpPr>
            <a:spLocks noGrp="1"/>
          </p:cNvSpPr>
          <p:nvPr>
            <p:ph type="ftr" sz="quarter" idx="10"/>
          </p:nvPr>
        </p:nvSpPr>
        <p:spPr/>
        <p:txBody>
          <a:bodyPr/>
          <a:lstStyle/>
          <a:p>
            <a:pPr algn="l"/>
            <a:r>
              <a:rPr lang="en-US">
                <a:solidFill>
                  <a:srgbClr val="34205B"/>
                </a:solidFill>
              </a:rPr>
              <a:t>Kondapaneni, Vévoda, Grittmann, Skřivan, Slusallek, Křivánek -- Optimal multiple importance sampling</a:t>
            </a:r>
            <a:endParaRPr lang="cs-CZ" dirty="0">
              <a:solidFill>
                <a:srgbClr val="34205B"/>
              </a:solidFill>
            </a:endParaRPr>
          </a:p>
        </p:txBody>
      </p:sp>
      <p:sp>
        <p:nvSpPr>
          <p:cNvPr id="7" name="Slide Number Placeholder 6"/>
          <p:cNvSpPr>
            <a:spLocks noGrp="1"/>
          </p:cNvSpPr>
          <p:nvPr>
            <p:ph type="sldNum" sz="quarter" idx="11"/>
          </p:nvPr>
        </p:nvSpPr>
        <p:spPr/>
        <p:txBody>
          <a:bodyPr/>
          <a:lstStyle/>
          <a:p>
            <a:fld id="{22715E2D-623F-42BE-A608-3D699D020166}" type="slidenum">
              <a:rPr lang="x-none" smtClean="0"/>
              <a:pPr/>
              <a:t>22</a:t>
            </a:fld>
            <a:endParaRPr lang="x-none" dirty="0"/>
          </a:p>
        </p:txBody>
      </p:sp>
      <p:grpSp>
        <p:nvGrpSpPr>
          <p:cNvPr id="27" name="Group 26"/>
          <p:cNvGrpSpPr/>
          <p:nvPr/>
        </p:nvGrpSpPr>
        <p:grpSpPr>
          <a:xfrm>
            <a:off x="3714109" y="4874263"/>
            <a:ext cx="2426250" cy="731047"/>
            <a:chOff x="4678959" y="639223"/>
            <a:chExt cx="3021195" cy="7544001"/>
          </a:xfrm>
        </p:grpSpPr>
        <p:sp>
          <p:nvSpPr>
            <p:cNvPr id="37" name="Right Brace 36"/>
            <p:cNvSpPr/>
            <p:nvPr/>
          </p:nvSpPr>
          <p:spPr>
            <a:xfrm rot="16200000" flipH="1">
              <a:off x="5445999" y="-127817"/>
              <a:ext cx="1487115" cy="3021195"/>
            </a:xfrm>
            <a:prstGeom prst="rightBrace">
              <a:avLst>
                <a:gd name="adj1" fmla="val 58397"/>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sz="2400">
                <a:solidFill>
                  <a:srgbClr val="660066"/>
                </a:solidFill>
              </a:endParaRPr>
            </a:p>
          </p:txBody>
        </p:sp>
        <mc:AlternateContent xmlns:mc="http://schemas.openxmlformats.org/markup-compatibility/2006" xmlns:a14="http://schemas.microsoft.com/office/drawing/2010/main">
          <mc:Choice Requires="a14">
            <p:sp>
              <p:nvSpPr>
                <p:cNvPr id="38" name="TextBox 37"/>
                <p:cNvSpPr txBox="1"/>
                <p:nvPr/>
              </p:nvSpPr>
              <p:spPr>
                <a:xfrm>
                  <a:off x="5925191" y="2783883"/>
                  <a:ext cx="627167" cy="5399341"/>
                </a:xfrm>
                <a:prstGeom prst="rect">
                  <a:avLst/>
                </a:prstGeom>
                <a:noFill/>
                <a:ln>
                  <a:noFill/>
                </a:ln>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1" i="1" dirty="0" smtClean="0">
                            <a:solidFill>
                              <a:srgbClr val="00B050"/>
                            </a:solidFill>
                            <a:latin typeface="Cambria Math" panose="02040503050406030204" pitchFamily="18" charset="0"/>
                          </a:rPr>
                          <m:t>𝑨</m:t>
                        </m:r>
                      </m:oMath>
                    </m:oMathPara>
                  </a14:m>
                  <a:endParaRPr lang="en-GB" sz="2800" b="1" dirty="0">
                    <a:solidFill>
                      <a:srgbClr val="00B050"/>
                    </a:solidFill>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5925191" y="2783883"/>
                  <a:ext cx="627167" cy="5399341"/>
                </a:xfrm>
                <a:prstGeom prst="rect">
                  <a:avLst/>
                </a:prstGeom>
                <a:blipFill>
                  <a:blip r:embed="rId8"/>
                  <a:stretch>
                    <a:fillRect/>
                  </a:stretch>
                </a:blipFill>
                <a:ln>
                  <a:noFill/>
                </a:ln>
              </p:spPr>
              <p:txBody>
                <a:bodyPr/>
                <a:lstStyle/>
                <a:p>
                  <a:r>
                    <a:rPr lang="cs-CZ">
                      <a:noFill/>
                    </a:rPr>
                    <a:t> </a:t>
                  </a:r>
                </a:p>
              </p:txBody>
            </p:sp>
          </mc:Fallback>
        </mc:AlternateContent>
      </p:grpSp>
      <p:grpSp>
        <p:nvGrpSpPr>
          <p:cNvPr id="39" name="Group 38"/>
          <p:cNvGrpSpPr/>
          <p:nvPr/>
        </p:nvGrpSpPr>
        <p:grpSpPr>
          <a:xfrm>
            <a:off x="7641892" y="4946316"/>
            <a:ext cx="636129" cy="705561"/>
            <a:chOff x="5161656" y="902225"/>
            <a:chExt cx="2055800" cy="7280999"/>
          </a:xfrm>
        </p:grpSpPr>
        <p:sp>
          <p:nvSpPr>
            <p:cNvPr id="40" name="Right Brace 39"/>
            <p:cNvSpPr/>
            <p:nvPr/>
          </p:nvSpPr>
          <p:spPr>
            <a:xfrm rot="16200000" flipH="1">
              <a:off x="5709013" y="354868"/>
              <a:ext cx="961085" cy="2055800"/>
            </a:xfrm>
            <a:prstGeom prst="rightBrace">
              <a:avLst>
                <a:gd name="adj1" fmla="val 58397"/>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sz="2400">
                <a:solidFill>
                  <a:srgbClr val="660066"/>
                </a:solidFill>
              </a:endParaRPr>
            </a:p>
          </p:txBody>
        </p:sp>
        <mc:AlternateContent xmlns:mc="http://schemas.openxmlformats.org/markup-compatibility/2006" xmlns:a14="http://schemas.microsoft.com/office/drawing/2010/main">
          <mc:Choice Requires="a14">
            <p:sp>
              <p:nvSpPr>
                <p:cNvPr id="41" name="TextBox 40"/>
                <p:cNvSpPr txBox="1"/>
                <p:nvPr/>
              </p:nvSpPr>
              <p:spPr>
                <a:xfrm>
                  <a:off x="5456006" y="2783883"/>
                  <a:ext cx="1565539" cy="5399341"/>
                </a:xfrm>
                <a:prstGeom prst="rect">
                  <a:avLst/>
                </a:prstGeom>
                <a:noFill/>
                <a:ln>
                  <a:noFill/>
                </a:ln>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1" i="1" dirty="0" smtClean="0">
                            <a:solidFill>
                              <a:srgbClr val="00B0F0"/>
                            </a:solidFill>
                            <a:latin typeface="Cambria Math" panose="02040503050406030204" pitchFamily="18" charset="0"/>
                          </a:rPr>
                          <m:t>𝒃</m:t>
                        </m:r>
                      </m:oMath>
                    </m:oMathPara>
                  </a14:m>
                  <a:endParaRPr lang="en-GB" sz="2800" b="1" dirty="0">
                    <a:solidFill>
                      <a:srgbClr val="00B0F0"/>
                    </a:solidFill>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5456006" y="2783883"/>
                  <a:ext cx="1565539" cy="5399341"/>
                </a:xfrm>
                <a:prstGeom prst="rect">
                  <a:avLst/>
                </a:prstGeom>
                <a:blipFill>
                  <a:blip r:embed="rId9"/>
                  <a:stretch>
                    <a:fillRect/>
                  </a:stretch>
                </a:blipFill>
                <a:ln>
                  <a:noFill/>
                </a:ln>
              </p:spPr>
              <p:txBody>
                <a:bodyPr/>
                <a:lstStyle/>
                <a:p>
                  <a:r>
                    <a:rPr lang="cs-CZ">
                      <a:noFill/>
                    </a:rPr>
                    <a:t> </a:t>
                  </a:r>
                </a:p>
              </p:txBody>
            </p:sp>
          </mc:Fallback>
        </mc:AlternateContent>
      </p:grpSp>
      <mc:AlternateContent xmlns:mc="http://schemas.openxmlformats.org/markup-compatibility/2006" xmlns:a14="http://schemas.microsoft.com/office/drawing/2010/main">
        <mc:Choice Requires="a14">
          <p:sp>
            <p:nvSpPr>
              <p:cNvPr id="20" name="TextBox 19"/>
              <p:cNvSpPr txBox="1"/>
              <p:nvPr/>
            </p:nvSpPr>
            <p:spPr>
              <a:xfrm>
                <a:off x="3501620" y="3503636"/>
                <a:ext cx="2851228" cy="123072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ctrlPr>
                            <a:rPr lang="cs-CZ" sz="2800" i="1" smtClean="0">
                              <a:solidFill>
                                <a:srgbClr val="00B050"/>
                              </a:solidFill>
                              <a:latin typeface="Cambria Math" panose="02040503050406030204" pitchFamily="18" charset="0"/>
                            </a:rPr>
                          </m:ctrlPr>
                        </m:dPr>
                        <m:e>
                          <m:m>
                            <m:mPr>
                              <m:mcs>
                                <m:mc>
                                  <m:mcPr>
                                    <m:count m:val="3"/>
                                    <m:mcJc m:val="center"/>
                                  </m:mcPr>
                                </m:mc>
                              </m:mcs>
                              <m:ctrlPr>
                                <a:rPr lang="cs-CZ" sz="2800" i="1" smtClean="0">
                                  <a:solidFill>
                                    <a:srgbClr val="00B050"/>
                                  </a:solidFill>
                                  <a:latin typeface="Cambria Math" panose="02040503050406030204" pitchFamily="18" charset="0"/>
                                </a:rPr>
                              </m:ctrlPr>
                            </m:mPr>
                            <m:mr>
                              <m:e>
                                <m:sSub>
                                  <m:sSubPr>
                                    <m:ctrlPr>
                                      <a:rPr lang="en-US" sz="2800" b="0" i="1" smtClean="0">
                                        <a:solidFill>
                                          <a:srgbClr val="00B050"/>
                                        </a:solidFill>
                                        <a:latin typeface="Cambria Math" panose="02040503050406030204" pitchFamily="18" charset="0"/>
                                      </a:rPr>
                                    </m:ctrlPr>
                                  </m:sSubPr>
                                  <m:e>
                                    <m:r>
                                      <m:rPr>
                                        <m:brk m:alnAt="7"/>
                                      </m:rPr>
                                      <a:rPr lang="en-US" sz="2800" b="0" i="1" smtClean="0">
                                        <a:solidFill>
                                          <a:srgbClr val="00B050"/>
                                        </a:solidFill>
                                        <a:latin typeface="Cambria Math" panose="02040503050406030204" pitchFamily="18" charset="0"/>
                                      </a:rPr>
                                      <m:t>𝑎</m:t>
                                    </m:r>
                                  </m:e>
                                  <m:sub>
                                    <m:r>
                                      <a:rPr lang="en-US" sz="2800" b="0" i="1" smtClean="0">
                                        <a:solidFill>
                                          <a:srgbClr val="00B050"/>
                                        </a:solidFill>
                                        <a:latin typeface="Cambria Math" panose="02040503050406030204" pitchFamily="18" charset="0"/>
                                      </a:rPr>
                                      <m:t>11</m:t>
                                    </m:r>
                                  </m:sub>
                                </m:sSub>
                              </m:e>
                              <m:e>
                                <m:r>
                                  <a:rPr lang="cs-CZ" sz="2800" i="1" smtClean="0">
                                    <a:solidFill>
                                      <a:srgbClr val="00B050"/>
                                    </a:solidFill>
                                    <a:latin typeface="Cambria Math" panose="02040503050406030204" pitchFamily="18" charset="0"/>
                                  </a:rPr>
                                  <m:t>⋯</m:t>
                                </m:r>
                              </m:e>
                              <m:e>
                                <m:sSub>
                                  <m:sSubPr>
                                    <m:ctrlPr>
                                      <a:rPr lang="en-US" sz="2800" b="0" i="1" smtClean="0">
                                        <a:solidFill>
                                          <a:srgbClr val="00B050"/>
                                        </a:solidFill>
                                        <a:latin typeface="Cambria Math" panose="02040503050406030204" pitchFamily="18" charset="0"/>
                                      </a:rPr>
                                    </m:ctrlPr>
                                  </m:sSubPr>
                                  <m:e>
                                    <m:r>
                                      <a:rPr lang="en-US" sz="2800" b="0" i="1" smtClean="0">
                                        <a:solidFill>
                                          <a:srgbClr val="00B050"/>
                                        </a:solidFill>
                                        <a:latin typeface="Cambria Math" panose="02040503050406030204" pitchFamily="18" charset="0"/>
                                      </a:rPr>
                                      <m:t>𝑎</m:t>
                                    </m:r>
                                  </m:e>
                                  <m:sub>
                                    <m:r>
                                      <a:rPr lang="en-US" sz="2800" b="0" i="1" smtClean="0">
                                        <a:solidFill>
                                          <a:srgbClr val="00B050"/>
                                        </a:solidFill>
                                        <a:latin typeface="Cambria Math" panose="02040503050406030204" pitchFamily="18" charset="0"/>
                                      </a:rPr>
                                      <m:t>1</m:t>
                                    </m:r>
                                    <m:r>
                                      <a:rPr lang="en-US" sz="2800" b="0" i="1" smtClean="0">
                                        <a:solidFill>
                                          <a:srgbClr val="00B050"/>
                                        </a:solidFill>
                                        <a:latin typeface="Cambria Math" panose="02040503050406030204" pitchFamily="18" charset="0"/>
                                      </a:rPr>
                                      <m:t>𝑁</m:t>
                                    </m:r>
                                  </m:sub>
                                </m:sSub>
                              </m:e>
                            </m:mr>
                            <m:mr>
                              <m:e>
                                <m:r>
                                  <a:rPr lang="cs-CZ" sz="2800" i="1" smtClean="0">
                                    <a:solidFill>
                                      <a:srgbClr val="00B050"/>
                                    </a:solidFill>
                                    <a:latin typeface="Cambria Math" panose="02040503050406030204" pitchFamily="18" charset="0"/>
                                  </a:rPr>
                                  <m:t>⋮</m:t>
                                </m:r>
                              </m:e>
                              <m:e>
                                <m:r>
                                  <a:rPr lang="cs-CZ" sz="2800" i="1" smtClean="0">
                                    <a:solidFill>
                                      <a:srgbClr val="00B050"/>
                                    </a:solidFill>
                                    <a:latin typeface="Cambria Math" panose="02040503050406030204" pitchFamily="18" charset="0"/>
                                  </a:rPr>
                                  <m:t>⋱</m:t>
                                </m:r>
                              </m:e>
                              <m:e>
                                <m:r>
                                  <a:rPr lang="cs-CZ" sz="2800" i="1" smtClean="0">
                                    <a:solidFill>
                                      <a:srgbClr val="00B050"/>
                                    </a:solidFill>
                                    <a:latin typeface="Cambria Math" panose="02040503050406030204" pitchFamily="18" charset="0"/>
                                  </a:rPr>
                                  <m:t>⋮</m:t>
                                </m:r>
                              </m:e>
                            </m:mr>
                            <m:mr>
                              <m:e>
                                <m:sSub>
                                  <m:sSubPr>
                                    <m:ctrlPr>
                                      <a:rPr lang="en-US" sz="2800" b="0" i="1" smtClean="0">
                                        <a:solidFill>
                                          <a:srgbClr val="00B050"/>
                                        </a:solidFill>
                                        <a:latin typeface="Cambria Math" panose="02040503050406030204" pitchFamily="18" charset="0"/>
                                      </a:rPr>
                                    </m:ctrlPr>
                                  </m:sSubPr>
                                  <m:e>
                                    <m:r>
                                      <a:rPr lang="en-US" sz="2800" b="0" i="1" smtClean="0">
                                        <a:solidFill>
                                          <a:srgbClr val="00B050"/>
                                        </a:solidFill>
                                        <a:latin typeface="Cambria Math" panose="02040503050406030204" pitchFamily="18" charset="0"/>
                                      </a:rPr>
                                      <m:t>𝑎</m:t>
                                    </m:r>
                                  </m:e>
                                  <m:sub>
                                    <m:r>
                                      <a:rPr lang="en-US" sz="2800" b="0" i="1" smtClean="0">
                                        <a:solidFill>
                                          <a:srgbClr val="00B050"/>
                                        </a:solidFill>
                                        <a:latin typeface="Cambria Math" panose="02040503050406030204" pitchFamily="18" charset="0"/>
                                      </a:rPr>
                                      <m:t>𝑁</m:t>
                                    </m:r>
                                    <m:r>
                                      <a:rPr lang="en-US" sz="2800" b="0" i="1" smtClean="0">
                                        <a:solidFill>
                                          <a:srgbClr val="00B050"/>
                                        </a:solidFill>
                                        <a:latin typeface="Cambria Math" panose="02040503050406030204" pitchFamily="18" charset="0"/>
                                      </a:rPr>
                                      <m:t>1</m:t>
                                    </m:r>
                                  </m:sub>
                                </m:sSub>
                              </m:e>
                              <m:e>
                                <m:r>
                                  <a:rPr lang="cs-CZ" sz="2800" i="1" smtClean="0">
                                    <a:solidFill>
                                      <a:srgbClr val="00B050"/>
                                    </a:solidFill>
                                    <a:latin typeface="Cambria Math" panose="02040503050406030204" pitchFamily="18" charset="0"/>
                                  </a:rPr>
                                  <m:t>⋯</m:t>
                                </m:r>
                              </m:e>
                              <m:e>
                                <m:sSub>
                                  <m:sSubPr>
                                    <m:ctrlPr>
                                      <a:rPr lang="en-US" sz="2800" b="0" i="1" smtClean="0">
                                        <a:solidFill>
                                          <a:srgbClr val="00B050"/>
                                        </a:solidFill>
                                        <a:latin typeface="Cambria Math" panose="02040503050406030204" pitchFamily="18" charset="0"/>
                                      </a:rPr>
                                    </m:ctrlPr>
                                  </m:sSubPr>
                                  <m:e>
                                    <m:r>
                                      <a:rPr lang="en-US" sz="2800" b="0" i="1" smtClean="0">
                                        <a:solidFill>
                                          <a:srgbClr val="00B050"/>
                                        </a:solidFill>
                                        <a:latin typeface="Cambria Math" panose="02040503050406030204" pitchFamily="18" charset="0"/>
                                      </a:rPr>
                                      <m:t>𝑎</m:t>
                                    </m:r>
                                  </m:e>
                                  <m:sub>
                                    <m:r>
                                      <a:rPr lang="en-US" sz="2800" b="0" i="1" smtClean="0">
                                        <a:solidFill>
                                          <a:srgbClr val="00B050"/>
                                        </a:solidFill>
                                        <a:latin typeface="Cambria Math" panose="02040503050406030204" pitchFamily="18" charset="0"/>
                                      </a:rPr>
                                      <m:t>𝑁𝑁</m:t>
                                    </m:r>
                                  </m:sub>
                                </m:sSub>
                              </m:e>
                            </m:mr>
                          </m:m>
                        </m:e>
                      </m:d>
                    </m:oMath>
                  </m:oMathPara>
                </a14:m>
                <a:endParaRPr lang="cs-CZ" sz="2800" dirty="0"/>
              </a:p>
            </p:txBody>
          </p:sp>
        </mc:Choice>
        <mc:Fallback xmlns="">
          <p:sp>
            <p:nvSpPr>
              <p:cNvPr id="20" name="TextBox 19"/>
              <p:cNvSpPr txBox="1">
                <a:spLocks noRot="1" noChangeAspect="1" noMove="1" noResize="1" noEditPoints="1" noAdjustHandles="1" noChangeArrowheads="1" noChangeShapeType="1" noTextEdit="1"/>
              </p:cNvSpPr>
              <p:nvPr/>
            </p:nvSpPr>
            <p:spPr>
              <a:xfrm>
                <a:off x="3501620" y="3503636"/>
                <a:ext cx="2851228" cy="1230722"/>
              </a:xfrm>
              <a:prstGeom prst="rect">
                <a:avLst/>
              </a:prstGeom>
              <a:blipFill>
                <a:blip r:embed="rId10"/>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7086471" y="3442915"/>
                <a:ext cx="1343959" cy="147950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d>
                        <m:dPr>
                          <m:ctrlPr>
                            <a:rPr lang="en-US" sz="2800" b="0" i="1" smtClean="0">
                              <a:solidFill>
                                <a:srgbClr val="00B0F0"/>
                              </a:solidFill>
                              <a:latin typeface="Cambria Math" panose="02040503050406030204" pitchFamily="18" charset="0"/>
                            </a:rPr>
                          </m:ctrlPr>
                        </m:dPr>
                        <m:e>
                          <m:m>
                            <m:mPr>
                              <m:mcs>
                                <m:mc>
                                  <m:mcPr>
                                    <m:count m:val="1"/>
                                    <m:mcJc m:val="center"/>
                                  </m:mcPr>
                                </m:mc>
                              </m:mcs>
                              <m:ctrlPr>
                                <a:rPr lang="en-US" sz="2800" b="0" i="1" smtClean="0">
                                  <a:solidFill>
                                    <a:srgbClr val="00B0F0"/>
                                  </a:solidFill>
                                  <a:latin typeface="Cambria Math" panose="02040503050406030204" pitchFamily="18" charset="0"/>
                                </a:rPr>
                              </m:ctrlPr>
                            </m:mPr>
                            <m:mr>
                              <m:e>
                                <m:sSub>
                                  <m:sSubPr>
                                    <m:ctrlPr>
                                      <a:rPr lang="en-US" sz="2800" b="0" i="1" smtClean="0">
                                        <a:solidFill>
                                          <a:srgbClr val="00B0F0"/>
                                        </a:solidFill>
                                        <a:latin typeface="Cambria Math" panose="02040503050406030204" pitchFamily="18" charset="0"/>
                                      </a:rPr>
                                    </m:ctrlPr>
                                  </m:sSubPr>
                                  <m:e>
                                    <m:r>
                                      <m:rPr>
                                        <m:brk m:alnAt="7"/>
                                      </m:rPr>
                                      <a:rPr lang="en-US" sz="2800" b="0" i="1" smtClean="0">
                                        <a:solidFill>
                                          <a:srgbClr val="00B0F0"/>
                                        </a:solidFill>
                                        <a:latin typeface="Cambria Math" panose="02040503050406030204" pitchFamily="18" charset="0"/>
                                      </a:rPr>
                                      <m:t>𝑏</m:t>
                                    </m:r>
                                  </m:e>
                                  <m:sub>
                                    <m:r>
                                      <m:rPr>
                                        <m:brk m:alnAt="7"/>
                                      </m:rPr>
                                      <a:rPr lang="en-US" sz="2800" b="0" i="1" smtClean="0">
                                        <a:solidFill>
                                          <a:srgbClr val="00B0F0"/>
                                        </a:solidFill>
                                        <a:latin typeface="Cambria Math" panose="02040503050406030204" pitchFamily="18" charset="0"/>
                                      </a:rPr>
                                      <m:t>1</m:t>
                                    </m:r>
                                  </m:sub>
                                </m:sSub>
                              </m:e>
                            </m:mr>
                            <m:mr>
                              <m:e>
                                <m:r>
                                  <a:rPr lang="en-US" sz="2800" b="0" i="1" smtClean="0">
                                    <a:solidFill>
                                      <a:srgbClr val="00B0F0"/>
                                    </a:solidFill>
                                    <a:latin typeface="Cambria Math" panose="02040503050406030204" pitchFamily="18" charset="0"/>
                                  </a:rPr>
                                  <m:t>⋮</m:t>
                                </m:r>
                              </m:e>
                            </m:mr>
                            <m:mr>
                              <m:e>
                                <m:sSub>
                                  <m:sSubPr>
                                    <m:ctrlPr>
                                      <a:rPr lang="en-US" sz="2800" b="0" i="1" smtClean="0">
                                        <a:solidFill>
                                          <a:srgbClr val="00B0F0"/>
                                        </a:solidFill>
                                        <a:latin typeface="Cambria Math" panose="02040503050406030204" pitchFamily="18" charset="0"/>
                                      </a:rPr>
                                    </m:ctrlPr>
                                  </m:sSubPr>
                                  <m:e>
                                    <m:r>
                                      <a:rPr lang="en-US" sz="2800" b="0" i="1" smtClean="0">
                                        <a:solidFill>
                                          <a:srgbClr val="00B0F0"/>
                                        </a:solidFill>
                                        <a:latin typeface="Cambria Math" panose="02040503050406030204" pitchFamily="18" charset="0"/>
                                      </a:rPr>
                                      <m:t>𝑏</m:t>
                                    </m:r>
                                  </m:e>
                                  <m:sub>
                                    <m:r>
                                      <a:rPr lang="en-US" sz="2800" b="0" i="1" smtClean="0">
                                        <a:solidFill>
                                          <a:srgbClr val="00B0F0"/>
                                        </a:solidFill>
                                        <a:latin typeface="Cambria Math" panose="02040503050406030204" pitchFamily="18" charset="0"/>
                                      </a:rPr>
                                      <m:t>𝑁</m:t>
                                    </m:r>
                                  </m:sub>
                                </m:sSub>
                              </m:e>
                            </m:mr>
                          </m:m>
                        </m:e>
                      </m:d>
                    </m:oMath>
                  </m:oMathPara>
                </a14:m>
                <a:endParaRPr lang="cs-CZ" sz="2800" dirty="0"/>
              </a:p>
            </p:txBody>
          </p:sp>
        </mc:Choice>
        <mc:Fallback xmlns="">
          <p:sp>
            <p:nvSpPr>
              <p:cNvPr id="21" name="TextBox 20"/>
              <p:cNvSpPr txBox="1">
                <a:spLocks noRot="1" noChangeAspect="1" noMove="1" noResize="1" noEditPoints="1" noAdjustHandles="1" noChangeArrowheads="1" noChangeShapeType="1" noTextEdit="1"/>
              </p:cNvSpPr>
              <p:nvPr/>
            </p:nvSpPr>
            <p:spPr>
              <a:xfrm>
                <a:off x="7086471" y="3442915"/>
                <a:ext cx="1343959" cy="1479508"/>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9164053" y="3701854"/>
                <a:ext cx="2448388" cy="830997"/>
              </a:xfrm>
              <a:prstGeom prst="rect">
                <a:avLst/>
              </a:prstGeom>
              <a:noFill/>
              <a:ln>
                <a:noFill/>
              </a:ln>
            </p:spPr>
            <p:txBody>
              <a:bodyPr wrap="square" rtlCol="0">
                <a:spAutoFit/>
              </a:bodyPr>
              <a:lstStyle/>
              <a:p>
                <a:pPr algn="ctr"/>
                <a14:m>
                  <m:oMath xmlns:m="http://schemas.openxmlformats.org/officeDocument/2006/math">
                    <m:r>
                      <a:rPr lang="en-US" sz="2400" b="0" i="1" dirty="0" smtClean="0">
                        <a:solidFill>
                          <a:schemeClr val="tx1"/>
                        </a:solidFill>
                        <a:latin typeface="Cambria Math" panose="02040503050406030204" pitchFamily="18" charset="0"/>
                      </a:rPr>
                      <m:t>𝑁</m:t>
                    </m:r>
                    <m:r>
                      <a:rPr lang="en-US" sz="2400" b="0" i="0" dirty="0" smtClean="0">
                        <a:solidFill>
                          <a:schemeClr val="tx1"/>
                        </a:solidFill>
                        <a:latin typeface="Cambria Math" panose="02040503050406030204" pitchFamily="18" charset="0"/>
                      </a:rPr>
                      <m:t>=</m:t>
                    </m:r>
                  </m:oMath>
                </a14:m>
                <a:r>
                  <a:rPr lang="en-GB" sz="2400" dirty="0">
                    <a:solidFill>
                      <a:srgbClr val="00B050"/>
                    </a:solidFill>
                  </a:rPr>
                  <a:t> </a:t>
                </a:r>
                <a:r>
                  <a:rPr lang="en-GB" sz="2400" dirty="0"/>
                  <a:t># sampling techniques</a:t>
                </a:r>
              </a:p>
            </p:txBody>
          </p:sp>
        </mc:Choice>
        <mc:Fallback xmlns="">
          <p:sp>
            <p:nvSpPr>
              <p:cNvPr id="26" name="TextBox 25"/>
              <p:cNvSpPr txBox="1">
                <a:spLocks noRot="1" noChangeAspect="1" noMove="1" noResize="1" noEditPoints="1" noAdjustHandles="1" noChangeArrowheads="1" noChangeShapeType="1" noTextEdit="1"/>
              </p:cNvSpPr>
              <p:nvPr/>
            </p:nvSpPr>
            <p:spPr>
              <a:xfrm>
                <a:off x="9164053" y="3701854"/>
                <a:ext cx="2448388" cy="830997"/>
              </a:xfrm>
              <a:prstGeom prst="rect">
                <a:avLst/>
              </a:prstGeom>
              <a:blipFill>
                <a:blip r:embed="rId12"/>
                <a:stretch>
                  <a:fillRect t="-5839" r="-249" b="-15328"/>
                </a:stretch>
              </a:blipFill>
              <a:ln>
                <a:noFill/>
              </a:ln>
            </p:spPr>
            <p:txBody>
              <a:bodyPr/>
              <a:lstStyle/>
              <a:p>
                <a:r>
                  <a:rPr lang="cs-CZ">
                    <a:noFill/>
                  </a:rPr>
                  <a:t> </a:t>
                </a:r>
              </a:p>
            </p:txBody>
          </p:sp>
        </mc:Fallback>
      </mc:AlternateContent>
      <p:sp>
        <p:nvSpPr>
          <p:cNvPr id="11" name="Rectangle 10"/>
          <p:cNvSpPr/>
          <p:nvPr/>
        </p:nvSpPr>
        <p:spPr>
          <a:xfrm>
            <a:off x="3785192" y="3517188"/>
            <a:ext cx="629065" cy="4221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2" name="Rectangle 41"/>
          <p:cNvSpPr/>
          <p:nvPr/>
        </p:nvSpPr>
        <p:spPr>
          <a:xfrm>
            <a:off x="7636456" y="3500610"/>
            <a:ext cx="629065" cy="4221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5" name="Straight Connector 4"/>
          <p:cNvCxnSpPr/>
          <p:nvPr/>
        </p:nvCxnSpPr>
        <p:spPr>
          <a:xfrm flipH="1" flipV="1">
            <a:off x="2357034" y="3026214"/>
            <a:ext cx="1428158" cy="49097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414257" y="3026214"/>
            <a:ext cx="656926" cy="49097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7334001" y="3026214"/>
            <a:ext cx="302455" cy="47439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8265521" y="2991308"/>
            <a:ext cx="1534796" cy="50930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1358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xit" presetSubtype="0" fill="hold" grpId="0" nodeType="withEffect">
                                  <p:stCondLst>
                                    <p:cond delay="0"/>
                                  </p:stCondLst>
                                  <p:childTnLst>
                                    <p:animEffect transition="out" filter="fade">
                                      <p:cBhvr>
                                        <p:cTn id="34" dur="500"/>
                                        <p:tgtEl>
                                          <p:spTgt spid="34"/>
                                        </p:tgtEl>
                                      </p:cBhvr>
                                    </p:animEffect>
                                    <p:set>
                                      <p:cBhvr>
                                        <p:cTn id="35" dur="1" fill="hold">
                                          <p:stCondLst>
                                            <p:cond delay="499"/>
                                          </p:stCondLst>
                                        </p:cTn>
                                        <p:tgtEl>
                                          <p:spTgt spid="34"/>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32"/>
                                        </p:tgtEl>
                                      </p:cBhvr>
                                    </p:animEffect>
                                    <p:set>
                                      <p:cBhvr>
                                        <p:cTn id="38" dur="1" fill="hold">
                                          <p:stCondLst>
                                            <p:cond delay="499"/>
                                          </p:stCondLst>
                                        </p:cTn>
                                        <p:tgtEl>
                                          <p:spTgt spid="32"/>
                                        </p:tgtEl>
                                        <p:attrNameLst>
                                          <p:attrName>style.visibility</p:attrName>
                                        </p:attrNameLst>
                                      </p:cBhvr>
                                      <p:to>
                                        <p:strVal val="hidden"/>
                                      </p:to>
                                    </p:set>
                                  </p:childTnLst>
                                </p:cTn>
                              </p:par>
                              <p:par>
                                <p:cTn id="39" presetID="10"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500"/>
                                        <p:tgtEl>
                                          <p:spTgt spid="42"/>
                                        </p:tgtEl>
                                      </p:cBhvr>
                                    </p:animEffect>
                                  </p:childTnLst>
                                </p:cTn>
                              </p:par>
                              <p:par>
                                <p:cTn id="45" presetID="10"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par>
                                <p:cTn id="48" presetID="10" presetClass="entr" presetSubtype="0"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par>
                                <p:cTn id="51" presetID="10" presetClass="entr" presetSubtype="0"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par>
                                <p:cTn id="54" presetID="10" presetClass="entr" presetSubtype="0"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4" grpId="0"/>
      <p:bldP spid="15" grpId="0" animBg="1"/>
      <p:bldP spid="16" grpId="0" animBg="1"/>
      <p:bldP spid="20" grpId="0"/>
      <p:bldP spid="21" grpId="0"/>
      <p:bldP spid="26" grpId="0"/>
      <p:bldP spid="11" grpId="0" animBg="1"/>
      <p:bldP spid="4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4023483" y="3087956"/>
            <a:ext cx="3562583" cy="2310663"/>
            <a:chOff x="12582136" y="3847987"/>
            <a:chExt cx="3562583" cy="2310663"/>
          </a:xfrm>
        </p:grpSpPr>
        <p:sp>
          <p:nvSpPr>
            <p:cNvPr id="17" name="Freeform 16"/>
            <p:cNvSpPr/>
            <p:nvPr/>
          </p:nvSpPr>
          <p:spPr>
            <a:xfrm>
              <a:off x="12673653" y="3849253"/>
              <a:ext cx="3385672" cy="2175069"/>
            </a:xfrm>
            <a:custGeom>
              <a:avLst/>
              <a:gdLst>
                <a:gd name="connsiteX0" fmla="*/ 0 w 1388533"/>
                <a:gd name="connsiteY0" fmla="*/ 0 h 846667"/>
                <a:gd name="connsiteX1" fmla="*/ 330200 w 1388533"/>
                <a:gd name="connsiteY1" fmla="*/ 643467 h 846667"/>
                <a:gd name="connsiteX2" fmla="*/ 1388533 w 1388533"/>
                <a:gd name="connsiteY2" fmla="*/ 846667 h 846667"/>
                <a:gd name="connsiteX0" fmla="*/ 0 w 1388533"/>
                <a:gd name="connsiteY0" fmla="*/ 0 h 846667"/>
                <a:gd name="connsiteX1" fmla="*/ 330200 w 1388533"/>
                <a:gd name="connsiteY1" fmla="*/ 643467 h 846667"/>
                <a:gd name="connsiteX2" fmla="*/ 1388533 w 1388533"/>
                <a:gd name="connsiteY2" fmla="*/ 846667 h 846667"/>
                <a:gd name="connsiteX3" fmla="*/ 0 w 1388533"/>
                <a:gd name="connsiteY3" fmla="*/ 0 h 846667"/>
                <a:gd name="connsiteX0" fmla="*/ 110067 w 1498600"/>
                <a:gd name="connsiteY0" fmla="*/ 0 h 938793"/>
                <a:gd name="connsiteX1" fmla="*/ 440267 w 1498600"/>
                <a:gd name="connsiteY1" fmla="*/ 643467 h 938793"/>
                <a:gd name="connsiteX2" fmla="*/ 1498600 w 1498600"/>
                <a:gd name="connsiteY2" fmla="*/ 846667 h 938793"/>
                <a:gd name="connsiteX3" fmla="*/ 0 w 1498600"/>
                <a:gd name="connsiteY3" fmla="*/ 880533 h 938793"/>
                <a:gd name="connsiteX4" fmla="*/ 110067 w 1498600"/>
                <a:gd name="connsiteY4" fmla="*/ 0 h 938793"/>
                <a:gd name="connsiteX0" fmla="*/ 110067 w 1504207"/>
                <a:gd name="connsiteY0" fmla="*/ 0 h 1202394"/>
                <a:gd name="connsiteX1" fmla="*/ 440267 w 1504207"/>
                <a:gd name="connsiteY1" fmla="*/ 643467 h 1202394"/>
                <a:gd name="connsiteX2" fmla="*/ 1498600 w 1504207"/>
                <a:gd name="connsiteY2" fmla="*/ 846667 h 1202394"/>
                <a:gd name="connsiteX3" fmla="*/ 922867 w 1504207"/>
                <a:gd name="connsiteY3" fmla="*/ 1202267 h 1202394"/>
                <a:gd name="connsiteX4" fmla="*/ 0 w 1504207"/>
                <a:gd name="connsiteY4" fmla="*/ 880533 h 1202394"/>
                <a:gd name="connsiteX5" fmla="*/ 110067 w 1504207"/>
                <a:gd name="connsiteY5" fmla="*/ 0 h 1202394"/>
                <a:gd name="connsiteX0" fmla="*/ 146035 w 1540175"/>
                <a:gd name="connsiteY0" fmla="*/ 0 h 1202390"/>
                <a:gd name="connsiteX1" fmla="*/ 476235 w 1540175"/>
                <a:gd name="connsiteY1" fmla="*/ 643467 h 1202390"/>
                <a:gd name="connsiteX2" fmla="*/ 1534568 w 1540175"/>
                <a:gd name="connsiteY2" fmla="*/ 846667 h 1202390"/>
                <a:gd name="connsiteX3" fmla="*/ 958835 w 1540175"/>
                <a:gd name="connsiteY3" fmla="*/ 1202267 h 1202390"/>
                <a:gd name="connsiteX4" fmla="*/ 35968 w 1540175"/>
                <a:gd name="connsiteY4" fmla="*/ 880533 h 1202390"/>
                <a:gd name="connsiteX5" fmla="*/ 2101 w 1540175"/>
                <a:gd name="connsiteY5" fmla="*/ 262466 h 1202390"/>
                <a:gd name="connsiteX6" fmla="*/ 146035 w 1540175"/>
                <a:gd name="connsiteY6" fmla="*/ 0 h 1202390"/>
                <a:gd name="connsiteX0" fmla="*/ 145249 w 1539389"/>
                <a:gd name="connsiteY0" fmla="*/ 0 h 1202730"/>
                <a:gd name="connsiteX1" fmla="*/ 475449 w 1539389"/>
                <a:gd name="connsiteY1" fmla="*/ 643467 h 1202730"/>
                <a:gd name="connsiteX2" fmla="*/ 1533782 w 1539389"/>
                <a:gd name="connsiteY2" fmla="*/ 846667 h 1202730"/>
                <a:gd name="connsiteX3" fmla="*/ 958049 w 1539389"/>
                <a:gd name="connsiteY3" fmla="*/ 1202267 h 1202730"/>
                <a:gd name="connsiteX4" fmla="*/ 77515 w 1539389"/>
                <a:gd name="connsiteY4" fmla="*/ 1024467 h 1202730"/>
                <a:gd name="connsiteX5" fmla="*/ 1315 w 1539389"/>
                <a:gd name="connsiteY5" fmla="*/ 262466 h 1202730"/>
                <a:gd name="connsiteX6" fmla="*/ 145249 w 1539389"/>
                <a:gd name="connsiteY6" fmla="*/ 0 h 1202730"/>
                <a:gd name="connsiteX0" fmla="*/ 87435 w 1481575"/>
                <a:gd name="connsiteY0" fmla="*/ 0 h 1202730"/>
                <a:gd name="connsiteX1" fmla="*/ 417635 w 1481575"/>
                <a:gd name="connsiteY1" fmla="*/ 643467 h 1202730"/>
                <a:gd name="connsiteX2" fmla="*/ 1475968 w 1481575"/>
                <a:gd name="connsiteY2" fmla="*/ 846667 h 1202730"/>
                <a:gd name="connsiteX3" fmla="*/ 900235 w 1481575"/>
                <a:gd name="connsiteY3" fmla="*/ 1202267 h 1202730"/>
                <a:gd name="connsiteX4" fmla="*/ 19701 w 1481575"/>
                <a:gd name="connsiteY4" fmla="*/ 1024467 h 1202730"/>
                <a:gd name="connsiteX5" fmla="*/ 2768 w 1481575"/>
                <a:gd name="connsiteY5" fmla="*/ 287866 h 1202730"/>
                <a:gd name="connsiteX6" fmla="*/ 87435 w 1481575"/>
                <a:gd name="connsiteY6" fmla="*/ 0 h 1202730"/>
                <a:gd name="connsiteX0" fmla="*/ 212490 w 1606630"/>
                <a:gd name="connsiteY0" fmla="*/ 0 h 1202730"/>
                <a:gd name="connsiteX1" fmla="*/ 542690 w 1606630"/>
                <a:gd name="connsiteY1" fmla="*/ 643467 h 1202730"/>
                <a:gd name="connsiteX2" fmla="*/ 1601023 w 1606630"/>
                <a:gd name="connsiteY2" fmla="*/ 846667 h 1202730"/>
                <a:gd name="connsiteX3" fmla="*/ 1025290 w 1606630"/>
                <a:gd name="connsiteY3" fmla="*/ 1202267 h 1202730"/>
                <a:gd name="connsiteX4" fmla="*/ 144756 w 1606630"/>
                <a:gd name="connsiteY4" fmla="*/ 1024467 h 1202730"/>
                <a:gd name="connsiteX5" fmla="*/ 823 w 1606630"/>
                <a:gd name="connsiteY5" fmla="*/ 313266 h 1202730"/>
                <a:gd name="connsiteX6" fmla="*/ 212490 w 1606630"/>
                <a:gd name="connsiteY6" fmla="*/ 0 h 1202730"/>
                <a:gd name="connsiteX0" fmla="*/ 215511 w 1609651"/>
                <a:gd name="connsiteY0" fmla="*/ 0 h 1202730"/>
                <a:gd name="connsiteX1" fmla="*/ 545711 w 1609651"/>
                <a:gd name="connsiteY1" fmla="*/ 643467 h 1202730"/>
                <a:gd name="connsiteX2" fmla="*/ 1604044 w 1609651"/>
                <a:gd name="connsiteY2" fmla="*/ 846667 h 1202730"/>
                <a:gd name="connsiteX3" fmla="*/ 1028311 w 1609651"/>
                <a:gd name="connsiteY3" fmla="*/ 1202267 h 1202730"/>
                <a:gd name="connsiteX4" fmla="*/ 147777 w 1609651"/>
                <a:gd name="connsiteY4" fmla="*/ 1024467 h 1202730"/>
                <a:gd name="connsiteX5" fmla="*/ 3844 w 1609651"/>
                <a:gd name="connsiteY5" fmla="*/ 313266 h 1202730"/>
                <a:gd name="connsiteX6" fmla="*/ 215511 w 1609651"/>
                <a:gd name="connsiteY6" fmla="*/ 0 h 1202730"/>
                <a:gd name="connsiteX0" fmla="*/ 220938 w 1615078"/>
                <a:gd name="connsiteY0" fmla="*/ 0 h 1202730"/>
                <a:gd name="connsiteX1" fmla="*/ 551138 w 1615078"/>
                <a:gd name="connsiteY1" fmla="*/ 643467 h 1202730"/>
                <a:gd name="connsiteX2" fmla="*/ 1609471 w 1615078"/>
                <a:gd name="connsiteY2" fmla="*/ 846667 h 1202730"/>
                <a:gd name="connsiteX3" fmla="*/ 1033738 w 1615078"/>
                <a:gd name="connsiteY3" fmla="*/ 1202267 h 1202730"/>
                <a:gd name="connsiteX4" fmla="*/ 153204 w 1615078"/>
                <a:gd name="connsiteY4" fmla="*/ 1024467 h 1202730"/>
                <a:gd name="connsiteX5" fmla="*/ 9271 w 1615078"/>
                <a:gd name="connsiteY5" fmla="*/ 313266 h 1202730"/>
                <a:gd name="connsiteX6" fmla="*/ 220938 w 1615078"/>
                <a:gd name="connsiteY6" fmla="*/ 0 h 1202730"/>
                <a:gd name="connsiteX0" fmla="*/ 273661 w 1667801"/>
                <a:gd name="connsiteY0" fmla="*/ 0 h 1202730"/>
                <a:gd name="connsiteX1" fmla="*/ 603861 w 1667801"/>
                <a:gd name="connsiteY1" fmla="*/ 643467 h 1202730"/>
                <a:gd name="connsiteX2" fmla="*/ 1662194 w 1667801"/>
                <a:gd name="connsiteY2" fmla="*/ 846667 h 1202730"/>
                <a:gd name="connsiteX3" fmla="*/ 1086461 w 1667801"/>
                <a:gd name="connsiteY3" fmla="*/ 1202267 h 1202730"/>
                <a:gd name="connsiteX4" fmla="*/ 205927 w 1667801"/>
                <a:gd name="connsiteY4" fmla="*/ 1024467 h 1202730"/>
                <a:gd name="connsiteX5" fmla="*/ 2728 w 1667801"/>
                <a:gd name="connsiteY5" fmla="*/ 270932 h 1202730"/>
                <a:gd name="connsiteX6" fmla="*/ 273661 w 1667801"/>
                <a:gd name="connsiteY6" fmla="*/ 0 h 1202730"/>
                <a:gd name="connsiteX0" fmla="*/ 327362 w 1721502"/>
                <a:gd name="connsiteY0" fmla="*/ 0 h 1361190"/>
                <a:gd name="connsiteX1" fmla="*/ 657562 w 1721502"/>
                <a:gd name="connsiteY1" fmla="*/ 643467 h 1361190"/>
                <a:gd name="connsiteX2" fmla="*/ 1715895 w 1721502"/>
                <a:gd name="connsiteY2" fmla="*/ 846667 h 1361190"/>
                <a:gd name="connsiteX3" fmla="*/ 1140162 w 1721502"/>
                <a:gd name="connsiteY3" fmla="*/ 1202267 h 1361190"/>
                <a:gd name="connsiteX4" fmla="*/ 96062 w 1721502"/>
                <a:gd name="connsiteY4" fmla="*/ 1319542 h 1361190"/>
                <a:gd name="connsiteX5" fmla="*/ 56429 w 1721502"/>
                <a:gd name="connsiteY5" fmla="*/ 270932 h 1361190"/>
                <a:gd name="connsiteX6" fmla="*/ 327362 w 1721502"/>
                <a:gd name="connsiteY6" fmla="*/ 0 h 1361190"/>
                <a:gd name="connsiteX0" fmla="*/ 327362 w 1721236"/>
                <a:gd name="connsiteY0" fmla="*/ 0 h 1486357"/>
                <a:gd name="connsiteX1" fmla="*/ 657562 w 1721236"/>
                <a:gd name="connsiteY1" fmla="*/ 643467 h 1486357"/>
                <a:gd name="connsiteX2" fmla="*/ 1715895 w 1721236"/>
                <a:gd name="connsiteY2" fmla="*/ 846667 h 1486357"/>
                <a:gd name="connsiteX3" fmla="*/ 1118640 w 1721236"/>
                <a:gd name="connsiteY3" fmla="*/ 1485771 h 1486357"/>
                <a:gd name="connsiteX4" fmla="*/ 96062 w 1721236"/>
                <a:gd name="connsiteY4" fmla="*/ 1319542 h 1486357"/>
                <a:gd name="connsiteX5" fmla="*/ 56429 w 1721236"/>
                <a:gd name="connsiteY5" fmla="*/ 270932 h 1486357"/>
                <a:gd name="connsiteX6" fmla="*/ 327362 w 1721236"/>
                <a:gd name="connsiteY6" fmla="*/ 0 h 148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1236" h="1486357">
                  <a:moveTo>
                    <a:pt x="327362" y="0"/>
                  </a:moveTo>
                  <a:cubicBezTo>
                    <a:pt x="376751" y="251178"/>
                    <a:pt x="426140" y="502356"/>
                    <a:pt x="657562" y="643467"/>
                  </a:cubicBezTo>
                  <a:cubicBezTo>
                    <a:pt x="888984" y="784578"/>
                    <a:pt x="1659451" y="809978"/>
                    <a:pt x="1715895" y="846667"/>
                  </a:cubicBezTo>
                  <a:cubicBezTo>
                    <a:pt x="1772339" y="883356"/>
                    <a:pt x="1368407" y="1480127"/>
                    <a:pt x="1118640" y="1485771"/>
                  </a:cubicBezTo>
                  <a:cubicBezTo>
                    <a:pt x="868873" y="1491415"/>
                    <a:pt x="242818" y="1457831"/>
                    <a:pt x="96062" y="1319542"/>
                  </a:cubicBezTo>
                  <a:cubicBezTo>
                    <a:pt x="-84561" y="1074008"/>
                    <a:pt x="42318" y="440266"/>
                    <a:pt x="56429" y="270932"/>
                  </a:cubicBezTo>
                  <a:lnTo>
                    <a:pt x="327362" y="0"/>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Freeform 17"/>
            <p:cNvSpPr/>
            <p:nvPr/>
          </p:nvSpPr>
          <p:spPr>
            <a:xfrm>
              <a:off x="12582136" y="3847987"/>
              <a:ext cx="3562583" cy="2310663"/>
            </a:xfrm>
            <a:custGeom>
              <a:avLst/>
              <a:gdLst>
                <a:gd name="connsiteX0" fmla="*/ 0 w 1388533"/>
                <a:gd name="connsiteY0" fmla="*/ 0 h 846667"/>
                <a:gd name="connsiteX1" fmla="*/ 330200 w 1388533"/>
                <a:gd name="connsiteY1" fmla="*/ 643467 h 846667"/>
                <a:gd name="connsiteX2" fmla="*/ 1388533 w 1388533"/>
                <a:gd name="connsiteY2" fmla="*/ 846667 h 846667"/>
                <a:gd name="connsiteX0" fmla="*/ 0 w 1388533"/>
                <a:gd name="connsiteY0" fmla="*/ 0 h 846667"/>
                <a:gd name="connsiteX1" fmla="*/ 330200 w 1388533"/>
                <a:gd name="connsiteY1" fmla="*/ 643467 h 846667"/>
                <a:gd name="connsiteX2" fmla="*/ 1388533 w 1388533"/>
                <a:gd name="connsiteY2" fmla="*/ 846667 h 846667"/>
                <a:gd name="connsiteX3" fmla="*/ 0 w 1388533"/>
                <a:gd name="connsiteY3" fmla="*/ 0 h 846667"/>
                <a:gd name="connsiteX0" fmla="*/ 110067 w 1498600"/>
                <a:gd name="connsiteY0" fmla="*/ 0 h 938793"/>
                <a:gd name="connsiteX1" fmla="*/ 440267 w 1498600"/>
                <a:gd name="connsiteY1" fmla="*/ 643467 h 938793"/>
                <a:gd name="connsiteX2" fmla="*/ 1498600 w 1498600"/>
                <a:gd name="connsiteY2" fmla="*/ 846667 h 938793"/>
                <a:gd name="connsiteX3" fmla="*/ 0 w 1498600"/>
                <a:gd name="connsiteY3" fmla="*/ 880533 h 938793"/>
                <a:gd name="connsiteX4" fmla="*/ 110067 w 1498600"/>
                <a:gd name="connsiteY4" fmla="*/ 0 h 938793"/>
                <a:gd name="connsiteX0" fmla="*/ 110067 w 1504207"/>
                <a:gd name="connsiteY0" fmla="*/ 0 h 1202394"/>
                <a:gd name="connsiteX1" fmla="*/ 440267 w 1504207"/>
                <a:gd name="connsiteY1" fmla="*/ 643467 h 1202394"/>
                <a:gd name="connsiteX2" fmla="*/ 1498600 w 1504207"/>
                <a:gd name="connsiteY2" fmla="*/ 846667 h 1202394"/>
                <a:gd name="connsiteX3" fmla="*/ 922867 w 1504207"/>
                <a:gd name="connsiteY3" fmla="*/ 1202267 h 1202394"/>
                <a:gd name="connsiteX4" fmla="*/ 0 w 1504207"/>
                <a:gd name="connsiteY4" fmla="*/ 880533 h 1202394"/>
                <a:gd name="connsiteX5" fmla="*/ 110067 w 1504207"/>
                <a:gd name="connsiteY5" fmla="*/ 0 h 1202394"/>
                <a:gd name="connsiteX0" fmla="*/ 146035 w 1540175"/>
                <a:gd name="connsiteY0" fmla="*/ 0 h 1202390"/>
                <a:gd name="connsiteX1" fmla="*/ 476235 w 1540175"/>
                <a:gd name="connsiteY1" fmla="*/ 643467 h 1202390"/>
                <a:gd name="connsiteX2" fmla="*/ 1534568 w 1540175"/>
                <a:gd name="connsiteY2" fmla="*/ 846667 h 1202390"/>
                <a:gd name="connsiteX3" fmla="*/ 958835 w 1540175"/>
                <a:gd name="connsiteY3" fmla="*/ 1202267 h 1202390"/>
                <a:gd name="connsiteX4" fmla="*/ 35968 w 1540175"/>
                <a:gd name="connsiteY4" fmla="*/ 880533 h 1202390"/>
                <a:gd name="connsiteX5" fmla="*/ 2101 w 1540175"/>
                <a:gd name="connsiteY5" fmla="*/ 262466 h 1202390"/>
                <a:gd name="connsiteX6" fmla="*/ 146035 w 1540175"/>
                <a:gd name="connsiteY6" fmla="*/ 0 h 1202390"/>
                <a:gd name="connsiteX0" fmla="*/ 145249 w 1539389"/>
                <a:gd name="connsiteY0" fmla="*/ 0 h 1202730"/>
                <a:gd name="connsiteX1" fmla="*/ 475449 w 1539389"/>
                <a:gd name="connsiteY1" fmla="*/ 643467 h 1202730"/>
                <a:gd name="connsiteX2" fmla="*/ 1533782 w 1539389"/>
                <a:gd name="connsiteY2" fmla="*/ 846667 h 1202730"/>
                <a:gd name="connsiteX3" fmla="*/ 958049 w 1539389"/>
                <a:gd name="connsiteY3" fmla="*/ 1202267 h 1202730"/>
                <a:gd name="connsiteX4" fmla="*/ 77515 w 1539389"/>
                <a:gd name="connsiteY4" fmla="*/ 1024467 h 1202730"/>
                <a:gd name="connsiteX5" fmla="*/ 1315 w 1539389"/>
                <a:gd name="connsiteY5" fmla="*/ 262466 h 1202730"/>
                <a:gd name="connsiteX6" fmla="*/ 145249 w 1539389"/>
                <a:gd name="connsiteY6" fmla="*/ 0 h 1202730"/>
                <a:gd name="connsiteX0" fmla="*/ 87435 w 1481575"/>
                <a:gd name="connsiteY0" fmla="*/ 0 h 1202730"/>
                <a:gd name="connsiteX1" fmla="*/ 417635 w 1481575"/>
                <a:gd name="connsiteY1" fmla="*/ 643467 h 1202730"/>
                <a:gd name="connsiteX2" fmla="*/ 1475968 w 1481575"/>
                <a:gd name="connsiteY2" fmla="*/ 846667 h 1202730"/>
                <a:gd name="connsiteX3" fmla="*/ 900235 w 1481575"/>
                <a:gd name="connsiteY3" fmla="*/ 1202267 h 1202730"/>
                <a:gd name="connsiteX4" fmla="*/ 19701 w 1481575"/>
                <a:gd name="connsiteY4" fmla="*/ 1024467 h 1202730"/>
                <a:gd name="connsiteX5" fmla="*/ 2768 w 1481575"/>
                <a:gd name="connsiteY5" fmla="*/ 287866 h 1202730"/>
                <a:gd name="connsiteX6" fmla="*/ 87435 w 1481575"/>
                <a:gd name="connsiteY6" fmla="*/ 0 h 1202730"/>
                <a:gd name="connsiteX0" fmla="*/ 212490 w 1606630"/>
                <a:gd name="connsiteY0" fmla="*/ 0 h 1202730"/>
                <a:gd name="connsiteX1" fmla="*/ 542690 w 1606630"/>
                <a:gd name="connsiteY1" fmla="*/ 643467 h 1202730"/>
                <a:gd name="connsiteX2" fmla="*/ 1601023 w 1606630"/>
                <a:gd name="connsiteY2" fmla="*/ 846667 h 1202730"/>
                <a:gd name="connsiteX3" fmla="*/ 1025290 w 1606630"/>
                <a:gd name="connsiteY3" fmla="*/ 1202267 h 1202730"/>
                <a:gd name="connsiteX4" fmla="*/ 144756 w 1606630"/>
                <a:gd name="connsiteY4" fmla="*/ 1024467 h 1202730"/>
                <a:gd name="connsiteX5" fmla="*/ 823 w 1606630"/>
                <a:gd name="connsiteY5" fmla="*/ 313266 h 1202730"/>
                <a:gd name="connsiteX6" fmla="*/ 212490 w 1606630"/>
                <a:gd name="connsiteY6" fmla="*/ 0 h 1202730"/>
                <a:gd name="connsiteX0" fmla="*/ 215511 w 1609651"/>
                <a:gd name="connsiteY0" fmla="*/ 0 h 1202730"/>
                <a:gd name="connsiteX1" fmla="*/ 545711 w 1609651"/>
                <a:gd name="connsiteY1" fmla="*/ 643467 h 1202730"/>
                <a:gd name="connsiteX2" fmla="*/ 1604044 w 1609651"/>
                <a:gd name="connsiteY2" fmla="*/ 846667 h 1202730"/>
                <a:gd name="connsiteX3" fmla="*/ 1028311 w 1609651"/>
                <a:gd name="connsiteY3" fmla="*/ 1202267 h 1202730"/>
                <a:gd name="connsiteX4" fmla="*/ 147777 w 1609651"/>
                <a:gd name="connsiteY4" fmla="*/ 1024467 h 1202730"/>
                <a:gd name="connsiteX5" fmla="*/ 3844 w 1609651"/>
                <a:gd name="connsiteY5" fmla="*/ 313266 h 1202730"/>
                <a:gd name="connsiteX6" fmla="*/ 215511 w 1609651"/>
                <a:gd name="connsiteY6" fmla="*/ 0 h 1202730"/>
                <a:gd name="connsiteX0" fmla="*/ 220938 w 1615078"/>
                <a:gd name="connsiteY0" fmla="*/ 0 h 1202730"/>
                <a:gd name="connsiteX1" fmla="*/ 551138 w 1615078"/>
                <a:gd name="connsiteY1" fmla="*/ 643467 h 1202730"/>
                <a:gd name="connsiteX2" fmla="*/ 1609471 w 1615078"/>
                <a:gd name="connsiteY2" fmla="*/ 846667 h 1202730"/>
                <a:gd name="connsiteX3" fmla="*/ 1033738 w 1615078"/>
                <a:gd name="connsiteY3" fmla="*/ 1202267 h 1202730"/>
                <a:gd name="connsiteX4" fmla="*/ 153204 w 1615078"/>
                <a:gd name="connsiteY4" fmla="*/ 1024467 h 1202730"/>
                <a:gd name="connsiteX5" fmla="*/ 9271 w 1615078"/>
                <a:gd name="connsiteY5" fmla="*/ 313266 h 1202730"/>
                <a:gd name="connsiteX6" fmla="*/ 220938 w 1615078"/>
                <a:gd name="connsiteY6" fmla="*/ 0 h 1202730"/>
                <a:gd name="connsiteX0" fmla="*/ 273661 w 1667801"/>
                <a:gd name="connsiteY0" fmla="*/ 0 h 1202730"/>
                <a:gd name="connsiteX1" fmla="*/ 603861 w 1667801"/>
                <a:gd name="connsiteY1" fmla="*/ 643467 h 1202730"/>
                <a:gd name="connsiteX2" fmla="*/ 1662194 w 1667801"/>
                <a:gd name="connsiteY2" fmla="*/ 846667 h 1202730"/>
                <a:gd name="connsiteX3" fmla="*/ 1086461 w 1667801"/>
                <a:gd name="connsiteY3" fmla="*/ 1202267 h 1202730"/>
                <a:gd name="connsiteX4" fmla="*/ 205927 w 1667801"/>
                <a:gd name="connsiteY4" fmla="*/ 1024467 h 1202730"/>
                <a:gd name="connsiteX5" fmla="*/ 2728 w 1667801"/>
                <a:gd name="connsiteY5" fmla="*/ 270932 h 1202730"/>
                <a:gd name="connsiteX6" fmla="*/ 273661 w 1667801"/>
                <a:gd name="connsiteY6" fmla="*/ 0 h 1202730"/>
                <a:gd name="connsiteX0" fmla="*/ 309413 w 1703553"/>
                <a:gd name="connsiteY0" fmla="*/ 0 h 1316455"/>
                <a:gd name="connsiteX1" fmla="*/ 639613 w 1703553"/>
                <a:gd name="connsiteY1" fmla="*/ 643467 h 1316455"/>
                <a:gd name="connsiteX2" fmla="*/ 1697946 w 1703553"/>
                <a:gd name="connsiteY2" fmla="*/ 846667 h 1316455"/>
                <a:gd name="connsiteX3" fmla="*/ 1122213 w 1703553"/>
                <a:gd name="connsiteY3" fmla="*/ 1202267 h 1316455"/>
                <a:gd name="connsiteX4" fmla="*/ 108244 w 1703553"/>
                <a:gd name="connsiteY4" fmla="*/ 1267470 h 1316455"/>
                <a:gd name="connsiteX5" fmla="*/ 38480 w 1703553"/>
                <a:gd name="connsiteY5" fmla="*/ 270932 h 1316455"/>
                <a:gd name="connsiteX6" fmla="*/ 309413 w 1703553"/>
                <a:gd name="connsiteY6" fmla="*/ 0 h 1316455"/>
                <a:gd name="connsiteX0" fmla="*/ 286361 w 1680501"/>
                <a:gd name="connsiteY0" fmla="*/ 0 h 1292818"/>
                <a:gd name="connsiteX1" fmla="*/ 616561 w 1680501"/>
                <a:gd name="connsiteY1" fmla="*/ 643467 h 1292818"/>
                <a:gd name="connsiteX2" fmla="*/ 1674894 w 1680501"/>
                <a:gd name="connsiteY2" fmla="*/ 846667 h 1292818"/>
                <a:gd name="connsiteX3" fmla="*/ 1099161 w 1680501"/>
                <a:gd name="connsiteY3" fmla="*/ 1202267 h 1292818"/>
                <a:gd name="connsiteX4" fmla="*/ 136844 w 1680501"/>
                <a:gd name="connsiteY4" fmla="*/ 1238541 h 1292818"/>
                <a:gd name="connsiteX5" fmla="*/ 15428 w 1680501"/>
                <a:gd name="connsiteY5" fmla="*/ 270932 h 1292818"/>
                <a:gd name="connsiteX6" fmla="*/ 286361 w 1680501"/>
                <a:gd name="connsiteY6" fmla="*/ 0 h 1292818"/>
                <a:gd name="connsiteX0" fmla="*/ 286361 w 1679857"/>
                <a:gd name="connsiteY0" fmla="*/ 0 h 1377270"/>
                <a:gd name="connsiteX1" fmla="*/ 616561 w 1679857"/>
                <a:gd name="connsiteY1" fmla="*/ 643467 h 1377270"/>
                <a:gd name="connsiteX2" fmla="*/ 1674894 w 1679857"/>
                <a:gd name="connsiteY2" fmla="*/ 846667 h 1377270"/>
                <a:gd name="connsiteX3" fmla="*/ 1043204 w 1679857"/>
                <a:gd name="connsiteY3" fmla="*/ 1375841 h 1377270"/>
                <a:gd name="connsiteX4" fmla="*/ 136844 w 1679857"/>
                <a:gd name="connsiteY4" fmla="*/ 1238541 h 1377270"/>
                <a:gd name="connsiteX5" fmla="*/ 15428 w 1679857"/>
                <a:gd name="connsiteY5" fmla="*/ 270932 h 1377270"/>
                <a:gd name="connsiteX6" fmla="*/ 286361 w 1679857"/>
                <a:gd name="connsiteY6" fmla="*/ 0 h 1377270"/>
                <a:gd name="connsiteX0" fmla="*/ 343193 w 1736689"/>
                <a:gd name="connsiteY0" fmla="*/ 0 h 1377270"/>
                <a:gd name="connsiteX1" fmla="*/ 673393 w 1736689"/>
                <a:gd name="connsiteY1" fmla="*/ 643467 h 1377270"/>
                <a:gd name="connsiteX2" fmla="*/ 1731726 w 1736689"/>
                <a:gd name="connsiteY2" fmla="*/ 846667 h 1377270"/>
                <a:gd name="connsiteX3" fmla="*/ 1100036 w 1736689"/>
                <a:gd name="connsiteY3" fmla="*/ 1375841 h 1377270"/>
                <a:gd name="connsiteX4" fmla="*/ 193676 w 1736689"/>
                <a:gd name="connsiteY4" fmla="*/ 1238541 h 1377270"/>
                <a:gd name="connsiteX5" fmla="*/ 3391 w 1736689"/>
                <a:gd name="connsiteY5" fmla="*/ 201503 h 1377270"/>
                <a:gd name="connsiteX6" fmla="*/ 343193 w 1736689"/>
                <a:gd name="connsiteY6" fmla="*/ 0 h 1377270"/>
                <a:gd name="connsiteX0" fmla="*/ 341541 w 1735037"/>
                <a:gd name="connsiteY0" fmla="*/ 0 h 1376514"/>
                <a:gd name="connsiteX1" fmla="*/ 671741 w 1735037"/>
                <a:gd name="connsiteY1" fmla="*/ 643467 h 1376514"/>
                <a:gd name="connsiteX2" fmla="*/ 1730074 w 1735037"/>
                <a:gd name="connsiteY2" fmla="*/ 846667 h 1376514"/>
                <a:gd name="connsiteX3" fmla="*/ 1098384 w 1735037"/>
                <a:gd name="connsiteY3" fmla="*/ 1375841 h 1376514"/>
                <a:gd name="connsiteX4" fmla="*/ 239372 w 1735037"/>
                <a:gd name="connsiteY4" fmla="*/ 1215398 h 1376514"/>
                <a:gd name="connsiteX5" fmla="*/ 1739 w 1735037"/>
                <a:gd name="connsiteY5" fmla="*/ 201503 h 1376514"/>
                <a:gd name="connsiteX6" fmla="*/ 341541 w 1735037"/>
                <a:gd name="connsiteY6" fmla="*/ 0 h 1376514"/>
                <a:gd name="connsiteX0" fmla="*/ 340811 w 1734307"/>
                <a:gd name="connsiteY0" fmla="*/ 0 h 1376164"/>
                <a:gd name="connsiteX1" fmla="*/ 671011 w 1734307"/>
                <a:gd name="connsiteY1" fmla="*/ 643467 h 1376164"/>
                <a:gd name="connsiteX2" fmla="*/ 1729344 w 1734307"/>
                <a:gd name="connsiteY2" fmla="*/ 846667 h 1376164"/>
                <a:gd name="connsiteX3" fmla="*/ 1097654 w 1734307"/>
                <a:gd name="connsiteY3" fmla="*/ 1375841 h 1376164"/>
                <a:gd name="connsiteX4" fmla="*/ 303207 w 1734307"/>
                <a:gd name="connsiteY4" fmla="*/ 1174898 h 1376164"/>
                <a:gd name="connsiteX5" fmla="*/ 1009 w 1734307"/>
                <a:gd name="connsiteY5" fmla="*/ 201503 h 1376164"/>
                <a:gd name="connsiteX6" fmla="*/ 340811 w 1734307"/>
                <a:gd name="connsiteY6" fmla="*/ 0 h 1376164"/>
                <a:gd name="connsiteX0" fmla="*/ 390835 w 1784331"/>
                <a:gd name="connsiteY0" fmla="*/ 0 h 1435505"/>
                <a:gd name="connsiteX1" fmla="*/ 721035 w 1784331"/>
                <a:gd name="connsiteY1" fmla="*/ 643467 h 1435505"/>
                <a:gd name="connsiteX2" fmla="*/ 1779368 w 1784331"/>
                <a:gd name="connsiteY2" fmla="*/ 846667 h 1435505"/>
                <a:gd name="connsiteX3" fmla="*/ 1147678 w 1784331"/>
                <a:gd name="connsiteY3" fmla="*/ 1375841 h 1435505"/>
                <a:gd name="connsiteX4" fmla="*/ 99274 w 1784331"/>
                <a:gd name="connsiteY4" fmla="*/ 1371615 h 1435505"/>
                <a:gd name="connsiteX5" fmla="*/ 51033 w 1784331"/>
                <a:gd name="connsiteY5" fmla="*/ 201503 h 1435505"/>
                <a:gd name="connsiteX6" fmla="*/ 390835 w 1784331"/>
                <a:gd name="connsiteY6" fmla="*/ 0 h 1435505"/>
                <a:gd name="connsiteX0" fmla="*/ 341823 w 1735319"/>
                <a:gd name="connsiteY0" fmla="*/ 0 h 1376779"/>
                <a:gd name="connsiteX1" fmla="*/ 672023 w 1735319"/>
                <a:gd name="connsiteY1" fmla="*/ 643467 h 1376779"/>
                <a:gd name="connsiteX2" fmla="*/ 1730356 w 1735319"/>
                <a:gd name="connsiteY2" fmla="*/ 846667 h 1376779"/>
                <a:gd name="connsiteX3" fmla="*/ 1098666 w 1735319"/>
                <a:gd name="connsiteY3" fmla="*/ 1375841 h 1376779"/>
                <a:gd name="connsiteX4" fmla="*/ 226741 w 1735319"/>
                <a:gd name="connsiteY4" fmla="*/ 1226970 h 1376779"/>
                <a:gd name="connsiteX5" fmla="*/ 2021 w 1735319"/>
                <a:gd name="connsiteY5" fmla="*/ 201503 h 1376779"/>
                <a:gd name="connsiteX6" fmla="*/ 341823 w 1735319"/>
                <a:gd name="connsiteY6" fmla="*/ 0 h 1376779"/>
                <a:gd name="connsiteX0" fmla="*/ 341823 w 1735748"/>
                <a:gd name="connsiteY0" fmla="*/ 0 h 1590016"/>
                <a:gd name="connsiteX1" fmla="*/ 672023 w 1735748"/>
                <a:gd name="connsiteY1" fmla="*/ 643467 h 1590016"/>
                <a:gd name="connsiteX2" fmla="*/ 1730356 w 1735748"/>
                <a:gd name="connsiteY2" fmla="*/ 846667 h 1590016"/>
                <a:gd name="connsiteX3" fmla="*/ 1137405 w 1735748"/>
                <a:gd name="connsiteY3" fmla="*/ 1589915 h 1590016"/>
                <a:gd name="connsiteX4" fmla="*/ 226741 w 1735748"/>
                <a:gd name="connsiteY4" fmla="*/ 1226970 h 1590016"/>
                <a:gd name="connsiteX5" fmla="*/ 2021 w 1735748"/>
                <a:gd name="connsiteY5" fmla="*/ 201503 h 1590016"/>
                <a:gd name="connsiteX6" fmla="*/ 341823 w 1735748"/>
                <a:gd name="connsiteY6" fmla="*/ 0 h 1590016"/>
                <a:gd name="connsiteX0" fmla="*/ 341823 w 1735853"/>
                <a:gd name="connsiteY0" fmla="*/ 0 h 1457075"/>
                <a:gd name="connsiteX1" fmla="*/ 672023 w 1735853"/>
                <a:gd name="connsiteY1" fmla="*/ 643467 h 1457075"/>
                <a:gd name="connsiteX2" fmla="*/ 1730356 w 1735853"/>
                <a:gd name="connsiteY2" fmla="*/ 846667 h 1457075"/>
                <a:gd name="connsiteX3" fmla="*/ 1146014 w 1735853"/>
                <a:gd name="connsiteY3" fmla="*/ 1456842 h 1457075"/>
                <a:gd name="connsiteX4" fmla="*/ 226741 w 1735853"/>
                <a:gd name="connsiteY4" fmla="*/ 1226970 h 1457075"/>
                <a:gd name="connsiteX5" fmla="*/ 2021 w 1735853"/>
                <a:gd name="connsiteY5" fmla="*/ 201503 h 1457075"/>
                <a:gd name="connsiteX6" fmla="*/ 341823 w 1735853"/>
                <a:gd name="connsiteY6" fmla="*/ 0 h 1457075"/>
                <a:gd name="connsiteX0" fmla="*/ 341823 w 1736581"/>
                <a:gd name="connsiteY0" fmla="*/ 0 h 1520629"/>
                <a:gd name="connsiteX1" fmla="*/ 672023 w 1736581"/>
                <a:gd name="connsiteY1" fmla="*/ 643467 h 1520629"/>
                <a:gd name="connsiteX2" fmla="*/ 1730356 w 1736581"/>
                <a:gd name="connsiteY2" fmla="*/ 846667 h 1520629"/>
                <a:gd name="connsiteX3" fmla="*/ 1197666 w 1736581"/>
                <a:gd name="connsiteY3" fmla="*/ 1520485 h 1520629"/>
                <a:gd name="connsiteX4" fmla="*/ 226741 w 1736581"/>
                <a:gd name="connsiteY4" fmla="*/ 1226970 h 1520629"/>
                <a:gd name="connsiteX5" fmla="*/ 2021 w 1736581"/>
                <a:gd name="connsiteY5" fmla="*/ 201503 h 1520629"/>
                <a:gd name="connsiteX6" fmla="*/ 341823 w 1736581"/>
                <a:gd name="connsiteY6" fmla="*/ 0 h 1520629"/>
                <a:gd name="connsiteX0" fmla="*/ 341823 w 1737806"/>
                <a:gd name="connsiteY0" fmla="*/ 0 h 1514848"/>
                <a:gd name="connsiteX1" fmla="*/ 672023 w 1737806"/>
                <a:gd name="connsiteY1" fmla="*/ 643467 h 1514848"/>
                <a:gd name="connsiteX2" fmla="*/ 1730356 w 1737806"/>
                <a:gd name="connsiteY2" fmla="*/ 846667 h 1514848"/>
                <a:gd name="connsiteX3" fmla="*/ 1262231 w 1737806"/>
                <a:gd name="connsiteY3" fmla="*/ 1514699 h 1514848"/>
                <a:gd name="connsiteX4" fmla="*/ 226741 w 1737806"/>
                <a:gd name="connsiteY4" fmla="*/ 1226970 h 1514848"/>
                <a:gd name="connsiteX5" fmla="*/ 2021 w 1737806"/>
                <a:gd name="connsiteY5" fmla="*/ 201503 h 1514848"/>
                <a:gd name="connsiteX6" fmla="*/ 341823 w 1737806"/>
                <a:gd name="connsiteY6" fmla="*/ 0 h 1514848"/>
                <a:gd name="connsiteX0" fmla="*/ 341823 w 1736135"/>
                <a:gd name="connsiteY0" fmla="*/ 0 h 1451303"/>
                <a:gd name="connsiteX1" fmla="*/ 672023 w 1736135"/>
                <a:gd name="connsiteY1" fmla="*/ 643467 h 1451303"/>
                <a:gd name="connsiteX2" fmla="*/ 1730356 w 1736135"/>
                <a:gd name="connsiteY2" fmla="*/ 846667 h 1451303"/>
                <a:gd name="connsiteX3" fmla="*/ 1167536 w 1736135"/>
                <a:gd name="connsiteY3" fmla="*/ 1451056 h 1451303"/>
                <a:gd name="connsiteX4" fmla="*/ 226741 w 1736135"/>
                <a:gd name="connsiteY4" fmla="*/ 1226970 h 1451303"/>
                <a:gd name="connsiteX5" fmla="*/ 2021 w 1736135"/>
                <a:gd name="connsiteY5" fmla="*/ 201503 h 1451303"/>
                <a:gd name="connsiteX6" fmla="*/ 341823 w 1736135"/>
                <a:gd name="connsiteY6" fmla="*/ 0 h 1451303"/>
                <a:gd name="connsiteX0" fmla="*/ 342945 w 1737257"/>
                <a:gd name="connsiteY0" fmla="*/ 0 h 1451144"/>
                <a:gd name="connsiteX1" fmla="*/ 673145 w 1737257"/>
                <a:gd name="connsiteY1" fmla="*/ 643467 h 1451144"/>
                <a:gd name="connsiteX2" fmla="*/ 1731478 w 1737257"/>
                <a:gd name="connsiteY2" fmla="*/ 846667 h 1451144"/>
                <a:gd name="connsiteX3" fmla="*/ 1168658 w 1737257"/>
                <a:gd name="connsiteY3" fmla="*/ 1451056 h 1451144"/>
                <a:gd name="connsiteX4" fmla="*/ 197732 w 1737257"/>
                <a:gd name="connsiteY4" fmla="*/ 1053396 h 1451144"/>
                <a:gd name="connsiteX5" fmla="*/ 3143 w 1737257"/>
                <a:gd name="connsiteY5" fmla="*/ 201503 h 1451144"/>
                <a:gd name="connsiteX6" fmla="*/ 342945 w 1737257"/>
                <a:gd name="connsiteY6" fmla="*/ 0 h 1451144"/>
                <a:gd name="connsiteX0" fmla="*/ 388213 w 1782525"/>
                <a:gd name="connsiteY0" fmla="*/ 0 h 1451277"/>
                <a:gd name="connsiteX1" fmla="*/ 718413 w 1782525"/>
                <a:gd name="connsiteY1" fmla="*/ 643467 h 1451277"/>
                <a:gd name="connsiteX2" fmla="*/ 1776746 w 1782525"/>
                <a:gd name="connsiteY2" fmla="*/ 846667 h 1451277"/>
                <a:gd name="connsiteX3" fmla="*/ 1213926 w 1782525"/>
                <a:gd name="connsiteY3" fmla="*/ 1451056 h 1451277"/>
                <a:gd name="connsiteX4" fmla="*/ 100956 w 1782525"/>
                <a:gd name="connsiteY4" fmla="*/ 1215398 h 1451277"/>
                <a:gd name="connsiteX5" fmla="*/ 48411 w 1782525"/>
                <a:gd name="connsiteY5" fmla="*/ 201503 h 1451277"/>
                <a:gd name="connsiteX6" fmla="*/ 388213 w 1782525"/>
                <a:gd name="connsiteY6" fmla="*/ 0 h 1451277"/>
                <a:gd name="connsiteX0" fmla="*/ 342726 w 1737038"/>
                <a:gd name="connsiteY0" fmla="*/ 0 h 1451211"/>
                <a:gd name="connsiteX1" fmla="*/ 672926 w 1737038"/>
                <a:gd name="connsiteY1" fmla="*/ 643467 h 1451211"/>
                <a:gd name="connsiteX2" fmla="*/ 1731259 w 1737038"/>
                <a:gd name="connsiteY2" fmla="*/ 846667 h 1451211"/>
                <a:gd name="connsiteX3" fmla="*/ 1168439 w 1737038"/>
                <a:gd name="connsiteY3" fmla="*/ 1451056 h 1451211"/>
                <a:gd name="connsiteX4" fmla="*/ 201817 w 1737038"/>
                <a:gd name="connsiteY4" fmla="*/ 1169111 h 1451211"/>
                <a:gd name="connsiteX5" fmla="*/ 2924 w 1737038"/>
                <a:gd name="connsiteY5" fmla="*/ 201503 h 1451211"/>
                <a:gd name="connsiteX6" fmla="*/ 342726 w 1737038"/>
                <a:gd name="connsiteY6" fmla="*/ 0 h 1451211"/>
                <a:gd name="connsiteX0" fmla="*/ 359894 w 1754206"/>
                <a:gd name="connsiteY0" fmla="*/ 0 h 1451230"/>
                <a:gd name="connsiteX1" fmla="*/ 690094 w 1754206"/>
                <a:gd name="connsiteY1" fmla="*/ 643467 h 1451230"/>
                <a:gd name="connsiteX2" fmla="*/ 1748427 w 1754206"/>
                <a:gd name="connsiteY2" fmla="*/ 846667 h 1451230"/>
                <a:gd name="connsiteX3" fmla="*/ 1185607 w 1754206"/>
                <a:gd name="connsiteY3" fmla="*/ 1451056 h 1451230"/>
                <a:gd name="connsiteX4" fmla="*/ 128593 w 1754206"/>
                <a:gd name="connsiteY4" fmla="*/ 1186468 h 1451230"/>
                <a:gd name="connsiteX5" fmla="*/ 20092 w 1754206"/>
                <a:gd name="connsiteY5" fmla="*/ 201503 h 1451230"/>
                <a:gd name="connsiteX6" fmla="*/ 359894 w 1754206"/>
                <a:gd name="connsiteY6" fmla="*/ 0 h 1451230"/>
                <a:gd name="connsiteX0" fmla="*/ 405288 w 1799600"/>
                <a:gd name="connsiteY0" fmla="*/ 0 h 1451230"/>
                <a:gd name="connsiteX1" fmla="*/ 735488 w 1799600"/>
                <a:gd name="connsiteY1" fmla="*/ 643467 h 1451230"/>
                <a:gd name="connsiteX2" fmla="*/ 1793821 w 1799600"/>
                <a:gd name="connsiteY2" fmla="*/ 846667 h 1451230"/>
                <a:gd name="connsiteX3" fmla="*/ 1231001 w 1799600"/>
                <a:gd name="connsiteY3" fmla="*/ 1451056 h 1451230"/>
                <a:gd name="connsiteX4" fmla="*/ 173987 w 1799600"/>
                <a:gd name="connsiteY4" fmla="*/ 1186468 h 1451230"/>
                <a:gd name="connsiteX5" fmla="*/ 5225 w 1799600"/>
                <a:gd name="connsiteY5" fmla="*/ 74216 h 1451230"/>
                <a:gd name="connsiteX6" fmla="*/ 405288 w 1799600"/>
                <a:gd name="connsiteY6" fmla="*/ 0 h 1451230"/>
                <a:gd name="connsiteX0" fmla="*/ 387119 w 1781431"/>
                <a:gd name="connsiteY0" fmla="*/ 0 h 1451230"/>
                <a:gd name="connsiteX1" fmla="*/ 717319 w 1781431"/>
                <a:gd name="connsiteY1" fmla="*/ 643467 h 1451230"/>
                <a:gd name="connsiteX2" fmla="*/ 1775652 w 1781431"/>
                <a:gd name="connsiteY2" fmla="*/ 846667 h 1451230"/>
                <a:gd name="connsiteX3" fmla="*/ 1212832 w 1781431"/>
                <a:gd name="connsiteY3" fmla="*/ 1451056 h 1451230"/>
                <a:gd name="connsiteX4" fmla="*/ 155818 w 1781431"/>
                <a:gd name="connsiteY4" fmla="*/ 1186468 h 1451230"/>
                <a:gd name="connsiteX5" fmla="*/ 8578 w 1781431"/>
                <a:gd name="connsiteY5" fmla="*/ 172575 h 1451230"/>
                <a:gd name="connsiteX6" fmla="*/ 387119 w 1781431"/>
                <a:gd name="connsiteY6" fmla="*/ 0 h 1451230"/>
                <a:gd name="connsiteX0" fmla="*/ 388032 w 1782344"/>
                <a:gd name="connsiteY0" fmla="*/ 0 h 1490946"/>
                <a:gd name="connsiteX1" fmla="*/ 718232 w 1782344"/>
                <a:gd name="connsiteY1" fmla="*/ 643467 h 1490946"/>
                <a:gd name="connsiteX2" fmla="*/ 1776565 w 1782344"/>
                <a:gd name="connsiteY2" fmla="*/ 846667 h 1490946"/>
                <a:gd name="connsiteX3" fmla="*/ 1213745 w 1782344"/>
                <a:gd name="connsiteY3" fmla="*/ 1451056 h 1490946"/>
                <a:gd name="connsiteX4" fmla="*/ 152426 w 1782344"/>
                <a:gd name="connsiteY4" fmla="*/ 1417900 h 1490946"/>
                <a:gd name="connsiteX5" fmla="*/ 9491 w 1782344"/>
                <a:gd name="connsiteY5" fmla="*/ 172575 h 1490946"/>
                <a:gd name="connsiteX6" fmla="*/ 388032 w 1782344"/>
                <a:gd name="connsiteY6" fmla="*/ 0 h 1490946"/>
                <a:gd name="connsiteX0" fmla="*/ 388032 w 1782172"/>
                <a:gd name="connsiteY0" fmla="*/ 0 h 1579016"/>
                <a:gd name="connsiteX1" fmla="*/ 718232 w 1782172"/>
                <a:gd name="connsiteY1" fmla="*/ 643467 h 1579016"/>
                <a:gd name="connsiteX2" fmla="*/ 1776565 w 1782172"/>
                <a:gd name="connsiteY2" fmla="*/ 846667 h 1579016"/>
                <a:gd name="connsiteX3" fmla="*/ 1200832 w 1782172"/>
                <a:gd name="connsiteY3" fmla="*/ 1578343 h 1579016"/>
                <a:gd name="connsiteX4" fmla="*/ 152426 w 1782172"/>
                <a:gd name="connsiteY4" fmla="*/ 1417900 h 1579016"/>
                <a:gd name="connsiteX5" fmla="*/ 9491 w 1782172"/>
                <a:gd name="connsiteY5" fmla="*/ 172575 h 1579016"/>
                <a:gd name="connsiteX6" fmla="*/ 388032 w 1782172"/>
                <a:gd name="connsiteY6" fmla="*/ 0 h 1579016"/>
                <a:gd name="connsiteX0" fmla="*/ 388032 w 1811175"/>
                <a:gd name="connsiteY0" fmla="*/ 0 h 1579016"/>
                <a:gd name="connsiteX1" fmla="*/ 718232 w 1811175"/>
                <a:gd name="connsiteY1" fmla="*/ 643467 h 1579016"/>
                <a:gd name="connsiteX2" fmla="*/ 1805925 w 1811175"/>
                <a:gd name="connsiteY2" fmla="*/ 846667 h 1579016"/>
                <a:gd name="connsiteX3" fmla="*/ 1200832 w 1811175"/>
                <a:gd name="connsiteY3" fmla="*/ 1578343 h 1579016"/>
                <a:gd name="connsiteX4" fmla="*/ 152426 w 1811175"/>
                <a:gd name="connsiteY4" fmla="*/ 1417900 h 1579016"/>
                <a:gd name="connsiteX5" fmla="*/ 9491 w 1811175"/>
                <a:gd name="connsiteY5" fmla="*/ 172575 h 1579016"/>
                <a:gd name="connsiteX6" fmla="*/ 388032 w 1811175"/>
                <a:gd name="connsiteY6" fmla="*/ 0 h 1579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1175" h="1579016">
                  <a:moveTo>
                    <a:pt x="388032" y="0"/>
                  </a:moveTo>
                  <a:cubicBezTo>
                    <a:pt x="437421" y="251178"/>
                    <a:pt x="481917" y="502356"/>
                    <a:pt x="718232" y="643467"/>
                  </a:cubicBezTo>
                  <a:cubicBezTo>
                    <a:pt x="954547" y="784578"/>
                    <a:pt x="1749481" y="809978"/>
                    <a:pt x="1805925" y="846667"/>
                  </a:cubicBezTo>
                  <a:cubicBezTo>
                    <a:pt x="1862369" y="883356"/>
                    <a:pt x="1450599" y="1572699"/>
                    <a:pt x="1200832" y="1578343"/>
                  </a:cubicBezTo>
                  <a:cubicBezTo>
                    <a:pt x="951065" y="1583987"/>
                    <a:pt x="299182" y="1556189"/>
                    <a:pt x="152426" y="1417900"/>
                  </a:cubicBezTo>
                  <a:cubicBezTo>
                    <a:pt x="-28197" y="1172366"/>
                    <a:pt x="-4620" y="341909"/>
                    <a:pt x="9491" y="172575"/>
                  </a:cubicBezTo>
                  <a:lnTo>
                    <a:pt x="388032" y="0"/>
                  </a:lnTo>
                  <a:close/>
                </a:path>
              </a:pathLst>
            </a:custGeom>
            <a:gradFill flip="none" rotWithShape="1">
              <a:gsLst>
                <a:gs pos="0">
                  <a:schemeClr val="bg1">
                    <a:alpha val="0"/>
                  </a:schemeClr>
                </a:gs>
                <a:gs pos="41000">
                  <a:schemeClr val="bg1">
                    <a:alpha val="74000"/>
                  </a:schemeClr>
                </a:gs>
                <a:gs pos="6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Freeform 18"/>
            <p:cNvSpPr/>
            <p:nvPr/>
          </p:nvSpPr>
          <p:spPr>
            <a:xfrm>
              <a:off x="13330797" y="3860295"/>
              <a:ext cx="2401076" cy="1185323"/>
            </a:xfrm>
            <a:custGeom>
              <a:avLst/>
              <a:gdLst>
                <a:gd name="connsiteX0" fmla="*/ 0 w 1388533"/>
                <a:gd name="connsiteY0" fmla="*/ 0 h 846667"/>
                <a:gd name="connsiteX1" fmla="*/ 330200 w 1388533"/>
                <a:gd name="connsiteY1" fmla="*/ 643467 h 846667"/>
                <a:gd name="connsiteX2" fmla="*/ 1388533 w 1388533"/>
                <a:gd name="connsiteY2" fmla="*/ 846667 h 846667"/>
                <a:gd name="connsiteX0" fmla="*/ 0 w 1388533"/>
                <a:gd name="connsiteY0" fmla="*/ 0 h 846667"/>
                <a:gd name="connsiteX1" fmla="*/ 330200 w 1388533"/>
                <a:gd name="connsiteY1" fmla="*/ 643467 h 846667"/>
                <a:gd name="connsiteX2" fmla="*/ 1388533 w 1388533"/>
                <a:gd name="connsiteY2" fmla="*/ 846667 h 846667"/>
                <a:gd name="connsiteX3" fmla="*/ 0 w 1388533"/>
                <a:gd name="connsiteY3" fmla="*/ 0 h 846667"/>
                <a:gd name="connsiteX0" fmla="*/ 110067 w 1498600"/>
                <a:gd name="connsiteY0" fmla="*/ 0 h 938793"/>
                <a:gd name="connsiteX1" fmla="*/ 440267 w 1498600"/>
                <a:gd name="connsiteY1" fmla="*/ 643467 h 938793"/>
                <a:gd name="connsiteX2" fmla="*/ 1498600 w 1498600"/>
                <a:gd name="connsiteY2" fmla="*/ 846667 h 938793"/>
                <a:gd name="connsiteX3" fmla="*/ 0 w 1498600"/>
                <a:gd name="connsiteY3" fmla="*/ 880533 h 938793"/>
                <a:gd name="connsiteX4" fmla="*/ 110067 w 1498600"/>
                <a:gd name="connsiteY4" fmla="*/ 0 h 938793"/>
                <a:gd name="connsiteX0" fmla="*/ 110067 w 1504207"/>
                <a:gd name="connsiteY0" fmla="*/ 0 h 1202394"/>
                <a:gd name="connsiteX1" fmla="*/ 440267 w 1504207"/>
                <a:gd name="connsiteY1" fmla="*/ 643467 h 1202394"/>
                <a:gd name="connsiteX2" fmla="*/ 1498600 w 1504207"/>
                <a:gd name="connsiteY2" fmla="*/ 846667 h 1202394"/>
                <a:gd name="connsiteX3" fmla="*/ 922867 w 1504207"/>
                <a:gd name="connsiteY3" fmla="*/ 1202267 h 1202394"/>
                <a:gd name="connsiteX4" fmla="*/ 0 w 1504207"/>
                <a:gd name="connsiteY4" fmla="*/ 880533 h 1202394"/>
                <a:gd name="connsiteX5" fmla="*/ 110067 w 1504207"/>
                <a:gd name="connsiteY5" fmla="*/ 0 h 1202394"/>
                <a:gd name="connsiteX0" fmla="*/ 146035 w 1540175"/>
                <a:gd name="connsiteY0" fmla="*/ 0 h 1202390"/>
                <a:gd name="connsiteX1" fmla="*/ 476235 w 1540175"/>
                <a:gd name="connsiteY1" fmla="*/ 643467 h 1202390"/>
                <a:gd name="connsiteX2" fmla="*/ 1534568 w 1540175"/>
                <a:gd name="connsiteY2" fmla="*/ 846667 h 1202390"/>
                <a:gd name="connsiteX3" fmla="*/ 958835 w 1540175"/>
                <a:gd name="connsiteY3" fmla="*/ 1202267 h 1202390"/>
                <a:gd name="connsiteX4" fmla="*/ 35968 w 1540175"/>
                <a:gd name="connsiteY4" fmla="*/ 880533 h 1202390"/>
                <a:gd name="connsiteX5" fmla="*/ 2101 w 1540175"/>
                <a:gd name="connsiteY5" fmla="*/ 262466 h 1202390"/>
                <a:gd name="connsiteX6" fmla="*/ 146035 w 1540175"/>
                <a:gd name="connsiteY6" fmla="*/ 0 h 1202390"/>
                <a:gd name="connsiteX0" fmla="*/ 145249 w 1539389"/>
                <a:gd name="connsiteY0" fmla="*/ 0 h 1202730"/>
                <a:gd name="connsiteX1" fmla="*/ 475449 w 1539389"/>
                <a:gd name="connsiteY1" fmla="*/ 643467 h 1202730"/>
                <a:gd name="connsiteX2" fmla="*/ 1533782 w 1539389"/>
                <a:gd name="connsiteY2" fmla="*/ 846667 h 1202730"/>
                <a:gd name="connsiteX3" fmla="*/ 958049 w 1539389"/>
                <a:gd name="connsiteY3" fmla="*/ 1202267 h 1202730"/>
                <a:gd name="connsiteX4" fmla="*/ 77515 w 1539389"/>
                <a:gd name="connsiteY4" fmla="*/ 1024467 h 1202730"/>
                <a:gd name="connsiteX5" fmla="*/ 1315 w 1539389"/>
                <a:gd name="connsiteY5" fmla="*/ 262466 h 1202730"/>
                <a:gd name="connsiteX6" fmla="*/ 145249 w 1539389"/>
                <a:gd name="connsiteY6" fmla="*/ 0 h 1202730"/>
                <a:gd name="connsiteX0" fmla="*/ 87435 w 1481575"/>
                <a:gd name="connsiteY0" fmla="*/ 0 h 1202730"/>
                <a:gd name="connsiteX1" fmla="*/ 417635 w 1481575"/>
                <a:gd name="connsiteY1" fmla="*/ 643467 h 1202730"/>
                <a:gd name="connsiteX2" fmla="*/ 1475968 w 1481575"/>
                <a:gd name="connsiteY2" fmla="*/ 846667 h 1202730"/>
                <a:gd name="connsiteX3" fmla="*/ 900235 w 1481575"/>
                <a:gd name="connsiteY3" fmla="*/ 1202267 h 1202730"/>
                <a:gd name="connsiteX4" fmla="*/ 19701 w 1481575"/>
                <a:gd name="connsiteY4" fmla="*/ 1024467 h 1202730"/>
                <a:gd name="connsiteX5" fmla="*/ 2768 w 1481575"/>
                <a:gd name="connsiteY5" fmla="*/ 287866 h 1202730"/>
                <a:gd name="connsiteX6" fmla="*/ 87435 w 1481575"/>
                <a:gd name="connsiteY6" fmla="*/ 0 h 1202730"/>
                <a:gd name="connsiteX0" fmla="*/ 212490 w 1606630"/>
                <a:gd name="connsiteY0" fmla="*/ 0 h 1202730"/>
                <a:gd name="connsiteX1" fmla="*/ 542690 w 1606630"/>
                <a:gd name="connsiteY1" fmla="*/ 643467 h 1202730"/>
                <a:gd name="connsiteX2" fmla="*/ 1601023 w 1606630"/>
                <a:gd name="connsiteY2" fmla="*/ 846667 h 1202730"/>
                <a:gd name="connsiteX3" fmla="*/ 1025290 w 1606630"/>
                <a:gd name="connsiteY3" fmla="*/ 1202267 h 1202730"/>
                <a:gd name="connsiteX4" fmla="*/ 144756 w 1606630"/>
                <a:gd name="connsiteY4" fmla="*/ 1024467 h 1202730"/>
                <a:gd name="connsiteX5" fmla="*/ 823 w 1606630"/>
                <a:gd name="connsiteY5" fmla="*/ 313266 h 1202730"/>
                <a:gd name="connsiteX6" fmla="*/ 212490 w 1606630"/>
                <a:gd name="connsiteY6" fmla="*/ 0 h 1202730"/>
                <a:gd name="connsiteX0" fmla="*/ 215511 w 1609651"/>
                <a:gd name="connsiteY0" fmla="*/ 0 h 1202730"/>
                <a:gd name="connsiteX1" fmla="*/ 545711 w 1609651"/>
                <a:gd name="connsiteY1" fmla="*/ 643467 h 1202730"/>
                <a:gd name="connsiteX2" fmla="*/ 1604044 w 1609651"/>
                <a:gd name="connsiteY2" fmla="*/ 846667 h 1202730"/>
                <a:gd name="connsiteX3" fmla="*/ 1028311 w 1609651"/>
                <a:gd name="connsiteY3" fmla="*/ 1202267 h 1202730"/>
                <a:gd name="connsiteX4" fmla="*/ 147777 w 1609651"/>
                <a:gd name="connsiteY4" fmla="*/ 1024467 h 1202730"/>
                <a:gd name="connsiteX5" fmla="*/ 3844 w 1609651"/>
                <a:gd name="connsiteY5" fmla="*/ 313266 h 1202730"/>
                <a:gd name="connsiteX6" fmla="*/ 215511 w 1609651"/>
                <a:gd name="connsiteY6" fmla="*/ 0 h 1202730"/>
                <a:gd name="connsiteX0" fmla="*/ 220938 w 1615078"/>
                <a:gd name="connsiteY0" fmla="*/ 0 h 1202730"/>
                <a:gd name="connsiteX1" fmla="*/ 551138 w 1615078"/>
                <a:gd name="connsiteY1" fmla="*/ 643467 h 1202730"/>
                <a:gd name="connsiteX2" fmla="*/ 1609471 w 1615078"/>
                <a:gd name="connsiteY2" fmla="*/ 846667 h 1202730"/>
                <a:gd name="connsiteX3" fmla="*/ 1033738 w 1615078"/>
                <a:gd name="connsiteY3" fmla="*/ 1202267 h 1202730"/>
                <a:gd name="connsiteX4" fmla="*/ 153204 w 1615078"/>
                <a:gd name="connsiteY4" fmla="*/ 1024467 h 1202730"/>
                <a:gd name="connsiteX5" fmla="*/ 9271 w 1615078"/>
                <a:gd name="connsiteY5" fmla="*/ 313266 h 1202730"/>
                <a:gd name="connsiteX6" fmla="*/ 220938 w 1615078"/>
                <a:gd name="connsiteY6" fmla="*/ 0 h 1202730"/>
                <a:gd name="connsiteX0" fmla="*/ 273661 w 1667801"/>
                <a:gd name="connsiteY0" fmla="*/ 0 h 1202730"/>
                <a:gd name="connsiteX1" fmla="*/ 603861 w 1667801"/>
                <a:gd name="connsiteY1" fmla="*/ 643467 h 1202730"/>
                <a:gd name="connsiteX2" fmla="*/ 1662194 w 1667801"/>
                <a:gd name="connsiteY2" fmla="*/ 846667 h 1202730"/>
                <a:gd name="connsiteX3" fmla="*/ 1086461 w 1667801"/>
                <a:gd name="connsiteY3" fmla="*/ 1202267 h 1202730"/>
                <a:gd name="connsiteX4" fmla="*/ 205927 w 1667801"/>
                <a:gd name="connsiteY4" fmla="*/ 1024467 h 1202730"/>
                <a:gd name="connsiteX5" fmla="*/ 2728 w 1667801"/>
                <a:gd name="connsiteY5" fmla="*/ 270932 h 1202730"/>
                <a:gd name="connsiteX6" fmla="*/ 273661 w 1667801"/>
                <a:gd name="connsiteY6" fmla="*/ 0 h 1202730"/>
                <a:gd name="connsiteX0" fmla="*/ 205927 w 1667801"/>
                <a:gd name="connsiteY0" fmla="*/ 1024467 h 1202746"/>
                <a:gd name="connsiteX1" fmla="*/ 2728 w 1667801"/>
                <a:gd name="connsiteY1" fmla="*/ 270932 h 1202746"/>
                <a:gd name="connsiteX2" fmla="*/ 273661 w 1667801"/>
                <a:gd name="connsiteY2" fmla="*/ 0 h 1202746"/>
                <a:gd name="connsiteX3" fmla="*/ 603861 w 1667801"/>
                <a:gd name="connsiteY3" fmla="*/ 643467 h 1202746"/>
                <a:gd name="connsiteX4" fmla="*/ 1662194 w 1667801"/>
                <a:gd name="connsiteY4" fmla="*/ 846667 h 1202746"/>
                <a:gd name="connsiteX5" fmla="*/ 1086461 w 1667801"/>
                <a:gd name="connsiteY5" fmla="*/ 1202267 h 1202746"/>
                <a:gd name="connsiteX6" fmla="*/ 297367 w 1667801"/>
                <a:gd name="connsiteY6" fmla="*/ 1115907 h 1202746"/>
                <a:gd name="connsiteX0" fmla="*/ 205927 w 1667801"/>
                <a:gd name="connsiteY0" fmla="*/ 1024467 h 1202267"/>
                <a:gd name="connsiteX1" fmla="*/ 2728 w 1667801"/>
                <a:gd name="connsiteY1" fmla="*/ 270932 h 1202267"/>
                <a:gd name="connsiteX2" fmla="*/ 273661 w 1667801"/>
                <a:gd name="connsiteY2" fmla="*/ 0 h 1202267"/>
                <a:gd name="connsiteX3" fmla="*/ 603861 w 1667801"/>
                <a:gd name="connsiteY3" fmla="*/ 643467 h 1202267"/>
                <a:gd name="connsiteX4" fmla="*/ 1662194 w 1667801"/>
                <a:gd name="connsiteY4" fmla="*/ 846667 h 1202267"/>
                <a:gd name="connsiteX5" fmla="*/ 1086461 w 1667801"/>
                <a:gd name="connsiteY5" fmla="*/ 1202267 h 1202267"/>
                <a:gd name="connsiteX0" fmla="*/ 0 w 1665073"/>
                <a:gd name="connsiteY0" fmla="*/ 270932 h 1202267"/>
                <a:gd name="connsiteX1" fmla="*/ 270933 w 1665073"/>
                <a:gd name="connsiteY1" fmla="*/ 0 h 1202267"/>
                <a:gd name="connsiteX2" fmla="*/ 601133 w 1665073"/>
                <a:gd name="connsiteY2" fmla="*/ 643467 h 1202267"/>
                <a:gd name="connsiteX3" fmla="*/ 1659466 w 1665073"/>
                <a:gd name="connsiteY3" fmla="*/ 846667 h 1202267"/>
                <a:gd name="connsiteX4" fmla="*/ 1083733 w 1665073"/>
                <a:gd name="connsiteY4" fmla="*/ 1202267 h 1202267"/>
                <a:gd name="connsiteX0" fmla="*/ 0 w 1394140"/>
                <a:gd name="connsiteY0" fmla="*/ 0 h 1202267"/>
                <a:gd name="connsiteX1" fmla="*/ 330200 w 1394140"/>
                <a:gd name="connsiteY1" fmla="*/ 643467 h 1202267"/>
                <a:gd name="connsiteX2" fmla="*/ 1388533 w 1394140"/>
                <a:gd name="connsiteY2" fmla="*/ 846667 h 1202267"/>
                <a:gd name="connsiteX3" fmla="*/ 812800 w 1394140"/>
                <a:gd name="connsiteY3" fmla="*/ 1202267 h 1202267"/>
                <a:gd name="connsiteX0" fmla="*/ 0 w 1388533"/>
                <a:gd name="connsiteY0" fmla="*/ 0 h 846667"/>
                <a:gd name="connsiteX1" fmla="*/ 330200 w 1388533"/>
                <a:gd name="connsiteY1" fmla="*/ 643467 h 846667"/>
                <a:gd name="connsiteX2" fmla="*/ 1388533 w 1388533"/>
                <a:gd name="connsiteY2" fmla="*/ 846667 h 846667"/>
                <a:gd name="connsiteX0" fmla="*/ 0 w 1388533"/>
                <a:gd name="connsiteY0" fmla="*/ 0 h 846667"/>
                <a:gd name="connsiteX1" fmla="*/ 330200 w 1388533"/>
                <a:gd name="connsiteY1" fmla="*/ 643467 h 846667"/>
                <a:gd name="connsiteX2" fmla="*/ 1220679 w 1388533"/>
                <a:gd name="connsiteY2" fmla="*/ 810003 h 846667"/>
                <a:gd name="connsiteX3" fmla="*/ 1388533 w 1388533"/>
                <a:gd name="connsiteY3" fmla="*/ 846667 h 846667"/>
                <a:gd name="connsiteX0" fmla="*/ 0 w 1220679"/>
                <a:gd name="connsiteY0" fmla="*/ 0 h 810003"/>
                <a:gd name="connsiteX1" fmla="*/ 330200 w 1220679"/>
                <a:gd name="connsiteY1" fmla="*/ 643467 h 810003"/>
                <a:gd name="connsiteX2" fmla="*/ 1220679 w 1220679"/>
                <a:gd name="connsiteY2" fmla="*/ 810003 h 810003"/>
              </a:gdLst>
              <a:ahLst/>
              <a:cxnLst>
                <a:cxn ang="0">
                  <a:pos x="connsiteX0" y="connsiteY0"/>
                </a:cxn>
                <a:cxn ang="0">
                  <a:pos x="connsiteX1" y="connsiteY1"/>
                </a:cxn>
                <a:cxn ang="0">
                  <a:pos x="connsiteX2" y="connsiteY2"/>
                </a:cxn>
              </a:cxnLst>
              <a:rect l="l" t="t" r="r" b="b"/>
              <a:pathLst>
                <a:path w="1220679" h="810003">
                  <a:moveTo>
                    <a:pt x="0" y="0"/>
                  </a:moveTo>
                  <a:cubicBezTo>
                    <a:pt x="49389" y="251178"/>
                    <a:pt x="98778" y="502356"/>
                    <a:pt x="330200" y="643467"/>
                  </a:cubicBezTo>
                  <a:cubicBezTo>
                    <a:pt x="533646" y="778467"/>
                    <a:pt x="1044290" y="776136"/>
                    <a:pt x="1220679" y="810003"/>
                  </a:cubicBezTo>
                </a:path>
              </a:pathLst>
            </a:custGeom>
            <a:no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26" name="Group 25">
            <a:extLst>
              <a:ext uri="{FF2B5EF4-FFF2-40B4-BE49-F238E27FC236}">
                <a16:creationId xmlns:a16="http://schemas.microsoft.com/office/drawing/2014/main" id="{ECE97A98-7209-46CD-8C8E-35953F4D7911}"/>
              </a:ext>
            </a:extLst>
          </p:cNvPr>
          <p:cNvGrpSpPr/>
          <p:nvPr/>
        </p:nvGrpSpPr>
        <p:grpSpPr>
          <a:xfrm>
            <a:off x="3776574" y="4658251"/>
            <a:ext cx="4170917" cy="957466"/>
            <a:chOff x="6672775" y="3786506"/>
            <a:chExt cx="4170917" cy="2445564"/>
          </a:xfrm>
        </p:grpSpPr>
        <p:sp>
          <p:nvSpPr>
            <p:cNvPr id="27" name="Freeform a33">
              <a:extLst>
                <a:ext uri="{FF2B5EF4-FFF2-40B4-BE49-F238E27FC236}">
                  <a16:creationId xmlns:a16="http://schemas.microsoft.com/office/drawing/2014/main" id="{21F338DE-AF93-41C9-9822-FC5F45A3DA10}"/>
                </a:ext>
              </a:extLst>
            </p:cNvPr>
            <p:cNvSpPr/>
            <p:nvPr/>
          </p:nvSpPr>
          <p:spPr>
            <a:xfrm>
              <a:off x="6863927" y="3827159"/>
              <a:ext cx="3449008" cy="1668027"/>
            </a:xfrm>
            <a:custGeom>
              <a:avLst/>
              <a:gdLst>
                <a:gd name="connsiteX0" fmla="*/ 0 w 1388533"/>
                <a:gd name="connsiteY0" fmla="*/ 0 h 846667"/>
                <a:gd name="connsiteX1" fmla="*/ 330200 w 1388533"/>
                <a:gd name="connsiteY1" fmla="*/ 643467 h 846667"/>
                <a:gd name="connsiteX2" fmla="*/ 1388533 w 1388533"/>
                <a:gd name="connsiteY2" fmla="*/ 846667 h 846667"/>
                <a:gd name="connsiteX0" fmla="*/ 0 w 1388533"/>
                <a:gd name="connsiteY0" fmla="*/ 0 h 846667"/>
                <a:gd name="connsiteX1" fmla="*/ 330200 w 1388533"/>
                <a:gd name="connsiteY1" fmla="*/ 643467 h 846667"/>
                <a:gd name="connsiteX2" fmla="*/ 1388533 w 1388533"/>
                <a:gd name="connsiteY2" fmla="*/ 846667 h 846667"/>
                <a:gd name="connsiteX3" fmla="*/ 0 w 1388533"/>
                <a:gd name="connsiteY3" fmla="*/ 0 h 846667"/>
                <a:gd name="connsiteX0" fmla="*/ 110067 w 1498600"/>
                <a:gd name="connsiteY0" fmla="*/ 0 h 938793"/>
                <a:gd name="connsiteX1" fmla="*/ 440267 w 1498600"/>
                <a:gd name="connsiteY1" fmla="*/ 643467 h 938793"/>
                <a:gd name="connsiteX2" fmla="*/ 1498600 w 1498600"/>
                <a:gd name="connsiteY2" fmla="*/ 846667 h 938793"/>
                <a:gd name="connsiteX3" fmla="*/ 0 w 1498600"/>
                <a:gd name="connsiteY3" fmla="*/ 880533 h 938793"/>
                <a:gd name="connsiteX4" fmla="*/ 110067 w 1498600"/>
                <a:gd name="connsiteY4" fmla="*/ 0 h 938793"/>
                <a:gd name="connsiteX0" fmla="*/ 110067 w 1504207"/>
                <a:gd name="connsiteY0" fmla="*/ 0 h 1202394"/>
                <a:gd name="connsiteX1" fmla="*/ 440267 w 1504207"/>
                <a:gd name="connsiteY1" fmla="*/ 643467 h 1202394"/>
                <a:gd name="connsiteX2" fmla="*/ 1498600 w 1504207"/>
                <a:gd name="connsiteY2" fmla="*/ 846667 h 1202394"/>
                <a:gd name="connsiteX3" fmla="*/ 922867 w 1504207"/>
                <a:gd name="connsiteY3" fmla="*/ 1202267 h 1202394"/>
                <a:gd name="connsiteX4" fmla="*/ 0 w 1504207"/>
                <a:gd name="connsiteY4" fmla="*/ 880533 h 1202394"/>
                <a:gd name="connsiteX5" fmla="*/ 110067 w 1504207"/>
                <a:gd name="connsiteY5" fmla="*/ 0 h 1202394"/>
                <a:gd name="connsiteX0" fmla="*/ 146035 w 1540175"/>
                <a:gd name="connsiteY0" fmla="*/ 0 h 1202390"/>
                <a:gd name="connsiteX1" fmla="*/ 476235 w 1540175"/>
                <a:gd name="connsiteY1" fmla="*/ 643467 h 1202390"/>
                <a:gd name="connsiteX2" fmla="*/ 1534568 w 1540175"/>
                <a:gd name="connsiteY2" fmla="*/ 846667 h 1202390"/>
                <a:gd name="connsiteX3" fmla="*/ 958835 w 1540175"/>
                <a:gd name="connsiteY3" fmla="*/ 1202267 h 1202390"/>
                <a:gd name="connsiteX4" fmla="*/ 35968 w 1540175"/>
                <a:gd name="connsiteY4" fmla="*/ 880533 h 1202390"/>
                <a:gd name="connsiteX5" fmla="*/ 2101 w 1540175"/>
                <a:gd name="connsiteY5" fmla="*/ 262466 h 1202390"/>
                <a:gd name="connsiteX6" fmla="*/ 146035 w 1540175"/>
                <a:gd name="connsiteY6" fmla="*/ 0 h 1202390"/>
                <a:gd name="connsiteX0" fmla="*/ 145249 w 1539389"/>
                <a:gd name="connsiteY0" fmla="*/ 0 h 1202730"/>
                <a:gd name="connsiteX1" fmla="*/ 475449 w 1539389"/>
                <a:gd name="connsiteY1" fmla="*/ 643467 h 1202730"/>
                <a:gd name="connsiteX2" fmla="*/ 1533782 w 1539389"/>
                <a:gd name="connsiteY2" fmla="*/ 846667 h 1202730"/>
                <a:gd name="connsiteX3" fmla="*/ 958049 w 1539389"/>
                <a:gd name="connsiteY3" fmla="*/ 1202267 h 1202730"/>
                <a:gd name="connsiteX4" fmla="*/ 77515 w 1539389"/>
                <a:gd name="connsiteY4" fmla="*/ 1024467 h 1202730"/>
                <a:gd name="connsiteX5" fmla="*/ 1315 w 1539389"/>
                <a:gd name="connsiteY5" fmla="*/ 262466 h 1202730"/>
                <a:gd name="connsiteX6" fmla="*/ 145249 w 1539389"/>
                <a:gd name="connsiteY6" fmla="*/ 0 h 1202730"/>
                <a:gd name="connsiteX0" fmla="*/ 87435 w 1481575"/>
                <a:gd name="connsiteY0" fmla="*/ 0 h 1202730"/>
                <a:gd name="connsiteX1" fmla="*/ 417635 w 1481575"/>
                <a:gd name="connsiteY1" fmla="*/ 643467 h 1202730"/>
                <a:gd name="connsiteX2" fmla="*/ 1475968 w 1481575"/>
                <a:gd name="connsiteY2" fmla="*/ 846667 h 1202730"/>
                <a:gd name="connsiteX3" fmla="*/ 900235 w 1481575"/>
                <a:gd name="connsiteY3" fmla="*/ 1202267 h 1202730"/>
                <a:gd name="connsiteX4" fmla="*/ 19701 w 1481575"/>
                <a:gd name="connsiteY4" fmla="*/ 1024467 h 1202730"/>
                <a:gd name="connsiteX5" fmla="*/ 2768 w 1481575"/>
                <a:gd name="connsiteY5" fmla="*/ 287866 h 1202730"/>
                <a:gd name="connsiteX6" fmla="*/ 87435 w 1481575"/>
                <a:gd name="connsiteY6" fmla="*/ 0 h 1202730"/>
                <a:gd name="connsiteX0" fmla="*/ 212490 w 1606630"/>
                <a:gd name="connsiteY0" fmla="*/ 0 h 1202730"/>
                <a:gd name="connsiteX1" fmla="*/ 542690 w 1606630"/>
                <a:gd name="connsiteY1" fmla="*/ 643467 h 1202730"/>
                <a:gd name="connsiteX2" fmla="*/ 1601023 w 1606630"/>
                <a:gd name="connsiteY2" fmla="*/ 846667 h 1202730"/>
                <a:gd name="connsiteX3" fmla="*/ 1025290 w 1606630"/>
                <a:gd name="connsiteY3" fmla="*/ 1202267 h 1202730"/>
                <a:gd name="connsiteX4" fmla="*/ 144756 w 1606630"/>
                <a:gd name="connsiteY4" fmla="*/ 1024467 h 1202730"/>
                <a:gd name="connsiteX5" fmla="*/ 823 w 1606630"/>
                <a:gd name="connsiteY5" fmla="*/ 313266 h 1202730"/>
                <a:gd name="connsiteX6" fmla="*/ 212490 w 1606630"/>
                <a:gd name="connsiteY6" fmla="*/ 0 h 1202730"/>
                <a:gd name="connsiteX0" fmla="*/ 215511 w 1609651"/>
                <a:gd name="connsiteY0" fmla="*/ 0 h 1202730"/>
                <a:gd name="connsiteX1" fmla="*/ 545711 w 1609651"/>
                <a:gd name="connsiteY1" fmla="*/ 643467 h 1202730"/>
                <a:gd name="connsiteX2" fmla="*/ 1604044 w 1609651"/>
                <a:gd name="connsiteY2" fmla="*/ 846667 h 1202730"/>
                <a:gd name="connsiteX3" fmla="*/ 1028311 w 1609651"/>
                <a:gd name="connsiteY3" fmla="*/ 1202267 h 1202730"/>
                <a:gd name="connsiteX4" fmla="*/ 147777 w 1609651"/>
                <a:gd name="connsiteY4" fmla="*/ 1024467 h 1202730"/>
                <a:gd name="connsiteX5" fmla="*/ 3844 w 1609651"/>
                <a:gd name="connsiteY5" fmla="*/ 313266 h 1202730"/>
                <a:gd name="connsiteX6" fmla="*/ 215511 w 1609651"/>
                <a:gd name="connsiteY6" fmla="*/ 0 h 1202730"/>
                <a:gd name="connsiteX0" fmla="*/ 220938 w 1615078"/>
                <a:gd name="connsiteY0" fmla="*/ 0 h 1202730"/>
                <a:gd name="connsiteX1" fmla="*/ 551138 w 1615078"/>
                <a:gd name="connsiteY1" fmla="*/ 643467 h 1202730"/>
                <a:gd name="connsiteX2" fmla="*/ 1609471 w 1615078"/>
                <a:gd name="connsiteY2" fmla="*/ 846667 h 1202730"/>
                <a:gd name="connsiteX3" fmla="*/ 1033738 w 1615078"/>
                <a:gd name="connsiteY3" fmla="*/ 1202267 h 1202730"/>
                <a:gd name="connsiteX4" fmla="*/ 153204 w 1615078"/>
                <a:gd name="connsiteY4" fmla="*/ 1024467 h 1202730"/>
                <a:gd name="connsiteX5" fmla="*/ 9271 w 1615078"/>
                <a:gd name="connsiteY5" fmla="*/ 313266 h 1202730"/>
                <a:gd name="connsiteX6" fmla="*/ 220938 w 1615078"/>
                <a:gd name="connsiteY6" fmla="*/ 0 h 1202730"/>
                <a:gd name="connsiteX0" fmla="*/ 273661 w 1667801"/>
                <a:gd name="connsiteY0" fmla="*/ 0 h 1202730"/>
                <a:gd name="connsiteX1" fmla="*/ 603861 w 1667801"/>
                <a:gd name="connsiteY1" fmla="*/ 643467 h 1202730"/>
                <a:gd name="connsiteX2" fmla="*/ 1662194 w 1667801"/>
                <a:gd name="connsiteY2" fmla="*/ 846667 h 1202730"/>
                <a:gd name="connsiteX3" fmla="*/ 1086461 w 1667801"/>
                <a:gd name="connsiteY3" fmla="*/ 1202267 h 1202730"/>
                <a:gd name="connsiteX4" fmla="*/ 205927 w 1667801"/>
                <a:gd name="connsiteY4" fmla="*/ 1024467 h 1202730"/>
                <a:gd name="connsiteX5" fmla="*/ 2728 w 1667801"/>
                <a:gd name="connsiteY5" fmla="*/ 270932 h 1202730"/>
                <a:gd name="connsiteX6" fmla="*/ 273661 w 1667801"/>
                <a:gd name="connsiteY6" fmla="*/ 0 h 1202730"/>
                <a:gd name="connsiteX0" fmla="*/ 327362 w 1721502"/>
                <a:gd name="connsiteY0" fmla="*/ 0 h 1361190"/>
                <a:gd name="connsiteX1" fmla="*/ 657562 w 1721502"/>
                <a:gd name="connsiteY1" fmla="*/ 643467 h 1361190"/>
                <a:gd name="connsiteX2" fmla="*/ 1715895 w 1721502"/>
                <a:gd name="connsiteY2" fmla="*/ 846667 h 1361190"/>
                <a:gd name="connsiteX3" fmla="*/ 1140162 w 1721502"/>
                <a:gd name="connsiteY3" fmla="*/ 1202267 h 1361190"/>
                <a:gd name="connsiteX4" fmla="*/ 96062 w 1721502"/>
                <a:gd name="connsiteY4" fmla="*/ 1319542 h 1361190"/>
                <a:gd name="connsiteX5" fmla="*/ 56429 w 1721502"/>
                <a:gd name="connsiteY5" fmla="*/ 270932 h 1361190"/>
                <a:gd name="connsiteX6" fmla="*/ 327362 w 1721502"/>
                <a:gd name="connsiteY6" fmla="*/ 0 h 1361190"/>
                <a:gd name="connsiteX0" fmla="*/ 327362 w 1721236"/>
                <a:gd name="connsiteY0" fmla="*/ 0 h 1486357"/>
                <a:gd name="connsiteX1" fmla="*/ 657562 w 1721236"/>
                <a:gd name="connsiteY1" fmla="*/ 643467 h 1486357"/>
                <a:gd name="connsiteX2" fmla="*/ 1715895 w 1721236"/>
                <a:gd name="connsiteY2" fmla="*/ 846667 h 1486357"/>
                <a:gd name="connsiteX3" fmla="*/ 1118640 w 1721236"/>
                <a:gd name="connsiteY3" fmla="*/ 1485771 h 1486357"/>
                <a:gd name="connsiteX4" fmla="*/ 96062 w 1721236"/>
                <a:gd name="connsiteY4" fmla="*/ 1319542 h 1486357"/>
                <a:gd name="connsiteX5" fmla="*/ 56429 w 1721236"/>
                <a:gd name="connsiteY5" fmla="*/ 270932 h 1486357"/>
                <a:gd name="connsiteX6" fmla="*/ 327362 w 1721236"/>
                <a:gd name="connsiteY6" fmla="*/ 0 h 1486357"/>
                <a:gd name="connsiteX0" fmla="*/ 296830 w 1690834"/>
                <a:gd name="connsiteY0" fmla="*/ 0 h 1567473"/>
                <a:gd name="connsiteX1" fmla="*/ 627030 w 1690834"/>
                <a:gd name="connsiteY1" fmla="*/ 643467 h 1567473"/>
                <a:gd name="connsiteX2" fmla="*/ 1685363 w 1690834"/>
                <a:gd name="connsiteY2" fmla="*/ 846667 h 1567473"/>
                <a:gd name="connsiteX3" fmla="*/ 1088108 w 1690834"/>
                <a:gd name="connsiteY3" fmla="*/ 1485771 h 1567473"/>
                <a:gd name="connsiteX4" fmla="*/ 120684 w 1690834"/>
                <a:gd name="connsiteY4" fmla="*/ 1467815 h 1567473"/>
                <a:gd name="connsiteX5" fmla="*/ 25897 w 1690834"/>
                <a:gd name="connsiteY5" fmla="*/ 270932 h 1567473"/>
                <a:gd name="connsiteX6" fmla="*/ 296830 w 1690834"/>
                <a:gd name="connsiteY6" fmla="*/ 0 h 1567473"/>
                <a:gd name="connsiteX0" fmla="*/ 296830 w 1690834"/>
                <a:gd name="connsiteY0" fmla="*/ 0 h 1542651"/>
                <a:gd name="connsiteX1" fmla="*/ 627030 w 1690834"/>
                <a:gd name="connsiteY1" fmla="*/ 643467 h 1542651"/>
                <a:gd name="connsiteX2" fmla="*/ 1685363 w 1690834"/>
                <a:gd name="connsiteY2" fmla="*/ 846667 h 1542651"/>
                <a:gd name="connsiteX3" fmla="*/ 1088108 w 1690834"/>
                <a:gd name="connsiteY3" fmla="*/ 1485771 h 1542651"/>
                <a:gd name="connsiteX4" fmla="*/ 120684 w 1690834"/>
                <a:gd name="connsiteY4" fmla="*/ 1467815 h 1542651"/>
                <a:gd name="connsiteX5" fmla="*/ 25897 w 1690834"/>
                <a:gd name="connsiteY5" fmla="*/ 270932 h 1542651"/>
                <a:gd name="connsiteX6" fmla="*/ 296830 w 1690834"/>
                <a:gd name="connsiteY6" fmla="*/ 0 h 1542651"/>
                <a:gd name="connsiteX0" fmla="*/ 296830 w 1780543"/>
                <a:gd name="connsiteY0" fmla="*/ 0 h 1542651"/>
                <a:gd name="connsiteX1" fmla="*/ 627030 w 1780543"/>
                <a:gd name="connsiteY1" fmla="*/ 643467 h 1542651"/>
                <a:gd name="connsiteX2" fmla="*/ 1685363 w 1780543"/>
                <a:gd name="connsiteY2" fmla="*/ 846667 h 1542651"/>
                <a:gd name="connsiteX3" fmla="*/ 1552978 w 1780543"/>
                <a:gd name="connsiteY3" fmla="*/ 1485771 h 1542651"/>
                <a:gd name="connsiteX4" fmla="*/ 120684 w 1780543"/>
                <a:gd name="connsiteY4" fmla="*/ 1467815 h 1542651"/>
                <a:gd name="connsiteX5" fmla="*/ 25897 w 1780543"/>
                <a:gd name="connsiteY5" fmla="*/ 270932 h 1542651"/>
                <a:gd name="connsiteX6" fmla="*/ 296830 w 1780543"/>
                <a:gd name="connsiteY6" fmla="*/ 0 h 1542651"/>
                <a:gd name="connsiteX0" fmla="*/ 296830 w 1856771"/>
                <a:gd name="connsiteY0" fmla="*/ 0 h 1542651"/>
                <a:gd name="connsiteX1" fmla="*/ 627030 w 1856771"/>
                <a:gd name="connsiteY1" fmla="*/ 643467 h 1542651"/>
                <a:gd name="connsiteX2" fmla="*/ 1685363 w 1856771"/>
                <a:gd name="connsiteY2" fmla="*/ 846667 h 1542651"/>
                <a:gd name="connsiteX3" fmla="*/ 1694803 w 1856771"/>
                <a:gd name="connsiteY3" fmla="*/ 1485771 h 1542651"/>
                <a:gd name="connsiteX4" fmla="*/ 120684 w 1856771"/>
                <a:gd name="connsiteY4" fmla="*/ 1467815 h 1542651"/>
                <a:gd name="connsiteX5" fmla="*/ 25897 w 1856771"/>
                <a:gd name="connsiteY5" fmla="*/ 270932 h 1542651"/>
                <a:gd name="connsiteX6" fmla="*/ 296830 w 1856771"/>
                <a:gd name="connsiteY6" fmla="*/ 0 h 1542651"/>
                <a:gd name="connsiteX0" fmla="*/ 296830 w 1762005"/>
                <a:gd name="connsiteY0" fmla="*/ 0 h 1542651"/>
                <a:gd name="connsiteX1" fmla="*/ 627030 w 1762005"/>
                <a:gd name="connsiteY1" fmla="*/ 643467 h 1542651"/>
                <a:gd name="connsiteX2" fmla="*/ 1685363 w 1762005"/>
                <a:gd name="connsiteY2" fmla="*/ 846667 h 1542651"/>
                <a:gd name="connsiteX3" fmla="*/ 1505704 w 1762005"/>
                <a:gd name="connsiteY3" fmla="*/ 1485771 h 1542651"/>
                <a:gd name="connsiteX4" fmla="*/ 120684 w 1762005"/>
                <a:gd name="connsiteY4" fmla="*/ 1467815 h 1542651"/>
                <a:gd name="connsiteX5" fmla="*/ 25897 w 1762005"/>
                <a:gd name="connsiteY5" fmla="*/ 270932 h 1542651"/>
                <a:gd name="connsiteX6" fmla="*/ 296830 w 1762005"/>
                <a:gd name="connsiteY6" fmla="*/ 0 h 1542651"/>
                <a:gd name="connsiteX0" fmla="*/ 296830 w 1758510"/>
                <a:gd name="connsiteY0" fmla="*/ 0 h 1542651"/>
                <a:gd name="connsiteX1" fmla="*/ 627030 w 1758510"/>
                <a:gd name="connsiteY1" fmla="*/ 643467 h 1542651"/>
                <a:gd name="connsiteX2" fmla="*/ 1685363 w 1758510"/>
                <a:gd name="connsiteY2" fmla="*/ 846667 h 1542651"/>
                <a:gd name="connsiteX3" fmla="*/ 1505704 w 1758510"/>
                <a:gd name="connsiteY3" fmla="*/ 1485771 h 1542651"/>
                <a:gd name="connsiteX4" fmla="*/ 120684 w 1758510"/>
                <a:gd name="connsiteY4" fmla="*/ 1467815 h 1542651"/>
                <a:gd name="connsiteX5" fmla="*/ 25897 w 1758510"/>
                <a:gd name="connsiteY5" fmla="*/ 270932 h 1542651"/>
                <a:gd name="connsiteX6" fmla="*/ 296830 w 1758510"/>
                <a:gd name="connsiteY6" fmla="*/ 0 h 1542651"/>
                <a:gd name="connsiteX0" fmla="*/ 296830 w 1758510"/>
                <a:gd name="connsiteY0" fmla="*/ 0 h 1542651"/>
                <a:gd name="connsiteX1" fmla="*/ 627030 w 1758510"/>
                <a:gd name="connsiteY1" fmla="*/ 643467 h 1542651"/>
                <a:gd name="connsiteX2" fmla="*/ 1685363 w 1758510"/>
                <a:gd name="connsiteY2" fmla="*/ 846667 h 1542651"/>
                <a:gd name="connsiteX3" fmla="*/ 1505704 w 1758510"/>
                <a:gd name="connsiteY3" fmla="*/ 1485771 h 1542651"/>
                <a:gd name="connsiteX4" fmla="*/ 120684 w 1758510"/>
                <a:gd name="connsiteY4" fmla="*/ 1467815 h 1542651"/>
                <a:gd name="connsiteX5" fmla="*/ 25897 w 1758510"/>
                <a:gd name="connsiteY5" fmla="*/ 270932 h 1542651"/>
                <a:gd name="connsiteX6" fmla="*/ 296830 w 1758510"/>
                <a:gd name="connsiteY6" fmla="*/ 0 h 1542651"/>
                <a:gd name="connsiteX0" fmla="*/ 296830 w 1762005"/>
                <a:gd name="connsiteY0" fmla="*/ 0 h 1542651"/>
                <a:gd name="connsiteX1" fmla="*/ 627030 w 1762005"/>
                <a:gd name="connsiteY1" fmla="*/ 643467 h 1542651"/>
                <a:gd name="connsiteX2" fmla="*/ 1685363 w 1762005"/>
                <a:gd name="connsiteY2" fmla="*/ 846667 h 1542651"/>
                <a:gd name="connsiteX3" fmla="*/ 1505704 w 1762005"/>
                <a:gd name="connsiteY3" fmla="*/ 1485771 h 1542651"/>
                <a:gd name="connsiteX4" fmla="*/ 120684 w 1762005"/>
                <a:gd name="connsiteY4" fmla="*/ 1467815 h 1542651"/>
                <a:gd name="connsiteX5" fmla="*/ 25897 w 1762005"/>
                <a:gd name="connsiteY5" fmla="*/ 270932 h 1542651"/>
                <a:gd name="connsiteX6" fmla="*/ 296830 w 1762005"/>
                <a:gd name="connsiteY6" fmla="*/ 0 h 1542651"/>
                <a:gd name="connsiteX0" fmla="*/ 296830 w 1751522"/>
                <a:gd name="connsiteY0" fmla="*/ 0 h 1542651"/>
                <a:gd name="connsiteX1" fmla="*/ 627030 w 1751522"/>
                <a:gd name="connsiteY1" fmla="*/ 643467 h 1542651"/>
                <a:gd name="connsiteX2" fmla="*/ 1685363 w 1751522"/>
                <a:gd name="connsiteY2" fmla="*/ 846667 h 1542651"/>
                <a:gd name="connsiteX3" fmla="*/ 1505704 w 1751522"/>
                <a:gd name="connsiteY3" fmla="*/ 1485771 h 1542651"/>
                <a:gd name="connsiteX4" fmla="*/ 120684 w 1751522"/>
                <a:gd name="connsiteY4" fmla="*/ 1467815 h 1542651"/>
                <a:gd name="connsiteX5" fmla="*/ 25897 w 1751522"/>
                <a:gd name="connsiteY5" fmla="*/ 270932 h 1542651"/>
                <a:gd name="connsiteX6" fmla="*/ 296830 w 1751522"/>
                <a:gd name="connsiteY6" fmla="*/ 0 h 1542651"/>
                <a:gd name="connsiteX0" fmla="*/ 300735 w 1755762"/>
                <a:gd name="connsiteY0" fmla="*/ 0 h 1487187"/>
                <a:gd name="connsiteX1" fmla="*/ 630935 w 1755762"/>
                <a:gd name="connsiteY1" fmla="*/ 643467 h 1487187"/>
                <a:gd name="connsiteX2" fmla="*/ 1689268 w 1755762"/>
                <a:gd name="connsiteY2" fmla="*/ 846667 h 1487187"/>
                <a:gd name="connsiteX3" fmla="*/ 1509609 w 1755762"/>
                <a:gd name="connsiteY3" fmla="*/ 1485771 h 1487187"/>
                <a:gd name="connsiteX4" fmla="*/ 116288 w 1755762"/>
                <a:gd name="connsiteY4" fmla="*/ 1021483 h 1487187"/>
                <a:gd name="connsiteX5" fmla="*/ 29802 w 1755762"/>
                <a:gd name="connsiteY5" fmla="*/ 270932 h 1487187"/>
                <a:gd name="connsiteX6" fmla="*/ 300735 w 1755762"/>
                <a:gd name="connsiteY6" fmla="*/ 0 h 1487187"/>
                <a:gd name="connsiteX0" fmla="*/ 300735 w 1769263"/>
                <a:gd name="connsiteY0" fmla="*/ 0 h 1145846"/>
                <a:gd name="connsiteX1" fmla="*/ 630935 w 1769263"/>
                <a:gd name="connsiteY1" fmla="*/ 643467 h 1145846"/>
                <a:gd name="connsiteX2" fmla="*/ 1689268 w 1769263"/>
                <a:gd name="connsiteY2" fmla="*/ 846667 h 1145846"/>
                <a:gd name="connsiteX3" fmla="*/ 1517910 w 1769263"/>
                <a:gd name="connsiteY3" fmla="*/ 1139863 h 1145846"/>
                <a:gd name="connsiteX4" fmla="*/ 116288 w 1769263"/>
                <a:gd name="connsiteY4" fmla="*/ 1021483 h 1145846"/>
                <a:gd name="connsiteX5" fmla="*/ 29802 w 1769263"/>
                <a:gd name="connsiteY5" fmla="*/ 270932 h 1145846"/>
                <a:gd name="connsiteX6" fmla="*/ 300735 w 1769263"/>
                <a:gd name="connsiteY6" fmla="*/ 0 h 1145846"/>
                <a:gd name="connsiteX0" fmla="*/ 293216 w 1761057"/>
                <a:gd name="connsiteY0" fmla="*/ 0 h 1158722"/>
                <a:gd name="connsiteX1" fmla="*/ 623416 w 1761057"/>
                <a:gd name="connsiteY1" fmla="*/ 643467 h 1158722"/>
                <a:gd name="connsiteX2" fmla="*/ 1681749 w 1761057"/>
                <a:gd name="connsiteY2" fmla="*/ 846667 h 1158722"/>
                <a:gd name="connsiteX3" fmla="*/ 1510391 w 1761057"/>
                <a:gd name="connsiteY3" fmla="*/ 1139863 h 1158722"/>
                <a:gd name="connsiteX4" fmla="*/ 125372 w 1761057"/>
                <a:gd name="connsiteY4" fmla="*/ 1088433 h 1158722"/>
                <a:gd name="connsiteX5" fmla="*/ 22283 w 1761057"/>
                <a:gd name="connsiteY5" fmla="*/ 270932 h 1158722"/>
                <a:gd name="connsiteX6" fmla="*/ 293216 w 1761057"/>
                <a:gd name="connsiteY6" fmla="*/ 0 h 1158722"/>
                <a:gd name="connsiteX0" fmla="*/ 289912 w 1757411"/>
                <a:gd name="connsiteY0" fmla="*/ 0 h 1167127"/>
                <a:gd name="connsiteX1" fmla="*/ 620112 w 1757411"/>
                <a:gd name="connsiteY1" fmla="*/ 643467 h 1167127"/>
                <a:gd name="connsiteX2" fmla="*/ 1678445 w 1757411"/>
                <a:gd name="connsiteY2" fmla="*/ 846667 h 1167127"/>
                <a:gd name="connsiteX3" fmla="*/ 1507087 w 1757411"/>
                <a:gd name="connsiteY3" fmla="*/ 1139863 h 1167127"/>
                <a:gd name="connsiteX4" fmla="*/ 130370 w 1757411"/>
                <a:gd name="connsiteY4" fmla="*/ 1110749 h 1167127"/>
                <a:gd name="connsiteX5" fmla="*/ 18979 w 1757411"/>
                <a:gd name="connsiteY5" fmla="*/ 270932 h 1167127"/>
                <a:gd name="connsiteX6" fmla="*/ 289912 w 1757411"/>
                <a:gd name="connsiteY6" fmla="*/ 0 h 1167127"/>
                <a:gd name="connsiteX0" fmla="*/ 289912 w 1753435"/>
                <a:gd name="connsiteY0" fmla="*/ 0 h 1149191"/>
                <a:gd name="connsiteX1" fmla="*/ 620112 w 1753435"/>
                <a:gd name="connsiteY1" fmla="*/ 643467 h 1149191"/>
                <a:gd name="connsiteX2" fmla="*/ 1678445 w 1753435"/>
                <a:gd name="connsiteY2" fmla="*/ 846667 h 1149191"/>
                <a:gd name="connsiteX3" fmla="*/ 1507087 w 1753435"/>
                <a:gd name="connsiteY3" fmla="*/ 1139863 h 1149191"/>
                <a:gd name="connsiteX4" fmla="*/ 130370 w 1753435"/>
                <a:gd name="connsiteY4" fmla="*/ 1110749 h 1149191"/>
                <a:gd name="connsiteX5" fmla="*/ 18979 w 1753435"/>
                <a:gd name="connsiteY5" fmla="*/ 270932 h 1149191"/>
                <a:gd name="connsiteX6" fmla="*/ 289912 w 1753435"/>
                <a:gd name="connsiteY6" fmla="*/ 0 h 1149191"/>
                <a:gd name="connsiteX0" fmla="*/ 289912 w 1753435"/>
                <a:gd name="connsiteY0" fmla="*/ 0 h 1139864"/>
                <a:gd name="connsiteX1" fmla="*/ 620112 w 1753435"/>
                <a:gd name="connsiteY1" fmla="*/ 643467 h 1139864"/>
                <a:gd name="connsiteX2" fmla="*/ 1678445 w 1753435"/>
                <a:gd name="connsiteY2" fmla="*/ 846667 h 1139864"/>
                <a:gd name="connsiteX3" fmla="*/ 1507087 w 1753435"/>
                <a:gd name="connsiteY3" fmla="*/ 1139863 h 1139864"/>
                <a:gd name="connsiteX4" fmla="*/ 130370 w 1753435"/>
                <a:gd name="connsiteY4" fmla="*/ 1110749 h 1139864"/>
                <a:gd name="connsiteX5" fmla="*/ 18979 w 1753435"/>
                <a:gd name="connsiteY5" fmla="*/ 270932 h 1139864"/>
                <a:gd name="connsiteX6" fmla="*/ 289912 w 1753435"/>
                <a:gd name="connsiteY6" fmla="*/ 0 h 113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3435" h="1139864">
                  <a:moveTo>
                    <a:pt x="289912" y="0"/>
                  </a:moveTo>
                  <a:cubicBezTo>
                    <a:pt x="339301" y="251178"/>
                    <a:pt x="388690" y="502356"/>
                    <a:pt x="620112" y="643467"/>
                  </a:cubicBezTo>
                  <a:cubicBezTo>
                    <a:pt x="851534" y="784578"/>
                    <a:pt x="1530616" y="763934"/>
                    <a:pt x="1678445" y="846667"/>
                  </a:cubicBezTo>
                  <a:cubicBezTo>
                    <a:pt x="1826274" y="929400"/>
                    <a:pt x="1748496" y="1140483"/>
                    <a:pt x="1507087" y="1139863"/>
                  </a:cubicBezTo>
                  <a:cubicBezTo>
                    <a:pt x="1265678" y="1139243"/>
                    <a:pt x="468055" y="1141427"/>
                    <a:pt x="130370" y="1110749"/>
                  </a:cubicBezTo>
                  <a:cubicBezTo>
                    <a:pt x="-50253" y="865215"/>
                    <a:pt x="4868" y="440266"/>
                    <a:pt x="18979" y="270932"/>
                  </a:cubicBezTo>
                  <a:lnTo>
                    <a:pt x="289912"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8" name="Freeform a37">
              <a:extLst>
                <a:ext uri="{FF2B5EF4-FFF2-40B4-BE49-F238E27FC236}">
                  <a16:creationId xmlns:a16="http://schemas.microsoft.com/office/drawing/2014/main" id="{DE6A7952-D958-408B-A6C8-04891DC5ACC2}"/>
                </a:ext>
              </a:extLst>
            </p:cNvPr>
            <p:cNvSpPr/>
            <p:nvPr/>
          </p:nvSpPr>
          <p:spPr>
            <a:xfrm>
              <a:off x="6672775" y="3786506"/>
              <a:ext cx="4170917" cy="2445564"/>
            </a:xfrm>
            <a:custGeom>
              <a:avLst/>
              <a:gdLst>
                <a:gd name="connsiteX0" fmla="*/ 0 w 1388533"/>
                <a:gd name="connsiteY0" fmla="*/ 0 h 846667"/>
                <a:gd name="connsiteX1" fmla="*/ 330200 w 1388533"/>
                <a:gd name="connsiteY1" fmla="*/ 643467 h 846667"/>
                <a:gd name="connsiteX2" fmla="*/ 1388533 w 1388533"/>
                <a:gd name="connsiteY2" fmla="*/ 846667 h 846667"/>
                <a:gd name="connsiteX0" fmla="*/ 0 w 1388533"/>
                <a:gd name="connsiteY0" fmla="*/ 0 h 846667"/>
                <a:gd name="connsiteX1" fmla="*/ 330200 w 1388533"/>
                <a:gd name="connsiteY1" fmla="*/ 643467 h 846667"/>
                <a:gd name="connsiteX2" fmla="*/ 1388533 w 1388533"/>
                <a:gd name="connsiteY2" fmla="*/ 846667 h 846667"/>
                <a:gd name="connsiteX3" fmla="*/ 0 w 1388533"/>
                <a:gd name="connsiteY3" fmla="*/ 0 h 846667"/>
                <a:gd name="connsiteX0" fmla="*/ 110067 w 1498600"/>
                <a:gd name="connsiteY0" fmla="*/ 0 h 938793"/>
                <a:gd name="connsiteX1" fmla="*/ 440267 w 1498600"/>
                <a:gd name="connsiteY1" fmla="*/ 643467 h 938793"/>
                <a:gd name="connsiteX2" fmla="*/ 1498600 w 1498600"/>
                <a:gd name="connsiteY2" fmla="*/ 846667 h 938793"/>
                <a:gd name="connsiteX3" fmla="*/ 0 w 1498600"/>
                <a:gd name="connsiteY3" fmla="*/ 880533 h 938793"/>
                <a:gd name="connsiteX4" fmla="*/ 110067 w 1498600"/>
                <a:gd name="connsiteY4" fmla="*/ 0 h 938793"/>
                <a:gd name="connsiteX0" fmla="*/ 110067 w 1504207"/>
                <a:gd name="connsiteY0" fmla="*/ 0 h 1202394"/>
                <a:gd name="connsiteX1" fmla="*/ 440267 w 1504207"/>
                <a:gd name="connsiteY1" fmla="*/ 643467 h 1202394"/>
                <a:gd name="connsiteX2" fmla="*/ 1498600 w 1504207"/>
                <a:gd name="connsiteY2" fmla="*/ 846667 h 1202394"/>
                <a:gd name="connsiteX3" fmla="*/ 922867 w 1504207"/>
                <a:gd name="connsiteY3" fmla="*/ 1202267 h 1202394"/>
                <a:gd name="connsiteX4" fmla="*/ 0 w 1504207"/>
                <a:gd name="connsiteY4" fmla="*/ 880533 h 1202394"/>
                <a:gd name="connsiteX5" fmla="*/ 110067 w 1504207"/>
                <a:gd name="connsiteY5" fmla="*/ 0 h 1202394"/>
                <a:gd name="connsiteX0" fmla="*/ 146035 w 1540175"/>
                <a:gd name="connsiteY0" fmla="*/ 0 h 1202390"/>
                <a:gd name="connsiteX1" fmla="*/ 476235 w 1540175"/>
                <a:gd name="connsiteY1" fmla="*/ 643467 h 1202390"/>
                <a:gd name="connsiteX2" fmla="*/ 1534568 w 1540175"/>
                <a:gd name="connsiteY2" fmla="*/ 846667 h 1202390"/>
                <a:gd name="connsiteX3" fmla="*/ 958835 w 1540175"/>
                <a:gd name="connsiteY3" fmla="*/ 1202267 h 1202390"/>
                <a:gd name="connsiteX4" fmla="*/ 35968 w 1540175"/>
                <a:gd name="connsiteY4" fmla="*/ 880533 h 1202390"/>
                <a:gd name="connsiteX5" fmla="*/ 2101 w 1540175"/>
                <a:gd name="connsiteY5" fmla="*/ 262466 h 1202390"/>
                <a:gd name="connsiteX6" fmla="*/ 146035 w 1540175"/>
                <a:gd name="connsiteY6" fmla="*/ 0 h 1202390"/>
                <a:gd name="connsiteX0" fmla="*/ 145249 w 1539389"/>
                <a:gd name="connsiteY0" fmla="*/ 0 h 1202730"/>
                <a:gd name="connsiteX1" fmla="*/ 475449 w 1539389"/>
                <a:gd name="connsiteY1" fmla="*/ 643467 h 1202730"/>
                <a:gd name="connsiteX2" fmla="*/ 1533782 w 1539389"/>
                <a:gd name="connsiteY2" fmla="*/ 846667 h 1202730"/>
                <a:gd name="connsiteX3" fmla="*/ 958049 w 1539389"/>
                <a:gd name="connsiteY3" fmla="*/ 1202267 h 1202730"/>
                <a:gd name="connsiteX4" fmla="*/ 77515 w 1539389"/>
                <a:gd name="connsiteY4" fmla="*/ 1024467 h 1202730"/>
                <a:gd name="connsiteX5" fmla="*/ 1315 w 1539389"/>
                <a:gd name="connsiteY5" fmla="*/ 262466 h 1202730"/>
                <a:gd name="connsiteX6" fmla="*/ 145249 w 1539389"/>
                <a:gd name="connsiteY6" fmla="*/ 0 h 1202730"/>
                <a:gd name="connsiteX0" fmla="*/ 87435 w 1481575"/>
                <a:gd name="connsiteY0" fmla="*/ 0 h 1202730"/>
                <a:gd name="connsiteX1" fmla="*/ 417635 w 1481575"/>
                <a:gd name="connsiteY1" fmla="*/ 643467 h 1202730"/>
                <a:gd name="connsiteX2" fmla="*/ 1475968 w 1481575"/>
                <a:gd name="connsiteY2" fmla="*/ 846667 h 1202730"/>
                <a:gd name="connsiteX3" fmla="*/ 900235 w 1481575"/>
                <a:gd name="connsiteY3" fmla="*/ 1202267 h 1202730"/>
                <a:gd name="connsiteX4" fmla="*/ 19701 w 1481575"/>
                <a:gd name="connsiteY4" fmla="*/ 1024467 h 1202730"/>
                <a:gd name="connsiteX5" fmla="*/ 2768 w 1481575"/>
                <a:gd name="connsiteY5" fmla="*/ 287866 h 1202730"/>
                <a:gd name="connsiteX6" fmla="*/ 87435 w 1481575"/>
                <a:gd name="connsiteY6" fmla="*/ 0 h 1202730"/>
                <a:gd name="connsiteX0" fmla="*/ 212490 w 1606630"/>
                <a:gd name="connsiteY0" fmla="*/ 0 h 1202730"/>
                <a:gd name="connsiteX1" fmla="*/ 542690 w 1606630"/>
                <a:gd name="connsiteY1" fmla="*/ 643467 h 1202730"/>
                <a:gd name="connsiteX2" fmla="*/ 1601023 w 1606630"/>
                <a:gd name="connsiteY2" fmla="*/ 846667 h 1202730"/>
                <a:gd name="connsiteX3" fmla="*/ 1025290 w 1606630"/>
                <a:gd name="connsiteY3" fmla="*/ 1202267 h 1202730"/>
                <a:gd name="connsiteX4" fmla="*/ 144756 w 1606630"/>
                <a:gd name="connsiteY4" fmla="*/ 1024467 h 1202730"/>
                <a:gd name="connsiteX5" fmla="*/ 823 w 1606630"/>
                <a:gd name="connsiteY5" fmla="*/ 313266 h 1202730"/>
                <a:gd name="connsiteX6" fmla="*/ 212490 w 1606630"/>
                <a:gd name="connsiteY6" fmla="*/ 0 h 1202730"/>
                <a:gd name="connsiteX0" fmla="*/ 215511 w 1609651"/>
                <a:gd name="connsiteY0" fmla="*/ 0 h 1202730"/>
                <a:gd name="connsiteX1" fmla="*/ 545711 w 1609651"/>
                <a:gd name="connsiteY1" fmla="*/ 643467 h 1202730"/>
                <a:gd name="connsiteX2" fmla="*/ 1604044 w 1609651"/>
                <a:gd name="connsiteY2" fmla="*/ 846667 h 1202730"/>
                <a:gd name="connsiteX3" fmla="*/ 1028311 w 1609651"/>
                <a:gd name="connsiteY3" fmla="*/ 1202267 h 1202730"/>
                <a:gd name="connsiteX4" fmla="*/ 147777 w 1609651"/>
                <a:gd name="connsiteY4" fmla="*/ 1024467 h 1202730"/>
                <a:gd name="connsiteX5" fmla="*/ 3844 w 1609651"/>
                <a:gd name="connsiteY5" fmla="*/ 313266 h 1202730"/>
                <a:gd name="connsiteX6" fmla="*/ 215511 w 1609651"/>
                <a:gd name="connsiteY6" fmla="*/ 0 h 1202730"/>
                <a:gd name="connsiteX0" fmla="*/ 220938 w 1615078"/>
                <a:gd name="connsiteY0" fmla="*/ 0 h 1202730"/>
                <a:gd name="connsiteX1" fmla="*/ 551138 w 1615078"/>
                <a:gd name="connsiteY1" fmla="*/ 643467 h 1202730"/>
                <a:gd name="connsiteX2" fmla="*/ 1609471 w 1615078"/>
                <a:gd name="connsiteY2" fmla="*/ 846667 h 1202730"/>
                <a:gd name="connsiteX3" fmla="*/ 1033738 w 1615078"/>
                <a:gd name="connsiteY3" fmla="*/ 1202267 h 1202730"/>
                <a:gd name="connsiteX4" fmla="*/ 153204 w 1615078"/>
                <a:gd name="connsiteY4" fmla="*/ 1024467 h 1202730"/>
                <a:gd name="connsiteX5" fmla="*/ 9271 w 1615078"/>
                <a:gd name="connsiteY5" fmla="*/ 313266 h 1202730"/>
                <a:gd name="connsiteX6" fmla="*/ 220938 w 1615078"/>
                <a:gd name="connsiteY6" fmla="*/ 0 h 1202730"/>
                <a:gd name="connsiteX0" fmla="*/ 273661 w 1667801"/>
                <a:gd name="connsiteY0" fmla="*/ 0 h 1202730"/>
                <a:gd name="connsiteX1" fmla="*/ 603861 w 1667801"/>
                <a:gd name="connsiteY1" fmla="*/ 643467 h 1202730"/>
                <a:gd name="connsiteX2" fmla="*/ 1662194 w 1667801"/>
                <a:gd name="connsiteY2" fmla="*/ 846667 h 1202730"/>
                <a:gd name="connsiteX3" fmla="*/ 1086461 w 1667801"/>
                <a:gd name="connsiteY3" fmla="*/ 1202267 h 1202730"/>
                <a:gd name="connsiteX4" fmla="*/ 205927 w 1667801"/>
                <a:gd name="connsiteY4" fmla="*/ 1024467 h 1202730"/>
                <a:gd name="connsiteX5" fmla="*/ 2728 w 1667801"/>
                <a:gd name="connsiteY5" fmla="*/ 270932 h 1202730"/>
                <a:gd name="connsiteX6" fmla="*/ 273661 w 1667801"/>
                <a:gd name="connsiteY6" fmla="*/ 0 h 1202730"/>
                <a:gd name="connsiteX0" fmla="*/ 309413 w 1703553"/>
                <a:gd name="connsiteY0" fmla="*/ 0 h 1316455"/>
                <a:gd name="connsiteX1" fmla="*/ 639613 w 1703553"/>
                <a:gd name="connsiteY1" fmla="*/ 643467 h 1316455"/>
                <a:gd name="connsiteX2" fmla="*/ 1697946 w 1703553"/>
                <a:gd name="connsiteY2" fmla="*/ 846667 h 1316455"/>
                <a:gd name="connsiteX3" fmla="*/ 1122213 w 1703553"/>
                <a:gd name="connsiteY3" fmla="*/ 1202267 h 1316455"/>
                <a:gd name="connsiteX4" fmla="*/ 108244 w 1703553"/>
                <a:gd name="connsiteY4" fmla="*/ 1267470 h 1316455"/>
                <a:gd name="connsiteX5" fmla="*/ 38480 w 1703553"/>
                <a:gd name="connsiteY5" fmla="*/ 270932 h 1316455"/>
                <a:gd name="connsiteX6" fmla="*/ 309413 w 1703553"/>
                <a:gd name="connsiteY6" fmla="*/ 0 h 1316455"/>
                <a:gd name="connsiteX0" fmla="*/ 286361 w 1680501"/>
                <a:gd name="connsiteY0" fmla="*/ 0 h 1292818"/>
                <a:gd name="connsiteX1" fmla="*/ 616561 w 1680501"/>
                <a:gd name="connsiteY1" fmla="*/ 643467 h 1292818"/>
                <a:gd name="connsiteX2" fmla="*/ 1674894 w 1680501"/>
                <a:gd name="connsiteY2" fmla="*/ 846667 h 1292818"/>
                <a:gd name="connsiteX3" fmla="*/ 1099161 w 1680501"/>
                <a:gd name="connsiteY3" fmla="*/ 1202267 h 1292818"/>
                <a:gd name="connsiteX4" fmla="*/ 136844 w 1680501"/>
                <a:gd name="connsiteY4" fmla="*/ 1238541 h 1292818"/>
                <a:gd name="connsiteX5" fmla="*/ 15428 w 1680501"/>
                <a:gd name="connsiteY5" fmla="*/ 270932 h 1292818"/>
                <a:gd name="connsiteX6" fmla="*/ 286361 w 1680501"/>
                <a:gd name="connsiteY6" fmla="*/ 0 h 1292818"/>
                <a:gd name="connsiteX0" fmla="*/ 286361 w 1679857"/>
                <a:gd name="connsiteY0" fmla="*/ 0 h 1377270"/>
                <a:gd name="connsiteX1" fmla="*/ 616561 w 1679857"/>
                <a:gd name="connsiteY1" fmla="*/ 643467 h 1377270"/>
                <a:gd name="connsiteX2" fmla="*/ 1674894 w 1679857"/>
                <a:gd name="connsiteY2" fmla="*/ 846667 h 1377270"/>
                <a:gd name="connsiteX3" fmla="*/ 1043204 w 1679857"/>
                <a:gd name="connsiteY3" fmla="*/ 1375841 h 1377270"/>
                <a:gd name="connsiteX4" fmla="*/ 136844 w 1679857"/>
                <a:gd name="connsiteY4" fmla="*/ 1238541 h 1377270"/>
                <a:gd name="connsiteX5" fmla="*/ 15428 w 1679857"/>
                <a:gd name="connsiteY5" fmla="*/ 270932 h 1377270"/>
                <a:gd name="connsiteX6" fmla="*/ 286361 w 1679857"/>
                <a:gd name="connsiteY6" fmla="*/ 0 h 1377270"/>
                <a:gd name="connsiteX0" fmla="*/ 343193 w 1736689"/>
                <a:gd name="connsiteY0" fmla="*/ 0 h 1377270"/>
                <a:gd name="connsiteX1" fmla="*/ 673393 w 1736689"/>
                <a:gd name="connsiteY1" fmla="*/ 643467 h 1377270"/>
                <a:gd name="connsiteX2" fmla="*/ 1731726 w 1736689"/>
                <a:gd name="connsiteY2" fmla="*/ 846667 h 1377270"/>
                <a:gd name="connsiteX3" fmla="*/ 1100036 w 1736689"/>
                <a:gd name="connsiteY3" fmla="*/ 1375841 h 1377270"/>
                <a:gd name="connsiteX4" fmla="*/ 193676 w 1736689"/>
                <a:gd name="connsiteY4" fmla="*/ 1238541 h 1377270"/>
                <a:gd name="connsiteX5" fmla="*/ 3391 w 1736689"/>
                <a:gd name="connsiteY5" fmla="*/ 201503 h 1377270"/>
                <a:gd name="connsiteX6" fmla="*/ 343193 w 1736689"/>
                <a:gd name="connsiteY6" fmla="*/ 0 h 1377270"/>
                <a:gd name="connsiteX0" fmla="*/ 341541 w 1735037"/>
                <a:gd name="connsiteY0" fmla="*/ 0 h 1376514"/>
                <a:gd name="connsiteX1" fmla="*/ 671741 w 1735037"/>
                <a:gd name="connsiteY1" fmla="*/ 643467 h 1376514"/>
                <a:gd name="connsiteX2" fmla="*/ 1730074 w 1735037"/>
                <a:gd name="connsiteY2" fmla="*/ 846667 h 1376514"/>
                <a:gd name="connsiteX3" fmla="*/ 1098384 w 1735037"/>
                <a:gd name="connsiteY3" fmla="*/ 1375841 h 1376514"/>
                <a:gd name="connsiteX4" fmla="*/ 239372 w 1735037"/>
                <a:gd name="connsiteY4" fmla="*/ 1215398 h 1376514"/>
                <a:gd name="connsiteX5" fmla="*/ 1739 w 1735037"/>
                <a:gd name="connsiteY5" fmla="*/ 201503 h 1376514"/>
                <a:gd name="connsiteX6" fmla="*/ 341541 w 1735037"/>
                <a:gd name="connsiteY6" fmla="*/ 0 h 1376514"/>
                <a:gd name="connsiteX0" fmla="*/ 340811 w 1734307"/>
                <a:gd name="connsiteY0" fmla="*/ 0 h 1376164"/>
                <a:gd name="connsiteX1" fmla="*/ 671011 w 1734307"/>
                <a:gd name="connsiteY1" fmla="*/ 643467 h 1376164"/>
                <a:gd name="connsiteX2" fmla="*/ 1729344 w 1734307"/>
                <a:gd name="connsiteY2" fmla="*/ 846667 h 1376164"/>
                <a:gd name="connsiteX3" fmla="*/ 1097654 w 1734307"/>
                <a:gd name="connsiteY3" fmla="*/ 1375841 h 1376164"/>
                <a:gd name="connsiteX4" fmla="*/ 303207 w 1734307"/>
                <a:gd name="connsiteY4" fmla="*/ 1174898 h 1376164"/>
                <a:gd name="connsiteX5" fmla="*/ 1009 w 1734307"/>
                <a:gd name="connsiteY5" fmla="*/ 201503 h 1376164"/>
                <a:gd name="connsiteX6" fmla="*/ 340811 w 1734307"/>
                <a:gd name="connsiteY6" fmla="*/ 0 h 1376164"/>
                <a:gd name="connsiteX0" fmla="*/ 390835 w 1784331"/>
                <a:gd name="connsiteY0" fmla="*/ 0 h 1435505"/>
                <a:gd name="connsiteX1" fmla="*/ 721035 w 1784331"/>
                <a:gd name="connsiteY1" fmla="*/ 643467 h 1435505"/>
                <a:gd name="connsiteX2" fmla="*/ 1779368 w 1784331"/>
                <a:gd name="connsiteY2" fmla="*/ 846667 h 1435505"/>
                <a:gd name="connsiteX3" fmla="*/ 1147678 w 1784331"/>
                <a:gd name="connsiteY3" fmla="*/ 1375841 h 1435505"/>
                <a:gd name="connsiteX4" fmla="*/ 99274 w 1784331"/>
                <a:gd name="connsiteY4" fmla="*/ 1371615 h 1435505"/>
                <a:gd name="connsiteX5" fmla="*/ 51033 w 1784331"/>
                <a:gd name="connsiteY5" fmla="*/ 201503 h 1435505"/>
                <a:gd name="connsiteX6" fmla="*/ 390835 w 1784331"/>
                <a:gd name="connsiteY6" fmla="*/ 0 h 1435505"/>
                <a:gd name="connsiteX0" fmla="*/ 341823 w 1735319"/>
                <a:gd name="connsiteY0" fmla="*/ 0 h 1376779"/>
                <a:gd name="connsiteX1" fmla="*/ 672023 w 1735319"/>
                <a:gd name="connsiteY1" fmla="*/ 643467 h 1376779"/>
                <a:gd name="connsiteX2" fmla="*/ 1730356 w 1735319"/>
                <a:gd name="connsiteY2" fmla="*/ 846667 h 1376779"/>
                <a:gd name="connsiteX3" fmla="*/ 1098666 w 1735319"/>
                <a:gd name="connsiteY3" fmla="*/ 1375841 h 1376779"/>
                <a:gd name="connsiteX4" fmla="*/ 226741 w 1735319"/>
                <a:gd name="connsiteY4" fmla="*/ 1226970 h 1376779"/>
                <a:gd name="connsiteX5" fmla="*/ 2021 w 1735319"/>
                <a:gd name="connsiteY5" fmla="*/ 201503 h 1376779"/>
                <a:gd name="connsiteX6" fmla="*/ 341823 w 1735319"/>
                <a:gd name="connsiteY6" fmla="*/ 0 h 1376779"/>
                <a:gd name="connsiteX0" fmla="*/ 341823 w 1735748"/>
                <a:gd name="connsiteY0" fmla="*/ 0 h 1590016"/>
                <a:gd name="connsiteX1" fmla="*/ 672023 w 1735748"/>
                <a:gd name="connsiteY1" fmla="*/ 643467 h 1590016"/>
                <a:gd name="connsiteX2" fmla="*/ 1730356 w 1735748"/>
                <a:gd name="connsiteY2" fmla="*/ 846667 h 1590016"/>
                <a:gd name="connsiteX3" fmla="*/ 1137405 w 1735748"/>
                <a:gd name="connsiteY3" fmla="*/ 1589915 h 1590016"/>
                <a:gd name="connsiteX4" fmla="*/ 226741 w 1735748"/>
                <a:gd name="connsiteY4" fmla="*/ 1226970 h 1590016"/>
                <a:gd name="connsiteX5" fmla="*/ 2021 w 1735748"/>
                <a:gd name="connsiteY5" fmla="*/ 201503 h 1590016"/>
                <a:gd name="connsiteX6" fmla="*/ 341823 w 1735748"/>
                <a:gd name="connsiteY6" fmla="*/ 0 h 1590016"/>
                <a:gd name="connsiteX0" fmla="*/ 341823 w 1735853"/>
                <a:gd name="connsiteY0" fmla="*/ 0 h 1457075"/>
                <a:gd name="connsiteX1" fmla="*/ 672023 w 1735853"/>
                <a:gd name="connsiteY1" fmla="*/ 643467 h 1457075"/>
                <a:gd name="connsiteX2" fmla="*/ 1730356 w 1735853"/>
                <a:gd name="connsiteY2" fmla="*/ 846667 h 1457075"/>
                <a:gd name="connsiteX3" fmla="*/ 1146014 w 1735853"/>
                <a:gd name="connsiteY3" fmla="*/ 1456842 h 1457075"/>
                <a:gd name="connsiteX4" fmla="*/ 226741 w 1735853"/>
                <a:gd name="connsiteY4" fmla="*/ 1226970 h 1457075"/>
                <a:gd name="connsiteX5" fmla="*/ 2021 w 1735853"/>
                <a:gd name="connsiteY5" fmla="*/ 201503 h 1457075"/>
                <a:gd name="connsiteX6" fmla="*/ 341823 w 1735853"/>
                <a:gd name="connsiteY6" fmla="*/ 0 h 1457075"/>
                <a:gd name="connsiteX0" fmla="*/ 341823 w 1736581"/>
                <a:gd name="connsiteY0" fmla="*/ 0 h 1520629"/>
                <a:gd name="connsiteX1" fmla="*/ 672023 w 1736581"/>
                <a:gd name="connsiteY1" fmla="*/ 643467 h 1520629"/>
                <a:gd name="connsiteX2" fmla="*/ 1730356 w 1736581"/>
                <a:gd name="connsiteY2" fmla="*/ 846667 h 1520629"/>
                <a:gd name="connsiteX3" fmla="*/ 1197666 w 1736581"/>
                <a:gd name="connsiteY3" fmla="*/ 1520485 h 1520629"/>
                <a:gd name="connsiteX4" fmla="*/ 226741 w 1736581"/>
                <a:gd name="connsiteY4" fmla="*/ 1226970 h 1520629"/>
                <a:gd name="connsiteX5" fmla="*/ 2021 w 1736581"/>
                <a:gd name="connsiteY5" fmla="*/ 201503 h 1520629"/>
                <a:gd name="connsiteX6" fmla="*/ 341823 w 1736581"/>
                <a:gd name="connsiteY6" fmla="*/ 0 h 1520629"/>
                <a:gd name="connsiteX0" fmla="*/ 341823 w 1737806"/>
                <a:gd name="connsiteY0" fmla="*/ 0 h 1514848"/>
                <a:gd name="connsiteX1" fmla="*/ 672023 w 1737806"/>
                <a:gd name="connsiteY1" fmla="*/ 643467 h 1514848"/>
                <a:gd name="connsiteX2" fmla="*/ 1730356 w 1737806"/>
                <a:gd name="connsiteY2" fmla="*/ 846667 h 1514848"/>
                <a:gd name="connsiteX3" fmla="*/ 1262231 w 1737806"/>
                <a:gd name="connsiteY3" fmla="*/ 1514699 h 1514848"/>
                <a:gd name="connsiteX4" fmla="*/ 226741 w 1737806"/>
                <a:gd name="connsiteY4" fmla="*/ 1226970 h 1514848"/>
                <a:gd name="connsiteX5" fmla="*/ 2021 w 1737806"/>
                <a:gd name="connsiteY5" fmla="*/ 201503 h 1514848"/>
                <a:gd name="connsiteX6" fmla="*/ 341823 w 1737806"/>
                <a:gd name="connsiteY6" fmla="*/ 0 h 1514848"/>
                <a:gd name="connsiteX0" fmla="*/ 341823 w 1736135"/>
                <a:gd name="connsiteY0" fmla="*/ 0 h 1451303"/>
                <a:gd name="connsiteX1" fmla="*/ 672023 w 1736135"/>
                <a:gd name="connsiteY1" fmla="*/ 643467 h 1451303"/>
                <a:gd name="connsiteX2" fmla="*/ 1730356 w 1736135"/>
                <a:gd name="connsiteY2" fmla="*/ 846667 h 1451303"/>
                <a:gd name="connsiteX3" fmla="*/ 1167536 w 1736135"/>
                <a:gd name="connsiteY3" fmla="*/ 1451056 h 1451303"/>
                <a:gd name="connsiteX4" fmla="*/ 226741 w 1736135"/>
                <a:gd name="connsiteY4" fmla="*/ 1226970 h 1451303"/>
                <a:gd name="connsiteX5" fmla="*/ 2021 w 1736135"/>
                <a:gd name="connsiteY5" fmla="*/ 201503 h 1451303"/>
                <a:gd name="connsiteX6" fmla="*/ 341823 w 1736135"/>
                <a:gd name="connsiteY6" fmla="*/ 0 h 1451303"/>
                <a:gd name="connsiteX0" fmla="*/ 342945 w 1737257"/>
                <a:gd name="connsiteY0" fmla="*/ 0 h 1451144"/>
                <a:gd name="connsiteX1" fmla="*/ 673145 w 1737257"/>
                <a:gd name="connsiteY1" fmla="*/ 643467 h 1451144"/>
                <a:gd name="connsiteX2" fmla="*/ 1731478 w 1737257"/>
                <a:gd name="connsiteY2" fmla="*/ 846667 h 1451144"/>
                <a:gd name="connsiteX3" fmla="*/ 1168658 w 1737257"/>
                <a:gd name="connsiteY3" fmla="*/ 1451056 h 1451144"/>
                <a:gd name="connsiteX4" fmla="*/ 197732 w 1737257"/>
                <a:gd name="connsiteY4" fmla="*/ 1053396 h 1451144"/>
                <a:gd name="connsiteX5" fmla="*/ 3143 w 1737257"/>
                <a:gd name="connsiteY5" fmla="*/ 201503 h 1451144"/>
                <a:gd name="connsiteX6" fmla="*/ 342945 w 1737257"/>
                <a:gd name="connsiteY6" fmla="*/ 0 h 1451144"/>
                <a:gd name="connsiteX0" fmla="*/ 388213 w 1782525"/>
                <a:gd name="connsiteY0" fmla="*/ 0 h 1451277"/>
                <a:gd name="connsiteX1" fmla="*/ 718413 w 1782525"/>
                <a:gd name="connsiteY1" fmla="*/ 643467 h 1451277"/>
                <a:gd name="connsiteX2" fmla="*/ 1776746 w 1782525"/>
                <a:gd name="connsiteY2" fmla="*/ 846667 h 1451277"/>
                <a:gd name="connsiteX3" fmla="*/ 1213926 w 1782525"/>
                <a:gd name="connsiteY3" fmla="*/ 1451056 h 1451277"/>
                <a:gd name="connsiteX4" fmla="*/ 100956 w 1782525"/>
                <a:gd name="connsiteY4" fmla="*/ 1215398 h 1451277"/>
                <a:gd name="connsiteX5" fmla="*/ 48411 w 1782525"/>
                <a:gd name="connsiteY5" fmla="*/ 201503 h 1451277"/>
                <a:gd name="connsiteX6" fmla="*/ 388213 w 1782525"/>
                <a:gd name="connsiteY6" fmla="*/ 0 h 1451277"/>
                <a:gd name="connsiteX0" fmla="*/ 342726 w 1737038"/>
                <a:gd name="connsiteY0" fmla="*/ 0 h 1451211"/>
                <a:gd name="connsiteX1" fmla="*/ 672926 w 1737038"/>
                <a:gd name="connsiteY1" fmla="*/ 643467 h 1451211"/>
                <a:gd name="connsiteX2" fmla="*/ 1731259 w 1737038"/>
                <a:gd name="connsiteY2" fmla="*/ 846667 h 1451211"/>
                <a:gd name="connsiteX3" fmla="*/ 1168439 w 1737038"/>
                <a:gd name="connsiteY3" fmla="*/ 1451056 h 1451211"/>
                <a:gd name="connsiteX4" fmla="*/ 201817 w 1737038"/>
                <a:gd name="connsiteY4" fmla="*/ 1169111 h 1451211"/>
                <a:gd name="connsiteX5" fmla="*/ 2924 w 1737038"/>
                <a:gd name="connsiteY5" fmla="*/ 201503 h 1451211"/>
                <a:gd name="connsiteX6" fmla="*/ 342726 w 1737038"/>
                <a:gd name="connsiteY6" fmla="*/ 0 h 1451211"/>
                <a:gd name="connsiteX0" fmla="*/ 359894 w 1754206"/>
                <a:gd name="connsiteY0" fmla="*/ 0 h 1451230"/>
                <a:gd name="connsiteX1" fmla="*/ 690094 w 1754206"/>
                <a:gd name="connsiteY1" fmla="*/ 643467 h 1451230"/>
                <a:gd name="connsiteX2" fmla="*/ 1748427 w 1754206"/>
                <a:gd name="connsiteY2" fmla="*/ 846667 h 1451230"/>
                <a:gd name="connsiteX3" fmla="*/ 1185607 w 1754206"/>
                <a:gd name="connsiteY3" fmla="*/ 1451056 h 1451230"/>
                <a:gd name="connsiteX4" fmla="*/ 128593 w 1754206"/>
                <a:gd name="connsiteY4" fmla="*/ 1186468 h 1451230"/>
                <a:gd name="connsiteX5" fmla="*/ 20092 w 1754206"/>
                <a:gd name="connsiteY5" fmla="*/ 201503 h 1451230"/>
                <a:gd name="connsiteX6" fmla="*/ 359894 w 1754206"/>
                <a:gd name="connsiteY6" fmla="*/ 0 h 1451230"/>
                <a:gd name="connsiteX0" fmla="*/ 405288 w 1799600"/>
                <a:gd name="connsiteY0" fmla="*/ 0 h 1451230"/>
                <a:gd name="connsiteX1" fmla="*/ 735488 w 1799600"/>
                <a:gd name="connsiteY1" fmla="*/ 643467 h 1451230"/>
                <a:gd name="connsiteX2" fmla="*/ 1793821 w 1799600"/>
                <a:gd name="connsiteY2" fmla="*/ 846667 h 1451230"/>
                <a:gd name="connsiteX3" fmla="*/ 1231001 w 1799600"/>
                <a:gd name="connsiteY3" fmla="*/ 1451056 h 1451230"/>
                <a:gd name="connsiteX4" fmla="*/ 173987 w 1799600"/>
                <a:gd name="connsiteY4" fmla="*/ 1186468 h 1451230"/>
                <a:gd name="connsiteX5" fmla="*/ 5225 w 1799600"/>
                <a:gd name="connsiteY5" fmla="*/ 74216 h 1451230"/>
                <a:gd name="connsiteX6" fmla="*/ 405288 w 1799600"/>
                <a:gd name="connsiteY6" fmla="*/ 0 h 1451230"/>
                <a:gd name="connsiteX0" fmla="*/ 387119 w 1781431"/>
                <a:gd name="connsiteY0" fmla="*/ 0 h 1451230"/>
                <a:gd name="connsiteX1" fmla="*/ 717319 w 1781431"/>
                <a:gd name="connsiteY1" fmla="*/ 643467 h 1451230"/>
                <a:gd name="connsiteX2" fmla="*/ 1775652 w 1781431"/>
                <a:gd name="connsiteY2" fmla="*/ 846667 h 1451230"/>
                <a:gd name="connsiteX3" fmla="*/ 1212832 w 1781431"/>
                <a:gd name="connsiteY3" fmla="*/ 1451056 h 1451230"/>
                <a:gd name="connsiteX4" fmla="*/ 155818 w 1781431"/>
                <a:gd name="connsiteY4" fmla="*/ 1186468 h 1451230"/>
                <a:gd name="connsiteX5" fmla="*/ 8578 w 1781431"/>
                <a:gd name="connsiteY5" fmla="*/ 172575 h 1451230"/>
                <a:gd name="connsiteX6" fmla="*/ 387119 w 1781431"/>
                <a:gd name="connsiteY6" fmla="*/ 0 h 1451230"/>
                <a:gd name="connsiteX0" fmla="*/ 388032 w 1782344"/>
                <a:gd name="connsiteY0" fmla="*/ 0 h 1490946"/>
                <a:gd name="connsiteX1" fmla="*/ 718232 w 1782344"/>
                <a:gd name="connsiteY1" fmla="*/ 643467 h 1490946"/>
                <a:gd name="connsiteX2" fmla="*/ 1776565 w 1782344"/>
                <a:gd name="connsiteY2" fmla="*/ 846667 h 1490946"/>
                <a:gd name="connsiteX3" fmla="*/ 1213745 w 1782344"/>
                <a:gd name="connsiteY3" fmla="*/ 1451056 h 1490946"/>
                <a:gd name="connsiteX4" fmla="*/ 152426 w 1782344"/>
                <a:gd name="connsiteY4" fmla="*/ 1417900 h 1490946"/>
                <a:gd name="connsiteX5" fmla="*/ 9491 w 1782344"/>
                <a:gd name="connsiteY5" fmla="*/ 172575 h 1490946"/>
                <a:gd name="connsiteX6" fmla="*/ 388032 w 1782344"/>
                <a:gd name="connsiteY6" fmla="*/ 0 h 1490946"/>
                <a:gd name="connsiteX0" fmla="*/ 388032 w 1782172"/>
                <a:gd name="connsiteY0" fmla="*/ 0 h 1579016"/>
                <a:gd name="connsiteX1" fmla="*/ 718232 w 1782172"/>
                <a:gd name="connsiteY1" fmla="*/ 643467 h 1579016"/>
                <a:gd name="connsiteX2" fmla="*/ 1776565 w 1782172"/>
                <a:gd name="connsiteY2" fmla="*/ 846667 h 1579016"/>
                <a:gd name="connsiteX3" fmla="*/ 1200832 w 1782172"/>
                <a:gd name="connsiteY3" fmla="*/ 1578343 h 1579016"/>
                <a:gd name="connsiteX4" fmla="*/ 152426 w 1782172"/>
                <a:gd name="connsiteY4" fmla="*/ 1417900 h 1579016"/>
                <a:gd name="connsiteX5" fmla="*/ 9491 w 1782172"/>
                <a:gd name="connsiteY5" fmla="*/ 172575 h 1579016"/>
                <a:gd name="connsiteX6" fmla="*/ 388032 w 1782172"/>
                <a:gd name="connsiteY6" fmla="*/ 0 h 1579016"/>
                <a:gd name="connsiteX0" fmla="*/ 388032 w 1811175"/>
                <a:gd name="connsiteY0" fmla="*/ 0 h 1579016"/>
                <a:gd name="connsiteX1" fmla="*/ 718232 w 1811175"/>
                <a:gd name="connsiteY1" fmla="*/ 643467 h 1579016"/>
                <a:gd name="connsiteX2" fmla="*/ 1805925 w 1811175"/>
                <a:gd name="connsiteY2" fmla="*/ 846667 h 1579016"/>
                <a:gd name="connsiteX3" fmla="*/ 1200832 w 1811175"/>
                <a:gd name="connsiteY3" fmla="*/ 1578343 h 1579016"/>
                <a:gd name="connsiteX4" fmla="*/ 152426 w 1811175"/>
                <a:gd name="connsiteY4" fmla="*/ 1417900 h 1579016"/>
                <a:gd name="connsiteX5" fmla="*/ 9491 w 1811175"/>
                <a:gd name="connsiteY5" fmla="*/ 172575 h 1579016"/>
                <a:gd name="connsiteX6" fmla="*/ 388032 w 1811175"/>
                <a:gd name="connsiteY6" fmla="*/ 0 h 1579016"/>
                <a:gd name="connsiteX0" fmla="*/ 384026 w 1807424"/>
                <a:gd name="connsiteY0" fmla="*/ 0 h 1631022"/>
                <a:gd name="connsiteX1" fmla="*/ 714226 w 1807424"/>
                <a:gd name="connsiteY1" fmla="*/ 643467 h 1631022"/>
                <a:gd name="connsiteX2" fmla="*/ 1801919 w 1807424"/>
                <a:gd name="connsiteY2" fmla="*/ 846667 h 1631022"/>
                <a:gd name="connsiteX3" fmla="*/ 1196826 w 1807424"/>
                <a:gd name="connsiteY3" fmla="*/ 1578343 h 1631022"/>
                <a:gd name="connsiteX4" fmla="*/ 172057 w 1807424"/>
                <a:gd name="connsiteY4" fmla="*/ 1481446 h 1631022"/>
                <a:gd name="connsiteX5" fmla="*/ 5485 w 1807424"/>
                <a:gd name="connsiteY5" fmla="*/ 172575 h 1631022"/>
                <a:gd name="connsiteX6" fmla="*/ 384026 w 1807424"/>
                <a:gd name="connsiteY6" fmla="*/ 0 h 1631022"/>
                <a:gd name="connsiteX0" fmla="*/ 384026 w 1870007"/>
                <a:gd name="connsiteY0" fmla="*/ 0 h 1609177"/>
                <a:gd name="connsiteX1" fmla="*/ 714226 w 1870007"/>
                <a:gd name="connsiteY1" fmla="*/ 643467 h 1609177"/>
                <a:gd name="connsiteX2" fmla="*/ 1801919 w 1870007"/>
                <a:gd name="connsiteY2" fmla="*/ 846667 h 1609177"/>
                <a:gd name="connsiteX3" fmla="*/ 1582904 w 1870007"/>
                <a:gd name="connsiteY3" fmla="*/ 1546570 h 1609177"/>
                <a:gd name="connsiteX4" fmla="*/ 172057 w 1870007"/>
                <a:gd name="connsiteY4" fmla="*/ 1481446 h 1609177"/>
                <a:gd name="connsiteX5" fmla="*/ 5485 w 1870007"/>
                <a:gd name="connsiteY5" fmla="*/ 172575 h 1609177"/>
                <a:gd name="connsiteX6" fmla="*/ 384026 w 1870007"/>
                <a:gd name="connsiteY6" fmla="*/ 0 h 1609177"/>
                <a:gd name="connsiteX0" fmla="*/ 384026 w 1855278"/>
                <a:gd name="connsiteY0" fmla="*/ 0 h 1609177"/>
                <a:gd name="connsiteX1" fmla="*/ 714226 w 1855278"/>
                <a:gd name="connsiteY1" fmla="*/ 643467 h 1609177"/>
                <a:gd name="connsiteX2" fmla="*/ 1801919 w 1855278"/>
                <a:gd name="connsiteY2" fmla="*/ 846667 h 1609177"/>
                <a:gd name="connsiteX3" fmla="*/ 1582904 w 1855278"/>
                <a:gd name="connsiteY3" fmla="*/ 1546570 h 1609177"/>
                <a:gd name="connsiteX4" fmla="*/ 172057 w 1855278"/>
                <a:gd name="connsiteY4" fmla="*/ 1481446 h 1609177"/>
                <a:gd name="connsiteX5" fmla="*/ 5485 w 1855278"/>
                <a:gd name="connsiteY5" fmla="*/ 172575 h 1609177"/>
                <a:gd name="connsiteX6" fmla="*/ 384026 w 1855278"/>
                <a:gd name="connsiteY6" fmla="*/ 0 h 1609177"/>
                <a:gd name="connsiteX0" fmla="*/ 384026 w 1855278"/>
                <a:gd name="connsiteY0" fmla="*/ 0 h 1607574"/>
                <a:gd name="connsiteX1" fmla="*/ 714226 w 1855278"/>
                <a:gd name="connsiteY1" fmla="*/ 643467 h 1607574"/>
                <a:gd name="connsiteX2" fmla="*/ 1801919 w 1855278"/>
                <a:gd name="connsiteY2" fmla="*/ 868983 h 1607574"/>
                <a:gd name="connsiteX3" fmla="*/ 1582904 w 1855278"/>
                <a:gd name="connsiteY3" fmla="*/ 1546570 h 1607574"/>
                <a:gd name="connsiteX4" fmla="*/ 172057 w 1855278"/>
                <a:gd name="connsiteY4" fmla="*/ 1481446 h 1607574"/>
                <a:gd name="connsiteX5" fmla="*/ 5485 w 1855278"/>
                <a:gd name="connsiteY5" fmla="*/ 172575 h 1607574"/>
                <a:gd name="connsiteX6" fmla="*/ 384026 w 1855278"/>
                <a:gd name="connsiteY6" fmla="*/ 0 h 1607574"/>
                <a:gd name="connsiteX0" fmla="*/ 384026 w 2129395"/>
                <a:gd name="connsiteY0" fmla="*/ 0 h 1671202"/>
                <a:gd name="connsiteX1" fmla="*/ 714226 w 2129395"/>
                <a:gd name="connsiteY1" fmla="*/ 643467 h 1671202"/>
                <a:gd name="connsiteX2" fmla="*/ 1801919 w 2129395"/>
                <a:gd name="connsiteY2" fmla="*/ 868983 h 1671202"/>
                <a:gd name="connsiteX3" fmla="*/ 2014569 w 2129395"/>
                <a:gd name="connsiteY3" fmla="*/ 1632073 h 1671202"/>
                <a:gd name="connsiteX4" fmla="*/ 172057 w 2129395"/>
                <a:gd name="connsiteY4" fmla="*/ 1481446 h 1671202"/>
                <a:gd name="connsiteX5" fmla="*/ 5485 w 2129395"/>
                <a:gd name="connsiteY5" fmla="*/ 172575 h 1671202"/>
                <a:gd name="connsiteX6" fmla="*/ 384026 w 2129395"/>
                <a:gd name="connsiteY6" fmla="*/ 0 h 1671202"/>
                <a:gd name="connsiteX0" fmla="*/ 384026 w 2120445"/>
                <a:gd name="connsiteY0" fmla="*/ 0 h 1671202"/>
                <a:gd name="connsiteX1" fmla="*/ 714226 w 2120445"/>
                <a:gd name="connsiteY1" fmla="*/ 643467 h 1671202"/>
                <a:gd name="connsiteX2" fmla="*/ 1801919 w 2120445"/>
                <a:gd name="connsiteY2" fmla="*/ 868983 h 1671202"/>
                <a:gd name="connsiteX3" fmla="*/ 2014569 w 2120445"/>
                <a:gd name="connsiteY3" fmla="*/ 1632073 h 1671202"/>
                <a:gd name="connsiteX4" fmla="*/ 172057 w 2120445"/>
                <a:gd name="connsiteY4" fmla="*/ 1481446 h 1671202"/>
                <a:gd name="connsiteX5" fmla="*/ 5485 w 2120445"/>
                <a:gd name="connsiteY5" fmla="*/ 172575 h 1671202"/>
                <a:gd name="connsiteX6" fmla="*/ 384026 w 2120445"/>
                <a:gd name="connsiteY6" fmla="*/ 0 h 167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445" h="1671202">
                  <a:moveTo>
                    <a:pt x="384026" y="0"/>
                  </a:moveTo>
                  <a:cubicBezTo>
                    <a:pt x="433415" y="251178"/>
                    <a:pt x="477910" y="498636"/>
                    <a:pt x="714226" y="643467"/>
                  </a:cubicBezTo>
                  <a:cubicBezTo>
                    <a:pt x="950542" y="788298"/>
                    <a:pt x="1635003" y="789717"/>
                    <a:pt x="1801919" y="868983"/>
                  </a:cubicBezTo>
                  <a:cubicBezTo>
                    <a:pt x="1968835" y="948249"/>
                    <a:pt x="2286213" y="1529996"/>
                    <a:pt x="2014569" y="1632073"/>
                  </a:cubicBezTo>
                  <a:cubicBezTo>
                    <a:pt x="1742925" y="1734150"/>
                    <a:pt x="318813" y="1619735"/>
                    <a:pt x="172057" y="1481446"/>
                  </a:cubicBezTo>
                  <a:cubicBezTo>
                    <a:pt x="-8566" y="1235912"/>
                    <a:pt x="-8626" y="341909"/>
                    <a:pt x="5485" y="172575"/>
                  </a:cubicBezTo>
                  <a:lnTo>
                    <a:pt x="384026" y="0"/>
                  </a:lnTo>
                  <a:close/>
                </a:path>
              </a:pathLst>
            </a:custGeom>
            <a:gradFill flip="none" rotWithShape="1">
              <a:gsLst>
                <a:gs pos="0">
                  <a:schemeClr val="bg1">
                    <a:alpha val="0"/>
                  </a:schemeClr>
                </a:gs>
                <a:gs pos="31000">
                  <a:schemeClr val="bg1">
                    <a:alpha val="40000"/>
                  </a:schemeClr>
                </a:gs>
                <a:gs pos="68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9" name="Freeform a35">
              <a:extLst>
                <a:ext uri="{FF2B5EF4-FFF2-40B4-BE49-F238E27FC236}">
                  <a16:creationId xmlns:a16="http://schemas.microsoft.com/office/drawing/2014/main" id="{D57131D0-16D0-42F4-8D97-B4D214255133}"/>
                </a:ext>
              </a:extLst>
            </p:cNvPr>
            <p:cNvSpPr/>
            <p:nvPr/>
          </p:nvSpPr>
          <p:spPr>
            <a:xfrm>
              <a:off x="7449503" y="3826448"/>
              <a:ext cx="2401076" cy="1185323"/>
            </a:xfrm>
            <a:custGeom>
              <a:avLst/>
              <a:gdLst>
                <a:gd name="connsiteX0" fmla="*/ 0 w 1388533"/>
                <a:gd name="connsiteY0" fmla="*/ 0 h 846667"/>
                <a:gd name="connsiteX1" fmla="*/ 330200 w 1388533"/>
                <a:gd name="connsiteY1" fmla="*/ 643467 h 846667"/>
                <a:gd name="connsiteX2" fmla="*/ 1388533 w 1388533"/>
                <a:gd name="connsiteY2" fmla="*/ 846667 h 846667"/>
                <a:gd name="connsiteX0" fmla="*/ 0 w 1388533"/>
                <a:gd name="connsiteY0" fmla="*/ 0 h 846667"/>
                <a:gd name="connsiteX1" fmla="*/ 330200 w 1388533"/>
                <a:gd name="connsiteY1" fmla="*/ 643467 h 846667"/>
                <a:gd name="connsiteX2" fmla="*/ 1388533 w 1388533"/>
                <a:gd name="connsiteY2" fmla="*/ 846667 h 846667"/>
                <a:gd name="connsiteX3" fmla="*/ 0 w 1388533"/>
                <a:gd name="connsiteY3" fmla="*/ 0 h 846667"/>
                <a:gd name="connsiteX0" fmla="*/ 110067 w 1498600"/>
                <a:gd name="connsiteY0" fmla="*/ 0 h 938793"/>
                <a:gd name="connsiteX1" fmla="*/ 440267 w 1498600"/>
                <a:gd name="connsiteY1" fmla="*/ 643467 h 938793"/>
                <a:gd name="connsiteX2" fmla="*/ 1498600 w 1498600"/>
                <a:gd name="connsiteY2" fmla="*/ 846667 h 938793"/>
                <a:gd name="connsiteX3" fmla="*/ 0 w 1498600"/>
                <a:gd name="connsiteY3" fmla="*/ 880533 h 938793"/>
                <a:gd name="connsiteX4" fmla="*/ 110067 w 1498600"/>
                <a:gd name="connsiteY4" fmla="*/ 0 h 938793"/>
                <a:gd name="connsiteX0" fmla="*/ 110067 w 1504207"/>
                <a:gd name="connsiteY0" fmla="*/ 0 h 1202394"/>
                <a:gd name="connsiteX1" fmla="*/ 440267 w 1504207"/>
                <a:gd name="connsiteY1" fmla="*/ 643467 h 1202394"/>
                <a:gd name="connsiteX2" fmla="*/ 1498600 w 1504207"/>
                <a:gd name="connsiteY2" fmla="*/ 846667 h 1202394"/>
                <a:gd name="connsiteX3" fmla="*/ 922867 w 1504207"/>
                <a:gd name="connsiteY3" fmla="*/ 1202267 h 1202394"/>
                <a:gd name="connsiteX4" fmla="*/ 0 w 1504207"/>
                <a:gd name="connsiteY4" fmla="*/ 880533 h 1202394"/>
                <a:gd name="connsiteX5" fmla="*/ 110067 w 1504207"/>
                <a:gd name="connsiteY5" fmla="*/ 0 h 1202394"/>
                <a:gd name="connsiteX0" fmla="*/ 146035 w 1540175"/>
                <a:gd name="connsiteY0" fmla="*/ 0 h 1202390"/>
                <a:gd name="connsiteX1" fmla="*/ 476235 w 1540175"/>
                <a:gd name="connsiteY1" fmla="*/ 643467 h 1202390"/>
                <a:gd name="connsiteX2" fmla="*/ 1534568 w 1540175"/>
                <a:gd name="connsiteY2" fmla="*/ 846667 h 1202390"/>
                <a:gd name="connsiteX3" fmla="*/ 958835 w 1540175"/>
                <a:gd name="connsiteY3" fmla="*/ 1202267 h 1202390"/>
                <a:gd name="connsiteX4" fmla="*/ 35968 w 1540175"/>
                <a:gd name="connsiteY4" fmla="*/ 880533 h 1202390"/>
                <a:gd name="connsiteX5" fmla="*/ 2101 w 1540175"/>
                <a:gd name="connsiteY5" fmla="*/ 262466 h 1202390"/>
                <a:gd name="connsiteX6" fmla="*/ 146035 w 1540175"/>
                <a:gd name="connsiteY6" fmla="*/ 0 h 1202390"/>
                <a:gd name="connsiteX0" fmla="*/ 145249 w 1539389"/>
                <a:gd name="connsiteY0" fmla="*/ 0 h 1202730"/>
                <a:gd name="connsiteX1" fmla="*/ 475449 w 1539389"/>
                <a:gd name="connsiteY1" fmla="*/ 643467 h 1202730"/>
                <a:gd name="connsiteX2" fmla="*/ 1533782 w 1539389"/>
                <a:gd name="connsiteY2" fmla="*/ 846667 h 1202730"/>
                <a:gd name="connsiteX3" fmla="*/ 958049 w 1539389"/>
                <a:gd name="connsiteY3" fmla="*/ 1202267 h 1202730"/>
                <a:gd name="connsiteX4" fmla="*/ 77515 w 1539389"/>
                <a:gd name="connsiteY4" fmla="*/ 1024467 h 1202730"/>
                <a:gd name="connsiteX5" fmla="*/ 1315 w 1539389"/>
                <a:gd name="connsiteY5" fmla="*/ 262466 h 1202730"/>
                <a:gd name="connsiteX6" fmla="*/ 145249 w 1539389"/>
                <a:gd name="connsiteY6" fmla="*/ 0 h 1202730"/>
                <a:gd name="connsiteX0" fmla="*/ 87435 w 1481575"/>
                <a:gd name="connsiteY0" fmla="*/ 0 h 1202730"/>
                <a:gd name="connsiteX1" fmla="*/ 417635 w 1481575"/>
                <a:gd name="connsiteY1" fmla="*/ 643467 h 1202730"/>
                <a:gd name="connsiteX2" fmla="*/ 1475968 w 1481575"/>
                <a:gd name="connsiteY2" fmla="*/ 846667 h 1202730"/>
                <a:gd name="connsiteX3" fmla="*/ 900235 w 1481575"/>
                <a:gd name="connsiteY3" fmla="*/ 1202267 h 1202730"/>
                <a:gd name="connsiteX4" fmla="*/ 19701 w 1481575"/>
                <a:gd name="connsiteY4" fmla="*/ 1024467 h 1202730"/>
                <a:gd name="connsiteX5" fmla="*/ 2768 w 1481575"/>
                <a:gd name="connsiteY5" fmla="*/ 287866 h 1202730"/>
                <a:gd name="connsiteX6" fmla="*/ 87435 w 1481575"/>
                <a:gd name="connsiteY6" fmla="*/ 0 h 1202730"/>
                <a:gd name="connsiteX0" fmla="*/ 212490 w 1606630"/>
                <a:gd name="connsiteY0" fmla="*/ 0 h 1202730"/>
                <a:gd name="connsiteX1" fmla="*/ 542690 w 1606630"/>
                <a:gd name="connsiteY1" fmla="*/ 643467 h 1202730"/>
                <a:gd name="connsiteX2" fmla="*/ 1601023 w 1606630"/>
                <a:gd name="connsiteY2" fmla="*/ 846667 h 1202730"/>
                <a:gd name="connsiteX3" fmla="*/ 1025290 w 1606630"/>
                <a:gd name="connsiteY3" fmla="*/ 1202267 h 1202730"/>
                <a:gd name="connsiteX4" fmla="*/ 144756 w 1606630"/>
                <a:gd name="connsiteY4" fmla="*/ 1024467 h 1202730"/>
                <a:gd name="connsiteX5" fmla="*/ 823 w 1606630"/>
                <a:gd name="connsiteY5" fmla="*/ 313266 h 1202730"/>
                <a:gd name="connsiteX6" fmla="*/ 212490 w 1606630"/>
                <a:gd name="connsiteY6" fmla="*/ 0 h 1202730"/>
                <a:gd name="connsiteX0" fmla="*/ 215511 w 1609651"/>
                <a:gd name="connsiteY0" fmla="*/ 0 h 1202730"/>
                <a:gd name="connsiteX1" fmla="*/ 545711 w 1609651"/>
                <a:gd name="connsiteY1" fmla="*/ 643467 h 1202730"/>
                <a:gd name="connsiteX2" fmla="*/ 1604044 w 1609651"/>
                <a:gd name="connsiteY2" fmla="*/ 846667 h 1202730"/>
                <a:gd name="connsiteX3" fmla="*/ 1028311 w 1609651"/>
                <a:gd name="connsiteY3" fmla="*/ 1202267 h 1202730"/>
                <a:gd name="connsiteX4" fmla="*/ 147777 w 1609651"/>
                <a:gd name="connsiteY4" fmla="*/ 1024467 h 1202730"/>
                <a:gd name="connsiteX5" fmla="*/ 3844 w 1609651"/>
                <a:gd name="connsiteY5" fmla="*/ 313266 h 1202730"/>
                <a:gd name="connsiteX6" fmla="*/ 215511 w 1609651"/>
                <a:gd name="connsiteY6" fmla="*/ 0 h 1202730"/>
                <a:gd name="connsiteX0" fmla="*/ 220938 w 1615078"/>
                <a:gd name="connsiteY0" fmla="*/ 0 h 1202730"/>
                <a:gd name="connsiteX1" fmla="*/ 551138 w 1615078"/>
                <a:gd name="connsiteY1" fmla="*/ 643467 h 1202730"/>
                <a:gd name="connsiteX2" fmla="*/ 1609471 w 1615078"/>
                <a:gd name="connsiteY2" fmla="*/ 846667 h 1202730"/>
                <a:gd name="connsiteX3" fmla="*/ 1033738 w 1615078"/>
                <a:gd name="connsiteY3" fmla="*/ 1202267 h 1202730"/>
                <a:gd name="connsiteX4" fmla="*/ 153204 w 1615078"/>
                <a:gd name="connsiteY4" fmla="*/ 1024467 h 1202730"/>
                <a:gd name="connsiteX5" fmla="*/ 9271 w 1615078"/>
                <a:gd name="connsiteY5" fmla="*/ 313266 h 1202730"/>
                <a:gd name="connsiteX6" fmla="*/ 220938 w 1615078"/>
                <a:gd name="connsiteY6" fmla="*/ 0 h 1202730"/>
                <a:gd name="connsiteX0" fmla="*/ 273661 w 1667801"/>
                <a:gd name="connsiteY0" fmla="*/ 0 h 1202730"/>
                <a:gd name="connsiteX1" fmla="*/ 603861 w 1667801"/>
                <a:gd name="connsiteY1" fmla="*/ 643467 h 1202730"/>
                <a:gd name="connsiteX2" fmla="*/ 1662194 w 1667801"/>
                <a:gd name="connsiteY2" fmla="*/ 846667 h 1202730"/>
                <a:gd name="connsiteX3" fmla="*/ 1086461 w 1667801"/>
                <a:gd name="connsiteY3" fmla="*/ 1202267 h 1202730"/>
                <a:gd name="connsiteX4" fmla="*/ 205927 w 1667801"/>
                <a:gd name="connsiteY4" fmla="*/ 1024467 h 1202730"/>
                <a:gd name="connsiteX5" fmla="*/ 2728 w 1667801"/>
                <a:gd name="connsiteY5" fmla="*/ 270932 h 1202730"/>
                <a:gd name="connsiteX6" fmla="*/ 273661 w 1667801"/>
                <a:gd name="connsiteY6" fmla="*/ 0 h 1202730"/>
                <a:gd name="connsiteX0" fmla="*/ 205927 w 1667801"/>
                <a:gd name="connsiteY0" fmla="*/ 1024467 h 1202746"/>
                <a:gd name="connsiteX1" fmla="*/ 2728 w 1667801"/>
                <a:gd name="connsiteY1" fmla="*/ 270932 h 1202746"/>
                <a:gd name="connsiteX2" fmla="*/ 273661 w 1667801"/>
                <a:gd name="connsiteY2" fmla="*/ 0 h 1202746"/>
                <a:gd name="connsiteX3" fmla="*/ 603861 w 1667801"/>
                <a:gd name="connsiteY3" fmla="*/ 643467 h 1202746"/>
                <a:gd name="connsiteX4" fmla="*/ 1662194 w 1667801"/>
                <a:gd name="connsiteY4" fmla="*/ 846667 h 1202746"/>
                <a:gd name="connsiteX5" fmla="*/ 1086461 w 1667801"/>
                <a:gd name="connsiteY5" fmla="*/ 1202267 h 1202746"/>
                <a:gd name="connsiteX6" fmla="*/ 297367 w 1667801"/>
                <a:gd name="connsiteY6" fmla="*/ 1115907 h 1202746"/>
                <a:gd name="connsiteX0" fmla="*/ 205927 w 1667801"/>
                <a:gd name="connsiteY0" fmla="*/ 1024467 h 1202267"/>
                <a:gd name="connsiteX1" fmla="*/ 2728 w 1667801"/>
                <a:gd name="connsiteY1" fmla="*/ 270932 h 1202267"/>
                <a:gd name="connsiteX2" fmla="*/ 273661 w 1667801"/>
                <a:gd name="connsiteY2" fmla="*/ 0 h 1202267"/>
                <a:gd name="connsiteX3" fmla="*/ 603861 w 1667801"/>
                <a:gd name="connsiteY3" fmla="*/ 643467 h 1202267"/>
                <a:gd name="connsiteX4" fmla="*/ 1662194 w 1667801"/>
                <a:gd name="connsiteY4" fmla="*/ 846667 h 1202267"/>
                <a:gd name="connsiteX5" fmla="*/ 1086461 w 1667801"/>
                <a:gd name="connsiteY5" fmla="*/ 1202267 h 1202267"/>
                <a:gd name="connsiteX0" fmla="*/ 0 w 1665073"/>
                <a:gd name="connsiteY0" fmla="*/ 270932 h 1202267"/>
                <a:gd name="connsiteX1" fmla="*/ 270933 w 1665073"/>
                <a:gd name="connsiteY1" fmla="*/ 0 h 1202267"/>
                <a:gd name="connsiteX2" fmla="*/ 601133 w 1665073"/>
                <a:gd name="connsiteY2" fmla="*/ 643467 h 1202267"/>
                <a:gd name="connsiteX3" fmla="*/ 1659466 w 1665073"/>
                <a:gd name="connsiteY3" fmla="*/ 846667 h 1202267"/>
                <a:gd name="connsiteX4" fmla="*/ 1083733 w 1665073"/>
                <a:gd name="connsiteY4" fmla="*/ 1202267 h 1202267"/>
                <a:gd name="connsiteX0" fmla="*/ 0 w 1394140"/>
                <a:gd name="connsiteY0" fmla="*/ 0 h 1202267"/>
                <a:gd name="connsiteX1" fmla="*/ 330200 w 1394140"/>
                <a:gd name="connsiteY1" fmla="*/ 643467 h 1202267"/>
                <a:gd name="connsiteX2" fmla="*/ 1388533 w 1394140"/>
                <a:gd name="connsiteY2" fmla="*/ 846667 h 1202267"/>
                <a:gd name="connsiteX3" fmla="*/ 812800 w 1394140"/>
                <a:gd name="connsiteY3" fmla="*/ 1202267 h 1202267"/>
                <a:gd name="connsiteX0" fmla="*/ 0 w 1388533"/>
                <a:gd name="connsiteY0" fmla="*/ 0 h 846667"/>
                <a:gd name="connsiteX1" fmla="*/ 330200 w 1388533"/>
                <a:gd name="connsiteY1" fmla="*/ 643467 h 846667"/>
                <a:gd name="connsiteX2" fmla="*/ 1388533 w 1388533"/>
                <a:gd name="connsiteY2" fmla="*/ 846667 h 846667"/>
                <a:gd name="connsiteX0" fmla="*/ 0 w 1388533"/>
                <a:gd name="connsiteY0" fmla="*/ 0 h 846667"/>
                <a:gd name="connsiteX1" fmla="*/ 330200 w 1388533"/>
                <a:gd name="connsiteY1" fmla="*/ 643467 h 846667"/>
                <a:gd name="connsiteX2" fmla="*/ 1220679 w 1388533"/>
                <a:gd name="connsiteY2" fmla="*/ 810003 h 846667"/>
                <a:gd name="connsiteX3" fmla="*/ 1388533 w 1388533"/>
                <a:gd name="connsiteY3" fmla="*/ 846667 h 846667"/>
                <a:gd name="connsiteX0" fmla="*/ 0 w 1220679"/>
                <a:gd name="connsiteY0" fmla="*/ 0 h 810003"/>
                <a:gd name="connsiteX1" fmla="*/ 330200 w 1220679"/>
                <a:gd name="connsiteY1" fmla="*/ 643467 h 810003"/>
                <a:gd name="connsiteX2" fmla="*/ 1220679 w 1220679"/>
                <a:gd name="connsiteY2" fmla="*/ 810003 h 810003"/>
              </a:gdLst>
              <a:ahLst/>
              <a:cxnLst>
                <a:cxn ang="0">
                  <a:pos x="connsiteX0" y="connsiteY0"/>
                </a:cxn>
                <a:cxn ang="0">
                  <a:pos x="connsiteX1" y="connsiteY1"/>
                </a:cxn>
                <a:cxn ang="0">
                  <a:pos x="connsiteX2" y="connsiteY2"/>
                </a:cxn>
              </a:cxnLst>
              <a:rect l="l" t="t" r="r" b="b"/>
              <a:pathLst>
                <a:path w="1220679" h="810003">
                  <a:moveTo>
                    <a:pt x="0" y="0"/>
                  </a:moveTo>
                  <a:cubicBezTo>
                    <a:pt x="49389" y="251178"/>
                    <a:pt x="98778" y="502356"/>
                    <a:pt x="330200" y="643467"/>
                  </a:cubicBezTo>
                  <a:cubicBezTo>
                    <a:pt x="533646" y="778467"/>
                    <a:pt x="1044290" y="776136"/>
                    <a:pt x="1220679" y="810003"/>
                  </a:cubicBezTo>
                </a:path>
              </a:pathLst>
            </a:cu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20" name="TextBox 19"/>
          <p:cNvSpPr txBox="1"/>
          <p:nvPr/>
        </p:nvSpPr>
        <p:spPr>
          <a:xfrm>
            <a:off x="7240142" y="4607808"/>
            <a:ext cx="2721707" cy="461665"/>
          </a:xfrm>
          <a:prstGeom prst="rect">
            <a:avLst/>
          </a:prstGeom>
          <a:noFill/>
          <a:ln>
            <a:noFill/>
          </a:ln>
        </p:spPr>
        <p:txBody>
          <a:bodyPr wrap="none" rtlCol="0">
            <a:spAutoFit/>
          </a:bodyPr>
          <a:lstStyle/>
          <a:p>
            <a:pPr algn="ctr"/>
            <a:r>
              <a:rPr lang="en-US" sz="2400" dirty="0">
                <a:solidFill>
                  <a:srgbClr val="FF0000"/>
                </a:solidFill>
              </a:rPr>
              <a:t>Our optimal weights</a:t>
            </a:r>
            <a:endParaRPr lang="cs-CZ" sz="2400" dirty="0">
              <a:solidFill>
                <a:srgbClr val="FF0000"/>
              </a:solidFill>
            </a:endParaRPr>
          </a:p>
        </p:txBody>
      </p:sp>
      <p:sp>
        <p:nvSpPr>
          <p:cNvPr id="2" name="Title 1"/>
          <p:cNvSpPr>
            <a:spLocks noGrp="1"/>
          </p:cNvSpPr>
          <p:nvPr>
            <p:ph type="title"/>
          </p:nvPr>
        </p:nvSpPr>
        <p:spPr/>
        <p:txBody>
          <a:bodyPr/>
          <a:lstStyle/>
          <a:p>
            <a:r>
              <a:rPr lang="en-US" dirty="0"/>
              <a:t>Summary</a:t>
            </a:r>
            <a:endParaRPr lang="en-GB" dirty="0"/>
          </a:p>
        </p:txBody>
      </p:sp>
      <p:sp>
        <p:nvSpPr>
          <p:cNvPr id="3" name="Footer Placeholder 2"/>
          <p:cNvSpPr>
            <a:spLocks noGrp="1"/>
          </p:cNvSpPr>
          <p:nvPr>
            <p:ph type="ftr" sz="quarter" idx="10"/>
          </p:nvPr>
        </p:nvSpPr>
        <p:spPr/>
        <p:txBody>
          <a:bodyPr/>
          <a:lstStyle/>
          <a:p>
            <a:pPr algn="l"/>
            <a:r>
              <a:rPr lang="en-US">
                <a:solidFill>
                  <a:srgbClr val="34205B"/>
                </a:solidFill>
              </a:rPr>
              <a:t>Kondapaneni, Vévoda, Grittmann, Skřivan, Slusallek, Křivánek -- Optimal multiple importance sampling</a:t>
            </a:r>
            <a:endParaRPr lang="cs-CZ" dirty="0">
              <a:solidFill>
                <a:srgbClr val="34205B"/>
              </a:solidFill>
            </a:endParaRPr>
          </a:p>
        </p:txBody>
      </p:sp>
      <p:sp>
        <p:nvSpPr>
          <p:cNvPr id="4" name="Slide Number Placeholder 3"/>
          <p:cNvSpPr>
            <a:spLocks noGrp="1"/>
          </p:cNvSpPr>
          <p:nvPr>
            <p:ph type="sldNum" sz="quarter" idx="11"/>
          </p:nvPr>
        </p:nvSpPr>
        <p:spPr/>
        <p:txBody>
          <a:bodyPr/>
          <a:lstStyle/>
          <a:p>
            <a:fld id="{22715E2D-623F-42BE-A608-3D699D020166}" type="slidenum">
              <a:rPr lang="x-none" smtClean="0"/>
              <a:pPr/>
              <a:t>23</a:t>
            </a:fld>
            <a:endParaRPr lang="x-none" dirty="0"/>
          </a:p>
        </p:txBody>
      </p:sp>
      <p:sp>
        <p:nvSpPr>
          <p:cNvPr id="7" name="Content Placeholder 6"/>
          <p:cNvSpPr>
            <a:spLocks noGrp="1"/>
          </p:cNvSpPr>
          <p:nvPr>
            <p:ph idx="4294967295"/>
          </p:nvPr>
        </p:nvSpPr>
        <p:spPr>
          <a:xfrm>
            <a:off x="2371725" y="1558375"/>
            <a:ext cx="7448550" cy="1019567"/>
          </a:xfrm>
        </p:spPr>
        <p:txBody>
          <a:bodyPr>
            <a:normAutofit/>
          </a:bodyPr>
          <a:lstStyle/>
          <a:p>
            <a:pPr marL="0" indent="0" algn="ctr">
              <a:buNone/>
            </a:pPr>
            <a:r>
              <a:rPr lang="en-US" b="1" dirty="0"/>
              <a:t>No weights can be better</a:t>
            </a:r>
          </a:p>
          <a:p>
            <a:pPr marL="0" indent="0" algn="ctr">
              <a:buNone/>
            </a:pPr>
            <a:r>
              <a:rPr lang="en-US" dirty="0"/>
              <a:t>(</a:t>
            </a:r>
            <a:r>
              <a:rPr lang="en-US"/>
              <a:t>for the same </a:t>
            </a:r>
            <a:r>
              <a:rPr lang="en-US" dirty="0"/>
              <a:t>sample allocation)</a:t>
            </a:r>
          </a:p>
          <a:p>
            <a:endParaRPr lang="en-US" dirty="0"/>
          </a:p>
        </p:txBody>
      </p:sp>
      <p:grpSp>
        <p:nvGrpSpPr>
          <p:cNvPr id="8" name="Group 7"/>
          <p:cNvGrpSpPr/>
          <p:nvPr/>
        </p:nvGrpSpPr>
        <p:grpSpPr>
          <a:xfrm>
            <a:off x="3683477" y="2795040"/>
            <a:ext cx="4395201" cy="2981001"/>
            <a:chOff x="6694900" y="2435209"/>
            <a:chExt cx="4395201" cy="2981001"/>
          </a:xfrm>
        </p:grpSpPr>
        <p:grpSp>
          <p:nvGrpSpPr>
            <p:cNvPr id="9" name="Group 8"/>
            <p:cNvGrpSpPr/>
            <p:nvPr/>
          </p:nvGrpSpPr>
          <p:grpSpPr>
            <a:xfrm>
              <a:off x="6925733" y="2435209"/>
              <a:ext cx="4164368" cy="2895616"/>
              <a:chOff x="4885267" y="3742251"/>
              <a:chExt cx="4164368" cy="2895616"/>
            </a:xfrm>
          </p:grpSpPr>
          <p:cxnSp>
            <p:nvCxnSpPr>
              <p:cNvPr id="12" name="Straight Connector 11"/>
              <p:cNvCxnSpPr/>
              <p:nvPr/>
            </p:nvCxnSpPr>
            <p:spPr>
              <a:xfrm flipV="1">
                <a:off x="5215467" y="3742251"/>
                <a:ext cx="0" cy="2895616"/>
              </a:xfrm>
              <a:prstGeom prst="line">
                <a:avLst/>
              </a:prstGeom>
              <a:ln w="3810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885267" y="6261587"/>
                <a:ext cx="4164368" cy="12214"/>
              </a:xfrm>
              <a:prstGeom prst="line">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rot="16200000">
              <a:off x="6295336" y="3370149"/>
              <a:ext cx="1260794" cy="461665"/>
            </a:xfrm>
            <a:prstGeom prst="rect">
              <a:avLst/>
            </a:prstGeom>
            <a:noFill/>
          </p:spPr>
          <p:txBody>
            <a:bodyPr wrap="none" rtlCol="0">
              <a:spAutoFit/>
            </a:bodyPr>
            <a:lstStyle/>
            <a:p>
              <a:r>
                <a:rPr lang="en-US" sz="2400" dirty="0"/>
                <a:t>Variance</a:t>
              </a:r>
              <a:endParaRPr lang="cs-CZ" sz="2400" dirty="0"/>
            </a:p>
          </p:txBody>
        </p:sp>
        <p:sp>
          <p:nvSpPr>
            <p:cNvPr id="11" name="TextBox 10"/>
            <p:cNvSpPr txBox="1"/>
            <p:nvPr/>
          </p:nvSpPr>
          <p:spPr>
            <a:xfrm>
              <a:off x="8240004" y="4954545"/>
              <a:ext cx="1426994" cy="461665"/>
            </a:xfrm>
            <a:prstGeom prst="rect">
              <a:avLst/>
            </a:prstGeom>
            <a:noFill/>
          </p:spPr>
          <p:txBody>
            <a:bodyPr wrap="none" rtlCol="0">
              <a:spAutoFit/>
            </a:bodyPr>
            <a:lstStyle/>
            <a:p>
              <a:pPr algn="ctr"/>
              <a:r>
                <a:rPr lang="en-US" sz="2400" dirty="0"/>
                <a:t># samples</a:t>
              </a:r>
              <a:endParaRPr lang="cs-CZ" sz="2400" dirty="0"/>
            </a:p>
          </p:txBody>
        </p:sp>
      </p:grpSp>
      <p:sp>
        <p:nvSpPr>
          <p:cNvPr id="25" name="TextBox 24"/>
          <p:cNvSpPr txBox="1"/>
          <p:nvPr/>
        </p:nvSpPr>
        <p:spPr>
          <a:xfrm>
            <a:off x="7184942" y="3784703"/>
            <a:ext cx="3787858" cy="830997"/>
          </a:xfrm>
          <a:prstGeom prst="rect">
            <a:avLst/>
          </a:prstGeom>
          <a:noFill/>
          <a:ln>
            <a:noFill/>
          </a:ln>
        </p:spPr>
        <p:txBody>
          <a:bodyPr wrap="square" rtlCol="0">
            <a:spAutoFit/>
          </a:bodyPr>
          <a:lstStyle/>
          <a:p>
            <a:r>
              <a:rPr lang="en-US" sz="2400" dirty="0">
                <a:solidFill>
                  <a:srgbClr val="00B0F0"/>
                </a:solidFill>
              </a:rPr>
              <a:t>(Alleged) variance bounds for the balance heuristic</a:t>
            </a:r>
            <a:endParaRPr lang="cs-CZ" sz="2400" dirty="0">
              <a:solidFill>
                <a:srgbClr val="00B0F0"/>
              </a:solidFill>
            </a:endParaRPr>
          </a:p>
        </p:txBody>
      </p:sp>
    </p:spTree>
    <p:extLst>
      <p:ext uri="{BB962C8B-B14F-4D97-AF65-F5344CB8AC3E}">
        <p14:creationId xmlns:p14="http://schemas.microsoft.com/office/powerpoint/2010/main" val="41842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61327-823F-44E5-A469-7D79095184CB}"/>
              </a:ext>
            </a:extLst>
          </p:cNvPr>
          <p:cNvSpPr>
            <a:spLocks noGrp="1"/>
          </p:cNvSpPr>
          <p:nvPr>
            <p:ph type="title"/>
          </p:nvPr>
        </p:nvSpPr>
        <p:spPr/>
        <p:txBody>
          <a:bodyPr/>
          <a:lstStyle/>
          <a:p>
            <a:r>
              <a:rPr lang="en-US" b="0" dirty="0"/>
              <a:t>Exhibit C</a:t>
            </a:r>
            <a:br>
              <a:rPr lang="en-US" dirty="0"/>
            </a:br>
            <a:r>
              <a:rPr lang="en-US" dirty="0"/>
              <a:t>Optimal MIS weights are </a:t>
            </a:r>
            <a:br>
              <a:rPr lang="en-US" dirty="0"/>
            </a:br>
            <a:r>
              <a:rPr lang="en-US" dirty="0"/>
              <a:t>Control Variates</a:t>
            </a:r>
            <a:endParaRPr lang="x-none" dirty="0"/>
          </a:p>
        </p:txBody>
      </p:sp>
    </p:spTree>
    <p:extLst>
      <p:ext uri="{BB962C8B-B14F-4D97-AF65-F5344CB8AC3E}">
        <p14:creationId xmlns:p14="http://schemas.microsoft.com/office/powerpoint/2010/main" val="8862101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6CA354BB-8556-4D86-A2DA-759867A58D38}"/>
              </a:ext>
            </a:extLst>
          </p:cNvPr>
          <p:cNvGrpSpPr/>
          <p:nvPr/>
        </p:nvGrpSpPr>
        <p:grpSpPr>
          <a:xfrm>
            <a:off x="1987937" y="4415399"/>
            <a:ext cx="3416392" cy="1623191"/>
            <a:chOff x="1997562" y="4202331"/>
            <a:chExt cx="3416392" cy="1623191"/>
          </a:xfrm>
        </p:grpSpPr>
        <p:pic>
          <p:nvPicPr>
            <p:cNvPr id="41" name="Picture 40">
              <a:extLst>
                <a:ext uri="{FF2B5EF4-FFF2-40B4-BE49-F238E27FC236}">
                  <a16:creationId xmlns:a16="http://schemas.microsoft.com/office/drawing/2014/main" id="{F527C7B3-01D0-42CE-861B-74EDAC853D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1489" y="4897226"/>
              <a:ext cx="2628000" cy="617181"/>
            </a:xfrm>
            <a:prstGeom prst="rect">
              <a:avLst/>
            </a:prstGeom>
          </p:spPr>
        </p:pic>
        <p:pic>
          <p:nvPicPr>
            <p:cNvPr id="49" name="Picture 48">
              <a:extLst>
                <a:ext uri="{FF2B5EF4-FFF2-40B4-BE49-F238E27FC236}">
                  <a16:creationId xmlns:a16="http://schemas.microsoft.com/office/drawing/2014/main" id="{2C04EC29-BFE8-4682-8ADD-1B2CD3D29B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7562" y="4202331"/>
              <a:ext cx="2886906" cy="1623191"/>
            </a:xfrm>
            <a:prstGeom prst="rect">
              <a:avLst/>
            </a:prstGeom>
          </p:spPr>
        </p:pic>
        <p:sp>
          <p:nvSpPr>
            <p:cNvPr id="51" name="Rectangle 50">
              <a:extLst>
                <a:ext uri="{FF2B5EF4-FFF2-40B4-BE49-F238E27FC236}">
                  <a16:creationId xmlns:a16="http://schemas.microsoft.com/office/drawing/2014/main" id="{D5F70D95-1D55-4B8F-82BA-D8C5D13AE872}"/>
                </a:ext>
              </a:extLst>
            </p:cNvPr>
            <p:cNvSpPr/>
            <p:nvPr/>
          </p:nvSpPr>
          <p:spPr>
            <a:xfrm>
              <a:off x="4817054" y="5173621"/>
              <a:ext cx="596900" cy="431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B330CF78-F9F4-4774-9B20-9420699C1A2D}"/>
                    </a:ext>
                  </a:extLst>
                </p:cNvPr>
                <p:cNvSpPr txBox="1"/>
                <p:nvPr/>
              </p:nvSpPr>
              <p:spPr>
                <a:xfrm>
                  <a:off x="2812149" y="4529646"/>
                  <a:ext cx="451149" cy="5027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667" i="1">
                            <a:latin typeface="Cambria Math"/>
                          </a:rPr>
                          <m:t>𝑓</m:t>
                        </m:r>
                      </m:oMath>
                    </m:oMathPara>
                  </a14:m>
                  <a:endParaRPr lang="cs-CZ" sz="2667" dirty="0">
                    <a:latin typeface="Corbel" panose="020B0503020204020204" pitchFamily="34" charset="0"/>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2812149" y="4529646"/>
                  <a:ext cx="451149" cy="502766"/>
                </a:xfrm>
                <a:prstGeom prst="rect">
                  <a:avLst/>
                </a:prstGeom>
                <a:blipFill>
                  <a:blip r:embed="rId7"/>
                  <a:stretch>
                    <a:fillRect/>
                  </a:stretch>
                </a:blipFill>
              </p:spPr>
              <p:txBody>
                <a:bodyPr/>
                <a:lstStyle/>
                <a:p>
                  <a:r>
                    <a:rPr lang="cs-CZ">
                      <a:noFill/>
                    </a:rPr>
                    <a:t> </a:t>
                  </a:r>
                </a:p>
              </p:txBody>
            </p:sp>
          </mc:Fallback>
        </mc:AlternateContent>
      </p:grpSp>
      <p:grpSp>
        <p:nvGrpSpPr>
          <p:cNvPr id="3" name="Group 2"/>
          <p:cNvGrpSpPr/>
          <p:nvPr/>
        </p:nvGrpSpPr>
        <p:grpSpPr>
          <a:xfrm>
            <a:off x="3703619" y="1810713"/>
            <a:ext cx="687967" cy="687967"/>
            <a:chOff x="3703619" y="1810713"/>
            <a:chExt cx="687967" cy="687967"/>
          </a:xfrm>
        </p:grpSpPr>
        <p:sp>
          <p:nvSpPr>
            <p:cNvPr id="39" name="Oval 38"/>
            <p:cNvSpPr/>
            <p:nvPr/>
          </p:nvSpPr>
          <p:spPr>
            <a:xfrm>
              <a:off x="3703619" y="1810713"/>
              <a:ext cx="687967" cy="687967"/>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 name="Plus 39"/>
            <p:cNvSpPr/>
            <p:nvPr/>
          </p:nvSpPr>
          <p:spPr>
            <a:xfrm>
              <a:off x="3806814" y="1913908"/>
              <a:ext cx="481577" cy="481577"/>
            </a:xfrm>
            <a:prstGeom prst="mathPlus">
              <a:avLst>
                <a:gd name="adj1" fmla="val 11425"/>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3">
            <a:extLst>
              <a:ext uri="{FF2B5EF4-FFF2-40B4-BE49-F238E27FC236}">
                <a16:creationId xmlns:a16="http://schemas.microsoft.com/office/drawing/2014/main" id="{60A666E3-183E-4AE8-ACB0-D55C55703869}"/>
              </a:ext>
            </a:extLst>
          </p:cNvPr>
          <p:cNvSpPr>
            <a:spLocks noGrp="1"/>
          </p:cNvSpPr>
          <p:nvPr>
            <p:ph type="title"/>
          </p:nvPr>
        </p:nvSpPr>
        <p:spPr/>
        <p:txBody>
          <a:bodyPr/>
          <a:lstStyle/>
          <a:p>
            <a:r>
              <a:rPr lang="en-US" dirty="0"/>
              <a:t>Equivalence to optimal Control Variates</a:t>
            </a:r>
            <a:endParaRPr lang="x-none" dirty="0"/>
          </a:p>
        </p:txBody>
      </p:sp>
      <p:sp>
        <p:nvSpPr>
          <p:cNvPr id="5" name="Footer Placeholder 4"/>
          <p:cNvSpPr>
            <a:spLocks noGrp="1"/>
          </p:cNvSpPr>
          <p:nvPr>
            <p:ph type="ftr" sz="quarter" idx="10"/>
          </p:nvPr>
        </p:nvSpPr>
        <p:spPr/>
        <p:txBody>
          <a:bodyPr/>
          <a:lstStyle/>
          <a:p>
            <a:pPr algn="l"/>
            <a:r>
              <a:rPr lang="en-US">
                <a:solidFill>
                  <a:srgbClr val="34205B"/>
                </a:solidFill>
              </a:rPr>
              <a:t>Kondapaneni, Vévoda, Grittmann, Skřivan, Slusallek, Křivánek -- Optimal multiple importance sampling</a:t>
            </a:r>
            <a:endParaRPr lang="cs-CZ" dirty="0">
              <a:solidFill>
                <a:srgbClr val="34205B"/>
              </a:solidFill>
            </a:endParaRPr>
          </a:p>
        </p:txBody>
      </p:sp>
      <p:sp>
        <p:nvSpPr>
          <p:cNvPr id="8" name="Slide Number Placeholder 7"/>
          <p:cNvSpPr>
            <a:spLocks noGrp="1"/>
          </p:cNvSpPr>
          <p:nvPr>
            <p:ph type="sldNum" sz="quarter" idx="11"/>
          </p:nvPr>
        </p:nvSpPr>
        <p:spPr/>
        <p:txBody>
          <a:bodyPr/>
          <a:lstStyle/>
          <a:p>
            <a:fld id="{22715E2D-623F-42BE-A608-3D699D020166}" type="slidenum">
              <a:rPr lang="x-none" smtClean="0"/>
              <a:pPr/>
              <a:t>25</a:t>
            </a:fld>
            <a:endParaRPr lang="x-none" dirty="0"/>
          </a:p>
        </p:txBody>
      </p:sp>
      <p:sp>
        <p:nvSpPr>
          <p:cNvPr id="6" name="TextBox 5"/>
          <p:cNvSpPr txBox="1"/>
          <p:nvPr/>
        </p:nvSpPr>
        <p:spPr>
          <a:xfrm>
            <a:off x="4605911" y="1757735"/>
            <a:ext cx="2470922" cy="784944"/>
          </a:xfrm>
          <a:prstGeom prst="rect">
            <a:avLst/>
          </a:prstGeom>
          <a:noFill/>
          <a:ln w="38100">
            <a:solidFill>
              <a:schemeClr val="tx1"/>
            </a:solidFill>
          </a:ln>
        </p:spPr>
        <p:txBody>
          <a:bodyPr wrap="square" rtlCol="0" anchor="ctr" anchorCtr="0">
            <a:noAutofit/>
          </a:bodyPr>
          <a:lstStyle/>
          <a:p>
            <a:pPr algn="ctr"/>
            <a:r>
              <a:rPr lang="en-US" sz="2800" dirty="0"/>
              <a:t>MIS Estimator</a:t>
            </a:r>
          </a:p>
        </p:txBody>
      </p:sp>
      <mc:AlternateContent xmlns:mc="http://schemas.openxmlformats.org/markup-compatibility/2006" xmlns:a14="http://schemas.microsoft.com/office/drawing/2010/main">
        <mc:Choice Requires="a14">
          <p:sp>
            <p:nvSpPr>
              <p:cNvPr id="7" name="TextBox 6"/>
              <p:cNvSpPr txBox="1"/>
              <p:nvPr/>
            </p:nvSpPr>
            <p:spPr>
              <a:xfrm>
                <a:off x="1438573" y="1757735"/>
                <a:ext cx="2018044" cy="784944"/>
              </a:xfrm>
              <a:prstGeom prst="rect">
                <a:avLst/>
              </a:prstGeom>
              <a:noFill/>
              <a:ln w="38100">
                <a:solidFill>
                  <a:schemeClr val="tx1"/>
                </a:solidFill>
              </a:ln>
            </p:spPr>
            <p:txBody>
              <a:bodyPr wrap="square" rtlCol="0" anchor="ctr" anchorCtr="0">
                <a:noAutofit/>
              </a:bodyPr>
              <a:lstStyle/>
              <a:p>
                <a:pPr algn="ctr"/>
                <a:r>
                  <a:rPr lang="en-US" sz="2800" b="0" dirty="0"/>
                  <a:t>Optimal </a:t>
                </a:r>
                <a14:m>
                  <m:oMath xmlns:m="http://schemas.openxmlformats.org/officeDocument/2006/math">
                    <m:sSub>
                      <m:sSubPr>
                        <m:ctrlPr>
                          <a:rPr lang="en-US" sz="2800" b="0" i="1" smtClean="0">
                            <a:latin typeface="Cambria Math" panose="02040503050406030204" pitchFamily="18" charset="0"/>
                          </a:rPr>
                        </m:ctrlPr>
                      </m:sSubPr>
                      <m:e>
                        <m:r>
                          <a:rPr lang="en-US" sz="2800" i="1" smtClean="0">
                            <a:latin typeface="Cambria Math" panose="02040503050406030204" pitchFamily="18" charset="0"/>
                          </a:rPr>
                          <m:t>𝑤</m:t>
                        </m:r>
                      </m:e>
                      <m:sub>
                        <m:r>
                          <a:rPr lang="en-US" sz="2800" b="0" i="1" smtClean="0">
                            <a:latin typeface="Cambria Math" panose="02040503050406030204" pitchFamily="18" charset="0"/>
                          </a:rPr>
                          <m:t>𝑖</m:t>
                        </m:r>
                      </m:sub>
                    </m:sSub>
                  </m:oMath>
                </a14:m>
                <a:endParaRPr lang="en-US" sz="2800" b="0" dirty="0"/>
              </a:p>
            </p:txBody>
          </p:sp>
        </mc:Choice>
        <mc:Fallback xmlns="">
          <p:sp>
            <p:nvSpPr>
              <p:cNvPr id="7" name="TextBox 6"/>
              <p:cNvSpPr txBox="1">
                <a:spLocks noRot="1" noChangeAspect="1" noMove="1" noResize="1" noEditPoints="1" noAdjustHandles="1" noChangeArrowheads="1" noChangeShapeType="1" noTextEdit="1"/>
              </p:cNvSpPr>
              <p:nvPr/>
            </p:nvSpPr>
            <p:spPr>
              <a:xfrm>
                <a:off x="1438573" y="1757735"/>
                <a:ext cx="2018044" cy="784944"/>
              </a:xfrm>
              <a:prstGeom prst="rect">
                <a:avLst/>
              </a:prstGeom>
              <a:blipFill>
                <a:blip r:embed="rId8"/>
                <a:stretch>
                  <a:fillRect b="-2963"/>
                </a:stretch>
              </a:blipFill>
              <a:ln w="38100">
                <a:solidFill>
                  <a:schemeClr val="tx1"/>
                </a:solidFill>
              </a:ln>
            </p:spPr>
            <p:txBody>
              <a:bodyPr/>
              <a:lstStyle/>
              <a:p>
                <a:r>
                  <a:rPr lang="cs-CZ">
                    <a:noFill/>
                  </a:rPr>
                  <a:t> </a:t>
                </a:r>
              </a:p>
            </p:txBody>
          </p:sp>
        </mc:Fallback>
      </mc:AlternateContent>
      <p:sp>
        <p:nvSpPr>
          <p:cNvPr id="21" name="TextBox 20"/>
          <p:cNvSpPr txBox="1"/>
          <p:nvPr/>
        </p:nvSpPr>
        <p:spPr>
          <a:xfrm>
            <a:off x="8282505" y="1403244"/>
            <a:ext cx="2470922" cy="1493927"/>
          </a:xfrm>
          <a:prstGeom prst="rect">
            <a:avLst/>
          </a:prstGeom>
          <a:noFill/>
          <a:ln w="38100">
            <a:solidFill>
              <a:schemeClr val="tx1"/>
            </a:solidFill>
          </a:ln>
        </p:spPr>
        <p:txBody>
          <a:bodyPr wrap="square" rtlCol="0" anchor="ctr" anchorCtr="0">
            <a:noAutofit/>
          </a:bodyPr>
          <a:lstStyle/>
          <a:p>
            <a:pPr algn="ctr"/>
            <a:r>
              <a:rPr lang="en-US" sz="2800" dirty="0"/>
              <a:t>Control Variate Estimator</a:t>
            </a:r>
          </a:p>
        </p:txBody>
      </p:sp>
      <p:grpSp>
        <p:nvGrpSpPr>
          <p:cNvPr id="57" name="Group 56"/>
          <p:cNvGrpSpPr/>
          <p:nvPr/>
        </p:nvGrpSpPr>
        <p:grpSpPr>
          <a:xfrm>
            <a:off x="7179521" y="4433476"/>
            <a:ext cx="2886906" cy="1623191"/>
            <a:chOff x="7189146" y="4220816"/>
            <a:chExt cx="2886906" cy="1623191"/>
          </a:xfrm>
        </p:grpSpPr>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9146" y="4220816"/>
              <a:ext cx="2886906" cy="1623191"/>
            </a:xfrm>
            <a:prstGeom prst="rect">
              <a:avLst/>
            </a:prstGeom>
          </p:spPr>
        </p:pic>
        <mc:AlternateContent xmlns:mc="http://schemas.openxmlformats.org/markup-compatibility/2006" xmlns:a14="http://schemas.microsoft.com/office/drawing/2010/main">
          <mc:Choice Requires="a14">
            <p:sp>
              <p:nvSpPr>
                <p:cNvPr id="31" name="TextBox 30"/>
                <p:cNvSpPr txBox="1"/>
                <p:nvPr/>
              </p:nvSpPr>
              <p:spPr>
                <a:xfrm>
                  <a:off x="8815368" y="4870538"/>
                  <a:ext cx="1073692" cy="5027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667" i="1" smtClean="0">
                            <a:solidFill>
                              <a:srgbClr val="FF0000"/>
                            </a:solidFill>
                            <a:latin typeface="Cambria Math"/>
                          </a:rPr>
                          <m:t>𝑓</m:t>
                        </m:r>
                        <m:r>
                          <a:rPr lang="en-US" sz="2667" b="0" i="1" smtClean="0">
                            <a:solidFill>
                              <a:srgbClr val="FF0000"/>
                            </a:solidFill>
                            <a:latin typeface="Cambria Math" panose="02040503050406030204" pitchFamily="18" charset="0"/>
                          </a:rPr>
                          <m:t>−</m:t>
                        </m:r>
                        <m:r>
                          <a:rPr lang="en-US" sz="2667" b="0" i="1" smtClean="0">
                            <a:solidFill>
                              <a:srgbClr val="FF0000"/>
                            </a:solidFill>
                            <a:latin typeface="Cambria Math" panose="02040503050406030204" pitchFamily="18" charset="0"/>
                          </a:rPr>
                          <m:t>𝑔</m:t>
                        </m:r>
                      </m:oMath>
                    </m:oMathPara>
                  </a14:m>
                  <a:endParaRPr lang="cs-CZ" sz="2667" dirty="0">
                    <a:solidFill>
                      <a:srgbClr val="FF0000"/>
                    </a:solidFill>
                    <a:latin typeface="Corbel" panose="020B0503020204020204" pitchFamily="34" charset="0"/>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8815368" y="4870538"/>
                  <a:ext cx="1073692" cy="502766"/>
                </a:xfrm>
                <a:prstGeom prst="rect">
                  <a:avLst/>
                </a:prstGeom>
                <a:blipFill>
                  <a:blip r:embed="rId5"/>
                  <a:stretch>
                    <a:fillRect/>
                  </a:stretch>
                </a:blipFill>
              </p:spPr>
              <p:txBody>
                <a:bodyPr/>
                <a:lstStyle/>
                <a:p>
                  <a:r>
                    <a:rPr lang="cs-CZ">
                      <a:noFill/>
                    </a:rPr>
                    <a:t> </a:t>
                  </a:r>
                </a:p>
              </p:txBody>
            </p:sp>
          </mc:Fallback>
        </mc:AlternateContent>
        <p:sp>
          <p:nvSpPr>
            <p:cNvPr id="11" name="Freeform 10"/>
            <p:cNvSpPr/>
            <p:nvPr/>
          </p:nvSpPr>
          <p:spPr>
            <a:xfrm>
              <a:off x="7354934" y="5361437"/>
              <a:ext cx="2651712" cy="306746"/>
            </a:xfrm>
            <a:custGeom>
              <a:avLst/>
              <a:gdLst>
                <a:gd name="connsiteX0" fmla="*/ 37129 w 2661796"/>
                <a:gd name="connsiteY0" fmla="*/ 286362 h 624799"/>
                <a:gd name="connsiteX1" fmla="*/ 130262 w 2661796"/>
                <a:gd name="connsiteY1" fmla="*/ 286362 h 624799"/>
                <a:gd name="connsiteX2" fmla="*/ 1103929 w 2661796"/>
                <a:gd name="connsiteY2" fmla="*/ 6962 h 624799"/>
                <a:gd name="connsiteX3" fmla="*/ 2128396 w 2661796"/>
                <a:gd name="connsiteY3" fmla="*/ 616562 h 624799"/>
                <a:gd name="connsiteX4" fmla="*/ 2661796 w 2661796"/>
                <a:gd name="connsiteY4" fmla="*/ 303296 h 624799"/>
                <a:gd name="connsiteX0" fmla="*/ 27045 w 2651712"/>
                <a:gd name="connsiteY0" fmla="*/ 303378 h 642597"/>
                <a:gd name="connsiteX1" fmla="*/ 120178 w 2651712"/>
                <a:gd name="connsiteY1" fmla="*/ 303378 h 642597"/>
                <a:gd name="connsiteX2" fmla="*/ 889659 w 2651712"/>
                <a:gd name="connsiteY2" fmla="*/ 6667 h 642597"/>
                <a:gd name="connsiteX3" fmla="*/ 2118312 w 2651712"/>
                <a:gd name="connsiteY3" fmla="*/ 633578 h 642597"/>
                <a:gd name="connsiteX4" fmla="*/ 2651712 w 2651712"/>
                <a:gd name="connsiteY4" fmla="*/ 320312 h 642597"/>
                <a:gd name="connsiteX0" fmla="*/ 27045 w 2651712"/>
                <a:gd name="connsiteY0" fmla="*/ 297820 h 637039"/>
                <a:gd name="connsiteX1" fmla="*/ 120178 w 2651712"/>
                <a:gd name="connsiteY1" fmla="*/ 297820 h 637039"/>
                <a:gd name="connsiteX2" fmla="*/ 889659 w 2651712"/>
                <a:gd name="connsiteY2" fmla="*/ 1109 h 637039"/>
                <a:gd name="connsiteX3" fmla="*/ 2118312 w 2651712"/>
                <a:gd name="connsiteY3" fmla="*/ 628020 h 637039"/>
                <a:gd name="connsiteX4" fmla="*/ 2651712 w 2651712"/>
                <a:gd name="connsiteY4" fmla="*/ 314754 h 637039"/>
                <a:gd name="connsiteX0" fmla="*/ 27045 w 2651712"/>
                <a:gd name="connsiteY0" fmla="*/ 302211 h 608342"/>
                <a:gd name="connsiteX1" fmla="*/ 120178 w 2651712"/>
                <a:gd name="connsiteY1" fmla="*/ 302211 h 608342"/>
                <a:gd name="connsiteX2" fmla="*/ 889659 w 2651712"/>
                <a:gd name="connsiteY2" fmla="*/ 5500 h 608342"/>
                <a:gd name="connsiteX3" fmla="*/ 2011780 w 2651712"/>
                <a:gd name="connsiteY3" fmla="*/ 597786 h 608342"/>
                <a:gd name="connsiteX4" fmla="*/ 2651712 w 2651712"/>
                <a:gd name="connsiteY4" fmla="*/ 319145 h 608342"/>
                <a:gd name="connsiteX0" fmla="*/ 27045 w 2651712"/>
                <a:gd name="connsiteY0" fmla="*/ 302211 h 598165"/>
                <a:gd name="connsiteX1" fmla="*/ 120178 w 2651712"/>
                <a:gd name="connsiteY1" fmla="*/ 302211 h 598165"/>
                <a:gd name="connsiteX2" fmla="*/ 889659 w 2651712"/>
                <a:gd name="connsiteY2" fmla="*/ 5500 h 598165"/>
                <a:gd name="connsiteX3" fmla="*/ 2011780 w 2651712"/>
                <a:gd name="connsiteY3" fmla="*/ 597786 h 598165"/>
                <a:gd name="connsiteX4" fmla="*/ 2651712 w 2651712"/>
                <a:gd name="connsiteY4" fmla="*/ 319145 h 598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1712" h="598165">
                  <a:moveTo>
                    <a:pt x="27045" y="302211"/>
                  </a:moveTo>
                  <a:cubicBezTo>
                    <a:pt x="-15289" y="325494"/>
                    <a:pt x="-23591" y="351663"/>
                    <a:pt x="120178" y="302211"/>
                  </a:cubicBezTo>
                  <a:cubicBezTo>
                    <a:pt x="263947" y="252759"/>
                    <a:pt x="574392" y="-43763"/>
                    <a:pt x="889659" y="5500"/>
                  </a:cubicBezTo>
                  <a:cubicBezTo>
                    <a:pt x="1204926" y="54763"/>
                    <a:pt x="1718105" y="614759"/>
                    <a:pt x="2011780" y="597786"/>
                  </a:cubicBezTo>
                  <a:cubicBezTo>
                    <a:pt x="2305455" y="580813"/>
                    <a:pt x="2514834" y="500472"/>
                    <a:pt x="2651712" y="319145"/>
                  </a:cubicBezTo>
                </a:path>
              </a:pathLst>
            </a:custGeom>
            <a:solidFill>
              <a:srgbClr val="FF0000">
                <a:alpha val="36863"/>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56" name="Group 55"/>
          <p:cNvGrpSpPr/>
          <p:nvPr/>
        </p:nvGrpSpPr>
        <p:grpSpPr>
          <a:xfrm>
            <a:off x="1987937" y="4414991"/>
            <a:ext cx="3416392" cy="1623191"/>
            <a:chOff x="1997562" y="4202331"/>
            <a:chExt cx="3416392" cy="1623191"/>
          </a:xfrm>
        </p:grpSpPr>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1489" y="4897226"/>
              <a:ext cx="2628000" cy="617181"/>
            </a:xfrm>
            <a:prstGeom prst="rect">
              <a:avLst/>
            </a:prstGeom>
          </p:spPr>
        </p:pic>
        <p:grpSp>
          <p:nvGrpSpPr>
            <p:cNvPr id="44" name="Group 43"/>
            <p:cNvGrpSpPr/>
            <p:nvPr/>
          </p:nvGrpSpPr>
          <p:grpSpPr>
            <a:xfrm>
              <a:off x="2202074" y="5009572"/>
              <a:ext cx="3211880" cy="595391"/>
              <a:chOff x="1922942" y="5009132"/>
              <a:chExt cx="3211880" cy="595391"/>
            </a:xfrm>
          </p:grpSpPr>
          <p:sp>
            <p:nvSpPr>
              <p:cNvPr id="42" name="Freeform 41"/>
              <p:cNvSpPr/>
              <p:nvPr/>
            </p:nvSpPr>
            <p:spPr>
              <a:xfrm>
                <a:off x="1922942" y="5009132"/>
                <a:ext cx="3144466" cy="495745"/>
              </a:xfrm>
              <a:custGeom>
                <a:avLst/>
                <a:gdLst>
                  <a:gd name="connsiteX0" fmla="*/ 0 w 8939813"/>
                  <a:gd name="connsiteY0" fmla="*/ 1164821 h 1557107"/>
                  <a:gd name="connsiteX1" fmla="*/ 1145219 w 8939813"/>
                  <a:gd name="connsiteY1" fmla="*/ 1138188 h 1557107"/>
                  <a:gd name="connsiteX2" fmla="*/ 2956264 w 8939813"/>
                  <a:gd name="connsiteY2" fmla="*/ 1846 h 1557107"/>
                  <a:gd name="connsiteX3" fmla="*/ 6223247 w 8939813"/>
                  <a:gd name="connsiteY3" fmla="*/ 1440029 h 1557107"/>
                  <a:gd name="connsiteX4" fmla="*/ 8939813 w 8939813"/>
                  <a:gd name="connsiteY4" fmla="*/ 1369007 h 1557107"/>
                  <a:gd name="connsiteX0" fmla="*/ 0 w 8939813"/>
                  <a:gd name="connsiteY0" fmla="*/ 1164821 h 1557107"/>
                  <a:gd name="connsiteX1" fmla="*/ 1145219 w 8939813"/>
                  <a:gd name="connsiteY1" fmla="*/ 1138188 h 1557107"/>
                  <a:gd name="connsiteX2" fmla="*/ 2956264 w 8939813"/>
                  <a:gd name="connsiteY2" fmla="*/ 1846 h 1557107"/>
                  <a:gd name="connsiteX3" fmla="*/ 6223247 w 8939813"/>
                  <a:gd name="connsiteY3" fmla="*/ 1440029 h 1557107"/>
                  <a:gd name="connsiteX4" fmla="*/ 8939813 w 8939813"/>
                  <a:gd name="connsiteY4" fmla="*/ 1369007 h 1557107"/>
                  <a:gd name="connsiteX0" fmla="*/ 0 w 8939813"/>
                  <a:gd name="connsiteY0" fmla="*/ 1166624 h 1558910"/>
                  <a:gd name="connsiteX1" fmla="*/ 1748900 w 8939813"/>
                  <a:gd name="connsiteY1" fmla="*/ 1033459 h 1558910"/>
                  <a:gd name="connsiteX2" fmla="*/ 2956264 w 8939813"/>
                  <a:gd name="connsiteY2" fmla="*/ 3649 h 1558910"/>
                  <a:gd name="connsiteX3" fmla="*/ 6223247 w 8939813"/>
                  <a:gd name="connsiteY3" fmla="*/ 1441832 h 1558910"/>
                  <a:gd name="connsiteX4" fmla="*/ 8939813 w 8939813"/>
                  <a:gd name="connsiteY4" fmla="*/ 1370810 h 1558910"/>
                  <a:gd name="connsiteX0" fmla="*/ 0 w 8939813"/>
                  <a:gd name="connsiteY0" fmla="*/ 1167002 h 1559288"/>
                  <a:gd name="connsiteX1" fmla="*/ 1855432 w 8939813"/>
                  <a:gd name="connsiteY1" fmla="*/ 1016082 h 1559288"/>
                  <a:gd name="connsiteX2" fmla="*/ 2956264 w 8939813"/>
                  <a:gd name="connsiteY2" fmla="*/ 4027 h 1559288"/>
                  <a:gd name="connsiteX3" fmla="*/ 6223247 w 8939813"/>
                  <a:gd name="connsiteY3" fmla="*/ 1442210 h 1559288"/>
                  <a:gd name="connsiteX4" fmla="*/ 8939813 w 8939813"/>
                  <a:gd name="connsiteY4" fmla="*/ 1371188 h 1559288"/>
                  <a:gd name="connsiteX0" fmla="*/ 0 w 8939813"/>
                  <a:gd name="connsiteY0" fmla="*/ 2061862 h 2520188"/>
                  <a:gd name="connsiteX1" fmla="*/ 1855432 w 8939813"/>
                  <a:gd name="connsiteY1" fmla="*/ 1910942 h 2520188"/>
                  <a:gd name="connsiteX2" fmla="*/ 4456590 w 8939813"/>
                  <a:gd name="connsiteY2" fmla="*/ 2243 h 2520188"/>
                  <a:gd name="connsiteX3" fmla="*/ 6223247 w 8939813"/>
                  <a:gd name="connsiteY3" fmla="*/ 2337070 h 2520188"/>
                  <a:gd name="connsiteX4" fmla="*/ 8939813 w 8939813"/>
                  <a:gd name="connsiteY4" fmla="*/ 2266048 h 2520188"/>
                  <a:gd name="connsiteX0" fmla="*/ 0 w 8939813"/>
                  <a:gd name="connsiteY0" fmla="*/ 2059649 h 2517975"/>
                  <a:gd name="connsiteX1" fmla="*/ 1855432 w 8939813"/>
                  <a:gd name="connsiteY1" fmla="*/ 1908729 h 2517975"/>
                  <a:gd name="connsiteX2" fmla="*/ 4456590 w 8939813"/>
                  <a:gd name="connsiteY2" fmla="*/ 30 h 2517975"/>
                  <a:gd name="connsiteX3" fmla="*/ 6223247 w 8939813"/>
                  <a:gd name="connsiteY3" fmla="*/ 2334857 h 2517975"/>
                  <a:gd name="connsiteX4" fmla="*/ 8939813 w 8939813"/>
                  <a:gd name="connsiteY4" fmla="*/ 2263835 h 2517975"/>
                  <a:gd name="connsiteX0" fmla="*/ 0 w 8939813"/>
                  <a:gd name="connsiteY0" fmla="*/ 2063569 h 2521895"/>
                  <a:gd name="connsiteX1" fmla="*/ 1926453 w 8939813"/>
                  <a:gd name="connsiteY1" fmla="*/ 1788361 h 2521895"/>
                  <a:gd name="connsiteX2" fmla="*/ 4456590 w 8939813"/>
                  <a:gd name="connsiteY2" fmla="*/ 3950 h 2521895"/>
                  <a:gd name="connsiteX3" fmla="*/ 6223247 w 8939813"/>
                  <a:gd name="connsiteY3" fmla="*/ 2338777 h 2521895"/>
                  <a:gd name="connsiteX4" fmla="*/ 8939813 w 8939813"/>
                  <a:gd name="connsiteY4" fmla="*/ 2267755 h 2521895"/>
                  <a:gd name="connsiteX0" fmla="*/ 0 w 8939813"/>
                  <a:gd name="connsiteY0" fmla="*/ 2060588 h 2292258"/>
                  <a:gd name="connsiteX1" fmla="*/ 1926453 w 8939813"/>
                  <a:gd name="connsiteY1" fmla="*/ 1785380 h 2292258"/>
                  <a:gd name="connsiteX2" fmla="*/ 4456590 w 8939813"/>
                  <a:gd name="connsiteY2" fmla="*/ 969 h 2292258"/>
                  <a:gd name="connsiteX3" fmla="*/ 6800295 w 8939813"/>
                  <a:gd name="connsiteY3" fmla="*/ 1545684 h 2292258"/>
                  <a:gd name="connsiteX4" fmla="*/ 8939813 w 8939813"/>
                  <a:gd name="connsiteY4" fmla="*/ 2264774 h 2292258"/>
                  <a:gd name="connsiteX0" fmla="*/ 0 w 9090733"/>
                  <a:gd name="connsiteY0" fmla="*/ 2060547 h 2067651"/>
                  <a:gd name="connsiteX1" fmla="*/ 1926453 w 9090733"/>
                  <a:gd name="connsiteY1" fmla="*/ 1785339 h 2067651"/>
                  <a:gd name="connsiteX2" fmla="*/ 4456590 w 9090733"/>
                  <a:gd name="connsiteY2" fmla="*/ 928 h 2067651"/>
                  <a:gd name="connsiteX3" fmla="*/ 6800295 w 9090733"/>
                  <a:gd name="connsiteY3" fmla="*/ 1545643 h 2067651"/>
                  <a:gd name="connsiteX4" fmla="*/ 9090733 w 9090733"/>
                  <a:gd name="connsiteY4" fmla="*/ 1936259 h 2067651"/>
                  <a:gd name="connsiteX0" fmla="*/ 0 w 9090733"/>
                  <a:gd name="connsiteY0" fmla="*/ 2060547 h 2067651"/>
                  <a:gd name="connsiteX1" fmla="*/ 1926453 w 9090733"/>
                  <a:gd name="connsiteY1" fmla="*/ 1785339 h 2067651"/>
                  <a:gd name="connsiteX2" fmla="*/ 4456590 w 9090733"/>
                  <a:gd name="connsiteY2" fmla="*/ 928 h 2067651"/>
                  <a:gd name="connsiteX3" fmla="*/ 6800295 w 9090733"/>
                  <a:gd name="connsiteY3" fmla="*/ 1545643 h 2067651"/>
                  <a:gd name="connsiteX4" fmla="*/ 9090733 w 9090733"/>
                  <a:gd name="connsiteY4" fmla="*/ 1936259 h 2067651"/>
                  <a:gd name="connsiteX0" fmla="*/ 0 w 9090733"/>
                  <a:gd name="connsiteY0" fmla="*/ 2059676 h 2066780"/>
                  <a:gd name="connsiteX1" fmla="*/ 1926453 w 9090733"/>
                  <a:gd name="connsiteY1" fmla="*/ 1784468 h 2066780"/>
                  <a:gd name="connsiteX2" fmla="*/ 4456590 w 9090733"/>
                  <a:gd name="connsiteY2" fmla="*/ 57 h 2066780"/>
                  <a:gd name="connsiteX3" fmla="*/ 6844684 w 9090733"/>
                  <a:gd name="connsiteY3" fmla="*/ 1722326 h 2066780"/>
                  <a:gd name="connsiteX4" fmla="*/ 9090733 w 9090733"/>
                  <a:gd name="connsiteY4" fmla="*/ 1935388 h 2066780"/>
                  <a:gd name="connsiteX0" fmla="*/ 0 w 9108489"/>
                  <a:gd name="connsiteY0" fmla="*/ 2059676 h 2066780"/>
                  <a:gd name="connsiteX1" fmla="*/ 1926453 w 9108489"/>
                  <a:gd name="connsiteY1" fmla="*/ 1784468 h 2066780"/>
                  <a:gd name="connsiteX2" fmla="*/ 4456590 w 9108489"/>
                  <a:gd name="connsiteY2" fmla="*/ 57 h 2066780"/>
                  <a:gd name="connsiteX3" fmla="*/ 6844684 w 9108489"/>
                  <a:gd name="connsiteY3" fmla="*/ 1722326 h 2066780"/>
                  <a:gd name="connsiteX4" fmla="*/ 9108489 w 9108489"/>
                  <a:gd name="connsiteY4" fmla="*/ 2050798 h 2066780"/>
                  <a:gd name="connsiteX0" fmla="*/ 0 w 9108489"/>
                  <a:gd name="connsiteY0" fmla="*/ 1802235 h 1803992"/>
                  <a:gd name="connsiteX1" fmla="*/ 1926453 w 9108489"/>
                  <a:gd name="connsiteY1" fmla="*/ 1527027 h 1803992"/>
                  <a:gd name="connsiteX2" fmla="*/ 4394446 w 9108489"/>
                  <a:gd name="connsiteY2" fmla="*/ 68 h 1803992"/>
                  <a:gd name="connsiteX3" fmla="*/ 6844684 w 9108489"/>
                  <a:gd name="connsiteY3" fmla="*/ 1464885 h 1803992"/>
                  <a:gd name="connsiteX4" fmla="*/ 9108489 w 9108489"/>
                  <a:gd name="connsiteY4" fmla="*/ 1793357 h 1803992"/>
                  <a:gd name="connsiteX0" fmla="*/ 0 w 10935212"/>
                  <a:gd name="connsiteY0" fmla="*/ 1802235 h 1803992"/>
                  <a:gd name="connsiteX1" fmla="*/ 1926453 w 10935212"/>
                  <a:gd name="connsiteY1" fmla="*/ 1527027 h 1803992"/>
                  <a:gd name="connsiteX2" fmla="*/ 4394446 w 10935212"/>
                  <a:gd name="connsiteY2" fmla="*/ 68 h 1803992"/>
                  <a:gd name="connsiteX3" fmla="*/ 6844684 w 10935212"/>
                  <a:gd name="connsiteY3" fmla="*/ 1464885 h 1803992"/>
                  <a:gd name="connsiteX4" fmla="*/ 10935212 w 10935212"/>
                  <a:gd name="connsiteY4" fmla="*/ 1801329 h 1803992"/>
                  <a:gd name="connsiteX0" fmla="*/ 0 w 10935212"/>
                  <a:gd name="connsiteY0" fmla="*/ 1802194 h 1803951"/>
                  <a:gd name="connsiteX1" fmla="*/ 1926453 w 10935212"/>
                  <a:gd name="connsiteY1" fmla="*/ 1526986 h 1803951"/>
                  <a:gd name="connsiteX2" fmla="*/ 4394446 w 10935212"/>
                  <a:gd name="connsiteY2" fmla="*/ 27 h 1803951"/>
                  <a:gd name="connsiteX3" fmla="*/ 8297258 w 10935212"/>
                  <a:gd name="connsiteY3" fmla="*/ 1488759 h 1803951"/>
                  <a:gd name="connsiteX4" fmla="*/ 10935212 w 10935212"/>
                  <a:gd name="connsiteY4" fmla="*/ 1801288 h 1803951"/>
                  <a:gd name="connsiteX0" fmla="*/ 0 w 10935212"/>
                  <a:gd name="connsiteY0" fmla="*/ 1865965 h 1868619"/>
                  <a:gd name="connsiteX1" fmla="*/ 1926453 w 10935212"/>
                  <a:gd name="connsiteY1" fmla="*/ 1590757 h 1868619"/>
                  <a:gd name="connsiteX2" fmla="*/ 5670953 w 10935212"/>
                  <a:gd name="connsiteY2" fmla="*/ 22 h 1868619"/>
                  <a:gd name="connsiteX3" fmla="*/ 8297258 w 10935212"/>
                  <a:gd name="connsiteY3" fmla="*/ 1552530 h 1868619"/>
                  <a:gd name="connsiteX4" fmla="*/ 10935212 w 10935212"/>
                  <a:gd name="connsiteY4" fmla="*/ 1865059 h 1868619"/>
                  <a:gd name="connsiteX0" fmla="*/ 0 w 10935212"/>
                  <a:gd name="connsiteY0" fmla="*/ 1866244 h 1866800"/>
                  <a:gd name="connsiteX1" fmla="*/ 3349681 w 10935212"/>
                  <a:gd name="connsiteY1" fmla="*/ 1423633 h 1866800"/>
                  <a:gd name="connsiteX2" fmla="*/ 5670953 w 10935212"/>
                  <a:gd name="connsiteY2" fmla="*/ 301 h 1866800"/>
                  <a:gd name="connsiteX3" fmla="*/ 8297258 w 10935212"/>
                  <a:gd name="connsiteY3" fmla="*/ 1552809 h 1866800"/>
                  <a:gd name="connsiteX4" fmla="*/ 10935212 w 10935212"/>
                  <a:gd name="connsiteY4" fmla="*/ 1865338 h 1866800"/>
                  <a:gd name="connsiteX0" fmla="*/ 0 w 10935212"/>
                  <a:gd name="connsiteY0" fmla="*/ 1866376 h 1866936"/>
                  <a:gd name="connsiteX1" fmla="*/ 3173612 w 10935212"/>
                  <a:gd name="connsiteY1" fmla="*/ 1399850 h 1866936"/>
                  <a:gd name="connsiteX2" fmla="*/ 5670953 w 10935212"/>
                  <a:gd name="connsiteY2" fmla="*/ 433 h 1866936"/>
                  <a:gd name="connsiteX3" fmla="*/ 8297258 w 10935212"/>
                  <a:gd name="connsiteY3" fmla="*/ 1552941 h 1866936"/>
                  <a:gd name="connsiteX4" fmla="*/ 10935212 w 10935212"/>
                  <a:gd name="connsiteY4" fmla="*/ 1865470 h 1866936"/>
                  <a:gd name="connsiteX0" fmla="*/ 0 w 10935212"/>
                  <a:gd name="connsiteY0" fmla="*/ 1866376 h 1866932"/>
                  <a:gd name="connsiteX1" fmla="*/ 3173612 w 10935212"/>
                  <a:gd name="connsiteY1" fmla="*/ 1399850 h 1866932"/>
                  <a:gd name="connsiteX2" fmla="*/ 5670953 w 10935212"/>
                  <a:gd name="connsiteY2" fmla="*/ 433 h 1866932"/>
                  <a:gd name="connsiteX3" fmla="*/ 8297258 w 10935212"/>
                  <a:gd name="connsiteY3" fmla="*/ 1552941 h 1866932"/>
                  <a:gd name="connsiteX4" fmla="*/ 10935212 w 10935212"/>
                  <a:gd name="connsiteY4" fmla="*/ 1865470 h 1866932"/>
                  <a:gd name="connsiteX0" fmla="*/ 0 w 10062197"/>
                  <a:gd name="connsiteY0" fmla="*/ 1866375 h 1866936"/>
                  <a:gd name="connsiteX1" fmla="*/ 2300597 w 10062197"/>
                  <a:gd name="connsiteY1" fmla="*/ 1399850 h 1866936"/>
                  <a:gd name="connsiteX2" fmla="*/ 4797938 w 10062197"/>
                  <a:gd name="connsiteY2" fmla="*/ 433 h 1866936"/>
                  <a:gd name="connsiteX3" fmla="*/ 7424243 w 10062197"/>
                  <a:gd name="connsiteY3" fmla="*/ 1552941 h 1866936"/>
                  <a:gd name="connsiteX4" fmla="*/ 10062197 w 10062197"/>
                  <a:gd name="connsiteY4" fmla="*/ 1865470 h 1866936"/>
                  <a:gd name="connsiteX0" fmla="*/ 0 w 10062197"/>
                  <a:gd name="connsiteY0" fmla="*/ 1866375 h 1866932"/>
                  <a:gd name="connsiteX1" fmla="*/ 2300597 w 10062197"/>
                  <a:gd name="connsiteY1" fmla="*/ 1399850 h 1866932"/>
                  <a:gd name="connsiteX2" fmla="*/ 4797938 w 10062197"/>
                  <a:gd name="connsiteY2" fmla="*/ 433 h 1866932"/>
                  <a:gd name="connsiteX3" fmla="*/ 7424243 w 10062197"/>
                  <a:gd name="connsiteY3" fmla="*/ 1552941 h 1866932"/>
                  <a:gd name="connsiteX4" fmla="*/ 10062197 w 10062197"/>
                  <a:gd name="connsiteY4" fmla="*/ 1865470 h 1866932"/>
                  <a:gd name="connsiteX0" fmla="*/ 0 w 10113552"/>
                  <a:gd name="connsiteY0" fmla="*/ 1850425 h 1866932"/>
                  <a:gd name="connsiteX1" fmla="*/ 2351952 w 10113552"/>
                  <a:gd name="connsiteY1" fmla="*/ 1399846 h 1866932"/>
                  <a:gd name="connsiteX2" fmla="*/ 4849293 w 10113552"/>
                  <a:gd name="connsiteY2" fmla="*/ 429 h 1866932"/>
                  <a:gd name="connsiteX3" fmla="*/ 7475598 w 10113552"/>
                  <a:gd name="connsiteY3" fmla="*/ 1552937 h 1866932"/>
                  <a:gd name="connsiteX4" fmla="*/ 10113552 w 10113552"/>
                  <a:gd name="connsiteY4" fmla="*/ 1865466 h 1866932"/>
                  <a:gd name="connsiteX0" fmla="*/ 0 w 10113552"/>
                  <a:gd name="connsiteY0" fmla="*/ 1850195 h 1866699"/>
                  <a:gd name="connsiteX1" fmla="*/ 2403307 w 10113552"/>
                  <a:gd name="connsiteY1" fmla="*/ 1447445 h 1866699"/>
                  <a:gd name="connsiteX2" fmla="*/ 4849293 w 10113552"/>
                  <a:gd name="connsiteY2" fmla="*/ 199 h 1866699"/>
                  <a:gd name="connsiteX3" fmla="*/ 7475598 w 10113552"/>
                  <a:gd name="connsiteY3" fmla="*/ 1552707 h 1866699"/>
                  <a:gd name="connsiteX4" fmla="*/ 10113552 w 10113552"/>
                  <a:gd name="connsiteY4" fmla="*/ 1865236 h 1866699"/>
                  <a:gd name="connsiteX0" fmla="*/ 0 w 10113552"/>
                  <a:gd name="connsiteY0" fmla="*/ 1850474 h 1866978"/>
                  <a:gd name="connsiteX1" fmla="*/ 2373960 w 10113552"/>
                  <a:gd name="connsiteY1" fmla="*/ 1391923 h 1866978"/>
                  <a:gd name="connsiteX2" fmla="*/ 4849293 w 10113552"/>
                  <a:gd name="connsiteY2" fmla="*/ 478 h 1866978"/>
                  <a:gd name="connsiteX3" fmla="*/ 7475598 w 10113552"/>
                  <a:gd name="connsiteY3" fmla="*/ 1552986 h 1866978"/>
                  <a:gd name="connsiteX4" fmla="*/ 10113552 w 10113552"/>
                  <a:gd name="connsiteY4" fmla="*/ 1865515 h 1866978"/>
                  <a:gd name="connsiteX0" fmla="*/ 0 w 10113552"/>
                  <a:gd name="connsiteY0" fmla="*/ 1850519 h 1867023"/>
                  <a:gd name="connsiteX1" fmla="*/ 2373960 w 10113552"/>
                  <a:gd name="connsiteY1" fmla="*/ 1391968 h 1867023"/>
                  <a:gd name="connsiteX2" fmla="*/ 4849293 w 10113552"/>
                  <a:gd name="connsiteY2" fmla="*/ 523 h 1867023"/>
                  <a:gd name="connsiteX3" fmla="*/ 7475598 w 10113552"/>
                  <a:gd name="connsiteY3" fmla="*/ 1553031 h 1867023"/>
                  <a:gd name="connsiteX4" fmla="*/ 10113552 w 10113552"/>
                  <a:gd name="connsiteY4" fmla="*/ 1865560 h 1867023"/>
                  <a:gd name="connsiteX0" fmla="*/ 150363 w 10263915"/>
                  <a:gd name="connsiteY0" fmla="*/ 1850474 h 1866978"/>
                  <a:gd name="connsiteX1" fmla="*/ 183553 w 10263915"/>
                  <a:gd name="connsiteY1" fmla="*/ 1821307 h 1866978"/>
                  <a:gd name="connsiteX2" fmla="*/ 2524323 w 10263915"/>
                  <a:gd name="connsiteY2" fmla="*/ 1391923 h 1866978"/>
                  <a:gd name="connsiteX3" fmla="*/ 4999656 w 10263915"/>
                  <a:gd name="connsiteY3" fmla="*/ 478 h 1866978"/>
                  <a:gd name="connsiteX4" fmla="*/ 7625961 w 10263915"/>
                  <a:gd name="connsiteY4" fmla="*/ 1552986 h 1866978"/>
                  <a:gd name="connsiteX5" fmla="*/ 10263915 w 10263915"/>
                  <a:gd name="connsiteY5" fmla="*/ 1865515 h 1866978"/>
                  <a:gd name="connsiteX0" fmla="*/ 0 w 10678441"/>
                  <a:gd name="connsiteY0" fmla="*/ 1834533 h 1866978"/>
                  <a:gd name="connsiteX1" fmla="*/ 598079 w 10678441"/>
                  <a:gd name="connsiteY1" fmla="*/ 1821307 h 1866978"/>
                  <a:gd name="connsiteX2" fmla="*/ 2938849 w 10678441"/>
                  <a:gd name="connsiteY2" fmla="*/ 1391923 h 1866978"/>
                  <a:gd name="connsiteX3" fmla="*/ 5414182 w 10678441"/>
                  <a:gd name="connsiteY3" fmla="*/ 478 h 1866978"/>
                  <a:gd name="connsiteX4" fmla="*/ 8040487 w 10678441"/>
                  <a:gd name="connsiteY4" fmla="*/ 1552986 h 1866978"/>
                  <a:gd name="connsiteX5" fmla="*/ 10678441 w 10678441"/>
                  <a:gd name="connsiteY5" fmla="*/ 1865515 h 1866978"/>
                  <a:gd name="connsiteX0" fmla="*/ 0 w 10942546"/>
                  <a:gd name="connsiteY0" fmla="*/ 1866417 h 1870808"/>
                  <a:gd name="connsiteX1" fmla="*/ 862184 w 10942546"/>
                  <a:gd name="connsiteY1" fmla="*/ 1821307 h 1870808"/>
                  <a:gd name="connsiteX2" fmla="*/ 3202954 w 10942546"/>
                  <a:gd name="connsiteY2" fmla="*/ 1391923 h 1870808"/>
                  <a:gd name="connsiteX3" fmla="*/ 5678287 w 10942546"/>
                  <a:gd name="connsiteY3" fmla="*/ 478 h 1870808"/>
                  <a:gd name="connsiteX4" fmla="*/ 8304592 w 10942546"/>
                  <a:gd name="connsiteY4" fmla="*/ 1552986 h 1870808"/>
                  <a:gd name="connsiteX5" fmla="*/ 10942546 w 10942546"/>
                  <a:gd name="connsiteY5" fmla="*/ 1865515 h 1870808"/>
                  <a:gd name="connsiteX0" fmla="*/ 0 w 10913200"/>
                  <a:gd name="connsiteY0" fmla="*/ 1802645 h 1866978"/>
                  <a:gd name="connsiteX1" fmla="*/ 832838 w 10913200"/>
                  <a:gd name="connsiteY1" fmla="*/ 1821307 h 1866978"/>
                  <a:gd name="connsiteX2" fmla="*/ 3173608 w 10913200"/>
                  <a:gd name="connsiteY2" fmla="*/ 1391923 h 1866978"/>
                  <a:gd name="connsiteX3" fmla="*/ 5648941 w 10913200"/>
                  <a:gd name="connsiteY3" fmla="*/ 478 h 1866978"/>
                  <a:gd name="connsiteX4" fmla="*/ 8275246 w 10913200"/>
                  <a:gd name="connsiteY4" fmla="*/ 1552986 h 1866978"/>
                  <a:gd name="connsiteX5" fmla="*/ 10913200 w 10913200"/>
                  <a:gd name="connsiteY5" fmla="*/ 1865515 h 1866978"/>
                  <a:gd name="connsiteX0" fmla="*/ 0 w 10913200"/>
                  <a:gd name="connsiteY0" fmla="*/ 1802645 h 1866978"/>
                  <a:gd name="connsiteX1" fmla="*/ 832838 w 10913200"/>
                  <a:gd name="connsiteY1" fmla="*/ 1821307 h 1866978"/>
                  <a:gd name="connsiteX2" fmla="*/ 3173608 w 10913200"/>
                  <a:gd name="connsiteY2" fmla="*/ 1391923 h 1866978"/>
                  <a:gd name="connsiteX3" fmla="*/ 5648941 w 10913200"/>
                  <a:gd name="connsiteY3" fmla="*/ 478 h 1866978"/>
                  <a:gd name="connsiteX4" fmla="*/ 8275246 w 10913200"/>
                  <a:gd name="connsiteY4" fmla="*/ 1552986 h 1866978"/>
                  <a:gd name="connsiteX5" fmla="*/ 10913200 w 10913200"/>
                  <a:gd name="connsiteY5" fmla="*/ 1865515 h 1866978"/>
                  <a:gd name="connsiteX0" fmla="*/ 0 w 10913200"/>
                  <a:gd name="connsiteY0" fmla="*/ 1802645 h 1866978"/>
                  <a:gd name="connsiteX1" fmla="*/ 832838 w 10913200"/>
                  <a:gd name="connsiteY1" fmla="*/ 1821307 h 1866978"/>
                  <a:gd name="connsiteX2" fmla="*/ 3173608 w 10913200"/>
                  <a:gd name="connsiteY2" fmla="*/ 1391923 h 1866978"/>
                  <a:gd name="connsiteX3" fmla="*/ 5648941 w 10913200"/>
                  <a:gd name="connsiteY3" fmla="*/ 478 h 1866978"/>
                  <a:gd name="connsiteX4" fmla="*/ 8275246 w 10913200"/>
                  <a:gd name="connsiteY4" fmla="*/ 1552986 h 1866978"/>
                  <a:gd name="connsiteX5" fmla="*/ 10913200 w 10913200"/>
                  <a:gd name="connsiteY5" fmla="*/ 1865515 h 1866978"/>
                  <a:gd name="connsiteX0" fmla="*/ 0 w 10898529"/>
                  <a:gd name="connsiteY0" fmla="*/ 1826560 h 1866978"/>
                  <a:gd name="connsiteX1" fmla="*/ 818167 w 10898529"/>
                  <a:gd name="connsiteY1" fmla="*/ 1821307 h 1866978"/>
                  <a:gd name="connsiteX2" fmla="*/ 3158937 w 10898529"/>
                  <a:gd name="connsiteY2" fmla="*/ 1391923 h 1866978"/>
                  <a:gd name="connsiteX3" fmla="*/ 5634270 w 10898529"/>
                  <a:gd name="connsiteY3" fmla="*/ 478 h 1866978"/>
                  <a:gd name="connsiteX4" fmla="*/ 8260575 w 10898529"/>
                  <a:gd name="connsiteY4" fmla="*/ 1552986 h 1866978"/>
                  <a:gd name="connsiteX5" fmla="*/ 10898529 w 10898529"/>
                  <a:gd name="connsiteY5" fmla="*/ 1865515 h 1866978"/>
                  <a:gd name="connsiteX0" fmla="*/ 0 w 10898529"/>
                  <a:gd name="connsiteY0" fmla="*/ 1826552 h 1866970"/>
                  <a:gd name="connsiteX1" fmla="*/ 818167 w 10898529"/>
                  <a:gd name="connsiteY1" fmla="*/ 1821299 h 1866970"/>
                  <a:gd name="connsiteX2" fmla="*/ 3158937 w 10898529"/>
                  <a:gd name="connsiteY2" fmla="*/ 1391915 h 1866970"/>
                  <a:gd name="connsiteX3" fmla="*/ 5634270 w 10898529"/>
                  <a:gd name="connsiteY3" fmla="*/ 470 h 1866970"/>
                  <a:gd name="connsiteX4" fmla="*/ 8260575 w 10898529"/>
                  <a:gd name="connsiteY4" fmla="*/ 1552978 h 1866970"/>
                  <a:gd name="connsiteX5" fmla="*/ 10898529 w 10898529"/>
                  <a:gd name="connsiteY5" fmla="*/ 1865507 h 1866970"/>
                  <a:gd name="connsiteX0" fmla="*/ 0 w 10898529"/>
                  <a:gd name="connsiteY0" fmla="*/ 1826518 h 1866936"/>
                  <a:gd name="connsiteX1" fmla="*/ 818167 w 10898529"/>
                  <a:gd name="connsiteY1" fmla="*/ 1821265 h 1866936"/>
                  <a:gd name="connsiteX2" fmla="*/ 3158937 w 10898529"/>
                  <a:gd name="connsiteY2" fmla="*/ 1391881 h 1866936"/>
                  <a:gd name="connsiteX3" fmla="*/ 5634270 w 10898529"/>
                  <a:gd name="connsiteY3" fmla="*/ 436 h 1866936"/>
                  <a:gd name="connsiteX4" fmla="*/ 8260575 w 10898529"/>
                  <a:gd name="connsiteY4" fmla="*/ 1552944 h 1866936"/>
                  <a:gd name="connsiteX5" fmla="*/ 10898529 w 10898529"/>
                  <a:gd name="connsiteY5" fmla="*/ 1865473 h 1866936"/>
                  <a:gd name="connsiteX0" fmla="*/ 0 w 10898529"/>
                  <a:gd name="connsiteY0" fmla="*/ 1826605 h 1867023"/>
                  <a:gd name="connsiteX1" fmla="*/ 818167 w 10898529"/>
                  <a:gd name="connsiteY1" fmla="*/ 1821352 h 1867023"/>
                  <a:gd name="connsiteX2" fmla="*/ 3158937 w 10898529"/>
                  <a:gd name="connsiteY2" fmla="*/ 1391968 h 1867023"/>
                  <a:gd name="connsiteX3" fmla="*/ 5634270 w 10898529"/>
                  <a:gd name="connsiteY3" fmla="*/ 523 h 1867023"/>
                  <a:gd name="connsiteX4" fmla="*/ 8260575 w 10898529"/>
                  <a:gd name="connsiteY4" fmla="*/ 1553031 h 1867023"/>
                  <a:gd name="connsiteX5" fmla="*/ 10898529 w 10898529"/>
                  <a:gd name="connsiteY5" fmla="*/ 1865560 h 186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8529" h="1867023">
                    <a:moveTo>
                      <a:pt x="0" y="1826605"/>
                    </a:moveTo>
                    <a:cubicBezTo>
                      <a:pt x="5532" y="1821744"/>
                      <a:pt x="444517" y="1834006"/>
                      <a:pt x="818167" y="1821352"/>
                    </a:cubicBezTo>
                    <a:cubicBezTo>
                      <a:pt x="1404572" y="1784783"/>
                      <a:pt x="2172846" y="1799071"/>
                      <a:pt x="3158937" y="1391968"/>
                    </a:cubicBezTo>
                    <a:cubicBezTo>
                      <a:pt x="4145028" y="984865"/>
                      <a:pt x="4783997" y="-26321"/>
                      <a:pt x="5634270" y="523"/>
                    </a:cubicBezTo>
                    <a:cubicBezTo>
                      <a:pt x="6484543" y="27367"/>
                      <a:pt x="7383199" y="1242192"/>
                      <a:pt x="8260575" y="1553031"/>
                    </a:cubicBezTo>
                    <a:cubicBezTo>
                      <a:pt x="9137951" y="1863870"/>
                      <a:pt x="10029997" y="1872958"/>
                      <a:pt x="10898529" y="1865560"/>
                    </a:cubicBezTo>
                  </a:path>
                </a:pathLst>
              </a:custGeom>
              <a:solidFill>
                <a:srgbClr val="56B4E9">
                  <a:alpha val="47843"/>
                </a:srgbClr>
              </a:solidFill>
              <a:ln w="38100">
                <a:solidFill>
                  <a:srgbClr val="56B4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3" name="Rectangle 42"/>
              <p:cNvSpPr/>
              <p:nvPr/>
            </p:nvSpPr>
            <p:spPr>
              <a:xfrm>
                <a:off x="4537922" y="5173181"/>
                <a:ext cx="596900" cy="431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mc:AlternateContent xmlns:mc="http://schemas.openxmlformats.org/markup-compatibility/2006" xmlns:a14="http://schemas.microsoft.com/office/drawing/2010/main">
          <mc:Choice Requires="a14">
            <p:sp>
              <p:nvSpPr>
                <p:cNvPr id="27" name="TextBox 26"/>
                <p:cNvSpPr txBox="1"/>
                <p:nvPr/>
              </p:nvSpPr>
              <p:spPr>
                <a:xfrm>
                  <a:off x="2812149" y="4529646"/>
                  <a:ext cx="451149" cy="5027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667" i="1">
                            <a:latin typeface="Cambria Math"/>
                          </a:rPr>
                          <m:t>𝑓</m:t>
                        </m:r>
                      </m:oMath>
                    </m:oMathPara>
                  </a14:m>
                  <a:endParaRPr lang="cs-CZ" sz="2667" dirty="0">
                    <a:latin typeface="Corbel" panose="020B0503020204020204" pitchFamily="34" charset="0"/>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2812149" y="4529646"/>
                  <a:ext cx="451149" cy="502766"/>
                </a:xfrm>
                <a:prstGeom prst="rect">
                  <a:avLst/>
                </a:prstGeom>
                <a:blipFill>
                  <a:blip r:embed="rId7"/>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4410669" y="4870538"/>
                  <a:ext cx="469423" cy="5027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667" b="0" i="1" smtClean="0">
                            <a:solidFill>
                              <a:srgbClr val="56B4E9"/>
                            </a:solidFill>
                            <a:latin typeface="Cambria Math" panose="02040503050406030204" pitchFamily="18" charset="0"/>
                          </a:rPr>
                          <m:t>𝑔</m:t>
                        </m:r>
                      </m:oMath>
                    </m:oMathPara>
                  </a14:m>
                  <a:endParaRPr lang="cs-CZ" sz="2667" dirty="0">
                    <a:solidFill>
                      <a:srgbClr val="56B4E9"/>
                    </a:solidFill>
                    <a:latin typeface="Corbel" panose="020B0503020204020204" pitchFamily="34"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410669" y="4870538"/>
                  <a:ext cx="469423" cy="502766"/>
                </a:xfrm>
                <a:prstGeom prst="rect">
                  <a:avLst/>
                </a:prstGeom>
                <a:blipFill rotWithShape="1">
                  <a:blip r:embed="rId9"/>
                  <a:stretch>
                    <a:fillRect/>
                  </a:stretch>
                </a:blipFill>
              </p:spPr>
              <p:txBody>
                <a:bodyPr/>
                <a:lstStyle/>
                <a:p>
                  <a:r>
                    <a:rPr lang="en-US">
                      <a:noFill/>
                    </a:rPr>
                    <a:t> </a:t>
                  </a:r>
                </a:p>
              </p:txBody>
            </p:sp>
          </mc:Fallback>
        </mc:AlternateContent>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7562" y="4202331"/>
              <a:ext cx="2886906" cy="1623191"/>
            </a:xfrm>
            <a:prstGeom prst="rect">
              <a:avLst/>
            </a:prstGeom>
          </p:spPr>
        </p:pic>
      </p:grpSp>
      <p:sp>
        <p:nvSpPr>
          <p:cNvPr id="53" name="Right Brace 52"/>
          <p:cNvSpPr/>
          <p:nvPr/>
        </p:nvSpPr>
        <p:spPr>
          <a:xfrm rot="16200000">
            <a:off x="5971967" y="-1327764"/>
            <a:ext cx="241719" cy="9314854"/>
          </a:xfrm>
          <a:prstGeom prst="rightBrace">
            <a:avLst>
              <a:gd name="adj1" fmla="val 58397"/>
              <a:gd name="adj2" fmla="val 8671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sz="2400">
              <a:solidFill>
                <a:srgbClr val="660066"/>
              </a:solidFill>
            </a:endParaRPr>
          </a:p>
        </p:txBody>
      </p:sp>
      <mc:AlternateContent xmlns:mc="http://schemas.openxmlformats.org/markup-compatibility/2006" xmlns:a14="http://schemas.microsoft.com/office/drawing/2010/main">
        <mc:Choice Requires="a14">
          <p:sp>
            <p:nvSpPr>
              <p:cNvPr id="59" name="Rectangle 58"/>
              <p:cNvSpPr/>
              <p:nvPr/>
            </p:nvSpPr>
            <p:spPr>
              <a:xfrm>
                <a:off x="5318615" y="3750206"/>
                <a:ext cx="714985" cy="572774"/>
              </a:xfrm>
              <a:prstGeom prst="rect">
                <a:avLst/>
              </a:prstGeom>
              <a:solidFill>
                <a:srgbClr val="AEDBF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rtlCol="0" anchor="ctr"/>
              <a:lstStyle/>
              <a:p>
                <a:pPr algn="ctr"/>
                <a14:m>
                  <m:oMathPara xmlns:m="http://schemas.openxmlformats.org/officeDocument/2006/math">
                    <m:oMathParaPr>
                      <m:jc m:val="center"/>
                    </m:oMathParaPr>
                    <m:oMath xmlns:m="http://schemas.openxmlformats.org/officeDocument/2006/math">
                      <m:r>
                        <a:rPr lang="en-US" sz="2800" b="0" i="1" smtClean="0">
                          <a:solidFill>
                            <a:schemeClr val="tx1"/>
                          </a:solidFill>
                          <a:latin typeface="Cambria Math" panose="02040503050406030204" pitchFamily="18" charset="0"/>
                        </a:rPr>
                        <m:t>𝐺</m:t>
                      </m:r>
                    </m:oMath>
                  </m:oMathPara>
                </a14:m>
                <a:endParaRPr lang="cs-CZ" sz="2800" dirty="0">
                  <a:solidFill>
                    <a:schemeClr val="tx1"/>
                  </a:solidFill>
                </a:endParaRPr>
              </a:p>
            </p:txBody>
          </p:sp>
        </mc:Choice>
        <mc:Fallback xmlns="">
          <p:sp>
            <p:nvSpPr>
              <p:cNvPr id="59" name="Rectangle 58"/>
              <p:cNvSpPr>
                <a:spLocks noRot="1" noChangeAspect="1" noMove="1" noResize="1" noEditPoints="1" noAdjustHandles="1" noChangeArrowheads="1" noChangeShapeType="1" noTextEdit="1"/>
              </p:cNvSpPr>
              <p:nvPr/>
            </p:nvSpPr>
            <p:spPr>
              <a:xfrm>
                <a:off x="5318615" y="3750206"/>
                <a:ext cx="714985" cy="572774"/>
              </a:xfrm>
              <a:prstGeom prst="rect">
                <a:avLst/>
              </a:prstGeom>
              <a:blipFill>
                <a:blip r:embed="rId10"/>
                <a:stretch>
                  <a:fillRect/>
                </a:stretch>
              </a:blipFill>
              <a:ln>
                <a:noFill/>
              </a:ln>
            </p:spPr>
            <p:txBody>
              <a:bodyPr/>
              <a:lstStyle/>
              <a:p>
                <a:r>
                  <a:rPr lang="LID4096">
                    <a:noFill/>
                  </a:rPr>
                  <a:t> </a:t>
                </a:r>
              </a:p>
            </p:txBody>
          </p:sp>
        </mc:Fallback>
      </mc:AlternateContent>
      <p:sp>
        <p:nvSpPr>
          <p:cNvPr id="60" name="Cross 59"/>
          <p:cNvSpPr/>
          <p:nvPr/>
        </p:nvSpPr>
        <p:spPr>
          <a:xfrm>
            <a:off x="6356334" y="3882350"/>
            <a:ext cx="318158" cy="318158"/>
          </a:xfrm>
          <a:prstGeom prst="plus">
            <a:avLst>
              <a:gd name="adj" fmla="val 431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mc:AlternateContent xmlns:mc="http://schemas.openxmlformats.org/markup-compatibility/2006" xmlns:a14="http://schemas.microsoft.com/office/drawing/2010/main">
        <mc:Choice Requires="a14">
          <p:sp>
            <p:nvSpPr>
              <p:cNvPr id="61" name="Rectangle 60"/>
              <p:cNvSpPr/>
              <p:nvPr/>
            </p:nvSpPr>
            <p:spPr>
              <a:xfrm>
                <a:off x="6997226" y="3752805"/>
                <a:ext cx="1597419" cy="567577"/>
              </a:xfrm>
              <a:prstGeom prst="rect">
                <a:avLst/>
              </a:prstGeom>
              <a:solidFill>
                <a:srgbClr val="FFA1A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14:m>
                  <m:oMathPara xmlns:m="http://schemas.openxmlformats.org/officeDocument/2006/math">
                    <m:oMathParaPr>
                      <m:jc m:val="centerGroup"/>
                    </m:oMathParaPr>
                    <m:oMath xmlns:m="http://schemas.openxmlformats.org/officeDocument/2006/math">
                      <m:d>
                        <m:dPr>
                          <m:begChr m:val="⟨"/>
                          <m:endChr m:val="⟩"/>
                          <m:ctrlPr>
                            <a:rPr lang="en-US" sz="2800" b="0" i="1" smtClean="0">
                              <a:solidFill>
                                <a:schemeClr val="tx1"/>
                              </a:solidFill>
                              <a:latin typeface="Cambria Math" panose="02040503050406030204" pitchFamily="18" charset="0"/>
                            </a:rPr>
                          </m:ctrlPr>
                        </m:dPr>
                        <m:e>
                          <m:r>
                            <a:rPr lang="en-US" sz="2800" i="1">
                              <a:solidFill>
                                <a:schemeClr val="tx1"/>
                              </a:solidFill>
                              <a:latin typeface="Cambria Math" panose="02040503050406030204" pitchFamily="18" charset="0"/>
                            </a:rPr>
                            <m:t>𝐹</m:t>
                          </m:r>
                          <m:r>
                            <a:rPr lang="en-US" sz="2800" i="1">
                              <a:solidFill>
                                <a:schemeClr val="tx1"/>
                              </a:solidFill>
                              <a:latin typeface="Cambria Math" panose="02040503050406030204" pitchFamily="18" charset="0"/>
                            </a:rPr>
                            <m:t>−</m:t>
                          </m:r>
                          <m:r>
                            <a:rPr lang="en-US" sz="2800" i="1">
                              <a:solidFill>
                                <a:schemeClr val="tx1"/>
                              </a:solidFill>
                              <a:latin typeface="Cambria Math" panose="02040503050406030204" pitchFamily="18" charset="0"/>
                            </a:rPr>
                            <m:t>𝐺</m:t>
                          </m:r>
                        </m:e>
                      </m:d>
                    </m:oMath>
                  </m:oMathPara>
                </a14:m>
                <a:endParaRPr lang="cs-CZ" sz="2800" dirty="0">
                  <a:solidFill>
                    <a:schemeClr val="tx1"/>
                  </a:solidFill>
                </a:endParaRPr>
              </a:p>
            </p:txBody>
          </p:sp>
        </mc:Choice>
        <mc:Fallback xmlns="">
          <p:sp>
            <p:nvSpPr>
              <p:cNvPr id="61" name="Rectangle 60"/>
              <p:cNvSpPr>
                <a:spLocks noRot="1" noChangeAspect="1" noMove="1" noResize="1" noEditPoints="1" noAdjustHandles="1" noChangeArrowheads="1" noChangeShapeType="1" noTextEdit="1"/>
              </p:cNvSpPr>
              <p:nvPr/>
            </p:nvSpPr>
            <p:spPr>
              <a:xfrm>
                <a:off x="6997226" y="3752805"/>
                <a:ext cx="1597419" cy="567577"/>
              </a:xfrm>
              <a:prstGeom prst="rect">
                <a:avLst/>
              </a:prstGeom>
              <a:blipFill>
                <a:blip r:embed="rId11"/>
                <a:stretch>
                  <a:fillRect/>
                </a:stretch>
              </a:blipFill>
              <a:ln>
                <a:noFill/>
              </a:ln>
            </p:spPr>
            <p:txBody>
              <a:bodyPr/>
              <a:lstStyle/>
              <a:p>
                <a:r>
                  <a:rPr lang="LID4096">
                    <a:noFill/>
                  </a:rPr>
                  <a:t> </a:t>
                </a:r>
              </a:p>
            </p:txBody>
          </p:sp>
        </mc:Fallback>
      </mc:AlternateContent>
      <p:sp>
        <p:nvSpPr>
          <p:cNvPr id="32" name="Equal 31"/>
          <p:cNvSpPr/>
          <p:nvPr/>
        </p:nvSpPr>
        <p:spPr>
          <a:xfrm>
            <a:off x="4632801" y="3815139"/>
            <a:ext cx="434396" cy="442908"/>
          </a:xfrm>
          <a:prstGeom prst="mathEqual">
            <a:avLst>
              <a:gd name="adj1" fmla="val 12485"/>
              <a:gd name="adj2" fmla="val 1314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mc:AlternateContent xmlns:mc="http://schemas.openxmlformats.org/markup-compatibility/2006" xmlns:a14="http://schemas.microsoft.com/office/drawing/2010/main">
        <mc:Choice Requires="a14">
          <p:sp>
            <p:nvSpPr>
              <p:cNvPr id="33" name="Rectangle 32"/>
              <p:cNvSpPr/>
              <p:nvPr/>
            </p:nvSpPr>
            <p:spPr>
              <a:xfrm>
                <a:off x="3664635" y="3750206"/>
                <a:ext cx="713775" cy="56513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14:m>
                  <m:oMathPara xmlns:m="http://schemas.openxmlformats.org/officeDocument/2006/math">
                    <m:oMathParaPr>
                      <m:jc m:val="center"/>
                    </m:oMathParaPr>
                    <m:oMath xmlns:m="http://schemas.openxmlformats.org/officeDocument/2006/math">
                      <m:d>
                        <m:dPr>
                          <m:begChr m:val="⟨"/>
                          <m:endChr m:val="⟩"/>
                          <m:ctrlPr>
                            <a:rPr lang="en-US" sz="2800" b="0" i="1" smtClean="0">
                              <a:solidFill>
                                <a:schemeClr val="tx1"/>
                              </a:solidFill>
                              <a:latin typeface="Cambria Math" panose="02040503050406030204" pitchFamily="18" charset="0"/>
                            </a:rPr>
                          </m:ctrlPr>
                        </m:dPr>
                        <m:e>
                          <m:r>
                            <a:rPr lang="en-US" sz="2800" b="0" i="1" smtClean="0">
                              <a:solidFill>
                                <a:schemeClr val="tx1"/>
                              </a:solidFill>
                              <a:latin typeface="Cambria Math" panose="02040503050406030204" pitchFamily="18" charset="0"/>
                            </a:rPr>
                            <m:t>𝐹</m:t>
                          </m:r>
                        </m:e>
                      </m:d>
                    </m:oMath>
                  </m:oMathPara>
                </a14:m>
                <a:endParaRPr lang="cs-CZ" sz="2800" dirty="0">
                  <a:solidFill>
                    <a:schemeClr val="tx1"/>
                  </a:solidFill>
                </a:endParaRPr>
              </a:p>
            </p:txBody>
          </p:sp>
        </mc:Choice>
        <mc:Fallback xmlns="">
          <p:sp>
            <p:nvSpPr>
              <p:cNvPr id="33" name="Rectangle 32"/>
              <p:cNvSpPr>
                <a:spLocks noRot="1" noChangeAspect="1" noMove="1" noResize="1" noEditPoints="1" noAdjustHandles="1" noChangeArrowheads="1" noChangeShapeType="1" noTextEdit="1"/>
              </p:cNvSpPr>
              <p:nvPr/>
            </p:nvSpPr>
            <p:spPr>
              <a:xfrm>
                <a:off x="3664635" y="3750206"/>
                <a:ext cx="713775" cy="565139"/>
              </a:xfrm>
              <a:prstGeom prst="rect">
                <a:avLst/>
              </a:prstGeom>
              <a:blipFill>
                <a:blip r:embed="rId12"/>
                <a:stretch>
                  <a:fillRect/>
                </a:stretch>
              </a:blipFill>
              <a:ln>
                <a:noFill/>
              </a:ln>
            </p:spPr>
            <p:txBody>
              <a:bodyPr/>
              <a:lstStyle/>
              <a:p>
                <a:r>
                  <a:rPr lang="LID4096">
                    <a:noFill/>
                  </a:rPr>
                  <a:t> </a:t>
                </a:r>
              </a:p>
            </p:txBody>
          </p:sp>
        </mc:Fallback>
      </mc:AlternateContent>
      <p:cxnSp>
        <p:nvCxnSpPr>
          <p:cNvPr id="34" name="Straight Arrow Connector 33"/>
          <p:cNvCxnSpPr/>
          <p:nvPr/>
        </p:nvCxnSpPr>
        <p:spPr>
          <a:xfrm flipV="1">
            <a:off x="3431391" y="4466551"/>
            <a:ext cx="497867" cy="805210"/>
          </a:xfrm>
          <a:prstGeom prst="straightConnector1">
            <a:avLst/>
          </a:prstGeom>
          <a:ln w="19050">
            <a:solidFill>
              <a:schemeClr val="tx1"/>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4047603" y="4472289"/>
            <a:ext cx="1289312" cy="937240"/>
          </a:xfrm>
          <a:prstGeom prst="straightConnector1">
            <a:avLst/>
          </a:prstGeom>
          <a:ln w="19050">
            <a:solidFill>
              <a:srgbClr val="56B4E9"/>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flipV="1">
            <a:off x="7863029" y="4477041"/>
            <a:ext cx="371939" cy="1138378"/>
          </a:xfrm>
          <a:prstGeom prst="straightConnector1">
            <a:avLst/>
          </a:prstGeom>
          <a:ln w="19050">
            <a:solidFill>
              <a:srgbClr val="FF0000"/>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sp>
        <p:nvSpPr>
          <p:cNvPr id="46" name="Arrow: Right 9">
            <a:extLst>
              <a:ext uri="{FF2B5EF4-FFF2-40B4-BE49-F238E27FC236}">
                <a16:creationId xmlns:a16="http://schemas.microsoft.com/office/drawing/2014/main" id="{0F68C886-3842-4800-ABFE-03A1E895599B}"/>
              </a:ext>
            </a:extLst>
          </p:cNvPr>
          <p:cNvSpPr/>
          <p:nvPr/>
        </p:nvSpPr>
        <p:spPr>
          <a:xfrm>
            <a:off x="7327328" y="1810713"/>
            <a:ext cx="690027" cy="653142"/>
          </a:xfrm>
          <a:prstGeom prst="rightArrow">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mc:AlternateContent xmlns:mc="http://schemas.openxmlformats.org/markup-compatibility/2006" xmlns:a14="http://schemas.microsoft.com/office/drawing/2010/main">
        <mc:Choice Requires="a14">
          <p:sp>
            <p:nvSpPr>
              <p:cNvPr id="37" name="TextBox 36"/>
              <p:cNvSpPr txBox="1"/>
              <p:nvPr/>
            </p:nvSpPr>
            <p:spPr>
              <a:xfrm>
                <a:off x="4394948" y="5083198"/>
                <a:ext cx="1763111" cy="5027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667" b="0" i="1" smtClean="0">
                          <a:solidFill>
                            <a:srgbClr val="3CABE8"/>
                          </a:solidFill>
                          <a:latin typeface="Cambria Math" panose="02040503050406030204" pitchFamily="18" charset="0"/>
                        </a:rPr>
                        <m:t>𝑔</m:t>
                      </m:r>
                      <m:r>
                        <a:rPr lang="en-US" sz="2667" b="0" i="1" smtClean="0">
                          <a:solidFill>
                            <a:srgbClr val="3CABE8"/>
                          </a:solidFill>
                          <a:latin typeface="Cambria Math" panose="02040503050406030204" pitchFamily="18" charset="0"/>
                        </a:rPr>
                        <m:t>=∑</m:t>
                      </m:r>
                      <m:sSub>
                        <m:sSubPr>
                          <m:ctrlPr>
                            <a:rPr lang="en-US" sz="2667" b="0" i="1" smtClean="0">
                              <a:solidFill>
                                <a:srgbClr val="3CABE8"/>
                              </a:solidFill>
                              <a:latin typeface="Cambria Math" panose="02040503050406030204" pitchFamily="18" charset="0"/>
                            </a:rPr>
                          </m:ctrlPr>
                        </m:sSubPr>
                        <m:e>
                          <m:r>
                            <a:rPr lang="en-US" sz="2667" b="0" i="1" smtClean="0">
                              <a:solidFill>
                                <a:srgbClr val="3CABE8"/>
                              </a:solidFill>
                              <a:latin typeface="Cambria Math" panose="02040503050406030204" pitchFamily="18" charset="0"/>
                            </a:rPr>
                            <m:t>𝛼</m:t>
                          </m:r>
                        </m:e>
                        <m:sub>
                          <m:r>
                            <a:rPr lang="en-US" sz="2667" b="0" i="1" smtClean="0">
                              <a:solidFill>
                                <a:srgbClr val="3CABE8"/>
                              </a:solidFill>
                              <a:latin typeface="Cambria Math" panose="02040503050406030204" pitchFamily="18" charset="0"/>
                            </a:rPr>
                            <m:t>𝑖</m:t>
                          </m:r>
                        </m:sub>
                      </m:sSub>
                      <m:sSub>
                        <m:sSubPr>
                          <m:ctrlPr>
                            <a:rPr lang="en-US" sz="2667" b="0" i="1" smtClean="0">
                              <a:solidFill>
                                <a:srgbClr val="3CABE8"/>
                              </a:solidFill>
                              <a:latin typeface="Cambria Math" panose="02040503050406030204" pitchFamily="18" charset="0"/>
                            </a:rPr>
                          </m:ctrlPr>
                        </m:sSubPr>
                        <m:e>
                          <m:r>
                            <a:rPr lang="en-US" sz="2667" b="0" i="1" smtClean="0">
                              <a:solidFill>
                                <a:srgbClr val="3CABE8"/>
                              </a:solidFill>
                              <a:latin typeface="Cambria Math" panose="02040503050406030204" pitchFamily="18" charset="0"/>
                            </a:rPr>
                            <m:t>𝑝</m:t>
                          </m:r>
                        </m:e>
                        <m:sub>
                          <m:r>
                            <a:rPr lang="en-US" sz="2667" b="0" i="1" smtClean="0">
                              <a:solidFill>
                                <a:srgbClr val="3CABE8"/>
                              </a:solidFill>
                              <a:latin typeface="Cambria Math" panose="02040503050406030204" pitchFamily="18" charset="0"/>
                            </a:rPr>
                            <m:t>𝑖</m:t>
                          </m:r>
                        </m:sub>
                      </m:sSub>
                    </m:oMath>
                  </m:oMathPara>
                </a14:m>
                <a:endParaRPr lang="cs-CZ" sz="2667" dirty="0">
                  <a:solidFill>
                    <a:srgbClr val="3CABE8"/>
                  </a:solidFill>
                  <a:latin typeface="Corbel" panose="020B0503020204020204" pitchFamily="34" charset="0"/>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4394948" y="5083198"/>
                <a:ext cx="1763111" cy="502766"/>
              </a:xfrm>
              <a:prstGeom prst="rect">
                <a:avLst/>
              </a:prstGeom>
              <a:blipFill>
                <a:blip r:embed="rId13"/>
                <a:stretch>
                  <a:fillRect/>
                </a:stretch>
              </a:blipFill>
            </p:spPr>
            <p:txBody>
              <a:bodyPr/>
              <a:lstStyle/>
              <a:p>
                <a:r>
                  <a:rPr lang="cs-CZ">
                    <a:noFill/>
                  </a:rPr>
                  <a:t> </a:t>
                </a:r>
              </a:p>
            </p:txBody>
          </p:sp>
        </mc:Fallback>
      </mc:AlternateContent>
    </p:spTree>
    <p:extLst>
      <p:ext uri="{BB962C8B-B14F-4D97-AF65-F5344CB8AC3E}">
        <p14:creationId xmlns:p14="http://schemas.microsoft.com/office/powerpoint/2010/main" val="3849224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fade">
                                      <p:cBhvr>
                                        <p:cTn id="23" dur="500"/>
                                        <p:tgtEl>
                                          <p:spTgt spid="5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par>
                                <p:cTn id="30" presetID="10" presetClass="entr" presetSubtype="0"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par>
                                <p:cTn id="33" presetID="1" presetClass="entr" presetSubtype="0"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500"/>
                                        <p:tgtEl>
                                          <p:spTgt spid="35"/>
                                        </p:tgtEl>
                                      </p:cBhvr>
                                    </p:animEffect>
                                  </p:childTnLst>
                                </p:cTn>
                              </p:par>
                              <p:par>
                                <p:cTn id="40" presetID="10" presetClass="entr" presetSubtype="0" fill="hold" nodeType="with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500"/>
                                        <p:tgtEl>
                                          <p:spTgt spid="5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fade">
                                      <p:cBhvr>
                                        <p:cTn id="45" dur="500"/>
                                        <p:tgtEl>
                                          <p:spTgt spid="6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9"/>
                                        </p:tgtEl>
                                        <p:attrNameLst>
                                          <p:attrName>style.visibility</p:attrName>
                                        </p:attrNameLst>
                                      </p:cBhvr>
                                      <p:to>
                                        <p:strVal val="visible"/>
                                      </p:to>
                                    </p:set>
                                    <p:animEffect transition="in" filter="fade">
                                      <p:cBhvr>
                                        <p:cTn id="48" dur="500"/>
                                        <p:tgtEl>
                                          <p:spTgt spid="5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57"/>
                                        </p:tgtEl>
                                        <p:attrNameLst>
                                          <p:attrName>style.visibility</p:attrName>
                                        </p:attrNameLst>
                                      </p:cBhvr>
                                      <p:to>
                                        <p:strVal val="visible"/>
                                      </p:to>
                                    </p:set>
                                    <p:animEffect transition="in" filter="fade">
                                      <p:cBhvr>
                                        <p:cTn id="53" dur="500"/>
                                        <p:tgtEl>
                                          <p:spTgt spid="57"/>
                                        </p:tgtEl>
                                      </p:cBhvr>
                                    </p:animEffect>
                                  </p:childTnLst>
                                </p:cTn>
                              </p:par>
                              <p:par>
                                <p:cTn id="54" presetID="10" presetClass="entr" presetSubtype="0" fill="hold"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61"/>
                                        </p:tgtEl>
                                        <p:attrNameLst>
                                          <p:attrName>style.visibility</p:attrName>
                                        </p:attrNameLst>
                                      </p:cBhvr>
                                      <p:to>
                                        <p:strVal val="visible"/>
                                      </p:to>
                                    </p:set>
                                    <p:animEffect transition="in" filter="fade">
                                      <p:cBhvr>
                                        <p:cTn id="59" dur="500"/>
                                        <p:tgtEl>
                                          <p:spTgt spid="6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fade">
                                      <p:cBhvr>
                                        <p:cTn id="64" dur="500"/>
                                        <p:tgtEl>
                                          <p:spTgt spid="37"/>
                                        </p:tgtEl>
                                      </p:cBhvr>
                                    </p:animEffect>
                                  </p:childTnLst>
                                </p:cTn>
                              </p:par>
                              <p:par>
                                <p:cTn id="65" presetID="10" presetClass="entr" presetSubtype="0"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animBg="1"/>
      <p:bldP spid="53" grpId="0" animBg="1"/>
      <p:bldP spid="59" grpId="0" animBg="1"/>
      <p:bldP spid="60" grpId="0" animBg="1"/>
      <p:bldP spid="61" grpId="0" animBg="1"/>
      <p:bldP spid="32" grpId="0" animBg="1"/>
      <p:bldP spid="33" grpId="0" animBg="1"/>
      <p:bldP spid="46" grpId="0" animBg="1"/>
      <p:bldP spid="3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EF8D77-09C0-498E-8002-59FF11481D50}"/>
              </a:ext>
            </a:extLst>
          </p:cNvPr>
          <p:cNvSpPr>
            <a:spLocks noGrp="1"/>
          </p:cNvSpPr>
          <p:nvPr>
            <p:ph type="body" idx="1"/>
          </p:nvPr>
        </p:nvSpPr>
        <p:spPr/>
        <p:txBody>
          <a:bodyPr anchor="t">
            <a:normAutofit/>
          </a:bodyPr>
          <a:lstStyle/>
          <a:p>
            <a:r>
              <a:rPr lang="en-US" i="1" dirty="0"/>
              <a:t>Owen and Zhou [2000]</a:t>
            </a:r>
            <a:endParaRPr lang="en-US" dirty="0"/>
          </a:p>
        </p:txBody>
      </p:sp>
      <mc:AlternateContent xmlns:mc="http://schemas.openxmlformats.org/markup-compatibility/2006" xmlns:a14="http://schemas.microsoft.com/office/drawing/2010/main">
        <mc:Choice Requires="a14">
          <p:sp>
            <p:nvSpPr>
              <p:cNvPr id="7" name="Content Placeholder 6"/>
              <p:cNvSpPr>
                <a:spLocks noGrp="1"/>
              </p:cNvSpPr>
              <p:nvPr>
                <p:ph sz="half" idx="2"/>
              </p:nvPr>
            </p:nvSpPr>
            <p:spPr>
              <a:xfrm>
                <a:off x="794068" y="2505075"/>
                <a:ext cx="5157787" cy="3684588"/>
              </a:xfrm>
            </p:spPr>
            <p:txBody>
              <a:bodyPr>
                <a:normAutofit/>
              </a:bodyPr>
              <a:lstStyle/>
              <a:p>
                <a:pPr>
                  <a:lnSpc>
                    <a:spcPct val="100000"/>
                  </a:lnSpc>
                </a:pPr>
                <a:r>
                  <a:rPr lang="en-US" sz="2400" b="1" dirty="0"/>
                  <a:t>Setup</a:t>
                </a:r>
              </a:p>
              <a:p>
                <a:pPr lvl="1">
                  <a:lnSpc>
                    <a:spcPct val="100000"/>
                  </a:lnSpc>
                </a:pPr>
                <a:r>
                  <a:rPr lang="en-US" dirty="0">
                    <a:solidFill>
                      <a:srgbClr val="3CABE8"/>
                    </a:solidFill>
                  </a:rPr>
                  <a:t>MIS + control variate</a:t>
                </a:r>
              </a:p>
              <a:p>
                <a:pPr lvl="1">
                  <a:lnSpc>
                    <a:spcPct val="100000"/>
                  </a:lnSpc>
                </a:pPr>
                <a:r>
                  <a:rPr lang="en-US" dirty="0">
                    <a:solidFill>
                      <a:srgbClr val="0070C0"/>
                    </a:solidFill>
                  </a:rPr>
                  <a:t>Form </a:t>
                </a:r>
                <a14:m>
                  <m:oMath xmlns:m="http://schemas.openxmlformats.org/officeDocument/2006/math">
                    <m:r>
                      <a:rPr lang="en-US" i="1" smtClean="0">
                        <a:solidFill>
                          <a:srgbClr val="0070C0"/>
                        </a:solidFill>
                        <a:latin typeface="Cambria Math" panose="02040503050406030204" pitchFamily="18" charset="0"/>
                      </a:rPr>
                      <m:t>𝑔</m:t>
                    </m:r>
                    <m:r>
                      <a:rPr lang="en-US" i="1" smtClean="0">
                        <a:solidFill>
                          <a:srgbClr val="0070C0"/>
                        </a:solidFill>
                        <a:latin typeface="Cambria Math" panose="02040503050406030204" pitchFamily="18" charset="0"/>
                      </a:rPr>
                      <m:t>=∑</m:t>
                    </m:r>
                    <m:sSub>
                      <m:sSubPr>
                        <m:ctrlPr>
                          <a:rPr lang="en-US" i="1">
                            <a:solidFill>
                              <a:srgbClr val="0070C0"/>
                            </a:solidFill>
                            <a:latin typeface="Cambria Math" panose="02040503050406030204" pitchFamily="18" charset="0"/>
                          </a:rPr>
                        </m:ctrlPr>
                      </m:sSubPr>
                      <m:e>
                        <m:r>
                          <a:rPr lang="en-US" i="1" smtClean="0">
                            <a:solidFill>
                              <a:srgbClr val="0070C0"/>
                            </a:solidFill>
                            <a:latin typeface="Cambria Math" panose="02040503050406030204" pitchFamily="18" charset="0"/>
                            <a:ea typeface="Cambria Math"/>
                          </a:rPr>
                          <m:t>𝛽</m:t>
                        </m:r>
                      </m:e>
                      <m:sub>
                        <m:r>
                          <a:rPr lang="en-US" i="1">
                            <a:solidFill>
                              <a:srgbClr val="0070C0"/>
                            </a:solidFill>
                            <a:latin typeface="Cambria Math" panose="02040503050406030204" pitchFamily="18" charset="0"/>
                          </a:rPr>
                          <m:t>𝑖</m:t>
                        </m:r>
                      </m:sub>
                    </m:sSub>
                    <m:sSub>
                      <m:sSubPr>
                        <m:ctrlPr>
                          <a:rPr lang="en-US"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𝑝</m:t>
                        </m:r>
                      </m:e>
                      <m:sub>
                        <m:r>
                          <a:rPr lang="en-US" i="1">
                            <a:solidFill>
                              <a:srgbClr val="0070C0"/>
                            </a:solidFill>
                            <a:latin typeface="Cambria Math" panose="02040503050406030204" pitchFamily="18" charset="0"/>
                          </a:rPr>
                          <m:t>𝑖</m:t>
                        </m:r>
                      </m:sub>
                    </m:sSub>
                  </m:oMath>
                </a14:m>
                <a:endParaRPr lang="x-none" dirty="0"/>
              </a:p>
              <a:p>
                <a:pPr>
                  <a:lnSpc>
                    <a:spcPct val="100000"/>
                  </a:lnSpc>
                </a:pPr>
                <a:r>
                  <a:rPr lang="en-US" sz="2400" b="1" dirty="0"/>
                  <a:t>Result</a:t>
                </a:r>
              </a:p>
              <a:p>
                <a:pPr lvl="1">
                  <a:lnSpc>
                    <a:spcPct val="100000"/>
                  </a:lnSpc>
                </a:pPr>
                <a:r>
                  <a:rPr lang="en-US" dirty="0">
                    <a:solidFill>
                      <a:schemeClr val="tx1"/>
                    </a:solidFill>
                  </a:rPr>
                  <a:t>Optimal </a:t>
                </a:r>
                <a:r>
                  <a:rPr lang="en-US" dirty="0" err="1">
                    <a:solidFill>
                      <a:schemeClr val="tx1"/>
                    </a:solidFill>
                  </a:rPr>
                  <a:t>coeff</a:t>
                </a:r>
                <a:r>
                  <a:rPr lang="en-US" dirty="0">
                    <a:solidFill>
                      <a:schemeClr val="tx1"/>
                    </a:solidFill>
                  </a:rPr>
                  <a:t>.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a:ea typeface="Cambria Math"/>
                          </a:rPr>
                          <m:t>𝛽</m:t>
                        </m:r>
                      </m:e>
                      <m:sub>
                        <m:r>
                          <a:rPr lang="en-US" i="1">
                            <a:solidFill>
                              <a:schemeClr val="tx1"/>
                            </a:solidFill>
                            <a:latin typeface="Cambria Math" panose="02040503050406030204" pitchFamily="18" charset="0"/>
                          </a:rPr>
                          <m:t>𝑖</m:t>
                        </m:r>
                      </m:sub>
                    </m:sSub>
                  </m:oMath>
                </a14:m>
                <a:endParaRPr lang="cs-CZ" dirty="0">
                  <a:solidFill>
                    <a:srgbClr val="002060"/>
                  </a:solidFill>
                </a:endParaRPr>
              </a:p>
            </p:txBody>
          </p:sp>
        </mc:Choice>
        <mc:Fallback xmlns="">
          <p:sp>
            <p:nvSpPr>
              <p:cNvPr id="7" name="Content Placeholder 6"/>
              <p:cNvSpPr>
                <a:spLocks noGrp="1" noRot="1" noChangeAspect="1" noMove="1" noResize="1" noEditPoints="1" noAdjustHandles="1" noChangeArrowheads="1" noChangeShapeType="1" noTextEdit="1"/>
              </p:cNvSpPr>
              <p:nvPr>
                <p:ph sz="half" idx="2"/>
              </p:nvPr>
            </p:nvSpPr>
            <p:spPr>
              <a:xfrm>
                <a:off x="794068" y="2505075"/>
                <a:ext cx="5157787" cy="3684588"/>
              </a:xfrm>
              <a:blipFill>
                <a:blip r:embed="rId3"/>
                <a:stretch>
                  <a:fillRect l="-1537" t="-1325"/>
                </a:stretch>
              </a:blipFill>
            </p:spPr>
            <p:txBody>
              <a:bodyPr/>
              <a:lstStyle/>
              <a:p>
                <a:r>
                  <a:rPr lang="en-US">
                    <a:noFill/>
                  </a:rPr>
                  <a:t> </a:t>
                </a:r>
              </a:p>
            </p:txBody>
          </p:sp>
        </mc:Fallback>
      </mc:AlternateContent>
      <p:sp>
        <p:nvSpPr>
          <p:cNvPr id="8" name="Text Placeholder 7"/>
          <p:cNvSpPr>
            <a:spLocks noGrp="1"/>
          </p:cNvSpPr>
          <p:nvPr>
            <p:ph type="body" sz="quarter" idx="3"/>
          </p:nvPr>
        </p:nvSpPr>
        <p:spPr>
          <a:xfrm>
            <a:off x="7951075" y="1701477"/>
            <a:ext cx="3345024" cy="823912"/>
          </a:xfrm>
        </p:spPr>
        <p:txBody>
          <a:bodyPr anchor="t"/>
          <a:lstStyle/>
          <a:p>
            <a:r>
              <a:rPr lang="en-US" dirty="0"/>
              <a:t>Our approach</a:t>
            </a:r>
            <a:endParaRPr lang="cs-CZ" dirty="0"/>
          </a:p>
        </p:txBody>
      </p:sp>
      <p:sp>
        <p:nvSpPr>
          <p:cNvPr id="9" name="Content Placeholder 8"/>
          <p:cNvSpPr>
            <a:spLocks noGrp="1"/>
          </p:cNvSpPr>
          <p:nvPr>
            <p:ph sz="quarter" idx="4"/>
          </p:nvPr>
        </p:nvSpPr>
        <p:spPr>
          <a:xfrm>
            <a:off x="7996795" y="2505075"/>
            <a:ext cx="5183188" cy="3684588"/>
          </a:xfrm>
        </p:spPr>
        <p:txBody>
          <a:bodyPr>
            <a:normAutofit/>
          </a:bodyPr>
          <a:lstStyle/>
          <a:p>
            <a:pPr>
              <a:lnSpc>
                <a:spcPct val="100000"/>
              </a:lnSpc>
            </a:pPr>
            <a:r>
              <a:rPr lang="en-US" sz="2400" b="1" dirty="0"/>
              <a:t>Setup</a:t>
            </a:r>
          </a:p>
          <a:p>
            <a:pPr lvl="1">
              <a:lnSpc>
                <a:spcPct val="100000"/>
              </a:lnSpc>
            </a:pPr>
            <a:r>
              <a:rPr lang="en-US" dirty="0">
                <a:solidFill>
                  <a:srgbClr val="00CC66"/>
                </a:solidFill>
              </a:rPr>
              <a:t>MIS framework</a:t>
            </a:r>
          </a:p>
          <a:p>
            <a:pPr lvl="1">
              <a:lnSpc>
                <a:spcPct val="100000"/>
              </a:lnSpc>
            </a:pPr>
            <a:endParaRPr lang="en-US" sz="2400" dirty="0"/>
          </a:p>
          <a:p>
            <a:pPr>
              <a:lnSpc>
                <a:spcPct val="100000"/>
              </a:lnSpc>
            </a:pPr>
            <a:r>
              <a:rPr lang="en-US" sz="2400" b="1" dirty="0"/>
              <a:t>Result</a:t>
            </a:r>
          </a:p>
          <a:p>
            <a:pPr lvl="1">
              <a:lnSpc>
                <a:spcPct val="100000"/>
              </a:lnSpc>
            </a:pPr>
            <a:r>
              <a:rPr lang="en-US" dirty="0">
                <a:solidFill>
                  <a:schemeClr val="tx1"/>
                </a:solidFill>
              </a:rPr>
              <a:t>Optimal MIS weights</a:t>
            </a:r>
            <a:endParaRPr lang="cs-CZ" dirty="0">
              <a:solidFill>
                <a:schemeClr val="tx1"/>
              </a:solidFill>
            </a:endParaRPr>
          </a:p>
        </p:txBody>
      </p:sp>
      <p:sp>
        <p:nvSpPr>
          <p:cNvPr id="4" name="Footer Placeholder 3"/>
          <p:cNvSpPr>
            <a:spLocks noGrp="1"/>
          </p:cNvSpPr>
          <p:nvPr>
            <p:ph type="ftr" sz="quarter" idx="10"/>
          </p:nvPr>
        </p:nvSpPr>
        <p:spPr/>
        <p:txBody>
          <a:bodyPr/>
          <a:lstStyle/>
          <a:p>
            <a:pPr algn="l"/>
            <a:r>
              <a:rPr lang="en-US" dirty="0" err="1">
                <a:solidFill>
                  <a:srgbClr val="34205B"/>
                </a:solidFill>
              </a:rPr>
              <a:t>Kondapaneni</a:t>
            </a:r>
            <a:r>
              <a:rPr lang="en-US" dirty="0">
                <a:solidFill>
                  <a:srgbClr val="34205B"/>
                </a:solidFill>
              </a:rPr>
              <a:t>, </a:t>
            </a:r>
            <a:r>
              <a:rPr lang="en-US" dirty="0" err="1">
                <a:solidFill>
                  <a:srgbClr val="34205B"/>
                </a:solidFill>
              </a:rPr>
              <a:t>Vévoda</a:t>
            </a:r>
            <a:r>
              <a:rPr lang="en-US" dirty="0">
                <a:solidFill>
                  <a:srgbClr val="34205B"/>
                </a:solidFill>
              </a:rPr>
              <a:t>, </a:t>
            </a:r>
            <a:r>
              <a:rPr lang="en-US" dirty="0" err="1">
                <a:solidFill>
                  <a:srgbClr val="34205B"/>
                </a:solidFill>
              </a:rPr>
              <a:t>Grittmann</a:t>
            </a:r>
            <a:r>
              <a:rPr lang="en-US" dirty="0">
                <a:solidFill>
                  <a:srgbClr val="34205B"/>
                </a:solidFill>
              </a:rPr>
              <a:t>, </a:t>
            </a:r>
            <a:r>
              <a:rPr lang="en-US" dirty="0" err="1">
                <a:solidFill>
                  <a:srgbClr val="34205B"/>
                </a:solidFill>
              </a:rPr>
              <a:t>Skřivan</a:t>
            </a:r>
            <a:r>
              <a:rPr lang="en-US" dirty="0">
                <a:solidFill>
                  <a:srgbClr val="34205B"/>
                </a:solidFill>
              </a:rPr>
              <a:t>, </a:t>
            </a:r>
            <a:r>
              <a:rPr lang="en-US" dirty="0" err="1">
                <a:solidFill>
                  <a:srgbClr val="34205B"/>
                </a:solidFill>
              </a:rPr>
              <a:t>Slusallek</a:t>
            </a:r>
            <a:r>
              <a:rPr lang="en-US" dirty="0">
                <a:solidFill>
                  <a:srgbClr val="34205B"/>
                </a:solidFill>
              </a:rPr>
              <a:t>, </a:t>
            </a:r>
            <a:r>
              <a:rPr lang="en-US" dirty="0" err="1">
                <a:solidFill>
                  <a:srgbClr val="34205B"/>
                </a:solidFill>
              </a:rPr>
              <a:t>Křivánek</a:t>
            </a:r>
            <a:r>
              <a:rPr lang="en-US" dirty="0">
                <a:solidFill>
                  <a:srgbClr val="34205B"/>
                </a:solidFill>
              </a:rPr>
              <a:t> -- Optimal multiple importance sampling</a:t>
            </a:r>
            <a:endParaRPr lang="cs-CZ" dirty="0">
              <a:solidFill>
                <a:srgbClr val="34205B"/>
              </a:solidFill>
            </a:endParaRPr>
          </a:p>
        </p:txBody>
      </p:sp>
      <p:sp>
        <p:nvSpPr>
          <p:cNvPr id="5" name="Slide Number Placeholder 4"/>
          <p:cNvSpPr>
            <a:spLocks noGrp="1"/>
          </p:cNvSpPr>
          <p:nvPr>
            <p:ph type="sldNum" sz="quarter" idx="11"/>
          </p:nvPr>
        </p:nvSpPr>
        <p:spPr/>
        <p:txBody>
          <a:bodyPr/>
          <a:lstStyle/>
          <a:p>
            <a:fld id="{22715E2D-623F-42BE-A608-3D699D020166}" type="slidenum">
              <a:rPr lang="x-none" smtClean="0"/>
              <a:pPr/>
              <a:t>26</a:t>
            </a:fld>
            <a:endParaRPr lang="x-none" dirty="0"/>
          </a:p>
        </p:txBody>
      </p:sp>
      <p:sp>
        <p:nvSpPr>
          <p:cNvPr id="18" name="Oval 17"/>
          <p:cNvSpPr/>
          <p:nvPr/>
        </p:nvSpPr>
        <p:spPr>
          <a:xfrm>
            <a:off x="6345680" y="2690291"/>
            <a:ext cx="1486800" cy="2880000"/>
          </a:xfrm>
          <a:prstGeom prst="ellipse">
            <a:avLst/>
          </a:prstGeom>
          <a:solidFill>
            <a:srgbClr val="00CC66"/>
          </a:solidFill>
          <a:ln>
            <a:solidFill>
              <a:srgbClr val="007A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375805" y="2682714"/>
            <a:ext cx="1486051" cy="2880000"/>
          </a:xfrm>
          <a:prstGeom prst="ellipse">
            <a:avLst/>
          </a:prstGeom>
          <a:solidFill>
            <a:srgbClr val="7AC5E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a:off x="5289520" y="2993136"/>
            <a:ext cx="574753" cy="2266188"/>
          </a:xfrm>
          <a:custGeom>
            <a:avLst/>
            <a:gdLst>
              <a:gd name="connsiteX0" fmla="*/ 280420 w 560840"/>
              <a:gd name="connsiteY0" fmla="*/ 572 h 2274932"/>
              <a:gd name="connsiteX1" fmla="*/ 4 w 560840"/>
              <a:gd name="connsiteY1" fmla="*/ 1195388 h 2274932"/>
              <a:gd name="connsiteX2" fmla="*/ 286516 w 560840"/>
              <a:gd name="connsiteY2" fmla="*/ 2274380 h 2274932"/>
              <a:gd name="connsiteX3" fmla="*/ 560836 w 560840"/>
              <a:gd name="connsiteY3" fmla="*/ 1055180 h 2274932"/>
              <a:gd name="connsiteX4" fmla="*/ 280420 w 560840"/>
              <a:gd name="connsiteY4" fmla="*/ 572 h 2274932"/>
              <a:gd name="connsiteX0" fmla="*/ 280420 w 560840"/>
              <a:gd name="connsiteY0" fmla="*/ 20 h 2274380"/>
              <a:gd name="connsiteX1" fmla="*/ 4 w 560840"/>
              <a:gd name="connsiteY1" fmla="*/ 1194836 h 2274380"/>
              <a:gd name="connsiteX2" fmla="*/ 286516 w 560840"/>
              <a:gd name="connsiteY2" fmla="*/ 2273828 h 2274380"/>
              <a:gd name="connsiteX3" fmla="*/ 560836 w 560840"/>
              <a:gd name="connsiteY3" fmla="*/ 1054628 h 2274380"/>
              <a:gd name="connsiteX4" fmla="*/ 280420 w 560840"/>
              <a:gd name="connsiteY4" fmla="*/ 20 h 2274380"/>
              <a:gd name="connsiteX0" fmla="*/ 280420 w 560840"/>
              <a:gd name="connsiteY0" fmla="*/ 34 h 2274394"/>
              <a:gd name="connsiteX1" fmla="*/ 4 w 560840"/>
              <a:gd name="connsiteY1" fmla="*/ 1194850 h 2274394"/>
              <a:gd name="connsiteX2" fmla="*/ 286516 w 560840"/>
              <a:gd name="connsiteY2" fmla="*/ 2273842 h 2274394"/>
              <a:gd name="connsiteX3" fmla="*/ 560836 w 560840"/>
              <a:gd name="connsiteY3" fmla="*/ 1054642 h 2274394"/>
              <a:gd name="connsiteX4" fmla="*/ 280420 w 560840"/>
              <a:gd name="connsiteY4" fmla="*/ 34 h 2274394"/>
              <a:gd name="connsiteX0" fmla="*/ 281697 w 562117"/>
              <a:gd name="connsiteY0" fmla="*/ 34 h 2274637"/>
              <a:gd name="connsiteX1" fmla="*/ 1281 w 562117"/>
              <a:gd name="connsiteY1" fmla="*/ 1194850 h 2274637"/>
              <a:gd name="connsiteX2" fmla="*/ 287793 w 562117"/>
              <a:gd name="connsiteY2" fmla="*/ 2273842 h 2274637"/>
              <a:gd name="connsiteX3" fmla="*/ 562113 w 562117"/>
              <a:gd name="connsiteY3" fmla="*/ 1054642 h 2274637"/>
              <a:gd name="connsiteX4" fmla="*/ 281697 w 562117"/>
              <a:gd name="connsiteY4" fmla="*/ 34 h 2274637"/>
              <a:gd name="connsiteX0" fmla="*/ 281697 w 562117"/>
              <a:gd name="connsiteY0" fmla="*/ 34 h 2273842"/>
              <a:gd name="connsiteX1" fmla="*/ 1281 w 562117"/>
              <a:gd name="connsiteY1" fmla="*/ 1194850 h 2273842"/>
              <a:gd name="connsiteX2" fmla="*/ 287793 w 562117"/>
              <a:gd name="connsiteY2" fmla="*/ 2273842 h 2273842"/>
              <a:gd name="connsiteX3" fmla="*/ 562113 w 562117"/>
              <a:gd name="connsiteY3" fmla="*/ 1054642 h 2273842"/>
              <a:gd name="connsiteX4" fmla="*/ 281697 w 562117"/>
              <a:gd name="connsiteY4" fmla="*/ 34 h 2273842"/>
              <a:gd name="connsiteX0" fmla="*/ 281697 w 562116"/>
              <a:gd name="connsiteY0" fmla="*/ 34 h 2273842"/>
              <a:gd name="connsiteX1" fmla="*/ 1281 w 562116"/>
              <a:gd name="connsiteY1" fmla="*/ 1194850 h 2273842"/>
              <a:gd name="connsiteX2" fmla="*/ 287793 w 562116"/>
              <a:gd name="connsiteY2" fmla="*/ 2273842 h 2273842"/>
              <a:gd name="connsiteX3" fmla="*/ 562113 w 562116"/>
              <a:gd name="connsiteY3" fmla="*/ 1054642 h 2273842"/>
              <a:gd name="connsiteX4" fmla="*/ 281697 w 562116"/>
              <a:gd name="connsiteY4" fmla="*/ 34 h 2273842"/>
              <a:gd name="connsiteX0" fmla="*/ 281936 w 559815"/>
              <a:gd name="connsiteY0" fmla="*/ 1 h 2273809"/>
              <a:gd name="connsiteX1" fmla="*/ 1520 w 559815"/>
              <a:gd name="connsiteY1" fmla="*/ 1194817 h 2273809"/>
              <a:gd name="connsiteX2" fmla="*/ 288032 w 559815"/>
              <a:gd name="connsiteY2" fmla="*/ 2273809 h 2273809"/>
              <a:gd name="connsiteX3" fmla="*/ 559812 w 559815"/>
              <a:gd name="connsiteY3" fmla="*/ 1196849 h 2273809"/>
              <a:gd name="connsiteX4" fmla="*/ 281936 w 559815"/>
              <a:gd name="connsiteY4" fmla="*/ 1 h 2273809"/>
              <a:gd name="connsiteX0" fmla="*/ 281936 w 563466"/>
              <a:gd name="connsiteY0" fmla="*/ 1 h 2273809"/>
              <a:gd name="connsiteX1" fmla="*/ 1520 w 563466"/>
              <a:gd name="connsiteY1" fmla="*/ 1194817 h 2273809"/>
              <a:gd name="connsiteX2" fmla="*/ 288032 w 563466"/>
              <a:gd name="connsiteY2" fmla="*/ 2273809 h 2273809"/>
              <a:gd name="connsiteX3" fmla="*/ 559812 w 563466"/>
              <a:gd name="connsiteY3" fmla="*/ 1196849 h 2273809"/>
              <a:gd name="connsiteX4" fmla="*/ 281936 w 563466"/>
              <a:gd name="connsiteY4" fmla="*/ 1 h 2273809"/>
              <a:gd name="connsiteX0" fmla="*/ 281936 w 561773"/>
              <a:gd name="connsiteY0" fmla="*/ 1 h 2273809"/>
              <a:gd name="connsiteX1" fmla="*/ 1520 w 561773"/>
              <a:gd name="connsiteY1" fmla="*/ 1194817 h 2273809"/>
              <a:gd name="connsiteX2" fmla="*/ 288032 w 561773"/>
              <a:gd name="connsiteY2" fmla="*/ 2273809 h 2273809"/>
              <a:gd name="connsiteX3" fmla="*/ 559812 w 561773"/>
              <a:gd name="connsiteY3" fmla="*/ 1196849 h 2273809"/>
              <a:gd name="connsiteX4" fmla="*/ 281936 w 561773"/>
              <a:gd name="connsiteY4" fmla="*/ 1 h 2273809"/>
              <a:gd name="connsiteX0" fmla="*/ 281936 w 560535"/>
              <a:gd name="connsiteY0" fmla="*/ 1 h 2273809"/>
              <a:gd name="connsiteX1" fmla="*/ 1520 w 560535"/>
              <a:gd name="connsiteY1" fmla="*/ 1194817 h 2273809"/>
              <a:gd name="connsiteX2" fmla="*/ 288032 w 560535"/>
              <a:gd name="connsiteY2" fmla="*/ 2273809 h 2273809"/>
              <a:gd name="connsiteX3" fmla="*/ 559812 w 560535"/>
              <a:gd name="connsiteY3" fmla="*/ 1196849 h 2273809"/>
              <a:gd name="connsiteX4" fmla="*/ 281936 w 560535"/>
              <a:gd name="connsiteY4" fmla="*/ 1 h 2273809"/>
              <a:gd name="connsiteX0" fmla="*/ 281936 w 560535"/>
              <a:gd name="connsiteY0" fmla="*/ 1 h 2273809"/>
              <a:gd name="connsiteX1" fmla="*/ 1520 w 560535"/>
              <a:gd name="connsiteY1" fmla="*/ 1194817 h 2273809"/>
              <a:gd name="connsiteX2" fmla="*/ 288032 w 560535"/>
              <a:gd name="connsiteY2" fmla="*/ 2273809 h 2273809"/>
              <a:gd name="connsiteX3" fmla="*/ 559812 w 560535"/>
              <a:gd name="connsiteY3" fmla="*/ 1196849 h 2273809"/>
              <a:gd name="connsiteX4" fmla="*/ 281936 w 560535"/>
              <a:gd name="connsiteY4" fmla="*/ 1 h 2273809"/>
              <a:gd name="connsiteX0" fmla="*/ 281936 w 560535"/>
              <a:gd name="connsiteY0" fmla="*/ 1 h 2273809"/>
              <a:gd name="connsiteX1" fmla="*/ 1520 w 560535"/>
              <a:gd name="connsiteY1" fmla="*/ 1194817 h 2273809"/>
              <a:gd name="connsiteX2" fmla="*/ 288032 w 560535"/>
              <a:gd name="connsiteY2" fmla="*/ 2273809 h 2273809"/>
              <a:gd name="connsiteX3" fmla="*/ 559812 w 560535"/>
              <a:gd name="connsiteY3" fmla="*/ 1196849 h 2273809"/>
              <a:gd name="connsiteX4" fmla="*/ 281936 w 560535"/>
              <a:gd name="connsiteY4" fmla="*/ 1 h 2273809"/>
              <a:gd name="connsiteX0" fmla="*/ 281586 w 560009"/>
              <a:gd name="connsiteY0" fmla="*/ 1 h 2273809"/>
              <a:gd name="connsiteX1" fmla="*/ 1170 w 560009"/>
              <a:gd name="connsiteY1" fmla="*/ 1194817 h 2273809"/>
              <a:gd name="connsiteX2" fmla="*/ 287682 w 560009"/>
              <a:gd name="connsiteY2" fmla="*/ 2273809 h 2273809"/>
              <a:gd name="connsiteX3" fmla="*/ 559462 w 560009"/>
              <a:gd name="connsiteY3" fmla="*/ 1196849 h 2273809"/>
              <a:gd name="connsiteX4" fmla="*/ 281586 w 560009"/>
              <a:gd name="connsiteY4" fmla="*/ 1 h 2273809"/>
              <a:gd name="connsiteX0" fmla="*/ 281586 w 564489"/>
              <a:gd name="connsiteY0" fmla="*/ 1 h 2273809"/>
              <a:gd name="connsiteX1" fmla="*/ 1170 w 564489"/>
              <a:gd name="connsiteY1" fmla="*/ 1194817 h 2273809"/>
              <a:gd name="connsiteX2" fmla="*/ 287682 w 564489"/>
              <a:gd name="connsiteY2" fmla="*/ 2273809 h 2273809"/>
              <a:gd name="connsiteX3" fmla="*/ 559462 w 564489"/>
              <a:gd name="connsiteY3" fmla="*/ 1196849 h 2273809"/>
              <a:gd name="connsiteX4" fmla="*/ 281586 w 564489"/>
              <a:gd name="connsiteY4" fmla="*/ 1 h 2273809"/>
              <a:gd name="connsiteX0" fmla="*/ 281586 w 560009"/>
              <a:gd name="connsiteY0" fmla="*/ 1 h 2273809"/>
              <a:gd name="connsiteX1" fmla="*/ 1170 w 560009"/>
              <a:gd name="connsiteY1" fmla="*/ 1194817 h 2273809"/>
              <a:gd name="connsiteX2" fmla="*/ 287682 w 560009"/>
              <a:gd name="connsiteY2" fmla="*/ 2273809 h 2273809"/>
              <a:gd name="connsiteX3" fmla="*/ 559462 w 560009"/>
              <a:gd name="connsiteY3" fmla="*/ 1196849 h 2273809"/>
              <a:gd name="connsiteX4" fmla="*/ 281586 w 560009"/>
              <a:gd name="connsiteY4" fmla="*/ 1 h 2273809"/>
              <a:gd name="connsiteX0" fmla="*/ 281586 w 560009"/>
              <a:gd name="connsiteY0" fmla="*/ 1 h 2273809"/>
              <a:gd name="connsiteX1" fmla="*/ 1170 w 560009"/>
              <a:gd name="connsiteY1" fmla="*/ 1194817 h 2273809"/>
              <a:gd name="connsiteX2" fmla="*/ 287682 w 560009"/>
              <a:gd name="connsiteY2" fmla="*/ 2273809 h 2273809"/>
              <a:gd name="connsiteX3" fmla="*/ 559462 w 560009"/>
              <a:gd name="connsiteY3" fmla="*/ 1196849 h 2273809"/>
              <a:gd name="connsiteX4" fmla="*/ 281586 w 560009"/>
              <a:gd name="connsiteY4" fmla="*/ 1 h 2273809"/>
              <a:gd name="connsiteX0" fmla="*/ 281586 w 560009"/>
              <a:gd name="connsiteY0" fmla="*/ 1 h 2273849"/>
              <a:gd name="connsiteX1" fmla="*/ 1170 w 560009"/>
              <a:gd name="connsiteY1" fmla="*/ 1194817 h 2273849"/>
              <a:gd name="connsiteX2" fmla="*/ 287682 w 560009"/>
              <a:gd name="connsiteY2" fmla="*/ 2273809 h 2273849"/>
              <a:gd name="connsiteX3" fmla="*/ 559462 w 560009"/>
              <a:gd name="connsiteY3" fmla="*/ 1196849 h 2273849"/>
              <a:gd name="connsiteX4" fmla="*/ 281586 w 560009"/>
              <a:gd name="connsiteY4" fmla="*/ 1 h 2273849"/>
              <a:gd name="connsiteX0" fmla="*/ 280420 w 558300"/>
              <a:gd name="connsiteY0" fmla="*/ 1 h 2271926"/>
              <a:gd name="connsiteX1" fmla="*/ 4 w 558300"/>
              <a:gd name="connsiteY1" fmla="*/ 1194817 h 2271926"/>
              <a:gd name="connsiteX2" fmla="*/ 273181 w 558300"/>
              <a:gd name="connsiteY2" fmla="*/ 2271904 h 2271926"/>
              <a:gd name="connsiteX3" fmla="*/ 558296 w 558300"/>
              <a:gd name="connsiteY3" fmla="*/ 1196849 h 2271926"/>
              <a:gd name="connsiteX4" fmla="*/ 280420 w 558300"/>
              <a:gd name="connsiteY4" fmla="*/ 1 h 2271926"/>
              <a:gd name="connsiteX0" fmla="*/ 280417 w 558293"/>
              <a:gd name="connsiteY0" fmla="*/ 1 h 2271926"/>
              <a:gd name="connsiteX1" fmla="*/ 1 w 558293"/>
              <a:gd name="connsiteY1" fmla="*/ 1194817 h 2271926"/>
              <a:gd name="connsiteX2" fmla="*/ 282703 w 558293"/>
              <a:gd name="connsiteY2" fmla="*/ 2271904 h 2271926"/>
              <a:gd name="connsiteX3" fmla="*/ 558293 w 558293"/>
              <a:gd name="connsiteY3" fmla="*/ 1196849 h 2271926"/>
              <a:gd name="connsiteX4" fmla="*/ 280417 w 558293"/>
              <a:gd name="connsiteY4" fmla="*/ 1 h 2271926"/>
              <a:gd name="connsiteX0" fmla="*/ 280417 w 558293"/>
              <a:gd name="connsiteY0" fmla="*/ 1 h 2271926"/>
              <a:gd name="connsiteX1" fmla="*/ 1 w 558293"/>
              <a:gd name="connsiteY1" fmla="*/ 1194817 h 2271926"/>
              <a:gd name="connsiteX2" fmla="*/ 280798 w 558293"/>
              <a:gd name="connsiteY2" fmla="*/ 2271904 h 2271926"/>
              <a:gd name="connsiteX3" fmla="*/ 558293 w 558293"/>
              <a:gd name="connsiteY3" fmla="*/ 1196849 h 2271926"/>
              <a:gd name="connsiteX4" fmla="*/ 280417 w 558293"/>
              <a:gd name="connsiteY4" fmla="*/ 1 h 2271926"/>
              <a:gd name="connsiteX0" fmla="*/ 280417 w 558293"/>
              <a:gd name="connsiteY0" fmla="*/ 1 h 2271904"/>
              <a:gd name="connsiteX1" fmla="*/ 1 w 558293"/>
              <a:gd name="connsiteY1" fmla="*/ 1194817 h 2271904"/>
              <a:gd name="connsiteX2" fmla="*/ 280798 w 558293"/>
              <a:gd name="connsiteY2" fmla="*/ 2271904 h 2271904"/>
              <a:gd name="connsiteX3" fmla="*/ 558293 w 558293"/>
              <a:gd name="connsiteY3" fmla="*/ 1196849 h 2271904"/>
              <a:gd name="connsiteX4" fmla="*/ 280417 w 558293"/>
              <a:gd name="connsiteY4" fmla="*/ 1 h 2271904"/>
              <a:gd name="connsiteX0" fmla="*/ 280418 w 558296"/>
              <a:gd name="connsiteY0" fmla="*/ 1 h 2266189"/>
              <a:gd name="connsiteX1" fmla="*/ 2 w 558296"/>
              <a:gd name="connsiteY1" fmla="*/ 1194817 h 2266189"/>
              <a:gd name="connsiteX2" fmla="*/ 275084 w 558296"/>
              <a:gd name="connsiteY2" fmla="*/ 2266189 h 2266189"/>
              <a:gd name="connsiteX3" fmla="*/ 558294 w 558296"/>
              <a:gd name="connsiteY3" fmla="*/ 1196849 h 2266189"/>
              <a:gd name="connsiteX4" fmla="*/ 280418 w 558296"/>
              <a:gd name="connsiteY4" fmla="*/ 1 h 2266189"/>
              <a:gd name="connsiteX0" fmla="*/ 280418 w 558296"/>
              <a:gd name="connsiteY0" fmla="*/ 1 h 2266189"/>
              <a:gd name="connsiteX1" fmla="*/ 2 w 558296"/>
              <a:gd name="connsiteY1" fmla="*/ 1194817 h 2266189"/>
              <a:gd name="connsiteX2" fmla="*/ 275084 w 558296"/>
              <a:gd name="connsiteY2" fmla="*/ 2266189 h 2266189"/>
              <a:gd name="connsiteX3" fmla="*/ 558294 w 558296"/>
              <a:gd name="connsiteY3" fmla="*/ 1196849 h 2266189"/>
              <a:gd name="connsiteX4" fmla="*/ 280418 w 558296"/>
              <a:gd name="connsiteY4" fmla="*/ 1 h 2266189"/>
              <a:gd name="connsiteX0" fmla="*/ 280418 w 558296"/>
              <a:gd name="connsiteY0" fmla="*/ 1 h 2266189"/>
              <a:gd name="connsiteX1" fmla="*/ 2 w 558296"/>
              <a:gd name="connsiteY1" fmla="*/ 1194817 h 2266189"/>
              <a:gd name="connsiteX2" fmla="*/ 275084 w 558296"/>
              <a:gd name="connsiteY2" fmla="*/ 2266189 h 2266189"/>
              <a:gd name="connsiteX3" fmla="*/ 558294 w 558296"/>
              <a:gd name="connsiteY3" fmla="*/ 1196849 h 2266189"/>
              <a:gd name="connsiteX4" fmla="*/ 280418 w 558296"/>
              <a:gd name="connsiteY4" fmla="*/ 1 h 2266189"/>
              <a:gd name="connsiteX0" fmla="*/ 280418 w 558296"/>
              <a:gd name="connsiteY0" fmla="*/ 3 h 2266191"/>
              <a:gd name="connsiteX1" fmla="*/ 2 w 558296"/>
              <a:gd name="connsiteY1" fmla="*/ 1194819 h 2266191"/>
              <a:gd name="connsiteX2" fmla="*/ 275084 w 558296"/>
              <a:gd name="connsiteY2" fmla="*/ 2266191 h 2266191"/>
              <a:gd name="connsiteX3" fmla="*/ 558294 w 558296"/>
              <a:gd name="connsiteY3" fmla="*/ 1196851 h 2266191"/>
              <a:gd name="connsiteX4" fmla="*/ 280418 w 558296"/>
              <a:gd name="connsiteY4" fmla="*/ 3 h 2266191"/>
              <a:gd name="connsiteX0" fmla="*/ 280418 w 558296"/>
              <a:gd name="connsiteY0" fmla="*/ 3 h 2266191"/>
              <a:gd name="connsiteX1" fmla="*/ 2 w 558296"/>
              <a:gd name="connsiteY1" fmla="*/ 1194819 h 2266191"/>
              <a:gd name="connsiteX2" fmla="*/ 275084 w 558296"/>
              <a:gd name="connsiteY2" fmla="*/ 2266191 h 2266191"/>
              <a:gd name="connsiteX3" fmla="*/ 558294 w 558296"/>
              <a:gd name="connsiteY3" fmla="*/ 1196851 h 2266191"/>
              <a:gd name="connsiteX4" fmla="*/ 280418 w 558296"/>
              <a:gd name="connsiteY4" fmla="*/ 3 h 2266191"/>
              <a:gd name="connsiteX0" fmla="*/ 280418 w 558296"/>
              <a:gd name="connsiteY0" fmla="*/ 3 h 2266191"/>
              <a:gd name="connsiteX1" fmla="*/ 2 w 558296"/>
              <a:gd name="connsiteY1" fmla="*/ 1194819 h 2266191"/>
              <a:gd name="connsiteX2" fmla="*/ 275084 w 558296"/>
              <a:gd name="connsiteY2" fmla="*/ 2266191 h 2266191"/>
              <a:gd name="connsiteX3" fmla="*/ 558294 w 558296"/>
              <a:gd name="connsiteY3" fmla="*/ 1196851 h 2266191"/>
              <a:gd name="connsiteX4" fmla="*/ 280418 w 558296"/>
              <a:gd name="connsiteY4" fmla="*/ 3 h 2266191"/>
              <a:gd name="connsiteX0" fmla="*/ 280418 w 558302"/>
              <a:gd name="connsiteY0" fmla="*/ 0 h 2266188"/>
              <a:gd name="connsiteX1" fmla="*/ 2 w 558302"/>
              <a:gd name="connsiteY1" fmla="*/ 1194816 h 2266188"/>
              <a:gd name="connsiteX2" fmla="*/ 275084 w 558302"/>
              <a:gd name="connsiteY2" fmla="*/ 2266188 h 2266188"/>
              <a:gd name="connsiteX3" fmla="*/ 558294 w 558302"/>
              <a:gd name="connsiteY3" fmla="*/ 1196848 h 2266188"/>
              <a:gd name="connsiteX4" fmla="*/ 280418 w 558302"/>
              <a:gd name="connsiteY4" fmla="*/ 0 h 2266188"/>
              <a:gd name="connsiteX0" fmla="*/ 280418 w 558300"/>
              <a:gd name="connsiteY0" fmla="*/ 0 h 2266188"/>
              <a:gd name="connsiteX1" fmla="*/ 2 w 558300"/>
              <a:gd name="connsiteY1" fmla="*/ 1194816 h 2266188"/>
              <a:gd name="connsiteX2" fmla="*/ 275084 w 558300"/>
              <a:gd name="connsiteY2" fmla="*/ 2266188 h 2266188"/>
              <a:gd name="connsiteX3" fmla="*/ 558294 w 558300"/>
              <a:gd name="connsiteY3" fmla="*/ 1196848 h 2266188"/>
              <a:gd name="connsiteX4" fmla="*/ 280418 w 558300"/>
              <a:gd name="connsiteY4" fmla="*/ 0 h 2266188"/>
              <a:gd name="connsiteX0" fmla="*/ 280418 w 565919"/>
              <a:gd name="connsiteY0" fmla="*/ 0 h 2266188"/>
              <a:gd name="connsiteX1" fmla="*/ 2 w 565919"/>
              <a:gd name="connsiteY1" fmla="*/ 1194816 h 2266188"/>
              <a:gd name="connsiteX2" fmla="*/ 275084 w 565919"/>
              <a:gd name="connsiteY2" fmla="*/ 2266188 h 2266188"/>
              <a:gd name="connsiteX3" fmla="*/ 565914 w 565919"/>
              <a:gd name="connsiteY3" fmla="*/ 1200658 h 2266188"/>
              <a:gd name="connsiteX4" fmla="*/ 280418 w 565919"/>
              <a:gd name="connsiteY4" fmla="*/ 0 h 2266188"/>
              <a:gd name="connsiteX0" fmla="*/ 280418 w 566853"/>
              <a:gd name="connsiteY0" fmla="*/ 0 h 2266188"/>
              <a:gd name="connsiteX1" fmla="*/ 2 w 566853"/>
              <a:gd name="connsiteY1" fmla="*/ 1194816 h 2266188"/>
              <a:gd name="connsiteX2" fmla="*/ 275084 w 566853"/>
              <a:gd name="connsiteY2" fmla="*/ 2266188 h 2266188"/>
              <a:gd name="connsiteX3" fmla="*/ 565914 w 566853"/>
              <a:gd name="connsiteY3" fmla="*/ 1200658 h 2266188"/>
              <a:gd name="connsiteX4" fmla="*/ 280418 w 566853"/>
              <a:gd name="connsiteY4" fmla="*/ 0 h 2266188"/>
              <a:gd name="connsiteX0" fmla="*/ 280418 w 566853"/>
              <a:gd name="connsiteY0" fmla="*/ 0 h 2266188"/>
              <a:gd name="connsiteX1" fmla="*/ 2 w 566853"/>
              <a:gd name="connsiteY1" fmla="*/ 1194816 h 2266188"/>
              <a:gd name="connsiteX2" fmla="*/ 275084 w 566853"/>
              <a:gd name="connsiteY2" fmla="*/ 2266188 h 2266188"/>
              <a:gd name="connsiteX3" fmla="*/ 565914 w 566853"/>
              <a:gd name="connsiteY3" fmla="*/ 1200658 h 2266188"/>
              <a:gd name="connsiteX4" fmla="*/ 280418 w 566853"/>
              <a:gd name="connsiteY4" fmla="*/ 0 h 2266188"/>
              <a:gd name="connsiteX0" fmla="*/ 288038 w 574473"/>
              <a:gd name="connsiteY0" fmla="*/ 0 h 2266188"/>
              <a:gd name="connsiteX1" fmla="*/ 2 w 574473"/>
              <a:gd name="connsiteY1" fmla="*/ 1187196 h 2266188"/>
              <a:gd name="connsiteX2" fmla="*/ 282704 w 574473"/>
              <a:gd name="connsiteY2" fmla="*/ 2266188 h 2266188"/>
              <a:gd name="connsiteX3" fmla="*/ 573534 w 574473"/>
              <a:gd name="connsiteY3" fmla="*/ 1200658 h 2266188"/>
              <a:gd name="connsiteX4" fmla="*/ 288038 w 574473"/>
              <a:gd name="connsiteY4" fmla="*/ 0 h 2266188"/>
              <a:gd name="connsiteX0" fmla="*/ 288318 w 574753"/>
              <a:gd name="connsiteY0" fmla="*/ 0 h 2266188"/>
              <a:gd name="connsiteX1" fmla="*/ 282 w 574753"/>
              <a:gd name="connsiteY1" fmla="*/ 1187196 h 2266188"/>
              <a:gd name="connsiteX2" fmla="*/ 282984 w 574753"/>
              <a:gd name="connsiteY2" fmla="*/ 2266188 h 2266188"/>
              <a:gd name="connsiteX3" fmla="*/ 573814 w 574753"/>
              <a:gd name="connsiteY3" fmla="*/ 1200658 h 2266188"/>
              <a:gd name="connsiteX4" fmla="*/ 288318 w 574753"/>
              <a:gd name="connsiteY4" fmla="*/ 0 h 2266188"/>
              <a:gd name="connsiteX0" fmla="*/ 288318 w 574753"/>
              <a:gd name="connsiteY0" fmla="*/ 0 h 2266188"/>
              <a:gd name="connsiteX1" fmla="*/ 282 w 574753"/>
              <a:gd name="connsiteY1" fmla="*/ 1187196 h 2266188"/>
              <a:gd name="connsiteX2" fmla="*/ 282984 w 574753"/>
              <a:gd name="connsiteY2" fmla="*/ 2266188 h 2266188"/>
              <a:gd name="connsiteX3" fmla="*/ 573814 w 574753"/>
              <a:gd name="connsiteY3" fmla="*/ 1200658 h 2266188"/>
              <a:gd name="connsiteX4" fmla="*/ 288318 w 574753"/>
              <a:gd name="connsiteY4" fmla="*/ 0 h 2266188"/>
              <a:gd name="connsiteX0" fmla="*/ 288318 w 574753"/>
              <a:gd name="connsiteY0" fmla="*/ 0 h 2266188"/>
              <a:gd name="connsiteX1" fmla="*/ 282 w 574753"/>
              <a:gd name="connsiteY1" fmla="*/ 1187196 h 2266188"/>
              <a:gd name="connsiteX2" fmla="*/ 282984 w 574753"/>
              <a:gd name="connsiteY2" fmla="*/ 2266188 h 2266188"/>
              <a:gd name="connsiteX3" fmla="*/ 573814 w 574753"/>
              <a:gd name="connsiteY3" fmla="*/ 1200658 h 2266188"/>
              <a:gd name="connsiteX4" fmla="*/ 288318 w 574753"/>
              <a:gd name="connsiteY4" fmla="*/ 0 h 2266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753" h="2266188">
                <a:moveTo>
                  <a:pt x="288318" y="0"/>
                </a:moveTo>
                <a:cubicBezTo>
                  <a:pt x="107660" y="246811"/>
                  <a:pt x="-6449" y="729488"/>
                  <a:pt x="282" y="1187196"/>
                </a:cubicBezTo>
                <a:cubicBezTo>
                  <a:pt x="7013" y="1644904"/>
                  <a:pt x="113312" y="2009521"/>
                  <a:pt x="282984" y="2266188"/>
                </a:cubicBezTo>
                <a:cubicBezTo>
                  <a:pt x="461546" y="2015490"/>
                  <a:pt x="561495" y="1614551"/>
                  <a:pt x="573814" y="1200658"/>
                </a:cubicBezTo>
                <a:cubicBezTo>
                  <a:pt x="586133" y="786765"/>
                  <a:pt x="476617" y="253704"/>
                  <a:pt x="288318" y="0"/>
                </a:cubicBezTo>
                <a:close/>
              </a:path>
            </a:pathLst>
          </a:custGeom>
          <a:solidFill>
            <a:srgbClr val="0070C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ultiply 14"/>
          <p:cNvSpPr/>
          <p:nvPr/>
        </p:nvSpPr>
        <p:spPr>
          <a:xfrm>
            <a:off x="5388705" y="4077175"/>
            <a:ext cx="360000" cy="360000"/>
          </a:xfrm>
          <a:prstGeom prst="mathMultipl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ultiply 18"/>
          <p:cNvSpPr/>
          <p:nvPr/>
        </p:nvSpPr>
        <p:spPr>
          <a:xfrm>
            <a:off x="6447990" y="4077030"/>
            <a:ext cx="360000" cy="360000"/>
          </a:xfrm>
          <a:prstGeom prst="mathMultipl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3">
            <a:extLst>
              <a:ext uri="{FF2B5EF4-FFF2-40B4-BE49-F238E27FC236}">
                <a16:creationId xmlns:a16="http://schemas.microsoft.com/office/drawing/2014/main" id="{6D4D5AFD-1979-4FCF-84DE-D8CB90680FE3}"/>
              </a:ext>
            </a:extLst>
          </p:cNvPr>
          <p:cNvSpPr>
            <a:spLocks noGrp="1"/>
          </p:cNvSpPr>
          <p:nvPr>
            <p:ph type="title"/>
          </p:nvPr>
        </p:nvSpPr>
        <p:spPr>
          <a:xfrm>
            <a:off x="835025" y="77027"/>
            <a:ext cx="10515600" cy="1067562"/>
          </a:xfrm>
        </p:spPr>
        <p:txBody>
          <a:bodyPr/>
          <a:lstStyle/>
          <a:p>
            <a:r>
              <a:rPr lang="en-US" dirty="0"/>
              <a:t>Equivalence to optimal Control Variates</a:t>
            </a:r>
            <a:endParaRPr lang="x-none"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DB2532D-73E3-44FA-B162-7A021C4DDCB9}"/>
                  </a:ext>
                </a:extLst>
              </p:cNvPr>
              <p:cNvSpPr txBox="1"/>
              <p:nvPr/>
            </p:nvSpPr>
            <p:spPr>
              <a:xfrm>
                <a:off x="5408985" y="5746142"/>
                <a:ext cx="1374030" cy="523220"/>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sSub>
                        <m:sSubPr>
                          <m:ctrlPr>
                            <a:rPr lang="en-US" sz="2800" i="1" smtClean="0">
                              <a:solidFill>
                                <a:prstClr val="black"/>
                              </a:solidFill>
                              <a:latin typeface="Cambria Math" panose="02040503050406030204" pitchFamily="18" charset="0"/>
                            </a:rPr>
                          </m:ctrlPr>
                        </m:sSubPr>
                        <m:e>
                          <m:r>
                            <a:rPr lang="en-US" sz="2800" i="1">
                              <a:solidFill>
                                <a:prstClr val="black"/>
                              </a:solidFill>
                              <a:latin typeface="Cambria Math"/>
                              <a:ea typeface="Cambria Math"/>
                            </a:rPr>
                            <m:t>𝛽</m:t>
                          </m:r>
                        </m:e>
                        <m:sub>
                          <m:r>
                            <a:rPr lang="en-US" sz="2800" i="1">
                              <a:solidFill>
                                <a:prstClr val="black"/>
                              </a:solidFill>
                              <a:latin typeface="Cambria Math" panose="02040503050406030204" pitchFamily="18" charset="0"/>
                            </a:rPr>
                            <m:t>𝑖</m:t>
                          </m:r>
                        </m:sub>
                      </m:sSub>
                      <m:r>
                        <a:rPr lang="en-US" sz="2800" b="0" i="1" smtClean="0">
                          <a:solidFill>
                            <a:prstClr val="black"/>
                          </a:solidFill>
                          <a:latin typeface="Cambria Math" panose="02040503050406030204" pitchFamily="18" charset="0"/>
                        </a:rPr>
                        <m:t>=</m:t>
                      </m:r>
                      <m:sSub>
                        <m:sSubPr>
                          <m:ctrlPr>
                            <a:rPr lang="en-US" sz="2800" b="0" i="1" smtClean="0">
                              <a:solidFill>
                                <a:prstClr val="black"/>
                              </a:solidFill>
                              <a:latin typeface="Cambria Math" panose="02040503050406030204" pitchFamily="18" charset="0"/>
                            </a:rPr>
                          </m:ctrlPr>
                        </m:sSubPr>
                        <m:e>
                          <m:r>
                            <a:rPr lang="en-US" sz="2800" b="0" i="1" smtClean="0">
                              <a:solidFill>
                                <a:prstClr val="black"/>
                              </a:solidFill>
                              <a:latin typeface="Cambria Math" panose="02040503050406030204" pitchFamily="18" charset="0"/>
                            </a:rPr>
                            <m:t>𝛼</m:t>
                          </m:r>
                        </m:e>
                        <m:sub>
                          <m:r>
                            <a:rPr lang="en-US" sz="2800" b="0" i="1" smtClean="0">
                              <a:solidFill>
                                <a:prstClr val="black"/>
                              </a:solidFill>
                              <a:latin typeface="Cambria Math" panose="02040503050406030204" pitchFamily="18" charset="0"/>
                            </a:rPr>
                            <m:t>𝑖</m:t>
                          </m:r>
                        </m:sub>
                      </m:sSub>
                    </m:oMath>
                  </m:oMathPara>
                </a14:m>
                <a:endParaRPr lang="LID4096" dirty="0"/>
              </a:p>
            </p:txBody>
          </p:sp>
        </mc:Choice>
        <mc:Fallback xmlns="">
          <p:sp>
            <p:nvSpPr>
              <p:cNvPr id="2" name="TextBox 1">
                <a:extLst>
                  <a:ext uri="{FF2B5EF4-FFF2-40B4-BE49-F238E27FC236}">
                    <a16:creationId xmlns:a16="http://schemas.microsoft.com/office/drawing/2014/main" id="{BDB2532D-73E3-44FA-B162-7A021C4DDCB9}"/>
                  </a:ext>
                </a:extLst>
              </p:cNvPr>
              <p:cNvSpPr txBox="1">
                <a:spLocks noRot="1" noChangeAspect="1" noMove="1" noResize="1" noEditPoints="1" noAdjustHandles="1" noChangeArrowheads="1" noChangeShapeType="1" noTextEdit="1"/>
              </p:cNvSpPr>
              <p:nvPr/>
            </p:nvSpPr>
            <p:spPr>
              <a:xfrm>
                <a:off x="5408985" y="5746142"/>
                <a:ext cx="1374030" cy="523220"/>
              </a:xfrm>
              <a:prstGeom prst="rect">
                <a:avLst/>
              </a:prstGeom>
              <a:blipFill>
                <a:blip r:embed="rId4"/>
                <a:stretch>
                  <a:fillRect/>
                </a:stretch>
              </a:blipFill>
            </p:spPr>
            <p:txBody>
              <a:bodyPr/>
              <a:lstStyle/>
              <a:p>
                <a:r>
                  <a:rPr lang="LID4096">
                    <a:noFill/>
                  </a:rPr>
                  <a:t> </a:t>
                </a:r>
              </a:p>
            </p:txBody>
          </p:sp>
        </mc:Fallback>
      </mc:AlternateContent>
    </p:spTree>
    <p:extLst>
      <p:ext uri="{BB962C8B-B14F-4D97-AF65-F5344CB8AC3E}">
        <p14:creationId xmlns:p14="http://schemas.microsoft.com/office/powerpoint/2010/main" val="253079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fade">
                                      <p:cBhvr>
                                        <p:cTn id="23" dur="500"/>
                                        <p:tgtEl>
                                          <p:spTgt spid="7">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7">
                                            <p:txEl>
                                              <p:pRg st="4" end="4"/>
                                            </p:txEl>
                                          </p:spTgt>
                                        </p:tgtEl>
                                        <p:attrNameLst>
                                          <p:attrName>style.visibility</p:attrName>
                                        </p:attrNameLst>
                                      </p:cBhvr>
                                      <p:to>
                                        <p:strVal val="visible"/>
                                      </p:to>
                                    </p:set>
                                    <p:animEffect transition="in" filter="fade">
                                      <p:cBhvr>
                                        <p:cTn id="26" dur="500"/>
                                        <p:tgtEl>
                                          <p:spTgt spid="7">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fade">
                                      <p:cBhvr>
                                        <p:cTn id="34" dur="500"/>
                                        <p:tgtEl>
                                          <p:spTgt spid="8">
                                            <p:txEl>
                                              <p:pRg st="0" end="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fade">
                                      <p:cBhvr>
                                        <p:cTn id="37" dur="500"/>
                                        <p:tgtEl>
                                          <p:spTgt spid="9">
                                            <p:txEl>
                                              <p:pRg st="0" end="0"/>
                                            </p:txEl>
                                          </p:spTgt>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9">
                                            <p:txEl>
                                              <p:pRg st="1" end="1"/>
                                            </p:txEl>
                                          </p:spTgt>
                                        </p:tgtEl>
                                        <p:attrNameLst>
                                          <p:attrName>style.visibility</p:attrName>
                                        </p:attrNameLst>
                                      </p:cBhvr>
                                      <p:to>
                                        <p:strVal val="visible"/>
                                      </p:to>
                                    </p:set>
                                    <p:animEffect transition="in" filter="fade">
                                      <p:cBhvr>
                                        <p:cTn id="41" dur="500"/>
                                        <p:tgtEl>
                                          <p:spTgt spid="9">
                                            <p:txEl>
                                              <p:pRg st="1" end="1"/>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9">
                                            <p:txEl>
                                              <p:pRg st="3" end="3"/>
                                            </p:txEl>
                                          </p:spTgt>
                                        </p:tgtEl>
                                        <p:attrNameLst>
                                          <p:attrName>style.visibility</p:attrName>
                                        </p:attrNameLst>
                                      </p:cBhvr>
                                      <p:to>
                                        <p:strVal val="visible"/>
                                      </p:to>
                                    </p:set>
                                    <p:animEffect transition="in" filter="fade">
                                      <p:cBhvr>
                                        <p:cTn id="49" dur="500"/>
                                        <p:tgtEl>
                                          <p:spTgt spid="9">
                                            <p:txEl>
                                              <p:pRg st="3" end="3"/>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9">
                                            <p:txEl>
                                              <p:pRg st="4" end="4"/>
                                            </p:txEl>
                                          </p:spTgt>
                                        </p:tgtEl>
                                        <p:attrNameLst>
                                          <p:attrName>style.visibility</p:attrName>
                                        </p:attrNameLst>
                                      </p:cBhvr>
                                      <p:to>
                                        <p:strVal val="visible"/>
                                      </p:to>
                                    </p:set>
                                    <p:animEffect transition="in" filter="fade">
                                      <p:cBhvr>
                                        <p:cTn id="52" dur="500"/>
                                        <p:tgtEl>
                                          <p:spTgt spid="9">
                                            <p:txEl>
                                              <p:pRg st="4" end="4"/>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grpId="1" nodeType="clickEffect">
                                  <p:stCondLst>
                                    <p:cond delay="0"/>
                                  </p:stCondLst>
                                  <p:childTnLst>
                                    <p:animMotion origin="layout" path="M -0.00013 -0.00023 L 0.04258 1.11111E-6 " pathEditMode="relative" rAng="0" ptsTypes="AA">
                                      <p:cBhvr>
                                        <p:cTn id="59" dur="2000" fill="hold"/>
                                        <p:tgtEl>
                                          <p:spTgt spid="6"/>
                                        </p:tgtEl>
                                        <p:attrNameLst>
                                          <p:attrName>ppt_x</p:attrName>
                                          <p:attrName>ppt_y</p:attrName>
                                        </p:attrNameLst>
                                      </p:cBhvr>
                                      <p:rCtr x="2135" y="0"/>
                                    </p:animMotion>
                                  </p:childTnLst>
                                </p:cTn>
                              </p:par>
                              <p:par>
                                <p:cTn id="60" presetID="42" presetClass="path" presetSubtype="0" accel="50000" decel="50000" fill="hold" grpId="1" nodeType="withEffect">
                                  <p:stCondLst>
                                    <p:cond delay="0"/>
                                  </p:stCondLst>
                                  <p:childTnLst>
                                    <p:animMotion origin="layout" path="M -0.00013 -0.00046 L 0.04219 -0.00116 " pathEditMode="relative" rAng="0" ptsTypes="AA">
                                      <p:cBhvr>
                                        <p:cTn id="61" dur="2000" fill="hold"/>
                                        <p:tgtEl>
                                          <p:spTgt spid="17"/>
                                        </p:tgtEl>
                                        <p:attrNameLst>
                                          <p:attrName>ppt_x</p:attrName>
                                          <p:attrName>ppt_y</p:attrName>
                                        </p:attrNameLst>
                                      </p:cBhvr>
                                      <p:rCtr x="2109" y="-46"/>
                                    </p:animMotion>
                                  </p:childTnLst>
                                </p:cTn>
                              </p:par>
                              <p:par>
                                <p:cTn id="62" presetID="42" presetClass="path" presetSubtype="0" accel="50000" decel="50000" fill="hold" grpId="1" nodeType="withEffect">
                                  <p:stCondLst>
                                    <p:cond delay="0"/>
                                  </p:stCondLst>
                                  <p:childTnLst>
                                    <p:animMotion origin="layout" path="M -6.25E-7 -1.85185E-6 L 0.0431 -1.85185E-6 " pathEditMode="relative" rAng="0" ptsTypes="AA">
                                      <p:cBhvr>
                                        <p:cTn id="63" dur="2000" fill="hold"/>
                                        <p:tgtEl>
                                          <p:spTgt spid="15"/>
                                        </p:tgtEl>
                                        <p:attrNameLst>
                                          <p:attrName>ppt_x</p:attrName>
                                          <p:attrName>ppt_y</p:attrName>
                                        </p:attrNameLst>
                                      </p:cBhvr>
                                      <p:rCtr x="2148" y="0"/>
                                    </p:animMotion>
                                  </p:childTnLst>
                                </p:cTn>
                              </p:par>
                              <p:par>
                                <p:cTn id="64" presetID="42" presetClass="path" presetSubtype="0" accel="50000" decel="50000" fill="hold" grpId="1" nodeType="withEffect">
                                  <p:stCondLst>
                                    <p:cond delay="0"/>
                                  </p:stCondLst>
                                  <p:childTnLst>
                                    <p:animMotion origin="layout" path="M -2.08333E-7 -4.81481E-6 L -0.04388 -0.00023 " pathEditMode="relative" rAng="0" ptsTypes="AA">
                                      <p:cBhvr>
                                        <p:cTn id="65" dur="2000" fill="hold"/>
                                        <p:tgtEl>
                                          <p:spTgt spid="18"/>
                                        </p:tgtEl>
                                        <p:attrNameLst>
                                          <p:attrName>ppt_x</p:attrName>
                                          <p:attrName>ppt_y</p:attrName>
                                        </p:attrNameLst>
                                      </p:cBhvr>
                                      <p:rCtr x="-2201" y="-23"/>
                                    </p:animMotion>
                                  </p:childTnLst>
                                </p:cTn>
                              </p:par>
                              <p:par>
                                <p:cTn id="66" presetID="42" presetClass="path" presetSubtype="0" accel="50000" decel="50000" fill="hold" grpId="1" nodeType="withEffect">
                                  <p:stCondLst>
                                    <p:cond delay="0"/>
                                  </p:stCondLst>
                                  <p:childTnLst>
                                    <p:animMotion origin="layout" path="M 1.11022E-16 2.22222E-6 L -0.04414 -0.00023 " pathEditMode="relative" rAng="0" ptsTypes="AA">
                                      <p:cBhvr>
                                        <p:cTn id="67" dur="2000" fill="hold"/>
                                        <p:tgtEl>
                                          <p:spTgt spid="19"/>
                                        </p:tgtEl>
                                        <p:attrNameLst>
                                          <p:attrName>ppt_x</p:attrName>
                                          <p:attrName>ppt_y</p:attrName>
                                        </p:attrNameLst>
                                      </p:cBhvr>
                                      <p:rCtr x="-2214" y="-23"/>
                                    </p:animMotion>
                                  </p:childTnLst>
                                </p:cTn>
                              </p:par>
                            </p:childTnLst>
                          </p:cTn>
                        </p:par>
                        <p:par>
                          <p:cTn id="68" fill="hold">
                            <p:stCondLst>
                              <p:cond delay="2000"/>
                            </p:stCondLst>
                            <p:childTnLst>
                              <p:par>
                                <p:cTn id="69" presetID="27" presetClass="emph" presetSubtype="0" fill="remove" grpId="2" nodeType="afterEffect">
                                  <p:stCondLst>
                                    <p:cond delay="0"/>
                                  </p:stCondLst>
                                  <p:childTnLst>
                                    <p:animClr clrSpc="rgb" dir="cw">
                                      <p:cBhvr override="childStyle">
                                        <p:cTn id="70" dur="250" autoRev="1" fill="remove"/>
                                        <p:tgtEl>
                                          <p:spTgt spid="19"/>
                                        </p:tgtEl>
                                        <p:attrNameLst>
                                          <p:attrName>style.color</p:attrName>
                                        </p:attrNameLst>
                                      </p:cBhvr>
                                      <p:to>
                                        <a:schemeClr val="bg1"/>
                                      </p:to>
                                    </p:animClr>
                                    <p:animClr clrSpc="rgb" dir="cw">
                                      <p:cBhvr>
                                        <p:cTn id="71" dur="250" autoRev="1" fill="remove"/>
                                        <p:tgtEl>
                                          <p:spTgt spid="19"/>
                                        </p:tgtEl>
                                        <p:attrNameLst>
                                          <p:attrName>fillcolor</p:attrName>
                                        </p:attrNameLst>
                                      </p:cBhvr>
                                      <p:to>
                                        <a:schemeClr val="bg1"/>
                                      </p:to>
                                    </p:animClr>
                                    <p:set>
                                      <p:cBhvr>
                                        <p:cTn id="72" dur="250" autoRev="1" fill="remove"/>
                                        <p:tgtEl>
                                          <p:spTgt spid="19"/>
                                        </p:tgtEl>
                                        <p:attrNameLst>
                                          <p:attrName>fill.type</p:attrName>
                                        </p:attrNameLst>
                                      </p:cBhvr>
                                      <p:to>
                                        <p:strVal val="solid"/>
                                      </p:to>
                                    </p:set>
                                    <p:set>
                                      <p:cBhvr>
                                        <p:cTn id="73" dur="250" autoRev="1" fill="remove"/>
                                        <p:tgtEl>
                                          <p:spTgt spid="19"/>
                                        </p:tgtEl>
                                        <p:attrNameLst>
                                          <p:attrName>fill.on</p:attrName>
                                        </p:attrNameLst>
                                      </p:cBhvr>
                                      <p:to>
                                        <p:strVal val="true"/>
                                      </p:to>
                                    </p:set>
                                  </p:childTnLst>
                                </p:cTn>
                              </p:par>
                            </p:childTnLst>
                          </p:cTn>
                        </p:par>
                        <p:par>
                          <p:cTn id="74" fill="hold">
                            <p:stCondLst>
                              <p:cond delay="2500"/>
                            </p:stCondLst>
                            <p:childTnLst>
                              <p:par>
                                <p:cTn id="75" presetID="10" presetClass="entr" presetSubtype="0" fill="hold" grpId="0" nodeType="afterEffect">
                                  <p:stCondLst>
                                    <p:cond delay="0"/>
                                  </p:stCondLst>
                                  <p:childTnLst>
                                    <p:set>
                                      <p:cBhvr>
                                        <p:cTn id="76" dur="1" fill="hold">
                                          <p:stCondLst>
                                            <p:cond delay="0"/>
                                          </p:stCondLst>
                                        </p:cTn>
                                        <p:tgtEl>
                                          <p:spTgt spid="2"/>
                                        </p:tgtEl>
                                        <p:attrNameLst>
                                          <p:attrName>style.visibility</p:attrName>
                                        </p:attrNameLst>
                                      </p:cBhvr>
                                      <p:to>
                                        <p:strVal val="visible"/>
                                      </p:to>
                                    </p:set>
                                    <p:animEffect transition="in" filter="fade">
                                      <p:cBhvr>
                                        <p:cTn id="7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8" grpId="0" animBg="1"/>
      <p:bldP spid="18" grpId="1" animBg="1"/>
      <p:bldP spid="6" grpId="0" animBg="1"/>
      <p:bldP spid="6" grpId="1" animBg="1"/>
      <p:bldP spid="17" grpId="0" animBg="1"/>
      <p:bldP spid="17" grpId="1" animBg="1"/>
      <p:bldP spid="15" grpId="0" animBg="1"/>
      <p:bldP spid="15" grpId="1" animBg="1"/>
      <p:bldP spid="19" grpId="0" animBg="1"/>
      <p:bldP spid="19" grpId="1" animBg="1"/>
      <p:bldP spid="19" grpId="2" animBg="1"/>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BF7AA-A6F7-43A6-9FDF-E1A3F363E1A3}"/>
              </a:ext>
            </a:extLst>
          </p:cNvPr>
          <p:cNvSpPr>
            <a:spLocks noGrp="1"/>
          </p:cNvSpPr>
          <p:nvPr>
            <p:ph type="title"/>
          </p:nvPr>
        </p:nvSpPr>
        <p:spPr/>
        <p:txBody>
          <a:bodyPr/>
          <a:lstStyle/>
          <a:p>
            <a:r>
              <a:rPr lang="en-US" b="0" dirty="0"/>
              <a:t>Exhibit D</a:t>
            </a:r>
            <a:br>
              <a:rPr lang="en-US" dirty="0"/>
            </a:br>
            <a:r>
              <a:rPr lang="en-US" dirty="0"/>
              <a:t>Optimal MIS weights are practical</a:t>
            </a:r>
            <a:endParaRPr lang="x-none" dirty="0"/>
          </a:p>
        </p:txBody>
      </p:sp>
    </p:spTree>
    <p:extLst>
      <p:ext uri="{BB962C8B-B14F-4D97-AF65-F5344CB8AC3E}">
        <p14:creationId xmlns:p14="http://schemas.microsoft.com/office/powerpoint/2010/main" val="390458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D85F55-C825-4122-A332-B62D4F1412FF}"/>
              </a:ext>
            </a:extLst>
          </p:cNvPr>
          <p:cNvSpPr>
            <a:spLocks noGrp="1"/>
          </p:cNvSpPr>
          <p:nvPr>
            <p:ph type="title"/>
          </p:nvPr>
        </p:nvSpPr>
        <p:spPr/>
        <p:txBody>
          <a:bodyPr/>
          <a:lstStyle/>
          <a:p>
            <a:r>
              <a:rPr lang="en-US" dirty="0"/>
              <a:t>How to compute?</a:t>
            </a:r>
            <a:endParaRPr lang="x-none" dirty="0"/>
          </a:p>
        </p:txBody>
      </p:sp>
      <mc:AlternateContent xmlns:mc="http://schemas.openxmlformats.org/markup-compatibility/2006" xmlns:a14="http://schemas.microsoft.com/office/drawing/2010/main">
        <mc:Choice Requires="a14">
          <p:sp>
            <p:nvSpPr>
              <p:cNvPr id="11" name="TextBox 10"/>
              <p:cNvSpPr txBox="1"/>
              <p:nvPr/>
            </p:nvSpPr>
            <p:spPr>
              <a:xfrm>
                <a:off x="2249629" y="5227181"/>
                <a:ext cx="7692741" cy="669168"/>
              </a:xfrm>
              <a:prstGeom prst="rect">
                <a:avLst/>
              </a:prstGeom>
              <a:noFill/>
              <a:ln w="38100">
                <a:solidFill>
                  <a:schemeClr val="tx1"/>
                </a:solidFill>
              </a:ln>
            </p:spPr>
            <p:txBody>
              <a:bodyPr wrap="square" rtlCol="0" anchor="ctr">
                <a:noAutofit/>
              </a:bodyPr>
              <a:lstStyle/>
              <a:p>
                <a:pPr algn="ctr"/>
                <a14:m>
                  <m:oMath xmlns:m="http://schemas.openxmlformats.org/officeDocument/2006/math">
                    <m:sSub>
                      <m:sSubPr>
                        <m:ctrlPr>
                          <a:rPr lang="en-US" sz="2400" i="1" smtClean="0">
                            <a:solidFill>
                              <a:srgbClr val="00B050"/>
                            </a:solidFill>
                            <a:latin typeface="Cambria Math" panose="02040503050406030204" pitchFamily="18" charset="0"/>
                          </a:rPr>
                        </m:ctrlPr>
                      </m:sSubPr>
                      <m:e>
                        <m:r>
                          <a:rPr lang="en-US" sz="2400" i="1">
                            <a:solidFill>
                              <a:srgbClr val="00B050"/>
                            </a:solidFill>
                            <a:latin typeface="Cambria Math"/>
                          </a:rPr>
                          <m:t>𝑎</m:t>
                        </m:r>
                      </m:e>
                      <m:sub>
                        <m:r>
                          <a:rPr lang="en-US" sz="2400" i="1">
                            <a:solidFill>
                              <a:srgbClr val="00B050"/>
                            </a:solidFill>
                            <a:latin typeface="Cambria Math"/>
                          </a:rPr>
                          <m:t>𝑖𝑗</m:t>
                        </m:r>
                      </m:sub>
                    </m:sSub>
                    <m:r>
                      <a:rPr lang="en-US" sz="2400" i="1">
                        <a:latin typeface="Cambria Math"/>
                      </a:rPr>
                      <m:t>, </m:t>
                    </m:r>
                    <m:sSub>
                      <m:sSubPr>
                        <m:ctrlPr>
                          <a:rPr lang="en-US" sz="2400" i="1" smtClean="0">
                            <a:solidFill>
                              <a:srgbClr val="00B0F0"/>
                            </a:solidFill>
                            <a:latin typeface="Cambria Math" panose="02040503050406030204" pitchFamily="18" charset="0"/>
                          </a:rPr>
                        </m:ctrlPr>
                      </m:sSubPr>
                      <m:e>
                        <m:r>
                          <a:rPr lang="en-US" sz="2400" i="1">
                            <a:solidFill>
                              <a:srgbClr val="00B0F0"/>
                            </a:solidFill>
                            <a:latin typeface="Cambria Math"/>
                          </a:rPr>
                          <m:t>𝑏</m:t>
                        </m:r>
                      </m:e>
                      <m:sub>
                        <m:r>
                          <a:rPr lang="en-US" sz="2400" i="1">
                            <a:solidFill>
                              <a:srgbClr val="00B0F0"/>
                            </a:solidFill>
                            <a:latin typeface="Cambria Math"/>
                          </a:rPr>
                          <m:t>𝑖</m:t>
                        </m:r>
                      </m:sub>
                    </m:sSub>
                  </m:oMath>
                </a14:m>
                <a:r>
                  <a:rPr lang="en-US" sz="2400" b="1" dirty="0">
                    <a:latin typeface="Corbel" panose="020B0503020204020204" pitchFamily="34" charset="0"/>
                  </a:rPr>
                  <a:t> </a:t>
                </a:r>
                <a:r>
                  <a:rPr lang="en-US" sz="2400" b="1" dirty="0"/>
                  <a:t>can be estimated from drawn samples</a:t>
                </a:r>
                <a:endParaRPr lang="en-US" sz="2400" b="1" dirty="0">
                  <a:latin typeface="Corbel" panose="020B0503020204020204"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2249629" y="5227181"/>
                <a:ext cx="7692741" cy="669168"/>
              </a:xfrm>
              <a:prstGeom prst="rect">
                <a:avLst/>
              </a:prstGeom>
              <a:blipFill>
                <a:blip r:embed="rId3"/>
                <a:stretch>
                  <a:fillRect b="-862"/>
                </a:stretch>
              </a:blipFill>
              <a:ln w="38100">
                <a:solidFill>
                  <a:schemeClr val="tx1"/>
                </a:solidFill>
              </a:ln>
            </p:spPr>
            <p:txBody>
              <a:bodyPr/>
              <a:lstStyle/>
              <a:p>
                <a:r>
                  <a:rPr lang="cs-CZ">
                    <a:noFill/>
                  </a:rPr>
                  <a:t> </a:t>
                </a:r>
              </a:p>
            </p:txBody>
          </p:sp>
        </mc:Fallback>
      </mc:AlternateContent>
      <p:sp>
        <p:nvSpPr>
          <p:cNvPr id="2" name="Footer Placeholder 1"/>
          <p:cNvSpPr>
            <a:spLocks noGrp="1"/>
          </p:cNvSpPr>
          <p:nvPr>
            <p:ph type="ftr" sz="quarter" idx="10"/>
          </p:nvPr>
        </p:nvSpPr>
        <p:spPr/>
        <p:txBody>
          <a:bodyPr/>
          <a:lstStyle/>
          <a:p>
            <a:pPr algn="l"/>
            <a:r>
              <a:rPr lang="en-US">
                <a:solidFill>
                  <a:srgbClr val="34205B"/>
                </a:solidFill>
              </a:rPr>
              <a:t>Kondapaneni, Vévoda, Grittmann, Skřivan, Slusallek, Křivánek -- Optimal multiple importance sampling</a:t>
            </a:r>
            <a:endParaRPr lang="cs-CZ" dirty="0">
              <a:solidFill>
                <a:srgbClr val="34205B"/>
              </a:solidFill>
            </a:endParaRPr>
          </a:p>
        </p:txBody>
      </p:sp>
      <p:sp>
        <p:nvSpPr>
          <p:cNvPr id="3" name="Slide Number Placeholder 2"/>
          <p:cNvSpPr>
            <a:spLocks noGrp="1"/>
          </p:cNvSpPr>
          <p:nvPr>
            <p:ph type="sldNum" sz="quarter" idx="11"/>
          </p:nvPr>
        </p:nvSpPr>
        <p:spPr/>
        <p:txBody>
          <a:bodyPr/>
          <a:lstStyle/>
          <a:p>
            <a:fld id="{22715E2D-623F-42BE-A608-3D699D020166}" type="slidenum">
              <a:rPr lang="x-none" smtClean="0"/>
              <a:pPr/>
              <a:t>28</a:t>
            </a:fld>
            <a:endParaRPr lang="x-none" dirty="0"/>
          </a:p>
        </p:txBody>
      </p:sp>
      <mc:AlternateContent xmlns:mc="http://schemas.openxmlformats.org/markup-compatibility/2006" xmlns:a14="http://schemas.microsoft.com/office/drawing/2010/main">
        <mc:Choice Requires="a14">
          <p:sp>
            <p:nvSpPr>
              <p:cNvPr id="13" name="TextBox 12"/>
              <p:cNvSpPr txBox="1"/>
              <p:nvPr/>
            </p:nvSpPr>
            <p:spPr>
              <a:xfrm>
                <a:off x="6188089" y="2965885"/>
                <a:ext cx="1029277" cy="123072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ctrlPr>
                            <a:rPr lang="cs-CZ" sz="2800" i="1" smtClean="0">
                              <a:latin typeface="Cambria Math" panose="02040503050406030204" pitchFamily="18" charset="0"/>
                            </a:rPr>
                          </m:ctrlPr>
                        </m:dPr>
                        <m:e>
                          <m:m>
                            <m:mPr>
                              <m:mcs>
                                <m:mc>
                                  <m:mcPr>
                                    <m:count m:val="1"/>
                                    <m:mcJc m:val="center"/>
                                  </m:mcPr>
                                </m:mc>
                              </m:mcs>
                              <m:ctrlPr>
                                <a:rPr lang="cs-CZ" sz="2800" i="1" smtClean="0">
                                  <a:latin typeface="Cambria Math" panose="02040503050406030204" pitchFamily="18" charset="0"/>
                                </a:rPr>
                              </m:ctrlPr>
                            </m:mPr>
                            <m:mr>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𝛼</m:t>
                                    </m:r>
                                  </m:e>
                                  <m:sub>
                                    <m:r>
                                      <a:rPr lang="en-US" sz="2800" b="0" i="1" smtClean="0">
                                        <a:latin typeface="Cambria Math" panose="02040503050406030204" pitchFamily="18" charset="0"/>
                                      </a:rPr>
                                      <m:t>1</m:t>
                                    </m:r>
                                  </m:sub>
                                </m:sSub>
                              </m:e>
                            </m:mr>
                            <m:mr>
                              <m:e>
                                <m:r>
                                  <a:rPr lang="cs-CZ" sz="2800" i="1" smtClean="0">
                                    <a:latin typeface="Cambria Math" panose="02040503050406030204" pitchFamily="18" charset="0"/>
                                  </a:rPr>
                                  <m:t>⋮</m:t>
                                </m:r>
                              </m:e>
                            </m:mr>
                            <m:mr>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𝛼</m:t>
                                    </m:r>
                                  </m:e>
                                  <m:sub>
                                    <m:r>
                                      <a:rPr lang="en-US" sz="2800" b="0" i="1" smtClean="0">
                                        <a:latin typeface="Cambria Math" panose="02040503050406030204" pitchFamily="18" charset="0"/>
                                      </a:rPr>
                                      <m:t>𝑁</m:t>
                                    </m:r>
                                  </m:sub>
                                </m:sSub>
                              </m:e>
                            </m:mr>
                          </m:m>
                        </m:e>
                      </m:d>
                    </m:oMath>
                  </m:oMathPara>
                </a14:m>
                <a:endParaRPr lang="cs-CZ" sz="2800" dirty="0"/>
              </a:p>
            </p:txBody>
          </p:sp>
        </mc:Choice>
        <mc:Fallback xmlns="">
          <p:sp>
            <p:nvSpPr>
              <p:cNvPr id="13" name="TextBox 12"/>
              <p:cNvSpPr txBox="1">
                <a:spLocks noRot="1" noChangeAspect="1" noMove="1" noResize="1" noEditPoints="1" noAdjustHandles="1" noChangeArrowheads="1" noChangeShapeType="1" noTextEdit="1"/>
              </p:cNvSpPr>
              <p:nvPr/>
            </p:nvSpPr>
            <p:spPr>
              <a:xfrm>
                <a:off x="6188089" y="2965885"/>
                <a:ext cx="1029277" cy="1230722"/>
              </a:xfrm>
              <a:prstGeom prst="rect">
                <a:avLst/>
              </a:prstGeom>
              <a:blipFill>
                <a:blip r:embed="rId4"/>
                <a:stretch>
                  <a:fillRect/>
                </a:stretch>
              </a:blipFill>
            </p:spPr>
            <p:txBody>
              <a:bodyPr/>
              <a:lstStyle/>
              <a:p>
                <a:r>
                  <a:rPr lang="cs-CZ">
                    <a:noFill/>
                  </a:rPr>
                  <a:t> </a:t>
                </a:r>
              </a:p>
            </p:txBody>
          </p:sp>
        </mc:Fallback>
      </mc:AlternateContent>
      <p:grpSp>
        <p:nvGrpSpPr>
          <p:cNvPr id="27" name="Group 26"/>
          <p:cNvGrpSpPr/>
          <p:nvPr/>
        </p:nvGrpSpPr>
        <p:grpSpPr>
          <a:xfrm>
            <a:off x="3714109" y="4336512"/>
            <a:ext cx="2426250" cy="731047"/>
            <a:chOff x="4678959" y="639223"/>
            <a:chExt cx="3021195" cy="7544001"/>
          </a:xfrm>
        </p:grpSpPr>
        <p:sp>
          <p:nvSpPr>
            <p:cNvPr id="28" name="Right Brace 27"/>
            <p:cNvSpPr/>
            <p:nvPr/>
          </p:nvSpPr>
          <p:spPr>
            <a:xfrm rot="16200000" flipH="1">
              <a:off x="5445999" y="-127817"/>
              <a:ext cx="1487115" cy="3021195"/>
            </a:xfrm>
            <a:prstGeom prst="rightBrace">
              <a:avLst>
                <a:gd name="adj1" fmla="val 58397"/>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sz="2400">
                <a:solidFill>
                  <a:srgbClr val="660066"/>
                </a:solidFill>
              </a:endParaRPr>
            </a:p>
          </p:txBody>
        </p:sp>
        <mc:AlternateContent xmlns:mc="http://schemas.openxmlformats.org/markup-compatibility/2006" xmlns:a14="http://schemas.microsoft.com/office/drawing/2010/main">
          <mc:Choice Requires="a14">
            <p:sp>
              <p:nvSpPr>
                <p:cNvPr id="29" name="TextBox 28"/>
                <p:cNvSpPr txBox="1"/>
                <p:nvPr/>
              </p:nvSpPr>
              <p:spPr>
                <a:xfrm>
                  <a:off x="5925191" y="2783883"/>
                  <a:ext cx="627167" cy="5399341"/>
                </a:xfrm>
                <a:prstGeom prst="rect">
                  <a:avLst/>
                </a:prstGeom>
                <a:noFill/>
                <a:ln>
                  <a:noFill/>
                </a:ln>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1" i="1" dirty="0" smtClean="0">
                            <a:solidFill>
                              <a:srgbClr val="00B050"/>
                            </a:solidFill>
                            <a:latin typeface="Cambria Math" panose="02040503050406030204" pitchFamily="18" charset="0"/>
                          </a:rPr>
                          <m:t>𝑨</m:t>
                        </m:r>
                      </m:oMath>
                    </m:oMathPara>
                  </a14:m>
                  <a:endParaRPr lang="en-GB" sz="2800" b="1" dirty="0">
                    <a:solidFill>
                      <a:srgbClr val="00B050"/>
                    </a:solidFill>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5925191" y="2783883"/>
                  <a:ext cx="627167" cy="5399341"/>
                </a:xfrm>
                <a:prstGeom prst="rect">
                  <a:avLst/>
                </a:prstGeom>
                <a:blipFill>
                  <a:blip r:embed="rId8"/>
                  <a:stretch>
                    <a:fillRect/>
                  </a:stretch>
                </a:blipFill>
                <a:ln>
                  <a:noFill/>
                </a:ln>
              </p:spPr>
              <p:txBody>
                <a:bodyPr/>
                <a:lstStyle/>
                <a:p>
                  <a:r>
                    <a:rPr lang="cs-CZ">
                      <a:noFill/>
                    </a:rPr>
                    <a:t> </a:t>
                  </a:r>
                </a:p>
              </p:txBody>
            </p:sp>
          </mc:Fallback>
        </mc:AlternateContent>
      </p:grpSp>
      <p:grpSp>
        <p:nvGrpSpPr>
          <p:cNvPr id="30" name="Group 29"/>
          <p:cNvGrpSpPr/>
          <p:nvPr/>
        </p:nvGrpSpPr>
        <p:grpSpPr>
          <a:xfrm>
            <a:off x="7651271" y="4408565"/>
            <a:ext cx="636129" cy="705561"/>
            <a:chOff x="5161656" y="902225"/>
            <a:chExt cx="2055800" cy="7280999"/>
          </a:xfrm>
        </p:grpSpPr>
        <p:sp>
          <p:nvSpPr>
            <p:cNvPr id="31" name="Right Brace 30"/>
            <p:cNvSpPr/>
            <p:nvPr/>
          </p:nvSpPr>
          <p:spPr>
            <a:xfrm rot="16200000" flipH="1">
              <a:off x="5709013" y="354868"/>
              <a:ext cx="961085" cy="2055800"/>
            </a:xfrm>
            <a:prstGeom prst="rightBrace">
              <a:avLst>
                <a:gd name="adj1" fmla="val 58397"/>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sz="2400">
                <a:solidFill>
                  <a:srgbClr val="660066"/>
                </a:solidFill>
              </a:endParaRPr>
            </a:p>
          </p:txBody>
        </p:sp>
        <mc:AlternateContent xmlns:mc="http://schemas.openxmlformats.org/markup-compatibility/2006" xmlns:a14="http://schemas.microsoft.com/office/drawing/2010/main">
          <mc:Choice Requires="a14">
            <p:sp>
              <p:nvSpPr>
                <p:cNvPr id="32" name="TextBox 31"/>
                <p:cNvSpPr txBox="1"/>
                <p:nvPr/>
              </p:nvSpPr>
              <p:spPr>
                <a:xfrm>
                  <a:off x="5456006" y="2783883"/>
                  <a:ext cx="1565539" cy="5399341"/>
                </a:xfrm>
                <a:prstGeom prst="rect">
                  <a:avLst/>
                </a:prstGeom>
                <a:noFill/>
                <a:ln>
                  <a:noFill/>
                </a:ln>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1" i="1" dirty="0" smtClean="0">
                            <a:solidFill>
                              <a:srgbClr val="00B0F0"/>
                            </a:solidFill>
                            <a:latin typeface="Cambria Math" panose="02040503050406030204" pitchFamily="18" charset="0"/>
                          </a:rPr>
                          <m:t>𝒃</m:t>
                        </m:r>
                      </m:oMath>
                    </m:oMathPara>
                  </a14:m>
                  <a:endParaRPr lang="en-GB" sz="2800" b="1" dirty="0">
                    <a:solidFill>
                      <a:srgbClr val="00B0F0"/>
                    </a:solidFill>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5456006" y="2783883"/>
                  <a:ext cx="1565539" cy="5399341"/>
                </a:xfrm>
                <a:prstGeom prst="rect">
                  <a:avLst/>
                </a:prstGeom>
                <a:blipFill>
                  <a:blip r:embed="rId9"/>
                  <a:stretch>
                    <a:fillRect/>
                  </a:stretch>
                </a:blipFill>
                <a:ln>
                  <a:noFill/>
                </a:ln>
              </p:spPr>
              <p:txBody>
                <a:bodyPr/>
                <a:lstStyle/>
                <a:p>
                  <a:r>
                    <a:rPr lang="cs-CZ">
                      <a:noFill/>
                    </a:rPr>
                    <a:t> </a:t>
                  </a:r>
                </a:p>
              </p:txBody>
            </p:sp>
          </mc:Fallback>
        </mc:AlternateContent>
      </p:grpSp>
      <mc:AlternateContent xmlns:mc="http://schemas.openxmlformats.org/markup-compatibility/2006" xmlns:a14="http://schemas.microsoft.com/office/drawing/2010/main">
        <mc:Choice Requires="a14">
          <p:sp>
            <p:nvSpPr>
              <p:cNvPr id="33" name="TextBox 32"/>
              <p:cNvSpPr txBox="1"/>
              <p:nvPr/>
            </p:nvSpPr>
            <p:spPr>
              <a:xfrm>
                <a:off x="3501620" y="2965885"/>
                <a:ext cx="2851228" cy="123072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ctrlPr>
                            <a:rPr lang="cs-CZ" sz="2800" i="1" smtClean="0">
                              <a:solidFill>
                                <a:srgbClr val="00B050"/>
                              </a:solidFill>
                              <a:latin typeface="Cambria Math" panose="02040503050406030204" pitchFamily="18" charset="0"/>
                            </a:rPr>
                          </m:ctrlPr>
                        </m:dPr>
                        <m:e>
                          <m:m>
                            <m:mPr>
                              <m:mcs>
                                <m:mc>
                                  <m:mcPr>
                                    <m:count m:val="3"/>
                                    <m:mcJc m:val="center"/>
                                  </m:mcPr>
                                </m:mc>
                              </m:mcs>
                              <m:ctrlPr>
                                <a:rPr lang="cs-CZ" sz="2800" i="1" smtClean="0">
                                  <a:solidFill>
                                    <a:srgbClr val="00B050"/>
                                  </a:solidFill>
                                  <a:latin typeface="Cambria Math" panose="02040503050406030204" pitchFamily="18" charset="0"/>
                                </a:rPr>
                              </m:ctrlPr>
                            </m:mPr>
                            <m:mr>
                              <m:e>
                                <m:sSub>
                                  <m:sSubPr>
                                    <m:ctrlPr>
                                      <a:rPr lang="en-US" sz="2800" b="0" i="1" smtClean="0">
                                        <a:solidFill>
                                          <a:srgbClr val="00B050"/>
                                        </a:solidFill>
                                        <a:latin typeface="Cambria Math" panose="02040503050406030204" pitchFamily="18" charset="0"/>
                                      </a:rPr>
                                    </m:ctrlPr>
                                  </m:sSubPr>
                                  <m:e>
                                    <m:r>
                                      <m:rPr>
                                        <m:brk m:alnAt="7"/>
                                      </m:rPr>
                                      <a:rPr lang="en-US" sz="2800" b="0" i="1" smtClean="0">
                                        <a:solidFill>
                                          <a:srgbClr val="00B050"/>
                                        </a:solidFill>
                                        <a:latin typeface="Cambria Math" panose="02040503050406030204" pitchFamily="18" charset="0"/>
                                      </a:rPr>
                                      <m:t>𝑎</m:t>
                                    </m:r>
                                  </m:e>
                                  <m:sub>
                                    <m:r>
                                      <a:rPr lang="en-US" sz="2800" b="0" i="1" smtClean="0">
                                        <a:solidFill>
                                          <a:srgbClr val="00B050"/>
                                        </a:solidFill>
                                        <a:latin typeface="Cambria Math" panose="02040503050406030204" pitchFamily="18" charset="0"/>
                                      </a:rPr>
                                      <m:t>11</m:t>
                                    </m:r>
                                  </m:sub>
                                </m:sSub>
                              </m:e>
                              <m:e>
                                <m:r>
                                  <a:rPr lang="cs-CZ" sz="2800" i="1" smtClean="0">
                                    <a:solidFill>
                                      <a:srgbClr val="00B050"/>
                                    </a:solidFill>
                                    <a:latin typeface="Cambria Math" panose="02040503050406030204" pitchFamily="18" charset="0"/>
                                  </a:rPr>
                                  <m:t>⋯</m:t>
                                </m:r>
                              </m:e>
                              <m:e>
                                <m:sSub>
                                  <m:sSubPr>
                                    <m:ctrlPr>
                                      <a:rPr lang="en-US" sz="2800" b="0" i="1" smtClean="0">
                                        <a:solidFill>
                                          <a:srgbClr val="00B050"/>
                                        </a:solidFill>
                                        <a:latin typeface="Cambria Math" panose="02040503050406030204" pitchFamily="18" charset="0"/>
                                      </a:rPr>
                                    </m:ctrlPr>
                                  </m:sSubPr>
                                  <m:e>
                                    <m:r>
                                      <a:rPr lang="en-US" sz="2800" b="0" i="1" smtClean="0">
                                        <a:solidFill>
                                          <a:srgbClr val="00B050"/>
                                        </a:solidFill>
                                        <a:latin typeface="Cambria Math" panose="02040503050406030204" pitchFamily="18" charset="0"/>
                                      </a:rPr>
                                      <m:t>𝑎</m:t>
                                    </m:r>
                                  </m:e>
                                  <m:sub>
                                    <m:r>
                                      <a:rPr lang="en-US" sz="2800" b="0" i="1" smtClean="0">
                                        <a:solidFill>
                                          <a:srgbClr val="00B050"/>
                                        </a:solidFill>
                                        <a:latin typeface="Cambria Math" panose="02040503050406030204" pitchFamily="18" charset="0"/>
                                      </a:rPr>
                                      <m:t>1</m:t>
                                    </m:r>
                                    <m:r>
                                      <a:rPr lang="en-US" sz="2800" b="0" i="1" smtClean="0">
                                        <a:solidFill>
                                          <a:srgbClr val="00B050"/>
                                        </a:solidFill>
                                        <a:latin typeface="Cambria Math" panose="02040503050406030204" pitchFamily="18" charset="0"/>
                                      </a:rPr>
                                      <m:t>𝑁</m:t>
                                    </m:r>
                                  </m:sub>
                                </m:sSub>
                              </m:e>
                            </m:mr>
                            <m:mr>
                              <m:e>
                                <m:r>
                                  <a:rPr lang="cs-CZ" sz="2800" i="1" smtClean="0">
                                    <a:solidFill>
                                      <a:srgbClr val="00B050"/>
                                    </a:solidFill>
                                    <a:latin typeface="Cambria Math" panose="02040503050406030204" pitchFamily="18" charset="0"/>
                                  </a:rPr>
                                  <m:t>⋮</m:t>
                                </m:r>
                              </m:e>
                              <m:e>
                                <m:r>
                                  <a:rPr lang="cs-CZ" sz="2800" i="1" smtClean="0">
                                    <a:solidFill>
                                      <a:srgbClr val="00B050"/>
                                    </a:solidFill>
                                    <a:latin typeface="Cambria Math" panose="02040503050406030204" pitchFamily="18" charset="0"/>
                                  </a:rPr>
                                  <m:t>⋱</m:t>
                                </m:r>
                              </m:e>
                              <m:e>
                                <m:r>
                                  <a:rPr lang="cs-CZ" sz="2800" i="1" smtClean="0">
                                    <a:solidFill>
                                      <a:srgbClr val="00B050"/>
                                    </a:solidFill>
                                    <a:latin typeface="Cambria Math" panose="02040503050406030204" pitchFamily="18" charset="0"/>
                                  </a:rPr>
                                  <m:t>⋮</m:t>
                                </m:r>
                              </m:e>
                            </m:mr>
                            <m:mr>
                              <m:e>
                                <m:sSub>
                                  <m:sSubPr>
                                    <m:ctrlPr>
                                      <a:rPr lang="en-US" sz="2800" b="0" i="1" smtClean="0">
                                        <a:solidFill>
                                          <a:srgbClr val="00B050"/>
                                        </a:solidFill>
                                        <a:latin typeface="Cambria Math" panose="02040503050406030204" pitchFamily="18" charset="0"/>
                                      </a:rPr>
                                    </m:ctrlPr>
                                  </m:sSubPr>
                                  <m:e>
                                    <m:r>
                                      <a:rPr lang="en-US" sz="2800" b="0" i="1" smtClean="0">
                                        <a:solidFill>
                                          <a:srgbClr val="00B050"/>
                                        </a:solidFill>
                                        <a:latin typeface="Cambria Math" panose="02040503050406030204" pitchFamily="18" charset="0"/>
                                      </a:rPr>
                                      <m:t>𝑎</m:t>
                                    </m:r>
                                  </m:e>
                                  <m:sub>
                                    <m:r>
                                      <a:rPr lang="en-US" sz="2800" b="0" i="1" smtClean="0">
                                        <a:solidFill>
                                          <a:srgbClr val="00B050"/>
                                        </a:solidFill>
                                        <a:latin typeface="Cambria Math" panose="02040503050406030204" pitchFamily="18" charset="0"/>
                                      </a:rPr>
                                      <m:t>𝑁</m:t>
                                    </m:r>
                                    <m:r>
                                      <a:rPr lang="en-US" sz="2800" b="0" i="1" smtClean="0">
                                        <a:solidFill>
                                          <a:srgbClr val="00B050"/>
                                        </a:solidFill>
                                        <a:latin typeface="Cambria Math" panose="02040503050406030204" pitchFamily="18" charset="0"/>
                                      </a:rPr>
                                      <m:t>1</m:t>
                                    </m:r>
                                  </m:sub>
                                </m:sSub>
                              </m:e>
                              <m:e>
                                <m:r>
                                  <a:rPr lang="cs-CZ" sz="2800" i="1" smtClean="0">
                                    <a:solidFill>
                                      <a:srgbClr val="00B050"/>
                                    </a:solidFill>
                                    <a:latin typeface="Cambria Math" panose="02040503050406030204" pitchFamily="18" charset="0"/>
                                  </a:rPr>
                                  <m:t>⋯</m:t>
                                </m:r>
                              </m:e>
                              <m:e>
                                <m:sSub>
                                  <m:sSubPr>
                                    <m:ctrlPr>
                                      <a:rPr lang="en-US" sz="2800" b="0" i="1" smtClean="0">
                                        <a:solidFill>
                                          <a:srgbClr val="00B050"/>
                                        </a:solidFill>
                                        <a:latin typeface="Cambria Math" panose="02040503050406030204" pitchFamily="18" charset="0"/>
                                      </a:rPr>
                                    </m:ctrlPr>
                                  </m:sSubPr>
                                  <m:e>
                                    <m:r>
                                      <a:rPr lang="en-US" sz="2800" b="0" i="1" smtClean="0">
                                        <a:solidFill>
                                          <a:srgbClr val="00B050"/>
                                        </a:solidFill>
                                        <a:latin typeface="Cambria Math" panose="02040503050406030204" pitchFamily="18" charset="0"/>
                                      </a:rPr>
                                      <m:t>𝑎</m:t>
                                    </m:r>
                                  </m:e>
                                  <m:sub>
                                    <m:r>
                                      <a:rPr lang="en-US" sz="2800" b="0" i="1" smtClean="0">
                                        <a:solidFill>
                                          <a:srgbClr val="00B050"/>
                                        </a:solidFill>
                                        <a:latin typeface="Cambria Math" panose="02040503050406030204" pitchFamily="18" charset="0"/>
                                      </a:rPr>
                                      <m:t>𝑁𝑁</m:t>
                                    </m:r>
                                  </m:sub>
                                </m:sSub>
                              </m:e>
                            </m:mr>
                          </m:m>
                        </m:e>
                      </m:d>
                    </m:oMath>
                  </m:oMathPara>
                </a14:m>
                <a:endParaRPr lang="cs-CZ" sz="2800" dirty="0"/>
              </a:p>
            </p:txBody>
          </p:sp>
        </mc:Choice>
        <mc:Fallback xmlns="">
          <p:sp>
            <p:nvSpPr>
              <p:cNvPr id="33" name="TextBox 32"/>
              <p:cNvSpPr txBox="1">
                <a:spLocks noRot="1" noChangeAspect="1" noMove="1" noResize="1" noEditPoints="1" noAdjustHandles="1" noChangeArrowheads="1" noChangeShapeType="1" noTextEdit="1"/>
              </p:cNvSpPr>
              <p:nvPr/>
            </p:nvSpPr>
            <p:spPr>
              <a:xfrm>
                <a:off x="3501620" y="2965885"/>
                <a:ext cx="2851228" cy="1230722"/>
              </a:xfrm>
              <a:prstGeom prst="rect">
                <a:avLst/>
              </a:prstGeom>
              <a:blipFill>
                <a:blip r:embed="rId10"/>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7086471" y="2839848"/>
                <a:ext cx="1343959" cy="147950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d>
                        <m:dPr>
                          <m:ctrlPr>
                            <a:rPr lang="en-US" sz="2800" b="0" i="1" smtClean="0">
                              <a:solidFill>
                                <a:srgbClr val="00B0F0"/>
                              </a:solidFill>
                              <a:latin typeface="Cambria Math" panose="02040503050406030204" pitchFamily="18" charset="0"/>
                            </a:rPr>
                          </m:ctrlPr>
                        </m:dPr>
                        <m:e>
                          <m:m>
                            <m:mPr>
                              <m:mcs>
                                <m:mc>
                                  <m:mcPr>
                                    <m:count m:val="1"/>
                                    <m:mcJc m:val="center"/>
                                  </m:mcPr>
                                </m:mc>
                              </m:mcs>
                              <m:ctrlPr>
                                <a:rPr lang="en-US" sz="2800" b="0" i="1" smtClean="0">
                                  <a:solidFill>
                                    <a:srgbClr val="00B0F0"/>
                                  </a:solidFill>
                                  <a:latin typeface="Cambria Math" panose="02040503050406030204" pitchFamily="18" charset="0"/>
                                </a:rPr>
                              </m:ctrlPr>
                            </m:mPr>
                            <m:mr>
                              <m:e>
                                <m:sSub>
                                  <m:sSubPr>
                                    <m:ctrlPr>
                                      <a:rPr lang="en-US" sz="2800" b="0" i="1" smtClean="0">
                                        <a:solidFill>
                                          <a:srgbClr val="00B0F0"/>
                                        </a:solidFill>
                                        <a:latin typeface="Cambria Math" panose="02040503050406030204" pitchFamily="18" charset="0"/>
                                      </a:rPr>
                                    </m:ctrlPr>
                                  </m:sSubPr>
                                  <m:e>
                                    <m:r>
                                      <m:rPr>
                                        <m:brk m:alnAt="7"/>
                                      </m:rPr>
                                      <a:rPr lang="en-US" sz="2800" b="0" i="1" smtClean="0">
                                        <a:solidFill>
                                          <a:srgbClr val="00B0F0"/>
                                        </a:solidFill>
                                        <a:latin typeface="Cambria Math" panose="02040503050406030204" pitchFamily="18" charset="0"/>
                                      </a:rPr>
                                      <m:t>𝑏</m:t>
                                    </m:r>
                                  </m:e>
                                  <m:sub>
                                    <m:r>
                                      <m:rPr>
                                        <m:brk m:alnAt="7"/>
                                      </m:rPr>
                                      <a:rPr lang="en-US" sz="2800" b="0" i="1" smtClean="0">
                                        <a:solidFill>
                                          <a:srgbClr val="00B0F0"/>
                                        </a:solidFill>
                                        <a:latin typeface="Cambria Math" panose="02040503050406030204" pitchFamily="18" charset="0"/>
                                      </a:rPr>
                                      <m:t>1</m:t>
                                    </m:r>
                                  </m:sub>
                                </m:sSub>
                              </m:e>
                            </m:mr>
                            <m:mr>
                              <m:e>
                                <m:r>
                                  <a:rPr lang="en-US" sz="2800" b="0" i="1" smtClean="0">
                                    <a:solidFill>
                                      <a:srgbClr val="00B0F0"/>
                                    </a:solidFill>
                                    <a:latin typeface="Cambria Math" panose="02040503050406030204" pitchFamily="18" charset="0"/>
                                  </a:rPr>
                                  <m:t>⋮</m:t>
                                </m:r>
                              </m:e>
                            </m:mr>
                            <m:mr>
                              <m:e>
                                <m:sSub>
                                  <m:sSubPr>
                                    <m:ctrlPr>
                                      <a:rPr lang="en-US" sz="2800" b="0" i="1" smtClean="0">
                                        <a:solidFill>
                                          <a:srgbClr val="00B0F0"/>
                                        </a:solidFill>
                                        <a:latin typeface="Cambria Math" panose="02040503050406030204" pitchFamily="18" charset="0"/>
                                      </a:rPr>
                                    </m:ctrlPr>
                                  </m:sSubPr>
                                  <m:e>
                                    <m:r>
                                      <a:rPr lang="en-US" sz="2800" b="0" i="1" smtClean="0">
                                        <a:solidFill>
                                          <a:srgbClr val="00B0F0"/>
                                        </a:solidFill>
                                        <a:latin typeface="Cambria Math" panose="02040503050406030204" pitchFamily="18" charset="0"/>
                                      </a:rPr>
                                      <m:t>𝑏</m:t>
                                    </m:r>
                                  </m:e>
                                  <m:sub>
                                    <m:r>
                                      <a:rPr lang="en-US" sz="2800" b="0" i="1" smtClean="0">
                                        <a:solidFill>
                                          <a:srgbClr val="00B0F0"/>
                                        </a:solidFill>
                                        <a:latin typeface="Cambria Math" panose="02040503050406030204" pitchFamily="18" charset="0"/>
                                      </a:rPr>
                                      <m:t>𝑁</m:t>
                                    </m:r>
                                  </m:sub>
                                </m:sSub>
                              </m:e>
                            </m:mr>
                          </m:m>
                        </m:e>
                      </m:d>
                    </m:oMath>
                  </m:oMathPara>
                </a14:m>
                <a:endParaRPr lang="cs-CZ" sz="2800" dirty="0"/>
              </a:p>
            </p:txBody>
          </p:sp>
        </mc:Choice>
        <mc:Fallback xmlns="">
          <p:sp>
            <p:nvSpPr>
              <p:cNvPr id="34" name="TextBox 33"/>
              <p:cNvSpPr txBox="1">
                <a:spLocks noRot="1" noChangeAspect="1" noMove="1" noResize="1" noEditPoints="1" noAdjustHandles="1" noChangeArrowheads="1" noChangeShapeType="1" noTextEdit="1"/>
              </p:cNvSpPr>
              <p:nvPr/>
            </p:nvSpPr>
            <p:spPr>
              <a:xfrm>
                <a:off x="7086471" y="2839848"/>
                <a:ext cx="1343959" cy="1479508"/>
              </a:xfrm>
              <a:prstGeom prst="rect">
                <a:avLst/>
              </a:prstGeom>
              <a:blipFill>
                <a:blip r:embed="rId11"/>
                <a:stretch>
                  <a:fillRect/>
                </a:stretch>
              </a:blipFill>
            </p:spPr>
            <p:txBody>
              <a:bodyPr/>
              <a:lstStyle/>
              <a:p>
                <a:r>
                  <a:rPr lang="cs-CZ">
                    <a:noFill/>
                  </a:rPr>
                  <a:t> </a:t>
                </a:r>
              </a:p>
            </p:txBody>
          </p:sp>
        </mc:Fallback>
      </mc:AlternateContent>
      <p:grpSp>
        <p:nvGrpSpPr>
          <p:cNvPr id="6" name="Group 5"/>
          <p:cNvGrpSpPr/>
          <p:nvPr/>
        </p:nvGrpSpPr>
        <p:grpSpPr>
          <a:xfrm>
            <a:off x="2357034" y="1311311"/>
            <a:ext cx="7443283" cy="2090286"/>
            <a:chOff x="2357034" y="1311311"/>
            <a:chExt cx="7443283" cy="2090286"/>
          </a:xfrm>
        </p:grpSpPr>
        <p:sp>
          <p:nvSpPr>
            <p:cNvPr id="35" name="Rectangle 34"/>
            <p:cNvSpPr/>
            <p:nvPr/>
          </p:nvSpPr>
          <p:spPr>
            <a:xfrm>
              <a:off x="3785192" y="2979437"/>
              <a:ext cx="629065" cy="4221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mc:AlternateContent xmlns:mc="http://schemas.openxmlformats.org/markup-compatibility/2006" xmlns:a14="http://schemas.microsoft.com/office/drawing/2010/main">
          <mc:Choice Requires="a14">
            <p:sp>
              <p:nvSpPr>
                <p:cNvPr id="22" name="TextBox 21"/>
                <p:cNvSpPr txBox="1"/>
                <p:nvPr/>
              </p:nvSpPr>
              <p:spPr>
                <a:xfrm>
                  <a:off x="2357034" y="1319873"/>
                  <a:ext cx="2714149" cy="1168590"/>
                </a:xfrm>
                <a:prstGeom prst="rect">
                  <a:avLst/>
                </a:prstGeom>
                <a:noFill/>
                <a:ln w="19050">
                  <a:solidFill>
                    <a:schemeClr val="tx1"/>
                  </a:solidFill>
                </a:ln>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lang="en-US" sz="2667" i="1" smtClean="0">
                                <a:solidFill>
                                  <a:srgbClr val="00B050"/>
                                </a:solidFill>
                                <a:latin typeface="Cambria Math" panose="02040503050406030204" pitchFamily="18" charset="0"/>
                              </a:rPr>
                            </m:ctrlPr>
                          </m:sSubPr>
                          <m:e>
                            <m:r>
                              <a:rPr lang="en-US" sz="2667" i="1">
                                <a:solidFill>
                                  <a:srgbClr val="00B050"/>
                                </a:solidFill>
                                <a:latin typeface="Cambria Math"/>
                              </a:rPr>
                              <m:t>𝑎</m:t>
                            </m:r>
                          </m:e>
                          <m:sub>
                            <m:r>
                              <a:rPr lang="en-US" sz="2667" i="1">
                                <a:solidFill>
                                  <a:srgbClr val="00B050"/>
                                </a:solidFill>
                                <a:latin typeface="Cambria Math"/>
                              </a:rPr>
                              <m:t>𝑖𝑗</m:t>
                            </m:r>
                          </m:sub>
                        </m:sSub>
                        <m:r>
                          <a:rPr lang="en-US" sz="2667" i="1">
                            <a:solidFill>
                              <a:srgbClr val="00B050"/>
                            </a:solidFill>
                            <a:latin typeface="Cambria Math"/>
                          </a:rPr>
                          <m:t>= </m:t>
                        </m:r>
                        <m:nary>
                          <m:naryPr>
                            <m:limLoc m:val="undOvr"/>
                            <m:subHide m:val="on"/>
                            <m:supHide m:val="on"/>
                            <m:ctrlPr>
                              <a:rPr lang="en-US" sz="2667" i="1">
                                <a:solidFill>
                                  <a:srgbClr val="00B050"/>
                                </a:solidFill>
                                <a:latin typeface="Cambria Math" panose="02040503050406030204" pitchFamily="18" charset="0"/>
                              </a:rPr>
                            </m:ctrlPr>
                          </m:naryPr>
                          <m:sub/>
                          <m:sup/>
                          <m:e>
                            <m:f>
                              <m:fPr>
                                <m:ctrlPr>
                                  <a:rPr lang="en-US" sz="2667" i="1">
                                    <a:solidFill>
                                      <a:srgbClr val="00B050"/>
                                    </a:solidFill>
                                    <a:latin typeface="Cambria Math" panose="02040503050406030204" pitchFamily="18" charset="0"/>
                                  </a:rPr>
                                </m:ctrlPr>
                              </m:fPr>
                              <m:num>
                                <m:sSub>
                                  <m:sSubPr>
                                    <m:ctrlPr>
                                      <a:rPr lang="en-US" sz="2667" i="1">
                                        <a:solidFill>
                                          <a:srgbClr val="00B050"/>
                                        </a:solidFill>
                                        <a:latin typeface="Cambria Math" panose="02040503050406030204" pitchFamily="18" charset="0"/>
                                      </a:rPr>
                                    </m:ctrlPr>
                                  </m:sSubPr>
                                  <m:e>
                                    <m:r>
                                      <a:rPr lang="en-US" sz="2667" i="1">
                                        <a:solidFill>
                                          <a:srgbClr val="00B050"/>
                                        </a:solidFill>
                                        <a:latin typeface="Cambria Math"/>
                                      </a:rPr>
                                      <m:t>𝑝</m:t>
                                    </m:r>
                                  </m:e>
                                  <m:sub>
                                    <m:r>
                                      <a:rPr lang="en-US" sz="2667" i="1">
                                        <a:solidFill>
                                          <a:srgbClr val="00B050"/>
                                        </a:solidFill>
                                        <a:latin typeface="Cambria Math"/>
                                      </a:rPr>
                                      <m:t>𝑖</m:t>
                                    </m:r>
                                  </m:sub>
                                </m:sSub>
                                <m:sSub>
                                  <m:sSubPr>
                                    <m:ctrlPr>
                                      <a:rPr lang="en-US" sz="2667" i="1">
                                        <a:solidFill>
                                          <a:srgbClr val="00B050"/>
                                        </a:solidFill>
                                        <a:latin typeface="Cambria Math" panose="02040503050406030204" pitchFamily="18" charset="0"/>
                                      </a:rPr>
                                    </m:ctrlPr>
                                  </m:sSubPr>
                                  <m:e>
                                    <m:r>
                                      <a:rPr lang="en-US" sz="2667" i="1">
                                        <a:solidFill>
                                          <a:srgbClr val="00B050"/>
                                        </a:solidFill>
                                        <a:latin typeface="Cambria Math"/>
                                      </a:rPr>
                                      <m:t>𝑝</m:t>
                                    </m:r>
                                  </m:e>
                                  <m:sub>
                                    <m:r>
                                      <a:rPr lang="en-US" sz="2667" i="1">
                                        <a:solidFill>
                                          <a:srgbClr val="00B050"/>
                                        </a:solidFill>
                                        <a:latin typeface="Cambria Math"/>
                                      </a:rPr>
                                      <m:t>𝑗</m:t>
                                    </m:r>
                                  </m:sub>
                                </m:sSub>
                              </m:num>
                              <m:den>
                                <m:nary>
                                  <m:naryPr>
                                    <m:chr m:val="∑"/>
                                    <m:subHide m:val="on"/>
                                    <m:supHide m:val="on"/>
                                    <m:ctrlPr>
                                      <a:rPr lang="en-US" sz="2667" i="1">
                                        <a:solidFill>
                                          <a:srgbClr val="00B050"/>
                                        </a:solidFill>
                                        <a:latin typeface="Cambria Math" panose="02040503050406030204" pitchFamily="18" charset="0"/>
                                      </a:rPr>
                                    </m:ctrlPr>
                                  </m:naryPr>
                                  <m:sub/>
                                  <m:sup/>
                                  <m:e>
                                    <m:sSub>
                                      <m:sSubPr>
                                        <m:ctrlPr>
                                          <a:rPr lang="en-US" sz="2667" i="1">
                                            <a:solidFill>
                                              <a:srgbClr val="00B050"/>
                                            </a:solidFill>
                                            <a:latin typeface="Cambria Math" panose="02040503050406030204" pitchFamily="18" charset="0"/>
                                          </a:rPr>
                                        </m:ctrlPr>
                                      </m:sSubPr>
                                      <m:e>
                                        <m:r>
                                          <a:rPr lang="en-US" sz="2667" i="1">
                                            <a:solidFill>
                                              <a:srgbClr val="00B050"/>
                                            </a:solidFill>
                                            <a:latin typeface="Cambria Math"/>
                                          </a:rPr>
                                          <m:t>𝑛</m:t>
                                        </m:r>
                                      </m:e>
                                      <m:sub>
                                        <m:r>
                                          <a:rPr lang="en-US" sz="2667" i="1">
                                            <a:solidFill>
                                              <a:srgbClr val="00B050"/>
                                            </a:solidFill>
                                            <a:latin typeface="Cambria Math"/>
                                          </a:rPr>
                                          <m:t>𝑘</m:t>
                                        </m:r>
                                      </m:sub>
                                    </m:sSub>
                                    <m:sSub>
                                      <m:sSubPr>
                                        <m:ctrlPr>
                                          <a:rPr lang="en-US" sz="2667" i="1">
                                            <a:solidFill>
                                              <a:srgbClr val="00B050"/>
                                            </a:solidFill>
                                            <a:latin typeface="Cambria Math" panose="02040503050406030204" pitchFamily="18" charset="0"/>
                                          </a:rPr>
                                        </m:ctrlPr>
                                      </m:sSubPr>
                                      <m:e>
                                        <m:r>
                                          <a:rPr lang="en-US" sz="2667" i="1">
                                            <a:solidFill>
                                              <a:srgbClr val="00B050"/>
                                            </a:solidFill>
                                            <a:latin typeface="Cambria Math"/>
                                          </a:rPr>
                                          <m:t>𝑝</m:t>
                                        </m:r>
                                      </m:e>
                                      <m:sub>
                                        <m:r>
                                          <a:rPr lang="en-US" sz="2667" i="1">
                                            <a:solidFill>
                                              <a:srgbClr val="00B050"/>
                                            </a:solidFill>
                                            <a:latin typeface="Cambria Math"/>
                                          </a:rPr>
                                          <m:t>𝑘</m:t>
                                        </m:r>
                                      </m:sub>
                                    </m:sSub>
                                  </m:e>
                                </m:nary>
                              </m:den>
                            </m:f>
                          </m:e>
                        </m:nary>
                      </m:oMath>
                    </m:oMathPara>
                  </a14:m>
                  <a:endParaRPr lang="en-US" sz="2667" dirty="0">
                    <a:solidFill>
                      <a:srgbClr val="00B050"/>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2357034" y="1319873"/>
                  <a:ext cx="2714149" cy="1168590"/>
                </a:xfrm>
                <a:prstGeom prst="rect">
                  <a:avLst/>
                </a:prstGeom>
                <a:blipFill>
                  <a:blip r:embed="rId12"/>
                  <a:stretch>
                    <a:fillRect/>
                  </a:stretch>
                </a:blipFill>
                <a:ln w="19050">
                  <a:solidFill>
                    <a:schemeClr val="tx1"/>
                  </a:solidFill>
                </a:ln>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7334001" y="1311311"/>
                  <a:ext cx="2466316" cy="1168590"/>
                </a:xfrm>
                <a:prstGeom prst="rect">
                  <a:avLst/>
                </a:prstGeom>
                <a:noFill/>
                <a:ln w="19050">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667" i="1" smtClean="0">
                                <a:solidFill>
                                  <a:srgbClr val="00B0F0"/>
                                </a:solidFill>
                                <a:latin typeface="Cambria Math" panose="02040503050406030204" pitchFamily="18" charset="0"/>
                              </a:rPr>
                            </m:ctrlPr>
                          </m:sSubPr>
                          <m:e>
                            <m:r>
                              <a:rPr lang="en-US" sz="2667" i="1">
                                <a:solidFill>
                                  <a:srgbClr val="00B0F0"/>
                                </a:solidFill>
                                <a:latin typeface="Cambria Math"/>
                              </a:rPr>
                              <m:t>𝑏</m:t>
                            </m:r>
                          </m:e>
                          <m:sub>
                            <m:r>
                              <a:rPr lang="en-US" sz="2667" i="1">
                                <a:solidFill>
                                  <a:srgbClr val="00B0F0"/>
                                </a:solidFill>
                                <a:latin typeface="Cambria Math"/>
                              </a:rPr>
                              <m:t>𝑖</m:t>
                            </m:r>
                          </m:sub>
                        </m:sSub>
                        <m:r>
                          <a:rPr lang="en-US" sz="2667" i="1">
                            <a:solidFill>
                              <a:srgbClr val="00B0F0"/>
                            </a:solidFill>
                            <a:latin typeface="Cambria Math"/>
                          </a:rPr>
                          <m:t>=</m:t>
                        </m:r>
                        <m:nary>
                          <m:naryPr>
                            <m:limLoc m:val="undOvr"/>
                            <m:subHide m:val="on"/>
                            <m:supHide m:val="on"/>
                            <m:ctrlPr>
                              <a:rPr lang="en-US" sz="2667" i="1">
                                <a:solidFill>
                                  <a:srgbClr val="00B0F0"/>
                                </a:solidFill>
                                <a:latin typeface="Cambria Math" panose="02040503050406030204" pitchFamily="18" charset="0"/>
                              </a:rPr>
                            </m:ctrlPr>
                          </m:naryPr>
                          <m:sub/>
                          <m:sup/>
                          <m:e>
                            <m:f>
                              <m:fPr>
                                <m:ctrlPr>
                                  <a:rPr lang="en-US" sz="2667" i="1">
                                    <a:solidFill>
                                      <a:srgbClr val="00B0F0"/>
                                    </a:solidFill>
                                    <a:latin typeface="Cambria Math" panose="02040503050406030204" pitchFamily="18" charset="0"/>
                                  </a:rPr>
                                </m:ctrlPr>
                              </m:fPr>
                              <m:num>
                                <m:sSub>
                                  <m:sSubPr>
                                    <m:ctrlPr>
                                      <a:rPr lang="en-US" sz="2667" i="1">
                                        <a:solidFill>
                                          <a:srgbClr val="00B0F0"/>
                                        </a:solidFill>
                                        <a:latin typeface="Cambria Math" panose="02040503050406030204" pitchFamily="18" charset="0"/>
                                      </a:rPr>
                                    </m:ctrlPr>
                                  </m:sSubPr>
                                  <m:e>
                                    <m:r>
                                      <a:rPr lang="en-US" sz="2667" i="1">
                                        <a:solidFill>
                                          <a:srgbClr val="00B0F0"/>
                                        </a:solidFill>
                                        <a:latin typeface="Cambria Math"/>
                                      </a:rPr>
                                      <m:t>𝑝</m:t>
                                    </m:r>
                                  </m:e>
                                  <m:sub>
                                    <m:r>
                                      <a:rPr lang="en-US" sz="2667" i="1">
                                        <a:solidFill>
                                          <a:srgbClr val="00B0F0"/>
                                        </a:solidFill>
                                        <a:latin typeface="Cambria Math"/>
                                      </a:rPr>
                                      <m:t>𝑖</m:t>
                                    </m:r>
                                  </m:sub>
                                </m:sSub>
                                <m:r>
                                  <a:rPr lang="en-US" sz="2667" i="1">
                                    <a:solidFill>
                                      <a:srgbClr val="00B0F0"/>
                                    </a:solidFill>
                                    <a:latin typeface="Cambria Math"/>
                                  </a:rPr>
                                  <m:t>𝑓</m:t>
                                </m:r>
                              </m:num>
                              <m:den>
                                <m:nary>
                                  <m:naryPr>
                                    <m:chr m:val="∑"/>
                                    <m:subHide m:val="on"/>
                                    <m:supHide m:val="on"/>
                                    <m:ctrlPr>
                                      <a:rPr lang="en-US" sz="2667" i="1">
                                        <a:solidFill>
                                          <a:srgbClr val="00B0F0"/>
                                        </a:solidFill>
                                        <a:latin typeface="Cambria Math" panose="02040503050406030204" pitchFamily="18" charset="0"/>
                                      </a:rPr>
                                    </m:ctrlPr>
                                  </m:naryPr>
                                  <m:sub/>
                                  <m:sup/>
                                  <m:e>
                                    <m:sSub>
                                      <m:sSubPr>
                                        <m:ctrlPr>
                                          <a:rPr lang="en-US" sz="2667" i="1">
                                            <a:solidFill>
                                              <a:srgbClr val="00B0F0"/>
                                            </a:solidFill>
                                            <a:latin typeface="Cambria Math" panose="02040503050406030204" pitchFamily="18" charset="0"/>
                                          </a:rPr>
                                        </m:ctrlPr>
                                      </m:sSubPr>
                                      <m:e>
                                        <m:r>
                                          <a:rPr lang="en-US" sz="2667" i="1">
                                            <a:solidFill>
                                              <a:srgbClr val="00B0F0"/>
                                            </a:solidFill>
                                            <a:latin typeface="Cambria Math"/>
                                          </a:rPr>
                                          <m:t>𝑛</m:t>
                                        </m:r>
                                      </m:e>
                                      <m:sub>
                                        <m:r>
                                          <a:rPr lang="en-US" sz="2667" i="1">
                                            <a:solidFill>
                                              <a:srgbClr val="00B0F0"/>
                                            </a:solidFill>
                                            <a:latin typeface="Cambria Math"/>
                                          </a:rPr>
                                          <m:t>𝑘</m:t>
                                        </m:r>
                                      </m:sub>
                                    </m:sSub>
                                    <m:sSub>
                                      <m:sSubPr>
                                        <m:ctrlPr>
                                          <a:rPr lang="en-US" sz="2667" i="1">
                                            <a:solidFill>
                                              <a:srgbClr val="00B0F0"/>
                                            </a:solidFill>
                                            <a:latin typeface="Cambria Math" panose="02040503050406030204" pitchFamily="18" charset="0"/>
                                          </a:rPr>
                                        </m:ctrlPr>
                                      </m:sSubPr>
                                      <m:e>
                                        <m:r>
                                          <a:rPr lang="en-US" sz="2667" i="1">
                                            <a:solidFill>
                                              <a:srgbClr val="00B0F0"/>
                                            </a:solidFill>
                                            <a:latin typeface="Cambria Math"/>
                                          </a:rPr>
                                          <m:t>𝑝</m:t>
                                        </m:r>
                                      </m:e>
                                      <m:sub>
                                        <m:r>
                                          <a:rPr lang="en-US" sz="2667" i="1">
                                            <a:solidFill>
                                              <a:srgbClr val="00B0F0"/>
                                            </a:solidFill>
                                            <a:latin typeface="Cambria Math"/>
                                          </a:rPr>
                                          <m:t>𝑘</m:t>
                                        </m:r>
                                      </m:sub>
                                    </m:sSub>
                                  </m:e>
                                </m:nary>
                              </m:den>
                            </m:f>
                          </m:e>
                        </m:nary>
                      </m:oMath>
                    </m:oMathPara>
                  </a14:m>
                  <a:endParaRPr lang="en-US" sz="2667" dirty="0">
                    <a:solidFill>
                      <a:srgbClr val="00B0F0"/>
                    </a:solidFil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7334001" y="1311311"/>
                  <a:ext cx="2466316" cy="1168590"/>
                </a:xfrm>
                <a:prstGeom prst="rect">
                  <a:avLst/>
                </a:prstGeom>
                <a:blipFill>
                  <a:blip r:embed="rId13"/>
                  <a:stretch>
                    <a:fillRect/>
                  </a:stretch>
                </a:blipFill>
                <a:ln w="19050">
                  <a:solidFill>
                    <a:schemeClr val="tx1"/>
                  </a:solidFill>
                </a:ln>
              </p:spPr>
              <p:txBody>
                <a:bodyPr/>
                <a:lstStyle/>
                <a:p>
                  <a:r>
                    <a:rPr lang="cs-CZ">
                      <a:noFill/>
                    </a:rPr>
                    <a:t> </a:t>
                  </a:r>
                </a:p>
              </p:txBody>
            </p:sp>
          </mc:Fallback>
        </mc:AlternateContent>
        <p:sp>
          <p:nvSpPr>
            <p:cNvPr id="36" name="Rectangle 35"/>
            <p:cNvSpPr/>
            <p:nvPr/>
          </p:nvSpPr>
          <p:spPr>
            <a:xfrm>
              <a:off x="7636456" y="2962859"/>
              <a:ext cx="629065" cy="4221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37" name="Straight Connector 36"/>
            <p:cNvCxnSpPr/>
            <p:nvPr/>
          </p:nvCxnSpPr>
          <p:spPr>
            <a:xfrm flipH="1" flipV="1">
              <a:off x="2357034" y="2488463"/>
              <a:ext cx="1428158" cy="49097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4414257" y="2488463"/>
              <a:ext cx="656926" cy="49097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7334001" y="2488463"/>
              <a:ext cx="302455" cy="47439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8265521" y="2453557"/>
              <a:ext cx="1534796" cy="50930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4543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2287732" y="5160548"/>
            <a:ext cx="2150076" cy="842836"/>
            <a:chOff x="2287732" y="5160548"/>
            <a:chExt cx="2150076" cy="842836"/>
          </a:xfrm>
        </p:grpSpPr>
        <p:cxnSp>
          <p:nvCxnSpPr>
            <p:cNvPr id="26" name="Straight Arrow Connector 25"/>
            <p:cNvCxnSpPr/>
            <p:nvPr/>
          </p:nvCxnSpPr>
          <p:spPr>
            <a:xfrm>
              <a:off x="3345137" y="5160548"/>
              <a:ext cx="0" cy="362161"/>
            </a:xfrm>
            <a:prstGeom prst="straightConnector1">
              <a:avLst/>
            </a:prstGeom>
            <a:ln w="38100">
              <a:solidFill>
                <a:srgbClr val="7030A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p:cNvSpPr txBox="1"/>
                <p:nvPr/>
              </p:nvSpPr>
              <p:spPr>
                <a:xfrm>
                  <a:off x="2287732" y="5519534"/>
                  <a:ext cx="2150076" cy="483850"/>
                </a:xfrm>
                <a:prstGeom prst="rect">
                  <a:avLst/>
                </a:prstGeom>
                <a:solidFill>
                  <a:schemeClr val="bg1"/>
                </a:solidFill>
                <a:ln w="19050">
                  <a:solidFill>
                    <a:srgbClr val="7030A0"/>
                  </a:solidFill>
                </a:ln>
              </p:spPr>
              <p:txBody>
                <a:bodyPr wrap="none" rtlCol="0">
                  <a:spAutoFit/>
                </a:bodyPr>
                <a:lstStyle/>
                <a:p>
                  <a:pPr marL="0" lvl="1"/>
                  <a14:m>
                    <m:oMathPara xmlns:m="http://schemas.openxmlformats.org/officeDocument/2006/math">
                      <m:oMathParaPr>
                        <m:jc m:val="centerGroup"/>
                      </m:oMathParaPr>
                      <m:oMath xmlns:m="http://schemas.openxmlformats.org/officeDocument/2006/math">
                        <m:r>
                          <m:rPr>
                            <m:nor/>
                          </m:rPr>
                          <a:rPr lang="en-US" sz="2000" b="1" smtClean="0"/>
                          <m:t>result</m:t>
                        </m:r>
                        <m:r>
                          <a:rPr lang="en-US" sz="2000" i="1">
                            <a:latin typeface="Cambria Math" panose="02040503050406030204" pitchFamily="18" charset="0"/>
                          </a:rPr>
                          <m:t> </m:t>
                        </m:r>
                        <m:groupChr>
                          <m:groupChrPr>
                            <m:chr m:val="←"/>
                            <m:pos m:val="top"/>
                            <m:ctrlPr>
                              <a:rPr lang="en-US" sz="2000" i="1">
                                <a:latin typeface="Cambria Math" panose="02040503050406030204" pitchFamily="18" charset="0"/>
                              </a:rPr>
                            </m:ctrlPr>
                          </m:groupChrPr>
                          <m:e>
                            <m:r>
                              <m:rPr>
                                <m:brk m:alnAt="1"/>
                              </m:rPr>
                              <a:rPr lang="en-US" sz="2000" i="1">
                                <a:latin typeface="Cambria Math" panose="02040503050406030204" pitchFamily="18" charset="0"/>
                              </a:rPr>
                              <m:t> </m:t>
                            </m:r>
                          </m:e>
                        </m:groupChr>
                        <m:r>
                          <a:rPr lang="en-US" sz="2000" i="1">
                            <a:latin typeface="Cambria Math" panose="02040503050406030204" pitchFamily="18" charset="0"/>
                          </a:rPr>
                          <m:t> </m:t>
                        </m:r>
                        <m:r>
                          <m:rPr>
                            <m:nor/>
                          </m:rPr>
                          <a:rPr lang="en-US" sz="2000" b="1"/>
                          <m:t>result</m:t>
                        </m:r>
                        <m:r>
                          <a:rPr lang="en-US" sz="2000" i="1">
                            <a:latin typeface="Cambria Math" panose="02040503050406030204" pitchFamily="18" charset="0"/>
                          </a:rPr>
                          <m:t>/</m:t>
                        </m:r>
                        <m:r>
                          <a:rPr lang="en-US" sz="2000" b="1" i="1" smtClean="0">
                            <a:latin typeface="Cambria Math" panose="02040503050406030204" pitchFamily="18" charset="0"/>
                          </a:rPr>
                          <m:t>𝑴</m:t>
                        </m:r>
                      </m:oMath>
                    </m:oMathPara>
                  </a14:m>
                  <a:endParaRPr lang="en-US" sz="2000" dirty="0"/>
                </a:p>
              </p:txBody>
            </p:sp>
          </mc:Choice>
          <mc:Fallback xmlns="">
            <p:sp>
              <p:nvSpPr>
                <p:cNvPr id="19" name="TextBox 18"/>
                <p:cNvSpPr txBox="1">
                  <a:spLocks noRot="1" noChangeAspect="1" noMove="1" noResize="1" noEditPoints="1" noAdjustHandles="1" noChangeArrowheads="1" noChangeShapeType="1" noTextEdit="1"/>
                </p:cNvSpPr>
                <p:nvPr/>
              </p:nvSpPr>
              <p:spPr>
                <a:xfrm>
                  <a:off x="2287732" y="5519534"/>
                  <a:ext cx="2150076" cy="483850"/>
                </a:xfrm>
                <a:prstGeom prst="rect">
                  <a:avLst/>
                </a:prstGeom>
                <a:blipFill>
                  <a:blip r:embed="rId3"/>
                  <a:stretch>
                    <a:fillRect t="-18072" b="-26506"/>
                  </a:stretch>
                </a:blipFill>
                <a:ln w="19050">
                  <a:solidFill>
                    <a:srgbClr val="7030A0"/>
                  </a:solidFill>
                </a:ln>
              </p:spPr>
              <p:txBody>
                <a:bodyPr/>
                <a:lstStyle/>
                <a:p>
                  <a:r>
                    <a:rPr lang="cs-CZ">
                      <a:noFill/>
                    </a:rPr>
                    <a:t> </a:t>
                  </a:r>
                </a:p>
              </p:txBody>
            </p:sp>
          </mc:Fallback>
        </mc:AlternateContent>
      </p:grpSp>
      <p:sp>
        <p:nvSpPr>
          <p:cNvPr id="6" name="Freeform 5"/>
          <p:cNvSpPr/>
          <p:nvPr/>
        </p:nvSpPr>
        <p:spPr>
          <a:xfrm>
            <a:off x="1135780" y="2252852"/>
            <a:ext cx="2210835" cy="2807917"/>
          </a:xfrm>
          <a:custGeom>
            <a:avLst/>
            <a:gdLst>
              <a:gd name="connsiteX0" fmla="*/ 1574800 w 1574800"/>
              <a:gd name="connsiteY0" fmla="*/ 2032000 h 2501900"/>
              <a:gd name="connsiteX1" fmla="*/ 1574800 w 1574800"/>
              <a:gd name="connsiteY1" fmla="*/ 2501900 h 2501900"/>
              <a:gd name="connsiteX2" fmla="*/ 0 w 1574800"/>
              <a:gd name="connsiteY2" fmla="*/ 2501900 h 2501900"/>
              <a:gd name="connsiteX3" fmla="*/ 0 w 1574800"/>
              <a:gd name="connsiteY3" fmla="*/ 6350 h 2501900"/>
              <a:gd name="connsiteX4" fmla="*/ 355600 w 1574800"/>
              <a:gd name="connsiteY4" fmla="*/ 0 h 2501900"/>
              <a:gd name="connsiteX0" fmla="*/ 1581150 w 1581150"/>
              <a:gd name="connsiteY0" fmla="*/ 2133600 h 2501900"/>
              <a:gd name="connsiteX1" fmla="*/ 1574800 w 1581150"/>
              <a:gd name="connsiteY1" fmla="*/ 2501900 h 2501900"/>
              <a:gd name="connsiteX2" fmla="*/ 0 w 1581150"/>
              <a:gd name="connsiteY2" fmla="*/ 2501900 h 2501900"/>
              <a:gd name="connsiteX3" fmla="*/ 0 w 1581150"/>
              <a:gd name="connsiteY3" fmla="*/ 6350 h 2501900"/>
              <a:gd name="connsiteX4" fmla="*/ 355600 w 1581150"/>
              <a:gd name="connsiteY4" fmla="*/ 0 h 2501900"/>
              <a:gd name="connsiteX0" fmla="*/ 1570567 w 1574800"/>
              <a:gd name="connsiteY0" fmla="*/ 2127250 h 2501900"/>
              <a:gd name="connsiteX1" fmla="*/ 1574800 w 1574800"/>
              <a:gd name="connsiteY1" fmla="*/ 2501900 h 2501900"/>
              <a:gd name="connsiteX2" fmla="*/ 0 w 1574800"/>
              <a:gd name="connsiteY2" fmla="*/ 2501900 h 2501900"/>
              <a:gd name="connsiteX3" fmla="*/ 0 w 1574800"/>
              <a:gd name="connsiteY3" fmla="*/ 6350 h 2501900"/>
              <a:gd name="connsiteX4" fmla="*/ 355600 w 1574800"/>
              <a:gd name="connsiteY4" fmla="*/ 0 h 2501900"/>
              <a:gd name="connsiteX0" fmla="*/ 1583267 w 1583267"/>
              <a:gd name="connsiteY0" fmla="*/ 2125134 h 2501900"/>
              <a:gd name="connsiteX1" fmla="*/ 1574800 w 1583267"/>
              <a:gd name="connsiteY1" fmla="*/ 2501900 h 2501900"/>
              <a:gd name="connsiteX2" fmla="*/ 0 w 1583267"/>
              <a:gd name="connsiteY2" fmla="*/ 2501900 h 2501900"/>
              <a:gd name="connsiteX3" fmla="*/ 0 w 1583267"/>
              <a:gd name="connsiteY3" fmla="*/ 6350 h 2501900"/>
              <a:gd name="connsiteX4" fmla="*/ 355600 w 1583267"/>
              <a:gd name="connsiteY4" fmla="*/ 0 h 2501900"/>
              <a:gd name="connsiteX0" fmla="*/ 1572684 w 1574800"/>
              <a:gd name="connsiteY0" fmla="*/ 2125134 h 2501900"/>
              <a:gd name="connsiteX1" fmla="*/ 1574800 w 1574800"/>
              <a:gd name="connsiteY1" fmla="*/ 2501900 h 2501900"/>
              <a:gd name="connsiteX2" fmla="*/ 0 w 1574800"/>
              <a:gd name="connsiteY2" fmla="*/ 2501900 h 2501900"/>
              <a:gd name="connsiteX3" fmla="*/ 0 w 1574800"/>
              <a:gd name="connsiteY3" fmla="*/ 6350 h 2501900"/>
              <a:gd name="connsiteX4" fmla="*/ 355600 w 1574800"/>
              <a:gd name="connsiteY4" fmla="*/ 0 h 2501900"/>
              <a:gd name="connsiteX0" fmla="*/ 1579034 w 1579095"/>
              <a:gd name="connsiteY0" fmla="*/ 2125134 h 2501900"/>
              <a:gd name="connsiteX1" fmla="*/ 1574800 w 1579095"/>
              <a:gd name="connsiteY1" fmla="*/ 2501900 h 2501900"/>
              <a:gd name="connsiteX2" fmla="*/ 0 w 1579095"/>
              <a:gd name="connsiteY2" fmla="*/ 2501900 h 2501900"/>
              <a:gd name="connsiteX3" fmla="*/ 0 w 1579095"/>
              <a:gd name="connsiteY3" fmla="*/ 6350 h 2501900"/>
              <a:gd name="connsiteX4" fmla="*/ 355600 w 1579095"/>
              <a:gd name="connsiteY4" fmla="*/ 0 h 2501900"/>
              <a:gd name="connsiteX0" fmla="*/ 1780416 w 1780417"/>
              <a:gd name="connsiteY0" fmla="*/ 2432461 h 2501900"/>
              <a:gd name="connsiteX1" fmla="*/ 1574800 w 1780417"/>
              <a:gd name="connsiteY1" fmla="*/ 2501900 h 2501900"/>
              <a:gd name="connsiteX2" fmla="*/ 0 w 1780417"/>
              <a:gd name="connsiteY2" fmla="*/ 2501900 h 2501900"/>
              <a:gd name="connsiteX3" fmla="*/ 0 w 1780417"/>
              <a:gd name="connsiteY3" fmla="*/ 6350 h 2501900"/>
              <a:gd name="connsiteX4" fmla="*/ 355600 w 1780417"/>
              <a:gd name="connsiteY4" fmla="*/ 0 h 2501900"/>
              <a:gd name="connsiteX0" fmla="*/ 1580002 w 1580054"/>
              <a:gd name="connsiteY0" fmla="*/ 0 h 4186920"/>
              <a:gd name="connsiteX1" fmla="*/ 1574800 w 1580054"/>
              <a:gd name="connsiteY1" fmla="*/ 4186920 h 4186920"/>
              <a:gd name="connsiteX2" fmla="*/ 0 w 1580054"/>
              <a:gd name="connsiteY2" fmla="*/ 4186920 h 4186920"/>
              <a:gd name="connsiteX3" fmla="*/ 0 w 1580054"/>
              <a:gd name="connsiteY3" fmla="*/ 1691370 h 4186920"/>
              <a:gd name="connsiteX4" fmla="*/ 355600 w 1580054"/>
              <a:gd name="connsiteY4" fmla="*/ 1685020 h 4186920"/>
              <a:gd name="connsiteX0" fmla="*/ 1353448 w 1574800"/>
              <a:gd name="connsiteY0" fmla="*/ 0 h 3149692"/>
              <a:gd name="connsiteX1" fmla="*/ 1574800 w 1574800"/>
              <a:gd name="connsiteY1" fmla="*/ 3149692 h 3149692"/>
              <a:gd name="connsiteX2" fmla="*/ 0 w 1574800"/>
              <a:gd name="connsiteY2" fmla="*/ 3149692 h 3149692"/>
              <a:gd name="connsiteX3" fmla="*/ 0 w 1574800"/>
              <a:gd name="connsiteY3" fmla="*/ 654142 h 3149692"/>
              <a:gd name="connsiteX4" fmla="*/ 355600 w 1574800"/>
              <a:gd name="connsiteY4" fmla="*/ 647792 h 3149692"/>
              <a:gd name="connsiteX0" fmla="*/ 1353448 w 1353500"/>
              <a:gd name="connsiteY0" fmla="*/ 0 h 3165408"/>
              <a:gd name="connsiteX1" fmla="*/ 1348245 w 1353500"/>
              <a:gd name="connsiteY1" fmla="*/ 3165408 h 3165408"/>
              <a:gd name="connsiteX2" fmla="*/ 0 w 1353500"/>
              <a:gd name="connsiteY2" fmla="*/ 3149692 h 3165408"/>
              <a:gd name="connsiteX3" fmla="*/ 0 w 1353500"/>
              <a:gd name="connsiteY3" fmla="*/ 654142 h 3165408"/>
              <a:gd name="connsiteX4" fmla="*/ 355600 w 1353500"/>
              <a:gd name="connsiteY4" fmla="*/ 647792 h 3165408"/>
              <a:gd name="connsiteX0" fmla="*/ 1349575 w 1349692"/>
              <a:gd name="connsiteY0" fmla="*/ 0 h 3088576"/>
              <a:gd name="connsiteX1" fmla="*/ 1348245 w 1349692"/>
              <a:gd name="connsiteY1" fmla="*/ 3088576 h 3088576"/>
              <a:gd name="connsiteX2" fmla="*/ 0 w 1349692"/>
              <a:gd name="connsiteY2" fmla="*/ 3072860 h 3088576"/>
              <a:gd name="connsiteX3" fmla="*/ 0 w 1349692"/>
              <a:gd name="connsiteY3" fmla="*/ 577310 h 3088576"/>
              <a:gd name="connsiteX4" fmla="*/ 355600 w 1349692"/>
              <a:gd name="connsiteY4" fmla="*/ 570960 h 3088576"/>
              <a:gd name="connsiteX0" fmla="*/ 1343766 w 1348245"/>
              <a:gd name="connsiteY0" fmla="*/ 0 h 3088576"/>
              <a:gd name="connsiteX1" fmla="*/ 1348245 w 1348245"/>
              <a:gd name="connsiteY1" fmla="*/ 3088576 h 3088576"/>
              <a:gd name="connsiteX2" fmla="*/ 0 w 1348245"/>
              <a:gd name="connsiteY2" fmla="*/ 3072860 h 3088576"/>
              <a:gd name="connsiteX3" fmla="*/ 0 w 1348245"/>
              <a:gd name="connsiteY3" fmla="*/ 577310 h 3088576"/>
              <a:gd name="connsiteX4" fmla="*/ 355600 w 1348245"/>
              <a:gd name="connsiteY4" fmla="*/ 570960 h 3088576"/>
              <a:gd name="connsiteX0" fmla="*/ 1348123 w 1348341"/>
              <a:gd name="connsiteY0" fmla="*/ 0 h 3088576"/>
              <a:gd name="connsiteX1" fmla="*/ 1348245 w 1348341"/>
              <a:gd name="connsiteY1" fmla="*/ 3088576 h 3088576"/>
              <a:gd name="connsiteX2" fmla="*/ 0 w 1348341"/>
              <a:gd name="connsiteY2" fmla="*/ 3072860 h 3088576"/>
              <a:gd name="connsiteX3" fmla="*/ 0 w 1348341"/>
              <a:gd name="connsiteY3" fmla="*/ 577310 h 3088576"/>
              <a:gd name="connsiteX4" fmla="*/ 355600 w 1348341"/>
              <a:gd name="connsiteY4" fmla="*/ 570960 h 3088576"/>
              <a:gd name="connsiteX0" fmla="*/ 1346671 w 1348245"/>
              <a:gd name="connsiteY0" fmla="*/ 0 h 3088576"/>
              <a:gd name="connsiteX1" fmla="*/ 1348245 w 1348245"/>
              <a:gd name="connsiteY1" fmla="*/ 3088576 h 3088576"/>
              <a:gd name="connsiteX2" fmla="*/ 0 w 1348245"/>
              <a:gd name="connsiteY2" fmla="*/ 3072860 h 3088576"/>
              <a:gd name="connsiteX3" fmla="*/ 0 w 1348245"/>
              <a:gd name="connsiteY3" fmla="*/ 577310 h 3088576"/>
              <a:gd name="connsiteX4" fmla="*/ 355600 w 1348245"/>
              <a:gd name="connsiteY4" fmla="*/ 570960 h 3088576"/>
              <a:gd name="connsiteX0" fmla="*/ 1348123 w 1348341"/>
              <a:gd name="connsiteY0" fmla="*/ 0 h 3088576"/>
              <a:gd name="connsiteX1" fmla="*/ 1348245 w 1348341"/>
              <a:gd name="connsiteY1" fmla="*/ 3088576 h 3088576"/>
              <a:gd name="connsiteX2" fmla="*/ 0 w 1348341"/>
              <a:gd name="connsiteY2" fmla="*/ 3072860 h 3088576"/>
              <a:gd name="connsiteX3" fmla="*/ 0 w 1348341"/>
              <a:gd name="connsiteY3" fmla="*/ 577310 h 3088576"/>
              <a:gd name="connsiteX4" fmla="*/ 355600 w 1348341"/>
              <a:gd name="connsiteY4" fmla="*/ 570960 h 308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341" h="3088576">
                <a:moveTo>
                  <a:pt x="1348123" y="0"/>
                </a:moveTo>
                <a:cubicBezTo>
                  <a:pt x="1348828" y="125589"/>
                  <a:pt x="1347540" y="2962987"/>
                  <a:pt x="1348245" y="3088576"/>
                </a:cubicBezTo>
                <a:lnTo>
                  <a:pt x="0" y="3072860"/>
                </a:lnTo>
                <a:lnTo>
                  <a:pt x="0" y="577310"/>
                </a:lnTo>
                <a:lnTo>
                  <a:pt x="355600" y="570960"/>
                </a:lnTo>
              </a:path>
            </a:pathLst>
          </a:custGeom>
          <a:noFill/>
          <a:ln w="38100">
            <a:solidFill>
              <a:srgbClr val="7030A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000"/>
          </a:p>
        </p:txBody>
      </p:sp>
      <p:grpSp>
        <p:nvGrpSpPr>
          <p:cNvPr id="21" name="Group 20"/>
          <p:cNvGrpSpPr/>
          <p:nvPr/>
        </p:nvGrpSpPr>
        <p:grpSpPr>
          <a:xfrm>
            <a:off x="1729194" y="4498266"/>
            <a:ext cx="3231885" cy="827861"/>
            <a:chOff x="1729195" y="3927738"/>
            <a:chExt cx="3231885" cy="827861"/>
          </a:xfrm>
        </p:grpSpPr>
        <p:cxnSp>
          <p:nvCxnSpPr>
            <p:cNvPr id="22" name="Straight Arrow Connector 21"/>
            <p:cNvCxnSpPr/>
            <p:nvPr/>
          </p:nvCxnSpPr>
          <p:spPr>
            <a:xfrm>
              <a:off x="3345137" y="3927738"/>
              <a:ext cx="0" cy="362161"/>
            </a:xfrm>
            <a:prstGeom prst="straightConnector1">
              <a:avLst/>
            </a:prstGeom>
            <a:ln w="38100">
              <a:solidFill>
                <a:srgbClr val="7030A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p:cNvSpPr txBox="1"/>
                <p:nvPr/>
              </p:nvSpPr>
              <p:spPr>
                <a:xfrm>
                  <a:off x="1729195" y="4271749"/>
                  <a:ext cx="3231885" cy="483850"/>
                </a:xfrm>
                <a:prstGeom prst="rect">
                  <a:avLst/>
                </a:prstGeom>
                <a:solidFill>
                  <a:schemeClr val="bg1"/>
                </a:solidFill>
                <a:ln w="19050">
                  <a:solidFill>
                    <a:srgbClr val="7030A0"/>
                  </a:solidFill>
                </a:ln>
              </p:spPr>
              <p:txBody>
                <a:bodyPr wrap="square" rtlCol="0">
                  <a:spAutoFit/>
                </a:bodyPr>
                <a:lstStyle/>
                <a:p>
                  <a:pPr marL="19982" lvl="1" algn="ctr"/>
                  <a14:m>
                    <m:oMath xmlns:m="http://schemas.openxmlformats.org/officeDocument/2006/math">
                      <m:r>
                        <a:rPr lang="en-US" sz="2000" b="1" i="1">
                          <a:latin typeface="Cambria Math" panose="02040503050406030204" pitchFamily="18" charset="0"/>
                        </a:rPr>
                        <m:t>𝜶</m:t>
                      </m:r>
                      <m:r>
                        <a:rPr lang="en-US" sz="2000" b="1" i="1">
                          <a:latin typeface="Cambria Math" panose="02040503050406030204" pitchFamily="18" charset="0"/>
                        </a:rPr>
                        <m:t>  </m:t>
                      </m:r>
                      <m:groupChr>
                        <m:groupChrPr>
                          <m:chr m:val="←"/>
                          <m:pos m:val="top"/>
                          <m:ctrlPr>
                            <a:rPr lang="en-US" sz="2000" i="1">
                              <a:latin typeface="Cambria Math" panose="02040503050406030204" pitchFamily="18" charset="0"/>
                            </a:rPr>
                          </m:ctrlPr>
                        </m:groupChrPr>
                        <m:e>
                          <m:r>
                            <m:rPr>
                              <m:brk m:alnAt="1"/>
                            </m:rPr>
                            <a:rPr lang="en-US" sz="2000" i="1">
                              <a:latin typeface="Cambria Math" panose="02040503050406030204" pitchFamily="18" charset="0"/>
                            </a:rPr>
                            <m:t> </m:t>
                          </m:r>
                        </m:e>
                      </m:groupChr>
                      <m:r>
                        <a:rPr lang="en-US" sz="2000" i="1">
                          <a:latin typeface="Cambria Math" panose="02040503050406030204" pitchFamily="18" charset="0"/>
                        </a:rPr>
                        <m:t> </m:t>
                      </m:r>
                    </m:oMath>
                  </a14:m>
                  <a:r>
                    <a:rPr lang="en-US" sz="2000" dirty="0"/>
                    <a:t>solve </a:t>
                  </a:r>
                  <a14:m>
                    <m:oMath xmlns:m="http://schemas.openxmlformats.org/officeDocument/2006/math">
                      <m:r>
                        <a:rPr lang="en-US" sz="2000" b="1" i="1">
                          <a:latin typeface="Cambria Math" panose="02040503050406030204" pitchFamily="18" charset="0"/>
                        </a:rPr>
                        <m:t>𝑨</m:t>
                      </m:r>
                      <m:r>
                        <a:rPr lang="en-US" sz="2000" b="1" i="1">
                          <a:latin typeface="Cambria Math" panose="02040503050406030204" pitchFamily="18" charset="0"/>
                        </a:rPr>
                        <m:t>𝜶</m:t>
                      </m:r>
                      <m:r>
                        <a:rPr lang="en-US" sz="2000" b="1" i="1">
                          <a:latin typeface="Cambria Math" panose="02040503050406030204" pitchFamily="18" charset="0"/>
                        </a:rPr>
                        <m:t>=</m:t>
                      </m:r>
                      <m:r>
                        <a:rPr lang="en-US" sz="2000" b="1" i="1">
                          <a:latin typeface="Cambria Math" panose="02040503050406030204" pitchFamily="18" charset="0"/>
                        </a:rPr>
                        <m:t>𝒃</m:t>
                      </m:r>
                    </m:oMath>
                  </a14:m>
                  <a:endParaRPr lang="en-US" sz="2000" dirty="0"/>
                </a:p>
              </p:txBody>
            </p:sp>
          </mc:Choice>
          <mc:Fallback xmlns="">
            <p:sp>
              <p:nvSpPr>
                <p:cNvPr id="24" name="TextBox 23"/>
                <p:cNvSpPr txBox="1">
                  <a:spLocks noRot="1" noChangeAspect="1" noMove="1" noResize="1" noEditPoints="1" noAdjustHandles="1" noChangeArrowheads="1" noChangeShapeType="1" noTextEdit="1"/>
                </p:cNvSpPr>
                <p:nvPr/>
              </p:nvSpPr>
              <p:spPr>
                <a:xfrm>
                  <a:off x="1729195" y="4271749"/>
                  <a:ext cx="3231885" cy="483850"/>
                </a:xfrm>
                <a:prstGeom prst="rect">
                  <a:avLst/>
                </a:prstGeom>
                <a:blipFill>
                  <a:blip r:embed="rId4"/>
                  <a:stretch>
                    <a:fillRect t="-18072" b="-26506"/>
                  </a:stretch>
                </a:blipFill>
                <a:ln w="19050">
                  <a:solidFill>
                    <a:srgbClr val="7030A0"/>
                  </a:solidFill>
                </a:ln>
              </p:spPr>
              <p:txBody>
                <a:bodyPr/>
                <a:lstStyle/>
                <a:p>
                  <a:r>
                    <a:rPr lang="cs-CZ">
                      <a:noFill/>
                    </a:rPr>
                    <a:t> </a:t>
                  </a:r>
                </a:p>
              </p:txBody>
            </p:sp>
          </mc:Fallback>
        </mc:AlternateContent>
      </p:grpSp>
      <p:grpSp>
        <p:nvGrpSpPr>
          <p:cNvPr id="12" name="Group 11"/>
          <p:cNvGrpSpPr/>
          <p:nvPr/>
        </p:nvGrpSpPr>
        <p:grpSpPr>
          <a:xfrm>
            <a:off x="1729195" y="3927738"/>
            <a:ext cx="3231885" cy="744121"/>
            <a:chOff x="1729195" y="3927738"/>
            <a:chExt cx="3231885" cy="744121"/>
          </a:xfrm>
        </p:grpSpPr>
        <p:cxnSp>
          <p:nvCxnSpPr>
            <p:cNvPr id="25" name="Straight Arrow Connector 24"/>
            <p:cNvCxnSpPr/>
            <p:nvPr/>
          </p:nvCxnSpPr>
          <p:spPr>
            <a:xfrm>
              <a:off x="3345137" y="3927738"/>
              <a:ext cx="0" cy="362161"/>
            </a:xfrm>
            <a:prstGeom prst="straightConnector1">
              <a:avLst/>
            </a:prstGeom>
            <a:ln w="38100">
              <a:solidFill>
                <a:srgbClr val="7030A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p:cNvSpPr txBox="1"/>
                <p:nvPr/>
              </p:nvSpPr>
              <p:spPr>
                <a:xfrm>
                  <a:off x="1729195" y="4271749"/>
                  <a:ext cx="3231885" cy="400110"/>
                </a:xfrm>
                <a:prstGeom prst="rect">
                  <a:avLst/>
                </a:prstGeom>
                <a:solidFill>
                  <a:schemeClr val="bg1"/>
                </a:solidFill>
                <a:ln w="19050">
                  <a:solidFill>
                    <a:srgbClr val="7030A0"/>
                  </a:solidFill>
                </a:ln>
              </p:spPr>
              <p:txBody>
                <a:bodyPr wrap="square" rtlCol="0">
                  <a:spAutoFit/>
                </a:bodyPr>
                <a:lstStyle/>
                <a:p>
                  <a:pPr marL="19982" lvl="1" algn="ctr"/>
                  <a:r>
                    <a:rPr lang="en-US" sz="2000" dirty="0"/>
                    <a:t>Update </a:t>
                  </a:r>
                  <a14:m>
                    <m:oMath xmlns:m="http://schemas.openxmlformats.org/officeDocument/2006/math">
                      <m:r>
                        <a:rPr lang="en-US" sz="2000" b="1" i="1">
                          <a:latin typeface="Cambria Math" panose="02040503050406030204" pitchFamily="18" charset="0"/>
                        </a:rPr>
                        <m:t>𝑨</m:t>
                      </m:r>
                      <m:r>
                        <a:rPr lang="en-US" sz="2000">
                          <a:latin typeface="Cambria Math" panose="02040503050406030204" pitchFamily="18" charset="0"/>
                        </a:rPr>
                        <m:t>, </m:t>
                      </m:r>
                      <m:r>
                        <a:rPr lang="en-US" sz="2000" b="1" i="1">
                          <a:latin typeface="Cambria Math" panose="02040503050406030204" pitchFamily="18" charset="0"/>
                        </a:rPr>
                        <m:t>𝒃</m:t>
                      </m:r>
                    </m:oMath>
                  </a14:m>
                  <a:endParaRPr lang="en-US" sz="2000" dirty="0"/>
                </a:p>
              </p:txBody>
            </p:sp>
          </mc:Choice>
          <mc:Fallback xmlns="">
            <p:sp>
              <p:nvSpPr>
                <p:cNvPr id="14" name="TextBox 13"/>
                <p:cNvSpPr txBox="1">
                  <a:spLocks noRot="1" noChangeAspect="1" noMove="1" noResize="1" noEditPoints="1" noAdjustHandles="1" noChangeArrowheads="1" noChangeShapeType="1" noTextEdit="1"/>
                </p:cNvSpPr>
                <p:nvPr/>
              </p:nvSpPr>
              <p:spPr>
                <a:xfrm>
                  <a:off x="1729195" y="4271749"/>
                  <a:ext cx="3231885" cy="400110"/>
                </a:xfrm>
                <a:prstGeom prst="rect">
                  <a:avLst/>
                </a:prstGeom>
                <a:blipFill>
                  <a:blip r:embed="rId5"/>
                  <a:stretch>
                    <a:fillRect t="-7353" b="-23529"/>
                  </a:stretch>
                </a:blipFill>
                <a:ln w="19050">
                  <a:solidFill>
                    <a:srgbClr val="7030A0"/>
                  </a:solidFill>
                </a:ln>
              </p:spPr>
              <p:txBody>
                <a:bodyPr/>
                <a:lstStyle/>
                <a:p>
                  <a:r>
                    <a:rPr lang="cs-CZ">
                      <a:noFill/>
                    </a:rPr>
                    <a:t> </a:t>
                  </a:r>
                </a:p>
              </p:txBody>
            </p:sp>
          </mc:Fallback>
        </mc:AlternateContent>
      </p:grpSp>
      <p:grpSp>
        <p:nvGrpSpPr>
          <p:cNvPr id="10" name="Group 9"/>
          <p:cNvGrpSpPr/>
          <p:nvPr/>
        </p:nvGrpSpPr>
        <p:grpSpPr>
          <a:xfrm>
            <a:off x="1729195" y="2969841"/>
            <a:ext cx="3231885" cy="1153527"/>
            <a:chOff x="1729195" y="2969841"/>
            <a:chExt cx="3231885" cy="1153527"/>
          </a:xfrm>
        </p:grpSpPr>
        <p:cxnSp>
          <p:nvCxnSpPr>
            <p:cNvPr id="23" name="Straight Arrow Connector 22"/>
            <p:cNvCxnSpPr/>
            <p:nvPr/>
          </p:nvCxnSpPr>
          <p:spPr>
            <a:xfrm>
              <a:off x="3345137" y="2969841"/>
              <a:ext cx="0" cy="362161"/>
            </a:xfrm>
            <a:prstGeom prst="straightConnector1">
              <a:avLst/>
            </a:prstGeom>
            <a:ln w="38100">
              <a:solidFill>
                <a:srgbClr val="7030A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p:cNvSpPr txBox="1"/>
                <p:nvPr/>
              </p:nvSpPr>
              <p:spPr>
                <a:xfrm>
                  <a:off x="1729195" y="3311094"/>
                  <a:ext cx="3231885" cy="812274"/>
                </a:xfrm>
                <a:prstGeom prst="rect">
                  <a:avLst/>
                </a:prstGeom>
                <a:solidFill>
                  <a:schemeClr val="bg1"/>
                </a:solidFill>
                <a:ln w="19050">
                  <a:solidFill>
                    <a:srgbClr val="7030A0"/>
                  </a:solidFill>
                </a:ln>
              </p:spPr>
              <p:txBody>
                <a:bodyPr wrap="square" rtlCol="0">
                  <a:spAutoFit/>
                </a:bodyPr>
                <a:lstStyle/>
                <a:p>
                  <a:pPr algn="ctr"/>
                  <a14:m>
                    <m:oMath xmlns:m="http://schemas.openxmlformats.org/officeDocument/2006/math">
                      <m:r>
                        <m:rPr>
                          <m:nor/>
                        </m:rPr>
                        <a:rPr lang="en-US" sz="2000" b="1" smtClean="0"/>
                        <m:t>result</m:t>
                      </m:r>
                      <m:r>
                        <m:rPr>
                          <m:nor/>
                        </m:rPr>
                        <a:rPr lang="en-US" sz="2000" smtClean="0"/>
                        <m:t> </m:t>
                      </m:r>
                      <m:groupChr>
                        <m:groupChrPr>
                          <m:chr m:val="←"/>
                          <m:pos m:val="top"/>
                          <m:ctrlPr>
                            <a:rPr lang="en-US" sz="2000" i="1">
                              <a:latin typeface="Cambria Math" panose="02040503050406030204" pitchFamily="18" charset="0"/>
                            </a:rPr>
                          </m:ctrlPr>
                        </m:groupChrPr>
                        <m:e>
                          <m:r>
                            <m:rPr>
                              <m:brk m:alnAt="1"/>
                            </m:rPr>
                            <a:rPr lang="en-US" sz="2000" i="1">
                              <a:latin typeface="Cambria Math" panose="02040503050406030204" pitchFamily="18" charset="0"/>
                            </a:rPr>
                            <m:t> </m:t>
                          </m:r>
                        </m:e>
                      </m:groupChr>
                      <m:r>
                        <a:rPr lang="en-US" sz="2000" i="1">
                          <a:latin typeface="Cambria Math" panose="02040503050406030204" pitchFamily="18" charset="0"/>
                        </a:rPr>
                        <m:t> </m:t>
                      </m:r>
                      <m:r>
                        <m:rPr>
                          <m:nor/>
                        </m:rPr>
                        <a:rPr lang="en-US" sz="2000" b="1"/>
                        <m:t>result</m:t>
                      </m:r>
                      <m:r>
                        <a:rPr lang="en-US" sz="2000" i="1">
                          <a:latin typeface="Cambria Math" panose="02040503050406030204" pitchFamily="18" charset="0"/>
                        </a:rPr>
                        <m:t>+</m:t>
                      </m:r>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𝐹</m:t>
                              </m:r>
                            </m:e>
                            <m:sub>
                              <m:r>
                                <a:rPr lang="en-US" sz="2000" i="1">
                                  <a:latin typeface="Cambria Math" panose="02040503050406030204" pitchFamily="18" charset="0"/>
                                </a:rPr>
                                <m:t>𝑜𝑝𝑡</m:t>
                              </m:r>
                            </m:sub>
                          </m:sSub>
                        </m:e>
                      </m:d>
                    </m:oMath>
                  </a14:m>
                  <a:r>
                    <a:rPr lang="en-US" sz="2000" dirty="0"/>
                    <a:t> given current </a:t>
                  </a:r>
                  <a14:m>
                    <m:oMath xmlns:m="http://schemas.openxmlformats.org/officeDocument/2006/math">
                      <m:r>
                        <a:rPr lang="en-US" sz="2000" b="1" i="1" smtClean="0">
                          <a:latin typeface="Cambria Math" panose="02040503050406030204" pitchFamily="18" charset="0"/>
                        </a:rPr>
                        <m:t>𝜶</m:t>
                      </m:r>
                    </m:oMath>
                  </a14:m>
                  <a:endParaRPr lang="en-US" sz="2000" b="1" dirty="0"/>
                </a:p>
              </p:txBody>
            </p:sp>
          </mc:Choice>
          <mc:Fallback xmlns="">
            <p:sp>
              <p:nvSpPr>
                <p:cNvPr id="13" name="TextBox 12"/>
                <p:cNvSpPr txBox="1">
                  <a:spLocks noRot="1" noChangeAspect="1" noMove="1" noResize="1" noEditPoints="1" noAdjustHandles="1" noChangeArrowheads="1" noChangeShapeType="1" noTextEdit="1"/>
                </p:cNvSpPr>
                <p:nvPr/>
              </p:nvSpPr>
              <p:spPr>
                <a:xfrm>
                  <a:off x="1729195" y="3311094"/>
                  <a:ext cx="3231885" cy="812274"/>
                </a:xfrm>
                <a:prstGeom prst="rect">
                  <a:avLst/>
                </a:prstGeom>
                <a:blipFill>
                  <a:blip r:embed="rId6"/>
                  <a:stretch>
                    <a:fillRect t="-8824" b="-11029"/>
                  </a:stretch>
                </a:blipFill>
                <a:ln w="19050">
                  <a:solidFill>
                    <a:srgbClr val="7030A0"/>
                  </a:solidFill>
                </a:ln>
              </p:spPr>
              <p:txBody>
                <a:bodyPr/>
                <a:lstStyle/>
                <a:p>
                  <a:r>
                    <a:rPr lang="cs-CZ">
                      <a:noFill/>
                    </a:rPr>
                    <a:t> </a:t>
                  </a:r>
                </a:p>
              </p:txBody>
            </p:sp>
          </mc:Fallback>
        </mc:AlternateContent>
      </p:grpSp>
      <p:grpSp>
        <p:nvGrpSpPr>
          <p:cNvPr id="9" name="Group 8"/>
          <p:cNvGrpSpPr/>
          <p:nvPr/>
        </p:nvGrpSpPr>
        <p:grpSpPr>
          <a:xfrm>
            <a:off x="1729195" y="2084803"/>
            <a:ext cx="3231885" cy="1077911"/>
            <a:chOff x="1729195" y="2084803"/>
            <a:chExt cx="3231885" cy="1077911"/>
          </a:xfrm>
        </p:grpSpPr>
        <p:cxnSp>
          <p:nvCxnSpPr>
            <p:cNvPr id="27" name="Straight Arrow Connector 26"/>
            <p:cNvCxnSpPr/>
            <p:nvPr/>
          </p:nvCxnSpPr>
          <p:spPr>
            <a:xfrm>
              <a:off x="3345137" y="2084803"/>
              <a:ext cx="0" cy="362161"/>
            </a:xfrm>
            <a:prstGeom prst="straightConnector1">
              <a:avLst/>
            </a:prstGeom>
            <a:ln w="38100">
              <a:solidFill>
                <a:srgbClr val="7030A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729195" y="2430141"/>
              <a:ext cx="3231885" cy="732573"/>
            </a:xfrm>
            <a:prstGeom prst="rect">
              <a:avLst/>
            </a:prstGeom>
            <a:solidFill>
              <a:schemeClr val="bg1"/>
            </a:solidFill>
            <a:ln w="19050">
              <a:solidFill>
                <a:srgbClr val="7030A0"/>
              </a:solidFill>
            </a:ln>
          </p:spPr>
          <p:txBody>
            <a:bodyPr wrap="square" rtlCol="0">
              <a:spAutoFit/>
            </a:bodyPr>
            <a:lstStyle/>
            <a:p>
              <a:pPr marL="0" lvl="1" algn="ctr"/>
              <a:r>
                <a:rPr lang="en-US" sz="2000" dirty="0"/>
                <a:t>Draw samples from all techniques</a:t>
              </a:r>
            </a:p>
          </p:txBody>
        </p:sp>
      </p:grpSp>
      <p:sp>
        <p:nvSpPr>
          <p:cNvPr id="8" name="Content Placeholder 2"/>
          <p:cNvSpPr txBox="1">
            <a:spLocks/>
          </p:cNvSpPr>
          <p:nvPr/>
        </p:nvSpPr>
        <p:spPr>
          <a:xfrm>
            <a:off x="770117" y="737046"/>
            <a:ext cx="5150038" cy="859752"/>
          </a:xfrm>
          <a:prstGeom prst="rect">
            <a:avLst/>
          </a:prstGeom>
        </p:spPr>
        <p:txBody>
          <a:bodyPr vert="horz" lIns="0" tIns="0" rIns="0" bIns="0" rtlCol="0">
            <a:noAutofit/>
          </a:bodyPr>
          <a:lstStyle>
            <a:lvl1pPr marL="197255" indent="-197255" algn="l" defTabSz="789018" rtl="0" eaLnBrk="1" latinLnBrk="0" hangingPunct="1">
              <a:lnSpc>
                <a:spcPct val="110000"/>
              </a:lnSpc>
              <a:spcBef>
                <a:spcPts val="0"/>
              </a:spcBef>
              <a:buFont typeface="Arial" panose="020B0604020202020204" pitchFamily="34" charset="0"/>
              <a:buChar char="•"/>
              <a:defRPr sz="22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1pPr>
            <a:lvl2pPr marL="420031" indent="-208773" algn="l" defTabSz="789018" rtl="0" eaLnBrk="1" latinLnBrk="0" hangingPunct="1">
              <a:lnSpc>
                <a:spcPct val="110000"/>
              </a:lnSpc>
              <a:spcBef>
                <a:spcPts val="0"/>
              </a:spcBef>
              <a:buFont typeface="Arial" panose="020B0604020202020204" pitchFamily="34" charset="0"/>
              <a:buChar char="•"/>
              <a:defRPr sz="19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2pPr>
            <a:lvl3pPr marL="702123" indent="-282092" algn="l" defTabSz="789018" rtl="0" eaLnBrk="1" latinLnBrk="0" hangingPunct="1">
              <a:lnSpc>
                <a:spcPct val="110000"/>
              </a:lnSpc>
              <a:spcBef>
                <a:spcPts val="0"/>
              </a:spcBef>
              <a:buFont typeface="Arial" panose="020B0604020202020204" pitchFamily="34" charset="0"/>
              <a:buChar char="•"/>
              <a:defRPr sz="19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3pPr>
            <a:lvl4pPr marL="984214" indent="-282092" algn="l" defTabSz="789018" rtl="0" eaLnBrk="1" latinLnBrk="0" hangingPunct="1">
              <a:lnSpc>
                <a:spcPct val="110000"/>
              </a:lnSpc>
              <a:spcBef>
                <a:spcPts val="0"/>
              </a:spcBef>
              <a:buFont typeface="Arial" panose="020B0604020202020204" pitchFamily="34" charset="0"/>
              <a:buChar char="•"/>
              <a:defRPr sz="17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4pPr>
            <a:lvl5pPr marL="1262578" indent="-278364" algn="l" defTabSz="789018" rtl="0" eaLnBrk="1" latinLnBrk="0" hangingPunct="1">
              <a:lnSpc>
                <a:spcPct val="110000"/>
              </a:lnSpc>
              <a:spcBef>
                <a:spcPts val="0"/>
              </a:spcBef>
              <a:buFont typeface="Arial" panose="020B0604020202020204" pitchFamily="34" charset="0"/>
              <a:buChar char="•"/>
              <a:defRPr sz="17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5pPr>
            <a:lvl6pPr marL="2169799" indent="-197255" algn="l" defTabSz="789018" rtl="0" eaLnBrk="1" latinLnBrk="0" hangingPunct="1">
              <a:lnSpc>
                <a:spcPct val="90000"/>
              </a:lnSpc>
              <a:spcBef>
                <a:spcPts val="431"/>
              </a:spcBef>
              <a:buFont typeface="Arial" panose="020B0604020202020204" pitchFamily="34" charset="0"/>
              <a:buChar char="•"/>
              <a:defRPr sz="1600" kern="1200">
                <a:solidFill>
                  <a:schemeClr val="tx1"/>
                </a:solidFill>
                <a:latin typeface="+mn-lt"/>
                <a:ea typeface="+mn-ea"/>
                <a:cs typeface="+mn-cs"/>
              </a:defRPr>
            </a:lvl6pPr>
            <a:lvl7pPr marL="2564308" indent="-197255" algn="l" defTabSz="789018" rtl="0" eaLnBrk="1" latinLnBrk="0" hangingPunct="1">
              <a:lnSpc>
                <a:spcPct val="90000"/>
              </a:lnSpc>
              <a:spcBef>
                <a:spcPts val="431"/>
              </a:spcBef>
              <a:buFont typeface="Arial" panose="020B0604020202020204" pitchFamily="34" charset="0"/>
              <a:buChar char="•"/>
              <a:defRPr sz="1600" kern="1200">
                <a:solidFill>
                  <a:schemeClr val="tx1"/>
                </a:solidFill>
                <a:latin typeface="+mn-lt"/>
                <a:ea typeface="+mn-ea"/>
                <a:cs typeface="+mn-cs"/>
              </a:defRPr>
            </a:lvl7pPr>
            <a:lvl8pPr marL="2958817" indent="-197255" algn="l" defTabSz="789018" rtl="0" eaLnBrk="1" latinLnBrk="0" hangingPunct="1">
              <a:lnSpc>
                <a:spcPct val="90000"/>
              </a:lnSpc>
              <a:spcBef>
                <a:spcPts val="431"/>
              </a:spcBef>
              <a:buFont typeface="Arial" panose="020B0604020202020204" pitchFamily="34" charset="0"/>
              <a:buChar char="•"/>
              <a:defRPr sz="1600" kern="1200">
                <a:solidFill>
                  <a:schemeClr val="tx1"/>
                </a:solidFill>
                <a:latin typeface="+mn-lt"/>
                <a:ea typeface="+mn-ea"/>
                <a:cs typeface="+mn-cs"/>
              </a:defRPr>
            </a:lvl8pPr>
            <a:lvl9pPr marL="3353326" indent="-197255" algn="l" defTabSz="789018" rtl="0" eaLnBrk="1" latinLnBrk="0" hangingPunct="1">
              <a:lnSpc>
                <a:spcPct val="90000"/>
              </a:lnSpc>
              <a:spcBef>
                <a:spcPts val="431"/>
              </a:spcBef>
              <a:buFont typeface="Arial" panose="020B0604020202020204" pitchFamily="34" charset="0"/>
              <a:buChar char="•"/>
              <a:defRPr sz="1600" kern="1200">
                <a:solidFill>
                  <a:schemeClr val="tx1"/>
                </a:solidFill>
                <a:latin typeface="+mn-lt"/>
                <a:ea typeface="+mn-ea"/>
                <a:cs typeface="+mn-cs"/>
              </a:defRPr>
            </a:lvl9pPr>
          </a:lstStyle>
          <a:p>
            <a:pPr marL="0" indent="0" algn="ctr">
              <a:buNone/>
            </a:pPr>
            <a:r>
              <a:rPr lang="en-US" sz="3200" b="1" dirty="0">
                <a:latin typeface="+mn-lt"/>
              </a:rPr>
              <a:t>Progressive algorithm</a:t>
            </a:r>
            <a:endParaRPr lang="en-US" sz="3200" dirty="0">
              <a:latin typeface="+mn-lt"/>
            </a:endParaRPr>
          </a:p>
        </p:txBody>
      </p:sp>
      <mc:AlternateContent xmlns:mc="http://schemas.openxmlformats.org/markup-compatibility/2006" xmlns:a14="http://schemas.microsoft.com/office/drawing/2010/main">
        <mc:Choice Requires="a14">
          <p:sp>
            <p:nvSpPr>
              <p:cNvPr id="3" name="TextBox 2"/>
              <p:cNvSpPr txBox="1"/>
              <p:nvPr/>
            </p:nvSpPr>
            <p:spPr>
              <a:xfrm>
                <a:off x="2050424" y="1797911"/>
                <a:ext cx="2589427" cy="483850"/>
              </a:xfrm>
              <a:prstGeom prst="rect">
                <a:avLst/>
              </a:prstGeom>
              <a:solidFill>
                <a:schemeClr val="bg1"/>
              </a:solidFill>
              <a:ln w="19050">
                <a:solidFill>
                  <a:srgbClr val="7030A0"/>
                </a:solidFill>
              </a:ln>
            </p:spPr>
            <p:txBody>
              <a:bodyPr wrap="none" rtlCol="0">
                <a:spAutoFit/>
              </a:bodyPr>
              <a:lstStyle/>
              <a:p>
                <a:pPr marL="0" lvl="1"/>
                <a14:m>
                  <m:oMathPara xmlns:m="http://schemas.openxmlformats.org/officeDocument/2006/math">
                    <m:oMathParaPr>
                      <m:jc m:val="centerGroup"/>
                    </m:oMathParaPr>
                    <m:oMath xmlns:m="http://schemas.openxmlformats.org/officeDocument/2006/math">
                      <m:r>
                        <a:rPr lang="en-US" sz="2000" b="1" i="1">
                          <a:latin typeface="Cambria Math" panose="02040503050406030204" pitchFamily="18" charset="0"/>
                        </a:rPr>
                        <m:t>𝜶</m:t>
                      </m:r>
                      <m:r>
                        <a:rPr lang="en-US" sz="2000" b="1" i="1">
                          <a:latin typeface="Cambria Math" panose="02040503050406030204" pitchFamily="18" charset="0"/>
                        </a:rPr>
                        <m:t> </m:t>
                      </m:r>
                      <m:groupChr>
                        <m:groupChrPr>
                          <m:chr m:val="←"/>
                          <m:pos m:val="top"/>
                          <m:ctrlPr>
                            <a:rPr lang="en-US" sz="2000" i="1">
                              <a:latin typeface="Cambria Math" panose="02040503050406030204" pitchFamily="18" charset="0"/>
                            </a:rPr>
                          </m:ctrlPr>
                        </m:groupChrPr>
                        <m:e>
                          <m:r>
                            <m:rPr>
                              <m:brk m:alnAt="1"/>
                            </m:rPr>
                            <a:rPr lang="en-US" sz="2000" i="1">
                              <a:latin typeface="Cambria Math" panose="02040503050406030204" pitchFamily="18" charset="0"/>
                            </a:rPr>
                            <m:t> </m:t>
                          </m:r>
                        </m:e>
                      </m:groupChr>
                      <m:r>
                        <a:rPr lang="en-US" sz="2000" i="1">
                          <a:latin typeface="Cambria Math" panose="02040503050406030204" pitchFamily="18" charset="0"/>
                        </a:rPr>
                        <m:t> 0, </m:t>
                      </m:r>
                      <m:r>
                        <m:rPr>
                          <m:nor/>
                        </m:rPr>
                        <a:rPr lang="en-US" sz="2000"/>
                        <m:t> </m:t>
                      </m:r>
                      <m:r>
                        <m:rPr>
                          <m:nor/>
                        </m:rPr>
                        <a:rPr lang="en-US" sz="2000" b="1"/>
                        <m:t>result</m:t>
                      </m:r>
                      <m:r>
                        <a:rPr lang="en-US" sz="2000" i="1">
                          <a:latin typeface="Cambria Math" panose="02040503050406030204" pitchFamily="18" charset="0"/>
                        </a:rPr>
                        <m:t> </m:t>
                      </m:r>
                      <m:groupChr>
                        <m:groupChrPr>
                          <m:chr m:val="←"/>
                          <m:pos m:val="top"/>
                          <m:ctrlPr>
                            <a:rPr lang="en-US" sz="2000" i="1">
                              <a:latin typeface="Cambria Math" panose="02040503050406030204" pitchFamily="18" charset="0"/>
                            </a:rPr>
                          </m:ctrlPr>
                        </m:groupChrPr>
                        <m:e>
                          <m:r>
                            <m:rPr>
                              <m:brk m:alnAt="1"/>
                            </m:rPr>
                            <a:rPr lang="en-US" sz="2000" i="1">
                              <a:latin typeface="Cambria Math" panose="02040503050406030204" pitchFamily="18" charset="0"/>
                            </a:rPr>
                            <m:t> </m:t>
                          </m:r>
                        </m:e>
                      </m:groupChr>
                      <m:r>
                        <a:rPr lang="en-US" sz="2000" i="1">
                          <a:latin typeface="Cambria Math" panose="02040503050406030204" pitchFamily="18" charset="0"/>
                        </a:rPr>
                        <m:t> 0</m:t>
                      </m:r>
                    </m:oMath>
                  </m:oMathPara>
                </a14:m>
                <a:endParaRPr lang="en-US" sz="2000" dirty="0"/>
              </a:p>
            </p:txBody>
          </p:sp>
        </mc:Choice>
        <mc:Fallback xmlns="">
          <p:sp>
            <p:nvSpPr>
              <p:cNvPr id="3" name="TextBox 2"/>
              <p:cNvSpPr txBox="1">
                <a:spLocks noRot="1" noChangeAspect="1" noMove="1" noResize="1" noEditPoints="1" noAdjustHandles="1" noChangeArrowheads="1" noChangeShapeType="1" noTextEdit="1"/>
              </p:cNvSpPr>
              <p:nvPr/>
            </p:nvSpPr>
            <p:spPr>
              <a:xfrm>
                <a:off x="2050424" y="1797911"/>
                <a:ext cx="2589427" cy="483850"/>
              </a:xfrm>
              <a:prstGeom prst="rect">
                <a:avLst/>
              </a:prstGeom>
              <a:blipFill>
                <a:blip r:embed="rId7"/>
                <a:stretch>
                  <a:fillRect t="-18293" r="-16121" b="-28049"/>
                </a:stretch>
              </a:blipFill>
              <a:ln w="19050">
                <a:solidFill>
                  <a:srgbClr val="7030A0"/>
                </a:solidFill>
              </a:ln>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1072863" y="2355232"/>
                <a:ext cx="587020" cy="400110"/>
              </a:xfrm>
              <a:prstGeom prst="rect">
                <a:avLst/>
              </a:prstGeom>
              <a:noFill/>
              <a:ln>
                <a:noFill/>
              </a:ln>
            </p:spPr>
            <p:txBody>
              <a:bodyPr wrap="none" rtlCol="0">
                <a:spAutoFit/>
              </a:bodyPr>
              <a:lstStyle/>
              <a:p>
                <a:pPr marL="0" lvl="1"/>
                <a14:m>
                  <m:oMath xmlns:m="http://schemas.openxmlformats.org/officeDocument/2006/math">
                    <m:r>
                      <a:rPr lang="en-US" sz="2000" b="1" i="1" smtClean="0">
                        <a:latin typeface="Cambria Math" panose="02040503050406030204" pitchFamily="18" charset="0"/>
                      </a:rPr>
                      <m:t>𝑴</m:t>
                    </m:r>
                  </m:oMath>
                </a14:m>
                <a:r>
                  <a:rPr lang="en-US" sz="2000" dirty="0"/>
                  <a:t> x</a:t>
                </a:r>
              </a:p>
            </p:txBody>
          </p:sp>
        </mc:Choice>
        <mc:Fallback xmlns="">
          <p:sp>
            <p:nvSpPr>
              <p:cNvPr id="15" name="TextBox 14"/>
              <p:cNvSpPr txBox="1">
                <a:spLocks noRot="1" noChangeAspect="1" noMove="1" noResize="1" noEditPoints="1" noAdjustHandles="1" noChangeArrowheads="1" noChangeShapeType="1" noTextEdit="1"/>
              </p:cNvSpPr>
              <p:nvPr/>
            </p:nvSpPr>
            <p:spPr>
              <a:xfrm>
                <a:off x="1072863" y="2355232"/>
                <a:ext cx="587020" cy="400110"/>
              </a:xfrm>
              <a:prstGeom prst="rect">
                <a:avLst/>
              </a:prstGeom>
              <a:blipFill>
                <a:blip r:embed="rId8"/>
                <a:stretch>
                  <a:fillRect t="-7576" r="-9375" b="-25758"/>
                </a:stretch>
              </a:blipFill>
              <a:ln>
                <a:noFill/>
              </a:ln>
            </p:spPr>
            <p:txBody>
              <a:bodyPr/>
              <a:lstStyle/>
              <a:p>
                <a:r>
                  <a:rPr lang="cs-CZ">
                    <a:noFill/>
                  </a:rPr>
                  <a:t> </a:t>
                </a:r>
              </a:p>
            </p:txBody>
          </p:sp>
        </mc:Fallback>
      </mc:AlternateContent>
      <p:sp>
        <p:nvSpPr>
          <p:cNvPr id="2" name="Footer Placeholder 1"/>
          <p:cNvSpPr>
            <a:spLocks noGrp="1"/>
          </p:cNvSpPr>
          <p:nvPr>
            <p:ph type="ftr" sz="quarter" idx="10"/>
          </p:nvPr>
        </p:nvSpPr>
        <p:spPr/>
        <p:txBody>
          <a:bodyPr/>
          <a:lstStyle/>
          <a:p>
            <a:pPr algn="l"/>
            <a:r>
              <a:rPr lang="en-US">
                <a:solidFill>
                  <a:srgbClr val="34205B"/>
                </a:solidFill>
              </a:rPr>
              <a:t>Kondapaneni, Vévoda, Grittmann, Skřivan, Slusallek, Křivánek -- Optimal multiple importance sampling</a:t>
            </a:r>
            <a:endParaRPr lang="cs-CZ" dirty="0">
              <a:solidFill>
                <a:srgbClr val="34205B"/>
              </a:solidFill>
            </a:endParaRPr>
          </a:p>
        </p:txBody>
      </p:sp>
      <p:sp>
        <p:nvSpPr>
          <p:cNvPr id="4" name="Slide Number Placeholder 3"/>
          <p:cNvSpPr>
            <a:spLocks noGrp="1"/>
          </p:cNvSpPr>
          <p:nvPr>
            <p:ph type="sldNum" sz="quarter" idx="11"/>
          </p:nvPr>
        </p:nvSpPr>
        <p:spPr/>
        <p:txBody>
          <a:bodyPr/>
          <a:lstStyle/>
          <a:p>
            <a:fld id="{22715E2D-623F-42BE-A608-3D699D020166}" type="slidenum">
              <a:rPr lang="x-none" smtClean="0"/>
              <a:pPr/>
              <a:t>29</a:t>
            </a:fld>
            <a:endParaRPr lang="x-none" dirty="0"/>
          </a:p>
        </p:txBody>
      </p:sp>
    </p:spTree>
    <p:extLst>
      <p:ext uri="{BB962C8B-B14F-4D97-AF65-F5344CB8AC3E}">
        <p14:creationId xmlns:p14="http://schemas.microsoft.com/office/powerpoint/2010/main" val="296000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837071-89A0-476F-842F-3AB115108E7D}"/>
              </a:ext>
            </a:extLst>
          </p:cNvPr>
          <p:cNvSpPr>
            <a:spLocks noGrp="1"/>
          </p:cNvSpPr>
          <p:nvPr>
            <p:ph type="title"/>
          </p:nvPr>
        </p:nvSpPr>
        <p:spPr/>
        <p:txBody>
          <a:bodyPr>
            <a:normAutofit/>
          </a:bodyPr>
          <a:lstStyle/>
          <a:p>
            <a:r>
              <a:rPr lang="en-GB" dirty="0"/>
              <a:t>Goal: Low noise in short time</a:t>
            </a:r>
            <a:endParaRPr lang="x-none" dirty="0"/>
          </a:p>
        </p:txBody>
      </p:sp>
      <p:sp>
        <p:nvSpPr>
          <p:cNvPr id="2" name="Footer Placeholder 1">
            <a:extLst>
              <a:ext uri="{FF2B5EF4-FFF2-40B4-BE49-F238E27FC236}">
                <a16:creationId xmlns:a16="http://schemas.microsoft.com/office/drawing/2014/main" id="{930613E8-DBA0-441A-8F7A-0C9F05A3A3B2}"/>
              </a:ext>
            </a:extLst>
          </p:cNvPr>
          <p:cNvSpPr>
            <a:spLocks noGrp="1"/>
          </p:cNvSpPr>
          <p:nvPr>
            <p:ph type="ftr" sz="quarter" idx="10"/>
          </p:nvPr>
        </p:nvSpPr>
        <p:spPr/>
        <p:txBody>
          <a:bodyPr/>
          <a:lstStyle/>
          <a:p>
            <a:pPr algn="l"/>
            <a:r>
              <a:rPr lang="en-US">
                <a:solidFill>
                  <a:srgbClr val="34205B"/>
                </a:solidFill>
              </a:rPr>
              <a:t>Kondapaneni, Vévoda, Grittmann, Skřivan, Slusallek, Křivánek -- Optimal multiple importance sampling</a:t>
            </a:r>
            <a:endParaRPr lang="cs-CZ" dirty="0">
              <a:solidFill>
                <a:srgbClr val="34205B"/>
              </a:solidFill>
            </a:endParaRPr>
          </a:p>
        </p:txBody>
      </p:sp>
      <p:sp>
        <p:nvSpPr>
          <p:cNvPr id="3" name="Slide Number Placeholder 2">
            <a:extLst>
              <a:ext uri="{FF2B5EF4-FFF2-40B4-BE49-F238E27FC236}">
                <a16:creationId xmlns:a16="http://schemas.microsoft.com/office/drawing/2014/main" id="{04C9B803-8BF7-4B73-9E19-8FC60C984C14}"/>
              </a:ext>
            </a:extLst>
          </p:cNvPr>
          <p:cNvSpPr>
            <a:spLocks noGrp="1"/>
          </p:cNvSpPr>
          <p:nvPr>
            <p:ph type="sldNum" sz="quarter" idx="11"/>
          </p:nvPr>
        </p:nvSpPr>
        <p:spPr/>
        <p:txBody>
          <a:bodyPr/>
          <a:lstStyle/>
          <a:p>
            <a:fld id="{22715E2D-623F-42BE-A608-3D699D020166}" type="slidenum">
              <a:rPr lang="x-none" smtClean="0"/>
              <a:pPr/>
              <a:t>3</a:t>
            </a:fld>
            <a:endParaRPr lang="x-none" dirty="0"/>
          </a:p>
        </p:txBody>
      </p:sp>
      <p:pic>
        <p:nvPicPr>
          <p:cNvPr id="7" name="Picture 6">
            <a:extLst>
              <a:ext uri="{FF2B5EF4-FFF2-40B4-BE49-F238E27FC236}">
                <a16:creationId xmlns:a16="http://schemas.microsoft.com/office/drawing/2014/main" id="{9D338A8B-4B05-4A0D-8F52-223D5C1086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3737" y="2255538"/>
            <a:ext cx="2989862" cy="2989862"/>
          </a:xfrm>
          <a:prstGeom prst="rect">
            <a:avLst/>
          </a:prstGeom>
        </p:spPr>
      </p:pic>
      <p:sp>
        <p:nvSpPr>
          <p:cNvPr id="10" name="Arrow: Right 9">
            <a:extLst>
              <a:ext uri="{FF2B5EF4-FFF2-40B4-BE49-F238E27FC236}">
                <a16:creationId xmlns:a16="http://schemas.microsoft.com/office/drawing/2014/main" id="{0F68C886-3842-4800-ABFE-03A1E895599B}"/>
              </a:ext>
            </a:extLst>
          </p:cNvPr>
          <p:cNvSpPr/>
          <p:nvPr/>
        </p:nvSpPr>
        <p:spPr>
          <a:xfrm>
            <a:off x="5292225" y="3423898"/>
            <a:ext cx="1318607" cy="653142"/>
          </a:xfrm>
          <a:prstGeom prst="rightArrow">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5" name="Picture 4">
            <a:extLst>
              <a:ext uri="{FF2B5EF4-FFF2-40B4-BE49-F238E27FC236}">
                <a16:creationId xmlns:a16="http://schemas.microsoft.com/office/drawing/2014/main" id="{AA871193-551A-4A0D-B6FD-8C36A0E1BC37}"/>
              </a:ext>
            </a:extLst>
          </p:cNvPr>
          <p:cNvPicPr>
            <a:picLocks noChangeAspect="1"/>
          </p:cNvPicPr>
          <p:nvPr/>
        </p:nvPicPr>
        <p:blipFill>
          <a:blip r:embed="rId4"/>
          <a:stretch>
            <a:fillRect/>
          </a:stretch>
        </p:blipFill>
        <p:spPr>
          <a:xfrm>
            <a:off x="6989458" y="2255538"/>
            <a:ext cx="2989862" cy="2989862"/>
          </a:xfrm>
          <a:prstGeom prst="rect">
            <a:avLst/>
          </a:prstGeom>
        </p:spPr>
      </p:pic>
    </p:spTree>
    <p:extLst>
      <p:ext uri="{BB962C8B-B14F-4D97-AF65-F5344CB8AC3E}">
        <p14:creationId xmlns:p14="http://schemas.microsoft.com/office/powerpoint/2010/main" val="31541370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Content Placeholder 2">
            <a:extLst>
              <a:ext uri="{FF2B5EF4-FFF2-40B4-BE49-F238E27FC236}">
                <a16:creationId xmlns:a16="http://schemas.microsoft.com/office/drawing/2014/main" id="{B384DFD0-C7C1-430E-908A-6BF8ACEC277A}"/>
              </a:ext>
            </a:extLst>
          </p:cNvPr>
          <p:cNvSpPr txBox="1">
            <a:spLocks/>
          </p:cNvSpPr>
          <p:nvPr/>
        </p:nvSpPr>
        <p:spPr>
          <a:xfrm>
            <a:off x="770117" y="737046"/>
            <a:ext cx="5150038" cy="859752"/>
          </a:xfrm>
          <a:prstGeom prst="rect">
            <a:avLst/>
          </a:prstGeom>
        </p:spPr>
        <p:txBody>
          <a:bodyPr vert="horz" lIns="0" tIns="0" rIns="0" bIns="0" rtlCol="0">
            <a:noAutofit/>
          </a:bodyPr>
          <a:lstStyle>
            <a:lvl1pPr marL="197255" indent="-197255" algn="l" defTabSz="789018" rtl="0" eaLnBrk="1" latinLnBrk="0" hangingPunct="1">
              <a:lnSpc>
                <a:spcPct val="110000"/>
              </a:lnSpc>
              <a:spcBef>
                <a:spcPts val="0"/>
              </a:spcBef>
              <a:buFont typeface="Arial" panose="020B0604020202020204" pitchFamily="34" charset="0"/>
              <a:buChar char="•"/>
              <a:defRPr sz="22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1pPr>
            <a:lvl2pPr marL="420031" indent="-208773" algn="l" defTabSz="789018" rtl="0" eaLnBrk="1" latinLnBrk="0" hangingPunct="1">
              <a:lnSpc>
                <a:spcPct val="110000"/>
              </a:lnSpc>
              <a:spcBef>
                <a:spcPts val="0"/>
              </a:spcBef>
              <a:buFont typeface="Arial" panose="020B0604020202020204" pitchFamily="34" charset="0"/>
              <a:buChar char="•"/>
              <a:defRPr sz="19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2pPr>
            <a:lvl3pPr marL="702123" indent="-282092" algn="l" defTabSz="789018" rtl="0" eaLnBrk="1" latinLnBrk="0" hangingPunct="1">
              <a:lnSpc>
                <a:spcPct val="110000"/>
              </a:lnSpc>
              <a:spcBef>
                <a:spcPts val="0"/>
              </a:spcBef>
              <a:buFont typeface="Arial" panose="020B0604020202020204" pitchFamily="34" charset="0"/>
              <a:buChar char="•"/>
              <a:defRPr sz="19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3pPr>
            <a:lvl4pPr marL="984214" indent="-282092" algn="l" defTabSz="789018" rtl="0" eaLnBrk="1" latinLnBrk="0" hangingPunct="1">
              <a:lnSpc>
                <a:spcPct val="110000"/>
              </a:lnSpc>
              <a:spcBef>
                <a:spcPts val="0"/>
              </a:spcBef>
              <a:buFont typeface="Arial" panose="020B0604020202020204" pitchFamily="34" charset="0"/>
              <a:buChar char="•"/>
              <a:defRPr sz="17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4pPr>
            <a:lvl5pPr marL="1262578" indent="-278364" algn="l" defTabSz="789018" rtl="0" eaLnBrk="1" latinLnBrk="0" hangingPunct="1">
              <a:lnSpc>
                <a:spcPct val="110000"/>
              </a:lnSpc>
              <a:spcBef>
                <a:spcPts val="0"/>
              </a:spcBef>
              <a:buFont typeface="Arial" panose="020B0604020202020204" pitchFamily="34" charset="0"/>
              <a:buChar char="•"/>
              <a:defRPr sz="17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5pPr>
            <a:lvl6pPr marL="2169799" indent="-197255" algn="l" defTabSz="789018" rtl="0" eaLnBrk="1" latinLnBrk="0" hangingPunct="1">
              <a:lnSpc>
                <a:spcPct val="90000"/>
              </a:lnSpc>
              <a:spcBef>
                <a:spcPts val="431"/>
              </a:spcBef>
              <a:buFont typeface="Arial" panose="020B0604020202020204" pitchFamily="34" charset="0"/>
              <a:buChar char="•"/>
              <a:defRPr sz="1600" kern="1200">
                <a:solidFill>
                  <a:schemeClr val="tx1"/>
                </a:solidFill>
                <a:latin typeface="+mn-lt"/>
                <a:ea typeface="+mn-ea"/>
                <a:cs typeface="+mn-cs"/>
              </a:defRPr>
            </a:lvl6pPr>
            <a:lvl7pPr marL="2564308" indent="-197255" algn="l" defTabSz="789018" rtl="0" eaLnBrk="1" latinLnBrk="0" hangingPunct="1">
              <a:lnSpc>
                <a:spcPct val="90000"/>
              </a:lnSpc>
              <a:spcBef>
                <a:spcPts val="431"/>
              </a:spcBef>
              <a:buFont typeface="Arial" panose="020B0604020202020204" pitchFamily="34" charset="0"/>
              <a:buChar char="•"/>
              <a:defRPr sz="1600" kern="1200">
                <a:solidFill>
                  <a:schemeClr val="tx1"/>
                </a:solidFill>
                <a:latin typeface="+mn-lt"/>
                <a:ea typeface="+mn-ea"/>
                <a:cs typeface="+mn-cs"/>
              </a:defRPr>
            </a:lvl7pPr>
            <a:lvl8pPr marL="2958817" indent="-197255" algn="l" defTabSz="789018" rtl="0" eaLnBrk="1" latinLnBrk="0" hangingPunct="1">
              <a:lnSpc>
                <a:spcPct val="90000"/>
              </a:lnSpc>
              <a:spcBef>
                <a:spcPts val="431"/>
              </a:spcBef>
              <a:buFont typeface="Arial" panose="020B0604020202020204" pitchFamily="34" charset="0"/>
              <a:buChar char="•"/>
              <a:defRPr sz="1600" kern="1200">
                <a:solidFill>
                  <a:schemeClr val="tx1"/>
                </a:solidFill>
                <a:latin typeface="+mn-lt"/>
                <a:ea typeface="+mn-ea"/>
                <a:cs typeface="+mn-cs"/>
              </a:defRPr>
            </a:lvl8pPr>
            <a:lvl9pPr marL="3353326" indent="-197255" algn="l" defTabSz="789018" rtl="0" eaLnBrk="1" latinLnBrk="0" hangingPunct="1">
              <a:lnSpc>
                <a:spcPct val="90000"/>
              </a:lnSpc>
              <a:spcBef>
                <a:spcPts val="431"/>
              </a:spcBef>
              <a:buFont typeface="Arial" panose="020B0604020202020204" pitchFamily="34" charset="0"/>
              <a:buChar char="•"/>
              <a:defRPr sz="1600" kern="1200">
                <a:solidFill>
                  <a:schemeClr val="tx1"/>
                </a:solidFill>
                <a:latin typeface="+mn-lt"/>
                <a:ea typeface="+mn-ea"/>
                <a:cs typeface="+mn-cs"/>
              </a:defRPr>
            </a:lvl9pPr>
          </a:lstStyle>
          <a:p>
            <a:pPr marL="0" indent="0" algn="ctr">
              <a:buNone/>
            </a:pPr>
            <a:r>
              <a:rPr lang="en-US" sz="3200" b="1" dirty="0">
                <a:latin typeface="+mn-lt"/>
              </a:rPr>
              <a:t>Progressive algorithm</a:t>
            </a:r>
            <a:endParaRPr lang="en-US" sz="3200" dirty="0">
              <a:latin typeface="+mn-lt"/>
            </a:endParaRPr>
          </a:p>
        </p:txBody>
      </p:sp>
      <p:grpSp>
        <p:nvGrpSpPr>
          <p:cNvPr id="24" name="Group 23"/>
          <p:cNvGrpSpPr/>
          <p:nvPr/>
        </p:nvGrpSpPr>
        <p:grpSpPr>
          <a:xfrm>
            <a:off x="2287732" y="5160548"/>
            <a:ext cx="2140330" cy="842836"/>
            <a:chOff x="2287732" y="5160548"/>
            <a:chExt cx="2140330" cy="842836"/>
          </a:xfrm>
        </p:grpSpPr>
        <p:cxnSp>
          <p:nvCxnSpPr>
            <p:cNvPr id="28" name="Straight Arrow Connector 27"/>
            <p:cNvCxnSpPr/>
            <p:nvPr/>
          </p:nvCxnSpPr>
          <p:spPr>
            <a:xfrm>
              <a:off x="3345137" y="5160548"/>
              <a:ext cx="0" cy="362161"/>
            </a:xfrm>
            <a:prstGeom prst="straightConnector1">
              <a:avLst/>
            </a:prstGeom>
            <a:ln w="38100">
              <a:solidFill>
                <a:srgbClr val="7030A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p:cNvSpPr txBox="1"/>
                <p:nvPr/>
              </p:nvSpPr>
              <p:spPr>
                <a:xfrm>
                  <a:off x="2287732" y="5519534"/>
                  <a:ext cx="2140330" cy="483850"/>
                </a:xfrm>
                <a:prstGeom prst="rect">
                  <a:avLst/>
                </a:prstGeom>
                <a:solidFill>
                  <a:schemeClr val="bg1"/>
                </a:solidFill>
                <a:ln w="19050">
                  <a:solidFill>
                    <a:srgbClr val="7030A0"/>
                  </a:solidFill>
                </a:ln>
              </p:spPr>
              <p:txBody>
                <a:bodyPr wrap="none" rtlCol="0">
                  <a:spAutoFit/>
                </a:bodyPr>
                <a:lstStyle/>
                <a:p>
                  <a:pPr marL="0" lvl="1"/>
                  <a14:m>
                    <m:oMathPara xmlns:m="http://schemas.openxmlformats.org/officeDocument/2006/math">
                      <m:oMathParaPr>
                        <m:jc m:val="centerGroup"/>
                      </m:oMathParaPr>
                      <m:oMath xmlns:m="http://schemas.openxmlformats.org/officeDocument/2006/math">
                        <m:r>
                          <m:rPr>
                            <m:nor/>
                          </m:rPr>
                          <a:rPr lang="en-US" sz="2000" b="1" smtClean="0"/>
                          <m:t>result</m:t>
                        </m:r>
                        <m:r>
                          <a:rPr lang="en-US" sz="2000" i="1">
                            <a:latin typeface="Cambria Math" panose="02040503050406030204" pitchFamily="18" charset="0"/>
                          </a:rPr>
                          <m:t> </m:t>
                        </m:r>
                        <m:groupChr>
                          <m:groupChrPr>
                            <m:chr m:val="←"/>
                            <m:pos m:val="top"/>
                            <m:ctrlPr>
                              <a:rPr lang="en-US" sz="2000" i="1">
                                <a:latin typeface="Cambria Math" panose="02040503050406030204" pitchFamily="18" charset="0"/>
                              </a:rPr>
                            </m:ctrlPr>
                          </m:groupChrPr>
                          <m:e>
                            <m:r>
                              <m:rPr>
                                <m:brk m:alnAt="1"/>
                              </m:rPr>
                              <a:rPr lang="en-US" sz="2000" i="1">
                                <a:latin typeface="Cambria Math" panose="02040503050406030204" pitchFamily="18" charset="0"/>
                              </a:rPr>
                              <m:t> </m:t>
                            </m:r>
                          </m:e>
                        </m:groupChr>
                        <m:r>
                          <a:rPr lang="en-US" sz="2000" i="1">
                            <a:latin typeface="Cambria Math" panose="02040503050406030204" pitchFamily="18" charset="0"/>
                          </a:rPr>
                          <m:t> </m:t>
                        </m:r>
                        <m:r>
                          <m:rPr>
                            <m:nor/>
                          </m:rPr>
                          <a:rPr lang="en-US" sz="2000" b="1"/>
                          <m:t>result</m:t>
                        </m:r>
                        <m:r>
                          <a:rPr lang="en-US" sz="2000" i="1">
                            <a:latin typeface="Cambria Math" panose="02040503050406030204" pitchFamily="18" charset="0"/>
                          </a:rPr>
                          <m:t>/</m:t>
                        </m:r>
                        <m:r>
                          <a:rPr lang="en-US" sz="2000" b="0" i="1" smtClean="0">
                            <a:latin typeface="Cambria Math" panose="02040503050406030204" pitchFamily="18" charset="0"/>
                          </a:rPr>
                          <m:t>𝑀</m:t>
                        </m:r>
                      </m:oMath>
                    </m:oMathPara>
                  </a14:m>
                  <a:endParaRPr lang="en-US" sz="2000" dirty="0"/>
                </a:p>
              </p:txBody>
            </p:sp>
          </mc:Choice>
          <mc:Fallback xmlns="">
            <p:sp>
              <p:nvSpPr>
                <p:cNvPr id="29" name="TextBox 28"/>
                <p:cNvSpPr txBox="1">
                  <a:spLocks noRot="1" noChangeAspect="1" noMove="1" noResize="1" noEditPoints="1" noAdjustHandles="1" noChangeArrowheads="1" noChangeShapeType="1" noTextEdit="1"/>
                </p:cNvSpPr>
                <p:nvPr/>
              </p:nvSpPr>
              <p:spPr>
                <a:xfrm>
                  <a:off x="2287732" y="5519534"/>
                  <a:ext cx="2140330" cy="483850"/>
                </a:xfrm>
                <a:prstGeom prst="rect">
                  <a:avLst/>
                </a:prstGeom>
                <a:blipFill>
                  <a:blip r:embed="rId3"/>
                  <a:stretch>
                    <a:fillRect t="-18072" b="-26506"/>
                  </a:stretch>
                </a:blipFill>
                <a:ln w="19050">
                  <a:solidFill>
                    <a:srgbClr val="7030A0"/>
                  </a:solidFill>
                </a:ln>
              </p:spPr>
              <p:txBody>
                <a:bodyPr/>
                <a:lstStyle/>
                <a:p>
                  <a:r>
                    <a:rPr lang="cs-CZ">
                      <a:noFill/>
                    </a:rPr>
                    <a:t> </a:t>
                  </a:r>
                </a:p>
              </p:txBody>
            </p:sp>
          </mc:Fallback>
        </mc:AlternateContent>
      </p:grpSp>
      <p:sp>
        <p:nvSpPr>
          <p:cNvPr id="30" name="Freeform 29"/>
          <p:cNvSpPr/>
          <p:nvPr/>
        </p:nvSpPr>
        <p:spPr>
          <a:xfrm>
            <a:off x="1135782" y="2771929"/>
            <a:ext cx="2919298" cy="2274552"/>
          </a:xfrm>
          <a:custGeom>
            <a:avLst/>
            <a:gdLst>
              <a:gd name="connsiteX0" fmla="*/ 1574800 w 1574800"/>
              <a:gd name="connsiteY0" fmla="*/ 2032000 h 2501900"/>
              <a:gd name="connsiteX1" fmla="*/ 1574800 w 1574800"/>
              <a:gd name="connsiteY1" fmla="*/ 2501900 h 2501900"/>
              <a:gd name="connsiteX2" fmla="*/ 0 w 1574800"/>
              <a:gd name="connsiteY2" fmla="*/ 2501900 h 2501900"/>
              <a:gd name="connsiteX3" fmla="*/ 0 w 1574800"/>
              <a:gd name="connsiteY3" fmla="*/ 6350 h 2501900"/>
              <a:gd name="connsiteX4" fmla="*/ 355600 w 1574800"/>
              <a:gd name="connsiteY4" fmla="*/ 0 h 2501900"/>
              <a:gd name="connsiteX0" fmla="*/ 1581150 w 1581150"/>
              <a:gd name="connsiteY0" fmla="*/ 2133600 h 2501900"/>
              <a:gd name="connsiteX1" fmla="*/ 1574800 w 1581150"/>
              <a:gd name="connsiteY1" fmla="*/ 2501900 h 2501900"/>
              <a:gd name="connsiteX2" fmla="*/ 0 w 1581150"/>
              <a:gd name="connsiteY2" fmla="*/ 2501900 h 2501900"/>
              <a:gd name="connsiteX3" fmla="*/ 0 w 1581150"/>
              <a:gd name="connsiteY3" fmla="*/ 6350 h 2501900"/>
              <a:gd name="connsiteX4" fmla="*/ 355600 w 1581150"/>
              <a:gd name="connsiteY4" fmla="*/ 0 h 2501900"/>
              <a:gd name="connsiteX0" fmla="*/ 1570567 w 1574800"/>
              <a:gd name="connsiteY0" fmla="*/ 2127250 h 2501900"/>
              <a:gd name="connsiteX1" fmla="*/ 1574800 w 1574800"/>
              <a:gd name="connsiteY1" fmla="*/ 2501900 h 2501900"/>
              <a:gd name="connsiteX2" fmla="*/ 0 w 1574800"/>
              <a:gd name="connsiteY2" fmla="*/ 2501900 h 2501900"/>
              <a:gd name="connsiteX3" fmla="*/ 0 w 1574800"/>
              <a:gd name="connsiteY3" fmla="*/ 6350 h 2501900"/>
              <a:gd name="connsiteX4" fmla="*/ 355600 w 1574800"/>
              <a:gd name="connsiteY4" fmla="*/ 0 h 2501900"/>
              <a:gd name="connsiteX0" fmla="*/ 1583267 w 1583267"/>
              <a:gd name="connsiteY0" fmla="*/ 2125134 h 2501900"/>
              <a:gd name="connsiteX1" fmla="*/ 1574800 w 1583267"/>
              <a:gd name="connsiteY1" fmla="*/ 2501900 h 2501900"/>
              <a:gd name="connsiteX2" fmla="*/ 0 w 1583267"/>
              <a:gd name="connsiteY2" fmla="*/ 2501900 h 2501900"/>
              <a:gd name="connsiteX3" fmla="*/ 0 w 1583267"/>
              <a:gd name="connsiteY3" fmla="*/ 6350 h 2501900"/>
              <a:gd name="connsiteX4" fmla="*/ 355600 w 1583267"/>
              <a:gd name="connsiteY4" fmla="*/ 0 h 2501900"/>
              <a:gd name="connsiteX0" fmla="*/ 1572684 w 1574800"/>
              <a:gd name="connsiteY0" fmla="*/ 2125134 h 2501900"/>
              <a:gd name="connsiteX1" fmla="*/ 1574800 w 1574800"/>
              <a:gd name="connsiteY1" fmla="*/ 2501900 h 2501900"/>
              <a:gd name="connsiteX2" fmla="*/ 0 w 1574800"/>
              <a:gd name="connsiteY2" fmla="*/ 2501900 h 2501900"/>
              <a:gd name="connsiteX3" fmla="*/ 0 w 1574800"/>
              <a:gd name="connsiteY3" fmla="*/ 6350 h 2501900"/>
              <a:gd name="connsiteX4" fmla="*/ 355600 w 1574800"/>
              <a:gd name="connsiteY4" fmla="*/ 0 h 2501900"/>
              <a:gd name="connsiteX0" fmla="*/ 1579034 w 1579095"/>
              <a:gd name="connsiteY0" fmla="*/ 2125134 h 2501900"/>
              <a:gd name="connsiteX1" fmla="*/ 1574800 w 1579095"/>
              <a:gd name="connsiteY1" fmla="*/ 2501900 h 2501900"/>
              <a:gd name="connsiteX2" fmla="*/ 0 w 1579095"/>
              <a:gd name="connsiteY2" fmla="*/ 2501900 h 2501900"/>
              <a:gd name="connsiteX3" fmla="*/ 0 w 1579095"/>
              <a:gd name="connsiteY3" fmla="*/ 6350 h 2501900"/>
              <a:gd name="connsiteX4" fmla="*/ 355600 w 1579095"/>
              <a:gd name="connsiteY4" fmla="*/ 0 h 2501900"/>
              <a:gd name="connsiteX0" fmla="*/ 1780416 w 1780417"/>
              <a:gd name="connsiteY0" fmla="*/ 2432461 h 2501900"/>
              <a:gd name="connsiteX1" fmla="*/ 1574800 w 1780417"/>
              <a:gd name="connsiteY1" fmla="*/ 2501900 h 2501900"/>
              <a:gd name="connsiteX2" fmla="*/ 0 w 1780417"/>
              <a:gd name="connsiteY2" fmla="*/ 2501900 h 2501900"/>
              <a:gd name="connsiteX3" fmla="*/ 0 w 1780417"/>
              <a:gd name="connsiteY3" fmla="*/ 6350 h 2501900"/>
              <a:gd name="connsiteX4" fmla="*/ 355600 w 1780417"/>
              <a:gd name="connsiteY4" fmla="*/ 0 h 250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417" h="2501900">
                <a:moveTo>
                  <a:pt x="1780416" y="2432461"/>
                </a:moveTo>
                <a:cubicBezTo>
                  <a:pt x="1781121" y="2558050"/>
                  <a:pt x="1574095" y="2376311"/>
                  <a:pt x="1574800" y="2501900"/>
                </a:cubicBezTo>
                <a:lnTo>
                  <a:pt x="0" y="2501900"/>
                </a:lnTo>
                <a:lnTo>
                  <a:pt x="0" y="6350"/>
                </a:lnTo>
                <a:lnTo>
                  <a:pt x="355600" y="0"/>
                </a:lnTo>
              </a:path>
            </a:pathLst>
          </a:custGeom>
          <a:noFill/>
          <a:ln w="38100">
            <a:solidFill>
              <a:srgbClr val="7030A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000"/>
          </a:p>
        </p:txBody>
      </p:sp>
      <p:grpSp>
        <p:nvGrpSpPr>
          <p:cNvPr id="31" name="Group 30"/>
          <p:cNvGrpSpPr/>
          <p:nvPr/>
        </p:nvGrpSpPr>
        <p:grpSpPr>
          <a:xfrm>
            <a:off x="1729194" y="4498266"/>
            <a:ext cx="3231885" cy="827861"/>
            <a:chOff x="1729195" y="3927738"/>
            <a:chExt cx="3231885" cy="827861"/>
          </a:xfrm>
        </p:grpSpPr>
        <p:cxnSp>
          <p:nvCxnSpPr>
            <p:cNvPr id="32" name="Straight Arrow Connector 31"/>
            <p:cNvCxnSpPr/>
            <p:nvPr/>
          </p:nvCxnSpPr>
          <p:spPr>
            <a:xfrm>
              <a:off x="3345137" y="3927738"/>
              <a:ext cx="0" cy="362161"/>
            </a:xfrm>
            <a:prstGeom prst="straightConnector1">
              <a:avLst/>
            </a:prstGeom>
            <a:ln w="38100">
              <a:solidFill>
                <a:srgbClr val="7030A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TextBox 32"/>
                <p:cNvSpPr txBox="1"/>
                <p:nvPr/>
              </p:nvSpPr>
              <p:spPr>
                <a:xfrm>
                  <a:off x="1729195" y="4271749"/>
                  <a:ext cx="3231885" cy="483850"/>
                </a:xfrm>
                <a:prstGeom prst="rect">
                  <a:avLst/>
                </a:prstGeom>
                <a:solidFill>
                  <a:schemeClr val="bg1"/>
                </a:solidFill>
                <a:ln w="19050">
                  <a:solidFill>
                    <a:srgbClr val="7030A0"/>
                  </a:solidFill>
                </a:ln>
              </p:spPr>
              <p:txBody>
                <a:bodyPr wrap="square" rtlCol="0">
                  <a:spAutoFit/>
                </a:bodyPr>
                <a:lstStyle/>
                <a:p>
                  <a:pPr marL="19982" lvl="1" algn="ctr"/>
                  <a14:m>
                    <m:oMath xmlns:m="http://schemas.openxmlformats.org/officeDocument/2006/math">
                      <m:r>
                        <a:rPr lang="en-US" sz="2000" b="1" i="1">
                          <a:latin typeface="Cambria Math" panose="02040503050406030204" pitchFamily="18" charset="0"/>
                        </a:rPr>
                        <m:t>𝜶</m:t>
                      </m:r>
                      <m:r>
                        <a:rPr lang="en-US" sz="2000" b="1" i="1">
                          <a:latin typeface="Cambria Math" panose="02040503050406030204" pitchFamily="18" charset="0"/>
                        </a:rPr>
                        <m:t>  </m:t>
                      </m:r>
                      <m:groupChr>
                        <m:groupChrPr>
                          <m:chr m:val="←"/>
                          <m:pos m:val="top"/>
                          <m:ctrlPr>
                            <a:rPr lang="en-US" sz="2000" i="1">
                              <a:latin typeface="Cambria Math" panose="02040503050406030204" pitchFamily="18" charset="0"/>
                            </a:rPr>
                          </m:ctrlPr>
                        </m:groupChrPr>
                        <m:e>
                          <m:r>
                            <m:rPr>
                              <m:brk m:alnAt="1"/>
                            </m:rPr>
                            <a:rPr lang="en-US" sz="2000" i="1">
                              <a:latin typeface="Cambria Math" panose="02040503050406030204" pitchFamily="18" charset="0"/>
                            </a:rPr>
                            <m:t> </m:t>
                          </m:r>
                        </m:e>
                      </m:groupChr>
                      <m:r>
                        <a:rPr lang="en-US" sz="2000" i="1">
                          <a:latin typeface="Cambria Math" panose="02040503050406030204" pitchFamily="18" charset="0"/>
                        </a:rPr>
                        <m:t> </m:t>
                      </m:r>
                    </m:oMath>
                  </a14:m>
                  <a:r>
                    <a:rPr lang="en-US" sz="2000" dirty="0"/>
                    <a:t>solve </a:t>
                  </a:r>
                  <a14:m>
                    <m:oMath xmlns:m="http://schemas.openxmlformats.org/officeDocument/2006/math">
                      <m:r>
                        <a:rPr lang="en-US" sz="2000" b="1" i="1">
                          <a:latin typeface="Cambria Math" panose="02040503050406030204" pitchFamily="18" charset="0"/>
                        </a:rPr>
                        <m:t>𝑨</m:t>
                      </m:r>
                      <m:r>
                        <a:rPr lang="en-US" sz="2000" b="1" i="1">
                          <a:latin typeface="Cambria Math" panose="02040503050406030204" pitchFamily="18" charset="0"/>
                        </a:rPr>
                        <m:t>𝜶</m:t>
                      </m:r>
                      <m:r>
                        <a:rPr lang="en-US" sz="2000" b="1" i="1">
                          <a:latin typeface="Cambria Math" panose="02040503050406030204" pitchFamily="18" charset="0"/>
                        </a:rPr>
                        <m:t>=</m:t>
                      </m:r>
                      <m:r>
                        <a:rPr lang="en-US" sz="2000" b="1" i="1">
                          <a:latin typeface="Cambria Math" panose="02040503050406030204" pitchFamily="18" charset="0"/>
                        </a:rPr>
                        <m:t>𝒃</m:t>
                      </m:r>
                    </m:oMath>
                  </a14:m>
                  <a:endParaRPr lang="en-US" sz="2000" dirty="0"/>
                </a:p>
              </p:txBody>
            </p:sp>
          </mc:Choice>
          <mc:Fallback xmlns="">
            <p:sp>
              <p:nvSpPr>
                <p:cNvPr id="33" name="TextBox 32"/>
                <p:cNvSpPr txBox="1">
                  <a:spLocks noRot="1" noChangeAspect="1" noMove="1" noResize="1" noEditPoints="1" noAdjustHandles="1" noChangeArrowheads="1" noChangeShapeType="1" noTextEdit="1"/>
                </p:cNvSpPr>
                <p:nvPr/>
              </p:nvSpPr>
              <p:spPr>
                <a:xfrm>
                  <a:off x="1729195" y="4271749"/>
                  <a:ext cx="3231885" cy="483850"/>
                </a:xfrm>
                <a:prstGeom prst="rect">
                  <a:avLst/>
                </a:prstGeom>
                <a:blipFill>
                  <a:blip r:embed="rId4"/>
                  <a:stretch>
                    <a:fillRect t="-18072" b="-26506"/>
                  </a:stretch>
                </a:blipFill>
                <a:ln w="19050">
                  <a:solidFill>
                    <a:srgbClr val="7030A0"/>
                  </a:solidFill>
                </a:ln>
              </p:spPr>
              <p:txBody>
                <a:bodyPr/>
                <a:lstStyle/>
                <a:p>
                  <a:r>
                    <a:rPr lang="cs-CZ">
                      <a:noFill/>
                    </a:rPr>
                    <a:t> </a:t>
                  </a:r>
                </a:p>
              </p:txBody>
            </p:sp>
          </mc:Fallback>
        </mc:AlternateContent>
      </p:grpSp>
      <p:grpSp>
        <p:nvGrpSpPr>
          <p:cNvPr id="34" name="Group 33"/>
          <p:cNvGrpSpPr/>
          <p:nvPr/>
        </p:nvGrpSpPr>
        <p:grpSpPr>
          <a:xfrm>
            <a:off x="1729195" y="3927738"/>
            <a:ext cx="3231885" cy="744121"/>
            <a:chOff x="1729195" y="3927738"/>
            <a:chExt cx="3231885" cy="744121"/>
          </a:xfrm>
        </p:grpSpPr>
        <p:cxnSp>
          <p:nvCxnSpPr>
            <p:cNvPr id="35" name="Straight Arrow Connector 34"/>
            <p:cNvCxnSpPr/>
            <p:nvPr/>
          </p:nvCxnSpPr>
          <p:spPr>
            <a:xfrm>
              <a:off x="3345137" y="3927738"/>
              <a:ext cx="0" cy="362161"/>
            </a:xfrm>
            <a:prstGeom prst="straightConnector1">
              <a:avLst/>
            </a:prstGeom>
            <a:ln w="38100">
              <a:solidFill>
                <a:srgbClr val="7030A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p:cNvSpPr txBox="1"/>
                <p:nvPr/>
              </p:nvSpPr>
              <p:spPr>
                <a:xfrm>
                  <a:off x="1729195" y="4271749"/>
                  <a:ext cx="3231885" cy="400110"/>
                </a:xfrm>
                <a:prstGeom prst="rect">
                  <a:avLst/>
                </a:prstGeom>
                <a:solidFill>
                  <a:schemeClr val="bg1"/>
                </a:solidFill>
                <a:ln w="19050">
                  <a:solidFill>
                    <a:srgbClr val="7030A0"/>
                  </a:solidFill>
                </a:ln>
              </p:spPr>
              <p:txBody>
                <a:bodyPr wrap="square" rtlCol="0">
                  <a:spAutoFit/>
                </a:bodyPr>
                <a:lstStyle/>
                <a:p>
                  <a:pPr marL="19982" lvl="1" algn="ctr"/>
                  <a:r>
                    <a:rPr lang="en-US" sz="2000" dirty="0"/>
                    <a:t>Update </a:t>
                  </a:r>
                  <a14:m>
                    <m:oMath xmlns:m="http://schemas.openxmlformats.org/officeDocument/2006/math">
                      <m:r>
                        <a:rPr lang="en-US" sz="2000" b="1" i="1">
                          <a:latin typeface="Cambria Math" panose="02040503050406030204" pitchFamily="18" charset="0"/>
                        </a:rPr>
                        <m:t>𝑨</m:t>
                      </m:r>
                      <m:r>
                        <a:rPr lang="en-US" sz="2000">
                          <a:latin typeface="Cambria Math" panose="02040503050406030204" pitchFamily="18" charset="0"/>
                        </a:rPr>
                        <m:t>, </m:t>
                      </m:r>
                      <m:r>
                        <a:rPr lang="en-US" sz="2000" b="1" i="1">
                          <a:latin typeface="Cambria Math" panose="02040503050406030204" pitchFamily="18" charset="0"/>
                        </a:rPr>
                        <m:t>𝒃</m:t>
                      </m:r>
                    </m:oMath>
                  </a14:m>
                  <a:endParaRPr lang="en-US" sz="2000" dirty="0"/>
                </a:p>
              </p:txBody>
            </p:sp>
          </mc:Choice>
          <mc:Fallback xmlns="">
            <p:sp>
              <p:nvSpPr>
                <p:cNvPr id="36" name="TextBox 35"/>
                <p:cNvSpPr txBox="1">
                  <a:spLocks noRot="1" noChangeAspect="1" noMove="1" noResize="1" noEditPoints="1" noAdjustHandles="1" noChangeArrowheads="1" noChangeShapeType="1" noTextEdit="1"/>
                </p:cNvSpPr>
                <p:nvPr/>
              </p:nvSpPr>
              <p:spPr>
                <a:xfrm>
                  <a:off x="1729195" y="4271749"/>
                  <a:ext cx="3231885" cy="400110"/>
                </a:xfrm>
                <a:prstGeom prst="rect">
                  <a:avLst/>
                </a:prstGeom>
                <a:blipFill>
                  <a:blip r:embed="rId5"/>
                  <a:stretch>
                    <a:fillRect t="-7353" b="-23529"/>
                  </a:stretch>
                </a:blipFill>
                <a:ln w="19050">
                  <a:solidFill>
                    <a:srgbClr val="7030A0"/>
                  </a:solidFill>
                </a:ln>
              </p:spPr>
              <p:txBody>
                <a:bodyPr/>
                <a:lstStyle/>
                <a:p>
                  <a:r>
                    <a:rPr lang="cs-CZ">
                      <a:noFill/>
                    </a:rPr>
                    <a:t> </a:t>
                  </a:r>
                </a:p>
              </p:txBody>
            </p:sp>
          </mc:Fallback>
        </mc:AlternateContent>
      </p:grpSp>
      <p:grpSp>
        <p:nvGrpSpPr>
          <p:cNvPr id="37" name="Group 36"/>
          <p:cNvGrpSpPr/>
          <p:nvPr/>
        </p:nvGrpSpPr>
        <p:grpSpPr>
          <a:xfrm>
            <a:off x="1729195" y="2969841"/>
            <a:ext cx="3231885" cy="1153527"/>
            <a:chOff x="1729195" y="2969841"/>
            <a:chExt cx="3231885" cy="1153527"/>
          </a:xfrm>
        </p:grpSpPr>
        <p:cxnSp>
          <p:nvCxnSpPr>
            <p:cNvPr id="38" name="Straight Arrow Connector 37"/>
            <p:cNvCxnSpPr/>
            <p:nvPr/>
          </p:nvCxnSpPr>
          <p:spPr>
            <a:xfrm>
              <a:off x="3345137" y="2969841"/>
              <a:ext cx="0" cy="362161"/>
            </a:xfrm>
            <a:prstGeom prst="straightConnector1">
              <a:avLst/>
            </a:prstGeom>
            <a:ln w="38100">
              <a:solidFill>
                <a:srgbClr val="7030A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TextBox 38"/>
                <p:cNvSpPr txBox="1"/>
                <p:nvPr/>
              </p:nvSpPr>
              <p:spPr>
                <a:xfrm>
                  <a:off x="1729195" y="3311094"/>
                  <a:ext cx="3231885" cy="812274"/>
                </a:xfrm>
                <a:prstGeom prst="rect">
                  <a:avLst/>
                </a:prstGeom>
                <a:solidFill>
                  <a:schemeClr val="bg1"/>
                </a:solidFill>
                <a:ln w="19050">
                  <a:solidFill>
                    <a:srgbClr val="7030A0"/>
                  </a:solidFill>
                </a:ln>
              </p:spPr>
              <p:txBody>
                <a:bodyPr wrap="square" rtlCol="0">
                  <a:spAutoFit/>
                </a:bodyPr>
                <a:lstStyle/>
                <a:p>
                  <a:pPr algn="ctr"/>
                  <a14:m>
                    <m:oMath xmlns:m="http://schemas.openxmlformats.org/officeDocument/2006/math">
                      <m:r>
                        <m:rPr>
                          <m:nor/>
                        </m:rPr>
                        <a:rPr lang="en-US" sz="2000" b="1" smtClean="0"/>
                        <m:t>result</m:t>
                      </m:r>
                      <m:r>
                        <m:rPr>
                          <m:nor/>
                        </m:rPr>
                        <a:rPr lang="en-US" sz="2000" smtClean="0"/>
                        <m:t> </m:t>
                      </m:r>
                      <m:groupChr>
                        <m:groupChrPr>
                          <m:chr m:val="←"/>
                          <m:pos m:val="top"/>
                          <m:ctrlPr>
                            <a:rPr lang="en-US" sz="2000" i="1">
                              <a:latin typeface="Cambria Math" panose="02040503050406030204" pitchFamily="18" charset="0"/>
                            </a:rPr>
                          </m:ctrlPr>
                        </m:groupChrPr>
                        <m:e>
                          <m:r>
                            <m:rPr>
                              <m:brk m:alnAt="1"/>
                            </m:rPr>
                            <a:rPr lang="en-US" sz="2000" i="1">
                              <a:latin typeface="Cambria Math" panose="02040503050406030204" pitchFamily="18" charset="0"/>
                            </a:rPr>
                            <m:t> </m:t>
                          </m:r>
                        </m:e>
                      </m:groupChr>
                      <m:r>
                        <a:rPr lang="en-US" sz="2000" i="1">
                          <a:latin typeface="Cambria Math" panose="02040503050406030204" pitchFamily="18" charset="0"/>
                        </a:rPr>
                        <m:t> </m:t>
                      </m:r>
                      <m:r>
                        <m:rPr>
                          <m:nor/>
                        </m:rPr>
                        <a:rPr lang="en-US" sz="2000" b="1"/>
                        <m:t>result</m:t>
                      </m:r>
                      <m:r>
                        <a:rPr lang="en-US" sz="2000" i="1">
                          <a:latin typeface="Cambria Math" panose="02040503050406030204" pitchFamily="18" charset="0"/>
                        </a:rPr>
                        <m:t>+</m:t>
                      </m:r>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𝐹</m:t>
                              </m:r>
                            </m:e>
                            <m:sub>
                              <m:r>
                                <a:rPr lang="en-US" sz="2000" i="1">
                                  <a:latin typeface="Cambria Math" panose="02040503050406030204" pitchFamily="18" charset="0"/>
                                </a:rPr>
                                <m:t>𝑜𝑝𝑡</m:t>
                              </m:r>
                            </m:sub>
                          </m:sSub>
                        </m:e>
                      </m:d>
                    </m:oMath>
                  </a14:m>
                  <a:r>
                    <a:rPr lang="en-US" sz="2000" dirty="0"/>
                    <a:t> given current </a:t>
                  </a:r>
                  <a14:m>
                    <m:oMath xmlns:m="http://schemas.openxmlformats.org/officeDocument/2006/math">
                      <m:r>
                        <a:rPr lang="en-US" sz="2000" b="1" i="1" smtClean="0">
                          <a:latin typeface="Cambria Math" panose="02040503050406030204" pitchFamily="18" charset="0"/>
                        </a:rPr>
                        <m:t>𝜶</m:t>
                      </m:r>
                    </m:oMath>
                  </a14:m>
                  <a:endParaRPr lang="en-US" sz="2000" b="1" dirty="0"/>
                </a:p>
              </p:txBody>
            </p:sp>
          </mc:Choice>
          <mc:Fallback xmlns="">
            <p:sp>
              <p:nvSpPr>
                <p:cNvPr id="13" name="TextBox 12"/>
                <p:cNvSpPr txBox="1">
                  <a:spLocks noRot="1" noChangeAspect="1" noMove="1" noResize="1" noEditPoints="1" noAdjustHandles="1" noChangeArrowheads="1" noChangeShapeType="1" noTextEdit="1"/>
                </p:cNvSpPr>
                <p:nvPr/>
              </p:nvSpPr>
              <p:spPr>
                <a:xfrm>
                  <a:off x="1729195" y="3311094"/>
                  <a:ext cx="3231885" cy="812274"/>
                </a:xfrm>
                <a:prstGeom prst="rect">
                  <a:avLst/>
                </a:prstGeom>
                <a:blipFill>
                  <a:blip r:embed="rId6"/>
                  <a:stretch>
                    <a:fillRect t="-8824" b="-11029"/>
                  </a:stretch>
                </a:blipFill>
                <a:ln w="19050">
                  <a:solidFill>
                    <a:srgbClr val="7030A0"/>
                  </a:solidFill>
                </a:ln>
              </p:spPr>
              <p:txBody>
                <a:bodyPr/>
                <a:lstStyle/>
                <a:p>
                  <a:r>
                    <a:rPr lang="cs-CZ">
                      <a:noFill/>
                    </a:rPr>
                    <a:t> </a:t>
                  </a:r>
                </a:p>
              </p:txBody>
            </p:sp>
          </mc:Fallback>
        </mc:AlternateContent>
      </p:grpSp>
      <p:grpSp>
        <p:nvGrpSpPr>
          <p:cNvPr id="40" name="Group 39"/>
          <p:cNvGrpSpPr/>
          <p:nvPr/>
        </p:nvGrpSpPr>
        <p:grpSpPr>
          <a:xfrm>
            <a:off x="1729195" y="2084803"/>
            <a:ext cx="3231885" cy="1077911"/>
            <a:chOff x="1729195" y="2084803"/>
            <a:chExt cx="3231885" cy="1077911"/>
          </a:xfrm>
        </p:grpSpPr>
        <p:cxnSp>
          <p:nvCxnSpPr>
            <p:cNvPr id="41" name="Straight Arrow Connector 40"/>
            <p:cNvCxnSpPr/>
            <p:nvPr/>
          </p:nvCxnSpPr>
          <p:spPr>
            <a:xfrm>
              <a:off x="3345137" y="2084803"/>
              <a:ext cx="0" cy="362161"/>
            </a:xfrm>
            <a:prstGeom prst="straightConnector1">
              <a:avLst/>
            </a:prstGeom>
            <a:ln w="38100">
              <a:solidFill>
                <a:srgbClr val="7030A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729195" y="2430141"/>
              <a:ext cx="3231885" cy="732573"/>
            </a:xfrm>
            <a:prstGeom prst="rect">
              <a:avLst/>
            </a:prstGeom>
            <a:solidFill>
              <a:schemeClr val="bg1"/>
            </a:solidFill>
            <a:ln w="19050">
              <a:solidFill>
                <a:srgbClr val="7030A0"/>
              </a:solidFill>
            </a:ln>
          </p:spPr>
          <p:txBody>
            <a:bodyPr wrap="square" rtlCol="0">
              <a:spAutoFit/>
            </a:bodyPr>
            <a:lstStyle/>
            <a:p>
              <a:pPr marL="0" lvl="1" algn="ctr"/>
              <a:r>
                <a:rPr lang="en-US" sz="2000" dirty="0"/>
                <a:t>Draw samples from all techniques</a:t>
              </a:r>
            </a:p>
          </p:txBody>
        </p:sp>
      </p:grpSp>
      <mc:AlternateContent xmlns:mc="http://schemas.openxmlformats.org/markup-compatibility/2006" xmlns:a14="http://schemas.microsoft.com/office/drawing/2010/main">
        <mc:Choice Requires="a14">
          <p:sp>
            <p:nvSpPr>
              <p:cNvPr id="43" name="TextBox 42"/>
              <p:cNvSpPr txBox="1"/>
              <p:nvPr/>
            </p:nvSpPr>
            <p:spPr>
              <a:xfrm>
                <a:off x="2050424" y="1797911"/>
                <a:ext cx="2589427" cy="483850"/>
              </a:xfrm>
              <a:prstGeom prst="rect">
                <a:avLst/>
              </a:prstGeom>
              <a:solidFill>
                <a:schemeClr val="bg1"/>
              </a:solidFill>
              <a:ln w="19050">
                <a:solidFill>
                  <a:srgbClr val="7030A0"/>
                </a:solidFill>
              </a:ln>
            </p:spPr>
            <p:txBody>
              <a:bodyPr wrap="none" rtlCol="0">
                <a:spAutoFit/>
              </a:bodyPr>
              <a:lstStyle/>
              <a:p>
                <a:pPr marL="0" lvl="1"/>
                <a14:m>
                  <m:oMathPara xmlns:m="http://schemas.openxmlformats.org/officeDocument/2006/math">
                    <m:oMathParaPr>
                      <m:jc m:val="centerGroup"/>
                    </m:oMathParaPr>
                    <m:oMath xmlns:m="http://schemas.openxmlformats.org/officeDocument/2006/math">
                      <m:r>
                        <a:rPr lang="en-US" sz="2000" b="1" i="1">
                          <a:latin typeface="Cambria Math" panose="02040503050406030204" pitchFamily="18" charset="0"/>
                        </a:rPr>
                        <m:t>𝜶</m:t>
                      </m:r>
                      <m:r>
                        <a:rPr lang="en-US" sz="2000" b="1" i="1">
                          <a:latin typeface="Cambria Math" panose="02040503050406030204" pitchFamily="18" charset="0"/>
                        </a:rPr>
                        <m:t> </m:t>
                      </m:r>
                      <m:groupChr>
                        <m:groupChrPr>
                          <m:chr m:val="←"/>
                          <m:pos m:val="top"/>
                          <m:ctrlPr>
                            <a:rPr lang="en-US" sz="2000" i="1">
                              <a:latin typeface="Cambria Math" panose="02040503050406030204" pitchFamily="18" charset="0"/>
                            </a:rPr>
                          </m:ctrlPr>
                        </m:groupChrPr>
                        <m:e>
                          <m:r>
                            <m:rPr>
                              <m:brk m:alnAt="1"/>
                            </m:rPr>
                            <a:rPr lang="en-US" sz="2000" i="1">
                              <a:latin typeface="Cambria Math" panose="02040503050406030204" pitchFamily="18" charset="0"/>
                            </a:rPr>
                            <m:t> </m:t>
                          </m:r>
                        </m:e>
                      </m:groupChr>
                      <m:r>
                        <a:rPr lang="en-US" sz="2000" i="1">
                          <a:latin typeface="Cambria Math" panose="02040503050406030204" pitchFamily="18" charset="0"/>
                        </a:rPr>
                        <m:t> 0, </m:t>
                      </m:r>
                      <m:r>
                        <m:rPr>
                          <m:nor/>
                        </m:rPr>
                        <a:rPr lang="en-US" sz="2000"/>
                        <m:t> </m:t>
                      </m:r>
                      <m:r>
                        <m:rPr>
                          <m:nor/>
                        </m:rPr>
                        <a:rPr lang="en-US" sz="2000" b="1"/>
                        <m:t>result</m:t>
                      </m:r>
                      <m:r>
                        <a:rPr lang="en-US" sz="2000" i="1">
                          <a:latin typeface="Cambria Math" panose="02040503050406030204" pitchFamily="18" charset="0"/>
                        </a:rPr>
                        <m:t> </m:t>
                      </m:r>
                      <m:groupChr>
                        <m:groupChrPr>
                          <m:chr m:val="←"/>
                          <m:pos m:val="top"/>
                          <m:ctrlPr>
                            <a:rPr lang="en-US" sz="2000" i="1">
                              <a:latin typeface="Cambria Math" panose="02040503050406030204" pitchFamily="18" charset="0"/>
                            </a:rPr>
                          </m:ctrlPr>
                        </m:groupChrPr>
                        <m:e>
                          <m:r>
                            <m:rPr>
                              <m:brk m:alnAt="1"/>
                            </m:rPr>
                            <a:rPr lang="en-US" sz="2000" i="1">
                              <a:latin typeface="Cambria Math" panose="02040503050406030204" pitchFamily="18" charset="0"/>
                            </a:rPr>
                            <m:t> </m:t>
                          </m:r>
                        </m:e>
                      </m:groupChr>
                      <m:r>
                        <a:rPr lang="en-US" sz="2000" i="1">
                          <a:latin typeface="Cambria Math" panose="02040503050406030204" pitchFamily="18" charset="0"/>
                        </a:rPr>
                        <m:t> 0</m:t>
                      </m:r>
                    </m:oMath>
                  </m:oMathPara>
                </a14:m>
                <a:endParaRPr lang="en-US" sz="2000" dirty="0"/>
              </a:p>
            </p:txBody>
          </p:sp>
        </mc:Choice>
        <mc:Fallback xmlns="">
          <p:sp>
            <p:nvSpPr>
              <p:cNvPr id="43" name="TextBox 42"/>
              <p:cNvSpPr txBox="1">
                <a:spLocks noRot="1" noChangeAspect="1" noMove="1" noResize="1" noEditPoints="1" noAdjustHandles="1" noChangeArrowheads="1" noChangeShapeType="1" noTextEdit="1"/>
              </p:cNvSpPr>
              <p:nvPr/>
            </p:nvSpPr>
            <p:spPr>
              <a:xfrm>
                <a:off x="2050424" y="1797911"/>
                <a:ext cx="2589427" cy="483850"/>
              </a:xfrm>
              <a:prstGeom prst="rect">
                <a:avLst/>
              </a:prstGeom>
              <a:blipFill>
                <a:blip r:embed="rId7"/>
                <a:stretch>
                  <a:fillRect t="-18293" r="-15888" b="-28049"/>
                </a:stretch>
              </a:blipFill>
              <a:ln w="19050">
                <a:solidFill>
                  <a:srgbClr val="7030A0"/>
                </a:solidFill>
              </a:ln>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44" name="TextBox 43"/>
              <p:cNvSpPr txBox="1"/>
              <p:nvPr/>
            </p:nvSpPr>
            <p:spPr>
              <a:xfrm>
                <a:off x="1072863" y="2355232"/>
                <a:ext cx="587020" cy="400110"/>
              </a:xfrm>
              <a:prstGeom prst="rect">
                <a:avLst/>
              </a:prstGeom>
              <a:noFill/>
              <a:ln>
                <a:noFill/>
              </a:ln>
            </p:spPr>
            <p:txBody>
              <a:bodyPr wrap="none" rtlCol="0">
                <a:spAutoFit/>
              </a:bodyPr>
              <a:lstStyle/>
              <a:p>
                <a:pPr marL="0" lvl="1"/>
                <a14:m>
                  <m:oMath xmlns:m="http://schemas.openxmlformats.org/officeDocument/2006/math">
                    <m:r>
                      <a:rPr lang="en-US" sz="2000" b="1" i="1" smtClean="0">
                        <a:latin typeface="Cambria Math" panose="02040503050406030204" pitchFamily="18" charset="0"/>
                      </a:rPr>
                      <m:t>𝑴</m:t>
                    </m:r>
                  </m:oMath>
                </a14:m>
                <a:r>
                  <a:rPr lang="en-US" sz="2000" dirty="0"/>
                  <a:t> x</a:t>
                </a:r>
              </a:p>
            </p:txBody>
          </p:sp>
        </mc:Choice>
        <mc:Fallback xmlns="">
          <p:sp>
            <p:nvSpPr>
              <p:cNvPr id="44" name="TextBox 43"/>
              <p:cNvSpPr txBox="1">
                <a:spLocks noRot="1" noChangeAspect="1" noMove="1" noResize="1" noEditPoints="1" noAdjustHandles="1" noChangeArrowheads="1" noChangeShapeType="1" noTextEdit="1"/>
              </p:cNvSpPr>
              <p:nvPr/>
            </p:nvSpPr>
            <p:spPr>
              <a:xfrm>
                <a:off x="1072863" y="2355232"/>
                <a:ext cx="587020" cy="400110"/>
              </a:xfrm>
              <a:prstGeom prst="rect">
                <a:avLst/>
              </a:prstGeom>
              <a:blipFill>
                <a:blip r:embed="rId8"/>
                <a:stretch>
                  <a:fillRect t="-7576" r="-9375" b="-25758"/>
                </a:stretch>
              </a:blipFill>
              <a:ln>
                <a:noFill/>
              </a:ln>
            </p:spPr>
            <p:txBody>
              <a:bodyPr/>
              <a:lstStyle/>
              <a:p>
                <a:r>
                  <a:rPr lang="cs-CZ">
                    <a:noFill/>
                  </a:rPr>
                  <a:t> </a:t>
                </a:r>
              </a:p>
            </p:txBody>
          </p:sp>
        </mc:Fallback>
      </mc:AlternateContent>
      <p:sp>
        <p:nvSpPr>
          <p:cNvPr id="2" name="Footer Placeholder 1"/>
          <p:cNvSpPr>
            <a:spLocks noGrp="1"/>
          </p:cNvSpPr>
          <p:nvPr>
            <p:ph type="ftr" sz="quarter" idx="10"/>
          </p:nvPr>
        </p:nvSpPr>
        <p:spPr/>
        <p:txBody>
          <a:bodyPr/>
          <a:lstStyle/>
          <a:p>
            <a:pPr algn="l"/>
            <a:r>
              <a:rPr lang="en-US">
                <a:solidFill>
                  <a:srgbClr val="34205B"/>
                </a:solidFill>
              </a:rPr>
              <a:t>Kondapaneni, Vévoda, Grittmann, Skřivan, Slusallek, Křivánek -- Optimal multiple importance sampling</a:t>
            </a:r>
            <a:endParaRPr lang="cs-CZ" dirty="0">
              <a:solidFill>
                <a:srgbClr val="34205B"/>
              </a:solidFill>
            </a:endParaRPr>
          </a:p>
        </p:txBody>
      </p:sp>
      <p:sp>
        <p:nvSpPr>
          <p:cNvPr id="4" name="Slide Number Placeholder 3"/>
          <p:cNvSpPr>
            <a:spLocks noGrp="1"/>
          </p:cNvSpPr>
          <p:nvPr>
            <p:ph type="sldNum" sz="quarter" idx="11"/>
          </p:nvPr>
        </p:nvSpPr>
        <p:spPr/>
        <p:txBody>
          <a:bodyPr/>
          <a:lstStyle/>
          <a:p>
            <a:fld id="{22715E2D-623F-42BE-A608-3D699D020166}" type="slidenum">
              <a:rPr lang="x-none" smtClean="0"/>
              <a:pPr/>
              <a:t>30</a:t>
            </a:fld>
            <a:endParaRPr lang="x-none" dirty="0"/>
          </a:p>
        </p:txBody>
      </p:sp>
      <p:sp>
        <p:nvSpPr>
          <p:cNvPr id="5" name="Rectangle 4"/>
          <p:cNvSpPr/>
          <p:nvPr/>
        </p:nvSpPr>
        <p:spPr>
          <a:xfrm>
            <a:off x="184537" y="586154"/>
            <a:ext cx="5234130" cy="5696113"/>
          </a:xfrm>
          <a:prstGeom prst="rect">
            <a:avLst/>
          </a:prstGeom>
          <a:solidFill>
            <a:srgbClr val="FFFFFF">
              <a:alpha val="7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mc:AlternateContent xmlns:mc="http://schemas.openxmlformats.org/markup-compatibility/2006" xmlns:a14="http://schemas.microsoft.com/office/drawing/2010/main">
        <mc:Choice Requires="a14">
          <p:sp>
            <p:nvSpPr>
              <p:cNvPr id="21" name="Content Placeholder 3"/>
              <p:cNvSpPr txBox="1">
                <a:spLocks/>
              </p:cNvSpPr>
              <p:nvPr/>
            </p:nvSpPr>
            <p:spPr>
              <a:xfrm>
                <a:off x="3285067" y="2096911"/>
                <a:ext cx="5621867" cy="2664179"/>
              </a:xfrm>
              <a:prstGeom prst="rect">
                <a:avLst/>
              </a:prstGeom>
              <a:solidFill>
                <a:schemeClr val="bg1"/>
              </a:solidFill>
              <a:ln w="38100">
                <a:solidFill>
                  <a:srgbClr val="7030A0"/>
                </a:solidFill>
              </a:ln>
              <a:effectLst/>
            </p:spPr>
            <p:txBody>
              <a:bodyPr vert="horz" lIns="0" tIns="0" rIns="0" bIns="0" rtlCol="0">
                <a:normAutofit/>
              </a:bodyPr>
              <a:lstStyle>
                <a:lvl1pPr marL="197255" indent="-197255" algn="l" defTabSz="789018" rtl="0" eaLnBrk="1" latinLnBrk="0" hangingPunct="1">
                  <a:lnSpc>
                    <a:spcPct val="110000"/>
                  </a:lnSpc>
                  <a:spcBef>
                    <a:spcPts val="0"/>
                  </a:spcBef>
                  <a:buFont typeface="Arial" panose="020B0604020202020204" pitchFamily="34" charset="0"/>
                  <a:buChar char="•"/>
                  <a:defRPr sz="22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1pPr>
                <a:lvl2pPr marL="420031" indent="-208773" algn="l" defTabSz="789018" rtl="0" eaLnBrk="1" latinLnBrk="0" hangingPunct="1">
                  <a:lnSpc>
                    <a:spcPct val="110000"/>
                  </a:lnSpc>
                  <a:spcBef>
                    <a:spcPts val="0"/>
                  </a:spcBef>
                  <a:buFont typeface="Arial" panose="020B0604020202020204" pitchFamily="34" charset="0"/>
                  <a:buChar char="•"/>
                  <a:defRPr sz="19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2pPr>
                <a:lvl3pPr marL="702123" indent="-282092" algn="l" defTabSz="789018" rtl="0" eaLnBrk="1" latinLnBrk="0" hangingPunct="1">
                  <a:lnSpc>
                    <a:spcPct val="110000"/>
                  </a:lnSpc>
                  <a:spcBef>
                    <a:spcPts val="0"/>
                  </a:spcBef>
                  <a:buFont typeface="Arial" panose="020B0604020202020204" pitchFamily="34" charset="0"/>
                  <a:buChar char="•"/>
                  <a:defRPr sz="19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3pPr>
                <a:lvl4pPr marL="984214" indent="-282092" algn="l" defTabSz="789018" rtl="0" eaLnBrk="1" latinLnBrk="0" hangingPunct="1">
                  <a:lnSpc>
                    <a:spcPct val="110000"/>
                  </a:lnSpc>
                  <a:spcBef>
                    <a:spcPts val="0"/>
                  </a:spcBef>
                  <a:buFont typeface="Arial" panose="020B0604020202020204" pitchFamily="34" charset="0"/>
                  <a:buChar char="•"/>
                  <a:defRPr sz="17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4pPr>
                <a:lvl5pPr marL="1262578" indent="-278364" algn="l" defTabSz="789018" rtl="0" eaLnBrk="1" latinLnBrk="0" hangingPunct="1">
                  <a:lnSpc>
                    <a:spcPct val="110000"/>
                  </a:lnSpc>
                  <a:spcBef>
                    <a:spcPts val="0"/>
                  </a:spcBef>
                  <a:buFont typeface="Arial" panose="020B0604020202020204" pitchFamily="34" charset="0"/>
                  <a:buChar char="•"/>
                  <a:defRPr sz="17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5pPr>
                <a:lvl6pPr marL="2169799" indent="-197255" algn="l" defTabSz="789018" rtl="0" eaLnBrk="1" latinLnBrk="0" hangingPunct="1">
                  <a:lnSpc>
                    <a:spcPct val="90000"/>
                  </a:lnSpc>
                  <a:spcBef>
                    <a:spcPts val="431"/>
                  </a:spcBef>
                  <a:buFont typeface="Arial" panose="020B0604020202020204" pitchFamily="34" charset="0"/>
                  <a:buChar char="•"/>
                  <a:defRPr sz="1600" kern="1200">
                    <a:solidFill>
                      <a:schemeClr val="tx1"/>
                    </a:solidFill>
                    <a:latin typeface="+mn-lt"/>
                    <a:ea typeface="+mn-ea"/>
                    <a:cs typeface="+mn-cs"/>
                  </a:defRPr>
                </a:lvl6pPr>
                <a:lvl7pPr marL="2564308" indent="-197255" algn="l" defTabSz="789018" rtl="0" eaLnBrk="1" latinLnBrk="0" hangingPunct="1">
                  <a:lnSpc>
                    <a:spcPct val="90000"/>
                  </a:lnSpc>
                  <a:spcBef>
                    <a:spcPts val="431"/>
                  </a:spcBef>
                  <a:buFont typeface="Arial" panose="020B0604020202020204" pitchFamily="34" charset="0"/>
                  <a:buChar char="•"/>
                  <a:defRPr sz="1600" kern="1200">
                    <a:solidFill>
                      <a:schemeClr val="tx1"/>
                    </a:solidFill>
                    <a:latin typeface="+mn-lt"/>
                    <a:ea typeface="+mn-ea"/>
                    <a:cs typeface="+mn-cs"/>
                  </a:defRPr>
                </a:lvl7pPr>
                <a:lvl8pPr marL="2958817" indent="-197255" algn="l" defTabSz="789018" rtl="0" eaLnBrk="1" latinLnBrk="0" hangingPunct="1">
                  <a:lnSpc>
                    <a:spcPct val="90000"/>
                  </a:lnSpc>
                  <a:spcBef>
                    <a:spcPts val="431"/>
                  </a:spcBef>
                  <a:buFont typeface="Arial" panose="020B0604020202020204" pitchFamily="34" charset="0"/>
                  <a:buChar char="•"/>
                  <a:defRPr sz="1600" kern="1200">
                    <a:solidFill>
                      <a:schemeClr val="tx1"/>
                    </a:solidFill>
                    <a:latin typeface="+mn-lt"/>
                    <a:ea typeface="+mn-ea"/>
                    <a:cs typeface="+mn-cs"/>
                  </a:defRPr>
                </a:lvl8pPr>
                <a:lvl9pPr marL="3353326" indent="-197255" algn="l" defTabSz="789018" rtl="0" eaLnBrk="1" latinLnBrk="0" hangingPunct="1">
                  <a:lnSpc>
                    <a:spcPct val="90000"/>
                  </a:lnSpc>
                  <a:spcBef>
                    <a:spcPts val="431"/>
                  </a:spcBef>
                  <a:buFont typeface="Arial" panose="020B0604020202020204" pitchFamily="34" charset="0"/>
                  <a:buChar char="•"/>
                  <a:defRPr sz="1600" kern="1200">
                    <a:solidFill>
                      <a:schemeClr val="tx1"/>
                    </a:solidFill>
                    <a:latin typeface="+mn-lt"/>
                    <a:ea typeface="+mn-ea"/>
                    <a:cs typeface="+mn-cs"/>
                  </a:defRPr>
                </a:lvl9pPr>
              </a:lstStyle>
              <a:p>
                <a:pPr marL="0" indent="0" algn="ctr">
                  <a:buNone/>
                </a:pPr>
                <a:br>
                  <a:rPr lang="en-US" sz="2800" b="1" dirty="0">
                    <a:latin typeface="+mn-lt"/>
                  </a:rPr>
                </a:br>
                <a:r>
                  <a:rPr lang="en-US" sz="2800" b="1" dirty="0">
                    <a:latin typeface="+mn-lt"/>
                  </a:rPr>
                  <a:t>Observation</a:t>
                </a:r>
                <a:br>
                  <a:rPr lang="en-US" sz="2800" b="1" dirty="0">
                    <a:latin typeface="+mn-lt"/>
                  </a:rPr>
                </a:br>
                <a:br>
                  <a:rPr lang="en-US" sz="2800" dirty="0">
                    <a:latin typeface="+mn-lt"/>
                  </a:rPr>
                </a:br>
                <a14:m>
                  <m:oMath xmlns:m="http://schemas.openxmlformats.org/officeDocument/2006/math">
                    <m:nary>
                      <m:naryPr>
                        <m:chr m:val="∑"/>
                        <m:subHide m:val="on"/>
                        <m:supHide m:val="on"/>
                        <m:ctrlPr>
                          <a:rPr lang="en-US" sz="2800" i="1">
                            <a:latin typeface="Cambria Math" panose="02040503050406030204" pitchFamily="18" charset="0"/>
                          </a:rPr>
                        </m:ctrlPr>
                      </m:naryPr>
                      <m:sub/>
                      <m:sup/>
                      <m:e>
                        <m:sSub>
                          <m:sSubPr>
                            <m:ctrlPr>
                              <a:rPr lang="en-US" sz="2800" i="1">
                                <a:latin typeface="Cambria Math" panose="02040503050406030204" pitchFamily="18" charset="0"/>
                              </a:rPr>
                            </m:ctrlPr>
                          </m:sSubPr>
                          <m:e>
                            <m:r>
                              <a:rPr lang="en-US" sz="2800" i="1">
                                <a:latin typeface="Cambria Math" panose="02040503050406030204" pitchFamily="18" charset="0"/>
                              </a:rPr>
                              <m:t>𝛼</m:t>
                            </m:r>
                          </m:e>
                          <m:sub>
                            <m:r>
                              <a:rPr lang="en-US" sz="2800" i="1">
                                <a:latin typeface="Cambria Math" panose="02040503050406030204" pitchFamily="18" charset="0"/>
                              </a:rPr>
                              <m:t>𝑖</m:t>
                            </m:r>
                          </m:sub>
                        </m:sSub>
                      </m:e>
                    </m:nary>
                  </m:oMath>
                </a14:m>
                <a:r>
                  <a:rPr lang="en-US" sz="2800" dirty="0">
                    <a:latin typeface="+mn-lt"/>
                  </a:rPr>
                  <a:t> is a (biased) estimator of </a:t>
                </a:r>
                <a14:m>
                  <m:oMath xmlns:m="http://schemas.openxmlformats.org/officeDocument/2006/math">
                    <m:r>
                      <a:rPr lang="en-US" sz="2800" i="1">
                        <a:latin typeface="Cambria Math" panose="02040503050406030204" pitchFamily="18" charset="0"/>
                      </a:rPr>
                      <m:t>𝐹</m:t>
                    </m:r>
                  </m:oMath>
                </a14:m>
                <a:endParaRPr lang="en-US" sz="2800" dirty="0">
                  <a:latin typeface="+mn-lt"/>
                </a:endParaRPr>
              </a:p>
              <a:p>
                <a:pPr algn="ctr"/>
                <a:endParaRPr lang="en-US" sz="2800" dirty="0">
                  <a:latin typeface="+mn-lt"/>
                </a:endParaRPr>
              </a:p>
            </p:txBody>
          </p:sp>
        </mc:Choice>
        <mc:Fallback xmlns="">
          <p:sp>
            <p:nvSpPr>
              <p:cNvPr id="21" name="Content Placeholder 3"/>
              <p:cNvSpPr txBox="1">
                <a:spLocks noRot="1" noChangeAspect="1" noMove="1" noResize="1" noEditPoints="1" noAdjustHandles="1" noChangeArrowheads="1" noChangeShapeType="1" noTextEdit="1"/>
              </p:cNvSpPr>
              <p:nvPr/>
            </p:nvSpPr>
            <p:spPr>
              <a:xfrm>
                <a:off x="3285067" y="2096911"/>
                <a:ext cx="5621867" cy="2664179"/>
              </a:xfrm>
              <a:prstGeom prst="rect">
                <a:avLst/>
              </a:prstGeom>
              <a:blipFill>
                <a:blip r:embed="rId9"/>
                <a:stretch>
                  <a:fillRect/>
                </a:stretch>
              </a:blipFill>
              <a:ln w="38100">
                <a:solidFill>
                  <a:srgbClr val="7030A0"/>
                </a:solidFill>
              </a:ln>
              <a:effectLst/>
            </p:spPr>
            <p:txBody>
              <a:bodyPr/>
              <a:lstStyle/>
              <a:p>
                <a:r>
                  <a:rPr lang="cs-CZ">
                    <a:noFill/>
                  </a:rPr>
                  <a:t> </a:t>
                </a:r>
              </a:p>
            </p:txBody>
          </p:sp>
        </mc:Fallback>
      </mc:AlternateContent>
    </p:spTree>
    <p:extLst>
      <p:ext uri="{BB962C8B-B14F-4D97-AF65-F5344CB8AC3E}">
        <p14:creationId xmlns:p14="http://schemas.microsoft.com/office/powerpoint/2010/main" val="406259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Content Placeholder 2">
            <a:extLst>
              <a:ext uri="{FF2B5EF4-FFF2-40B4-BE49-F238E27FC236}">
                <a16:creationId xmlns:a16="http://schemas.microsoft.com/office/drawing/2014/main" id="{0DD16E42-C63E-4E3F-9438-B3A7D16F1E62}"/>
              </a:ext>
            </a:extLst>
          </p:cNvPr>
          <p:cNvSpPr txBox="1">
            <a:spLocks/>
          </p:cNvSpPr>
          <p:nvPr/>
        </p:nvSpPr>
        <p:spPr>
          <a:xfrm>
            <a:off x="770117" y="737046"/>
            <a:ext cx="5150038" cy="859752"/>
          </a:xfrm>
          <a:prstGeom prst="rect">
            <a:avLst/>
          </a:prstGeom>
        </p:spPr>
        <p:txBody>
          <a:bodyPr vert="horz" lIns="0" tIns="0" rIns="0" bIns="0" rtlCol="0">
            <a:noAutofit/>
          </a:bodyPr>
          <a:lstStyle>
            <a:lvl1pPr marL="197255" indent="-197255" algn="l" defTabSz="789018" rtl="0" eaLnBrk="1" latinLnBrk="0" hangingPunct="1">
              <a:lnSpc>
                <a:spcPct val="110000"/>
              </a:lnSpc>
              <a:spcBef>
                <a:spcPts val="0"/>
              </a:spcBef>
              <a:buFont typeface="Arial" panose="020B0604020202020204" pitchFamily="34" charset="0"/>
              <a:buChar char="•"/>
              <a:defRPr sz="22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1pPr>
            <a:lvl2pPr marL="420031" indent="-208773" algn="l" defTabSz="789018" rtl="0" eaLnBrk="1" latinLnBrk="0" hangingPunct="1">
              <a:lnSpc>
                <a:spcPct val="110000"/>
              </a:lnSpc>
              <a:spcBef>
                <a:spcPts val="0"/>
              </a:spcBef>
              <a:buFont typeface="Arial" panose="020B0604020202020204" pitchFamily="34" charset="0"/>
              <a:buChar char="•"/>
              <a:defRPr sz="19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2pPr>
            <a:lvl3pPr marL="702123" indent="-282092" algn="l" defTabSz="789018" rtl="0" eaLnBrk="1" latinLnBrk="0" hangingPunct="1">
              <a:lnSpc>
                <a:spcPct val="110000"/>
              </a:lnSpc>
              <a:spcBef>
                <a:spcPts val="0"/>
              </a:spcBef>
              <a:buFont typeface="Arial" panose="020B0604020202020204" pitchFamily="34" charset="0"/>
              <a:buChar char="•"/>
              <a:defRPr sz="19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3pPr>
            <a:lvl4pPr marL="984214" indent="-282092" algn="l" defTabSz="789018" rtl="0" eaLnBrk="1" latinLnBrk="0" hangingPunct="1">
              <a:lnSpc>
                <a:spcPct val="110000"/>
              </a:lnSpc>
              <a:spcBef>
                <a:spcPts val="0"/>
              </a:spcBef>
              <a:buFont typeface="Arial" panose="020B0604020202020204" pitchFamily="34" charset="0"/>
              <a:buChar char="•"/>
              <a:defRPr sz="17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4pPr>
            <a:lvl5pPr marL="1262578" indent="-278364" algn="l" defTabSz="789018" rtl="0" eaLnBrk="1" latinLnBrk="0" hangingPunct="1">
              <a:lnSpc>
                <a:spcPct val="110000"/>
              </a:lnSpc>
              <a:spcBef>
                <a:spcPts val="0"/>
              </a:spcBef>
              <a:buFont typeface="Arial" panose="020B0604020202020204" pitchFamily="34" charset="0"/>
              <a:buChar char="•"/>
              <a:defRPr sz="17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5pPr>
            <a:lvl6pPr marL="2169799" indent="-197255" algn="l" defTabSz="789018" rtl="0" eaLnBrk="1" latinLnBrk="0" hangingPunct="1">
              <a:lnSpc>
                <a:spcPct val="90000"/>
              </a:lnSpc>
              <a:spcBef>
                <a:spcPts val="431"/>
              </a:spcBef>
              <a:buFont typeface="Arial" panose="020B0604020202020204" pitchFamily="34" charset="0"/>
              <a:buChar char="•"/>
              <a:defRPr sz="1600" kern="1200">
                <a:solidFill>
                  <a:schemeClr val="tx1"/>
                </a:solidFill>
                <a:latin typeface="+mn-lt"/>
                <a:ea typeface="+mn-ea"/>
                <a:cs typeface="+mn-cs"/>
              </a:defRPr>
            </a:lvl6pPr>
            <a:lvl7pPr marL="2564308" indent="-197255" algn="l" defTabSz="789018" rtl="0" eaLnBrk="1" latinLnBrk="0" hangingPunct="1">
              <a:lnSpc>
                <a:spcPct val="90000"/>
              </a:lnSpc>
              <a:spcBef>
                <a:spcPts val="431"/>
              </a:spcBef>
              <a:buFont typeface="Arial" panose="020B0604020202020204" pitchFamily="34" charset="0"/>
              <a:buChar char="•"/>
              <a:defRPr sz="1600" kern="1200">
                <a:solidFill>
                  <a:schemeClr val="tx1"/>
                </a:solidFill>
                <a:latin typeface="+mn-lt"/>
                <a:ea typeface="+mn-ea"/>
                <a:cs typeface="+mn-cs"/>
              </a:defRPr>
            </a:lvl7pPr>
            <a:lvl8pPr marL="2958817" indent="-197255" algn="l" defTabSz="789018" rtl="0" eaLnBrk="1" latinLnBrk="0" hangingPunct="1">
              <a:lnSpc>
                <a:spcPct val="90000"/>
              </a:lnSpc>
              <a:spcBef>
                <a:spcPts val="431"/>
              </a:spcBef>
              <a:buFont typeface="Arial" panose="020B0604020202020204" pitchFamily="34" charset="0"/>
              <a:buChar char="•"/>
              <a:defRPr sz="1600" kern="1200">
                <a:solidFill>
                  <a:schemeClr val="tx1"/>
                </a:solidFill>
                <a:latin typeface="+mn-lt"/>
                <a:ea typeface="+mn-ea"/>
                <a:cs typeface="+mn-cs"/>
              </a:defRPr>
            </a:lvl8pPr>
            <a:lvl9pPr marL="3353326" indent="-197255" algn="l" defTabSz="789018" rtl="0" eaLnBrk="1" latinLnBrk="0" hangingPunct="1">
              <a:lnSpc>
                <a:spcPct val="90000"/>
              </a:lnSpc>
              <a:spcBef>
                <a:spcPts val="431"/>
              </a:spcBef>
              <a:buFont typeface="Arial" panose="020B0604020202020204" pitchFamily="34" charset="0"/>
              <a:buChar char="•"/>
              <a:defRPr sz="1600" kern="1200">
                <a:solidFill>
                  <a:schemeClr val="tx1"/>
                </a:solidFill>
                <a:latin typeface="+mn-lt"/>
                <a:ea typeface="+mn-ea"/>
                <a:cs typeface="+mn-cs"/>
              </a:defRPr>
            </a:lvl9pPr>
          </a:lstStyle>
          <a:p>
            <a:pPr marL="0" indent="0" algn="ctr">
              <a:buNone/>
            </a:pPr>
            <a:r>
              <a:rPr lang="en-US" sz="3200" b="1" dirty="0">
                <a:latin typeface="+mn-lt"/>
              </a:rPr>
              <a:t>Progressive algorithm</a:t>
            </a:r>
            <a:endParaRPr lang="en-US" sz="3200" dirty="0">
              <a:latin typeface="+mn-lt"/>
            </a:endParaRPr>
          </a:p>
        </p:txBody>
      </p:sp>
      <p:sp>
        <p:nvSpPr>
          <p:cNvPr id="6" name="Freeform 5"/>
          <p:cNvSpPr/>
          <p:nvPr/>
        </p:nvSpPr>
        <p:spPr>
          <a:xfrm>
            <a:off x="7015319" y="2770412"/>
            <a:ext cx="841175" cy="1677853"/>
          </a:xfrm>
          <a:custGeom>
            <a:avLst/>
            <a:gdLst>
              <a:gd name="connsiteX0" fmla="*/ 1574800 w 1574800"/>
              <a:gd name="connsiteY0" fmla="*/ 2032000 h 2501900"/>
              <a:gd name="connsiteX1" fmla="*/ 1574800 w 1574800"/>
              <a:gd name="connsiteY1" fmla="*/ 2501900 h 2501900"/>
              <a:gd name="connsiteX2" fmla="*/ 0 w 1574800"/>
              <a:gd name="connsiteY2" fmla="*/ 2501900 h 2501900"/>
              <a:gd name="connsiteX3" fmla="*/ 0 w 1574800"/>
              <a:gd name="connsiteY3" fmla="*/ 6350 h 2501900"/>
              <a:gd name="connsiteX4" fmla="*/ 355600 w 1574800"/>
              <a:gd name="connsiteY4" fmla="*/ 0 h 2501900"/>
              <a:gd name="connsiteX0" fmla="*/ 1581150 w 1581150"/>
              <a:gd name="connsiteY0" fmla="*/ 2133600 h 2501900"/>
              <a:gd name="connsiteX1" fmla="*/ 1574800 w 1581150"/>
              <a:gd name="connsiteY1" fmla="*/ 2501900 h 2501900"/>
              <a:gd name="connsiteX2" fmla="*/ 0 w 1581150"/>
              <a:gd name="connsiteY2" fmla="*/ 2501900 h 2501900"/>
              <a:gd name="connsiteX3" fmla="*/ 0 w 1581150"/>
              <a:gd name="connsiteY3" fmla="*/ 6350 h 2501900"/>
              <a:gd name="connsiteX4" fmla="*/ 355600 w 1581150"/>
              <a:gd name="connsiteY4" fmla="*/ 0 h 2501900"/>
              <a:gd name="connsiteX0" fmla="*/ 1570567 w 1574800"/>
              <a:gd name="connsiteY0" fmla="*/ 2127250 h 2501900"/>
              <a:gd name="connsiteX1" fmla="*/ 1574800 w 1574800"/>
              <a:gd name="connsiteY1" fmla="*/ 2501900 h 2501900"/>
              <a:gd name="connsiteX2" fmla="*/ 0 w 1574800"/>
              <a:gd name="connsiteY2" fmla="*/ 2501900 h 2501900"/>
              <a:gd name="connsiteX3" fmla="*/ 0 w 1574800"/>
              <a:gd name="connsiteY3" fmla="*/ 6350 h 2501900"/>
              <a:gd name="connsiteX4" fmla="*/ 355600 w 1574800"/>
              <a:gd name="connsiteY4" fmla="*/ 0 h 2501900"/>
              <a:gd name="connsiteX0" fmla="*/ 1583267 w 1583267"/>
              <a:gd name="connsiteY0" fmla="*/ 2125134 h 2501900"/>
              <a:gd name="connsiteX1" fmla="*/ 1574800 w 1583267"/>
              <a:gd name="connsiteY1" fmla="*/ 2501900 h 2501900"/>
              <a:gd name="connsiteX2" fmla="*/ 0 w 1583267"/>
              <a:gd name="connsiteY2" fmla="*/ 2501900 h 2501900"/>
              <a:gd name="connsiteX3" fmla="*/ 0 w 1583267"/>
              <a:gd name="connsiteY3" fmla="*/ 6350 h 2501900"/>
              <a:gd name="connsiteX4" fmla="*/ 355600 w 1583267"/>
              <a:gd name="connsiteY4" fmla="*/ 0 h 2501900"/>
              <a:gd name="connsiteX0" fmla="*/ 1572684 w 1574800"/>
              <a:gd name="connsiteY0" fmla="*/ 2125134 h 2501900"/>
              <a:gd name="connsiteX1" fmla="*/ 1574800 w 1574800"/>
              <a:gd name="connsiteY1" fmla="*/ 2501900 h 2501900"/>
              <a:gd name="connsiteX2" fmla="*/ 0 w 1574800"/>
              <a:gd name="connsiteY2" fmla="*/ 2501900 h 2501900"/>
              <a:gd name="connsiteX3" fmla="*/ 0 w 1574800"/>
              <a:gd name="connsiteY3" fmla="*/ 6350 h 2501900"/>
              <a:gd name="connsiteX4" fmla="*/ 355600 w 1574800"/>
              <a:gd name="connsiteY4" fmla="*/ 0 h 2501900"/>
              <a:gd name="connsiteX0" fmla="*/ 1579034 w 1579095"/>
              <a:gd name="connsiteY0" fmla="*/ 2125134 h 2501900"/>
              <a:gd name="connsiteX1" fmla="*/ 1574800 w 1579095"/>
              <a:gd name="connsiteY1" fmla="*/ 2501900 h 2501900"/>
              <a:gd name="connsiteX2" fmla="*/ 0 w 1579095"/>
              <a:gd name="connsiteY2" fmla="*/ 2501900 h 2501900"/>
              <a:gd name="connsiteX3" fmla="*/ 0 w 1579095"/>
              <a:gd name="connsiteY3" fmla="*/ 6350 h 2501900"/>
              <a:gd name="connsiteX4" fmla="*/ 355600 w 1579095"/>
              <a:gd name="connsiteY4" fmla="*/ 0 h 2501900"/>
              <a:gd name="connsiteX0" fmla="*/ 1723129 w 1723131"/>
              <a:gd name="connsiteY0" fmla="*/ 2368332 h 2501900"/>
              <a:gd name="connsiteX1" fmla="*/ 1574800 w 1723131"/>
              <a:gd name="connsiteY1" fmla="*/ 2501900 h 2501900"/>
              <a:gd name="connsiteX2" fmla="*/ 0 w 1723131"/>
              <a:gd name="connsiteY2" fmla="*/ 2501900 h 2501900"/>
              <a:gd name="connsiteX3" fmla="*/ 0 w 1723131"/>
              <a:gd name="connsiteY3" fmla="*/ 6350 h 2501900"/>
              <a:gd name="connsiteX4" fmla="*/ 355600 w 1723131"/>
              <a:gd name="connsiteY4" fmla="*/ 0 h 2501900"/>
              <a:gd name="connsiteX0" fmla="*/ 1574800 w 1574800"/>
              <a:gd name="connsiteY0" fmla="*/ 2501900 h 2501900"/>
              <a:gd name="connsiteX1" fmla="*/ 0 w 1574800"/>
              <a:gd name="connsiteY1" fmla="*/ 2501900 h 2501900"/>
              <a:gd name="connsiteX2" fmla="*/ 0 w 1574800"/>
              <a:gd name="connsiteY2" fmla="*/ 6350 h 2501900"/>
              <a:gd name="connsiteX3" fmla="*/ 355600 w 1574800"/>
              <a:gd name="connsiteY3" fmla="*/ 0 h 2501900"/>
              <a:gd name="connsiteX0" fmla="*/ 732748 w 732748"/>
              <a:gd name="connsiteY0" fmla="*/ 2501900 h 2501900"/>
              <a:gd name="connsiteX1" fmla="*/ 0 w 732748"/>
              <a:gd name="connsiteY1" fmla="*/ 2501900 h 2501900"/>
              <a:gd name="connsiteX2" fmla="*/ 0 w 732748"/>
              <a:gd name="connsiteY2" fmla="*/ 6350 h 2501900"/>
              <a:gd name="connsiteX3" fmla="*/ 355600 w 732748"/>
              <a:gd name="connsiteY3" fmla="*/ 0 h 2501900"/>
              <a:gd name="connsiteX0" fmla="*/ 447374 w 447374"/>
              <a:gd name="connsiteY0" fmla="*/ 2501900 h 2501900"/>
              <a:gd name="connsiteX1" fmla="*/ 0 w 447374"/>
              <a:gd name="connsiteY1" fmla="*/ 2501900 h 2501900"/>
              <a:gd name="connsiteX2" fmla="*/ 0 w 447374"/>
              <a:gd name="connsiteY2" fmla="*/ 6350 h 2501900"/>
              <a:gd name="connsiteX3" fmla="*/ 355600 w 447374"/>
              <a:gd name="connsiteY3" fmla="*/ 0 h 2501900"/>
            </a:gdLst>
            <a:ahLst/>
            <a:cxnLst>
              <a:cxn ang="0">
                <a:pos x="connsiteX0" y="connsiteY0"/>
              </a:cxn>
              <a:cxn ang="0">
                <a:pos x="connsiteX1" y="connsiteY1"/>
              </a:cxn>
              <a:cxn ang="0">
                <a:pos x="connsiteX2" y="connsiteY2"/>
              </a:cxn>
              <a:cxn ang="0">
                <a:pos x="connsiteX3" y="connsiteY3"/>
              </a:cxn>
            </a:cxnLst>
            <a:rect l="l" t="t" r="r" b="b"/>
            <a:pathLst>
              <a:path w="447374" h="2501900">
                <a:moveTo>
                  <a:pt x="447374" y="2501900"/>
                </a:moveTo>
                <a:lnTo>
                  <a:pt x="0" y="2501900"/>
                </a:lnTo>
                <a:lnTo>
                  <a:pt x="0" y="6350"/>
                </a:lnTo>
                <a:lnTo>
                  <a:pt x="355600" y="0"/>
                </a:lnTo>
              </a:path>
            </a:pathLst>
          </a:custGeom>
          <a:noFill/>
          <a:ln w="38100">
            <a:solidFill>
              <a:srgbClr val="7030A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grpSp>
        <p:nvGrpSpPr>
          <p:cNvPr id="5" name="Group 4"/>
          <p:cNvGrpSpPr/>
          <p:nvPr/>
        </p:nvGrpSpPr>
        <p:grpSpPr>
          <a:xfrm>
            <a:off x="8522600" y="4807552"/>
            <a:ext cx="1586908" cy="1195832"/>
            <a:chOff x="8493827" y="4414517"/>
            <a:chExt cx="1586908" cy="1195832"/>
          </a:xfrm>
        </p:grpSpPr>
        <mc:AlternateContent xmlns:mc="http://schemas.openxmlformats.org/markup-compatibility/2006" xmlns:a14="http://schemas.microsoft.com/office/drawing/2010/main">
          <mc:Choice Requires="a14">
            <p:sp>
              <p:nvSpPr>
                <p:cNvPr id="18" name="TextBox 17"/>
                <p:cNvSpPr txBox="1"/>
                <p:nvPr/>
              </p:nvSpPr>
              <p:spPr>
                <a:xfrm>
                  <a:off x="8493827" y="5126499"/>
                  <a:ext cx="1586908" cy="483850"/>
                </a:xfrm>
                <a:prstGeom prst="rect">
                  <a:avLst/>
                </a:prstGeom>
                <a:solidFill>
                  <a:schemeClr val="bg1"/>
                </a:solidFill>
                <a:ln w="19050">
                  <a:solidFill>
                    <a:srgbClr val="7030A0"/>
                  </a:solidFill>
                </a:ln>
              </p:spPr>
              <p:txBody>
                <a:bodyPr wrap="none" rtlCol="0">
                  <a:spAutoFit/>
                </a:bodyPr>
                <a:lstStyle/>
                <a:p>
                  <a:pPr marL="0" lvl="1" algn="ctr"/>
                  <a14:m>
                    <m:oMath xmlns:m="http://schemas.openxmlformats.org/officeDocument/2006/math">
                      <m:r>
                        <m:rPr>
                          <m:nor/>
                        </m:rPr>
                        <a:rPr lang="en-US" sz="2000" b="1"/>
                        <m:t>result</m:t>
                      </m:r>
                      <m:r>
                        <a:rPr lang="en-US" sz="2000" i="1">
                          <a:latin typeface="Cambria Math" panose="02040503050406030204" pitchFamily="18" charset="0"/>
                        </a:rPr>
                        <m:t> </m:t>
                      </m:r>
                      <m:groupChr>
                        <m:groupChrPr>
                          <m:chr m:val="←"/>
                          <m:pos m:val="top"/>
                          <m:ctrlPr>
                            <a:rPr lang="en-US" sz="2000" i="1">
                              <a:latin typeface="Cambria Math" panose="02040503050406030204" pitchFamily="18" charset="0"/>
                            </a:rPr>
                          </m:ctrlPr>
                        </m:groupChrPr>
                        <m:e>
                          <m:r>
                            <m:rPr>
                              <m:brk m:alnAt="1"/>
                            </m:rPr>
                            <a:rPr lang="en-US" sz="2000" i="1">
                              <a:latin typeface="Cambria Math" panose="02040503050406030204" pitchFamily="18" charset="0"/>
                            </a:rPr>
                            <m:t> </m:t>
                          </m:r>
                        </m:e>
                      </m:groupChr>
                    </m:oMath>
                  </a14:m>
                  <a:r>
                    <a:rPr lang="en-US" sz="2000" dirty="0"/>
                    <a:t> </a:t>
                  </a:r>
                  <a14:m>
                    <m:oMath xmlns:m="http://schemas.openxmlformats.org/officeDocument/2006/math">
                      <m:nary>
                        <m:naryPr>
                          <m:chr m:val="∑"/>
                          <m:subHide m:val="on"/>
                          <m:supHide m:val="on"/>
                          <m:ctrlPr>
                            <a:rPr lang="en-US" sz="2000" i="1">
                              <a:latin typeface="Cambria Math" panose="02040503050406030204" pitchFamily="18" charset="0"/>
                            </a:rPr>
                          </m:ctrlPr>
                        </m:naryPr>
                        <m:sub/>
                        <m:sup/>
                        <m:e>
                          <m:sSub>
                            <m:sSubPr>
                              <m:ctrlPr>
                                <a:rPr lang="en-US" sz="2000" i="1">
                                  <a:latin typeface="Cambria Math" panose="02040503050406030204" pitchFamily="18" charset="0"/>
                                </a:rPr>
                              </m:ctrlPr>
                            </m:sSubPr>
                            <m:e>
                              <m:r>
                                <a:rPr lang="en-US" sz="2000" i="1">
                                  <a:latin typeface="Cambria Math" panose="02040503050406030204" pitchFamily="18" charset="0"/>
                                </a:rPr>
                                <m:t>𝛼</m:t>
                              </m:r>
                            </m:e>
                            <m:sub>
                              <m:r>
                                <a:rPr lang="en-US" sz="2000" i="1">
                                  <a:latin typeface="Cambria Math" panose="02040503050406030204" pitchFamily="18" charset="0"/>
                                </a:rPr>
                                <m:t>𝑖</m:t>
                              </m:r>
                            </m:sub>
                          </m:sSub>
                        </m:e>
                      </m:nary>
                    </m:oMath>
                  </a14:m>
                  <a:endParaRPr lang="en-US" sz="2000" dirty="0"/>
                </a:p>
              </p:txBody>
            </p:sp>
          </mc:Choice>
          <mc:Fallback xmlns="">
            <p:sp>
              <p:nvSpPr>
                <p:cNvPr id="18" name="TextBox 17"/>
                <p:cNvSpPr txBox="1">
                  <a:spLocks noRot="1" noChangeAspect="1" noMove="1" noResize="1" noEditPoints="1" noAdjustHandles="1" noChangeArrowheads="1" noChangeShapeType="1" noTextEdit="1"/>
                </p:cNvSpPr>
                <p:nvPr/>
              </p:nvSpPr>
              <p:spPr>
                <a:xfrm>
                  <a:off x="8493827" y="5126499"/>
                  <a:ext cx="1586908" cy="483850"/>
                </a:xfrm>
                <a:prstGeom prst="rect">
                  <a:avLst/>
                </a:prstGeom>
                <a:blipFill>
                  <a:blip r:embed="rId3"/>
                  <a:stretch>
                    <a:fillRect t="-95181" r="-34981" b="-126506"/>
                  </a:stretch>
                </a:blipFill>
                <a:ln w="19050">
                  <a:solidFill>
                    <a:srgbClr val="7030A0"/>
                  </a:solidFill>
                </a:ln>
              </p:spPr>
              <p:txBody>
                <a:bodyPr/>
                <a:lstStyle/>
                <a:p>
                  <a:r>
                    <a:rPr lang="cs-CZ">
                      <a:noFill/>
                    </a:rPr>
                    <a:t> </a:t>
                  </a:r>
                </a:p>
              </p:txBody>
            </p:sp>
          </mc:Fallback>
        </mc:AlternateContent>
        <p:cxnSp>
          <p:nvCxnSpPr>
            <p:cNvPr id="21" name="Straight Arrow Connector 20"/>
            <p:cNvCxnSpPr/>
            <p:nvPr/>
          </p:nvCxnSpPr>
          <p:spPr>
            <a:xfrm>
              <a:off x="9287281" y="4414517"/>
              <a:ext cx="0" cy="698246"/>
            </a:xfrm>
            <a:prstGeom prst="straightConnector1">
              <a:avLst/>
            </a:prstGeom>
            <a:ln w="38100">
              <a:solidFill>
                <a:srgbClr val="7030A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nvGrpSpPr>
          <p:cNvPr id="75" name="Group 74"/>
          <p:cNvGrpSpPr/>
          <p:nvPr/>
        </p:nvGrpSpPr>
        <p:grpSpPr>
          <a:xfrm>
            <a:off x="7700112" y="4498266"/>
            <a:ext cx="3231885" cy="827861"/>
            <a:chOff x="1729195" y="3927738"/>
            <a:chExt cx="3231885" cy="827861"/>
          </a:xfrm>
        </p:grpSpPr>
        <p:cxnSp>
          <p:nvCxnSpPr>
            <p:cNvPr id="76" name="Straight Arrow Connector 75"/>
            <p:cNvCxnSpPr/>
            <p:nvPr/>
          </p:nvCxnSpPr>
          <p:spPr>
            <a:xfrm>
              <a:off x="3345137" y="3927738"/>
              <a:ext cx="0" cy="362161"/>
            </a:xfrm>
            <a:prstGeom prst="straightConnector1">
              <a:avLst/>
            </a:prstGeom>
            <a:ln w="38100">
              <a:solidFill>
                <a:srgbClr val="7030A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TextBox 76"/>
                <p:cNvSpPr txBox="1"/>
                <p:nvPr/>
              </p:nvSpPr>
              <p:spPr>
                <a:xfrm>
                  <a:off x="1729195" y="4271749"/>
                  <a:ext cx="3231885" cy="483850"/>
                </a:xfrm>
                <a:prstGeom prst="rect">
                  <a:avLst/>
                </a:prstGeom>
                <a:solidFill>
                  <a:schemeClr val="bg1"/>
                </a:solidFill>
                <a:ln w="19050">
                  <a:solidFill>
                    <a:srgbClr val="7030A0"/>
                  </a:solidFill>
                </a:ln>
              </p:spPr>
              <p:txBody>
                <a:bodyPr wrap="square" rtlCol="0">
                  <a:spAutoFit/>
                </a:bodyPr>
                <a:lstStyle/>
                <a:p>
                  <a:pPr marL="19982" lvl="1" algn="ctr"/>
                  <a14:m>
                    <m:oMath xmlns:m="http://schemas.openxmlformats.org/officeDocument/2006/math">
                      <m:r>
                        <a:rPr lang="en-US" sz="2000" b="1" i="1">
                          <a:latin typeface="Cambria Math" panose="02040503050406030204" pitchFamily="18" charset="0"/>
                        </a:rPr>
                        <m:t>𝜶</m:t>
                      </m:r>
                      <m:r>
                        <a:rPr lang="en-US" sz="2000" b="1" i="1">
                          <a:latin typeface="Cambria Math" panose="02040503050406030204" pitchFamily="18" charset="0"/>
                        </a:rPr>
                        <m:t>  </m:t>
                      </m:r>
                      <m:groupChr>
                        <m:groupChrPr>
                          <m:chr m:val="←"/>
                          <m:pos m:val="top"/>
                          <m:ctrlPr>
                            <a:rPr lang="en-US" sz="2000" i="1">
                              <a:latin typeface="Cambria Math" panose="02040503050406030204" pitchFamily="18" charset="0"/>
                            </a:rPr>
                          </m:ctrlPr>
                        </m:groupChrPr>
                        <m:e>
                          <m:r>
                            <m:rPr>
                              <m:brk m:alnAt="1"/>
                            </m:rPr>
                            <a:rPr lang="en-US" sz="2000" i="1">
                              <a:latin typeface="Cambria Math" panose="02040503050406030204" pitchFamily="18" charset="0"/>
                            </a:rPr>
                            <m:t> </m:t>
                          </m:r>
                        </m:e>
                      </m:groupChr>
                      <m:r>
                        <a:rPr lang="en-US" sz="2000" i="1">
                          <a:latin typeface="Cambria Math" panose="02040503050406030204" pitchFamily="18" charset="0"/>
                        </a:rPr>
                        <m:t> </m:t>
                      </m:r>
                    </m:oMath>
                  </a14:m>
                  <a:r>
                    <a:rPr lang="en-US" sz="2000" dirty="0"/>
                    <a:t>solve </a:t>
                  </a:r>
                  <a14:m>
                    <m:oMath xmlns:m="http://schemas.openxmlformats.org/officeDocument/2006/math">
                      <m:r>
                        <a:rPr lang="en-US" sz="2000" b="1" i="1">
                          <a:latin typeface="Cambria Math" panose="02040503050406030204" pitchFamily="18" charset="0"/>
                        </a:rPr>
                        <m:t>𝑨</m:t>
                      </m:r>
                      <m:r>
                        <a:rPr lang="en-US" sz="2000" b="1" i="1">
                          <a:latin typeface="Cambria Math" panose="02040503050406030204" pitchFamily="18" charset="0"/>
                        </a:rPr>
                        <m:t>𝜶</m:t>
                      </m:r>
                      <m:r>
                        <a:rPr lang="en-US" sz="2000" b="1" i="1">
                          <a:latin typeface="Cambria Math" panose="02040503050406030204" pitchFamily="18" charset="0"/>
                        </a:rPr>
                        <m:t>=</m:t>
                      </m:r>
                      <m:r>
                        <a:rPr lang="en-US" sz="2000" b="1" i="1">
                          <a:latin typeface="Cambria Math" panose="02040503050406030204" pitchFamily="18" charset="0"/>
                        </a:rPr>
                        <m:t>𝒃</m:t>
                      </m:r>
                    </m:oMath>
                  </a14:m>
                  <a:endParaRPr lang="en-US" sz="2000" dirty="0"/>
                </a:p>
              </p:txBody>
            </p:sp>
          </mc:Choice>
          <mc:Fallback xmlns="">
            <p:sp>
              <p:nvSpPr>
                <p:cNvPr id="77" name="TextBox 76"/>
                <p:cNvSpPr txBox="1">
                  <a:spLocks noRot="1" noChangeAspect="1" noMove="1" noResize="1" noEditPoints="1" noAdjustHandles="1" noChangeArrowheads="1" noChangeShapeType="1" noTextEdit="1"/>
                </p:cNvSpPr>
                <p:nvPr/>
              </p:nvSpPr>
              <p:spPr>
                <a:xfrm>
                  <a:off x="1729195" y="4271749"/>
                  <a:ext cx="3231885" cy="483850"/>
                </a:xfrm>
                <a:prstGeom prst="rect">
                  <a:avLst/>
                </a:prstGeom>
                <a:blipFill>
                  <a:blip r:embed="rId4"/>
                  <a:stretch>
                    <a:fillRect t="-18072" b="-26506"/>
                  </a:stretch>
                </a:blipFill>
                <a:ln w="19050">
                  <a:solidFill>
                    <a:srgbClr val="7030A0"/>
                  </a:solidFill>
                </a:ln>
              </p:spPr>
              <p:txBody>
                <a:bodyPr/>
                <a:lstStyle/>
                <a:p>
                  <a:r>
                    <a:rPr lang="cs-CZ">
                      <a:noFill/>
                    </a:rPr>
                    <a:t> </a:t>
                  </a:r>
                </a:p>
              </p:txBody>
            </p:sp>
          </mc:Fallback>
        </mc:AlternateContent>
      </p:grpSp>
      <p:grpSp>
        <p:nvGrpSpPr>
          <p:cNvPr id="78" name="Group 77"/>
          <p:cNvGrpSpPr/>
          <p:nvPr/>
        </p:nvGrpSpPr>
        <p:grpSpPr>
          <a:xfrm>
            <a:off x="7700113" y="2969841"/>
            <a:ext cx="3231885" cy="1702018"/>
            <a:chOff x="1729195" y="2969841"/>
            <a:chExt cx="3231885" cy="1702018"/>
          </a:xfrm>
        </p:grpSpPr>
        <p:cxnSp>
          <p:nvCxnSpPr>
            <p:cNvPr id="79" name="Straight Arrow Connector 78"/>
            <p:cNvCxnSpPr/>
            <p:nvPr/>
          </p:nvCxnSpPr>
          <p:spPr>
            <a:xfrm>
              <a:off x="3345136" y="2969841"/>
              <a:ext cx="1" cy="1320058"/>
            </a:xfrm>
            <a:prstGeom prst="straightConnector1">
              <a:avLst/>
            </a:prstGeom>
            <a:ln w="38100">
              <a:solidFill>
                <a:srgbClr val="7030A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0" name="TextBox 79"/>
                <p:cNvSpPr txBox="1"/>
                <p:nvPr/>
              </p:nvSpPr>
              <p:spPr>
                <a:xfrm>
                  <a:off x="1729195" y="4271749"/>
                  <a:ext cx="3231885" cy="400110"/>
                </a:xfrm>
                <a:prstGeom prst="rect">
                  <a:avLst/>
                </a:prstGeom>
                <a:solidFill>
                  <a:schemeClr val="bg1"/>
                </a:solidFill>
                <a:ln w="19050">
                  <a:solidFill>
                    <a:srgbClr val="7030A0"/>
                  </a:solidFill>
                </a:ln>
              </p:spPr>
              <p:txBody>
                <a:bodyPr wrap="square" rtlCol="0">
                  <a:spAutoFit/>
                </a:bodyPr>
                <a:lstStyle/>
                <a:p>
                  <a:pPr marL="19982" lvl="1" algn="ctr"/>
                  <a:r>
                    <a:rPr lang="en-US" sz="2000" dirty="0"/>
                    <a:t>Update </a:t>
                  </a:r>
                  <a14:m>
                    <m:oMath xmlns:m="http://schemas.openxmlformats.org/officeDocument/2006/math">
                      <m:r>
                        <a:rPr lang="en-US" sz="2000" b="1" i="1">
                          <a:latin typeface="Cambria Math" panose="02040503050406030204" pitchFamily="18" charset="0"/>
                        </a:rPr>
                        <m:t>𝑨</m:t>
                      </m:r>
                      <m:r>
                        <a:rPr lang="en-US" sz="2000">
                          <a:latin typeface="Cambria Math" panose="02040503050406030204" pitchFamily="18" charset="0"/>
                        </a:rPr>
                        <m:t>, </m:t>
                      </m:r>
                      <m:r>
                        <a:rPr lang="en-US" sz="2000" b="1" i="1">
                          <a:latin typeface="Cambria Math" panose="02040503050406030204" pitchFamily="18" charset="0"/>
                        </a:rPr>
                        <m:t>𝒃</m:t>
                      </m:r>
                    </m:oMath>
                  </a14:m>
                  <a:endParaRPr lang="en-US" sz="2000" dirty="0"/>
                </a:p>
              </p:txBody>
            </p:sp>
          </mc:Choice>
          <mc:Fallback xmlns="">
            <p:sp>
              <p:nvSpPr>
                <p:cNvPr id="80" name="TextBox 79"/>
                <p:cNvSpPr txBox="1">
                  <a:spLocks noRot="1" noChangeAspect="1" noMove="1" noResize="1" noEditPoints="1" noAdjustHandles="1" noChangeArrowheads="1" noChangeShapeType="1" noTextEdit="1"/>
                </p:cNvSpPr>
                <p:nvPr/>
              </p:nvSpPr>
              <p:spPr>
                <a:xfrm>
                  <a:off x="1729195" y="4271749"/>
                  <a:ext cx="3231885" cy="400110"/>
                </a:xfrm>
                <a:prstGeom prst="rect">
                  <a:avLst/>
                </a:prstGeom>
                <a:blipFill>
                  <a:blip r:embed="rId5"/>
                  <a:stretch>
                    <a:fillRect t="-7353" b="-23529"/>
                  </a:stretch>
                </a:blipFill>
                <a:ln w="19050">
                  <a:solidFill>
                    <a:srgbClr val="7030A0"/>
                  </a:solidFill>
                </a:ln>
              </p:spPr>
              <p:txBody>
                <a:bodyPr/>
                <a:lstStyle/>
                <a:p>
                  <a:r>
                    <a:rPr lang="cs-CZ">
                      <a:noFill/>
                    </a:rPr>
                    <a:t> </a:t>
                  </a:r>
                </a:p>
              </p:txBody>
            </p:sp>
          </mc:Fallback>
        </mc:AlternateContent>
      </p:grpSp>
      <mc:AlternateContent xmlns:mc="http://schemas.openxmlformats.org/markup-compatibility/2006" xmlns:a14="http://schemas.microsoft.com/office/drawing/2010/main">
        <mc:Choice Requires="a14">
          <p:sp>
            <p:nvSpPr>
              <p:cNvPr id="16" name="TextBox 15"/>
              <p:cNvSpPr txBox="1"/>
              <p:nvPr/>
            </p:nvSpPr>
            <p:spPr>
              <a:xfrm>
                <a:off x="7015006" y="2353715"/>
                <a:ext cx="587020" cy="400110"/>
              </a:xfrm>
              <a:prstGeom prst="rect">
                <a:avLst/>
              </a:prstGeom>
              <a:noFill/>
              <a:ln>
                <a:noFill/>
              </a:ln>
            </p:spPr>
            <p:txBody>
              <a:bodyPr wrap="none" rtlCol="0">
                <a:spAutoFit/>
              </a:bodyPr>
              <a:lstStyle/>
              <a:p>
                <a:pPr marL="0" lvl="1"/>
                <a14:m>
                  <m:oMath xmlns:m="http://schemas.openxmlformats.org/officeDocument/2006/math">
                    <m:r>
                      <a:rPr lang="en-US" sz="2000" b="1" i="1" smtClean="0">
                        <a:latin typeface="Cambria Math" panose="02040503050406030204" pitchFamily="18" charset="0"/>
                      </a:rPr>
                      <m:t>𝑴</m:t>
                    </m:r>
                  </m:oMath>
                </a14:m>
                <a:r>
                  <a:rPr lang="en-US" sz="2000" dirty="0"/>
                  <a:t> x</a:t>
                </a:r>
              </a:p>
            </p:txBody>
          </p:sp>
        </mc:Choice>
        <mc:Fallback xmlns="">
          <p:sp>
            <p:nvSpPr>
              <p:cNvPr id="16" name="TextBox 15"/>
              <p:cNvSpPr txBox="1">
                <a:spLocks noRot="1" noChangeAspect="1" noMove="1" noResize="1" noEditPoints="1" noAdjustHandles="1" noChangeArrowheads="1" noChangeShapeType="1" noTextEdit="1"/>
              </p:cNvSpPr>
              <p:nvPr/>
            </p:nvSpPr>
            <p:spPr>
              <a:xfrm>
                <a:off x="7015006" y="2353715"/>
                <a:ext cx="587020" cy="400110"/>
              </a:xfrm>
              <a:prstGeom prst="rect">
                <a:avLst/>
              </a:prstGeom>
              <a:blipFill>
                <a:blip r:embed="rId6"/>
                <a:stretch>
                  <a:fillRect t="-7576" r="-9375" b="-25758"/>
                </a:stretch>
              </a:blipFill>
              <a:ln>
                <a:noFill/>
              </a:ln>
            </p:spPr>
            <p:txBody>
              <a:bodyPr/>
              <a:lstStyle/>
              <a:p>
                <a:r>
                  <a:rPr lang="cs-CZ">
                    <a:noFill/>
                  </a:rPr>
                  <a:t> </a:t>
                </a:r>
              </a:p>
            </p:txBody>
          </p:sp>
        </mc:Fallback>
      </mc:AlternateContent>
      <p:cxnSp>
        <p:nvCxnSpPr>
          <p:cNvPr id="10" name="Straight Connector 9"/>
          <p:cNvCxnSpPr>
            <a:cxnSpLocks/>
          </p:cNvCxnSpPr>
          <p:nvPr/>
        </p:nvCxnSpPr>
        <p:spPr>
          <a:xfrm flipV="1">
            <a:off x="6096000" y="1383008"/>
            <a:ext cx="0" cy="47833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0"/>
          </p:nvPr>
        </p:nvSpPr>
        <p:spPr/>
        <p:txBody>
          <a:bodyPr/>
          <a:lstStyle/>
          <a:p>
            <a:pPr algn="l"/>
            <a:r>
              <a:rPr lang="en-US">
                <a:solidFill>
                  <a:srgbClr val="34205B"/>
                </a:solidFill>
              </a:rPr>
              <a:t>Kondapaneni, Vévoda, Grittmann, Skřivan, Slusallek, Křivánek -- Optimal multiple importance sampling</a:t>
            </a:r>
            <a:endParaRPr lang="cs-CZ" dirty="0">
              <a:solidFill>
                <a:srgbClr val="34205B"/>
              </a:solidFill>
            </a:endParaRPr>
          </a:p>
        </p:txBody>
      </p:sp>
      <p:sp>
        <p:nvSpPr>
          <p:cNvPr id="3" name="Slide Number Placeholder 2"/>
          <p:cNvSpPr>
            <a:spLocks noGrp="1"/>
          </p:cNvSpPr>
          <p:nvPr>
            <p:ph type="sldNum" sz="quarter" idx="11"/>
          </p:nvPr>
        </p:nvSpPr>
        <p:spPr/>
        <p:txBody>
          <a:bodyPr/>
          <a:lstStyle/>
          <a:p>
            <a:fld id="{22715E2D-623F-42BE-A608-3D699D020166}" type="slidenum">
              <a:rPr lang="x-none" smtClean="0"/>
              <a:pPr/>
              <a:t>31</a:t>
            </a:fld>
            <a:endParaRPr lang="x-none" dirty="0"/>
          </a:p>
        </p:txBody>
      </p:sp>
      <p:grpSp>
        <p:nvGrpSpPr>
          <p:cNvPr id="58" name="Group 57"/>
          <p:cNvGrpSpPr/>
          <p:nvPr/>
        </p:nvGrpSpPr>
        <p:grpSpPr>
          <a:xfrm>
            <a:off x="7703799" y="2084803"/>
            <a:ext cx="3231885" cy="1077911"/>
            <a:chOff x="1729195" y="2084803"/>
            <a:chExt cx="3231885" cy="1077911"/>
          </a:xfrm>
        </p:grpSpPr>
        <p:cxnSp>
          <p:nvCxnSpPr>
            <p:cNvPr id="59" name="Straight Arrow Connector 58"/>
            <p:cNvCxnSpPr/>
            <p:nvPr/>
          </p:nvCxnSpPr>
          <p:spPr>
            <a:xfrm>
              <a:off x="3345137" y="2084803"/>
              <a:ext cx="0" cy="362161"/>
            </a:xfrm>
            <a:prstGeom prst="straightConnector1">
              <a:avLst/>
            </a:prstGeom>
            <a:ln w="38100">
              <a:solidFill>
                <a:srgbClr val="7030A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1729195" y="2430141"/>
              <a:ext cx="3231885" cy="732573"/>
            </a:xfrm>
            <a:prstGeom prst="rect">
              <a:avLst/>
            </a:prstGeom>
            <a:solidFill>
              <a:schemeClr val="bg1"/>
            </a:solidFill>
            <a:ln w="19050">
              <a:solidFill>
                <a:srgbClr val="7030A0"/>
              </a:solidFill>
            </a:ln>
          </p:spPr>
          <p:txBody>
            <a:bodyPr wrap="square" rtlCol="0">
              <a:spAutoFit/>
            </a:bodyPr>
            <a:lstStyle/>
            <a:p>
              <a:pPr marL="0" lvl="1" algn="ctr"/>
              <a:r>
                <a:rPr lang="en-US" sz="2000" dirty="0"/>
                <a:t>Draw samples from all techniques</a:t>
              </a:r>
            </a:p>
          </p:txBody>
        </p:sp>
      </p:grpSp>
      <mc:AlternateContent xmlns:mc="http://schemas.openxmlformats.org/markup-compatibility/2006" xmlns:a14="http://schemas.microsoft.com/office/drawing/2010/main">
        <mc:Choice Requires="a14">
          <p:sp>
            <p:nvSpPr>
              <p:cNvPr id="33" name="TextBox 32"/>
              <p:cNvSpPr txBox="1"/>
              <p:nvPr/>
            </p:nvSpPr>
            <p:spPr>
              <a:xfrm>
                <a:off x="7992567" y="1796394"/>
                <a:ext cx="2589427" cy="483850"/>
              </a:xfrm>
              <a:prstGeom prst="rect">
                <a:avLst/>
              </a:prstGeom>
              <a:solidFill>
                <a:schemeClr val="bg1"/>
              </a:solidFill>
              <a:ln w="19050">
                <a:solidFill>
                  <a:srgbClr val="7030A0"/>
                </a:solidFill>
              </a:ln>
            </p:spPr>
            <p:txBody>
              <a:bodyPr wrap="none" rtlCol="0">
                <a:spAutoFit/>
              </a:bodyPr>
              <a:lstStyle/>
              <a:p>
                <a:pPr marL="0" lvl="1"/>
                <a14:m>
                  <m:oMathPara xmlns:m="http://schemas.openxmlformats.org/officeDocument/2006/math">
                    <m:oMathParaPr>
                      <m:jc m:val="centerGroup"/>
                    </m:oMathParaPr>
                    <m:oMath xmlns:m="http://schemas.openxmlformats.org/officeDocument/2006/math">
                      <m:r>
                        <a:rPr lang="en-US" sz="2000" b="1" i="1">
                          <a:latin typeface="Cambria Math" panose="02040503050406030204" pitchFamily="18" charset="0"/>
                        </a:rPr>
                        <m:t>𝜶</m:t>
                      </m:r>
                      <m:r>
                        <a:rPr lang="en-US" sz="2000" b="1" i="1">
                          <a:latin typeface="Cambria Math" panose="02040503050406030204" pitchFamily="18" charset="0"/>
                        </a:rPr>
                        <m:t> </m:t>
                      </m:r>
                      <m:groupChr>
                        <m:groupChrPr>
                          <m:chr m:val="←"/>
                          <m:pos m:val="top"/>
                          <m:ctrlPr>
                            <a:rPr lang="en-US" sz="2000" i="1">
                              <a:latin typeface="Cambria Math" panose="02040503050406030204" pitchFamily="18" charset="0"/>
                            </a:rPr>
                          </m:ctrlPr>
                        </m:groupChrPr>
                        <m:e>
                          <m:r>
                            <m:rPr>
                              <m:brk m:alnAt="1"/>
                            </m:rPr>
                            <a:rPr lang="en-US" sz="2000" i="1">
                              <a:latin typeface="Cambria Math" panose="02040503050406030204" pitchFamily="18" charset="0"/>
                            </a:rPr>
                            <m:t> </m:t>
                          </m:r>
                        </m:e>
                      </m:groupChr>
                      <m:r>
                        <a:rPr lang="en-US" sz="2000" i="1">
                          <a:latin typeface="Cambria Math" panose="02040503050406030204" pitchFamily="18" charset="0"/>
                        </a:rPr>
                        <m:t> 0, </m:t>
                      </m:r>
                      <m:r>
                        <m:rPr>
                          <m:nor/>
                        </m:rPr>
                        <a:rPr lang="en-US" sz="2000"/>
                        <m:t> </m:t>
                      </m:r>
                      <m:r>
                        <m:rPr>
                          <m:nor/>
                        </m:rPr>
                        <a:rPr lang="en-US" sz="2000" b="1"/>
                        <m:t>result</m:t>
                      </m:r>
                      <m:r>
                        <a:rPr lang="en-US" sz="2000" i="1">
                          <a:latin typeface="Cambria Math" panose="02040503050406030204" pitchFamily="18" charset="0"/>
                        </a:rPr>
                        <m:t> </m:t>
                      </m:r>
                      <m:groupChr>
                        <m:groupChrPr>
                          <m:chr m:val="←"/>
                          <m:pos m:val="top"/>
                          <m:ctrlPr>
                            <a:rPr lang="en-US" sz="2000" i="1">
                              <a:latin typeface="Cambria Math" panose="02040503050406030204" pitchFamily="18" charset="0"/>
                            </a:rPr>
                          </m:ctrlPr>
                        </m:groupChrPr>
                        <m:e>
                          <m:r>
                            <m:rPr>
                              <m:brk m:alnAt="1"/>
                            </m:rPr>
                            <a:rPr lang="en-US" sz="2000" i="1">
                              <a:latin typeface="Cambria Math" panose="02040503050406030204" pitchFamily="18" charset="0"/>
                            </a:rPr>
                            <m:t> </m:t>
                          </m:r>
                        </m:e>
                      </m:groupChr>
                      <m:r>
                        <a:rPr lang="en-US" sz="2000" i="1">
                          <a:latin typeface="Cambria Math" panose="02040503050406030204" pitchFamily="18" charset="0"/>
                        </a:rPr>
                        <m:t> 0</m:t>
                      </m:r>
                    </m:oMath>
                  </m:oMathPara>
                </a14:m>
                <a:endParaRPr lang="en-US" sz="2000" dirty="0"/>
              </a:p>
            </p:txBody>
          </p:sp>
        </mc:Choice>
        <mc:Fallback xmlns="">
          <p:sp>
            <p:nvSpPr>
              <p:cNvPr id="33" name="TextBox 32"/>
              <p:cNvSpPr txBox="1">
                <a:spLocks noRot="1" noChangeAspect="1" noMove="1" noResize="1" noEditPoints="1" noAdjustHandles="1" noChangeArrowheads="1" noChangeShapeType="1" noTextEdit="1"/>
              </p:cNvSpPr>
              <p:nvPr/>
            </p:nvSpPr>
            <p:spPr>
              <a:xfrm>
                <a:off x="7992567" y="1796394"/>
                <a:ext cx="2589427" cy="483850"/>
              </a:xfrm>
              <a:prstGeom prst="rect">
                <a:avLst/>
              </a:prstGeom>
              <a:blipFill>
                <a:blip r:embed="rId11"/>
                <a:stretch>
                  <a:fillRect t="-18293" r="-16121" b="-28049"/>
                </a:stretch>
              </a:blipFill>
              <a:ln w="19050">
                <a:solidFill>
                  <a:srgbClr val="7030A0"/>
                </a:solidFill>
              </a:ln>
            </p:spPr>
            <p:txBody>
              <a:bodyPr/>
              <a:lstStyle/>
              <a:p>
                <a:r>
                  <a:rPr lang="cs-CZ">
                    <a:noFill/>
                  </a:rPr>
                  <a:t> </a:t>
                </a:r>
              </a:p>
            </p:txBody>
          </p:sp>
        </mc:Fallback>
      </mc:AlternateContent>
      <p:grpSp>
        <p:nvGrpSpPr>
          <p:cNvPr id="50" name="Group 49"/>
          <p:cNvGrpSpPr/>
          <p:nvPr/>
        </p:nvGrpSpPr>
        <p:grpSpPr>
          <a:xfrm>
            <a:off x="2287732" y="5160548"/>
            <a:ext cx="2114810" cy="842836"/>
            <a:chOff x="2287732" y="5160548"/>
            <a:chExt cx="2114810" cy="842836"/>
          </a:xfrm>
        </p:grpSpPr>
        <p:cxnSp>
          <p:nvCxnSpPr>
            <p:cNvPr id="51" name="Straight Arrow Connector 50"/>
            <p:cNvCxnSpPr/>
            <p:nvPr/>
          </p:nvCxnSpPr>
          <p:spPr>
            <a:xfrm>
              <a:off x="3345137" y="5160548"/>
              <a:ext cx="0" cy="362161"/>
            </a:xfrm>
            <a:prstGeom prst="straightConnector1">
              <a:avLst/>
            </a:prstGeom>
            <a:ln w="38100">
              <a:solidFill>
                <a:srgbClr val="7030A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p:cNvSpPr txBox="1"/>
                <p:nvPr/>
              </p:nvSpPr>
              <p:spPr>
                <a:xfrm>
                  <a:off x="2287732" y="5519534"/>
                  <a:ext cx="2114810" cy="483850"/>
                </a:xfrm>
                <a:prstGeom prst="rect">
                  <a:avLst/>
                </a:prstGeom>
                <a:solidFill>
                  <a:schemeClr val="bg1"/>
                </a:solidFill>
                <a:ln w="19050">
                  <a:solidFill>
                    <a:srgbClr val="7030A0"/>
                  </a:solidFill>
                </a:ln>
              </p:spPr>
              <p:txBody>
                <a:bodyPr wrap="none" rtlCol="0">
                  <a:spAutoFit/>
                </a:bodyPr>
                <a:lstStyle/>
                <a:p>
                  <a:pPr marL="0" lvl="1"/>
                  <a14:m>
                    <m:oMathPara xmlns:m="http://schemas.openxmlformats.org/officeDocument/2006/math">
                      <m:oMathParaPr>
                        <m:jc m:val="centerGroup"/>
                      </m:oMathParaPr>
                      <m:oMath xmlns:m="http://schemas.openxmlformats.org/officeDocument/2006/math">
                        <m:r>
                          <m:rPr>
                            <m:nor/>
                          </m:rPr>
                          <a:rPr lang="en-US" sz="2000" b="1"/>
                          <m:t>result</m:t>
                        </m:r>
                        <m:r>
                          <a:rPr lang="en-US" sz="2000" i="1">
                            <a:latin typeface="Cambria Math" panose="02040503050406030204" pitchFamily="18" charset="0"/>
                          </a:rPr>
                          <m:t> </m:t>
                        </m:r>
                        <m:groupChr>
                          <m:groupChrPr>
                            <m:chr m:val="←"/>
                            <m:pos m:val="top"/>
                            <m:ctrlPr>
                              <a:rPr lang="en-US" sz="2000" i="1">
                                <a:latin typeface="Cambria Math" panose="02040503050406030204" pitchFamily="18" charset="0"/>
                              </a:rPr>
                            </m:ctrlPr>
                          </m:groupChrPr>
                          <m:e>
                            <m:r>
                              <m:rPr>
                                <m:brk m:alnAt="1"/>
                              </m:rPr>
                              <a:rPr lang="en-US" sz="2000" i="1">
                                <a:latin typeface="Cambria Math" panose="02040503050406030204" pitchFamily="18" charset="0"/>
                              </a:rPr>
                              <m:t> </m:t>
                            </m:r>
                          </m:e>
                        </m:groupChr>
                        <m:r>
                          <a:rPr lang="en-US" sz="2000" i="1">
                            <a:latin typeface="Cambria Math" panose="02040503050406030204" pitchFamily="18" charset="0"/>
                          </a:rPr>
                          <m:t> </m:t>
                        </m:r>
                        <m:r>
                          <m:rPr>
                            <m:nor/>
                          </m:rPr>
                          <a:rPr lang="en-US" sz="2000" b="1"/>
                          <m:t>result</m:t>
                        </m:r>
                        <m:r>
                          <a:rPr lang="en-US" sz="2000" i="1">
                            <a:latin typeface="Cambria Math" panose="02040503050406030204" pitchFamily="18" charset="0"/>
                          </a:rPr>
                          <m:t>/</m:t>
                        </m:r>
                        <m:r>
                          <a:rPr lang="en-US" sz="2000" b="1" i="1">
                            <a:latin typeface="Cambria Math" panose="02040503050406030204" pitchFamily="18" charset="0"/>
                          </a:rPr>
                          <m:t>𝑵</m:t>
                        </m:r>
                      </m:oMath>
                    </m:oMathPara>
                  </a14:m>
                  <a:endParaRPr lang="en-US" sz="2000" dirty="0"/>
                </a:p>
              </p:txBody>
            </p:sp>
          </mc:Choice>
          <mc:Fallback xmlns="">
            <p:sp>
              <p:nvSpPr>
                <p:cNvPr id="19" name="TextBox 18"/>
                <p:cNvSpPr txBox="1">
                  <a:spLocks noRot="1" noChangeAspect="1" noMove="1" noResize="1" noEditPoints="1" noAdjustHandles="1" noChangeArrowheads="1" noChangeShapeType="1" noTextEdit="1"/>
                </p:cNvSpPr>
                <p:nvPr/>
              </p:nvSpPr>
              <p:spPr>
                <a:xfrm>
                  <a:off x="2287732" y="5519534"/>
                  <a:ext cx="2114810" cy="483850"/>
                </a:xfrm>
                <a:prstGeom prst="rect">
                  <a:avLst/>
                </a:prstGeom>
                <a:blipFill>
                  <a:blip r:embed="rId12"/>
                  <a:stretch>
                    <a:fillRect t="-18072" b="-26506"/>
                  </a:stretch>
                </a:blipFill>
                <a:ln w="19050">
                  <a:solidFill>
                    <a:srgbClr val="7030A0"/>
                  </a:solidFill>
                </a:ln>
              </p:spPr>
              <p:txBody>
                <a:bodyPr/>
                <a:lstStyle/>
                <a:p>
                  <a:r>
                    <a:rPr lang="cs-CZ">
                      <a:noFill/>
                    </a:rPr>
                    <a:t> </a:t>
                  </a:r>
                </a:p>
              </p:txBody>
            </p:sp>
          </mc:Fallback>
        </mc:AlternateContent>
      </p:grpSp>
      <p:sp>
        <p:nvSpPr>
          <p:cNvPr id="56" name="Freeform 55"/>
          <p:cNvSpPr/>
          <p:nvPr/>
        </p:nvSpPr>
        <p:spPr>
          <a:xfrm>
            <a:off x="1135782" y="2771929"/>
            <a:ext cx="2919298" cy="2274552"/>
          </a:xfrm>
          <a:custGeom>
            <a:avLst/>
            <a:gdLst>
              <a:gd name="connsiteX0" fmla="*/ 1574800 w 1574800"/>
              <a:gd name="connsiteY0" fmla="*/ 2032000 h 2501900"/>
              <a:gd name="connsiteX1" fmla="*/ 1574800 w 1574800"/>
              <a:gd name="connsiteY1" fmla="*/ 2501900 h 2501900"/>
              <a:gd name="connsiteX2" fmla="*/ 0 w 1574800"/>
              <a:gd name="connsiteY2" fmla="*/ 2501900 h 2501900"/>
              <a:gd name="connsiteX3" fmla="*/ 0 w 1574800"/>
              <a:gd name="connsiteY3" fmla="*/ 6350 h 2501900"/>
              <a:gd name="connsiteX4" fmla="*/ 355600 w 1574800"/>
              <a:gd name="connsiteY4" fmla="*/ 0 h 2501900"/>
              <a:gd name="connsiteX0" fmla="*/ 1581150 w 1581150"/>
              <a:gd name="connsiteY0" fmla="*/ 2133600 h 2501900"/>
              <a:gd name="connsiteX1" fmla="*/ 1574800 w 1581150"/>
              <a:gd name="connsiteY1" fmla="*/ 2501900 h 2501900"/>
              <a:gd name="connsiteX2" fmla="*/ 0 w 1581150"/>
              <a:gd name="connsiteY2" fmla="*/ 2501900 h 2501900"/>
              <a:gd name="connsiteX3" fmla="*/ 0 w 1581150"/>
              <a:gd name="connsiteY3" fmla="*/ 6350 h 2501900"/>
              <a:gd name="connsiteX4" fmla="*/ 355600 w 1581150"/>
              <a:gd name="connsiteY4" fmla="*/ 0 h 2501900"/>
              <a:gd name="connsiteX0" fmla="*/ 1570567 w 1574800"/>
              <a:gd name="connsiteY0" fmla="*/ 2127250 h 2501900"/>
              <a:gd name="connsiteX1" fmla="*/ 1574800 w 1574800"/>
              <a:gd name="connsiteY1" fmla="*/ 2501900 h 2501900"/>
              <a:gd name="connsiteX2" fmla="*/ 0 w 1574800"/>
              <a:gd name="connsiteY2" fmla="*/ 2501900 h 2501900"/>
              <a:gd name="connsiteX3" fmla="*/ 0 w 1574800"/>
              <a:gd name="connsiteY3" fmla="*/ 6350 h 2501900"/>
              <a:gd name="connsiteX4" fmla="*/ 355600 w 1574800"/>
              <a:gd name="connsiteY4" fmla="*/ 0 h 2501900"/>
              <a:gd name="connsiteX0" fmla="*/ 1583267 w 1583267"/>
              <a:gd name="connsiteY0" fmla="*/ 2125134 h 2501900"/>
              <a:gd name="connsiteX1" fmla="*/ 1574800 w 1583267"/>
              <a:gd name="connsiteY1" fmla="*/ 2501900 h 2501900"/>
              <a:gd name="connsiteX2" fmla="*/ 0 w 1583267"/>
              <a:gd name="connsiteY2" fmla="*/ 2501900 h 2501900"/>
              <a:gd name="connsiteX3" fmla="*/ 0 w 1583267"/>
              <a:gd name="connsiteY3" fmla="*/ 6350 h 2501900"/>
              <a:gd name="connsiteX4" fmla="*/ 355600 w 1583267"/>
              <a:gd name="connsiteY4" fmla="*/ 0 h 2501900"/>
              <a:gd name="connsiteX0" fmla="*/ 1572684 w 1574800"/>
              <a:gd name="connsiteY0" fmla="*/ 2125134 h 2501900"/>
              <a:gd name="connsiteX1" fmla="*/ 1574800 w 1574800"/>
              <a:gd name="connsiteY1" fmla="*/ 2501900 h 2501900"/>
              <a:gd name="connsiteX2" fmla="*/ 0 w 1574800"/>
              <a:gd name="connsiteY2" fmla="*/ 2501900 h 2501900"/>
              <a:gd name="connsiteX3" fmla="*/ 0 w 1574800"/>
              <a:gd name="connsiteY3" fmla="*/ 6350 h 2501900"/>
              <a:gd name="connsiteX4" fmla="*/ 355600 w 1574800"/>
              <a:gd name="connsiteY4" fmla="*/ 0 h 2501900"/>
              <a:gd name="connsiteX0" fmla="*/ 1579034 w 1579095"/>
              <a:gd name="connsiteY0" fmla="*/ 2125134 h 2501900"/>
              <a:gd name="connsiteX1" fmla="*/ 1574800 w 1579095"/>
              <a:gd name="connsiteY1" fmla="*/ 2501900 h 2501900"/>
              <a:gd name="connsiteX2" fmla="*/ 0 w 1579095"/>
              <a:gd name="connsiteY2" fmla="*/ 2501900 h 2501900"/>
              <a:gd name="connsiteX3" fmla="*/ 0 w 1579095"/>
              <a:gd name="connsiteY3" fmla="*/ 6350 h 2501900"/>
              <a:gd name="connsiteX4" fmla="*/ 355600 w 1579095"/>
              <a:gd name="connsiteY4" fmla="*/ 0 h 2501900"/>
              <a:gd name="connsiteX0" fmla="*/ 1780416 w 1780417"/>
              <a:gd name="connsiteY0" fmla="*/ 2432461 h 2501900"/>
              <a:gd name="connsiteX1" fmla="*/ 1574800 w 1780417"/>
              <a:gd name="connsiteY1" fmla="*/ 2501900 h 2501900"/>
              <a:gd name="connsiteX2" fmla="*/ 0 w 1780417"/>
              <a:gd name="connsiteY2" fmla="*/ 2501900 h 2501900"/>
              <a:gd name="connsiteX3" fmla="*/ 0 w 1780417"/>
              <a:gd name="connsiteY3" fmla="*/ 6350 h 2501900"/>
              <a:gd name="connsiteX4" fmla="*/ 355600 w 1780417"/>
              <a:gd name="connsiteY4" fmla="*/ 0 h 250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417" h="2501900">
                <a:moveTo>
                  <a:pt x="1780416" y="2432461"/>
                </a:moveTo>
                <a:cubicBezTo>
                  <a:pt x="1781121" y="2558050"/>
                  <a:pt x="1574095" y="2376311"/>
                  <a:pt x="1574800" y="2501900"/>
                </a:cubicBezTo>
                <a:lnTo>
                  <a:pt x="0" y="2501900"/>
                </a:lnTo>
                <a:lnTo>
                  <a:pt x="0" y="6350"/>
                </a:lnTo>
                <a:lnTo>
                  <a:pt x="355600" y="0"/>
                </a:lnTo>
              </a:path>
            </a:pathLst>
          </a:custGeom>
          <a:noFill/>
          <a:ln w="38100">
            <a:solidFill>
              <a:srgbClr val="7030A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000"/>
          </a:p>
        </p:txBody>
      </p:sp>
      <p:grpSp>
        <p:nvGrpSpPr>
          <p:cNvPr id="57" name="Group 56"/>
          <p:cNvGrpSpPr/>
          <p:nvPr/>
        </p:nvGrpSpPr>
        <p:grpSpPr>
          <a:xfrm>
            <a:off x="1729194" y="4498266"/>
            <a:ext cx="3231885" cy="827861"/>
            <a:chOff x="1729195" y="3927738"/>
            <a:chExt cx="3231885" cy="827861"/>
          </a:xfrm>
        </p:grpSpPr>
        <p:cxnSp>
          <p:nvCxnSpPr>
            <p:cNvPr id="61" name="Straight Arrow Connector 60"/>
            <p:cNvCxnSpPr/>
            <p:nvPr/>
          </p:nvCxnSpPr>
          <p:spPr>
            <a:xfrm>
              <a:off x="3345137" y="3927738"/>
              <a:ext cx="0" cy="362161"/>
            </a:xfrm>
            <a:prstGeom prst="straightConnector1">
              <a:avLst/>
            </a:prstGeom>
            <a:ln w="38100">
              <a:solidFill>
                <a:srgbClr val="7030A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TextBox 61"/>
                <p:cNvSpPr txBox="1"/>
                <p:nvPr/>
              </p:nvSpPr>
              <p:spPr>
                <a:xfrm>
                  <a:off x="1729195" y="4271749"/>
                  <a:ext cx="3231885" cy="483850"/>
                </a:xfrm>
                <a:prstGeom prst="rect">
                  <a:avLst/>
                </a:prstGeom>
                <a:solidFill>
                  <a:schemeClr val="bg1"/>
                </a:solidFill>
                <a:ln w="19050">
                  <a:solidFill>
                    <a:srgbClr val="7030A0"/>
                  </a:solidFill>
                </a:ln>
              </p:spPr>
              <p:txBody>
                <a:bodyPr wrap="square" rtlCol="0">
                  <a:spAutoFit/>
                </a:bodyPr>
                <a:lstStyle/>
                <a:p>
                  <a:pPr marL="19982" lvl="1" algn="ctr"/>
                  <a14:m>
                    <m:oMath xmlns:m="http://schemas.openxmlformats.org/officeDocument/2006/math">
                      <m:r>
                        <a:rPr lang="en-US" sz="2000" b="1" i="1">
                          <a:latin typeface="Cambria Math" panose="02040503050406030204" pitchFamily="18" charset="0"/>
                        </a:rPr>
                        <m:t>𝜶</m:t>
                      </m:r>
                      <m:r>
                        <a:rPr lang="en-US" sz="2000" b="1" i="1">
                          <a:latin typeface="Cambria Math" panose="02040503050406030204" pitchFamily="18" charset="0"/>
                        </a:rPr>
                        <m:t>  </m:t>
                      </m:r>
                      <m:groupChr>
                        <m:groupChrPr>
                          <m:chr m:val="←"/>
                          <m:pos m:val="top"/>
                          <m:ctrlPr>
                            <a:rPr lang="en-US" sz="2000" i="1">
                              <a:latin typeface="Cambria Math" panose="02040503050406030204" pitchFamily="18" charset="0"/>
                            </a:rPr>
                          </m:ctrlPr>
                        </m:groupChrPr>
                        <m:e>
                          <m:r>
                            <m:rPr>
                              <m:brk m:alnAt="1"/>
                            </m:rPr>
                            <a:rPr lang="en-US" sz="2000" i="1">
                              <a:latin typeface="Cambria Math" panose="02040503050406030204" pitchFamily="18" charset="0"/>
                            </a:rPr>
                            <m:t> </m:t>
                          </m:r>
                        </m:e>
                      </m:groupChr>
                      <m:r>
                        <a:rPr lang="en-US" sz="2000" i="1">
                          <a:latin typeface="Cambria Math" panose="02040503050406030204" pitchFamily="18" charset="0"/>
                        </a:rPr>
                        <m:t> </m:t>
                      </m:r>
                    </m:oMath>
                  </a14:m>
                  <a:r>
                    <a:rPr lang="en-US" sz="2000" dirty="0"/>
                    <a:t>solve </a:t>
                  </a:r>
                  <a14:m>
                    <m:oMath xmlns:m="http://schemas.openxmlformats.org/officeDocument/2006/math">
                      <m:r>
                        <a:rPr lang="en-US" sz="2000" b="1" i="1">
                          <a:latin typeface="Cambria Math" panose="02040503050406030204" pitchFamily="18" charset="0"/>
                        </a:rPr>
                        <m:t>𝑨</m:t>
                      </m:r>
                      <m:r>
                        <a:rPr lang="en-US" sz="2000" b="1" i="1">
                          <a:latin typeface="Cambria Math" panose="02040503050406030204" pitchFamily="18" charset="0"/>
                        </a:rPr>
                        <m:t>𝜶</m:t>
                      </m:r>
                      <m:r>
                        <a:rPr lang="en-US" sz="2000" b="1" i="1">
                          <a:latin typeface="Cambria Math" panose="02040503050406030204" pitchFamily="18" charset="0"/>
                        </a:rPr>
                        <m:t>=</m:t>
                      </m:r>
                      <m:r>
                        <a:rPr lang="en-US" sz="2000" b="1" i="1">
                          <a:latin typeface="Cambria Math" panose="02040503050406030204" pitchFamily="18" charset="0"/>
                        </a:rPr>
                        <m:t>𝒃</m:t>
                      </m:r>
                    </m:oMath>
                  </a14:m>
                  <a:endParaRPr lang="en-US" sz="2000" dirty="0"/>
                </a:p>
              </p:txBody>
            </p:sp>
          </mc:Choice>
          <mc:Fallback xmlns="">
            <p:sp>
              <p:nvSpPr>
                <p:cNvPr id="62" name="TextBox 61"/>
                <p:cNvSpPr txBox="1">
                  <a:spLocks noRot="1" noChangeAspect="1" noMove="1" noResize="1" noEditPoints="1" noAdjustHandles="1" noChangeArrowheads="1" noChangeShapeType="1" noTextEdit="1"/>
                </p:cNvSpPr>
                <p:nvPr/>
              </p:nvSpPr>
              <p:spPr>
                <a:xfrm>
                  <a:off x="1729195" y="4271749"/>
                  <a:ext cx="3231885" cy="483850"/>
                </a:xfrm>
                <a:prstGeom prst="rect">
                  <a:avLst/>
                </a:prstGeom>
                <a:blipFill>
                  <a:blip r:embed="rId13"/>
                  <a:stretch>
                    <a:fillRect t="-18072" b="-26506"/>
                  </a:stretch>
                </a:blipFill>
                <a:ln w="19050">
                  <a:solidFill>
                    <a:srgbClr val="7030A0"/>
                  </a:solidFill>
                </a:ln>
              </p:spPr>
              <p:txBody>
                <a:bodyPr/>
                <a:lstStyle/>
                <a:p>
                  <a:r>
                    <a:rPr lang="cs-CZ">
                      <a:noFill/>
                    </a:rPr>
                    <a:t> </a:t>
                  </a:r>
                </a:p>
              </p:txBody>
            </p:sp>
          </mc:Fallback>
        </mc:AlternateContent>
      </p:grpSp>
      <p:grpSp>
        <p:nvGrpSpPr>
          <p:cNvPr id="63" name="Group 62"/>
          <p:cNvGrpSpPr/>
          <p:nvPr/>
        </p:nvGrpSpPr>
        <p:grpSpPr>
          <a:xfrm>
            <a:off x="1729195" y="3927738"/>
            <a:ext cx="3231885" cy="744121"/>
            <a:chOff x="1729195" y="3927738"/>
            <a:chExt cx="3231885" cy="744121"/>
          </a:xfrm>
        </p:grpSpPr>
        <p:cxnSp>
          <p:nvCxnSpPr>
            <p:cNvPr id="64" name="Straight Arrow Connector 63"/>
            <p:cNvCxnSpPr/>
            <p:nvPr/>
          </p:nvCxnSpPr>
          <p:spPr>
            <a:xfrm>
              <a:off x="3345137" y="3927738"/>
              <a:ext cx="0" cy="362161"/>
            </a:xfrm>
            <a:prstGeom prst="straightConnector1">
              <a:avLst/>
            </a:prstGeom>
            <a:ln w="38100">
              <a:solidFill>
                <a:srgbClr val="7030A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5" name="TextBox 64"/>
                <p:cNvSpPr txBox="1"/>
                <p:nvPr/>
              </p:nvSpPr>
              <p:spPr>
                <a:xfrm>
                  <a:off x="1729195" y="4271749"/>
                  <a:ext cx="3231885" cy="400110"/>
                </a:xfrm>
                <a:prstGeom prst="rect">
                  <a:avLst/>
                </a:prstGeom>
                <a:solidFill>
                  <a:schemeClr val="bg1"/>
                </a:solidFill>
                <a:ln w="19050">
                  <a:solidFill>
                    <a:srgbClr val="7030A0"/>
                  </a:solidFill>
                </a:ln>
              </p:spPr>
              <p:txBody>
                <a:bodyPr wrap="square" rtlCol="0">
                  <a:spAutoFit/>
                </a:bodyPr>
                <a:lstStyle/>
                <a:p>
                  <a:pPr marL="19982" lvl="1" algn="ctr"/>
                  <a:r>
                    <a:rPr lang="en-US" sz="2000" dirty="0"/>
                    <a:t>Update </a:t>
                  </a:r>
                  <a14:m>
                    <m:oMath xmlns:m="http://schemas.openxmlformats.org/officeDocument/2006/math">
                      <m:r>
                        <a:rPr lang="en-US" sz="2000" b="1" i="1">
                          <a:latin typeface="Cambria Math" panose="02040503050406030204" pitchFamily="18" charset="0"/>
                        </a:rPr>
                        <m:t>𝑨</m:t>
                      </m:r>
                      <m:r>
                        <a:rPr lang="en-US" sz="2000">
                          <a:latin typeface="Cambria Math" panose="02040503050406030204" pitchFamily="18" charset="0"/>
                        </a:rPr>
                        <m:t>, </m:t>
                      </m:r>
                      <m:r>
                        <a:rPr lang="en-US" sz="2000" b="1" i="1">
                          <a:latin typeface="Cambria Math" panose="02040503050406030204" pitchFamily="18" charset="0"/>
                        </a:rPr>
                        <m:t>𝒃</m:t>
                      </m:r>
                    </m:oMath>
                  </a14:m>
                  <a:endParaRPr lang="en-US" sz="2000" dirty="0"/>
                </a:p>
              </p:txBody>
            </p:sp>
          </mc:Choice>
          <mc:Fallback xmlns="">
            <p:sp>
              <p:nvSpPr>
                <p:cNvPr id="65" name="TextBox 64"/>
                <p:cNvSpPr txBox="1">
                  <a:spLocks noRot="1" noChangeAspect="1" noMove="1" noResize="1" noEditPoints="1" noAdjustHandles="1" noChangeArrowheads="1" noChangeShapeType="1" noTextEdit="1"/>
                </p:cNvSpPr>
                <p:nvPr/>
              </p:nvSpPr>
              <p:spPr>
                <a:xfrm>
                  <a:off x="1729195" y="4271749"/>
                  <a:ext cx="3231885" cy="400110"/>
                </a:xfrm>
                <a:prstGeom prst="rect">
                  <a:avLst/>
                </a:prstGeom>
                <a:blipFill>
                  <a:blip r:embed="rId14"/>
                  <a:stretch>
                    <a:fillRect t="-7353" b="-23529"/>
                  </a:stretch>
                </a:blipFill>
                <a:ln w="19050">
                  <a:solidFill>
                    <a:srgbClr val="7030A0"/>
                  </a:solidFill>
                </a:ln>
              </p:spPr>
              <p:txBody>
                <a:bodyPr/>
                <a:lstStyle/>
                <a:p>
                  <a:r>
                    <a:rPr lang="cs-CZ">
                      <a:noFill/>
                    </a:rPr>
                    <a:t> </a:t>
                  </a:r>
                </a:p>
              </p:txBody>
            </p:sp>
          </mc:Fallback>
        </mc:AlternateContent>
      </p:grpSp>
      <p:grpSp>
        <p:nvGrpSpPr>
          <p:cNvPr id="66" name="Group 65"/>
          <p:cNvGrpSpPr/>
          <p:nvPr/>
        </p:nvGrpSpPr>
        <p:grpSpPr>
          <a:xfrm>
            <a:off x="1729195" y="2969841"/>
            <a:ext cx="3231885" cy="1153527"/>
            <a:chOff x="1729195" y="2969841"/>
            <a:chExt cx="3231885" cy="1153527"/>
          </a:xfrm>
        </p:grpSpPr>
        <p:cxnSp>
          <p:nvCxnSpPr>
            <p:cNvPr id="67" name="Straight Arrow Connector 66"/>
            <p:cNvCxnSpPr/>
            <p:nvPr/>
          </p:nvCxnSpPr>
          <p:spPr>
            <a:xfrm>
              <a:off x="3345137" y="2969841"/>
              <a:ext cx="0" cy="362161"/>
            </a:xfrm>
            <a:prstGeom prst="straightConnector1">
              <a:avLst/>
            </a:prstGeom>
            <a:ln w="38100">
              <a:solidFill>
                <a:srgbClr val="7030A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8" name="TextBox 67"/>
                <p:cNvSpPr txBox="1"/>
                <p:nvPr/>
              </p:nvSpPr>
              <p:spPr>
                <a:xfrm>
                  <a:off x="1729195" y="3311094"/>
                  <a:ext cx="3231885" cy="812274"/>
                </a:xfrm>
                <a:prstGeom prst="rect">
                  <a:avLst/>
                </a:prstGeom>
                <a:solidFill>
                  <a:schemeClr val="bg1"/>
                </a:solidFill>
                <a:ln w="19050">
                  <a:solidFill>
                    <a:srgbClr val="7030A0"/>
                  </a:solidFill>
                </a:ln>
              </p:spPr>
              <p:txBody>
                <a:bodyPr wrap="square" rtlCol="0">
                  <a:spAutoFit/>
                </a:bodyPr>
                <a:lstStyle/>
                <a:p>
                  <a:pPr algn="ctr"/>
                  <a14:m>
                    <m:oMath xmlns:m="http://schemas.openxmlformats.org/officeDocument/2006/math">
                      <m:r>
                        <m:rPr>
                          <m:nor/>
                        </m:rPr>
                        <a:rPr lang="en-US" sz="2000" b="1" smtClean="0"/>
                        <m:t>result</m:t>
                      </m:r>
                      <m:r>
                        <m:rPr>
                          <m:nor/>
                        </m:rPr>
                        <a:rPr lang="en-US" sz="2000" smtClean="0"/>
                        <m:t> </m:t>
                      </m:r>
                      <m:groupChr>
                        <m:groupChrPr>
                          <m:chr m:val="←"/>
                          <m:pos m:val="top"/>
                          <m:ctrlPr>
                            <a:rPr lang="en-US" sz="2000" i="1">
                              <a:latin typeface="Cambria Math" panose="02040503050406030204" pitchFamily="18" charset="0"/>
                            </a:rPr>
                          </m:ctrlPr>
                        </m:groupChrPr>
                        <m:e>
                          <m:r>
                            <m:rPr>
                              <m:brk m:alnAt="1"/>
                            </m:rPr>
                            <a:rPr lang="en-US" sz="2000" i="1">
                              <a:latin typeface="Cambria Math" panose="02040503050406030204" pitchFamily="18" charset="0"/>
                            </a:rPr>
                            <m:t> </m:t>
                          </m:r>
                        </m:e>
                      </m:groupChr>
                      <m:r>
                        <a:rPr lang="en-US" sz="2000" i="1">
                          <a:latin typeface="Cambria Math" panose="02040503050406030204" pitchFamily="18" charset="0"/>
                        </a:rPr>
                        <m:t> </m:t>
                      </m:r>
                      <m:r>
                        <m:rPr>
                          <m:nor/>
                        </m:rPr>
                        <a:rPr lang="en-US" sz="2000" b="1"/>
                        <m:t>result</m:t>
                      </m:r>
                      <m:r>
                        <a:rPr lang="en-US" sz="2000" i="1">
                          <a:latin typeface="Cambria Math" panose="02040503050406030204" pitchFamily="18" charset="0"/>
                        </a:rPr>
                        <m:t>+</m:t>
                      </m:r>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𝐹</m:t>
                              </m:r>
                            </m:e>
                            <m:sub>
                              <m:r>
                                <a:rPr lang="en-US" sz="2000" i="1">
                                  <a:latin typeface="Cambria Math" panose="02040503050406030204" pitchFamily="18" charset="0"/>
                                </a:rPr>
                                <m:t>𝑜𝑝𝑡</m:t>
                              </m:r>
                            </m:sub>
                          </m:sSub>
                        </m:e>
                      </m:d>
                    </m:oMath>
                  </a14:m>
                  <a:r>
                    <a:rPr lang="en-US" sz="2000" dirty="0"/>
                    <a:t> given current </a:t>
                  </a:r>
                  <a14:m>
                    <m:oMath xmlns:m="http://schemas.openxmlformats.org/officeDocument/2006/math">
                      <m:r>
                        <a:rPr lang="en-US" sz="2000" b="1" i="1" smtClean="0">
                          <a:latin typeface="Cambria Math" panose="02040503050406030204" pitchFamily="18" charset="0"/>
                        </a:rPr>
                        <m:t>𝜶</m:t>
                      </m:r>
                    </m:oMath>
                  </a14:m>
                  <a:endParaRPr lang="en-US" sz="2000" b="1" dirty="0"/>
                </a:p>
              </p:txBody>
            </p:sp>
          </mc:Choice>
          <mc:Fallback xmlns="">
            <p:sp>
              <p:nvSpPr>
                <p:cNvPr id="13" name="TextBox 12"/>
                <p:cNvSpPr txBox="1">
                  <a:spLocks noRot="1" noChangeAspect="1" noMove="1" noResize="1" noEditPoints="1" noAdjustHandles="1" noChangeArrowheads="1" noChangeShapeType="1" noTextEdit="1"/>
                </p:cNvSpPr>
                <p:nvPr/>
              </p:nvSpPr>
              <p:spPr>
                <a:xfrm>
                  <a:off x="1729195" y="3311094"/>
                  <a:ext cx="3231885" cy="812274"/>
                </a:xfrm>
                <a:prstGeom prst="rect">
                  <a:avLst/>
                </a:prstGeom>
                <a:blipFill>
                  <a:blip r:embed="rId15"/>
                  <a:stretch>
                    <a:fillRect t="-8824" b="-11029"/>
                  </a:stretch>
                </a:blipFill>
                <a:ln w="19050">
                  <a:solidFill>
                    <a:srgbClr val="7030A0"/>
                  </a:solidFill>
                </a:ln>
              </p:spPr>
              <p:txBody>
                <a:bodyPr/>
                <a:lstStyle/>
                <a:p>
                  <a:r>
                    <a:rPr lang="cs-CZ">
                      <a:noFill/>
                    </a:rPr>
                    <a:t> </a:t>
                  </a:r>
                </a:p>
              </p:txBody>
            </p:sp>
          </mc:Fallback>
        </mc:AlternateContent>
      </p:grpSp>
      <p:grpSp>
        <p:nvGrpSpPr>
          <p:cNvPr id="69" name="Group 68"/>
          <p:cNvGrpSpPr/>
          <p:nvPr/>
        </p:nvGrpSpPr>
        <p:grpSpPr>
          <a:xfrm>
            <a:off x="1729195" y="2084803"/>
            <a:ext cx="3231885" cy="1077911"/>
            <a:chOff x="1729195" y="2084803"/>
            <a:chExt cx="3231885" cy="1077911"/>
          </a:xfrm>
        </p:grpSpPr>
        <p:sp>
          <p:nvSpPr>
            <p:cNvPr id="71" name="TextBox 70"/>
            <p:cNvSpPr txBox="1"/>
            <p:nvPr/>
          </p:nvSpPr>
          <p:spPr>
            <a:xfrm>
              <a:off x="1729195" y="2430141"/>
              <a:ext cx="3231885" cy="732573"/>
            </a:xfrm>
            <a:prstGeom prst="rect">
              <a:avLst/>
            </a:prstGeom>
            <a:solidFill>
              <a:schemeClr val="bg1"/>
            </a:solidFill>
            <a:ln w="19050">
              <a:solidFill>
                <a:srgbClr val="7030A0"/>
              </a:solidFill>
            </a:ln>
          </p:spPr>
          <p:txBody>
            <a:bodyPr wrap="square" rtlCol="0">
              <a:spAutoFit/>
            </a:bodyPr>
            <a:lstStyle/>
            <a:p>
              <a:pPr marL="0" lvl="1" algn="ctr"/>
              <a:r>
                <a:rPr lang="en-US" sz="2000" dirty="0"/>
                <a:t>Draw samples from all techniques</a:t>
              </a:r>
            </a:p>
          </p:txBody>
        </p:sp>
        <p:cxnSp>
          <p:nvCxnSpPr>
            <p:cNvPr id="70" name="Straight Arrow Connector 69"/>
            <p:cNvCxnSpPr/>
            <p:nvPr/>
          </p:nvCxnSpPr>
          <p:spPr>
            <a:xfrm>
              <a:off x="3345137" y="2084803"/>
              <a:ext cx="0" cy="362161"/>
            </a:xfrm>
            <a:prstGeom prst="straightConnector1">
              <a:avLst/>
            </a:prstGeom>
            <a:ln w="38100">
              <a:solidFill>
                <a:srgbClr val="7030A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2" name="TextBox 71"/>
              <p:cNvSpPr txBox="1"/>
              <p:nvPr/>
            </p:nvSpPr>
            <p:spPr>
              <a:xfrm>
                <a:off x="2050424" y="1797911"/>
                <a:ext cx="2589427" cy="483850"/>
              </a:xfrm>
              <a:prstGeom prst="rect">
                <a:avLst/>
              </a:prstGeom>
              <a:solidFill>
                <a:schemeClr val="bg1"/>
              </a:solidFill>
              <a:ln w="19050">
                <a:solidFill>
                  <a:srgbClr val="7030A0"/>
                </a:solidFill>
              </a:ln>
            </p:spPr>
            <p:txBody>
              <a:bodyPr wrap="none" rtlCol="0">
                <a:spAutoFit/>
              </a:bodyPr>
              <a:lstStyle/>
              <a:p>
                <a:pPr marL="0" lvl="1"/>
                <a14:m>
                  <m:oMathPara xmlns:m="http://schemas.openxmlformats.org/officeDocument/2006/math">
                    <m:oMathParaPr>
                      <m:jc m:val="centerGroup"/>
                    </m:oMathParaPr>
                    <m:oMath xmlns:m="http://schemas.openxmlformats.org/officeDocument/2006/math">
                      <m:r>
                        <a:rPr lang="en-US" sz="2000" b="1" i="1">
                          <a:latin typeface="Cambria Math" panose="02040503050406030204" pitchFamily="18" charset="0"/>
                        </a:rPr>
                        <m:t>𝜶</m:t>
                      </m:r>
                      <m:r>
                        <a:rPr lang="en-US" sz="2000" b="1" i="1">
                          <a:latin typeface="Cambria Math" panose="02040503050406030204" pitchFamily="18" charset="0"/>
                        </a:rPr>
                        <m:t> </m:t>
                      </m:r>
                      <m:groupChr>
                        <m:groupChrPr>
                          <m:chr m:val="←"/>
                          <m:pos m:val="top"/>
                          <m:ctrlPr>
                            <a:rPr lang="en-US" sz="2000" i="1">
                              <a:latin typeface="Cambria Math" panose="02040503050406030204" pitchFamily="18" charset="0"/>
                            </a:rPr>
                          </m:ctrlPr>
                        </m:groupChrPr>
                        <m:e>
                          <m:r>
                            <m:rPr>
                              <m:brk m:alnAt="1"/>
                            </m:rPr>
                            <a:rPr lang="en-US" sz="2000" i="1">
                              <a:latin typeface="Cambria Math" panose="02040503050406030204" pitchFamily="18" charset="0"/>
                            </a:rPr>
                            <m:t> </m:t>
                          </m:r>
                        </m:e>
                      </m:groupChr>
                      <m:r>
                        <a:rPr lang="en-US" sz="2000" i="1">
                          <a:latin typeface="Cambria Math" panose="02040503050406030204" pitchFamily="18" charset="0"/>
                        </a:rPr>
                        <m:t> 0, </m:t>
                      </m:r>
                      <m:r>
                        <m:rPr>
                          <m:nor/>
                        </m:rPr>
                        <a:rPr lang="en-US" sz="2000"/>
                        <m:t> </m:t>
                      </m:r>
                      <m:r>
                        <m:rPr>
                          <m:nor/>
                        </m:rPr>
                        <a:rPr lang="en-US" sz="2000" b="1"/>
                        <m:t>result</m:t>
                      </m:r>
                      <m:r>
                        <a:rPr lang="en-US" sz="2000" i="1">
                          <a:latin typeface="Cambria Math" panose="02040503050406030204" pitchFamily="18" charset="0"/>
                        </a:rPr>
                        <m:t> </m:t>
                      </m:r>
                      <m:groupChr>
                        <m:groupChrPr>
                          <m:chr m:val="←"/>
                          <m:pos m:val="top"/>
                          <m:ctrlPr>
                            <a:rPr lang="en-US" sz="2000" i="1">
                              <a:latin typeface="Cambria Math" panose="02040503050406030204" pitchFamily="18" charset="0"/>
                            </a:rPr>
                          </m:ctrlPr>
                        </m:groupChrPr>
                        <m:e>
                          <m:r>
                            <m:rPr>
                              <m:brk m:alnAt="1"/>
                            </m:rPr>
                            <a:rPr lang="en-US" sz="2000" i="1">
                              <a:latin typeface="Cambria Math" panose="02040503050406030204" pitchFamily="18" charset="0"/>
                            </a:rPr>
                            <m:t> </m:t>
                          </m:r>
                        </m:e>
                      </m:groupChr>
                      <m:r>
                        <a:rPr lang="en-US" sz="2000" i="1">
                          <a:latin typeface="Cambria Math" panose="02040503050406030204" pitchFamily="18" charset="0"/>
                        </a:rPr>
                        <m:t> 0</m:t>
                      </m:r>
                    </m:oMath>
                  </m:oMathPara>
                </a14:m>
                <a:endParaRPr lang="en-US" sz="2000" dirty="0"/>
              </a:p>
            </p:txBody>
          </p:sp>
        </mc:Choice>
        <mc:Fallback xmlns="">
          <p:sp>
            <p:nvSpPr>
              <p:cNvPr id="72" name="TextBox 71"/>
              <p:cNvSpPr txBox="1">
                <a:spLocks noRot="1" noChangeAspect="1" noMove="1" noResize="1" noEditPoints="1" noAdjustHandles="1" noChangeArrowheads="1" noChangeShapeType="1" noTextEdit="1"/>
              </p:cNvSpPr>
              <p:nvPr/>
            </p:nvSpPr>
            <p:spPr>
              <a:xfrm>
                <a:off x="2050424" y="1797911"/>
                <a:ext cx="2589427" cy="483850"/>
              </a:xfrm>
              <a:prstGeom prst="rect">
                <a:avLst/>
              </a:prstGeom>
              <a:blipFill>
                <a:blip r:embed="rId16"/>
                <a:stretch>
                  <a:fillRect t="-18293" r="-15888" b="-28049"/>
                </a:stretch>
              </a:blipFill>
              <a:ln w="19050">
                <a:solidFill>
                  <a:srgbClr val="7030A0"/>
                </a:solidFill>
              </a:ln>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73" name="TextBox 72"/>
              <p:cNvSpPr txBox="1"/>
              <p:nvPr/>
            </p:nvSpPr>
            <p:spPr>
              <a:xfrm>
                <a:off x="1072863" y="2355232"/>
                <a:ext cx="548548" cy="400110"/>
              </a:xfrm>
              <a:prstGeom prst="rect">
                <a:avLst/>
              </a:prstGeom>
              <a:noFill/>
              <a:ln>
                <a:noFill/>
              </a:ln>
            </p:spPr>
            <p:txBody>
              <a:bodyPr wrap="none" rtlCol="0">
                <a:spAutoFit/>
              </a:bodyPr>
              <a:lstStyle/>
              <a:p>
                <a:pPr marL="0" lvl="1"/>
                <a14:m>
                  <m:oMath xmlns:m="http://schemas.openxmlformats.org/officeDocument/2006/math">
                    <m:r>
                      <a:rPr lang="en-US" sz="2000" b="1" i="1">
                        <a:latin typeface="Cambria Math" panose="02040503050406030204" pitchFamily="18" charset="0"/>
                      </a:rPr>
                      <m:t>𝑵</m:t>
                    </m:r>
                  </m:oMath>
                </a14:m>
                <a:r>
                  <a:rPr lang="en-US" sz="2000" dirty="0"/>
                  <a:t> x</a:t>
                </a:r>
              </a:p>
            </p:txBody>
          </p:sp>
        </mc:Choice>
        <mc:Fallback xmlns="">
          <p:sp>
            <p:nvSpPr>
              <p:cNvPr id="73" name="TextBox 72"/>
              <p:cNvSpPr txBox="1">
                <a:spLocks noRot="1" noChangeAspect="1" noMove="1" noResize="1" noEditPoints="1" noAdjustHandles="1" noChangeArrowheads="1" noChangeShapeType="1" noTextEdit="1"/>
              </p:cNvSpPr>
              <p:nvPr/>
            </p:nvSpPr>
            <p:spPr>
              <a:xfrm>
                <a:off x="1072863" y="2355232"/>
                <a:ext cx="548548" cy="400110"/>
              </a:xfrm>
              <a:prstGeom prst="rect">
                <a:avLst/>
              </a:prstGeom>
              <a:blipFill>
                <a:blip r:embed="rId17"/>
                <a:stretch>
                  <a:fillRect t="-7576" r="-10000" b="-25758"/>
                </a:stretch>
              </a:blipFill>
              <a:ln>
                <a:noFill/>
              </a:ln>
            </p:spPr>
            <p:txBody>
              <a:bodyPr/>
              <a:lstStyle/>
              <a:p>
                <a:r>
                  <a:rPr lang="cs-CZ">
                    <a:noFill/>
                  </a:rPr>
                  <a:t> </a:t>
                </a:r>
              </a:p>
            </p:txBody>
          </p:sp>
        </mc:Fallback>
      </mc:AlternateContent>
      <p:sp>
        <p:nvSpPr>
          <p:cNvPr id="74" name="Rectangle 73"/>
          <p:cNvSpPr/>
          <p:nvPr/>
        </p:nvSpPr>
        <p:spPr>
          <a:xfrm>
            <a:off x="184537" y="737046"/>
            <a:ext cx="5234130" cy="5545221"/>
          </a:xfrm>
          <a:prstGeom prst="rect">
            <a:avLst/>
          </a:prstGeom>
          <a:solidFill>
            <a:srgbClr val="FFFFFF">
              <a:alpha val="7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4" name="Content Placeholder 2">
            <a:extLst>
              <a:ext uri="{FF2B5EF4-FFF2-40B4-BE49-F238E27FC236}">
                <a16:creationId xmlns:a16="http://schemas.microsoft.com/office/drawing/2014/main" id="{C8371E11-2199-48C2-A245-F2DB9C32869D}"/>
              </a:ext>
            </a:extLst>
          </p:cNvPr>
          <p:cNvSpPr txBox="1">
            <a:spLocks/>
          </p:cNvSpPr>
          <p:nvPr/>
        </p:nvSpPr>
        <p:spPr>
          <a:xfrm>
            <a:off x="6715439" y="737046"/>
            <a:ext cx="5150038" cy="859752"/>
          </a:xfrm>
          <a:prstGeom prst="rect">
            <a:avLst/>
          </a:prstGeom>
        </p:spPr>
        <p:txBody>
          <a:bodyPr vert="horz" lIns="0" tIns="0" rIns="0" bIns="0" rtlCol="0">
            <a:noAutofit/>
          </a:bodyPr>
          <a:lstStyle>
            <a:lvl1pPr marL="197255" indent="-197255" algn="l" defTabSz="789018" rtl="0" eaLnBrk="1" latinLnBrk="0" hangingPunct="1">
              <a:lnSpc>
                <a:spcPct val="110000"/>
              </a:lnSpc>
              <a:spcBef>
                <a:spcPts val="0"/>
              </a:spcBef>
              <a:buFont typeface="Arial" panose="020B0604020202020204" pitchFamily="34" charset="0"/>
              <a:buChar char="•"/>
              <a:defRPr sz="22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1pPr>
            <a:lvl2pPr marL="420031" indent="-208773" algn="l" defTabSz="789018" rtl="0" eaLnBrk="1" latinLnBrk="0" hangingPunct="1">
              <a:lnSpc>
                <a:spcPct val="110000"/>
              </a:lnSpc>
              <a:spcBef>
                <a:spcPts val="0"/>
              </a:spcBef>
              <a:buFont typeface="Arial" panose="020B0604020202020204" pitchFamily="34" charset="0"/>
              <a:buChar char="•"/>
              <a:defRPr sz="19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2pPr>
            <a:lvl3pPr marL="702123" indent="-282092" algn="l" defTabSz="789018" rtl="0" eaLnBrk="1" latinLnBrk="0" hangingPunct="1">
              <a:lnSpc>
                <a:spcPct val="110000"/>
              </a:lnSpc>
              <a:spcBef>
                <a:spcPts val="0"/>
              </a:spcBef>
              <a:buFont typeface="Arial" panose="020B0604020202020204" pitchFamily="34" charset="0"/>
              <a:buChar char="•"/>
              <a:defRPr sz="19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3pPr>
            <a:lvl4pPr marL="984214" indent="-282092" algn="l" defTabSz="789018" rtl="0" eaLnBrk="1" latinLnBrk="0" hangingPunct="1">
              <a:lnSpc>
                <a:spcPct val="110000"/>
              </a:lnSpc>
              <a:spcBef>
                <a:spcPts val="0"/>
              </a:spcBef>
              <a:buFont typeface="Arial" panose="020B0604020202020204" pitchFamily="34" charset="0"/>
              <a:buChar char="•"/>
              <a:defRPr sz="17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4pPr>
            <a:lvl5pPr marL="1262578" indent="-278364" algn="l" defTabSz="789018" rtl="0" eaLnBrk="1" latinLnBrk="0" hangingPunct="1">
              <a:lnSpc>
                <a:spcPct val="110000"/>
              </a:lnSpc>
              <a:spcBef>
                <a:spcPts val="0"/>
              </a:spcBef>
              <a:buFont typeface="Arial" panose="020B0604020202020204" pitchFamily="34" charset="0"/>
              <a:buChar char="•"/>
              <a:defRPr sz="17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5pPr>
            <a:lvl6pPr marL="2169799" indent="-197255" algn="l" defTabSz="789018" rtl="0" eaLnBrk="1" latinLnBrk="0" hangingPunct="1">
              <a:lnSpc>
                <a:spcPct val="90000"/>
              </a:lnSpc>
              <a:spcBef>
                <a:spcPts val="431"/>
              </a:spcBef>
              <a:buFont typeface="Arial" panose="020B0604020202020204" pitchFamily="34" charset="0"/>
              <a:buChar char="•"/>
              <a:defRPr sz="1600" kern="1200">
                <a:solidFill>
                  <a:schemeClr val="tx1"/>
                </a:solidFill>
                <a:latin typeface="+mn-lt"/>
                <a:ea typeface="+mn-ea"/>
                <a:cs typeface="+mn-cs"/>
              </a:defRPr>
            </a:lvl6pPr>
            <a:lvl7pPr marL="2564308" indent="-197255" algn="l" defTabSz="789018" rtl="0" eaLnBrk="1" latinLnBrk="0" hangingPunct="1">
              <a:lnSpc>
                <a:spcPct val="90000"/>
              </a:lnSpc>
              <a:spcBef>
                <a:spcPts val="431"/>
              </a:spcBef>
              <a:buFont typeface="Arial" panose="020B0604020202020204" pitchFamily="34" charset="0"/>
              <a:buChar char="•"/>
              <a:defRPr sz="1600" kern="1200">
                <a:solidFill>
                  <a:schemeClr val="tx1"/>
                </a:solidFill>
                <a:latin typeface="+mn-lt"/>
                <a:ea typeface="+mn-ea"/>
                <a:cs typeface="+mn-cs"/>
              </a:defRPr>
            </a:lvl7pPr>
            <a:lvl8pPr marL="2958817" indent="-197255" algn="l" defTabSz="789018" rtl="0" eaLnBrk="1" latinLnBrk="0" hangingPunct="1">
              <a:lnSpc>
                <a:spcPct val="90000"/>
              </a:lnSpc>
              <a:spcBef>
                <a:spcPts val="431"/>
              </a:spcBef>
              <a:buFont typeface="Arial" panose="020B0604020202020204" pitchFamily="34" charset="0"/>
              <a:buChar char="•"/>
              <a:defRPr sz="1600" kern="1200">
                <a:solidFill>
                  <a:schemeClr val="tx1"/>
                </a:solidFill>
                <a:latin typeface="+mn-lt"/>
                <a:ea typeface="+mn-ea"/>
                <a:cs typeface="+mn-cs"/>
              </a:defRPr>
            </a:lvl8pPr>
            <a:lvl9pPr marL="3353326" indent="-197255" algn="l" defTabSz="789018" rtl="0" eaLnBrk="1" latinLnBrk="0" hangingPunct="1">
              <a:lnSpc>
                <a:spcPct val="90000"/>
              </a:lnSpc>
              <a:spcBef>
                <a:spcPts val="431"/>
              </a:spcBef>
              <a:buFont typeface="Arial" panose="020B0604020202020204" pitchFamily="34" charset="0"/>
              <a:buChar char="•"/>
              <a:defRPr sz="1600" kern="1200">
                <a:solidFill>
                  <a:schemeClr val="tx1"/>
                </a:solidFill>
                <a:latin typeface="+mn-lt"/>
                <a:ea typeface="+mn-ea"/>
                <a:cs typeface="+mn-cs"/>
              </a:defRPr>
            </a:lvl9pPr>
          </a:lstStyle>
          <a:p>
            <a:pPr marL="0" indent="0" algn="ctr">
              <a:buNone/>
            </a:pPr>
            <a:r>
              <a:rPr lang="en-US" sz="3200" b="1" dirty="0">
                <a:latin typeface="+mn-lt"/>
              </a:rPr>
              <a:t>Direct algorithm</a:t>
            </a:r>
            <a:endParaRPr lang="en-US" sz="3200" dirty="0">
              <a:latin typeface="+mn-lt"/>
            </a:endParaRPr>
          </a:p>
        </p:txBody>
      </p:sp>
    </p:spTree>
    <p:extLst>
      <p:ext uri="{BB962C8B-B14F-4D97-AF65-F5344CB8AC3E}">
        <p14:creationId xmlns:p14="http://schemas.microsoft.com/office/powerpoint/2010/main" val="398199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5"/>
                                        </p:tgtEl>
                                        <p:attrNameLst>
                                          <p:attrName>style.visibility</p:attrName>
                                        </p:attrNameLst>
                                      </p:cBhvr>
                                      <p:to>
                                        <p:strVal val="visible"/>
                                      </p:to>
                                    </p:set>
                                    <p:animEffect transition="in" filter="fade">
                                      <p:cBhvr>
                                        <p:cTn id="18" dur="500"/>
                                        <p:tgtEl>
                                          <p:spTgt spid="7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8E00D-4F04-40D9-A2F0-E37F4D0E6A55}"/>
              </a:ext>
            </a:extLst>
          </p:cNvPr>
          <p:cNvSpPr>
            <a:spLocks noGrp="1"/>
          </p:cNvSpPr>
          <p:nvPr>
            <p:ph type="title"/>
          </p:nvPr>
        </p:nvSpPr>
        <p:spPr/>
        <p:txBody>
          <a:bodyPr/>
          <a:lstStyle/>
          <a:p>
            <a:r>
              <a:rPr lang="en-US"/>
              <a:t>Rendering results</a:t>
            </a:r>
            <a:endParaRPr lang="x-none"/>
          </a:p>
        </p:txBody>
      </p:sp>
    </p:spTree>
    <p:extLst>
      <p:ext uri="{BB962C8B-B14F-4D97-AF65-F5344CB8AC3E}">
        <p14:creationId xmlns:p14="http://schemas.microsoft.com/office/powerpoint/2010/main" val="2912037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CAFE23-CE88-4FD1-B2BD-41D83AFEB7BE}"/>
              </a:ext>
            </a:extLst>
          </p:cNvPr>
          <p:cNvSpPr>
            <a:spLocks noGrp="1"/>
          </p:cNvSpPr>
          <p:nvPr>
            <p:ph type="title"/>
          </p:nvPr>
        </p:nvSpPr>
        <p:spPr/>
        <p:txBody>
          <a:bodyPr/>
          <a:lstStyle/>
          <a:p>
            <a:r>
              <a:rPr lang="en-US"/>
              <a:t>Direct illumination applications</a:t>
            </a:r>
            <a:endParaRPr lang="x-none"/>
          </a:p>
        </p:txBody>
      </p:sp>
      <p:sp>
        <p:nvSpPr>
          <p:cNvPr id="5" name="Content Placeholder 4">
            <a:extLst>
              <a:ext uri="{FF2B5EF4-FFF2-40B4-BE49-F238E27FC236}">
                <a16:creationId xmlns:a16="http://schemas.microsoft.com/office/drawing/2014/main" id="{0FFC3102-59C6-4428-AFB6-818D7A2269D9}"/>
              </a:ext>
            </a:extLst>
          </p:cNvPr>
          <p:cNvSpPr>
            <a:spLocks noGrp="1"/>
          </p:cNvSpPr>
          <p:nvPr>
            <p:ph idx="1"/>
          </p:nvPr>
        </p:nvSpPr>
        <p:spPr/>
        <p:txBody>
          <a:bodyPr/>
          <a:lstStyle/>
          <a:p>
            <a:r>
              <a:rPr lang="en-US" dirty="0"/>
              <a:t>Applications I – combining standard techniques</a:t>
            </a:r>
          </a:p>
          <a:p>
            <a:r>
              <a:rPr lang="en-US" dirty="0"/>
              <a:t>Applications II – designing novel techniques</a:t>
            </a:r>
            <a:endParaRPr lang="x-none" dirty="0"/>
          </a:p>
        </p:txBody>
      </p:sp>
      <p:sp>
        <p:nvSpPr>
          <p:cNvPr id="2" name="Footer Placeholder 1"/>
          <p:cNvSpPr>
            <a:spLocks noGrp="1"/>
          </p:cNvSpPr>
          <p:nvPr>
            <p:ph type="ftr" sz="quarter" idx="10"/>
          </p:nvPr>
        </p:nvSpPr>
        <p:spPr/>
        <p:txBody>
          <a:bodyPr/>
          <a:lstStyle/>
          <a:p>
            <a:pPr algn="l"/>
            <a:r>
              <a:rPr lang="en-US">
                <a:solidFill>
                  <a:srgbClr val="34205B"/>
                </a:solidFill>
              </a:rPr>
              <a:t>Kondapaneni, Vévoda, Grittmann, Skřivan, Slusallek, Křivánek -- Optimal multiple importance sampling</a:t>
            </a:r>
            <a:endParaRPr lang="cs-CZ">
              <a:solidFill>
                <a:srgbClr val="34205B"/>
              </a:solidFill>
            </a:endParaRPr>
          </a:p>
        </p:txBody>
      </p:sp>
      <p:sp>
        <p:nvSpPr>
          <p:cNvPr id="3" name="Slide Number Placeholder 2"/>
          <p:cNvSpPr>
            <a:spLocks noGrp="1"/>
          </p:cNvSpPr>
          <p:nvPr>
            <p:ph type="sldNum" sz="quarter" idx="11"/>
          </p:nvPr>
        </p:nvSpPr>
        <p:spPr/>
        <p:txBody>
          <a:bodyPr/>
          <a:lstStyle/>
          <a:p>
            <a:fld id="{22715E2D-623F-42BE-A608-3D699D020166}" type="slidenum">
              <a:rPr lang="x-none" smtClean="0"/>
              <a:pPr/>
              <a:t>33</a:t>
            </a:fld>
            <a:endParaRPr lang="x-none"/>
          </a:p>
        </p:txBody>
      </p:sp>
    </p:spTree>
    <p:extLst>
      <p:ext uri="{BB962C8B-B14F-4D97-AF65-F5344CB8AC3E}">
        <p14:creationId xmlns:p14="http://schemas.microsoft.com/office/powerpoint/2010/main" val="231763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childTnLst>
                                    <p:set>
                                      <p:cBhvr override="childStyle">
                                        <p:cTn id="6" dur="indefinite"/>
                                        <p:tgtEl>
                                          <p:spTgt spid="5">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CAFE23-CE88-4FD1-B2BD-41D83AFEB7BE}"/>
              </a:ext>
            </a:extLst>
          </p:cNvPr>
          <p:cNvSpPr>
            <a:spLocks noGrp="1"/>
          </p:cNvSpPr>
          <p:nvPr>
            <p:ph type="title"/>
          </p:nvPr>
        </p:nvSpPr>
        <p:spPr>
          <a:xfrm>
            <a:off x="835025" y="77027"/>
            <a:ext cx="10515600" cy="1067562"/>
          </a:xfrm>
        </p:spPr>
        <p:txBody>
          <a:bodyPr/>
          <a:lstStyle/>
          <a:p>
            <a:r>
              <a:rPr lang="en-US"/>
              <a:t>Combining standard techniques</a:t>
            </a:r>
          </a:p>
        </p:txBody>
      </p:sp>
      <p:sp>
        <p:nvSpPr>
          <p:cNvPr id="5" name="Content Placeholder 4">
            <a:extLst>
              <a:ext uri="{FF2B5EF4-FFF2-40B4-BE49-F238E27FC236}">
                <a16:creationId xmlns:a16="http://schemas.microsoft.com/office/drawing/2014/main" id="{0FFC3102-59C6-4428-AFB6-818D7A2269D9}"/>
              </a:ext>
            </a:extLst>
          </p:cNvPr>
          <p:cNvSpPr>
            <a:spLocks noGrp="1"/>
          </p:cNvSpPr>
          <p:nvPr>
            <p:ph idx="1"/>
          </p:nvPr>
        </p:nvSpPr>
        <p:spPr>
          <a:xfrm>
            <a:off x="2463429" y="1825625"/>
            <a:ext cx="3603171" cy="4351338"/>
          </a:xfrm>
        </p:spPr>
        <p:txBody>
          <a:bodyPr>
            <a:normAutofit/>
          </a:bodyPr>
          <a:lstStyle/>
          <a:p>
            <a:r>
              <a:rPr lang="en-US"/>
              <a:t>Show the scene,</a:t>
            </a:r>
            <a:br>
              <a:rPr lang="en-US"/>
            </a:br>
            <a:endParaRPr lang="en-US"/>
          </a:p>
          <a:p>
            <a:endParaRPr lang="x-none"/>
          </a:p>
        </p:txBody>
      </p:sp>
      <p:sp>
        <p:nvSpPr>
          <p:cNvPr id="6" name="Content Placeholder 4">
            <a:extLst>
              <a:ext uri="{FF2B5EF4-FFF2-40B4-BE49-F238E27FC236}">
                <a16:creationId xmlns:a16="http://schemas.microsoft.com/office/drawing/2014/main" id="{0FFC3102-59C6-4428-AFB6-818D7A2269D9}"/>
              </a:ext>
            </a:extLst>
          </p:cNvPr>
          <p:cNvSpPr txBox="1">
            <a:spLocks/>
          </p:cNvSpPr>
          <p:nvPr/>
        </p:nvSpPr>
        <p:spPr>
          <a:xfrm>
            <a:off x="7403251" y="945615"/>
            <a:ext cx="2422384" cy="578180"/>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solidFill>
                  <a:srgbClr val="34205B"/>
                </a:solidFill>
              </a:rPr>
              <a:t>Trained technique</a:t>
            </a:r>
          </a:p>
        </p:txBody>
      </p:sp>
      <p:sp>
        <p:nvSpPr>
          <p:cNvPr id="7" name="Content Placeholder 4">
            <a:extLst>
              <a:ext uri="{FF2B5EF4-FFF2-40B4-BE49-F238E27FC236}">
                <a16:creationId xmlns:a16="http://schemas.microsoft.com/office/drawing/2014/main" id="{0FFC3102-59C6-4428-AFB6-818D7A2269D9}"/>
              </a:ext>
            </a:extLst>
          </p:cNvPr>
          <p:cNvSpPr txBox="1">
            <a:spLocks/>
          </p:cNvSpPr>
          <p:nvPr/>
        </p:nvSpPr>
        <p:spPr>
          <a:xfrm>
            <a:off x="7303650" y="3607115"/>
            <a:ext cx="2621586" cy="48084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solidFill>
                  <a:srgbClr val="34205B"/>
                </a:solidFill>
              </a:rPr>
              <a:t>Uniform technique</a:t>
            </a:r>
            <a:endParaRPr lang="x-none">
              <a:solidFill>
                <a:srgbClr val="34205B"/>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5586" y="1195061"/>
            <a:ext cx="2802320" cy="4981902"/>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8713" y="3962048"/>
            <a:ext cx="2208632" cy="2208632"/>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8713" y="1300548"/>
            <a:ext cx="2208632" cy="2208632"/>
          </a:xfrm>
          <a:prstGeom prst="rect">
            <a:avLst/>
          </a:prstGeom>
        </p:spPr>
      </p:pic>
      <p:grpSp>
        <p:nvGrpSpPr>
          <p:cNvPr id="8" name="Group 7"/>
          <p:cNvGrpSpPr/>
          <p:nvPr/>
        </p:nvGrpSpPr>
        <p:grpSpPr>
          <a:xfrm>
            <a:off x="3049810" y="1208216"/>
            <a:ext cx="1841147" cy="2216927"/>
            <a:chOff x="1424581" y="1208216"/>
            <a:chExt cx="1841147" cy="2216927"/>
          </a:xfrm>
        </p:grpSpPr>
        <p:grpSp>
          <p:nvGrpSpPr>
            <p:cNvPr id="13" name="Group 12"/>
            <p:cNvGrpSpPr/>
            <p:nvPr/>
          </p:nvGrpSpPr>
          <p:grpSpPr>
            <a:xfrm>
              <a:off x="1424581" y="1208216"/>
              <a:ext cx="1841147" cy="461665"/>
              <a:chOff x="2387681" y="4310260"/>
              <a:chExt cx="1841147" cy="461665"/>
            </a:xfrm>
            <a:solidFill>
              <a:srgbClr val="FF0000"/>
            </a:solidFill>
          </p:grpSpPr>
          <p:sp>
            <p:nvSpPr>
              <p:cNvPr id="14" name="Right Arrow 13"/>
              <p:cNvSpPr/>
              <p:nvPr/>
            </p:nvSpPr>
            <p:spPr>
              <a:xfrm rot="239777" flipH="1" flipV="1">
                <a:off x="2387681" y="4382902"/>
                <a:ext cx="702346" cy="254766"/>
              </a:xfrm>
              <a:prstGeom prst="rightArrow">
                <a:avLst>
                  <a:gd name="adj1" fmla="val 27005"/>
                  <a:gd name="adj2"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7" name="TextBox 16"/>
              <p:cNvSpPr txBox="1"/>
              <p:nvPr/>
            </p:nvSpPr>
            <p:spPr>
              <a:xfrm>
                <a:off x="3168601" y="4310260"/>
                <a:ext cx="1060227" cy="461665"/>
              </a:xfrm>
              <a:prstGeom prst="rect">
                <a:avLst/>
              </a:prstGeom>
              <a:noFill/>
              <a:ln>
                <a:noFill/>
              </a:ln>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Light A</a:t>
                </a:r>
                <a:endParaRPr lang="cs-CZ" sz="2400" b="1" dirty="0">
                  <a:solidFill>
                    <a:schemeClr val="bg1"/>
                  </a:solidFill>
                  <a:effectLst>
                    <a:outerShdw blurRad="38100" dist="38100" dir="2700000" algn="tl">
                      <a:srgbClr val="000000">
                        <a:alpha val="43137"/>
                      </a:srgbClr>
                    </a:outerShdw>
                  </a:effectLst>
                </a:endParaRPr>
              </a:p>
            </p:txBody>
          </p:sp>
        </p:grpSp>
        <p:grpSp>
          <p:nvGrpSpPr>
            <p:cNvPr id="18" name="Group 17"/>
            <p:cNvGrpSpPr/>
            <p:nvPr/>
          </p:nvGrpSpPr>
          <p:grpSpPr>
            <a:xfrm>
              <a:off x="1454448" y="2821868"/>
              <a:ext cx="1798126" cy="603275"/>
              <a:chOff x="2102128" y="4276188"/>
              <a:chExt cx="1798126" cy="603275"/>
            </a:xfrm>
            <a:solidFill>
              <a:srgbClr val="FF0000"/>
            </a:solidFill>
          </p:grpSpPr>
          <p:sp>
            <p:nvSpPr>
              <p:cNvPr id="19" name="Right Arrow 18"/>
              <p:cNvSpPr/>
              <p:nvPr/>
            </p:nvSpPr>
            <p:spPr>
              <a:xfrm rot="19958025" flipH="1" flipV="1">
                <a:off x="2102128" y="4624697"/>
                <a:ext cx="702346" cy="254766"/>
              </a:xfrm>
              <a:prstGeom prst="rightArrow">
                <a:avLst>
                  <a:gd name="adj1" fmla="val 27005"/>
                  <a:gd name="adj2"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TextBox 19"/>
              <p:cNvSpPr txBox="1"/>
              <p:nvPr/>
            </p:nvSpPr>
            <p:spPr>
              <a:xfrm>
                <a:off x="2852851" y="4276188"/>
                <a:ext cx="1047403" cy="461665"/>
              </a:xfrm>
              <a:prstGeom prst="rect">
                <a:avLst/>
              </a:prstGeom>
              <a:noFill/>
              <a:ln>
                <a:noFill/>
              </a:ln>
            </p:spPr>
            <p:txBody>
              <a:bodyPr wrap="none" rtlCol="0">
                <a:spAutoFit/>
              </a:bodyPr>
              <a:lstStyle/>
              <a:p>
                <a:r>
                  <a:rPr lang="en-US" sz="2400" b="1" dirty="0">
                    <a:solidFill>
                      <a:schemeClr val="bg1"/>
                    </a:solidFill>
                  </a:rPr>
                  <a:t>Light B</a:t>
                </a:r>
                <a:endParaRPr lang="cs-CZ" sz="2400" b="1" dirty="0">
                  <a:solidFill>
                    <a:schemeClr val="bg1"/>
                  </a:solidFill>
                </a:endParaRPr>
              </a:p>
            </p:txBody>
          </p:sp>
        </p:grpSp>
      </p:grpSp>
      <p:sp>
        <p:nvSpPr>
          <p:cNvPr id="2" name="Footer Placeholder 1"/>
          <p:cNvSpPr>
            <a:spLocks noGrp="1"/>
          </p:cNvSpPr>
          <p:nvPr>
            <p:ph type="ftr" sz="quarter" idx="10"/>
          </p:nvPr>
        </p:nvSpPr>
        <p:spPr/>
        <p:txBody>
          <a:bodyPr/>
          <a:lstStyle/>
          <a:p>
            <a:pPr algn="l"/>
            <a:r>
              <a:rPr lang="en-US">
                <a:solidFill>
                  <a:srgbClr val="34205B"/>
                </a:solidFill>
              </a:rPr>
              <a:t>Kondapaneni, Vévoda, Grittmann, Skřivan, Slusallek, Křivánek -- Optimal multiple importance sampling</a:t>
            </a:r>
            <a:endParaRPr lang="cs-CZ">
              <a:solidFill>
                <a:srgbClr val="34205B"/>
              </a:solidFill>
            </a:endParaRPr>
          </a:p>
        </p:txBody>
      </p:sp>
      <p:sp>
        <p:nvSpPr>
          <p:cNvPr id="3" name="Slide Number Placeholder 2"/>
          <p:cNvSpPr>
            <a:spLocks noGrp="1"/>
          </p:cNvSpPr>
          <p:nvPr>
            <p:ph type="sldNum" sz="quarter" idx="11"/>
          </p:nvPr>
        </p:nvSpPr>
        <p:spPr/>
        <p:txBody>
          <a:bodyPr/>
          <a:lstStyle/>
          <a:p>
            <a:fld id="{22715E2D-623F-42BE-A608-3D699D020166}" type="slidenum">
              <a:rPr lang="x-none" smtClean="0"/>
              <a:pPr/>
              <a:t>34</a:t>
            </a:fld>
            <a:endParaRPr lang="x-none"/>
          </a:p>
        </p:txBody>
      </p:sp>
      <p:grpSp>
        <p:nvGrpSpPr>
          <p:cNvPr id="33" name="Group 32"/>
          <p:cNvGrpSpPr/>
          <p:nvPr/>
        </p:nvGrpSpPr>
        <p:grpSpPr>
          <a:xfrm>
            <a:off x="7095759" y="4815303"/>
            <a:ext cx="893942" cy="594458"/>
            <a:chOff x="5450889" y="3696938"/>
            <a:chExt cx="893942" cy="594458"/>
          </a:xfrm>
          <a:effectLst>
            <a:outerShdw blurRad="63500" sx="102000" sy="102000" algn="ctr" rotWithShape="0">
              <a:prstClr val="black">
                <a:alpha val="40000"/>
              </a:prstClr>
            </a:outerShdw>
          </a:effectLst>
        </p:grpSpPr>
        <p:sp>
          <p:nvSpPr>
            <p:cNvPr id="34" name="Right Arrow 33"/>
            <p:cNvSpPr/>
            <p:nvPr/>
          </p:nvSpPr>
          <p:spPr>
            <a:xfrm rot="19958025">
              <a:off x="5680449" y="3696938"/>
              <a:ext cx="664382" cy="329087"/>
            </a:xfrm>
            <a:prstGeom prst="rightArrow">
              <a:avLst>
                <a:gd name="adj1" fmla="val 27005"/>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35" name="Smiley Face 34"/>
            <p:cNvSpPr/>
            <p:nvPr/>
          </p:nvSpPr>
          <p:spPr>
            <a:xfrm>
              <a:off x="5450889" y="3734126"/>
              <a:ext cx="569387" cy="557270"/>
            </a:xfrm>
            <a:prstGeom prst="smileyFace">
              <a:avLst>
                <a:gd name="adj" fmla="val 4653"/>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36" name="Group 35"/>
          <p:cNvGrpSpPr/>
          <p:nvPr/>
        </p:nvGrpSpPr>
        <p:grpSpPr>
          <a:xfrm>
            <a:off x="9391391" y="5380451"/>
            <a:ext cx="841460" cy="580742"/>
            <a:chOff x="7163903" y="3776359"/>
            <a:chExt cx="841460" cy="580742"/>
          </a:xfrm>
          <a:effectLst>
            <a:outerShdw blurRad="63500" sx="102000" sy="102000" algn="ctr" rotWithShape="0">
              <a:prstClr val="black">
                <a:alpha val="40000"/>
              </a:prstClr>
            </a:outerShdw>
          </a:effectLst>
        </p:grpSpPr>
        <p:sp>
          <p:nvSpPr>
            <p:cNvPr id="37" name="Right Arrow 36"/>
            <p:cNvSpPr/>
            <p:nvPr/>
          </p:nvSpPr>
          <p:spPr>
            <a:xfrm rot="1641975" flipH="1">
              <a:off x="7163903" y="3776359"/>
              <a:ext cx="664382" cy="329087"/>
            </a:xfrm>
            <a:prstGeom prst="rightArrow">
              <a:avLst>
                <a:gd name="adj1" fmla="val 27005"/>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38" name="Smiley Face 37"/>
            <p:cNvSpPr/>
            <p:nvPr/>
          </p:nvSpPr>
          <p:spPr>
            <a:xfrm>
              <a:off x="7435976" y="3799831"/>
              <a:ext cx="569387" cy="557270"/>
            </a:xfrm>
            <a:prstGeom prst="smileyFace">
              <a:avLst>
                <a:gd name="adj" fmla="val -4653"/>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39" name="Group 38"/>
          <p:cNvGrpSpPr/>
          <p:nvPr/>
        </p:nvGrpSpPr>
        <p:grpSpPr>
          <a:xfrm>
            <a:off x="7200911" y="2020295"/>
            <a:ext cx="838837" cy="564419"/>
            <a:chOff x="8794361" y="2075090"/>
            <a:chExt cx="838837" cy="564419"/>
          </a:xfrm>
          <a:effectLst>
            <a:outerShdw blurRad="63500" sx="102000" sy="102000" algn="ctr" rotWithShape="0">
              <a:prstClr val="black">
                <a:alpha val="40000"/>
              </a:prstClr>
            </a:outerShdw>
          </a:effectLst>
        </p:grpSpPr>
        <p:sp>
          <p:nvSpPr>
            <p:cNvPr id="40" name="Right Arrow 39"/>
            <p:cNvSpPr/>
            <p:nvPr/>
          </p:nvSpPr>
          <p:spPr>
            <a:xfrm rot="19958025">
              <a:off x="8968816" y="2075090"/>
              <a:ext cx="664382" cy="329087"/>
            </a:xfrm>
            <a:prstGeom prst="rightArrow">
              <a:avLst>
                <a:gd name="adj1" fmla="val 27005"/>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41" name="Smiley Face 40"/>
            <p:cNvSpPr/>
            <p:nvPr/>
          </p:nvSpPr>
          <p:spPr>
            <a:xfrm>
              <a:off x="8794361" y="2082239"/>
              <a:ext cx="569387" cy="557270"/>
            </a:xfrm>
            <a:prstGeom prst="smileyFace">
              <a:avLst>
                <a:gd name="adj" fmla="val -4653"/>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42" name="Group 41"/>
          <p:cNvGrpSpPr/>
          <p:nvPr/>
        </p:nvGrpSpPr>
        <p:grpSpPr>
          <a:xfrm>
            <a:off x="9406806" y="2719905"/>
            <a:ext cx="832002" cy="557270"/>
            <a:chOff x="10413862" y="2499765"/>
            <a:chExt cx="832002" cy="557270"/>
          </a:xfrm>
          <a:effectLst>
            <a:outerShdw blurRad="63500" sx="102000" sy="102000" algn="ctr" rotWithShape="0">
              <a:prstClr val="black">
                <a:alpha val="40000"/>
              </a:prstClr>
            </a:outerShdw>
          </a:effectLst>
        </p:grpSpPr>
        <p:sp>
          <p:nvSpPr>
            <p:cNvPr id="43" name="Right Arrow 42"/>
            <p:cNvSpPr/>
            <p:nvPr/>
          </p:nvSpPr>
          <p:spPr>
            <a:xfrm rot="1641975" flipH="1">
              <a:off x="10413862" y="2531692"/>
              <a:ext cx="664382" cy="329087"/>
            </a:xfrm>
            <a:prstGeom prst="rightArrow">
              <a:avLst>
                <a:gd name="adj1" fmla="val 27005"/>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44" name="Smiley Face 43"/>
            <p:cNvSpPr/>
            <p:nvPr/>
          </p:nvSpPr>
          <p:spPr>
            <a:xfrm>
              <a:off x="10676477" y="2499765"/>
              <a:ext cx="569387" cy="557270"/>
            </a:xfrm>
            <a:prstGeom prst="smileyFace">
              <a:avLst>
                <a:gd name="adj" fmla="val 4653"/>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45" name="Rectangle 44"/>
          <p:cNvSpPr/>
          <p:nvPr/>
        </p:nvSpPr>
        <p:spPr>
          <a:xfrm>
            <a:off x="3473322" y="5236307"/>
            <a:ext cx="423333" cy="406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40756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par>
                                <p:cTn id="39" presetID="10"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par>
                                <p:cTn id="42" presetID="10" presetClass="entr" presetSubtype="0" fill="hold"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CAFE23-CE88-4FD1-B2BD-41D83AFEB7BE}"/>
              </a:ext>
            </a:extLst>
          </p:cNvPr>
          <p:cNvSpPr>
            <a:spLocks noGrp="1"/>
          </p:cNvSpPr>
          <p:nvPr>
            <p:ph type="title"/>
          </p:nvPr>
        </p:nvSpPr>
        <p:spPr/>
        <p:txBody>
          <a:bodyPr/>
          <a:lstStyle/>
          <a:p>
            <a:r>
              <a:rPr lang="en-US"/>
              <a:t>Combining standard techniques</a:t>
            </a:r>
          </a:p>
        </p:txBody>
      </p:sp>
      <p:sp>
        <p:nvSpPr>
          <p:cNvPr id="9" name="Text Placeholder 8"/>
          <p:cNvSpPr>
            <a:spLocks noGrp="1"/>
          </p:cNvSpPr>
          <p:nvPr>
            <p:ph type="body" idx="4294967295"/>
          </p:nvPr>
        </p:nvSpPr>
        <p:spPr>
          <a:xfrm>
            <a:off x="4971509" y="1631760"/>
            <a:ext cx="2976562" cy="515303"/>
          </a:xfrm>
        </p:spPr>
        <p:txBody>
          <a:bodyPr>
            <a:normAutofit/>
          </a:bodyPr>
          <a:lstStyle/>
          <a:p>
            <a:pPr marL="0" indent="0" algn="ctr">
              <a:buNone/>
            </a:pPr>
            <a:r>
              <a:rPr lang="en-US"/>
              <a:t>Balance heuristic</a:t>
            </a:r>
            <a:endParaRPr lang="cs-CZ"/>
          </a:p>
        </p:txBody>
      </p:sp>
      <p:sp>
        <p:nvSpPr>
          <p:cNvPr id="11" name="Text Placeholder 10"/>
          <p:cNvSpPr>
            <a:spLocks noGrp="1"/>
          </p:cNvSpPr>
          <p:nvPr>
            <p:ph type="body" sz="quarter" idx="4294967295"/>
          </p:nvPr>
        </p:nvSpPr>
        <p:spPr>
          <a:xfrm>
            <a:off x="933656" y="1635027"/>
            <a:ext cx="3254781" cy="823912"/>
          </a:xfrm>
        </p:spPr>
        <p:txBody>
          <a:bodyPr>
            <a:normAutofit/>
          </a:bodyPr>
          <a:lstStyle/>
          <a:p>
            <a:pPr marL="0" indent="0" algn="ctr">
              <a:buNone/>
            </a:pPr>
            <a:r>
              <a:rPr lang="en-US" b="1"/>
              <a:t>Our optimal weights</a:t>
            </a:r>
            <a:endParaRPr lang="cs-CZ" b="1"/>
          </a:p>
        </p:txBody>
      </p:sp>
      <p:pic>
        <p:nvPicPr>
          <p:cNvPr id="2" name="Content Placeholder 1"/>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1043397" y="2124423"/>
            <a:ext cx="3035300" cy="3035300"/>
          </a:xfr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2140" y="2124423"/>
            <a:ext cx="3035300" cy="3035300"/>
          </a:xfrm>
          <a:prstGeom prst="rect">
            <a:avLst/>
          </a:prstGeom>
        </p:spPr>
      </p:pic>
      <p:sp>
        <p:nvSpPr>
          <p:cNvPr id="7" name="Footer Placeholder 6"/>
          <p:cNvSpPr>
            <a:spLocks noGrp="1"/>
          </p:cNvSpPr>
          <p:nvPr>
            <p:ph type="ftr" sz="quarter" idx="10"/>
          </p:nvPr>
        </p:nvSpPr>
        <p:spPr/>
        <p:txBody>
          <a:bodyPr/>
          <a:lstStyle/>
          <a:p>
            <a:pPr algn="l"/>
            <a:r>
              <a:rPr lang="en-US">
                <a:solidFill>
                  <a:srgbClr val="34205B"/>
                </a:solidFill>
              </a:rPr>
              <a:t>Kondapaneni, Vévoda, Grittmann, Skřivan, Slusallek, Křivánek -- Optimal multiple importance sampling</a:t>
            </a:r>
            <a:endParaRPr lang="cs-CZ">
              <a:solidFill>
                <a:srgbClr val="34205B"/>
              </a:solidFill>
            </a:endParaRPr>
          </a:p>
        </p:txBody>
      </p:sp>
      <p:sp>
        <p:nvSpPr>
          <p:cNvPr id="10" name="Slide Number Placeholder 9"/>
          <p:cNvSpPr>
            <a:spLocks noGrp="1"/>
          </p:cNvSpPr>
          <p:nvPr>
            <p:ph type="sldNum" sz="quarter" idx="11"/>
          </p:nvPr>
        </p:nvSpPr>
        <p:spPr/>
        <p:txBody>
          <a:bodyPr/>
          <a:lstStyle/>
          <a:p>
            <a:fld id="{22715E2D-623F-42BE-A608-3D699D020166}" type="slidenum">
              <a:rPr lang="x-none" smtClean="0"/>
              <a:pPr/>
              <a:t>35</a:t>
            </a:fld>
            <a:endParaRPr lang="x-none"/>
          </a:p>
        </p:txBody>
      </p:sp>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1196" y="3962048"/>
            <a:ext cx="2208632" cy="2208632"/>
          </a:xfrm>
          <a:prstGeom prst="rect">
            <a:avLst/>
          </a:prstGeom>
        </p:spPr>
      </p:pic>
      <p:pic>
        <p:nvPicPr>
          <p:cNvPr id="34" name="Picture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01196" y="1300548"/>
            <a:ext cx="2208632" cy="2208632"/>
          </a:xfrm>
          <a:prstGeom prst="rect">
            <a:avLst/>
          </a:prstGeom>
        </p:spPr>
      </p:pic>
      <p:sp>
        <p:nvSpPr>
          <p:cNvPr id="35" name="Text Placeholder 10"/>
          <p:cNvSpPr txBox="1">
            <a:spLocks/>
          </p:cNvSpPr>
          <p:nvPr/>
        </p:nvSpPr>
        <p:spPr>
          <a:xfrm>
            <a:off x="1043397" y="4595530"/>
            <a:ext cx="1628421" cy="53558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4205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4205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4205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4205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420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a:solidFill>
                  <a:schemeClr val="bg1"/>
                </a:solidFill>
              </a:rPr>
              <a:t>13x better</a:t>
            </a:r>
            <a:endParaRPr lang="cs-CZ">
              <a:solidFill>
                <a:schemeClr val="bg1"/>
              </a:solidFill>
            </a:endParaRPr>
          </a:p>
        </p:txBody>
      </p:sp>
      <p:grpSp>
        <p:nvGrpSpPr>
          <p:cNvPr id="13" name="Group 12"/>
          <p:cNvGrpSpPr/>
          <p:nvPr/>
        </p:nvGrpSpPr>
        <p:grpSpPr>
          <a:xfrm>
            <a:off x="5053604" y="3453240"/>
            <a:ext cx="893942" cy="594458"/>
            <a:chOff x="5450889" y="3696938"/>
            <a:chExt cx="893942" cy="594458"/>
          </a:xfrm>
          <a:effectLst>
            <a:outerShdw blurRad="63500" sx="102000" sy="102000" algn="ctr" rotWithShape="0">
              <a:prstClr val="black">
                <a:alpha val="40000"/>
              </a:prstClr>
            </a:outerShdw>
          </a:effectLst>
        </p:grpSpPr>
        <p:sp>
          <p:nvSpPr>
            <p:cNvPr id="41" name="Right Arrow 40"/>
            <p:cNvSpPr/>
            <p:nvPr/>
          </p:nvSpPr>
          <p:spPr>
            <a:xfrm rot="19958025">
              <a:off x="5680449" y="3696938"/>
              <a:ext cx="664382" cy="329087"/>
            </a:xfrm>
            <a:prstGeom prst="rightArrow">
              <a:avLst>
                <a:gd name="adj1" fmla="val 27005"/>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36" name="Smiley Face 35"/>
            <p:cNvSpPr/>
            <p:nvPr/>
          </p:nvSpPr>
          <p:spPr>
            <a:xfrm>
              <a:off x="5450889" y="3734126"/>
              <a:ext cx="569387" cy="557270"/>
            </a:xfrm>
            <a:prstGeom prst="smileyFace">
              <a:avLst>
                <a:gd name="adj" fmla="val 209"/>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12" name="Group 11"/>
          <p:cNvGrpSpPr/>
          <p:nvPr/>
        </p:nvGrpSpPr>
        <p:grpSpPr>
          <a:xfrm>
            <a:off x="7564894" y="4117274"/>
            <a:ext cx="841460" cy="580742"/>
            <a:chOff x="7163903" y="3776359"/>
            <a:chExt cx="841460" cy="580742"/>
          </a:xfrm>
          <a:effectLst>
            <a:outerShdw blurRad="63500" sx="102000" sy="102000" algn="ctr" rotWithShape="0">
              <a:prstClr val="black">
                <a:alpha val="40000"/>
              </a:prstClr>
            </a:outerShdw>
          </a:effectLst>
        </p:grpSpPr>
        <p:sp>
          <p:nvSpPr>
            <p:cNvPr id="42" name="Right Arrow 41"/>
            <p:cNvSpPr/>
            <p:nvPr/>
          </p:nvSpPr>
          <p:spPr>
            <a:xfrm rot="1641975" flipH="1">
              <a:off x="7163903" y="3776359"/>
              <a:ext cx="664382" cy="329087"/>
            </a:xfrm>
            <a:prstGeom prst="rightArrow">
              <a:avLst>
                <a:gd name="adj1" fmla="val 27005"/>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Smiley Face 7"/>
            <p:cNvSpPr/>
            <p:nvPr/>
          </p:nvSpPr>
          <p:spPr>
            <a:xfrm>
              <a:off x="7435976" y="3799831"/>
              <a:ext cx="569387" cy="557270"/>
            </a:xfrm>
            <a:prstGeom prst="smileyFace">
              <a:avLst>
                <a:gd name="adj" fmla="val -4653"/>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52" name="Group 51">
            <a:extLst>
              <a:ext uri="{FF2B5EF4-FFF2-40B4-BE49-F238E27FC236}">
                <a16:creationId xmlns:a16="http://schemas.microsoft.com/office/drawing/2014/main" id="{C4C8427E-5393-4E80-BF34-8D384EE2B2EC}"/>
              </a:ext>
            </a:extLst>
          </p:cNvPr>
          <p:cNvGrpSpPr/>
          <p:nvPr/>
        </p:nvGrpSpPr>
        <p:grpSpPr>
          <a:xfrm>
            <a:off x="1182172" y="3407255"/>
            <a:ext cx="893942" cy="594458"/>
            <a:chOff x="5450889" y="3696938"/>
            <a:chExt cx="893942" cy="594458"/>
          </a:xfrm>
          <a:effectLst>
            <a:outerShdw blurRad="63500" sx="102000" sy="102000" algn="ctr" rotWithShape="0">
              <a:prstClr val="black">
                <a:alpha val="40000"/>
              </a:prstClr>
            </a:outerShdw>
          </a:effectLst>
        </p:grpSpPr>
        <p:sp>
          <p:nvSpPr>
            <p:cNvPr id="53" name="Right Arrow 40">
              <a:extLst>
                <a:ext uri="{FF2B5EF4-FFF2-40B4-BE49-F238E27FC236}">
                  <a16:creationId xmlns:a16="http://schemas.microsoft.com/office/drawing/2014/main" id="{448002EC-38BA-4D7F-8EA0-3355E77DB061}"/>
                </a:ext>
              </a:extLst>
            </p:cNvPr>
            <p:cNvSpPr/>
            <p:nvPr/>
          </p:nvSpPr>
          <p:spPr>
            <a:xfrm rot="19958025">
              <a:off x="5680449" y="3696938"/>
              <a:ext cx="664382" cy="329087"/>
            </a:xfrm>
            <a:prstGeom prst="rightArrow">
              <a:avLst>
                <a:gd name="adj1" fmla="val 27005"/>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54" name="Smiley Face 53">
              <a:extLst>
                <a:ext uri="{FF2B5EF4-FFF2-40B4-BE49-F238E27FC236}">
                  <a16:creationId xmlns:a16="http://schemas.microsoft.com/office/drawing/2014/main" id="{19E1D8CB-5FD9-4D01-B287-89B1DAD1E914}"/>
                </a:ext>
              </a:extLst>
            </p:cNvPr>
            <p:cNvSpPr/>
            <p:nvPr/>
          </p:nvSpPr>
          <p:spPr>
            <a:xfrm>
              <a:off x="5450889" y="3734126"/>
              <a:ext cx="569387" cy="557270"/>
            </a:xfrm>
            <a:prstGeom prst="smileyFace">
              <a:avLst>
                <a:gd name="adj" fmla="val 4653"/>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55" name="Group 54">
            <a:extLst>
              <a:ext uri="{FF2B5EF4-FFF2-40B4-BE49-F238E27FC236}">
                <a16:creationId xmlns:a16="http://schemas.microsoft.com/office/drawing/2014/main" id="{1E13A12A-E25B-49DF-AF9B-3A1971D455E6}"/>
              </a:ext>
            </a:extLst>
          </p:cNvPr>
          <p:cNvGrpSpPr/>
          <p:nvPr/>
        </p:nvGrpSpPr>
        <p:grpSpPr>
          <a:xfrm>
            <a:off x="3659173" y="4108241"/>
            <a:ext cx="854053" cy="636498"/>
            <a:chOff x="5166223" y="3654898"/>
            <a:chExt cx="854053" cy="636498"/>
          </a:xfrm>
          <a:effectLst>
            <a:outerShdw blurRad="63500" sx="102000" sy="102000" algn="ctr" rotWithShape="0">
              <a:prstClr val="black">
                <a:alpha val="40000"/>
              </a:prstClr>
            </a:outerShdw>
          </a:effectLst>
        </p:grpSpPr>
        <p:sp>
          <p:nvSpPr>
            <p:cNvPr id="56" name="Right Arrow 40">
              <a:extLst>
                <a:ext uri="{FF2B5EF4-FFF2-40B4-BE49-F238E27FC236}">
                  <a16:creationId xmlns:a16="http://schemas.microsoft.com/office/drawing/2014/main" id="{F2B5B0BD-F54B-46B9-A15A-EE220E7D6141}"/>
                </a:ext>
              </a:extLst>
            </p:cNvPr>
            <p:cNvSpPr/>
            <p:nvPr/>
          </p:nvSpPr>
          <p:spPr>
            <a:xfrm rot="13362662">
              <a:off x="5166223" y="3654898"/>
              <a:ext cx="664382" cy="329087"/>
            </a:xfrm>
            <a:prstGeom prst="rightArrow">
              <a:avLst>
                <a:gd name="adj1" fmla="val 27005"/>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57" name="Smiley Face 56">
              <a:extLst>
                <a:ext uri="{FF2B5EF4-FFF2-40B4-BE49-F238E27FC236}">
                  <a16:creationId xmlns:a16="http://schemas.microsoft.com/office/drawing/2014/main" id="{EBC19C35-96AF-41F4-A690-CB6CECDE02C7}"/>
                </a:ext>
              </a:extLst>
            </p:cNvPr>
            <p:cNvSpPr/>
            <p:nvPr/>
          </p:nvSpPr>
          <p:spPr>
            <a:xfrm>
              <a:off x="5450889" y="3734126"/>
              <a:ext cx="569387" cy="557270"/>
            </a:xfrm>
            <a:prstGeom prst="smileyFace">
              <a:avLst>
                <a:gd name="adj" fmla="val 4653"/>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58" name="Content Placeholder 4">
            <a:extLst>
              <a:ext uri="{FF2B5EF4-FFF2-40B4-BE49-F238E27FC236}">
                <a16:creationId xmlns:a16="http://schemas.microsoft.com/office/drawing/2014/main" id="{C54A436F-19AC-404E-BBD3-BE58716CC15F}"/>
              </a:ext>
            </a:extLst>
          </p:cNvPr>
          <p:cNvSpPr txBox="1">
            <a:spLocks/>
          </p:cNvSpPr>
          <p:nvPr/>
        </p:nvSpPr>
        <p:spPr>
          <a:xfrm>
            <a:off x="8670286" y="945615"/>
            <a:ext cx="2422384" cy="578180"/>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solidFill>
                  <a:srgbClr val="34205B"/>
                </a:solidFill>
              </a:rPr>
              <a:t>Trained technique</a:t>
            </a:r>
          </a:p>
        </p:txBody>
      </p:sp>
      <p:sp>
        <p:nvSpPr>
          <p:cNvPr id="59" name="Content Placeholder 4">
            <a:extLst>
              <a:ext uri="{FF2B5EF4-FFF2-40B4-BE49-F238E27FC236}">
                <a16:creationId xmlns:a16="http://schemas.microsoft.com/office/drawing/2014/main" id="{6B4A8490-CAB2-4F97-83E3-46E37E6BECE6}"/>
              </a:ext>
            </a:extLst>
          </p:cNvPr>
          <p:cNvSpPr txBox="1">
            <a:spLocks/>
          </p:cNvSpPr>
          <p:nvPr/>
        </p:nvSpPr>
        <p:spPr>
          <a:xfrm>
            <a:off x="8570685" y="3607115"/>
            <a:ext cx="2621586" cy="48084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solidFill>
                  <a:srgbClr val="34205B"/>
                </a:solidFill>
              </a:rPr>
              <a:t>Uniform technique</a:t>
            </a:r>
            <a:endParaRPr lang="x-none">
              <a:solidFill>
                <a:srgbClr val="34205B"/>
              </a:solidFill>
            </a:endParaRPr>
          </a:p>
        </p:txBody>
      </p:sp>
    </p:spTree>
    <p:extLst>
      <p:ext uri="{BB962C8B-B14F-4D97-AF65-F5344CB8AC3E}">
        <p14:creationId xmlns:p14="http://schemas.microsoft.com/office/powerpoint/2010/main" val="310724525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fade">
                                      <p:cBhvr>
                                        <p:cTn id="31" dur="500"/>
                                        <p:tgtEl>
                                          <p:spTgt spid="11">
                                            <p:txEl>
                                              <p:pRg st="0" end="0"/>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fade">
                                      <p:cBhvr>
                                        <p:cTn id="34" dur="500"/>
                                        <p:tgtEl>
                                          <p:spTgt spid="52"/>
                                        </p:tgtEl>
                                      </p:cBhvr>
                                    </p:animEffect>
                                  </p:childTnLst>
                                </p:cTn>
                              </p:par>
                              <p:par>
                                <p:cTn id="35" presetID="10" presetClass="entr" presetSubtype="0" fill="hold" nodeType="with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1" grpId="0" build="p"/>
      <p:bldP spid="3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CAFE23-CE88-4FD1-B2BD-41D83AFEB7BE}"/>
              </a:ext>
            </a:extLst>
          </p:cNvPr>
          <p:cNvSpPr>
            <a:spLocks noGrp="1"/>
          </p:cNvSpPr>
          <p:nvPr>
            <p:ph type="title"/>
          </p:nvPr>
        </p:nvSpPr>
        <p:spPr/>
        <p:txBody>
          <a:bodyPr/>
          <a:lstStyle/>
          <a:p>
            <a:r>
              <a:rPr lang="en-US"/>
              <a:t>Direct illumination applications</a:t>
            </a:r>
            <a:endParaRPr lang="x-none"/>
          </a:p>
        </p:txBody>
      </p:sp>
      <p:sp>
        <p:nvSpPr>
          <p:cNvPr id="5" name="Content Placeholder 4">
            <a:extLst>
              <a:ext uri="{FF2B5EF4-FFF2-40B4-BE49-F238E27FC236}">
                <a16:creationId xmlns:a16="http://schemas.microsoft.com/office/drawing/2014/main" id="{0FFC3102-59C6-4428-AFB6-818D7A2269D9}"/>
              </a:ext>
            </a:extLst>
          </p:cNvPr>
          <p:cNvSpPr>
            <a:spLocks noGrp="1"/>
          </p:cNvSpPr>
          <p:nvPr>
            <p:ph idx="1"/>
          </p:nvPr>
        </p:nvSpPr>
        <p:spPr/>
        <p:txBody>
          <a:bodyPr/>
          <a:lstStyle/>
          <a:p>
            <a:r>
              <a:rPr lang="en-US"/>
              <a:t>Applications I – combining standard techniques</a:t>
            </a:r>
          </a:p>
          <a:p>
            <a:r>
              <a:rPr lang="en-US" b="1"/>
              <a:t>Applications II – designing novel techniques</a:t>
            </a:r>
            <a:endParaRPr lang="x-none" b="1"/>
          </a:p>
        </p:txBody>
      </p:sp>
      <p:sp>
        <p:nvSpPr>
          <p:cNvPr id="2" name="Footer Placeholder 1"/>
          <p:cNvSpPr>
            <a:spLocks noGrp="1"/>
          </p:cNvSpPr>
          <p:nvPr>
            <p:ph type="ftr" sz="quarter" idx="10"/>
          </p:nvPr>
        </p:nvSpPr>
        <p:spPr/>
        <p:txBody>
          <a:bodyPr/>
          <a:lstStyle/>
          <a:p>
            <a:pPr algn="l"/>
            <a:r>
              <a:rPr lang="en-US">
                <a:solidFill>
                  <a:srgbClr val="34205B"/>
                </a:solidFill>
              </a:rPr>
              <a:t>Kondapaneni, Vévoda, Grittmann, Skřivan, Slusallek, Křivánek -- Optimal multiple importance sampling</a:t>
            </a:r>
            <a:endParaRPr lang="cs-CZ">
              <a:solidFill>
                <a:srgbClr val="34205B"/>
              </a:solidFill>
            </a:endParaRPr>
          </a:p>
        </p:txBody>
      </p:sp>
      <p:sp>
        <p:nvSpPr>
          <p:cNvPr id="3" name="Slide Number Placeholder 2"/>
          <p:cNvSpPr>
            <a:spLocks noGrp="1"/>
          </p:cNvSpPr>
          <p:nvPr>
            <p:ph type="sldNum" sz="quarter" idx="11"/>
          </p:nvPr>
        </p:nvSpPr>
        <p:spPr/>
        <p:txBody>
          <a:bodyPr/>
          <a:lstStyle/>
          <a:p>
            <a:fld id="{22715E2D-623F-42BE-A608-3D699D020166}" type="slidenum">
              <a:rPr lang="x-none" smtClean="0"/>
              <a:pPr/>
              <a:t>36</a:t>
            </a:fld>
            <a:endParaRPr lang="x-none"/>
          </a:p>
        </p:txBody>
      </p:sp>
    </p:spTree>
    <p:extLst>
      <p:ext uri="{BB962C8B-B14F-4D97-AF65-F5344CB8AC3E}">
        <p14:creationId xmlns:p14="http://schemas.microsoft.com/office/powerpoint/2010/main" val="3200073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CAFE23-CE88-4FD1-B2BD-41D83AFEB7BE}"/>
              </a:ext>
            </a:extLst>
          </p:cNvPr>
          <p:cNvSpPr>
            <a:spLocks noGrp="1"/>
          </p:cNvSpPr>
          <p:nvPr>
            <p:ph type="title"/>
          </p:nvPr>
        </p:nvSpPr>
        <p:spPr/>
        <p:txBody>
          <a:bodyPr/>
          <a:lstStyle/>
          <a:p>
            <a:r>
              <a:rPr lang="en-US"/>
              <a:t>Reminder: Optimal weights are control variates</a:t>
            </a:r>
          </a:p>
        </p:txBody>
      </p:sp>
      <p:sp>
        <p:nvSpPr>
          <p:cNvPr id="2" name="Footer Placeholder 1"/>
          <p:cNvSpPr>
            <a:spLocks noGrp="1"/>
          </p:cNvSpPr>
          <p:nvPr>
            <p:ph type="ftr" sz="quarter" idx="10"/>
          </p:nvPr>
        </p:nvSpPr>
        <p:spPr/>
        <p:txBody>
          <a:bodyPr/>
          <a:lstStyle/>
          <a:p>
            <a:pPr algn="l"/>
            <a:r>
              <a:rPr lang="en-US">
                <a:solidFill>
                  <a:srgbClr val="34205B"/>
                </a:solidFill>
              </a:rPr>
              <a:t>Kondapaneni, Vévoda, Grittmann, Skřivan, Slusallek, Křivánek -- Optimal multiple importance sampling</a:t>
            </a:r>
            <a:endParaRPr lang="cs-CZ">
              <a:solidFill>
                <a:srgbClr val="34205B"/>
              </a:solidFill>
            </a:endParaRPr>
          </a:p>
        </p:txBody>
      </p:sp>
      <p:sp>
        <p:nvSpPr>
          <p:cNvPr id="3" name="Slide Number Placeholder 2"/>
          <p:cNvSpPr>
            <a:spLocks noGrp="1"/>
          </p:cNvSpPr>
          <p:nvPr>
            <p:ph type="sldNum" sz="quarter" idx="11"/>
          </p:nvPr>
        </p:nvSpPr>
        <p:spPr/>
        <p:txBody>
          <a:bodyPr/>
          <a:lstStyle/>
          <a:p>
            <a:fld id="{22715E2D-623F-42BE-A608-3D699D020166}" type="slidenum">
              <a:rPr lang="x-none" smtClean="0"/>
              <a:pPr/>
              <a:t>37</a:t>
            </a:fld>
            <a:endParaRPr lang="x-none"/>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604B6BB-CA5A-4740-AA94-78238498B0A2}"/>
                  </a:ext>
                </a:extLst>
              </p:cNvPr>
              <p:cNvSpPr txBox="1"/>
              <p:nvPr/>
            </p:nvSpPr>
            <p:spPr>
              <a:xfrm>
                <a:off x="2401145" y="4968448"/>
                <a:ext cx="7383368" cy="523220"/>
              </a:xfrm>
              <a:prstGeom prst="rect">
                <a:avLst/>
              </a:prstGeom>
              <a:noFill/>
            </p:spPr>
            <p:txBody>
              <a:bodyPr wrap="none" rtlCol="0">
                <a:spAutoFit/>
              </a:bodyPr>
              <a:lstStyle/>
              <a:p>
                <a:pPr algn="ctr"/>
                <a:r>
                  <a:rPr lang="en-GB" sz="2800" dirty="0">
                    <a:solidFill>
                      <a:srgbClr val="34205B"/>
                    </a:solidFill>
                  </a:rPr>
                  <a:t>The closer </a:t>
                </a:r>
                <a14:m>
                  <m:oMath xmlns:m="http://schemas.openxmlformats.org/officeDocument/2006/math">
                    <m:r>
                      <a:rPr lang="en-GB" sz="2800" smtClean="0">
                        <a:solidFill>
                          <a:srgbClr val="FF0000"/>
                        </a:solidFill>
                        <a:latin typeface="Cambria Math" panose="02040503050406030204" pitchFamily="18" charset="0"/>
                      </a:rPr>
                      <m:t>𝑓</m:t>
                    </m:r>
                    <m:r>
                      <a:rPr lang="en-GB" sz="2800" smtClean="0">
                        <a:solidFill>
                          <a:srgbClr val="FF0000"/>
                        </a:solidFill>
                        <a:latin typeface="Cambria Math" panose="02040503050406030204" pitchFamily="18" charset="0"/>
                      </a:rPr>
                      <m:t>−</m:t>
                    </m:r>
                    <m:r>
                      <a:rPr lang="en-GB" sz="2800" smtClean="0">
                        <a:solidFill>
                          <a:srgbClr val="FF0000"/>
                        </a:solidFill>
                        <a:latin typeface="Cambria Math" panose="02040503050406030204" pitchFamily="18" charset="0"/>
                      </a:rPr>
                      <m:t>𝑔</m:t>
                    </m:r>
                  </m:oMath>
                </a14:m>
                <a:r>
                  <a:rPr lang="en-GB" sz="2800" dirty="0">
                    <a:solidFill>
                      <a:srgbClr val="FF0000"/>
                    </a:solidFill>
                  </a:rPr>
                  <a:t> </a:t>
                </a:r>
                <a:r>
                  <a:rPr lang="en-GB" sz="2800" dirty="0">
                    <a:solidFill>
                      <a:srgbClr val="34205B"/>
                    </a:solidFill>
                  </a:rPr>
                  <a:t>to zero, the smaller the variance</a:t>
                </a:r>
                <a:endParaRPr lang="x-none" sz="2800" dirty="0">
                  <a:solidFill>
                    <a:srgbClr val="34205B"/>
                  </a:solidFill>
                </a:endParaRPr>
              </a:p>
            </p:txBody>
          </p:sp>
        </mc:Choice>
        <mc:Fallback xmlns="">
          <p:sp>
            <p:nvSpPr>
              <p:cNvPr id="5" name="TextBox 4">
                <a:extLst>
                  <a:ext uri="{FF2B5EF4-FFF2-40B4-BE49-F238E27FC236}">
                    <a16:creationId xmlns:a16="http://schemas.microsoft.com/office/drawing/2014/main" id="{5604B6BB-CA5A-4740-AA94-78238498B0A2}"/>
                  </a:ext>
                </a:extLst>
              </p:cNvPr>
              <p:cNvSpPr txBox="1">
                <a:spLocks noRot="1" noChangeAspect="1" noMove="1" noResize="1" noEditPoints="1" noAdjustHandles="1" noChangeArrowheads="1" noChangeShapeType="1" noTextEdit="1"/>
              </p:cNvSpPr>
              <p:nvPr/>
            </p:nvSpPr>
            <p:spPr>
              <a:xfrm>
                <a:off x="2401145" y="4968448"/>
                <a:ext cx="7383368" cy="523220"/>
              </a:xfrm>
              <a:prstGeom prst="rect">
                <a:avLst/>
              </a:prstGeom>
              <a:blipFill>
                <a:blip r:embed="rId3"/>
                <a:stretch>
                  <a:fillRect l="-1239" t="-10465" r="-1073" b="-32558"/>
                </a:stretch>
              </a:blipFill>
            </p:spPr>
            <p:txBody>
              <a:bodyPr/>
              <a:lstStyle/>
              <a:p>
                <a:r>
                  <a:rPr lang="cs-CZ">
                    <a:noFill/>
                  </a:rPr>
                  <a:t> </a:t>
                </a:r>
              </a:p>
            </p:txBody>
          </p:sp>
        </mc:Fallback>
      </mc:AlternateContent>
      <p:grpSp>
        <p:nvGrpSpPr>
          <p:cNvPr id="34" name="Group 33">
            <a:extLst>
              <a:ext uri="{FF2B5EF4-FFF2-40B4-BE49-F238E27FC236}">
                <a16:creationId xmlns:a16="http://schemas.microsoft.com/office/drawing/2014/main" id="{72FB4BB5-ACCC-4584-BB95-C4EBF1EC9801}"/>
              </a:ext>
            </a:extLst>
          </p:cNvPr>
          <p:cNvGrpSpPr/>
          <p:nvPr/>
        </p:nvGrpSpPr>
        <p:grpSpPr>
          <a:xfrm>
            <a:off x="7179521" y="2839139"/>
            <a:ext cx="2886906" cy="1623191"/>
            <a:chOff x="7189146" y="4220816"/>
            <a:chExt cx="2886906" cy="1623191"/>
          </a:xfrm>
        </p:grpSpPr>
        <p:pic>
          <p:nvPicPr>
            <p:cNvPr id="35" name="Picture 34">
              <a:extLst>
                <a:ext uri="{FF2B5EF4-FFF2-40B4-BE49-F238E27FC236}">
                  <a16:creationId xmlns:a16="http://schemas.microsoft.com/office/drawing/2014/main" id="{E429933B-2E4F-4702-8050-D4943ACE23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9146" y="4220816"/>
              <a:ext cx="2886906" cy="1623191"/>
            </a:xfrm>
            <a:prstGeom prst="rect">
              <a:avLst/>
            </a:prstGeom>
          </p:spPr>
        </p:pic>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8F2822D5-2634-4DA2-8E7E-4B1F10E41052}"/>
                    </a:ext>
                  </a:extLst>
                </p:cNvPr>
                <p:cNvSpPr txBox="1"/>
                <p:nvPr/>
              </p:nvSpPr>
              <p:spPr>
                <a:xfrm>
                  <a:off x="8815368" y="4870538"/>
                  <a:ext cx="1073692" cy="5027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667" i="1" smtClean="0">
                            <a:solidFill>
                              <a:srgbClr val="FF0000"/>
                            </a:solidFill>
                            <a:latin typeface="Cambria Math"/>
                          </a:rPr>
                          <m:t>𝑓</m:t>
                        </m:r>
                        <m:r>
                          <a:rPr lang="en-US" sz="2667" b="0" i="1" smtClean="0">
                            <a:solidFill>
                              <a:srgbClr val="FF0000"/>
                            </a:solidFill>
                            <a:latin typeface="Cambria Math" panose="02040503050406030204" pitchFamily="18" charset="0"/>
                          </a:rPr>
                          <m:t>−</m:t>
                        </m:r>
                        <m:r>
                          <a:rPr lang="en-US" sz="2667" b="0" i="1" smtClean="0">
                            <a:solidFill>
                              <a:srgbClr val="FF0000"/>
                            </a:solidFill>
                            <a:latin typeface="Cambria Math" panose="02040503050406030204" pitchFamily="18" charset="0"/>
                          </a:rPr>
                          <m:t>𝑔</m:t>
                        </m:r>
                      </m:oMath>
                    </m:oMathPara>
                  </a14:m>
                  <a:endParaRPr lang="cs-CZ" sz="2667" dirty="0">
                    <a:solidFill>
                      <a:srgbClr val="FF0000"/>
                    </a:solidFill>
                    <a:latin typeface="Corbel" panose="020B0503020204020204" pitchFamily="34" charset="0"/>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8815368" y="4870538"/>
                  <a:ext cx="1073692" cy="502766"/>
                </a:xfrm>
                <a:prstGeom prst="rect">
                  <a:avLst/>
                </a:prstGeom>
                <a:blipFill>
                  <a:blip r:embed="rId5"/>
                  <a:stretch>
                    <a:fillRect/>
                  </a:stretch>
                </a:blipFill>
              </p:spPr>
              <p:txBody>
                <a:bodyPr/>
                <a:lstStyle/>
                <a:p>
                  <a:r>
                    <a:rPr lang="cs-CZ">
                      <a:noFill/>
                    </a:rPr>
                    <a:t> </a:t>
                  </a:r>
                </a:p>
              </p:txBody>
            </p:sp>
          </mc:Fallback>
        </mc:AlternateContent>
        <p:sp>
          <p:nvSpPr>
            <p:cNvPr id="37" name="Freeform 10">
              <a:extLst>
                <a:ext uri="{FF2B5EF4-FFF2-40B4-BE49-F238E27FC236}">
                  <a16:creationId xmlns:a16="http://schemas.microsoft.com/office/drawing/2014/main" id="{3D9EBB83-EFBB-4972-9CC6-D6DD9745D6CC}"/>
                </a:ext>
              </a:extLst>
            </p:cNvPr>
            <p:cNvSpPr/>
            <p:nvPr/>
          </p:nvSpPr>
          <p:spPr>
            <a:xfrm>
              <a:off x="7354934" y="5361437"/>
              <a:ext cx="2651712" cy="306746"/>
            </a:xfrm>
            <a:custGeom>
              <a:avLst/>
              <a:gdLst>
                <a:gd name="connsiteX0" fmla="*/ 37129 w 2661796"/>
                <a:gd name="connsiteY0" fmla="*/ 286362 h 624799"/>
                <a:gd name="connsiteX1" fmla="*/ 130262 w 2661796"/>
                <a:gd name="connsiteY1" fmla="*/ 286362 h 624799"/>
                <a:gd name="connsiteX2" fmla="*/ 1103929 w 2661796"/>
                <a:gd name="connsiteY2" fmla="*/ 6962 h 624799"/>
                <a:gd name="connsiteX3" fmla="*/ 2128396 w 2661796"/>
                <a:gd name="connsiteY3" fmla="*/ 616562 h 624799"/>
                <a:gd name="connsiteX4" fmla="*/ 2661796 w 2661796"/>
                <a:gd name="connsiteY4" fmla="*/ 303296 h 624799"/>
                <a:gd name="connsiteX0" fmla="*/ 27045 w 2651712"/>
                <a:gd name="connsiteY0" fmla="*/ 303378 h 642597"/>
                <a:gd name="connsiteX1" fmla="*/ 120178 w 2651712"/>
                <a:gd name="connsiteY1" fmla="*/ 303378 h 642597"/>
                <a:gd name="connsiteX2" fmla="*/ 889659 w 2651712"/>
                <a:gd name="connsiteY2" fmla="*/ 6667 h 642597"/>
                <a:gd name="connsiteX3" fmla="*/ 2118312 w 2651712"/>
                <a:gd name="connsiteY3" fmla="*/ 633578 h 642597"/>
                <a:gd name="connsiteX4" fmla="*/ 2651712 w 2651712"/>
                <a:gd name="connsiteY4" fmla="*/ 320312 h 642597"/>
                <a:gd name="connsiteX0" fmla="*/ 27045 w 2651712"/>
                <a:gd name="connsiteY0" fmla="*/ 297820 h 637039"/>
                <a:gd name="connsiteX1" fmla="*/ 120178 w 2651712"/>
                <a:gd name="connsiteY1" fmla="*/ 297820 h 637039"/>
                <a:gd name="connsiteX2" fmla="*/ 889659 w 2651712"/>
                <a:gd name="connsiteY2" fmla="*/ 1109 h 637039"/>
                <a:gd name="connsiteX3" fmla="*/ 2118312 w 2651712"/>
                <a:gd name="connsiteY3" fmla="*/ 628020 h 637039"/>
                <a:gd name="connsiteX4" fmla="*/ 2651712 w 2651712"/>
                <a:gd name="connsiteY4" fmla="*/ 314754 h 637039"/>
                <a:gd name="connsiteX0" fmla="*/ 27045 w 2651712"/>
                <a:gd name="connsiteY0" fmla="*/ 302211 h 608342"/>
                <a:gd name="connsiteX1" fmla="*/ 120178 w 2651712"/>
                <a:gd name="connsiteY1" fmla="*/ 302211 h 608342"/>
                <a:gd name="connsiteX2" fmla="*/ 889659 w 2651712"/>
                <a:gd name="connsiteY2" fmla="*/ 5500 h 608342"/>
                <a:gd name="connsiteX3" fmla="*/ 2011780 w 2651712"/>
                <a:gd name="connsiteY3" fmla="*/ 597786 h 608342"/>
                <a:gd name="connsiteX4" fmla="*/ 2651712 w 2651712"/>
                <a:gd name="connsiteY4" fmla="*/ 319145 h 608342"/>
                <a:gd name="connsiteX0" fmla="*/ 27045 w 2651712"/>
                <a:gd name="connsiteY0" fmla="*/ 302211 h 598165"/>
                <a:gd name="connsiteX1" fmla="*/ 120178 w 2651712"/>
                <a:gd name="connsiteY1" fmla="*/ 302211 h 598165"/>
                <a:gd name="connsiteX2" fmla="*/ 889659 w 2651712"/>
                <a:gd name="connsiteY2" fmla="*/ 5500 h 598165"/>
                <a:gd name="connsiteX3" fmla="*/ 2011780 w 2651712"/>
                <a:gd name="connsiteY3" fmla="*/ 597786 h 598165"/>
                <a:gd name="connsiteX4" fmla="*/ 2651712 w 2651712"/>
                <a:gd name="connsiteY4" fmla="*/ 319145 h 598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1712" h="598165">
                  <a:moveTo>
                    <a:pt x="27045" y="302211"/>
                  </a:moveTo>
                  <a:cubicBezTo>
                    <a:pt x="-15289" y="325494"/>
                    <a:pt x="-23591" y="351663"/>
                    <a:pt x="120178" y="302211"/>
                  </a:cubicBezTo>
                  <a:cubicBezTo>
                    <a:pt x="263947" y="252759"/>
                    <a:pt x="574392" y="-43763"/>
                    <a:pt x="889659" y="5500"/>
                  </a:cubicBezTo>
                  <a:cubicBezTo>
                    <a:pt x="1204926" y="54763"/>
                    <a:pt x="1718105" y="614759"/>
                    <a:pt x="2011780" y="597786"/>
                  </a:cubicBezTo>
                  <a:cubicBezTo>
                    <a:pt x="2305455" y="580813"/>
                    <a:pt x="2514834" y="500472"/>
                    <a:pt x="2651712" y="319145"/>
                  </a:cubicBezTo>
                </a:path>
              </a:pathLst>
            </a:custGeom>
            <a:solidFill>
              <a:srgbClr val="FF0000">
                <a:alpha val="36863"/>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38" name="Group 37">
            <a:extLst>
              <a:ext uri="{FF2B5EF4-FFF2-40B4-BE49-F238E27FC236}">
                <a16:creationId xmlns:a16="http://schemas.microsoft.com/office/drawing/2014/main" id="{8C5A3F39-EE81-4EDA-B42B-687BA5C05ACB}"/>
              </a:ext>
            </a:extLst>
          </p:cNvPr>
          <p:cNvGrpSpPr/>
          <p:nvPr/>
        </p:nvGrpSpPr>
        <p:grpSpPr>
          <a:xfrm>
            <a:off x="1987937" y="2820654"/>
            <a:ext cx="3416392" cy="1623191"/>
            <a:chOff x="1997562" y="4202331"/>
            <a:chExt cx="3416392" cy="1623191"/>
          </a:xfrm>
        </p:grpSpPr>
        <p:pic>
          <p:nvPicPr>
            <p:cNvPr id="39" name="Picture 38">
              <a:extLst>
                <a:ext uri="{FF2B5EF4-FFF2-40B4-BE49-F238E27FC236}">
                  <a16:creationId xmlns:a16="http://schemas.microsoft.com/office/drawing/2014/main" id="{C65DCDC2-E445-4D1A-B28F-A0741395CB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1489" y="4897226"/>
              <a:ext cx="2628000" cy="617181"/>
            </a:xfrm>
            <a:prstGeom prst="rect">
              <a:avLst/>
            </a:prstGeom>
          </p:spPr>
        </p:pic>
        <p:grpSp>
          <p:nvGrpSpPr>
            <p:cNvPr id="40" name="Group 39">
              <a:extLst>
                <a:ext uri="{FF2B5EF4-FFF2-40B4-BE49-F238E27FC236}">
                  <a16:creationId xmlns:a16="http://schemas.microsoft.com/office/drawing/2014/main" id="{3EA3CD00-26FC-4216-9FD0-16363A039833}"/>
                </a:ext>
              </a:extLst>
            </p:cNvPr>
            <p:cNvGrpSpPr/>
            <p:nvPr/>
          </p:nvGrpSpPr>
          <p:grpSpPr>
            <a:xfrm>
              <a:off x="2202074" y="5009572"/>
              <a:ext cx="3211880" cy="595391"/>
              <a:chOff x="1922942" y="5009132"/>
              <a:chExt cx="3211880" cy="595391"/>
            </a:xfrm>
          </p:grpSpPr>
          <p:sp>
            <p:nvSpPr>
              <p:cNvPr id="44" name="Freeform 41">
                <a:extLst>
                  <a:ext uri="{FF2B5EF4-FFF2-40B4-BE49-F238E27FC236}">
                    <a16:creationId xmlns:a16="http://schemas.microsoft.com/office/drawing/2014/main" id="{BC289DF4-5584-495C-8876-8B0251B4CA48}"/>
                  </a:ext>
                </a:extLst>
              </p:cNvPr>
              <p:cNvSpPr/>
              <p:nvPr/>
            </p:nvSpPr>
            <p:spPr>
              <a:xfrm>
                <a:off x="1922942" y="5009132"/>
                <a:ext cx="3144466" cy="495745"/>
              </a:xfrm>
              <a:custGeom>
                <a:avLst/>
                <a:gdLst>
                  <a:gd name="connsiteX0" fmla="*/ 0 w 8939813"/>
                  <a:gd name="connsiteY0" fmla="*/ 1164821 h 1557107"/>
                  <a:gd name="connsiteX1" fmla="*/ 1145219 w 8939813"/>
                  <a:gd name="connsiteY1" fmla="*/ 1138188 h 1557107"/>
                  <a:gd name="connsiteX2" fmla="*/ 2956264 w 8939813"/>
                  <a:gd name="connsiteY2" fmla="*/ 1846 h 1557107"/>
                  <a:gd name="connsiteX3" fmla="*/ 6223247 w 8939813"/>
                  <a:gd name="connsiteY3" fmla="*/ 1440029 h 1557107"/>
                  <a:gd name="connsiteX4" fmla="*/ 8939813 w 8939813"/>
                  <a:gd name="connsiteY4" fmla="*/ 1369007 h 1557107"/>
                  <a:gd name="connsiteX0" fmla="*/ 0 w 8939813"/>
                  <a:gd name="connsiteY0" fmla="*/ 1164821 h 1557107"/>
                  <a:gd name="connsiteX1" fmla="*/ 1145219 w 8939813"/>
                  <a:gd name="connsiteY1" fmla="*/ 1138188 h 1557107"/>
                  <a:gd name="connsiteX2" fmla="*/ 2956264 w 8939813"/>
                  <a:gd name="connsiteY2" fmla="*/ 1846 h 1557107"/>
                  <a:gd name="connsiteX3" fmla="*/ 6223247 w 8939813"/>
                  <a:gd name="connsiteY3" fmla="*/ 1440029 h 1557107"/>
                  <a:gd name="connsiteX4" fmla="*/ 8939813 w 8939813"/>
                  <a:gd name="connsiteY4" fmla="*/ 1369007 h 1557107"/>
                  <a:gd name="connsiteX0" fmla="*/ 0 w 8939813"/>
                  <a:gd name="connsiteY0" fmla="*/ 1166624 h 1558910"/>
                  <a:gd name="connsiteX1" fmla="*/ 1748900 w 8939813"/>
                  <a:gd name="connsiteY1" fmla="*/ 1033459 h 1558910"/>
                  <a:gd name="connsiteX2" fmla="*/ 2956264 w 8939813"/>
                  <a:gd name="connsiteY2" fmla="*/ 3649 h 1558910"/>
                  <a:gd name="connsiteX3" fmla="*/ 6223247 w 8939813"/>
                  <a:gd name="connsiteY3" fmla="*/ 1441832 h 1558910"/>
                  <a:gd name="connsiteX4" fmla="*/ 8939813 w 8939813"/>
                  <a:gd name="connsiteY4" fmla="*/ 1370810 h 1558910"/>
                  <a:gd name="connsiteX0" fmla="*/ 0 w 8939813"/>
                  <a:gd name="connsiteY0" fmla="*/ 1167002 h 1559288"/>
                  <a:gd name="connsiteX1" fmla="*/ 1855432 w 8939813"/>
                  <a:gd name="connsiteY1" fmla="*/ 1016082 h 1559288"/>
                  <a:gd name="connsiteX2" fmla="*/ 2956264 w 8939813"/>
                  <a:gd name="connsiteY2" fmla="*/ 4027 h 1559288"/>
                  <a:gd name="connsiteX3" fmla="*/ 6223247 w 8939813"/>
                  <a:gd name="connsiteY3" fmla="*/ 1442210 h 1559288"/>
                  <a:gd name="connsiteX4" fmla="*/ 8939813 w 8939813"/>
                  <a:gd name="connsiteY4" fmla="*/ 1371188 h 1559288"/>
                  <a:gd name="connsiteX0" fmla="*/ 0 w 8939813"/>
                  <a:gd name="connsiteY0" fmla="*/ 2061862 h 2520188"/>
                  <a:gd name="connsiteX1" fmla="*/ 1855432 w 8939813"/>
                  <a:gd name="connsiteY1" fmla="*/ 1910942 h 2520188"/>
                  <a:gd name="connsiteX2" fmla="*/ 4456590 w 8939813"/>
                  <a:gd name="connsiteY2" fmla="*/ 2243 h 2520188"/>
                  <a:gd name="connsiteX3" fmla="*/ 6223247 w 8939813"/>
                  <a:gd name="connsiteY3" fmla="*/ 2337070 h 2520188"/>
                  <a:gd name="connsiteX4" fmla="*/ 8939813 w 8939813"/>
                  <a:gd name="connsiteY4" fmla="*/ 2266048 h 2520188"/>
                  <a:gd name="connsiteX0" fmla="*/ 0 w 8939813"/>
                  <a:gd name="connsiteY0" fmla="*/ 2059649 h 2517975"/>
                  <a:gd name="connsiteX1" fmla="*/ 1855432 w 8939813"/>
                  <a:gd name="connsiteY1" fmla="*/ 1908729 h 2517975"/>
                  <a:gd name="connsiteX2" fmla="*/ 4456590 w 8939813"/>
                  <a:gd name="connsiteY2" fmla="*/ 30 h 2517975"/>
                  <a:gd name="connsiteX3" fmla="*/ 6223247 w 8939813"/>
                  <a:gd name="connsiteY3" fmla="*/ 2334857 h 2517975"/>
                  <a:gd name="connsiteX4" fmla="*/ 8939813 w 8939813"/>
                  <a:gd name="connsiteY4" fmla="*/ 2263835 h 2517975"/>
                  <a:gd name="connsiteX0" fmla="*/ 0 w 8939813"/>
                  <a:gd name="connsiteY0" fmla="*/ 2063569 h 2521895"/>
                  <a:gd name="connsiteX1" fmla="*/ 1926453 w 8939813"/>
                  <a:gd name="connsiteY1" fmla="*/ 1788361 h 2521895"/>
                  <a:gd name="connsiteX2" fmla="*/ 4456590 w 8939813"/>
                  <a:gd name="connsiteY2" fmla="*/ 3950 h 2521895"/>
                  <a:gd name="connsiteX3" fmla="*/ 6223247 w 8939813"/>
                  <a:gd name="connsiteY3" fmla="*/ 2338777 h 2521895"/>
                  <a:gd name="connsiteX4" fmla="*/ 8939813 w 8939813"/>
                  <a:gd name="connsiteY4" fmla="*/ 2267755 h 2521895"/>
                  <a:gd name="connsiteX0" fmla="*/ 0 w 8939813"/>
                  <a:gd name="connsiteY0" fmla="*/ 2060588 h 2292258"/>
                  <a:gd name="connsiteX1" fmla="*/ 1926453 w 8939813"/>
                  <a:gd name="connsiteY1" fmla="*/ 1785380 h 2292258"/>
                  <a:gd name="connsiteX2" fmla="*/ 4456590 w 8939813"/>
                  <a:gd name="connsiteY2" fmla="*/ 969 h 2292258"/>
                  <a:gd name="connsiteX3" fmla="*/ 6800295 w 8939813"/>
                  <a:gd name="connsiteY3" fmla="*/ 1545684 h 2292258"/>
                  <a:gd name="connsiteX4" fmla="*/ 8939813 w 8939813"/>
                  <a:gd name="connsiteY4" fmla="*/ 2264774 h 2292258"/>
                  <a:gd name="connsiteX0" fmla="*/ 0 w 9090733"/>
                  <a:gd name="connsiteY0" fmla="*/ 2060547 h 2067651"/>
                  <a:gd name="connsiteX1" fmla="*/ 1926453 w 9090733"/>
                  <a:gd name="connsiteY1" fmla="*/ 1785339 h 2067651"/>
                  <a:gd name="connsiteX2" fmla="*/ 4456590 w 9090733"/>
                  <a:gd name="connsiteY2" fmla="*/ 928 h 2067651"/>
                  <a:gd name="connsiteX3" fmla="*/ 6800295 w 9090733"/>
                  <a:gd name="connsiteY3" fmla="*/ 1545643 h 2067651"/>
                  <a:gd name="connsiteX4" fmla="*/ 9090733 w 9090733"/>
                  <a:gd name="connsiteY4" fmla="*/ 1936259 h 2067651"/>
                  <a:gd name="connsiteX0" fmla="*/ 0 w 9090733"/>
                  <a:gd name="connsiteY0" fmla="*/ 2060547 h 2067651"/>
                  <a:gd name="connsiteX1" fmla="*/ 1926453 w 9090733"/>
                  <a:gd name="connsiteY1" fmla="*/ 1785339 h 2067651"/>
                  <a:gd name="connsiteX2" fmla="*/ 4456590 w 9090733"/>
                  <a:gd name="connsiteY2" fmla="*/ 928 h 2067651"/>
                  <a:gd name="connsiteX3" fmla="*/ 6800295 w 9090733"/>
                  <a:gd name="connsiteY3" fmla="*/ 1545643 h 2067651"/>
                  <a:gd name="connsiteX4" fmla="*/ 9090733 w 9090733"/>
                  <a:gd name="connsiteY4" fmla="*/ 1936259 h 2067651"/>
                  <a:gd name="connsiteX0" fmla="*/ 0 w 9090733"/>
                  <a:gd name="connsiteY0" fmla="*/ 2059676 h 2066780"/>
                  <a:gd name="connsiteX1" fmla="*/ 1926453 w 9090733"/>
                  <a:gd name="connsiteY1" fmla="*/ 1784468 h 2066780"/>
                  <a:gd name="connsiteX2" fmla="*/ 4456590 w 9090733"/>
                  <a:gd name="connsiteY2" fmla="*/ 57 h 2066780"/>
                  <a:gd name="connsiteX3" fmla="*/ 6844684 w 9090733"/>
                  <a:gd name="connsiteY3" fmla="*/ 1722326 h 2066780"/>
                  <a:gd name="connsiteX4" fmla="*/ 9090733 w 9090733"/>
                  <a:gd name="connsiteY4" fmla="*/ 1935388 h 2066780"/>
                  <a:gd name="connsiteX0" fmla="*/ 0 w 9108489"/>
                  <a:gd name="connsiteY0" fmla="*/ 2059676 h 2066780"/>
                  <a:gd name="connsiteX1" fmla="*/ 1926453 w 9108489"/>
                  <a:gd name="connsiteY1" fmla="*/ 1784468 h 2066780"/>
                  <a:gd name="connsiteX2" fmla="*/ 4456590 w 9108489"/>
                  <a:gd name="connsiteY2" fmla="*/ 57 h 2066780"/>
                  <a:gd name="connsiteX3" fmla="*/ 6844684 w 9108489"/>
                  <a:gd name="connsiteY3" fmla="*/ 1722326 h 2066780"/>
                  <a:gd name="connsiteX4" fmla="*/ 9108489 w 9108489"/>
                  <a:gd name="connsiteY4" fmla="*/ 2050798 h 2066780"/>
                  <a:gd name="connsiteX0" fmla="*/ 0 w 9108489"/>
                  <a:gd name="connsiteY0" fmla="*/ 1802235 h 1803992"/>
                  <a:gd name="connsiteX1" fmla="*/ 1926453 w 9108489"/>
                  <a:gd name="connsiteY1" fmla="*/ 1527027 h 1803992"/>
                  <a:gd name="connsiteX2" fmla="*/ 4394446 w 9108489"/>
                  <a:gd name="connsiteY2" fmla="*/ 68 h 1803992"/>
                  <a:gd name="connsiteX3" fmla="*/ 6844684 w 9108489"/>
                  <a:gd name="connsiteY3" fmla="*/ 1464885 h 1803992"/>
                  <a:gd name="connsiteX4" fmla="*/ 9108489 w 9108489"/>
                  <a:gd name="connsiteY4" fmla="*/ 1793357 h 1803992"/>
                  <a:gd name="connsiteX0" fmla="*/ 0 w 10935212"/>
                  <a:gd name="connsiteY0" fmla="*/ 1802235 h 1803992"/>
                  <a:gd name="connsiteX1" fmla="*/ 1926453 w 10935212"/>
                  <a:gd name="connsiteY1" fmla="*/ 1527027 h 1803992"/>
                  <a:gd name="connsiteX2" fmla="*/ 4394446 w 10935212"/>
                  <a:gd name="connsiteY2" fmla="*/ 68 h 1803992"/>
                  <a:gd name="connsiteX3" fmla="*/ 6844684 w 10935212"/>
                  <a:gd name="connsiteY3" fmla="*/ 1464885 h 1803992"/>
                  <a:gd name="connsiteX4" fmla="*/ 10935212 w 10935212"/>
                  <a:gd name="connsiteY4" fmla="*/ 1801329 h 1803992"/>
                  <a:gd name="connsiteX0" fmla="*/ 0 w 10935212"/>
                  <a:gd name="connsiteY0" fmla="*/ 1802194 h 1803951"/>
                  <a:gd name="connsiteX1" fmla="*/ 1926453 w 10935212"/>
                  <a:gd name="connsiteY1" fmla="*/ 1526986 h 1803951"/>
                  <a:gd name="connsiteX2" fmla="*/ 4394446 w 10935212"/>
                  <a:gd name="connsiteY2" fmla="*/ 27 h 1803951"/>
                  <a:gd name="connsiteX3" fmla="*/ 8297258 w 10935212"/>
                  <a:gd name="connsiteY3" fmla="*/ 1488759 h 1803951"/>
                  <a:gd name="connsiteX4" fmla="*/ 10935212 w 10935212"/>
                  <a:gd name="connsiteY4" fmla="*/ 1801288 h 1803951"/>
                  <a:gd name="connsiteX0" fmla="*/ 0 w 10935212"/>
                  <a:gd name="connsiteY0" fmla="*/ 1865965 h 1868619"/>
                  <a:gd name="connsiteX1" fmla="*/ 1926453 w 10935212"/>
                  <a:gd name="connsiteY1" fmla="*/ 1590757 h 1868619"/>
                  <a:gd name="connsiteX2" fmla="*/ 5670953 w 10935212"/>
                  <a:gd name="connsiteY2" fmla="*/ 22 h 1868619"/>
                  <a:gd name="connsiteX3" fmla="*/ 8297258 w 10935212"/>
                  <a:gd name="connsiteY3" fmla="*/ 1552530 h 1868619"/>
                  <a:gd name="connsiteX4" fmla="*/ 10935212 w 10935212"/>
                  <a:gd name="connsiteY4" fmla="*/ 1865059 h 1868619"/>
                  <a:gd name="connsiteX0" fmla="*/ 0 w 10935212"/>
                  <a:gd name="connsiteY0" fmla="*/ 1866244 h 1866800"/>
                  <a:gd name="connsiteX1" fmla="*/ 3349681 w 10935212"/>
                  <a:gd name="connsiteY1" fmla="*/ 1423633 h 1866800"/>
                  <a:gd name="connsiteX2" fmla="*/ 5670953 w 10935212"/>
                  <a:gd name="connsiteY2" fmla="*/ 301 h 1866800"/>
                  <a:gd name="connsiteX3" fmla="*/ 8297258 w 10935212"/>
                  <a:gd name="connsiteY3" fmla="*/ 1552809 h 1866800"/>
                  <a:gd name="connsiteX4" fmla="*/ 10935212 w 10935212"/>
                  <a:gd name="connsiteY4" fmla="*/ 1865338 h 1866800"/>
                  <a:gd name="connsiteX0" fmla="*/ 0 w 10935212"/>
                  <a:gd name="connsiteY0" fmla="*/ 1866376 h 1866936"/>
                  <a:gd name="connsiteX1" fmla="*/ 3173612 w 10935212"/>
                  <a:gd name="connsiteY1" fmla="*/ 1399850 h 1866936"/>
                  <a:gd name="connsiteX2" fmla="*/ 5670953 w 10935212"/>
                  <a:gd name="connsiteY2" fmla="*/ 433 h 1866936"/>
                  <a:gd name="connsiteX3" fmla="*/ 8297258 w 10935212"/>
                  <a:gd name="connsiteY3" fmla="*/ 1552941 h 1866936"/>
                  <a:gd name="connsiteX4" fmla="*/ 10935212 w 10935212"/>
                  <a:gd name="connsiteY4" fmla="*/ 1865470 h 1866936"/>
                  <a:gd name="connsiteX0" fmla="*/ 0 w 10935212"/>
                  <a:gd name="connsiteY0" fmla="*/ 1866376 h 1866932"/>
                  <a:gd name="connsiteX1" fmla="*/ 3173612 w 10935212"/>
                  <a:gd name="connsiteY1" fmla="*/ 1399850 h 1866932"/>
                  <a:gd name="connsiteX2" fmla="*/ 5670953 w 10935212"/>
                  <a:gd name="connsiteY2" fmla="*/ 433 h 1866932"/>
                  <a:gd name="connsiteX3" fmla="*/ 8297258 w 10935212"/>
                  <a:gd name="connsiteY3" fmla="*/ 1552941 h 1866932"/>
                  <a:gd name="connsiteX4" fmla="*/ 10935212 w 10935212"/>
                  <a:gd name="connsiteY4" fmla="*/ 1865470 h 1866932"/>
                  <a:gd name="connsiteX0" fmla="*/ 0 w 10062197"/>
                  <a:gd name="connsiteY0" fmla="*/ 1866375 h 1866936"/>
                  <a:gd name="connsiteX1" fmla="*/ 2300597 w 10062197"/>
                  <a:gd name="connsiteY1" fmla="*/ 1399850 h 1866936"/>
                  <a:gd name="connsiteX2" fmla="*/ 4797938 w 10062197"/>
                  <a:gd name="connsiteY2" fmla="*/ 433 h 1866936"/>
                  <a:gd name="connsiteX3" fmla="*/ 7424243 w 10062197"/>
                  <a:gd name="connsiteY3" fmla="*/ 1552941 h 1866936"/>
                  <a:gd name="connsiteX4" fmla="*/ 10062197 w 10062197"/>
                  <a:gd name="connsiteY4" fmla="*/ 1865470 h 1866936"/>
                  <a:gd name="connsiteX0" fmla="*/ 0 w 10062197"/>
                  <a:gd name="connsiteY0" fmla="*/ 1866375 h 1866932"/>
                  <a:gd name="connsiteX1" fmla="*/ 2300597 w 10062197"/>
                  <a:gd name="connsiteY1" fmla="*/ 1399850 h 1866932"/>
                  <a:gd name="connsiteX2" fmla="*/ 4797938 w 10062197"/>
                  <a:gd name="connsiteY2" fmla="*/ 433 h 1866932"/>
                  <a:gd name="connsiteX3" fmla="*/ 7424243 w 10062197"/>
                  <a:gd name="connsiteY3" fmla="*/ 1552941 h 1866932"/>
                  <a:gd name="connsiteX4" fmla="*/ 10062197 w 10062197"/>
                  <a:gd name="connsiteY4" fmla="*/ 1865470 h 1866932"/>
                  <a:gd name="connsiteX0" fmla="*/ 0 w 10113552"/>
                  <a:gd name="connsiteY0" fmla="*/ 1850425 h 1866932"/>
                  <a:gd name="connsiteX1" fmla="*/ 2351952 w 10113552"/>
                  <a:gd name="connsiteY1" fmla="*/ 1399846 h 1866932"/>
                  <a:gd name="connsiteX2" fmla="*/ 4849293 w 10113552"/>
                  <a:gd name="connsiteY2" fmla="*/ 429 h 1866932"/>
                  <a:gd name="connsiteX3" fmla="*/ 7475598 w 10113552"/>
                  <a:gd name="connsiteY3" fmla="*/ 1552937 h 1866932"/>
                  <a:gd name="connsiteX4" fmla="*/ 10113552 w 10113552"/>
                  <a:gd name="connsiteY4" fmla="*/ 1865466 h 1866932"/>
                  <a:gd name="connsiteX0" fmla="*/ 0 w 10113552"/>
                  <a:gd name="connsiteY0" fmla="*/ 1850195 h 1866699"/>
                  <a:gd name="connsiteX1" fmla="*/ 2403307 w 10113552"/>
                  <a:gd name="connsiteY1" fmla="*/ 1447445 h 1866699"/>
                  <a:gd name="connsiteX2" fmla="*/ 4849293 w 10113552"/>
                  <a:gd name="connsiteY2" fmla="*/ 199 h 1866699"/>
                  <a:gd name="connsiteX3" fmla="*/ 7475598 w 10113552"/>
                  <a:gd name="connsiteY3" fmla="*/ 1552707 h 1866699"/>
                  <a:gd name="connsiteX4" fmla="*/ 10113552 w 10113552"/>
                  <a:gd name="connsiteY4" fmla="*/ 1865236 h 1866699"/>
                  <a:gd name="connsiteX0" fmla="*/ 0 w 10113552"/>
                  <a:gd name="connsiteY0" fmla="*/ 1850474 h 1866978"/>
                  <a:gd name="connsiteX1" fmla="*/ 2373960 w 10113552"/>
                  <a:gd name="connsiteY1" fmla="*/ 1391923 h 1866978"/>
                  <a:gd name="connsiteX2" fmla="*/ 4849293 w 10113552"/>
                  <a:gd name="connsiteY2" fmla="*/ 478 h 1866978"/>
                  <a:gd name="connsiteX3" fmla="*/ 7475598 w 10113552"/>
                  <a:gd name="connsiteY3" fmla="*/ 1552986 h 1866978"/>
                  <a:gd name="connsiteX4" fmla="*/ 10113552 w 10113552"/>
                  <a:gd name="connsiteY4" fmla="*/ 1865515 h 1866978"/>
                  <a:gd name="connsiteX0" fmla="*/ 0 w 10113552"/>
                  <a:gd name="connsiteY0" fmla="*/ 1850519 h 1867023"/>
                  <a:gd name="connsiteX1" fmla="*/ 2373960 w 10113552"/>
                  <a:gd name="connsiteY1" fmla="*/ 1391968 h 1867023"/>
                  <a:gd name="connsiteX2" fmla="*/ 4849293 w 10113552"/>
                  <a:gd name="connsiteY2" fmla="*/ 523 h 1867023"/>
                  <a:gd name="connsiteX3" fmla="*/ 7475598 w 10113552"/>
                  <a:gd name="connsiteY3" fmla="*/ 1553031 h 1867023"/>
                  <a:gd name="connsiteX4" fmla="*/ 10113552 w 10113552"/>
                  <a:gd name="connsiteY4" fmla="*/ 1865560 h 1867023"/>
                  <a:gd name="connsiteX0" fmla="*/ 150363 w 10263915"/>
                  <a:gd name="connsiteY0" fmla="*/ 1850474 h 1866978"/>
                  <a:gd name="connsiteX1" fmla="*/ 183553 w 10263915"/>
                  <a:gd name="connsiteY1" fmla="*/ 1821307 h 1866978"/>
                  <a:gd name="connsiteX2" fmla="*/ 2524323 w 10263915"/>
                  <a:gd name="connsiteY2" fmla="*/ 1391923 h 1866978"/>
                  <a:gd name="connsiteX3" fmla="*/ 4999656 w 10263915"/>
                  <a:gd name="connsiteY3" fmla="*/ 478 h 1866978"/>
                  <a:gd name="connsiteX4" fmla="*/ 7625961 w 10263915"/>
                  <a:gd name="connsiteY4" fmla="*/ 1552986 h 1866978"/>
                  <a:gd name="connsiteX5" fmla="*/ 10263915 w 10263915"/>
                  <a:gd name="connsiteY5" fmla="*/ 1865515 h 1866978"/>
                  <a:gd name="connsiteX0" fmla="*/ 0 w 10678441"/>
                  <a:gd name="connsiteY0" fmla="*/ 1834533 h 1866978"/>
                  <a:gd name="connsiteX1" fmla="*/ 598079 w 10678441"/>
                  <a:gd name="connsiteY1" fmla="*/ 1821307 h 1866978"/>
                  <a:gd name="connsiteX2" fmla="*/ 2938849 w 10678441"/>
                  <a:gd name="connsiteY2" fmla="*/ 1391923 h 1866978"/>
                  <a:gd name="connsiteX3" fmla="*/ 5414182 w 10678441"/>
                  <a:gd name="connsiteY3" fmla="*/ 478 h 1866978"/>
                  <a:gd name="connsiteX4" fmla="*/ 8040487 w 10678441"/>
                  <a:gd name="connsiteY4" fmla="*/ 1552986 h 1866978"/>
                  <a:gd name="connsiteX5" fmla="*/ 10678441 w 10678441"/>
                  <a:gd name="connsiteY5" fmla="*/ 1865515 h 1866978"/>
                  <a:gd name="connsiteX0" fmla="*/ 0 w 10942546"/>
                  <a:gd name="connsiteY0" fmla="*/ 1866417 h 1870808"/>
                  <a:gd name="connsiteX1" fmla="*/ 862184 w 10942546"/>
                  <a:gd name="connsiteY1" fmla="*/ 1821307 h 1870808"/>
                  <a:gd name="connsiteX2" fmla="*/ 3202954 w 10942546"/>
                  <a:gd name="connsiteY2" fmla="*/ 1391923 h 1870808"/>
                  <a:gd name="connsiteX3" fmla="*/ 5678287 w 10942546"/>
                  <a:gd name="connsiteY3" fmla="*/ 478 h 1870808"/>
                  <a:gd name="connsiteX4" fmla="*/ 8304592 w 10942546"/>
                  <a:gd name="connsiteY4" fmla="*/ 1552986 h 1870808"/>
                  <a:gd name="connsiteX5" fmla="*/ 10942546 w 10942546"/>
                  <a:gd name="connsiteY5" fmla="*/ 1865515 h 1870808"/>
                  <a:gd name="connsiteX0" fmla="*/ 0 w 10913200"/>
                  <a:gd name="connsiteY0" fmla="*/ 1802645 h 1866978"/>
                  <a:gd name="connsiteX1" fmla="*/ 832838 w 10913200"/>
                  <a:gd name="connsiteY1" fmla="*/ 1821307 h 1866978"/>
                  <a:gd name="connsiteX2" fmla="*/ 3173608 w 10913200"/>
                  <a:gd name="connsiteY2" fmla="*/ 1391923 h 1866978"/>
                  <a:gd name="connsiteX3" fmla="*/ 5648941 w 10913200"/>
                  <a:gd name="connsiteY3" fmla="*/ 478 h 1866978"/>
                  <a:gd name="connsiteX4" fmla="*/ 8275246 w 10913200"/>
                  <a:gd name="connsiteY4" fmla="*/ 1552986 h 1866978"/>
                  <a:gd name="connsiteX5" fmla="*/ 10913200 w 10913200"/>
                  <a:gd name="connsiteY5" fmla="*/ 1865515 h 1866978"/>
                  <a:gd name="connsiteX0" fmla="*/ 0 w 10913200"/>
                  <a:gd name="connsiteY0" fmla="*/ 1802645 h 1866978"/>
                  <a:gd name="connsiteX1" fmla="*/ 832838 w 10913200"/>
                  <a:gd name="connsiteY1" fmla="*/ 1821307 h 1866978"/>
                  <a:gd name="connsiteX2" fmla="*/ 3173608 w 10913200"/>
                  <a:gd name="connsiteY2" fmla="*/ 1391923 h 1866978"/>
                  <a:gd name="connsiteX3" fmla="*/ 5648941 w 10913200"/>
                  <a:gd name="connsiteY3" fmla="*/ 478 h 1866978"/>
                  <a:gd name="connsiteX4" fmla="*/ 8275246 w 10913200"/>
                  <a:gd name="connsiteY4" fmla="*/ 1552986 h 1866978"/>
                  <a:gd name="connsiteX5" fmla="*/ 10913200 w 10913200"/>
                  <a:gd name="connsiteY5" fmla="*/ 1865515 h 1866978"/>
                  <a:gd name="connsiteX0" fmla="*/ 0 w 10913200"/>
                  <a:gd name="connsiteY0" fmla="*/ 1802645 h 1866978"/>
                  <a:gd name="connsiteX1" fmla="*/ 832838 w 10913200"/>
                  <a:gd name="connsiteY1" fmla="*/ 1821307 h 1866978"/>
                  <a:gd name="connsiteX2" fmla="*/ 3173608 w 10913200"/>
                  <a:gd name="connsiteY2" fmla="*/ 1391923 h 1866978"/>
                  <a:gd name="connsiteX3" fmla="*/ 5648941 w 10913200"/>
                  <a:gd name="connsiteY3" fmla="*/ 478 h 1866978"/>
                  <a:gd name="connsiteX4" fmla="*/ 8275246 w 10913200"/>
                  <a:gd name="connsiteY4" fmla="*/ 1552986 h 1866978"/>
                  <a:gd name="connsiteX5" fmla="*/ 10913200 w 10913200"/>
                  <a:gd name="connsiteY5" fmla="*/ 1865515 h 1866978"/>
                  <a:gd name="connsiteX0" fmla="*/ 0 w 10898529"/>
                  <a:gd name="connsiteY0" fmla="*/ 1826560 h 1866978"/>
                  <a:gd name="connsiteX1" fmla="*/ 818167 w 10898529"/>
                  <a:gd name="connsiteY1" fmla="*/ 1821307 h 1866978"/>
                  <a:gd name="connsiteX2" fmla="*/ 3158937 w 10898529"/>
                  <a:gd name="connsiteY2" fmla="*/ 1391923 h 1866978"/>
                  <a:gd name="connsiteX3" fmla="*/ 5634270 w 10898529"/>
                  <a:gd name="connsiteY3" fmla="*/ 478 h 1866978"/>
                  <a:gd name="connsiteX4" fmla="*/ 8260575 w 10898529"/>
                  <a:gd name="connsiteY4" fmla="*/ 1552986 h 1866978"/>
                  <a:gd name="connsiteX5" fmla="*/ 10898529 w 10898529"/>
                  <a:gd name="connsiteY5" fmla="*/ 1865515 h 1866978"/>
                  <a:gd name="connsiteX0" fmla="*/ 0 w 10898529"/>
                  <a:gd name="connsiteY0" fmla="*/ 1826552 h 1866970"/>
                  <a:gd name="connsiteX1" fmla="*/ 818167 w 10898529"/>
                  <a:gd name="connsiteY1" fmla="*/ 1821299 h 1866970"/>
                  <a:gd name="connsiteX2" fmla="*/ 3158937 w 10898529"/>
                  <a:gd name="connsiteY2" fmla="*/ 1391915 h 1866970"/>
                  <a:gd name="connsiteX3" fmla="*/ 5634270 w 10898529"/>
                  <a:gd name="connsiteY3" fmla="*/ 470 h 1866970"/>
                  <a:gd name="connsiteX4" fmla="*/ 8260575 w 10898529"/>
                  <a:gd name="connsiteY4" fmla="*/ 1552978 h 1866970"/>
                  <a:gd name="connsiteX5" fmla="*/ 10898529 w 10898529"/>
                  <a:gd name="connsiteY5" fmla="*/ 1865507 h 1866970"/>
                  <a:gd name="connsiteX0" fmla="*/ 0 w 10898529"/>
                  <a:gd name="connsiteY0" fmla="*/ 1826518 h 1866936"/>
                  <a:gd name="connsiteX1" fmla="*/ 818167 w 10898529"/>
                  <a:gd name="connsiteY1" fmla="*/ 1821265 h 1866936"/>
                  <a:gd name="connsiteX2" fmla="*/ 3158937 w 10898529"/>
                  <a:gd name="connsiteY2" fmla="*/ 1391881 h 1866936"/>
                  <a:gd name="connsiteX3" fmla="*/ 5634270 w 10898529"/>
                  <a:gd name="connsiteY3" fmla="*/ 436 h 1866936"/>
                  <a:gd name="connsiteX4" fmla="*/ 8260575 w 10898529"/>
                  <a:gd name="connsiteY4" fmla="*/ 1552944 h 1866936"/>
                  <a:gd name="connsiteX5" fmla="*/ 10898529 w 10898529"/>
                  <a:gd name="connsiteY5" fmla="*/ 1865473 h 1866936"/>
                  <a:gd name="connsiteX0" fmla="*/ 0 w 10898529"/>
                  <a:gd name="connsiteY0" fmla="*/ 1826605 h 1867023"/>
                  <a:gd name="connsiteX1" fmla="*/ 818167 w 10898529"/>
                  <a:gd name="connsiteY1" fmla="*/ 1821352 h 1867023"/>
                  <a:gd name="connsiteX2" fmla="*/ 3158937 w 10898529"/>
                  <a:gd name="connsiteY2" fmla="*/ 1391968 h 1867023"/>
                  <a:gd name="connsiteX3" fmla="*/ 5634270 w 10898529"/>
                  <a:gd name="connsiteY3" fmla="*/ 523 h 1867023"/>
                  <a:gd name="connsiteX4" fmla="*/ 8260575 w 10898529"/>
                  <a:gd name="connsiteY4" fmla="*/ 1553031 h 1867023"/>
                  <a:gd name="connsiteX5" fmla="*/ 10898529 w 10898529"/>
                  <a:gd name="connsiteY5" fmla="*/ 1865560 h 186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8529" h="1867023">
                    <a:moveTo>
                      <a:pt x="0" y="1826605"/>
                    </a:moveTo>
                    <a:cubicBezTo>
                      <a:pt x="5532" y="1821744"/>
                      <a:pt x="444517" y="1834006"/>
                      <a:pt x="818167" y="1821352"/>
                    </a:cubicBezTo>
                    <a:cubicBezTo>
                      <a:pt x="1404572" y="1784783"/>
                      <a:pt x="2172846" y="1799071"/>
                      <a:pt x="3158937" y="1391968"/>
                    </a:cubicBezTo>
                    <a:cubicBezTo>
                      <a:pt x="4145028" y="984865"/>
                      <a:pt x="4783997" y="-26321"/>
                      <a:pt x="5634270" y="523"/>
                    </a:cubicBezTo>
                    <a:cubicBezTo>
                      <a:pt x="6484543" y="27367"/>
                      <a:pt x="7383199" y="1242192"/>
                      <a:pt x="8260575" y="1553031"/>
                    </a:cubicBezTo>
                    <a:cubicBezTo>
                      <a:pt x="9137951" y="1863870"/>
                      <a:pt x="10029997" y="1872958"/>
                      <a:pt x="10898529" y="1865560"/>
                    </a:cubicBezTo>
                  </a:path>
                </a:pathLst>
              </a:custGeom>
              <a:solidFill>
                <a:srgbClr val="56B4E9">
                  <a:alpha val="47843"/>
                </a:srgbClr>
              </a:solidFill>
              <a:ln w="38100">
                <a:solidFill>
                  <a:srgbClr val="56B4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5" name="Rectangle 44">
                <a:extLst>
                  <a:ext uri="{FF2B5EF4-FFF2-40B4-BE49-F238E27FC236}">
                    <a16:creationId xmlns:a16="http://schemas.microsoft.com/office/drawing/2014/main" id="{E4B29022-4FD7-4065-8D12-457B445B36A7}"/>
                  </a:ext>
                </a:extLst>
              </p:cNvPr>
              <p:cNvSpPr/>
              <p:nvPr/>
            </p:nvSpPr>
            <p:spPr>
              <a:xfrm>
                <a:off x="4537922" y="5173181"/>
                <a:ext cx="596900" cy="431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5C3BF2BB-0F03-4D9C-864B-16F3C0F886EC}"/>
                    </a:ext>
                  </a:extLst>
                </p:cNvPr>
                <p:cNvSpPr txBox="1"/>
                <p:nvPr/>
              </p:nvSpPr>
              <p:spPr>
                <a:xfrm>
                  <a:off x="2812149" y="4529646"/>
                  <a:ext cx="451149" cy="5027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667" i="1">
                            <a:latin typeface="Cambria Math"/>
                          </a:rPr>
                          <m:t>𝑓</m:t>
                        </m:r>
                      </m:oMath>
                    </m:oMathPara>
                  </a14:m>
                  <a:endParaRPr lang="cs-CZ" sz="2667" dirty="0">
                    <a:latin typeface="Corbel" panose="020B0503020204020204" pitchFamily="34" charset="0"/>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2812149" y="4529646"/>
                  <a:ext cx="451149" cy="502766"/>
                </a:xfrm>
                <a:prstGeom prst="rect">
                  <a:avLst/>
                </a:prstGeom>
                <a:blipFill>
                  <a:blip r:embed="rId7"/>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0B30B21A-2B44-4EA1-981F-C4A26165F067}"/>
                    </a:ext>
                  </a:extLst>
                </p:cNvPr>
                <p:cNvSpPr txBox="1"/>
                <p:nvPr/>
              </p:nvSpPr>
              <p:spPr>
                <a:xfrm>
                  <a:off x="4410669" y="4870538"/>
                  <a:ext cx="469423" cy="5027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667" b="0" i="1" smtClean="0">
                            <a:solidFill>
                              <a:srgbClr val="56B4E9"/>
                            </a:solidFill>
                            <a:latin typeface="Cambria Math" panose="02040503050406030204" pitchFamily="18" charset="0"/>
                          </a:rPr>
                          <m:t>𝑔</m:t>
                        </m:r>
                      </m:oMath>
                    </m:oMathPara>
                  </a14:m>
                  <a:endParaRPr lang="cs-CZ" sz="2667" dirty="0">
                    <a:solidFill>
                      <a:srgbClr val="56B4E9"/>
                    </a:solidFill>
                    <a:latin typeface="Corbel" panose="020B0503020204020204" pitchFamily="34"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410669" y="4870538"/>
                  <a:ext cx="469423" cy="502766"/>
                </a:xfrm>
                <a:prstGeom prst="rect">
                  <a:avLst/>
                </a:prstGeom>
                <a:blipFill rotWithShape="1">
                  <a:blip r:embed="rId8"/>
                  <a:stretch>
                    <a:fillRect/>
                  </a:stretch>
                </a:blipFill>
              </p:spPr>
              <p:txBody>
                <a:bodyPr/>
                <a:lstStyle/>
                <a:p>
                  <a:r>
                    <a:rPr lang="en-US">
                      <a:noFill/>
                    </a:rPr>
                    <a:t> </a:t>
                  </a:r>
                </a:p>
              </p:txBody>
            </p:sp>
          </mc:Fallback>
        </mc:AlternateContent>
        <p:pic>
          <p:nvPicPr>
            <p:cNvPr id="43" name="Picture 42">
              <a:extLst>
                <a:ext uri="{FF2B5EF4-FFF2-40B4-BE49-F238E27FC236}">
                  <a16:creationId xmlns:a16="http://schemas.microsoft.com/office/drawing/2014/main" id="{27DA7EC8-38E0-41CC-8FAA-0DFE6B8D76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7562" y="4202331"/>
              <a:ext cx="2886906" cy="1623191"/>
            </a:xfrm>
            <a:prstGeom prst="rect">
              <a:avLst/>
            </a:prstGeom>
          </p:spPr>
        </p:pic>
      </p:grpSp>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C0B237CB-057B-4F85-9502-A22142941208}"/>
                  </a:ext>
                </a:extLst>
              </p:cNvPr>
              <p:cNvSpPr/>
              <p:nvPr/>
            </p:nvSpPr>
            <p:spPr>
              <a:xfrm>
                <a:off x="5318615" y="2155869"/>
                <a:ext cx="714985" cy="572774"/>
              </a:xfrm>
              <a:prstGeom prst="rect">
                <a:avLst/>
              </a:prstGeom>
              <a:solidFill>
                <a:srgbClr val="AEDBF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rtlCol="0" anchor="ctr"/>
              <a:lstStyle/>
              <a:p>
                <a:pPr algn="ctr"/>
                <a14:m>
                  <m:oMathPara xmlns:m="http://schemas.openxmlformats.org/officeDocument/2006/math">
                    <m:oMathParaPr>
                      <m:jc m:val="center"/>
                    </m:oMathParaPr>
                    <m:oMath xmlns:m="http://schemas.openxmlformats.org/officeDocument/2006/math">
                      <m:r>
                        <a:rPr lang="en-US" sz="2800" b="0" i="1" smtClean="0">
                          <a:solidFill>
                            <a:schemeClr val="tx1"/>
                          </a:solidFill>
                          <a:latin typeface="Cambria Math" panose="02040503050406030204" pitchFamily="18" charset="0"/>
                        </a:rPr>
                        <m:t>𝐺</m:t>
                      </m:r>
                    </m:oMath>
                  </m:oMathPara>
                </a14:m>
                <a:endParaRPr lang="cs-CZ" sz="2800" dirty="0">
                  <a:solidFill>
                    <a:schemeClr val="tx1"/>
                  </a:solidFill>
                </a:endParaRPr>
              </a:p>
            </p:txBody>
          </p:sp>
        </mc:Choice>
        <mc:Fallback xmlns="">
          <p:sp>
            <p:nvSpPr>
              <p:cNvPr id="46" name="Rectangle 45">
                <a:extLst>
                  <a:ext uri="{FF2B5EF4-FFF2-40B4-BE49-F238E27FC236}">
                    <a16:creationId xmlns:a16="http://schemas.microsoft.com/office/drawing/2014/main" id="{C0B237CB-057B-4F85-9502-A22142941208}"/>
                  </a:ext>
                </a:extLst>
              </p:cNvPr>
              <p:cNvSpPr>
                <a:spLocks noRot="1" noChangeAspect="1" noMove="1" noResize="1" noEditPoints="1" noAdjustHandles="1" noChangeArrowheads="1" noChangeShapeType="1" noTextEdit="1"/>
              </p:cNvSpPr>
              <p:nvPr/>
            </p:nvSpPr>
            <p:spPr>
              <a:xfrm>
                <a:off x="5318615" y="2155869"/>
                <a:ext cx="714985" cy="572774"/>
              </a:xfrm>
              <a:prstGeom prst="rect">
                <a:avLst/>
              </a:prstGeom>
              <a:blipFill>
                <a:blip r:embed="rId9"/>
                <a:stretch>
                  <a:fillRect/>
                </a:stretch>
              </a:blipFill>
              <a:ln>
                <a:noFill/>
              </a:ln>
            </p:spPr>
            <p:txBody>
              <a:bodyPr/>
              <a:lstStyle/>
              <a:p>
                <a:r>
                  <a:rPr lang="cs-CZ">
                    <a:noFill/>
                  </a:rPr>
                  <a:t> </a:t>
                </a:r>
              </a:p>
            </p:txBody>
          </p:sp>
        </mc:Fallback>
      </mc:AlternateContent>
      <p:sp>
        <p:nvSpPr>
          <p:cNvPr id="47" name="Cross 46">
            <a:extLst>
              <a:ext uri="{FF2B5EF4-FFF2-40B4-BE49-F238E27FC236}">
                <a16:creationId xmlns:a16="http://schemas.microsoft.com/office/drawing/2014/main" id="{5E64F484-2D41-47F9-BCA1-02DA7C5EC456}"/>
              </a:ext>
            </a:extLst>
          </p:cNvPr>
          <p:cNvSpPr/>
          <p:nvPr/>
        </p:nvSpPr>
        <p:spPr>
          <a:xfrm>
            <a:off x="6356334" y="2288013"/>
            <a:ext cx="318158" cy="318158"/>
          </a:xfrm>
          <a:prstGeom prst="plus">
            <a:avLst>
              <a:gd name="adj" fmla="val 431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mc:AlternateContent xmlns:mc="http://schemas.openxmlformats.org/markup-compatibility/2006" xmlns:a14="http://schemas.microsoft.com/office/drawing/2010/main">
        <mc:Choice Requires="a14">
          <p:sp>
            <p:nvSpPr>
              <p:cNvPr id="48" name="Rectangle 47">
                <a:extLst>
                  <a:ext uri="{FF2B5EF4-FFF2-40B4-BE49-F238E27FC236}">
                    <a16:creationId xmlns:a16="http://schemas.microsoft.com/office/drawing/2014/main" id="{182B0196-43CF-4783-A3BE-0D49AAD280E4}"/>
                  </a:ext>
                </a:extLst>
              </p:cNvPr>
              <p:cNvSpPr/>
              <p:nvPr/>
            </p:nvSpPr>
            <p:spPr>
              <a:xfrm>
                <a:off x="6997226" y="2158468"/>
                <a:ext cx="1597419" cy="567577"/>
              </a:xfrm>
              <a:prstGeom prst="rect">
                <a:avLst/>
              </a:prstGeom>
              <a:solidFill>
                <a:srgbClr val="FFA1A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14:m>
                  <m:oMathPara xmlns:m="http://schemas.openxmlformats.org/officeDocument/2006/math">
                    <m:oMathParaPr>
                      <m:jc m:val="centerGroup"/>
                    </m:oMathParaPr>
                    <m:oMath xmlns:m="http://schemas.openxmlformats.org/officeDocument/2006/math">
                      <m:d>
                        <m:dPr>
                          <m:begChr m:val="⟨"/>
                          <m:endChr m:val="⟩"/>
                          <m:ctrlPr>
                            <a:rPr lang="en-US" sz="2800" b="0" i="1" smtClean="0">
                              <a:solidFill>
                                <a:schemeClr val="tx1"/>
                              </a:solidFill>
                              <a:latin typeface="Cambria Math" panose="02040503050406030204" pitchFamily="18" charset="0"/>
                            </a:rPr>
                          </m:ctrlPr>
                        </m:dPr>
                        <m:e>
                          <m:r>
                            <a:rPr lang="en-US" sz="2800" i="1">
                              <a:solidFill>
                                <a:schemeClr val="tx1"/>
                              </a:solidFill>
                              <a:latin typeface="Cambria Math" panose="02040503050406030204" pitchFamily="18" charset="0"/>
                            </a:rPr>
                            <m:t>𝐹</m:t>
                          </m:r>
                          <m:r>
                            <a:rPr lang="en-US" sz="2800" i="1">
                              <a:solidFill>
                                <a:schemeClr val="tx1"/>
                              </a:solidFill>
                              <a:latin typeface="Cambria Math" panose="02040503050406030204" pitchFamily="18" charset="0"/>
                            </a:rPr>
                            <m:t>−</m:t>
                          </m:r>
                          <m:r>
                            <a:rPr lang="en-US" sz="2800" i="1">
                              <a:solidFill>
                                <a:schemeClr val="tx1"/>
                              </a:solidFill>
                              <a:latin typeface="Cambria Math" panose="02040503050406030204" pitchFamily="18" charset="0"/>
                            </a:rPr>
                            <m:t>𝐺</m:t>
                          </m:r>
                        </m:e>
                      </m:d>
                    </m:oMath>
                  </m:oMathPara>
                </a14:m>
                <a:endParaRPr lang="cs-CZ" sz="2800" dirty="0">
                  <a:solidFill>
                    <a:schemeClr val="tx1"/>
                  </a:solidFill>
                </a:endParaRPr>
              </a:p>
            </p:txBody>
          </p:sp>
        </mc:Choice>
        <mc:Fallback xmlns="">
          <p:sp>
            <p:nvSpPr>
              <p:cNvPr id="48" name="Rectangle 47">
                <a:extLst>
                  <a:ext uri="{FF2B5EF4-FFF2-40B4-BE49-F238E27FC236}">
                    <a16:creationId xmlns:a16="http://schemas.microsoft.com/office/drawing/2014/main" id="{182B0196-43CF-4783-A3BE-0D49AAD280E4}"/>
                  </a:ext>
                </a:extLst>
              </p:cNvPr>
              <p:cNvSpPr>
                <a:spLocks noRot="1" noChangeAspect="1" noMove="1" noResize="1" noEditPoints="1" noAdjustHandles="1" noChangeArrowheads="1" noChangeShapeType="1" noTextEdit="1"/>
              </p:cNvSpPr>
              <p:nvPr/>
            </p:nvSpPr>
            <p:spPr>
              <a:xfrm>
                <a:off x="6997226" y="2158468"/>
                <a:ext cx="1597419" cy="567577"/>
              </a:xfrm>
              <a:prstGeom prst="rect">
                <a:avLst/>
              </a:prstGeom>
              <a:blipFill>
                <a:blip r:embed="rId10"/>
                <a:stretch>
                  <a:fillRect/>
                </a:stretch>
              </a:blipFill>
              <a:ln>
                <a:noFill/>
              </a:ln>
            </p:spPr>
            <p:txBody>
              <a:bodyPr/>
              <a:lstStyle/>
              <a:p>
                <a:r>
                  <a:rPr lang="cs-CZ">
                    <a:noFill/>
                  </a:rPr>
                  <a:t> </a:t>
                </a:r>
              </a:p>
            </p:txBody>
          </p:sp>
        </mc:Fallback>
      </mc:AlternateContent>
      <p:sp>
        <p:nvSpPr>
          <p:cNvPr id="49" name="Equal 31">
            <a:extLst>
              <a:ext uri="{FF2B5EF4-FFF2-40B4-BE49-F238E27FC236}">
                <a16:creationId xmlns:a16="http://schemas.microsoft.com/office/drawing/2014/main" id="{E1F8EB51-6E6B-4B8D-B26D-AD1A93713310}"/>
              </a:ext>
            </a:extLst>
          </p:cNvPr>
          <p:cNvSpPr/>
          <p:nvPr/>
        </p:nvSpPr>
        <p:spPr>
          <a:xfrm>
            <a:off x="4632801" y="2220802"/>
            <a:ext cx="434396" cy="442908"/>
          </a:xfrm>
          <a:prstGeom prst="mathEqual">
            <a:avLst>
              <a:gd name="adj1" fmla="val 12485"/>
              <a:gd name="adj2" fmla="val 1314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mc:AlternateContent xmlns:mc="http://schemas.openxmlformats.org/markup-compatibility/2006" xmlns:a14="http://schemas.microsoft.com/office/drawing/2010/main">
        <mc:Choice Requires="a14">
          <p:sp>
            <p:nvSpPr>
              <p:cNvPr id="50" name="Rectangle 49">
                <a:extLst>
                  <a:ext uri="{FF2B5EF4-FFF2-40B4-BE49-F238E27FC236}">
                    <a16:creationId xmlns:a16="http://schemas.microsoft.com/office/drawing/2014/main" id="{15554500-2ADE-4928-B2C3-A2C12E174765}"/>
                  </a:ext>
                </a:extLst>
              </p:cNvPr>
              <p:cNvSpPr/>
              <p:nvPr/>
            </p:nvSpPr>
            <p:spPr>
              <a:xfrm>
                <a:off x="3664635" y="2155869"/>
                <a:ext cx="713775" cy="56513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14:m>
                  <m:oMathPara xmlns:m="http://schemas.openxmlformats.org/officeDocument/2006/math">
                    <m:oMathParaPr>
                      <m:jc m:val="center"/>
                    </m:oMathParaPr>
                    <m:oMath xmlns:m="http://schemas.openxmlformats.org/officeDocument/2006/math">
                      <m:d>
                        <m:dPr>
                          <m:begChr m:val="⟨"/>
                          <m:endChr m:val="⟩"/>
                          <m:ctrlPr>
                            <a:rPr lang="en-US" sz="2800" b="0" i="1" smtClean="0">
                              <a:solidFill>
                                <a:schemeClr val="tx1"/>
                              </a:solidFill>
                              <a:latin typeface="Cambria Math" panose="02040503050406030204" pitchFamily="18" charset="0"/>
                            </a:rPr>
                          </m:ctrlPr>
                        </m:dPr>
                        <m:e>
                          <m:r>
                            <a:rPr lang="en-US" sz="2800" b="0" i="1" smtClean="0">
                              <a:solidFill>
                                <a:schemeClr val="tx1"/>
                              </a:solidFill>
                              <a:latin typeface="Cambria Math" panose="02040503050406030204" pitchFamily="18" charset="0"/>
                            </a:rPr>
                            <m:t>𝐹</m:t>
                          </m:r>
                        </m:e>
                      </m:d>
                    </m:oMath>
                  </m:oMathPara>
                </a14:m>
                <a:endParaRPr lang="cs-CZ" sz="2800" dirty="0">
                  <a:solidFill>
                    <a:schemeClr val="tx1"/>
                  </a:solidFill>
                </a:endParaRPr>
              </a:p>
            </p:txBody>
          </p:sp>
        </mc:Choice>
        <mc:Fallback xmlns="">
          <p:sp>
            <p:nvSpPr>
              <p:cNvPr id="50" name="Rectangle 49">
                <a:extLst>
                  <a:ext uri="{FF2B5EF4-FFF2-40B4-BE49-F238E27FC236}">
                    <a16:creationId xmlns:a16="http://schemas.microsoft.com/office/drawing/2014/main" id="{15554500-2ADE-4928-B2C3-A2C12E174765}"/>
                  </a:ext>
                </a:extLst>
              </p:cNvPr>
              <p:cNvSpPr>
                <a:spLocks noRot="1" noChangeAspect="1" noMove="1" noResize="1" noEditPoints="1" noAdjustHandles="1" noChangeArrowheads="1" noChangeShapeType="1" noTextEdit="1"/>
              </p:cNvSpPr>
              <p:nvPr/>
            </p:nvSpPr>
            <p:spPr>
              <a:xfrm>
                <a:off x="3664635" y="2155869"/>
                <a:ext cx="713775" cy="565139"/>
              </a:xfrm>
              <a:prstGeom prst="rect">
                <a:avLst/>
              </a:prstGeom>
              <a:blipFill>
                <a:blip r:embed="rId11"/>
                <a:stretch>
                  <a:fillRect/>
                </a:stretch>
              </a:blipFill>
              <a:ln>
                <a:noFill/>
              </a:ln>
            </p:spPr>
            <p:txBody>
              <a:bodyPr/>
              <a:lstStyle/>
              <a:p>
                <a:r>
                  <a:rPr lang="cs-CZ">
                    <a:noFill/>
                  </a:rPr>
                  <a:t> </a:t>
                </a:r>
              </a:p>
            </p:txBody>
          </p:sp>
        </mc:Fallback>
      </mc:AlternateContent>
      <p:cxnSp>
        <p:nvCxnSpPr>
          <p:cNvPr id="51" name="Straight Arrow Connector 50">
            <a:extLst>
              <a:ext uri="{FF2B5EF4-FFF2-40B4-BE49-F238E27FC236}">
                <a16:creationId xmlns:a16="http://schemas.microsoft.com/office/drawing/2014/main" id="{2684A134-D19B-47CD-9150-C274CDA37BF9}"/>
              </a:ext>
            </a:extLst>
          </p:cNvPr>
          <p:cNvCxnSpPr/>
          <p:nvPr/>
        </p:nvCxnSpPr>
        <p:spPr>
          <a:xfrm flipV="1">
            <a:off x="3431391" y="2872214"/>
            <a:ext cx="497867" cy="805210"/>
          </a:xfrm>
          <a:prstGeom prst="straightConnector1">
            <a:avLst/>
          </a:prstGeom>
          <a:ln w="19050">
            <a:solidFill>
              <a:schemeClr val="tx1"/>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1DF084F8-C3D7-426E-AA67-3E00F75808DC}"/>
              </a:ext>
            </a:extLst>
          </p:cNvPr>
          <p:cNvCxnSpPr/>
          <p:nvPr/>
        </p:nvCxnSpPr>
        <p:spPr>
          <a:xfrm flipV="1">
            <a:off x="4047603" y="2877952"/>
            <a:ext cx="1289312" cy="937240"/>
          </a:xfrm>
          <a:prstGeom prst="straightConnector1">
            <a:avLst/>
          </a:prstGeom>
          <a:ln w="19050">
            <a:solidFill>
              <a:srgbClr val="56B4E9"/>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CD8A730E-FDA2-4851-A3BD-602FED5C0376}"/>
              </a:ext>
            </a:extLst>
          </p:cNvPr>
          <p:cNvCxnSpPr/>
          <p:nvPr/>
        </p:nvCxnSpPr>
        <p:spPr>
          <a:xfrm flipH="1" flipV="1">
            <a:off x="7863029" y="2882704"/>
            <a:ext cx="371939" cy="1138378"/>
          </a:xfrm>
          <a:prstGeom prst="straightConnector1">
            <a:avLst/>
          </a:prstGeom>
          <a:ln w="19050">
            <a:solidFill>
              <a:srgbClr val="FF0000"/>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078F66BE-4EEF-4038-A0EA-D06ACE2F0369}"/>
                  </a:ext>
                </a:extLst>
              </p:cNvPr>
              <p:cNvSpPr txBox="1"/>
              <p:nvPr/>
            </p:nvSpPr>
            <p:spPr>
              <a:xfrm>
                <a:off x="4394948" y="3488861"/>
                <a:ext cx="1763111" cy="5027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667" b="0" i="1" smtClean="0">
                          <a:solidFill>
                            <a:srgbClr val="3CABE8"/>
                          </a:solidFill>
                          <a:latin typeface="Cambria Math" panose="02040503050406030204" pitchFamily="18" charset="0"/>
                        </a:rPr>
                        <m:t>𝑔</m:t>
                      </m:r>
                      <m:r>
                        <a:rPr lang="en-US" sz="2667" b="0" i="1" smtClean="0">
                          <a:solidFill>
                            <a:srgbClr val="3CABE8"/>
                          </a:solidFill>
                          <a:latin typeface="Cambria Math" panose="02040503050406030204" pitchFamily="18" charset="0"/>
                        </a:rPr>
                        <m:t>=∑</m:t>
                      </m:r>
                      <m:sSub>
                        <m:sSubPr>
                          <m:ctrlPr>
                            <a:rPr lang="en-US" sz="2667" b="0" i="1" smtClean="0">
                              <a:solidFill>
                                <a:srgbClr val="3CABE8"/>
                              </a:solidFill>
                              <a:latin typeface="Cambria Math" panose="02040503050406030204" pitchFamily="18" charset="0"/>
                            </a:rPr>
                          </m:ctrlPr>
                        </m:sSubPr>
                        <m:e>
                          <m:r>
                            <a:rPr lang="en-US" sz="2667" b="0" i="1" smtClean="0">
                              <a:solidFill>
                                <a:srgbClr val="3CABE8"/>
                              </a:solidFill>
                              <a:latin typeface="Cambria Math" panose="02040503050406030204" pitchFamily="18" charset="0"/>
                            </a:rPr>
                            <m:t>𝛼</m:t>
                          </m:r>
                        </m:e>
                        <m:sub>
                          <m:r>
                            <a:rPr lang="en-US" sz="2667" b="0" i="1" smtClean="0">
                              <a:solidFill>
                                <a:srgbClr val="3CABE8"/>
                              </a:solidFill>
                              <a:latin typeface="Cambria Math" panose="02040503050406030204" pitchFamily="18" charset="0"/>
                            </a:rPr>
                            <m:t>𝑖</m:t>
                          </m:r>
                        </m:sub>
                      </m:sSub>
                      <m:sSub>
                        <m:sSubPr>
                          <m:ctrlPr>
                            <a:rPr lang="en-US" sz="2667" b="0" i="1" smtClean="0">
                              <a:solidFill>
                                <a:srgbClr val="3CABE8"/>
                              </a:solidFill>
                              <a:latin typeface="Cambria Math" panose="02040503050406030204" pitchFamily="18" charset="0"/>
                            </a:rPr>
                          </m:ctrlPr>
                        </m:sSubPr>
                        <m:e>
                          <m:r>
                            <a:rPr lang="en-US" sz="2667" b="0" i="1" smtClean="0">
                              <a:solidFill>
                                <a:srgbClr val="3CABE8"/>
                              </a:solidFill>
                              <a:latin typeface="Cambria Math" panose="02040503050406030204" pitchFamily="18" charset="0"/>
                            </a:rPr>
                            <m:t>𝑝</m:t>
                          </m:r>
                        </m:e>
                        <m:sub>
                          <m:r>
                            <a:rPr lang="en-US" sz="2667" b="0" i="1" smtClean="0">
                              <a:solidFill>
                                <a:srgbClr val="3CABE8"/>
                              </a:solidFill>
                              <a:latin typeface="Cambria Math" panose="02040503050406030204" pitchFamily="18" charset="0"/>
                            </a:rPr>
                            <m:t>𝑖</m:t>
                          </m:r>
                        </m:sub>
                      </m:sSub>
                    </m:oMath>
                  </m:oMathPara>
                </a14:m>
                <a:endParaRPr lang="cs-CZ" sz="2667" dirty="0">
                  <a:solidFill>
                    <a:srgbClr val="3CABE8"/>
                  </a:solidFill>
                  <a:latin typeface="Corbel" panose="020B0503020204020204" pitchFamily="34" charset="0"/>
                </a:endParaRPr>
              </a:p>
            </p:txBody>
          </p:sp>
        </mc:Choice>
        <mc:Fallback xmlns="">
          <p:sp>
            <p:nvSpPr>
              <p:cNvPr id="54" name="TextBox 53">
                <a:extLst>
                  <a:ext uri="{FF2B5EF4-FFF2-40B4-BE49-F238E27FC236}">
                    <a16:creationId xmlns:a16="http://schemas.microsoft.com/office/drawing/2014/main" id="{078F66BE-4EEF-4038-A0EA-D06ACE2F0369}"/>
                  </a:ext>
                </a:extLst>
              </p:cNvPr>
              <p:cNvSpPr txBox="1">
                <a:spLocks noRot="1" noChangeAspect="1" noMove="1" noResize="1" noEditPoints="1" noAdjustHandles="1" noChangeArrowheads="1" noChangeShapeType="1" noTextEdit="1"/>
              </p:cNvSpPr>
              <p:nvPr/>
            </p:nvSpPr>
            <p:spPr>
              <a:xfrm>
                <a:off x="4394948" y="3488861"/>
                <a:ext cx="1763111" cy="502766"/>
              </a:xfrm>
              <a:prstGeom prst="rect">
                <a:avLst/>
              </a:prstGeom>
              <a:blipFill>
                <a:blip r:embed="rId12"/>
                <a:stretch>
                  <a:fillRect/>
                </a:stretch>
              </a:blipFill>
            </p:spPr>
            <p:txBody>
              <a:bodyPr/>
              <a:lstStyle/>
              <a:p>
                <a:r>
                  <a:rPr lang="cs-CZ">
                    <a:noFill/>
                  </a:rPr>
                  <a:t> </a:t>
                </a:r>
              </a:p>
            </p:txBody>
          </p:sp>
        </mc:Fallback>
      </mc:AlternateContent>
    </p:spTree>
    <p:extLst>
      <p:ext uri="{BB962C8B-B14F-4D97-AF65-F5344CB8AC3E}">
        <p14:creationId xmlns:p14="http://schemas.microsoft.com/office/powerpoint/2010/main" val="2716472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A8751-940E-4CC6-B1DB-2017CD89337D}"/>
              </a:ext>
            </a:extLst>
          </p:cNvPr>
          <p:cNvSpPr>
            <a:spLocks noGrp="1"/>
          </p:cNvSpPr>
          <p:nvPr>
            <p:ph type="title"/>
          </p:nvPr>
        </p:nvSpPr>
        <p:spPr/>
        <p:txBody>
          <a:bodyPr>
            <a:normAutofit/>
          </a:bodyPr>
          <a:lstStyle/>
          <a:p>
            <a:r>
              <a:rPr lang="en-GB" dirty="0"/>
              <a:t>Insight: “Bad” techniques can reduce variance</a:t>
            </a:r>
            <a:endParaRPr lang="x-none" dirty="0"/>
          </a:p>
        </p:txBody>
      </p:sp>
      <p:sp>
        <p:nvSpPr>
          <p:cNvPr id="3" name="Footer Placeholder 2">
            <a:extLst>
              <a:ext uri="{FF2B5EF4-FFF2-40B4-BE49-F238E27FC236}">
                <a16:creationId xmlns:a16="http://schemas.microsoft.com/office/drawing/2014/main" id="{BDB42E3B-D5C2-4509-8DEF-89DAF2F5F4ED}"/>
              </a:ext>
            </a:extLst>
          </p:cNvPr>
          <p:cNvSpPr>
            <a:spLocks noGrp="1"/>
          </p:cNvSpPr>
          <p:nvPr>
            <p:ph type="ftr" sz="quarter" idx="10"/>
          </p:nvPr>
        </p:nvSpPr>
        <p:spPr/>
        <p:txBody>
          <a:bodyPr/>
          <a:lstStyle/>
          <a:p>
            <a:pPr algn="l"/>
            <a:r>
              <a:rPr lang="en-US">
                <a:solidFill>
                  <a:srgbClr val="34205B"/>
                </a:solidFill>
              </a:rPr>
              <a:t>Kondapaneni, Vévoda, Grittmann, Skřivan, Slusallek, Křivánek -- Optimal multiple importance sampling</a:t>
            </a:r>
            <a:endParaRPr lang="cs-CZ">
              <a:solidFill>
                <a:srgbClr val="34205B"/>
              </a:solidFill>
            </a:endParaRPr>
          </a:p>
        </p:txBody>
      </p:sp>
      <p:sp>
        <p:nvSpPr>
          <p:cNvPr id="4" name="Slide Number Placeholder 3">
            <a:extLst>
              <a:ext uri="{FF2B5EF4-FFF2-40B4-BE49-F238E27FC236}">
                <a16:creationId xmlns:a16="http://schemas.microsoft.com/office/drawing/2014/main" id="{B33AC08A-0A42-4EEA-AAB4-D0CCC3E76DC9}"/>
              </a:ext>
            </a:extLst>
          </p:cNvPr>
          <p:cNvSpPr>
            <a:spLocks noGrp="1"/>
          </p:cNvSpPr>
          <p:nvPr>
            <p:ph type="sldNum" sz="quarter" idx="11"/>
          </p:nvPr>
        </p:nvSpPr>
        <p:spPr/>
        <p:txBody>
          <a:bodyPr/>
          <a:lstStyle/>
          <a:p>
            <a:fld id="{22715E2D-623F-42BE-A608-3D699D020166}" type="slidenum">
              <a:rPr lang="x-none" smtClean="0"/>
              <a:pPr/>
              <a:t>38</a:t>
            </a:fld>
            <a:endParaRPr lang="x-none"/>
          </a:p>
        </p:txBody>
      </p:sp>
      <p:pic>
        <p:nvPicPr>
          <p:cNvPr id="11" name="Graphic 10">
            <a:extLst>
              <a:ext uri="{FF2B5EF4-FFF2-40B4-BE49-F238E27FC236}">
                <a16:creationId xmlns:a16="http://schemas.microsoft.com/office/drawing/2014/main" id="{F3B440AE-BADE-4028-9890-074C98C389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79511" y="2985181"/>
            <a:ext cx="3012714" cy="1893706"/>
          </a:xfrm>
          <a:prstGeom prst="rect">
            <a:avLst/>
          </a:prstGeom>
        </p:spPr>
      </p:pic>
      <p:pic>
        <p:nvPicPr>
          <p:cNvPr id="9" name="Graphic 8">
            <a:extLst>
              <a:ext uri="{FF2B5EF4-FFF2-40B4-BE49-F238E27FC236}">
                <a16:creationId xmlns:a16="http://schemas.microsoft.com/office/drawing/2014/main" id="{18E53BA6-6ED0-440F-BCEA-3322F45AB4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88109" y="2567351"/>
            <a:ext cx="2195523" cy="1359134"/>
          </a:xfrm>
          <a:prstGeom prst="rect">
            <a:avLst/>
          </a:prstGeom>
        </p:spPr>
      </p:pic>
      <p:pic>
        <p:nvPicPr>
          <p:cNvPr id="10" name="Graphic 9">
            <a:extLst>
              <a:ext uri="{FF2B5EF4-FFF2-40B4-BE49-F238E27FC236}">
                <a16:creationId xmlns:a16="http://schemas.microsoft.com/office/drawing/2014/main" id="{E1CDBE74-275A-4A1A-B98C-36DA33F16C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30791" y="3973357"/>
            <a:ext cx="2110155" cy="733967"/>
          </a:xfrm>
          <a:prstGeom prst="rect">
            <a:avLst/>
          </a:prstGeom>
        </p:spPr>
      </p:pic>
      <p:pic>
        <p:nvPicPr>
          <p:cNvPr id="12" name="Graphic 11">
            <a:extLst>
              <a:ext uri="{FF2B5EF4-FFF2-40B4-BE49-F238E27FC236}">
                <a16:creationId xmlns:a16="http://schemas.microsoft.com/office/drawing/2014/main" id="{56EDAE4A-A2D9-47FB-998D-F8E9316F75C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88109" y="3429000"/>
            <a:ext cx="2195523" cy="95458"/>
          </a:xfrm>
          <a:prstGeom prst="rect">
            <a:avLst/>
          </a:prstGeom>
        </p:spPr>
      </p:pic>
      <p:sp>
        <p:nvSpPr>
          <p:cNvPr id="20" name="TextBox 19">
            <a:extLst>
              <a:ext uri="{FF2B5EF4-FFF2-40B4-BE49-F238E27FC236}">
                <a16:creationId xmlns:a16="http://schemas.microsoft.com/office/drawing/2014/main" id="{EED8E22F-479C-4E88-8A42-A07C0FDC62F7}"/>
              </a:ext>
            </a:extLst>
          </p:cNvPr>
          <p:cNvSpPr txBox="1"/>
          <p:nvPr/>
        </p:nvSpPr>
        <p:spPr>
          <a:xfrm>
            <a:off x="2878345" y="5001921"/>
            <a:ext cx="1815049" cy="523220"/>
          </a:xfrm>
          <a:prstGeom prst="rect">
            <a:avLst/>
          </a:prstGeom>
          <a:noFill/>
        </p:spPr>
        <p:txBody>
          <a:bodyPr wrap="none" rtlCol="0">
            <a:spAutoFit/>
          </a:bodyPr>
          <a:lstStyle/>
          <a:p>
            <a:pPr algn="ctr"/>
            <a:r>
              <a:rPr lang="en-GB" sz="2800" dirty="0">
                <a:solidFill>
                  <a:srgbClr val="34205B"/>
                </a:solidFill>
              </a:rPr>
              <a:t>Techniques</a:t>
            </a:r>
            <a:endParaRPr lang="x-none" sz="2800" dirty="0">
              <a:solidFill>
                <a:srgbClr val="34205B"/>
              </a:solidFill>
            </a:endParaRPr>
          </a:p>
        </p:txBody>
      </p:sp>
      <p:pic>
        <p:nvPicPr>
          <p:cNvPr id="16" name="Graphic 15">
            <a:extLst>
              <a:ext uri="{FF2B5EF4-FFF2-40B4-BE49-F238E27FC236}">
                <a16:creationId xmlns:a16="http://schemas.microsoft.com/office/drawing/2014/main" id="{640E0A63-599D-4869-84C3-663268897A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57023" y="3008627"/>
            <a:ext cx="3012714" cy="1893706"/>
          </a:xfrm>
          <a:prstGeom prst="rect">
            <a:avLst/>
          </a:prstGeom>
        </p:spPr>
      </p:pic>
      <p:pic>
        <p:nvPicPr>
          <p:cNvPr id="18" name="Graphic 17">
            <a:extLst>
              <a:ext uri="{FF2B5EF4-FFF2-40B4-BE49-F238E27FC236}">
                <a16:creationId xmlns:a16="http://schemas.microsoft.com/office/drawing/2014/main" id="{5313C349-4457-4F0B-909B-16BEE93CC08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365621" y="3955480"/>
            <a:ext cx="2195523" cy="572745"/>
          </a:xfrm>
          <a:prstGeom prst="rect">
            <a:avLst/>
          </a:prstGeom>
        </p:spPr>
      </p:pic>
      <p:pic>
        <p:nvPicPr>
          <p:cNvPr id="23" name="Graphic 22">
            <a:extLst>
              <a:ext uri="{FF2B5EF4-FFF2-40B4-BE49-F238E27FC236}">
                <a16:creationId xmlns:a16="http://schemas.microsoft.com/office/drawing/2014/main" id="{BF6F08E6-A2CF-4549-A8FA-B0BE2269099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08303" y="3996803"/>
            <a:ext cx="2110155" cy="733967"/>
          </a:xfrm>
          <a:prstGeom prst="rect">
            <a:avLst/>
          </a:prstGeom>
        </p:spPr>
      </p:pic>
      <p:sp>
        <p:nvSpPr>
          <p:cNvPr id="25" name="TextBox 24">
            <a:extLst>
              <a:ext uri="{FF2B5EF4-FFF2-40B4-BE49-F238E27FC236}">
                <a16:creationId xmlns:a16="http://schemas.microsoft.com/office/drawing/2014/main" id="{1BBB6D43-84BF-4A8B-8D6A-9638305316F3}"/>
              </a:ext>
            </a:extLst>
          </p:cNvPr>
          <p:cNvSpPr txBox="1"/>
          <p:nvPr/>
        </p:nvSpPr>
        <p:spPr>
          <a:xfrm>
            <a:off x="7293380" y="5025367"/>
            <a:ext cx="2340000" cy="523220"/>
          </a:xfrm>
          <a:prstGeom prst="rect">
            <a:avLst/>
          </a:prstGeom>
          <a:noFill/>
        </p:spPr>
        <p:txBody>
          <a:bodyPr wrap="none" rtlCol="0">
            <a:spAutoFit/>
          </a:bodyPr>
          <a:lstStyle/>
          <a:p>
            <a:pPr algn="ctr"/>
            <a:r>
              <a:rPr lang="en-GB" sz="2800">
                <a:solidFill>
                  <a:srgbClr val="34205B"/>
                </a:solidFill>
              </a:rPr>
              <a:t>Control variate</a:t>
            </a:r>
            <a:endParaRPr lang="x-none" sz="2800">
              <a:solidFill>
                <a:srgbClr val="34205B"/>
              </a:solidFill>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95CCF3E-C0AE-454F-8C71-D913475C1D10}"/>
                  </a:ext>
                </a:extLst>
              </p:cNvPr>
              <p:cNvSpPr txBox="1"/>
              <p:nvPr/>
            </p:nvSpPr>
            <p:spPr>
              <a:xfrm>
                <a:off x="4637976" y="4049519"/>
                <a:ext cx="973921" cy="523220"/>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r>
                        <a:rPr lang="en-US" sz="2800" i="1" smtClean="0">
                          <a:solidFill>
                            <a:prstClr val="black"/>
                          </a:solidFill>
                          <a:latin typeface="Cambria Math" panose="02040503050406030204" pitchFamily="18" charset="0"/>
                        </a:rPr>
                        <m:t>𝑓</m:t>
                      </m:r>
                      <m:r>
                        <a:rPr lang="en-US" sz="2800" b="0" i="1" smtClean="0">
                          <a:solidFill>
                            <a:prstClr val="black"/>
                          </a:solidFill>
                          <a:latin typeface="Cambria Math" panose="02040503050406030204" pitchFamily="18" charset="0"/>
                        </a:rPr>
                        <m:t>(</m:t>
                      </m:r>
                      <m:r>
                        <a:rPr lang="en-US" sz="2800" b="0" i="1" smtClean="0">
                          <a:solidFill>
                            <a:prstClr val="black"/>
                          </a:solidFill>
                          <a:latin typeface="Cambria Math" panose="02040503050406030204" pitchFamily="18" charset="0"/>
                        </a:rPr>
                        <m:t>𝑥</m:t>
                      </m:r>
                      <m:r>
                        <a:rPr lang="en-US" sz="2800" b="0" i="1" smtClean="0">
                          <a:solidFill>
                            <a:prstClr val="black"/>
                          </a:solidFill>
                          <a:latin typeface="Cambria Math" panose="02040503050406030204" pitchFamily="18" charset="0"/>
                        </a:rPr>
                        <m:t>)</m:t>
                      </m:r>
                    </m:oMath>
                  </m:oMathPara>
                </a14:m>
                <a:endParaRPr lang="LID4096" dirty="0"/>
              </a:p>
            </p:txBody>
          </p:sp>
        </mc:Choice>
        <mc:Fallback xmlns="">
          <p:sp>
            <p:nvSpPr>
              <p:cNvPr id="15" name="TextBox 14">
                <a:extLst>
                  <a:ext uri="{FF2B5EF4-FFF2-40B4-BE49-F238E27FC236}">
                    <a16:creationId xmlns:a16="http://schemas.microsoft.com/office/drawing/2014/main" id="{095CCF3E-C0AE-454F-8C71-D913475C1D10}"/>
                  </a:ext>
                </a:extLst>
              </p:cNvPr>
              <p:cNvSpPr txBox="1">
                <a:spLocks noRot="1" noChangeAspect="1" noMove="1" noResize="1" noEditPoints="1" noAdjustHandles="1" noChangeArrowheads="1" noChangeShapeType="1" noTextEdit="1"/>
              </p:cNvSpPr>
              <p:nvPr/>
            </p:nvSpPr>
            <p:spPr>
              <a:xfrm>
                <a:off x="4637976" y="4049519"/>
                <a:ext cx="973921" cy="523220"/>
              </a:xfrm>
              <a:prstGeom prst="rect">
                <a:avLst/>
              </a:prstGeom>
              <a:blipFill>
                <a:blip r:embed="rId13"/>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14BD2F4-40F0-41B2-8053-228BD70A9E32}"/>
                  </a:ext>
                </a:extLst>
              </p:cNvPr>
              <p:cNvSpPr txBox="1"/>
              <p:nvPr/>
            </p:nvSpPr>
            <p:spPr>
              <a:xfrm>
                <a:off x="4883632" y="3168939"/>
                <a:ext cx="1114088" cy="523220"/>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sSub>
                        <m:sSubPr>
                          <m:ctrlPr>
                            <a:rPr lang="en-US" sz="2800" b="0" i="1" smtClean="0">
                              <a:solidFill>
                                <a:prstClr val="black"/>
                              </a:solidFill>
                              <a:latin typeface="Cambria Math" panose="02040503050406030204" pitchFamily="18" charset="0"/>
                            </a:rPr>
                          </m:ctrlPr>
                        </m:sSubPr>
                        <m:e>
                          <m:r>
                            <a:rPr lang="en-US" sz="2800" b="0" i="1" smtClean="0">
                              <a:solidFill>
                                <a:prstClr val="black"/>
                              </a:solidFill>
                              <a:latin typeface="Cambria Math" panose="02040503050406030204" pitchFamily="18" charset="0"/>
                            </a:rPr>
                            <m:t>𝑝</m:t>
                          </m:r>
                        </m:e>
                        <m:sub>
                          <m:r>
                            <a:rPr lang="en-US" sz="2800" b="0" i="1" smtClean="0">
                              <a:solidFill>
                                <a:prstClr val="black"/>
                              </a:solidFill>
                              <a:latin typeface="Cambria Math" panose="02040503050406030204" pitchFamily="18" charset="0"/>
                            </a:rPr>
                            <m:t>1</m:t>
                          </m:r>
                        </m:sub>
                      </m:sSub>
                      <m:r>
                        <a:rPr lang="en-US" sz="2800" b="0" i="1" smtClean="0">
                          <a:solidFill>
                            <a:prstClr val="black"/>
                          </a:solidFill>
                          <a:latin typeface="Cambria Math" panose="02040503050406030204" pitchFamily="18" charset="0"/>
                        </a:rPr>
                        <m:t>(</m:t>
                      </m:r>
                      <m:r>
                        <a:rPr lang="en-US" sz="2800" b="0" i="1" smtClean="0">
                          <a:solidFill>
                            <a:prstClr val="black"/>
                          </a:solidFill>
                          <a:latin typeface="Cambria Math" panose="02040503050406030204" pitchFamily="18" charset="0"/>
                        </a:rPr>
                        <m:t>𝑥</m:t>
                      </m:r>
                      <m:r>
                        <a:rPr lang="en-US" sz="2800" b="0" i="1" smtClean="0">
                          <a:solidFill>
                            <a:prstClr val="black"/>
                          </a:solidFill>
                          <a:latin typeface="Cambria Math" panose="02040503050406030204" pitchFamily="18" charset="0"/>
                        </a:rPr>
                        <m:t>)</m:t>
                      </m:r>
                    </m:oMath>
                  </m:oMathPara>
                </a14:m>
                <a:endParaRPr lang="LID4096" dirty="0"/>
              </a:p>
            </p:txBody>
          </p:sp>
        </mc:Choice>
        <mc:Fallback xmlns="">
          <p:sp>
            <p:nvSpPr>
              <p:cNvPr id="17" name="TextBox 16">
                <a:extLst>
                  <a:ext uri="{FF2B5EF4-FFF2-40B4-BE49-F238E27FC236}">
                    <a16:creationId xmlns:a16="http://schemas.microsoft.com/office/drawing/2014/main" id="{B14BD2F4-40F0-41B2-8053-228BD70A9E32}"/>
                  </a:ext>
                </a:extLst>
              </p:cNvPr>
              <p:cNvSpPr txBox="1">
                <a:spLocks noRot="1" noChangeAspect="1" noMove="1" noResize="1" noEditPoints="1" noAdjustHandles="1" noChangeArrowheads="1" noChangeShapeType="1" noTextEdit="1"/>
              </p:cNvSpPr>
              <p:nvPr/>
            </p:nvSpPr>
            <p:spPr>
              <a:xfrm>
                <a:off x="4883632" y="3168939"/>
                <a:ext cx="1114088" cy="523220"/>
              </a:xfrm>
              <a:prstGeom prst="rect">
                <a:avLst/>
              </a:prstGeom>
              <a:blipFill>
                <a:blip r:embed="rId14"/>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2BD619B-38BF-431B-BF10-F08BC67A4163}"/>
                  </a:ext>
                </a:extLst>
              </p:cNvPr>
              <p:cNvSpPr txBox="1"/>
              <p:nvPr/>
            </p:nvSpPr>
            <p:spPr>
              <a:xfrm>
                <a:off x="4360799" y="2020695"/>
                <a:ext cx="1122359" cy="523220"/>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sSub>
                        <m:sSubPr>
                          <m:ctrlPr>
                            <a:rPr lang="en-US" sz="2800" b="0" i="1" smtClean="0">
                              <a:solidFill>
                                <a:prstClr val="black"/>
                              </a:solidFill>
                              <a:latin typeface="Cambria Math" panose="02040503050406030204" pitchFamily="18" charset="0"/>
                            </a:rPr>
                          </m:ctrlPr>
                        </m:sSubPr>
                        <m:e>
                          <m:r>
                            <a:rPr lang="en-US" sz="2800" b="0" i="1" smtClean="0">
                              <a:solidFill>
                                <a:prstClr val="black"/>
                              </a:solidFill>
                              <a:latin typeface="Cambria Math" panose="02040503050406030204" pitchFamily="18" charset="0"/>
                            </a:rPr>
                            <m:t>𝑝</m:t>
                          </m:r>
                        </m:e>
                        <m:sub>
                          <m:r>
                            <a:rPr lang="en-US" sz="2800" b="0" i="1" smtClean="0">
                              <a:solidFill>
                                <a:prstClr val="black"/>
                              </a:solidFill>
                              <a:latin typeface="Cambria Math" panose="02040503050406030204" pitchFamily="18" charset="0"/>
                            </a:rPr>
                            <m:t>2</m:t>
                          </m:r>
                        </m:sub>
                      </m:sSub>
                      <m:r>
                        <a:rPr lang="en-US" sz="2800" b="0" i="1" smtClean="0">
                          <a:solidFill>
                            <a:prstClr val="black"/>
                          </a:solidFill>
                          <a:latin typeface="Cambria Math" panose="02040503050406030204" pitchFamily="18" charset="0"/>
                        </a:rPr>
                        <m:t>(</m:t>
                      </m:r>
                      <m:r>
                        <a:rPr lang="en-US" sz="2800" b="0" i="1" smtClean="0">
                          <a:solidFill>
                            <a:prstClr val="black"/>
                          </a:solidFill>
                          <a:latin typeface="Cambria Math" panose="02040503050406030204" pitchFamily="18" charset="0"/>
                        </a:rPr>
                        <m:t>𝑥</m:t>
                      </m:r>
                      <m:r>
                        <a:rPr lang="en-US" sz="2800" b="0" i="1" smtClean="0">
                          <a:solidFill>
                            <a:prstClr val="black"/>
                          </a:solidFill>
                          <a:latin typeface="Cambria Math" panose="02040503050406030204" pitchFamily="18" charset="0"/>
                        </a:rPr>
                        <m:t>)</m:t>
                      </m:r>
                    </m:oMath>
                  </m:oMathPara>
                </a14:m>
                <a:endParaRPr lang="LID4096" dirty="0"/>
              </a:p>
            </p:txBody>
          </p:sp>
        </mc:Choice>
        <mc:Fallback xmlns="">
          <p:sp>
            <p:nvSpPr>
              <p:cNvPr id="19" name="TextBox 18">
                <a:extLst>
                  <a:ext uri="{FF2B5EF4-FFF2-40B4-BE49-F238E27FC236}">
                    <a16:creationId xmlns:a16="http://schemas.microsoft.com/office/drawing/2014/main" id="{B2BD619B-38BF-431B-BF10-F08BC67A4163}"/>
                  </a:ext>
                </a:extLst>
              </p:cNvPr>
              <p:cNvSpPr txBox="1">
                <a:spLocks noRot="1" noChangeAspect="1" noMove="1" noResize="1" noEditPoints="1" noAdjustHandles="1" noChangeArrowheads="1" noChangeShapeType="1" noTextEdit="1"/>
              </p:cNvSpPr>
              <p:nvPr/>
            </p:nvSpPr>
            <p:spPr>
              <a:xfrm>
                <a:off x="4360799" y="2020695"/>
                <a:ext cx="1122359" cy="523220"/>
              </a:xfrm>
              <a:prstGeom prst="rect">
                <a:avLst/>
              </a:prstGeom>
              <a:blipFill>
                <a:blip r:embed="rId15"/>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2885048-479C-495F-AD97-9116DD594E93}"/>
                  </a:ext>
                </a:extLst>
              </p:cNvPr>
              <p:cNvSpPr txBox="1"/>
              <p:nvPr/>
            </p:nvSpPr>
            <p:spPr>
              <a:xfrm>
                <a:off x="8801942" y="3448898"/>
                <a:ext cx="3152786" cy="523220"/>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sSub>
                        <m:sSubPr>
                          <m:ctrlPr>
                            <a:rPr lang="en-US" sz="2800" i="1" smtClean="0">
                              <a:solidFill>
                                <a:prstClr val="black"/>
                              </a:solidFill>
                              <a:latin typeface="Cambria Math" panose="02040503050406030204" pitchFamily="18" charset="0"/>
                            </a:rPr>
                          </m:ctrlPr>
                        </m:sSubPr>
                        <m:e>
                          <m:r>
                            <a:rPr lang="en-US" sz="2800" b="0" i="1" smtClean="0">
                              <a:solidFill>
                                <a:prstClr val="black"/>
                              </a:solidFill>
                              <a:latin typeface="Cambria Math" panose="02040503050406030204" pitchFamily="18" charset="0"/>
                            </a:rPr>
                            <m:t>𝛼</m:t>
                          </m:r>
                        </m:e>
                        <m:sub>
                          <m:r>
                            <a:rPr lang="en-US" sz="2800" b="0" i="1" smtClean="0">
                              <a:solidFill>
                                <a:prstClr val="black"/>
                              </a:solidFill>
                              <a:latin typeface="Cambria Math" panose="02040503050406030204" pitchFamily="18" charset="0"/>
                              <a:ea typeface="Cambria Math"/>
                            </a:rPr>
                            <m:t>1</m:t>
                          </m:r>
                        </m:sub>
                      </m:sSub>
                      <m:sSub>
                        <m:sSubPr>
                          <m:ctrlPr>
                            <a:rPr lang="en-US" sz="2800" b="0" i="1" smtClean="0">
                              <a:solidFill>
                                <a:prstClr val="black"/>
                              </a:solidFill>
                              <a:latin typeface="Cambria Math" panose="02040503050406030204" pitchFamily="18" charset="0"/>
                            </a:rPr>
                          </m:ctrlPr>
                        </m:sSubPr>
                        <m:e>
                          <m:r>
                            <a:rPr lang="en-US" sz="2800" b="0" i="1" smtClean="0">
                              <a:solidFill>
                                <a:prstClr val="black"/>
                              </a:solidFill>
                              <a:latin typeface="Cambria Math" panose="02040503050406030204" pitchFamily="18" charset="0"/>
                            </a:rPr>
                            <m:t>𝑝</m:t>
                          </m:r>
                        </m:e>
                        <m:sub>
                          <m:r>
                            <a:rPr lang="en-US" sz="2800" b="0" i="1" smtClean="0">
                              <a:solidFill>
                                <a:prstClr val="black"/>
                              </a:solidFill>
                              <a:latin typeface="Cambria Math" panose="02040503050406030204" pitchFamily="18" charset="0"/>
                            </a:rPr>
                            <m:t>1</m:t>
                          </m:r>
                        </m:sub>
                      </m:sSub>
                      <m:d>
                        <m:dPr>
                          <m:ctrlPr>
                            <a:rPr lang="en-US" sz="2800" b="0" i="1" smtClean="0">
                              <a:solidFill>
                                <a:prstClr val="black"/>
                              </a:solidFill>
                              <a:latin typeface="Cambria Math" panose="02040503050406030204" pitchFamily="18" charset="0"/>
                            </a:rPr>
                          </m:ctrlPr>
                        </m:dPr>
                        <m:e>
                          <m:r>
                            <a:rPr lang="en-US" sz="2800" b="0" i="1" smtClean="0">
                              <a:solidFill>
                                <a:prstClr val="black"/>
                              </a:solidFill>
                              <a:latin typeface="Cambria Math" panose="02040503050406030204" pitchFamily="18" charset="0"/>
                            </a:rPr>
                            <m:t>𝑥</m:t>
                          </m:r>
                        </m:e>
                      </m:d>
                      <m:r>
                        <a:rPr lang="en-US" sz="2800" b="0" i="1" smtClean="0">
                          <a:solidFill>
                            <a:prstClr val="black"/>
                          </a:solidFill>
                          <a:latin typeface="Cambria Math" panose="02040503050406030204" pitchFamily="18" charset="0"/>
                        </a:rPr>
                        <m:t>+</m:t>
                      </m:r>
                      <m:sSub>
                        <m:sSubPr>
                          <m:ctrlPr>
                            <a:rPr lang="en-US" sz="2800" b="0" i="1" smtClean="0">
                              <a:solidFill>
                                <a:prstClr val="black"/>
                              </a:solidFill>
                              <a:latin typeface="Cambria Math" panose="02040503050406030204" pitchFamily="18" charset="0"/>
                            </a:rPr>
                          </m:ctrlPr>
                        </m:sSubPr>
                        <m:e>
                          <m:r>
                            <a:rPr lang="en-US" sz="2800" b="0" i="1" smtClean="0">
                              <a:solidFill>
                                <a:prstClr val="black"/>
                              </a:solidFill>
                              <a:latin typeface="Cambria Math" panose="02040503050406030204" pitchFamily="18" charset="0"/>
                            </a:rPr>
                            <m:t>𝛼</m:t>
                          </m:r>
                        </m:e>
                        <m:sub>
                          <m:r>
                            <a:rPr lang="en-US" sz="2800" b="0" i="1" smtClean="0">
                              <a:solidFill>
                                <a:prstClr val="black"/>
                              </a:solidFill>
                              <a:latin typeface="Cambria Math" panose="02040503050406030204" pitchFamily="18" charset="0"/>
                            </a:rPr>
                            <m:t>2</m:t>
                          </m:r>
                        </m:sub>
                      </m:sSub>
                      <m:sSub>
                        <m:sSubPr>
                          <m:ctrlPr>
                            <a:rPr lang="en-US" sz="2800" b="0" i="1" smtClean="0">
                              <a:solidFill>
                                <a:prstClr val="black"/>
                              </a:solidFill>
                              <a:latin typeface="Cambria Math" panose="02040503050406030204" pitchFamily="18" charset="0"/>
                            </a:rPr>
                          </m:ctrlPr>
                        </m:sSubPr>
                        <m:e>
                          <m:r>
                            <a:rPr lang="en-US" sz="2800" b="0" i="1" smtClean="0">
                              <a:solidFill>
                                <a:prstClr val="black"/>
                              </a:solidFill>
                              <a:latin typeface="Cambria Math" panose="02040503050406030204" pitchFamily="18" charset="0"/>
                            </a:rPr>
                            <m:t>𝑝</m:t>
                          </m:r>
                        </m:e>
                        <m:sub>
                          <m:r>
                            <a:rPr lang="en-US" sz="2800" b="0" i="1" smtClean="0">
                              <a:solidFill>
                                <a:prstClr val="black"/>
                              </a:solidFill>
                              <a:latin typeface="Cambria Math" panose="02040503050406030204" pitchFamily="18" charset="0"/>
                            </a:rPr>
                            <m:t>2</m:t>
                          </m:r>
                        </m:sub>
                      </m:sSub>
                      <m:d>
                        <m:dPr>
                          <m:ctrlPr>
                            <a:rPr lang="en-US" sz="2800" b="0" i="1" smtClean="0">
                              <a:solidFill>
                                <a:prstClr val="black"/>
                              </a:solidFill>
                              <a:latin typeface="Cambria Math" panose="02040503050406030204" pitchFamily="18" charset="0"/>
                            </a:rPr>
                          </m:ctrlPr>
                        </m:dPr>
                        <m:e>
                          <m:r>
                            <a:rPr lang="en-US" sz="2800" b="0" i="1" smtClean="0">
                              <a:solidFill>
                                <a:prstClr val="black"/>
                              </a:solidFill>
                              <a:latin typeface="Cambria Math" panose="02040503050406030204" pitchFamily="18" charset="0"/>
                            </a:rPr>
                            <m:t>𝑥</m:t>
                          </m:r>
                        </m:e>
                      </m:d>
                    </m:oMath>
                  </m:oMathPara>
                </a14:m>
                <a:endParaRPr lang="LID4096" dirty="0"/>
              </a:p>
            </p:txBody>
          </p:sp>
        </mc:Choice>
        <mc:Fallback xmlns="">
          <p:sp>
            <p:nvSpPr>
              <p:cNvPr id="21" name="TextBox 20">
                <a:extLst>
                  <a:ext uri="{FF2B5EF4-FFF2-40B4-BE49-F238E27FC236}">
                    <a16:creationId xmlns:a16="http://schemas.microsoft.com/office/drawing/2014/main" id="{92885048-479C-495F-AD97-9116DD594E93}"/>
                  </a:ext>
                </a:extLst>
              </p:cNvPr>
              <p:cNvSpPr txBox="1">
                <a:spLocks noRot="1" noChangeAspect="1" noMove="1" noResize="1" noEditPoints="1" noAdjustHandles="1" noChangeArrowheads="1" noChangeShapeType="1" noTextEdit="1"/>
              </p:cNvSpPr>
              <p:nvPr/>
            </p:nvSpPr>
            <p:spPr>
              <a:xfrm>
                <a:off x="8801942" y="3448898"/>
                <a:ext cx="3152786" cy="523220"/>
              </a:xfrm>
              <a:prstGeom prst="rect">
                <a:avLst/>
              </a:prstGeom>
              <a:blipFill>
                <a:blip r:embed="rId16"/>
                <a:stretch>
                  <a:fillRect/>
                </a:stretch>
              </a:blipFill>
            </p:spPr>
            <p:txBody>
              <a:bodyPr/>
              <a:lstStyle/>
              <a:p>
                <a:r>
                  <a:rPr lang="LID4096">
                    <a:noFill/>
                  </a:rPr>
                  <a:t> </a:t>
                </a:r>
              </a:p>
            </p:txBody>
          </p:sp>
        </mc:Fallback>
      </mc:AlternateContent>
    </p:spTree>
    <p:extLst>
      <p:ext uri="{BB962C8B-B14F-4D97-AF65-F5344CB8AC3E}">
        <p14:creationId xmlns:p14="http://schemas.microsoft.com/office/powerpoint/2010/main" val="392237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7" grpId="0"/>
      <p:bldP spid="19" grpId="0"/>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CAFE23-CE88-4FD1-B2BD-41D83AFEB7BE}"/>
              </a:ext>
            </a:extLst>
          </p:cNvPr>
          <p:cNvSpPr>
            <a:spLocks noGrp="1"/>
          </p:cNvSpPr>
          <p:nvPr>
            <p:ph type="title"/>
          </p:nvPr>
        </p:nvSpPr>
        <p:spPr/>
        <p:txBody>
          <a:bodyPr/>
          <a:lstStyle/>
          <a:p>
            <a:r>
              <a:rPr lang="en-US"/>
              <a:t>Example: Direct illumination</a:t>
            </a:r>
          </a:p>
        </p:txBody>
      </p:sp>
      <p:sp>
        <p:nvSpPr>
          <p:cNvPr id="2" name="Footer Placeholder 1"/>
          <p:cNvSpPr>
            <a:spLocks noGrp="1"/>
          </p:cNvSpPr>
          <p:nvPr>
            <p:ph type="ftr" sz="quarter" idx="10"/>
          </p:nvPr>
        </p:nvSpPr>
        <p:spPr/>
        <p:txBody>
          <a:bodyPr/>
          <a:lstStyle/>
          <a:p>
            <a:pPr algn="l"/>
            <a:r>
              <a:rPr lang="en-US">
                <a:solidFill>
                  <a:srgbClr val="34205B"/>
                </a:solidFill>
              </a:rPr>
              <a:t>Kondapaneni, Vévoda, Grittmann, Skřivan, Slusallek, Křivánek -- Optimal multiple importance sampling</a:t>
            </a:r>
            <a:endParaRPr lang="cs-CZ">
              <a:solidFill>
                <a:srgbClr val="34205B"/>
              </a:solidFill>
            </a:endParaRPr>
          </a:p>
        </p:txBody>
      </p:sp>
      <p:sp>
        <p:nvSpPr>
          <p:cNvPr id="3" name="Slide Number Placeholder 2"/>
          <p:cNvSpPr>
            <a:spLocks noGrp="1"/>
          </p:cNvSpPr>
          <p:nvPr>
            <p:ph type="sldNum" sz="quarter" idx="11"/>
          </p:nvPr>
        </p:nvSpPr>
        <p:spPr/>
        <p:txBody>
          <a:bodyPr/>
          <a:lstStyle/>
          <a:p>
            <a:fld id="{22715E2D-623F-42BE-A608-3D699D020166}" type="slidenum">
              <a:rPr lang="x-none" smtClean="0"/>
              <a:pPr/>
              <a:t>39</a:t>
            </a:fld>
            <a:endParaRPr lang="x-none"/>
          </a:p>
        </p:txBody>
      </p:sp>
      <p:sp>
        <p:nvSpPr>
          <p:cNvPr id="11" name="Arc 10"/>
          <p:cNvSpPr/>
          <p:nvPr/>
        </p:nvSpPr>
        <p:spPr>
          <a:xfrm>
            <a:off x="5003771" y="3404440"/>
            <a:ext cx="2087684" cy="2087684"/>
          </a:xfrm>
          <a:prstGeom prst="arc">
            <a:avLst>
              <a:gd name="adj1" fmla="val 10796264"/>
              <a:gd name="adj2" fmla="val 34561"/>
            </a:avLst>
          </a:prstGeom>
          <a:ln w="25400">
            <a:solidFill>
              <a:schemeClr val="tx1"/>
            </a:solidFill>
            <a:headEnd type="arrow" w="med" len="sm"/>
            <a:tailEnd type="arrow"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6" name="TextBox 15"/>
          <p:cNvSpPr txBox="1"/>
          <p:nvPr/>
        </p:nvSpPr>
        <p:spPr>
          <a:xfrm>
            <a:off x="3657807" y="1467417"/>
            <a:ext cx="2112194" cy="461665"/>
          </a:xfrm>
          <a:prstGeom prst="rect">
            <a:avLst/>
          </a:prstGeom>
          <a:noFill/>
        </p:spPr>
        <p:txBody>
          <a:bodyPr wrap="square" rtlCol="0">
            <a:spAutoFit/>
          </a:bodyPr>
          <a:lstStyle/>
          <a:p>
            <a:r>
              <a:rPr lang="en-US" sz="2400"/>
              <a:t>Light (parallel)</a:t>
            </a:r>
            <a:endParaRPr lang="cs-CZ" sz="2400"/>
          </a:p>
        </p:txBody>
      </p:sp>
      <p:sp>
        <p:nvSpPr>
          <p:cNvPr id="14" name="Rectangle 13"/>
          <p:cNvSpPr/>
          <p:nvPr/>
        </p:nvSpPr>
        <p:spPr>
          <a:xfrm>
            <a:off x="3914362" y="1997052"/>
            <a:ext cx="1315392" cy="263457"/>
          </a:xfrm>
          <a:prstGeom prst="rect">
            <a:avLst/>
          </a:prstGeom>
          <a:solidFill>
            <a:srgbClr val="E29D25"/>
          </a:solidFill>
          <a:ln>
            <a:solidFill>
              <a:srgbClr val="E29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24" name="Group 23"/>
          <p:cNvGrpSpPr/>
          <p:nvPr/>
        </p:nvGrpSpPr>
        <p:grpSpPr>
          <a:xfrm>
            <a:off x="4485507" y="4366022"/>
            <a:ext cx="3056975" cy="239552"/>
            <a:chOff x="4485507" y="4366022"/>
            <a:chExt cx="3056975" cy="239552"/>
          </a:xfrm>
        </p:grpSpPr>
        <p:cxnSp>
          <p:nvCxnSpPr>
            <p:cNvPr id="13" name="Straight Connector 12"/>
            <p:cNvCxnSpPr/>
            <p:nvPr/>
          </p:nvCxnSpPr>
          <p:spPr>
            <a:xfrm>
              <a:off x="4485507" y="4474071"/>
              <a:ext cx="3056975"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5927837" y="4366022"/>
              <a:ext cx="239552" cy="23955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cxnSp>
        <p:nvCxnSpPr>
          <p:cNvPr id="18" name="Straight Connector 17"/>
          <p:cNvCxnSpPr>
            <a:stCxn id="15" idx="0"/>
            <a:endCxn id="14" idx="3"/>
          </p:cNvCxnSpPr>
          <p:nvPr/>
        </p:nvCxnSpPr>
        <p:spPr>
          <a:xfrm flipH="1" flipV="1">
            <a:off x="5229754" y="2128780"/>
            <a:ext cx="817859" cy="2237242"/>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5" idx="1"/>
          </p:cNvCxnSpPr>
          <p:nvPr/>
        </p:nvCxnSpPr>
        <p:spPr>
          <a:xfrm flipH="1" flipV="1">
            <a:off x="3914362" y="2324473"/>
            <a:ext cx="2048557" cy="2076632"/>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919186" y="2274725"/>
            <a:ext cx="1310568" cy="0"/>
          </a:xfrm>
          <a:prstGeom prst="line">
            <a:avLst/>
          </a:prstGeom>
          <a:ln w="44450">
            <a:solidFill>
              <a:srgbClr val="00B0F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3054133" y="5318215"/>
            <a:ext cx="990600" cy="0"/>
          </a:xfrm>
          <a:prstGeom prst="line">
            <a:avLst/>
          </a:prstGeom>
          <a:ln w="76200">
            <a:solidFill>
              <a:srgbClr val="FF404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5835384" y="5318215"/>
            <a:ext cx="9906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2829589" y="5443093"/>
            <a:ext cx="1439689" cy="830997"/>
          </a:xfrm>
          <a:prstGeom prst="rect">
            <a:avLst/>
          </a:prstGeom>
          <a:noFill/>
        </p:spPr>
        <p:txBody>
          <a:bodyPr wrap="none" rtlCol="0">
            <a:spAutoFit/>
          </a:bodyPr>
          <a:lstStyle/>
          <a:p>
            <a:pPr algn="ctr"/>
            <a:r>
              <a:rPr lang="en-US" sz="2400"/>
              <a:t>Spherical</a:t>
            </a:r>
          </a:p>
          <a:p>
            <a:pPr algn="ctr"/>
            <a:r>
              <a:rPr lang="en-US" sz="2400"/>
              <a:t>technique</a:t>
            </a:r>
            <a:endParaRPr lang="cs-CZ" sz="2400"/>
          </a:p>
        </p:txBody>
      </p:sp>
      <p:sp>
        <p:nvSpPr>
          <p:cNvPr id="83" name="TextBox 82"/>
          <p:cNvSpPr txBox="1"/>
          <p:nvPr/>
        </p:nvSpPr>
        <p:spPr>
          <a:xfrm>
            <a:off x="5415469" y="5443093"/>
            <a:ext cx="1906996" cy="830997"/>
          </a:xfrm>
          <a:prstGeom prst="rect">
            <a:avLst/>
          </a:prstGeom>
          <a:noFill/>
        </p:spPr>
        <p:txBody>
          <a:bodyPr wrap="none" rtlCol="0">
            <a:spAutoFit/>
          </a:bodyPr>
          <a:lstStyle/>
          <a:p>
            <a:pPr algn="ctr"/>
            <a:r>
              <a:rPr lang="en-US" sz="2400"/>
              <a:t>Uniform area</a:t>
            </a:r>
          </a:p>
          <a:p>
            <a:pPr algn="ctr"/>
            <a:r>
              <a:rPr lang="en-US" sz="2400"/>
              <a:t>technique</a:t>
            </a:r>
            <a:endParaRPr lang="cs-CZ" sz="2400"/>
          </a:p>
        </p:txBody>
      </p:sp>
      <p:sp>
        <p:nvSpPr>
          <p:cNvPr id="22" name="Arc 21"/>
          <p:cNvSpPr/>
          <p:nvPr/>
        </p:nvSpPr>
        <p:spPr>
          <a:xfrm>
            <a:off x="5003771" y="3404440"/>
            <a:ext cx="2087684" cy="2087684"/>
          </a:xfrm>
          <a:prstGeom prst="arc">
            <a:avLst>
              <a:gd name="adj1" fmla="val 13373388"/>
              <a:gd name="adj2" fmla="val 15178841"/>
            </a:avLst>
          </a:prstGeom>
          <a:ln w="44450">
            <a:solidFill>
              <a:srgbClr val="FF404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dirty="0"/>
          </a:p>
        </p:txBody>
      </p:sp>
    </p:spTree>
    <p:extLst>
      <p:ext uri="{BB962C8B-B14F-4D97-AF65-F5344CB8AC3E}">
        <p14:creationId xmlns:p14="http://schemas.microsoft.com/office/powerpoint/2010/main" val="83616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fade">
                                      <p:cBhvr>
                                        <p:cTn id="13" dur="500"/>
                                        <p:tgtEl>
                                          <p:spTgt spid="8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2"/>
                                        </p:tgtEl>
                                        <p:attrNameLst>
                                          <p:attrName>style.visibility</p:attrName>
                                        </p:attrNameLst>
                                      </p:cBhvr>
                                      <p:to>
                                        <p:strVal val="visible"/>
                                      </p:to>
                                    </p:set>
                                    <p:animEffect transition="in" filter="fade">
                                      <p:cBhvr>
                                        <p:cTn id="16" dur="500"/>
                                        <p:tgtEl>
                                          <p:spTgt spid="82"/>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0" presetClass="entr" presetSubtype="0" fill="hold"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500"/>
                                        <p:tgtEl>
                                          <p:spTgt spid="8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3"/>
                                        </p:tgtEl>
                                        <p:attrNameLst>
                                          <p:attrName>style.visibility</p:attrName>
                                        </p:attrNameLst>
                                      </p:cBhvr>
                                      <p:to>
                                        <p:strVal val="visible"/>
                                      </p:to>
                                    </p:set>
                                    <p:animEffect transition="in" filter="fade">
                                      <p:cBhvr>
                                        <p:cTn id="32"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2" grpId="0"/>
      <p:bldP spid="83" grpId="0"/>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837071-89A0-476F-842F-3AB115108E7D}"/>
              </a:ext>
            </a:extLst>
          </p:cNvPr>
          <p:cNvSpPr>
            <a:spLocks noGrp="1"/>
          </p:cNvSpPr>
          <p:nvPr>
            <p:ph type="title"/>
          </p:nvPr>
        </p:nvSpPr>
        <p:spPr/>
        <p:txBody>
          <a:bodyPr/>
          <a:lstStyle/>
          <a:p>
            <a:r>
              <a:rPr lang="en-GB" dirty="0"/>
              <a:t>Goal: Low noise in short time</a:t>
            </a:r>
            <a:endParaRPr lang="x-none" dirty="0"/>
          </a:p>
        </p:txBody>
      </p:sp>
      <p:sp>
        <p:nvSpPr>
          <p:cNvPr id="2" name="Footer Placeholder 1">
            <a:extLst>
              <a:ext uri="{FF2B5EF4-FFF2-40B4-BE49-F238E27FC236}">
                <a16:creationId xmlns:a16="http://schemas.microsoft.com/office/drawing/2014/main" id="{930613E8-DBA0-441A-8F7A-0C9F05A3A3B2}"/>
              </a:ext>
            </a:extLst>
          </p:cNvPr>
          <p:cNvSpPr>
            <a:spLocks noGrp="1"/>
          </p:cNvSpPr>
          <p:nvPr>
            <p:ph type="ftr" sz="quarter" idx="10"/>
          </p:nvPr>
        </p:nvSpPr>
        <p:spPr/>
        <p:txBody>
          <a:bodyPr/>
          <a:lstStyle/>
          <a:p>
            <a:pPr algn="l"/>
            <a:r>
              <a:rPr lang="en-US">
                <a:solidFill>
                  <a:srgbClr val="34205B"/>
                </a:solidFill>
              </a:rPr>
              <a:t>Kondapaneni, Vévoda, Grittmann, Skřivan, Slusallek, Křivánek -- Optimal multiple importance sampling</a:t>
            </a:r>
            <a:endParaRPr lang="cs-CZ" dirty="0">
              <a:solidFill>
                <a:srgbClr val="34205B"/>
              </a:solidFill>
            </a:endParaRPr>
          </a:p>
        </p:txBody>
      </p:sp>
      <p:sp>
        <p:nvSpPr>
          <p:cNvPr id="3" name="Slide Number Placeholder 2">
            <a:extLst>
              <a:ext uri="{FF2B5EF4-FFF2-40B4-BE49-F238E27FC236}">
                <a16:creationId xmlns:a16="http://schemas.microsoft.com/office/drawing/2014/main" id="{04C9B803-8BF7-4B73-9E19-8FC60C984C14}"/>
              </a:ext>
            </a:extLst>
          </p:cNvPr>
          <p:cNvSpPr>
            <a:spLocks noGrp="1"/>
          </p:cNvSpPr>
          <p:nvPr>
            <p:ph type="sldNum" sz="quarter" idx="11"/>
          </p:nvPr>
        </p:nvSpPr>
        <p:spPr/>
        <p:txBody>
          <a:bodyPr/>
          <a:lstStyle/>
          <a:p>
            <a:fld id="{22715E2D-623F-42BE-A608-3D699D020166}" type="slidenum">
              <a:rPr lang="x-none" smtClean="0"/>
              <a:pPr/>
              <a:t>4</a:t>
            </a:fld>
            <a:endParaRPr lang="x-none" dirty="0"/>
          </a:p>
        </p:txBody>
      </p:sp>
      <p:pic>
        <p:nvPicPr>
          <p:cNvPr id="7" name="Picture 6">
            <a:extLst>
              <a:ext uri="{FF2B5EF4-FFF2-40B4-BE49-F238E27FC236}">
                <a16:creationId xmlns:a16="http://schemas.microsoft.com/office/drawing/2014/main" id="{9D338A8B-4B05-4A0D-8F52-223D5C1086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133" y="2057336"/>
            <a:ext cx="2989862" cy="2989862"/>
          </a:xfrm>
          <a:prstGeom prst="rect">
            <a:avLst/>
          </a:prstGeom>
        </p:spPr>
      </p:pic>
    </p:spTree>
    <p:extLst>
      <p:ext uri="{BB962C8B-B14F-4D97-AF65-F5344CB8AC3E}">
        <p14:creationId xmlns:p14="http://schemas.microsoft.com/office/powerpoint/2010/main" val="3036091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2471" y="2788991"/>
            <a:ext cx="2205901" cy="2205901"/>
          </a:xfrm>
          <a:prstGeom prst="rect">
            <a:avLst/>
          </a:prstGeom>
        </p:spPr>
      </p:pic>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5434" y="2795948"/>
            <a:ext cx="2205570" cy="2205570"/>
          </a:xfrm>
          <a:prstGeom prst="rect">
            <a:avLst/>
          </a:prstGeom>
        </p:spPr>
      </p:pic>
      <p:sp>
        <p:nvSpPr>
          <p:cNvPr id="4" name="Title 3">
            <a:extLst>
              <a:ext uri="{FF2B5EF4-FFF2-40B4-BE49-F238E27FC236}">
                <a16:creationId xmlns:a16="http://schemas.microsoft.com/office/drawing/2014/main" id="{92CAFE23-CE88-4FD1-B2BD-41D83AFEB7BE}"/>
              </a:ext>
            </a:extLst>
          </p:cNvPr>
          <p:cNvSpPr>
            <a:spLocks noGrp="1"/>
          </p:cNvSpPr>
          <p:nvPr>
            <p:ph type="title"/>
          </p:nvPr>
        </p:nvSpPr>
        <p:spPr/>
        <p:txBody>
          <a:bodyPr/>
          <a:lstStyle/>
          <a:p>
            <a:r>
              <a:rPr lang="en-US"/>
              <a:t>Comparison: Spherical projection, uniform area</a:t>
            </a:r>
          </a:p>
        </p:txBody>
      </p:sp>
      <p:sp>
        <p:nvSpPr>
          <p:cNvPr id="9" name="Text Placeholder 8"/>
          <p:cNvSpPr>
            <a:spLocks noGrp="1"/>
          </p:cNvSpPr>
          <p:nvPr>
            <p:ph type="body" idx="4294967295"/>
          </p:nvPr>
        </p:nvSpPr>
        <p:spPr>
          <a:xfrm>
            <a:off x="7325513" y="2057595"/>
            <a:ext cx="1859815" cy="826375"/>
          </a:xfrm>
        </p:spPr>
        <p:txBody>
          <a:bodyPr>
            <a:normAutofit/>
          </a:bodyPr>
          <a:lstStyle/>
          <a:p>
            <a:pPr marL="0" indent="0" algn="ctr">
              <a:buNone/>
            </a:pPr>
            <a:r>
              <a:rPr lang="en-US" sz="2400"/>
              <a:t>Uniform area technique</a:t>
            </a:r>
            <a:endParaRPr lang="cs-CZ" sz="2400"/>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579" y="2337692"/>
            <a:ext cx="3551767" cy="2663826"/>
          </a:xfrm>
          <a:prstGeom prst="rect">
            <a:avLst/>
          </a:prstGeom>
        </p:spPr>
      </p:pic>
      <p:sp>
        <p:nvSpPr>
          <p:cNvPr id="6" name="Footer Placeholder 5"/>
          <p:cNvSpPr>
            <a:spLocks noGrp="1"/>
          </p:cNvSpPr>
          <p:nvPr>
            <p:ph type="ftr" sz="quarter" idx="10"/>
          </p:nvPr>
        </p:nvSpPr>
        <p:spPr/>
        <p:txBody>
          <a:bodyPr/>
          <a:lstStyle/>
          <a:p>
            <a:pPr algn="l"/>
            <a:r>
              <a:rPr lang="en-US" err="1">
                <a:solidFill>
                  <a:srgbClr val="34205B"/>
                </a:solidFill>
              </a:rPr>
              <a:t>Kondapaneni</a:t>
            </a:r>
            <a:r>
              <a:rPr lang="en-US">
                <a:solidFill>
                  <a:srgbClr val="34205B"/>
                </a:solidFill>
              </a:rPr>
              <a:t>, </a:t>
            </a:r>
            <a:r>
              <a:rPr lang="en-US" err="1">
                <a:solidFill>
                  <a:srgbClr val="34205B"/>
                </a:solidFill>
              </a:rPr>
              <a:t>Vévoda</a:t>
            </a:r>
            <a:r>
              <a:rPr lang="en-US">
                <a:solidFill>
                  <a:srgbClr val="34205B"/>
                </a:solidFill>
              </a:rPr>
              <a:t>, </a:t>
            </a:r>
            <a:r>
              <a:rPr lang="en-US" err="1">
                <a:solidFill>
                  <a:srgbClr val="34205B"/>
                </a:solidFill>
              </a:rPr>
              <a:t>Grittmann</a:t>
            </a:r>
            <a:r>
              <a:rPr lang="en-US">
                <a:solidFill>
                  <a:srgbClr val="34205B"/>
                </a:solidFill>
              </a:rPr>
              <a:t>, </a:t>
            </a:r>
            <a:r>
              <a:rPr lang="en-US" err="1">
                <a:solidFill>
                  <a:srgbClr val="34205B"/>
                </a:solidFill>
              </a:rPr>
              <a:t>Skřivan</a:t>
            </a:r>
            <a:r>
              <a:rPr lang="en-US">
                <a:solidFill>
                  <a:srgbClr val="34205B"/>
                </a:solidFill>
              </a:rPr>
              <a:t>, </a:t>
            </a:r>
            <a:r>
              <a:rPr lang="en-US" err="1">
                <a:solidFill>
                  <a:srgbClr val="34205B"/>
                </a:solidFill>
              </a:rPr>
              <a:t>Slusallek</a:t>
            </a:r>
            <a:r>
              <a:rPr lang="en-US">
                <a:solidFill>
                  <a:srgbClr val="34205B"/>
                </a:solidFill>
              </a:rPr>
              <a:t>, </a:t>
            </a:r>
            <a:r>
              <a:rPr lang="en-US" err="1">
                <a:solidFill>
                  <a:srgbClr val="34205B"/>
                </a:solidFill>
              </a:rPr>
              <a:t>Křivánek</a:t>
            </a:r>
            <a:r>
              <a:rPr lang="en-US">
                <a:solidFill>
                  <a:srgbClr val="34205B"/>
                </a:solidFill>
              </a:rPr>
              <a:t> -- Optimal multiple importance sampling</a:t>
            </a:r>
            <a:endParaRPr lang="cs-CZ">
              <a:solidFill>
                <a:srgbClr val="34205B"/>
              </a:solidFill>
            </a:endParaRPr>
          </a:p>
        </p:txBody>
      </p:sp>
      <p:sp>
        <p:nvSpPr>
          <p:cNvPr id="7" name="Slide Number Placeholder 6"/>
          <p:cNvSpPr>
            <a:spLocks noGrp="1"/>
          </p:cNvSpPr>
          <p:nvPr>
            <p:ph type="sldNum" sz="quarter" idx="11"/>
          </p:nvPr>
        </p:nvSpPr>
        <p:spPr/>
        <p:txBody>
          <a:bodyPr/>
          <a:lstStyle/>
          <a:p>
            <a:fld id="{22715E2D-623F-42BE-A608-3D699D020166}" type="slidenum">
              <a:rPr lang="x-none" smtClean="0"/>
              <a:pPr/>
              <a:t>40</a:t>
            </a:fld>
            <a:endParaRPr lang="x-none"/>
          </a:p>
        </p:txBody>
      </p:sp>
      <p:grpSp>
        <p:nvGrpSpPr>
          <p:cNvPr id="3" name="Group 2"/>
          <p:cNvGrpSpPr/>
          <p:nvPr/>
        </p:nvGrpSpPr>
        <p:grpSpPr>
          <a:xfrm>
            <a:off x="6320469" y="3365879"/>
            <a:ext cx="832002" cy="1356360"/>
            <a:chOff x="10131340" y="2059057"/>
            <a:chExt cx="832002" cy="1356360"/>
          </a:xfrm>
          <a:effectLst>
            <a:outerShdw blurRad="63500" sx="102000" sy="102000" algn="ctr" rotWithShape="0">
              <a:prstClr val="black">
                <a:alpha val="40000"/>
              </a:prstClr>
            </a:outerShdw>
          </a:effectLst>
        </p:grpSpPr>
        <p:sp>
          <p:nvSpPr>
            <p:cNvPr id="59" name="Right Arrow 58"/>
            <p:cNvSpPr/>
            <p:nvPr/>
          </p:nvSpPr>
          <p:spPr>
            <a:xfrm rot="17830018" flipH="1">
              <a:off x="9875799" y="2780573"/>
              <a:ext cx="965730" cy="303957"/>
            </a:xfrm>
            <a:prstGeom prst="rightArrow">
              <a:avLst>
                <a:gd name="adj1" fmla="val 27005"/>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grpSp>
          <p:nvGrpSpPr>
            <p:cNvPr id="55" name="Group 54"/>
            <p:cNvGrpSpPr/>
            <p:nvPr/>
          </p:nvGrpSpPr>
          <p:grpSpPr>
            <a:xfrm>
              <a:off x="10131340" y="2059057"/>
              <a:ext cx="832002" cy="557270"/>
              <a:chOff x="10413862" y="2499765"/>
              <a:chExt cx="832002" cy="557270"/>
            </a:xfrm>
          </p:grpSpPr>
          <p:sp>
            <p:nvSpPr>
              <p:cNvPr id="56" name="Right Arrow 55"/>
              <p:cNvSpPr/>
              <p:nvPr/>
            </p:nvSpPr>
            <p:spPr>
              <a:xfrm rot="1641975" flipH="1">
                <a:off x="10413862" y="2531692"/>
                <a:ext cx="664382" cy="329087"/>
              </a:xfrm>
              <a:prstGeom prst="rightArrow">
                <a:avLst>
                  <a:gd name="adj1" fmla="val 27005"/>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57" name="Smiley Face 56"/>
              <p:cNvSpPr/>
              <p:nvPr/>
            </p:nvSpPr>
            <p:spPr>
              <a:xfrm>
                <a:off x="10676477" y="2499765"/>
                <a:ext cx="569387" cy="557270"/>
              </a:xfrm>
              <a:prstGeom prst="smileyFace">
                <a:avLst>
                  <a:gd name="adj" fmla="val 4653"/>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sp>
        <p:nvSpPr>
          <p:cNvPr id="37" name="Text Placeholder 8">
            <a:extLst>
              <a:ext uri="{FF2B5EF4-FFF2-40B4-BE49-F238E27FC236}">
                <a16:creationId xmlns:a16="http://schemas.microsoft.com/office/drawing/2014/main" id="{A8DD7D8D-B2F8-49FB-B364-16CECA379F85}"/>
              </a:ext>
            </a:extLst>
          </p:cNvPr>
          <p:cNvSpPr txBox="1">
            <a:spLocks/>
          </p:cNvSpPr>
          <p:nvPr/>
        </p:nvSpPr>
        <p:spPr>
          <a:xfrm>
            <a:off x="4778311" y="2051541"/>
            <a:ext cx="1859815" cy="826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4205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4205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4205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4205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420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a:t>Spherical technique</a:t>
            </a:r>
            <a:endParaRPr lang="cs-CZ" sz="2400"/>
          </a:p>
        </p:txBody>
      </p:sp>
      <p:cxnSp>
        <p:nvCxnSpPr>
          <p:cNvPr id="72" name="Straight Connector 71">
            <a:extLst>
              <a:ext uri="{FF2B5EF4-FFF2-40B4-BE49-F238E27FC236}">
                <a16:creationId xmlns:a16="http://schemas.microsoft.com/office/drawing/2014/main" id="{336797DC-84E1-480F-B83A-0229E3313ACA}"/>
              </a:ext>
            </a:extLst>
          </p:cNvPr>
          <p:cNvCxnSpPr/>
          <p:nvPr/>
        </p:nvCxnSpPr>
        <p:spPr>
          <a:xfrm>
            <a:off x="5194992" y="1956706"/>
            <a:ext cx="990600" cy="0"/>
          </a:xfrm>
          <a:prstGeom prst="line">
            <a:avLst/>
          </a:prstGeom>
          <a:ln w="76200">
            <a:solidFill>
              <a:srgbClr val="FF404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C27EC41-6B68-4101-8BDD-3B0B87C1E970}"/>
              </a:ext>
            </a:extLst>
          </p:cNvPr>
          <p:cNvCxnSpPr/>
          <p:nvPr/>
        </p:nvCxnSpPr>
        <p:spPr>
          <a:xfrm>
            <a:off x="7796300" y="1956706"/>
            <a:ext cx="9906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1D5C4B50-CF69-41E6-A50D-1965D075F528}"/>
              </a:ext>
            </a:extLst>
          </p:cNvPr>
          <p:cNvGrpSpPr/>
          <p:nvPr/>
        </p:nvGrpSpPr>
        <p:grpSpPr>
          <a:xfrm>
            <a:off x="8786900" y="3201336"/>
            <a:ext cx="970526" cy="1550740"/>
            <a:chOff x="6814953" y="4081199"/>
            <a:chExt cx="970526" cy="1550740"/>
          </a:xfrm>
          <a:effectLst>
            <a:outerShdw blurRad="63500" sx="102000" sy="102000" algn="ctr" rotWithShape="0">
              <a:prstClr val="black">
                <a:alpha val="40000"/>
              </a:prstClr>
            </a:outerShdw>
          </a:effectLst>
        </p:grpSpPr>
        <p:grpSp>
          <p:nvGrpSpPr>
            <p:cNvPr id="2" name="Group 1"/>
            <p:cNvGrpSpPr/>
            <p:nvPr/>
          </p:nvGrpSpPr>
          <p:grpSpPr>
            <a:xfrm>
              <a:off x="6814953" y="4081199"/>
              <a:ext cx="664382" cy="1550740"/>
              <a:chOff x="6622001" y="5260792"/>
              <a:chExt cx="664382" cy="1550740"/>
            </a:xfrm>
          </p:grpSpPr>
          <p:sp>
            <p:nvSpPr>
              <p:cNvPr id="58" name="Right Arrow 57"/>
              <p:cNvSpPr/>
              <p:nvPr/>
            </p:nvSpPr>
            <p:spPr>
              <a:xfrm rot="6625640">
                <a:off x="6367329" y="5898555"/>
                <a:ext cx="1473348" cy="352606"/>
              </a:xfrm>
              <a:prstGeom prst="rightArrow">
                <a:avLst>
                  <a:gd name="adj1" fmla="val 27005"/>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53" name="Right Arrow 52"/>
              <p:cNvSpPr/>
              <p:nvPr/>
            </p:nvSpPr>
            <p:spPr>
              <a:xfrm rot="12595455">
                <a:off x="6622001" y="5260792"/>
                <a:ext cx="664382" cy="329087"/>
              </a:xfrm>
              <a:prstGeom prst="rightArrow">
                <a:avLst>
                  <a:gd name="adj1" fmla="val 27005"/>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grpSp>
        <p:sp>
          <p:nvSpPr>
            <p:cNvPr id="76" name="Smiley Face 75">
              <a:extLst>
                <a:ext uri="{FF2B5EF4-FFF2-40B4-BE49-F238E27FC236}">
                  <a16:creationId xmlns:a16="http://schemas.microsoft.com/office/drawing/2014/main" id="{1CA294A9-B599-4533-BBCE-D2948E54A9E7}"/>
                </a:ext>
              </a:extLst>
            </p:cNvPr>
            <p:cNvSpPr/>
            <p:nvPr/>
          </p:nvSpPr>
          <p:spPr>
            <a:xfrm>
              <a:off x="7216092" y="4172272"/>
              <a:ext cx="569387" cy="557270"/>
            </a:xfrm>
            <a:prstGeom prst="smileyFace">
              <a:avLst>
                <a:gd name="adj" fmla="val 209"/>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47" name="Arc 46">
            <a:extLst>
              <a:ext uri="{FF2B5EF4-FFF2-40B4-BE49-F238E27FC236}">
                <a16:creationId xmlns:a16="http://schemas.microsoft.com/office/drawing/2014/main" id="{1905DAAE-E340-4F5B-959C-F9E7499CD184}"/>
              </a:ext>
            </a:extLst>
          </p:cNvPr>
          <p:cNvSpPr/>
          <p:nvPr/>
        </p:nvSpPr>
        <p:spPr>
          <a:xfrm>
            <a:off x="10372660" y="5996201"/>
            <a:ext cx="1179000" cy="1179000"/>
          </a:xfrm>
          <a:prstGeom prst="arc">
            <a:avLst>
              <a:gd name="adj1" fmla="val 10796264"/>
              <a:gd name="adj2" fmla="val 34561"/>
            </a:avLst>
          </a:prstGeom>
          <a:ln w="25400">
            <a:solidFill>
              <a:schemeClr val="tx1"/>
            </a:solidFill>
            <a:headEnd type="arrow" w="med" len="sm"/>
            <a:tailEnd type="arrow"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48" name="Arc 47">
            <a:extLst>
              <a:ext uri="{FF2B5EF4-FFF2-40B4-BE49-F238E27FC236}">
                <a16:creationId xmlns:a16="http://schemas.microsoft.com/office/drawing/2014/main" id="{A260C8A2-5BD9-45B3-A249-99C631ABDE73}"/>
              </a:ext>
            </a:extLst>
          </p:cNvPr>
          <p:cNvSpPr/>
          <p:nvPr/>
        </p:nvSpPr>
        <p:spPr>
          <a:xfrm>
            <a:off x="10372660" y="5977840"/>
            <a:ext cx="1179000" cy="1179000"/>
          </a:xfrm>
          <a:prstGeom prst="arc">
            <a:avLst>
              <a:gd name="adj1" fmla="val 13373388"/>
              <a:gd name="adj2" fmla="val 15178841"/>
            </a:avLst>
          </a:prstGeom>
          <a:ln w="44450">
            <a:solidFill>
              <a:srgbClr val="FF404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49" name="Rectangle 48">
            <a:extLst>
              <a:ext uri="{FF2B5EF4-FFF2-40B4-BE49-F238E27FC236}">
                <a16:creationId xmlns:a16="http://schemas.microsoft.com/office/drawing/2014/main" id="{41671E09-AA3B-4597-8670-F76FF6836C01}"/>
              </a:ext>
            </a:extLst>
          </p:cNvPr>
          <p:cNvSpPr/>
          <p:nvPr/>
        </p:nvSpPr>
        <p:spPr>
          <a:xfrm>
            <a:off x="9757426" y="5201392"/>
            <a:ext cx="742855" cy="148785"/>
          </a:xfrm>
          <a:prstGeom prst="rect">
            <a:avLst/>
          </a:prstGeom>
          <a:solidFill>
            <a:srgbClr val="E29D25"/>
          </a:solidFill>
          <a:ln>
            <a:solidFill>
              <a:srgbClr val="E29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50" name="Group 49">
            <a:extLst>
              <a:ext uri="{FF2B5EF4-FFF2-40B4-BE49-F238E27FC236}">
                <a16:creationId xmlns:a16="http://schemas.microsoft.com/office/drawing/2014/main" id="{4E126EB6-E49A-49AD-AE6F-A89783B45992}"/>
              </a:ext>
            </a:extLst>
          </p:cNvPr>
          <p:cNvGrpSpPr/>
          <p:nvPr/>
        </p:nvGrpSpPr>
        <p:grpSpPr>
          <a:xfrm>
            <a:off x="10079975" y="6539245"/>
            <a:ext cx="1726398" cy="135285"/>
            <a:chOff x="4485507" y="4366022"/>
            <a:chExt cx="3056975" cy="239552"/>
          </a:xfrm>
        </p:grpSpPr>
        <p:cxnSp>
          <p:nvCxnSpPr>
            <p:cNvPr id="51" name="Straight Connector 50">
              <a:extLst>
                <a:ext uri="{FF2B5EF4-FFF2-40B4-BE49-F238E27FC236}">
                  <a16:creationId xmlns:a16="http://schemas.microsoft.com/office/drawing/2014/main" id="{62B4A2A7-2A4C-48CC-AF00-2120632F22B8}"/>
                </a:ext>
              </a:extLst>
            </p:cNvPr>
            <p:cNvCxnSpPr/>
            <p:nvPr/>
          </p:nvCxnSpPr>
          <p:spPr>
            <a:xfrm>
              <a:off x="4485507" y="4474071"/>
              <a:ext cx="3056975"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C362E4C7-7D43-43C9-9006-A8F8733B1AC9}"/>
                </a:ext>
              </a:extLst>
            </p:cNvPr>
            <p:cNvSpPr/>
            <p:nvPr/>
          </p:nvSpPr>
          <p:spPr>
            <a:xfrm>
              <a:off x="5927837" y="4366022"/>
              <a:ext cx="239552" cy="23955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cxnSp>
        <p:nvCxnSpPr>
          <p:cNvPr id="60" name="Straight Connector 59">
            <a:extLst>
              <a:ext uri="{FF2B5EF4-FFF2-40B4-BE49-F238E27FC236}">
                <a16:creationId xmlns:a16="http://schemas.microsoft.com/office/drawing/2014/main" id="{4F4BE788-BA63-4069-B522-D326B18D65E7}"/>
              </a:ext>
            </a:extLst>
          </p:cNvPr>
          <p:cNvCxnSpPr>
            <a:stCxn id="52" idx="0"/>
            <a:endCxn id="49" idx="3"/>
          </p:cNvCxnSpPr>
          <p:nvPr/>
        </p:nvCxnSpPr>
        <p:spPr>
          <a:xfrm flipH="1" flipV="1">
            <a:off x="10500282" y="5275784"/>
            <a:ext cx="461878" cy="1263461"/>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238CF20-2A58-488D-AE97-12FC0BCCB164}"/>
              </a:ext>
            </a:extLst>
          </p:cNvPr>
          <p:cNvCxnSpPr>
            <a:stCxn id="52" idx="1"/>
          </p:cNvCxnSpPr>
          <p:nvPr/>
        </p:nvCxnSpPr>
        <p:spPr>
          <a:xfrm flipH="1" flipV="1">
            <a:off x="9757426" y="5386299"/>
            <a:ext cx="1156904" cy="1172758"/>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5FB2748-3BB4-46AD-A4E2-B468A8C770ED}"/>
              </a:ext>
            </a:extLst>
          </p:cNvPr>
          <p:cNvCxnSpPr/>
          <p:nvPr/>
        </p:nvCxnSpPr>
        <p:spPr>
          <a:xfrm>
            <a:off x="9760150" y="5358205"/>
            <a:ext cx="740131" cy="0"/>
          </a:xfrm>
          <a:prstGeom prst="line">
            <a:avLst/>
          </a:prstGeom>
          <a:ln w="44450">
            <a:solidFill>
              <a:srgbClr val="00B0F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19939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xEl>
                                              <p:pRg st="0" end="0"/>
                                            </p:txEl>
                                          </p:spTgt>
                                        </p:tgtEl>
                                        <p:attrNameLst>
                                          <p:attrName>style.visibility</p:attrName>
                                        </p:attrNameLst>
                                      </p:cBhvr>
                                      <p:to>
                                        <p:strVal val="visible"/>
                                      </p:to>
                                    </p:set>
                                    <p:animEffect transition="in" filter="fade">
                                      <p:cBhvr>
                                        <p:cTn id="13" dur="500"/>
                                        <p:tgtEl>
                                          <p:spTgt spid="37">
                                            <p:txEl>
                                              <p:pRg st="0" end="0"/>
                                            </p:txEl>
                                          </p:spTgt>
                                        </p:tgtEl>
                                      </p:cBhvr>
                                    </p:animEffect>
                                  </p:childTnLst>
                                </p:cTn>
                              </p:par>
                              <p:par>
                                <p:cTn id="14" presetID="1" presetClass="entr" presetSubtype="0" fill="hold" nodeType="withEffect">
                                  <p:stCondLst>
                                    <p:cond delay="0"/>
                                  </p:stCondLst>
                                  <p:childTnLst>
                                    <p:set>
                                      <p:cBhvr>
                                        <p:cTn id="15" dur="1" fill="hold">
                                          <p:stCondLst>
                                            <p:cond delay="0"/>
                                          </p:stCondLst>
                                        </p:cTn>
                                        <p:tgtEl>
                                          <p:spTgt spid="7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par>
                                <p:cTn id="21" presetID="1" presetClass="entr" presetSubtype="0" fill="hold" nodeType="with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par>
                                <p:cTn id="23" presetID="10" presetClass="entr" presetSubtype="0" fill="hold" grpId="0" nodeType="with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fade">
                                      <p:cBhvr>
                                        <p:cTn id="25" dur="500"/>
                                        <p:tgtEl>
                                          <p:spTgt spid="9">
                                            <p:txEl>
                                              <p:pRg st="0" end="0"/>
                                            </p:txEl>
                                          </p:spTgt>
                                        </p:tgtEl>
                                      </p:cBhvr>
                                    </p:animEffect>
                                  </p:childTnLst>
                                </p:cTn>
                              </p:par>
                              <p:par>
                                <p:cTn id="26" presetID="1"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37"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4397C-EA7D-495A-8AC8-816210AB9784}"/>
              </a:ext>
            </a:extLst>
          </p:cNvPr>
          <p:cNvSpPr>
            <a:spLocks noGrp="1"/>
          </p:cNvSpPr>
          <p:nvPr>
            <p:ph type="title"/>
          </p:nvPr>
        </p:nvSpPr>
        <p:spPr>
          <a:xfrm>
            <a:off x="835025" y="53581"/>
            <a:ext cx="10515600" cy="1067562"/>
          </a:xfrm>
        </p:spPr>
        <p:txBody>
          <a:bodyPr/>
          <a:lstStyle/>
          <a:p>
            <a:r>
              <a:rPr lang="en-GB"/>
              <a:t>Combination better than spherical alone!</a:t>
            </a:r>
            <a:endParaRPr lang="x-none"/>
          </a:p>
        </p:txBody>
      </p:sp>
      <p:sp>
        <p:nvSpPr>
          <p:cNvPr id="3" name="Footer Placeholder 2">
            <a:extLst>
              <a:ext uri="{FF2B5EF4-FFF2-40B4-BE49-F238E27FC236}">
                <a16:creationId xmlns:a16="http://schemas.microsoft.com/office/drawing/2014/main" id="{0B1F28D3-E884-477D-B008-2D6635721121}"/>
              </a:ext>
            </a:extLst>
          </p:cNvPr>
          <p:cNvSpPr>
            <a:spLocks noGrp="1"/>
          </p:cNvSpPr>
          <p:nvPr>
            <p:ph type="ftr" sz="quarter" idx="10"/>
          </p:nvPr>
        </p:nvSpPr>
        <p:spPr/>
        <p:txBody>
          <a:bodyPr/>
          <a:lstStyle/>
          <a:p>
            <a:pPr algn="l"/>
            <a:r>
              <a:rPr lang="en-US">
                <a:solidFill>
                  <a:srgbClr val="34205B"/>
                </a:solidFill>
              </a:rPr>
              <a:t>Kondapaneni, Vévoda, Grittmann, Skřivan, Slusallek, Křivánek -- Optimal multiple importance sampling</a:t>
            </a:r>
            <a:endParaRPr lang="cs-CZ">
              <a:solidFill>
                <a:srgbClr val="34205B"/>
              </a:solidFill>
            </a:endParaRPr>
          </a:p>
        </p:txBody>
      </p:sp>
      <p:sp>
        <p:nvSpPr>
          <p:cNvPr id="4" name="Slide Number Placeholder 3">
            <a:extLst>
              <a:ext uri="{FF2B5EF4-FFF2-40B4-BE49-F238E27FC236}">
                <a16:creationId xmlns:a16="http://schemas.microsoft.com/office/drawing/2014/main" id="{4C67A024-C3A2-40D9-802C-64FC67F9514F}"/>
              </a:ext>
            </a:extLst>
          </p:cNvPr>
          <p:cNvSpPr>
            <a:spLocks noGrp="1"/>
          </p:cNvSpPr>
          <p:nvPr>
            <p:ph type="sldNum" sz="quarter" idx="11"/>
          </p:nvPr>
        </p:nvSpPr>
        <p:spPr/>
        <p:txBody>
          <a:bodyPr/>
          <a:lstStyle/>
          <a:p>
            <a:fld id="{22715E2D-623F-42BE-A608-3D699D020166}" type="slidenum">
              <a:rPr lang="x-none" smtClean="0"/>
              <a:pPr/>
              <a:t>41</a:t>
            </a:fld>
            <a:endParaRPr lang="x-none"/>
          </a:p>
        </p:txBody>
      </p:sp>
      <p:pic>
        <p:nvPicPr>
          <p:cNvPr id="6" name="Picture 5">
            <a:extLst>
              <a:ext uri="{FF2B5EF4-FFF2-40B4-BE49-F238E27FC236}">
                <a16:creationId xmlns:a16="http://schemas.microsoft.com/office/drawing/2014/main" id="{D4E05785-0632-47FE-9BC5-07BBA8C646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976" y="2761456"/>
            <a:ext cx="2206800" cy="2206800"/>
          </a:xfrm>
          <a:prstGeom prst="rect">
            <a:avLst/>
          </a:prstGeom>
        </p:spPr>
      </p:pic>
      <p:pic>
        <p:nvPicPr>
          <p:cNvPr id="7" name="Picture 6">
            <a:extLst>
              <a:ext uri="{FF2B5EF4-FFF2-40B4-BE49-F238E27FC236}">
                <a16:creationId xmlns:a16="http://schemas.microsoft.com/office/drawing/2014/main" id="{A6F64FE0-90EE-4D6E-88EE-6F907645D3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1522" y="2787671"/>
            <a:ext cx="2206800" cy="2206800"/>
          </a:xfrm>
          <a:prstGeom prst="rect">
            <a:avLst/>
          </a:prstGeom>
        </p:spPr>
      </p:pic>
      <p:sp>
        <p:nvSpPr>
          <p:cNvPr id="8" name="Text Placeholder 10">
            <a:extLst>
              <a:ext uri="{FF2B5EF4-FFF2-40B4-BE49-F238E27FC236}">
                <a16:creationId xmlns:a16="http://schemas.microsoft.com/office/drawing/2014/main" id="{08AC45EF-1A5D-4EE0-9EAB-C4E9F5428739}"/>
              </a:ext>
            </a:extLst>
          </p:cNvPr>
          <p:cNvSpPr txBox="1">
            <a:spLocks/>
          </p:cNvSpPr>
          <p:nvPr/>
        </p:nvSpPr>
        <p:spPr>
          <a:xfrm>
            <a:off x="4992705" y="2775080"/>
            <a:ext cx="1866065" cy="5355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4205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4205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4205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4205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420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a:solidFill>
                  <a:schemeClr val="bg1"/>
                </a:solidFill>
              </a:rPr>
              <a:t>1.7x </a:t>
            </a:r>
            <a:r>
              <a:rPr lang="en-US">
                <a:solidFill>
                  <a:srgbClr val="FF0000"/>
                </a:solidFill>
              </a:rPr>
              <a:t>worse</a:t>
            </a:r>
            <a:endParaRPr lang="cs-CZ">
              <a:solidFill>
                <a:srgbClr val="FF0000"/>
              </a:solidFill>
            </a:endParaRPr>
          </a:p>
        </p:txBody>
      </p:sp>
      <p:grpSp>
        <p:nvGrpSpPr>
          <p:cNvPr id="9" name="Group 8">
            <a:extLst>
              <a:ext uri="{FF2B5EF4-FFF2-40B4-BE49-F238E27FC236}">
                <a16:creationId xmlns:a16="http://schemas.microsoft.com/office/drawing/2014/main" id="{0477BAC9-CA8A-46CC-B95E-2CD3C72252AA}"/>
              </a:ext>
            </a:extLst>
          </p:cNvPr>
          <p:cNvGrpSpPr/>
          <p:nvPr/>
        </p:nvGrpSpPr>
        <p:grpSpPr>
          <a:xfrm>
            <a:off x="4389868" y="4797944"/>
            <a:ext cx="838837" cy="564419"/>
            <a:chOff x="8794361" y="2075090"/>
            <a:chExt cx="838837" cy="564419"/>
          </a:xfrm>
          <a:effectLst>
            <a:outerShdw blurRad="63500" sx="102000" sy="102000" algn="ctr" rotWithShape="0">
              <a:prstClr val="black">
                <a:alpha val="40000"/>
              </a:prstClr>
            </a:outerShdw>
          </a:effectLst>
        </p:grpSpPr>
        <p:sp>
          <p:nvSpPr>
            <p:cNvPr id="10" name="Right Arrow 42">
              <a:extLst>
                <a:ext uri="{FF2B5EF4-FFF2-40B4-BE49-F238E27FC236}">
                  <a16:creationId xmlns:a16="http://schemas.microsoft.com/office/drawing/2014/main" id="{2971667F-73D2-4F56-9DC1-F54C5B557EE5}"/>
                </a:ext>
              </a:extLst>
            </p:cNvPr>
            <p:cNvSpPr/>
            <p:nvPr/>
          </p:nvSpPr>
          <p:spPr>
            <a:xfrm rot="19958025">
              <a:off x="8968816" y="2075090"/>
              <a:ext cx="664382" cy="329087"/>
            </a:xfrm>
            <a:prstGeom prst="rightArrow">
              <a:avLst>
                <a:gd name="adj1" fmla="val 27005"/>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11" name="Smiley Face 10">
              <a:extLst>
                <a:ext uri="{FF2B5EF4-FFF2-40B4-BE49-F238E27FC236}">
                  <a16:creationId xmlns:a16="http://schemas.microsoft.com/office/drawing/2014/main" id="{F7A2E85B-4C2A-4579-8320-11741078ADE4}"/>
                </a:ext>
              </a:extLst>
            </p:cNvPr>
            <p:cNvSpPr/>
            <p:nvPr/>
          </p:nvSpPr>
          <p:spPr>
            <a:xfrm>
              <a:off x="8794361" y="2082239"/>
              <a:ext cx="569387" cy="557270"/>
            </a:xfrm>
            <a:prstGeom prst="smileyFace">
              <a:avLst>
                <a:gd name="adj" fmla="val -4653"/>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pic>
        <p:nvPicPr>
          <p:cNvPr id="12" name="Picture 11">
            <a:extLst>
              <a:ext uri="{FF2B5EF4-FFF2-40B4-BE49-F238E27FC236}">
                <a16:creationId xmlns:a16="http://schemas.microsoft.com/office/drawing/2014/main" id="{514173E1-9DB1-4A40-A59A-B026749EF3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7530" y="2795487"/>
            <a:ext cx="2206800" cy="2206800"/>
          </a:xfrm>
          <a:prstGeom prst="rect">
            <a:avLst/>
          </a:prstGeom>
        </p:spPr>
      </p:pic>
      <p:sp>
        <p:nvSpPr>
          <p:cNvPr id="13" name="Text Placeholder 10">
            <a:extLst>
              <a:ext uri="{FF2B5EF4-FFF2-40B4-BE49-F238E27FC236}">
                <a16:creationId xmlns:a16="http://schemas.microsoft.com/office/drawing/2014/main" id="{48C08B10-F516-43E0-92F9-378D58598556}"/>
              </a:ext>
            </a:extLst>
          </p:cNvPr>
          <p:cNvSpPr txBox="1">
            <a:spLocks/>
          </p:cNvSpPr>
          <p:nvPr/>
        </p:nvSpPr>
        <p:spPr>
          <a:xfrm>
            <a:off x="8715689" y="2786568"/>
            <a:ext cx="1866065" cy="5355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4205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4205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4205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4205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420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a:solidFill>
                  <a:schemeClr val="bg1"/>
                </a:solidFill>
              </a:rPr>
              <a:t>1.9x better</a:t>
            </a:r>
            <a:endParaRPr lang="cs-CZ">
              <a:solidFill>
                <a:schemeClr val="bg1"/>
              </a:solidFill>
            </a:endParaRPr>
          </a:p>
        </p:txBody>
      </p:sp>
      <p:grpSp>
        <p:nvGrpSpPr>
          <p:cNvPr id="14" name="Group 13">
            <a:extLst>
              <a:ext uri="{FF2B5EF4-FFF2-40B4-BE49-F238E27FC236}">
                <a16:creationId xmlns:a16="http://schemas.microsoft.com/office/drawing/2014/main" id="{2B515543-B841-44CD-BFCF-8A5AA369A8A3}"/>
              </a:ext>
            </a:extLst>
          </p:cNvPr>
          <p:cNvGrpSpPr/>
          <p:nvPr/>
        </p:nvGrpSpPr>
        <p:grpSpPr>
          <a:xfrm>
            <a:off x="8039005" y="4786126"/>
            <a:ext cx="901577" cy="576237"/>
            <a:chOff x="5450889" y="3715159"/>
            <a:chExt cx="901577" cy="576237"/>
          </a:xfrm>
          <a:effectLst>
            <a:outerShdw blurRad="63500" sx="102000" sy="102000" algn="ctr" rotWithShape="0">
              <a:prstClr val="black">
                <a:alpha val="40000"/>
              </a:prstClr>
            </a:outerShdw>
          </a:effectLst>
        </p:grpSpPr>
        <p:sp>
          <p:nvSpPr>
            <p:cNvPr id="15" name="Right Arrow 39">
              <a:extLst>
                <a:ext uri="{FF2B5EF4-FFF2-40B4-BE49-F238E27FC236}">
                  <a16:creationId xmlns:a16="http://schemas.microsoft.com/office/drawing/2014/main" id="{EB26E10D-AFD1-42E8-A19E-CFA332B8D639}"/>
                </a:ext>
              </a:extLst>
            </p:cNvPr>
            <p:cNvSpPr/>
            <p:nvPr/>
          </p:nvSpPr>
          <p:spPr>
            <a:xfrm rot="20136953">
              <a:off x="5688084" y="3715159"/>
              <a:ext cx="664382" cy="329087"/>
            </a:xfrm>
            <a:prstGeom prst="rightArrow">
              <a:avLst>
                <a:gd name="adj1" fmla="val 27005"/>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16" name="Smiley Face 15">
              <a:extLst>
                <a:ext uri="{FF2B5EF4-FFF2-40B4-BE49-F238E27FC236}">
                  <a16:creationId xmlns:a16="http://schemas.microsoft.com/office/drawing/2014/main" id="{6BB03F7D-DD1D-4AED-BC04-2EA46FE6BA93}"/>
                </a:ext>
              </a:extLst>
            </p:cNvPr>
            <p:cNvSpPr/>
            <p:nvPr/>
          </p:nvSpPr>
          <p:spPr>
            <a:xfrm>
              <a:off x="5450889" y="3734126"/>
              <a:ext cx="569387" cy="557270"/>
            </a:xfrm>
            <a:prstGeom prst="smileyFace">
              <a:avLst>
                <a:gd name="adj" fmla="val 4653"/>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8" name="Text Placeholder 10">
            <a:extLst>
              <a:ext uri="{FF2B5EF4-FFF2-40B4-BE49-F238E27FC236}">
                <a16:creationId xmlns:a16="http://schemas.microsoft.com/office/drawing/2014/main" id="{24B35E92-4200-43E7-AB08-861930F13C23}"/>
              </a:ext>
            </a:extLst>
          </p:cNvPr>
          <p:cNvSpPr txBox="1">
            <a:spLocks/>
          </p:cNvSpPr>
          <p:nvPr/>
        </p:nvSpPr>
        <p:spPr>
          <a:xfrm>
            <a:off x="8285995" y="1563724"/>
            <a:ext cx="2449870" cy="10572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4205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4205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4205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4205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420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a:t>MIS: </a:t>
            </a:r>
            <a:r>
              <a:rPr lang="en-US" sz="2400" b="1"/>
              <a:t>our optimal weights</a:t>
            </a:r>
            <a:r>
              <a:rPr lang="en-US" sz="2400"/>
              <a:t>              (10 + 10spp)</a:t>
            </a:r>
            <a:endParaRPr lang="cs-CZ" sz="2400"/>
          </a:p>
        </p:txBody>
      </p:sp>
      <p:sp>
        <p:nvSpPr>
          <p:cNvPr id="19" name="Text Placeholder 10">
            <a:extLst>
              <a:ext uri="{FF2B5EF4-FFF2-40B4-BE49-F238E27FC236}">
                <a16:creationId xmlns:a16="http://schemas.microsoft.com/office/drawing/2014/main" id="{07588010-714D-4FB6-B5C5-56B07A03BE70}"/>
              </a:ext>
            </a:extLst>
          </p:cNvPr>
          <p:cNvSpPr txBox="1">
            <a:spLocks/>
          </p:cNvSpPr>
          <p:nvPr/>
        </p:nvSpPr>
        <p:spPr>
          <a:xfrm>
            <a:off x="4544218" y="1563724"/>
            <a:ext cx="2449870" cy="10572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4205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4205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4205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4205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420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MIS: </a:t>
            </a:r>
            <a:r>
              <a:rPr lang="en-US" sz="2400" b="1" dirty="0"/>
              <a:t>balance heuristic</a:t>
            </a:r>
            <a:r>
              <a:rPr lang="en-US" sz="2400" dirty="0"/>
              <a:t>             (10 + 10spp)</a:t>
            </a:r>
            <a:endParaRPr lang="cs-CZ" sz="2400" dirty="0"/>
          </a:p>
        </p:txBody>
      </p:sp>
      <p:sp>
        <p:nvSpPr>
          <p:cNvPr id="21" name="Arc 20">
            <a:extLst>
              <a:ext uri="{FF2B5EF4-FFF2-40B4-BE49-F238E27FC236}">
                <a16:creationId xmlns:a16="http://schemas.microsoft.com/office/drawing/2014/main" id="{763F632B-74E5-46B2-B656-D286B0B820DA}"/>
              </a:ext>
            </a:extLst>
          </p:cNvPr>
          <p:cNvSpPr/>
          <p:nvPr/>
        </p:nvSpPr>
        <p:spPr>
          <a:xfrm>
            <a:off x="10372660" y="5996201"/>
            <a:ext cx="1179000" cy="1179000"/>
          </a:xfrm>
          <a:prstGeom prst="arc">
            <a:avLst>
              <a:gd name="adj1" fmla="val 10796264"/>
              <a:gd name="adj2" fmla="val 34561"/>
            </a:avLst>
          </a:prstGeom>
          <a:ln w="25400">
            <a:solidFill>
              <a:schemeClr val="tx1"/>
            </a:solidFill>
            <a:headEnd type="arrow" w="med" len="sm"/>
            <a:tailEnd type="arrow"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2" name="Arc 21">
            <a:extLst>
              <a:ext uri="{FF2B5EF4-FFF2-40B4-BE49-F238E27FC236}">
                <a16:creationId xmlns:a16="http://schemas.microsoft.com/office/drawing/2014/main" id="{1653754B-E666-477F-B1B2-B772BCB8B169}"/>
              </a:ext>
            </a:extLst>
          </p:cNvPr>
          <p:cNvSpPr/>
          <p:nvPr/>
        </p:nvSpPr>
        <p:spPr>
          <a:xfrm>
            <a:off x="10372660" y="5977840"/>
            <a:ext cx="1179000" cy="1179000"/>
          </a:xfrm>
          <a:prstGeom prst="arc">
            <a:avLst>
              <a:gd name="adj1" fmla="val 13373388"/>
              <a:gd name="adj2" fmla="val 15178841"/>
            </a:avLst>
          </a:prstGeom>
          <a:ln w="44450">
            <a:solidFill>
              <a:srgbClr val="FF404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3" name="Rectangle 22">
            <a:extLst>
              <a:ext uri="{FF2B5EF4-FFF2-40B4-BE49-F238E27FC236}">
                <a16:creationId xmlns:a16="http://schemas.microsoft.com/office/drawing/2014/main" id="{9BE705B1-6B3C-45D3-8DD1-137B6524448B}"/>
              </a:ext>
            </a:extLst>
          </p:cNvPr>
          <p:cNvSpPr/>
          <p:nvPr/>
        </p:nvSpPr>
        <p:spPr>
          <a:xfrm>
            <a:off x="9757426" y="5201392"/>
            <a:ext cx="742855" cy="148785"/>
          </a:xfrm>
          <a:prstGeom prst="rect">
            <a:avLst/>
          </a:prstGeom>
          <a:solidFill>
            <a:srgbClr val="E29D25"/>
          </a:solidFill>
          <a:ln>
            <a:solidFill>
              <a:srgbClr val="E29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24" name="Group 23">
            <a:extLst>
              <a:ext uri="{FF2B5EF4-FFF2-40B4-BE49-F238E27FC236}">
                <a16:creationId xmlns:a16="http://schemas.microsoft.com/office/drawing/2014/main" id="{8E8D8F7D-C0E8-4DFC-AA16-0BC479DF0254}"/>
              </a:ext>
            </a:extLst>
          </p:cNvPr>
          <p:cNvGrpSpPr/>
          <p:nvPr/>
        </p:nvGrpSpPr>
        <p:grpSpPr>
          <a:xfrm>
            <a:off x="10079975" y="6539245"/>
            <a:ext cx="1726398" cy="135285"/>
            <a:chOff x="4485507" y="4366022"/>
            <a:chExt cx="3056975" cy="239552"/>
          </a:xfrm>
        </p:grpSpPr>
        <p:cxnSp>
          <p:nvCxnSpPr>
            <p:cNvPr id="25" name="Straight Connector 24">
              <a:extLst>
                <a:ext uri="{FF2B5EF4-FFF2-40B4-BE49-F238E27FC236}">
                  <a16:creationId xmlns:a16="http://schemas.microsoft.com/office/drawing/2014/main" id="{287FC807-960D-4138-86DD-0DF7F03D09A1}"/>
                </a:ext>
              </a:extLst>
            </p:cNvPr>
            <p:cNvCxnSpPr/>
            <p:nvPr/>
          </p:nvCxnSpPr>
          <p:spPr>
            <a:xfrm>
              <a:off x="4485507" y="4474071"/>
              <a:ext cx="3056975"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E1255B11-63DF-490E-9692-436B8E778EA9}"/>
                </a:ext>
              </a:extLst>
            </p:cNvPr>
            <p:cNvSpPr/>
            <p:nvPr/>
          </p:nvSpPr>
          <p:spPr>
            <a:xfrm>
              <a:off x="5927837" y="4366022"/>
              <a:ext cx="239552" cy="23955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cxnSp>
        <p:nvCxnSpPr>
          <p:cNvPr id="27" name="Straight Connector 26">
            <a:extLst>
              <a:ext uri="{FF2B5EF4-FFF2-40B4-BE49-F238E27FC236}">
                <a16:creationId xmlns:a16="http://schemas.microsoft.com/office/drawing/2014/main" id="{386AD4E4-0F22-40CC-8286-9A720FF617FA}"/>
              </a:ext>
            </a:extLst>
          </p:cNvPr>
          <p:cNvCxnSpPr>
            <a:stCxn id="26" idx="0"/>
            <a:endCxn id="23" idx="3"/>
          </p:cNvCxnSpPr>
          <p:nvPr/>
        </p:nvCxnSpPr>
        <p:spPr>
          <a:xfrm flipH="1" flipV="1">
            <a:off x="10500282" y="5275784"/>
            <a:ext cx="461878" cy="1263461"/>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1278617-780E-43F1-9506-CAE109BB6D75}"/>
              </a:ext>
            </a:extLst>
          </p:cNvPr>
          <p:cNvCxnSpPr>
            <a:stCxn id="26" idx="1"/>
          </p:cNvCxnSpPr>
          <p:nvPr/>
        </p:nvCxnSpPr>
        <p:spPr>
          <a:xfrm flipH="1" flipV="1">
            <a:off x="9757426" y="5386299"/>
            <a:ext cx="1156904" cy="1172758"/>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AE3F7EB-FD0F-4A3E-A515-B68AA290C973}"/>
              </a:ext>
            </a:extLst>
          </p:cNvPr>
          <p:cNvCxnSpPr/>
          <p:nvPr/>
        </p:nvCxnSpPr>
        <p:spPr>
          <a:xfrm>
            <a:off x="9760150" y="5358205"/>
            <a:ext cx="740131" cy="0"/>
          </a:xfrm>
          <a:prstGeom prst="line">
            <a:avLst/>
          </a:prstGeom>
          <a:ln w="44450">
            <a:solidFill>
              <a:srgbClr val="00B0F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F970846-103B-4AE0-BE93-13126455A07B}"/>
              </a:ext>
            </a:extLst>
          </p:cNvPr>
          <p:cNvGrpSpPr/>
          <p:nvPr/>
        </p:nvGrpSpPr>
        <p:grpSpPr>
          <a:xfrm>
            <a:off x="802441" y="1464337"/>
            <a:ext cx="2449870" cy="1156597"/>
            <a:chOff x="802441" y="1464337"/>
            <a:chExt cx="2449870" cy="1156597"/>
          </a:xfrm>
        </p:grpSpPr>
        <p:sp>
          <p:nvSpPr>
            <p:cNvPr id="20" name="Text Placeholder 10">
              <a:extLst>
                <a:ext uri="{FF2B5EF4-FFF2-40B4-BE49-F238E27FC236}">
                  <a16:creationId xmlns:a16="http://schemas.microsoft.com/office/drawing/2014/main" id="{91C6321E-D4C4-404D-98B3-F6A6B6908405}"/>
                </a:ext>
              </a:extLst>
            </p:cNvPr>
            <p:cNvSpPr txBox="1">
              <a:spLocks/>
            </p:cNvSpPr>
            <p:nvPr/>
          </p:nvSpPr>
          <p:spPr>
            <a:xfrm>
              <a:off x="802441" y="1563724"/>
              <a:ext cx="2449870" cy="10572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4205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4205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4205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4205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420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Spherical technique alone (</a:t>
              </a:r>
              <a:r>
                <a:rPr lang="en-US" sz="2400" b="1" dirty="0"/>
                <a:t>baseline</a:t>
              </a:r>
              <a:r>
                <a:rPr lang="en-US" sz="2400" dirty="0"/>
                <a:t>, 20spp)</a:t>
              </a:r>
              <a:endParaRPr lang="cs-CZ" sz="2400" dirty="0"/>
            </a:p>
          </p:txBody>
        </p:sp>
        <p:cxnSp>
          <p:nvCxnSpPr>
            <p:cNvPr id="30" name="Straight Connector 29">
              <a:extLst>
                <a:ext uri="{FF2B5EF4-FFF2-40B4-BE49-F238E27FC236}">
                  <a16:creationId xmlns:a16="http://schemas.microsoft.com/office/drawing/2014/main" id="{C46E5854-0879-4D64-9850-0AF05A42E6A4}"/>
                </a:ext>
              </a:extLst>
            </p:cNvPr>
            <p:cNvCxnSpPr/>
            <p:nvPr/>
          </p:nvCxnSpPr>
          <p:spPr>
            <a:xfrm>
              <a:off x="1549115" y="1464337"/>
              <a:ext cx="990600" cy="0"/>
            </a:xfrm>
            <a:prstGeom prst="line">
              <a:avLst/>
            </a:prstGeom>
            <a:ln w="76200">
              <a:solidFill>
                <a:srgbClr val="FF4040"/>
              </a:solidFill>
            </a:ln>
          </p:spPr>
          <p:style>
            <a:lnRef idx="1">
              <a:schemeClr val="accent1"/>
            </a:lnRef>
            <a:fillRef idx="0">
              <a:schemeClr val="accent1"/>
            </a:fillRef>
            <a:effectRef idx="0">
              <a:schemeClr val="accent1"/>
            </a:effectRef>
            <a:fontRef idx="minor">
              <a:schemeClr val="tx1"/>
            </a:fontRef>
          </p:style>
        </p:cxnSp>
      </p:grpSp>
      <p:cxnSp>
        <p:nvCxnSpPr>
          <p:cNvPr id="31" name="Straight Connector 30">
            <a:extLst>
              <a:ext uri="{FF2B5EF4-FFF2-40B4-BE49-F238E27FC236}">
                <a16:creationId xmlns:a16="http://schemas.microsoft.com/office/drawing/2014/main" id="{2FE2595A-0474-456D-BF2B-5B75810AF004}"/>
              </a:ext>
            </a:extLst>
          </p:cNvPr>
          <p:cNvCxnSpPr/>
          <p:nvPr/>
        </p:nvCxnSpPr>
        <p:spPr>
          <a:xfrm>
            <a:off x="5267166" y="1464337"/>
            <a:ext cx="990600" cy="0"/>
          </a:xfrm>
          <a:prstGeom prst="line">
            <a:avLst/>
          </a:prstGeom>
          <a:ln w="76200">
            <a:solidFill>
              <a:srgbClr val="FF404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768252F-6FB8-4509-8DCC-B8C651EB7387}"/>
              </a:ext>
            </a:extLst>
          </p:cNvPr>
          <p:cNvCxnSpPr/>
          <p:nvPr/>
        </p:nvCxnSpPr>
        <p:spPr>
          <a:xfrm>
            <a:off x="5267166" y="2655895"/>
            <a:ext cx="9906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66022D-1353-4928-BB5D-B8145F21CE5E}"/>
              </a:ext>
            </a:extLst>
          </p:cNvPr>
          <p:cNvCxnSpPr/>
          <p:nvPr/>
        </p:nvCxnSpPr>
        <p:spPr>
          <a:xfrm>
            <a:off x="8978883" y="1464337"/>
            <a:ext cx="990600" cy="0"/>
          </a:xfrm>
          <a:prstGeom prst="line">
            <a:avLst/>
          </a:prstGeom>
          <a:ln w="76200">
            <a:solidFill>
              <a:srgbClr val="FF404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14E8A60-25D1-4325-ADAD-84305FFE3D28}"/>
              </a:ext>
            </a:extLst>
          </p:cNvPr>
          <p:cNvCxnSpPr/>
          <p:nvPr/>
        </p:nvCxnSpPr>
        <p:spPr>
          <a:xfrm>
            <a:off x="8978883" y="2655949"/>
            <a:ext cx="9906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080530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xEl>
                                              <p:pRg st="0" end="0"/>
                                            </p:txEl>
                                          </p:spTgt>
                                        </p:tgtEl>
                                        <p:attrNameLst>
                                          <p:attrName>style.visibility</p:attrName>
                                        </p:attrNameLst>
                                      </p:cBhvr>
                                      <p:to>
                                        <p:strVal val="visible"/>
                                      </p:to>
                                    </p:set>
                                    <p:animEffect transition="in" filter="fade">
                                      <p:cBhvr>
                                        <p:cTn id="16" dur="500"/>
                                        <p:tgtEl>
                                          <p:spTgt spid="19">
                                            <p:txEl>
                                              <p:pRg st="0" end="0"/>
                                            </p:txEl>
                                          </p:spTgt>
                                        </p:tgtEl>
                                      </p:cBhvr>
                                    </p:animEffec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Effect transition="in" filter="fade">
                                      <p:cBhvr>
                                        <p:cTn id="25" dur="500"/>
                                        <p:tgtEl>
                                          <p:spTgt spid="18">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8" grpId="0" build="p"/>
      <p:bldP spid="19"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CAFE23-CE88-4FD1-B2BD-41D83AFEB7BE}"/>
              </a:ext>
            </a:extLst>
          </p:cNvPr>
          <p:cNvSpPr>
            <a:spLocks noGrp="1"/>
          </p:cNvSpPr>
          <p:nvPr>
            <p:ph type="title"/>
          </p:nvPr>
        </p:nvSpPr>
        <p:spPr/>
        <p:txBody>
          <a:bodyPr/>
          <a:lstStyle/>
          <a:p>
            <a:r>
              <a:rPr lang="en-US"/>
              <a:t>Can we do even better?</a:t>
            </a:r>
          </a:p>
        </p:txBody>
      </p:sp>
      <p:sp>
        <p:nvSpPr>
          <p:cNvPr id="2" name="Footer Placeholder 1"/>
          <p:cNvSpPr>
            <a:spLocks noGrp="1"/>
          </p:cNvSpPr>
          <p:nvPr>
            <p:ph type="ftr" sz="quarter" idx="10"/>
          </p:nvPr>
        </p:nvSpPr>
        <p:spPr/>
        <p:txBody>
          <a:bodyPr/>
          <a:lstStyle/>
          <a:p>
            <a:pPr algn="l"/>
            <a:r>
              <a:rPr lang="en-US">
                <a:solidFill>
                  <a:srgbClr val="34205B"/>
                </a:solidFill>
              </a:rPr>
              <a:t>Kondapaneni, Vévoda, Grittmann, Skřivan, Slusallek, Křivánek -- Optimal multiple importance sampling</a:t>
            </a:r>
            <a:endParaRPr lang="cs-CZ">
              <a:solidFill>
                <a:srgbClr val="34205B"/>
              </a:solidFill>
            </a:endParaRPr>
          </a:p>
        </p:txBody>
      </p:sp>
      <p:sp>
        <p:nvSpPr>
          <p:cNvPr id="3" name="Slide Number Placeholder 2"/>
          <p:cNvSpPr>
            <a:spLocks noGrp="1"/>
          </p:cNvSpPr>
          <p:nvPr>
            <p:ph type="sldNum" sz="quarter" idx="11"/>
          </p:nvPr>
        </p:nvSpPr>
        <p:spPr/>
        <p:txBody>
          <a:bodyPr/>
          <a:lstStyle/>
          <a:p>
            <a:fld id="{22715E2D-623F-42BE-A608-3D699D020166}" type="slidenum">
              <a:rPr lang="x-none" smtClean="0"/>
              <a:pPr/>
              <a:t>42</a:t>
            </a:fld>
            <a:endParaRPr lang="x-none"/>
          </a:p>
        </p:txBody>
      </p:sp>
      <p:sp>
        <p:nvSpPr>
          <p:cNvPr id="14" name="Rectangle 13"/>
          <p:cNvSpPr/>
          <p:nvPr/>
        </p:nvSpPr>
        <p:spPr>
          <a:xfrm>
            <a:off x="3914362" y="1997052"/>
            <a:ext cx="1315392" cy="263457"/>
          </a:xfrm>
          <a:prstGeom prst="rect">
            <a:avLst/>
          </a:prstGeom>
          <a:solidFill>
            <a:srgbClr val="E29D25"/>
          </a:solidFill>
          <a:ln>
            <a:solidFill>
              <a:srgbClr val="E29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24" name="Group 23"/>
          <p:cNvGrpSpPr/>
          <p:nvPr/>
        </p:nvGrpSpPr>
        <p:grpSpPr>
          <a:xfrm>
            <a:off x="4485507" y="4366022"/>
            <a:ext cx="3056975" cy="239552"/>
            <a:chOff x="4485507" y="4366022"/>
            <a:chExt cx="3056975" cy="239552"/>
          </a:xfrm>
        </p:grpSpPr>
        <p:cxnSp>
          <p:nvCxnSpPr>
            <p:cNvPr id="13" name="Straight Connector 12"/>
            <p:cNvCxnSpPr/>
            <p:nvPr/>
          </p:nvCxnSpPr>
          <p:spPr>
            <a:xfrm>
              <a:off x="4485507" y="4474071"/>
              <a:ext cx="3056975"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5927837" y="4366022"/>
              <a:ext cx="239552" cy="23955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6" name="TextBox 15"/>
          <p:cNvSpPr txBox="1"/>
          <p:nvPr/>
        </p:nvSpPr>
        <p:spPr>
          <a:xfrm>
            <a:off x="3657807" y="1467417"/>
            <a:ext cx="2112194" cy="461665"/>
          </a:xfrm>
          <a:prstGeom prst="rect">
            <a:avLst/>
          </a:prstGeom>
          <a:noFill/>
        </p:spPr>
        <p:txBody>
          <a:bodyPr wrap="square" rtlCol="0">
            <a:spAutoFit/>
          </a:bodyPr>
          <a:lstStyle/>
          <a:p>
            <a:r>
              <a:rPr lang="en-US" sz="2400"/>
              <a:t>Light (parallel)</a:t>
            </a:r>
            <a:endParaRPr lang="cs-CZ" sz="2400"/>
          </a:p>
        </p:txBody>
      </p:sp>
      <p:cxnSp>
        <p:nvCxnSpPr>
          <p:cNvPr id="27" name="Straight Connector 26"/>
          <p:cNvCxnSpPr/>
          <p:nvPr/>
        </p:nvCxnSpPr>
        <p:spPr>
          <a:xfrm>
            <a:off x="3919186" y="2274725"/>
            <a:ext cx="1310568" cy="0"/>
          </a:xfrm>
          <a:prstGeom prst="line">
            <a:avLst/>
          </a:prstGeom>
          <a:ln w="44450">
            <a:solidFill>
              <a:srgbClr val="00B0F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2866974" y="3257370"/>
            <a:ext cx="7121900" cy="879"/>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15" idx="3"/>
            <a:endCxn id="44" idx="3"/>
          </p:cNvCxnSpPr>
          <p:nvPr/>
        </p:nvCxnSpPr>
        <p:spPr>
          <a:xfrm flipV="1">
            <a:off x="5962919" y="2746577"/>
            <a:ext cx="3739377" cy="1823916"/>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15" idx="3"/>
            <a:endCxn id="44" idx="1"/>
          </p:cNvCxnSpPr>
          <p:nvPr/>
        </p:nvCxnSpPr>
        <p:spPr>
          <a:xfrm flipV="1">
            <a:off x="5962919" y="1810029"/>
            <a:ext cx="2815725" cy="2760464"/>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7291755" y="3257370"/>
            <a:ext cx="1347420" cy="1"/>
          </a:xfrm>
          <a:prstGeom prst="line">
            <a:avLst/>
          </a:prstGeom>
          <a:ln w="44450">
            <a:solidFill>
              <a:srgbClr val="00B05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rot="2723836">
            <a:off x="8582774" y="2146574"/>
            <a:ext cx="1315392" cy="263457"/>
          </a:xfrm>
          <a:prstGeom prst="rect">
            <a:avLst/>
          </a:prstGeom>
          <a:solidFill>
            <a:srgbClr val="E29D25"/>
          </a:solidFill>
          <a:ln>
            <a:solidFill>
              <a:srgbClr val="E29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63" name="Straight Connector 62"/>
          <p:cNvCxnSpPr/>
          <p:nvPr/>
        </p:nvCxnSpPr>
        <p:spPr>
          <a:xfrm>
            <a:off x="8671396" y="1894612"/>
            <a:ext cx="931772" cy="956786"/>
          </a:xfrm>
          <a:prstGeom prst="line">
            <a:avLst/>
          </a:prstGeom>
          <a:ln w="44450">
            <a:solidFill>
              <a:srgbClr val="00B0F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8812593" y="1264745"/>
            <a:ext cx="2049956" cy="461665"/>
          </a:xfrm>
          <a:prstGeom prst="rect">
            <a:avLst/>
          </a:prstGeom>
          <a:noFill/>
        </p:spPr>
        <p:txBody>
          <a:bodyPr wrap="square" rtlCol="0">
            <a:spAutoFit/>
          </a:bodyPr>
          <a:lstStyle/>
          <a:p>
            <a:r>
              <a:rPr lang="en-US" sz="2400"/>
              <a:t>Light (at angle)</a:t>
            </a:r>
            <a:endParaRPr lang="cs-CZ" sz="2400"/>
          </a:p>
        </p:txBody>
      </p:sp>
      <p:cxnSp>
        <p:nvCxnSpPr>
          <p:cNvPr id="80" name="Straight Connector 79"/>
          <p:cNvCxnSpPr/>
          <p:nvPr/>
        </p:nvCxnSpPr>
        <p:spPr>
          <a:xfrm>
            <a:off x="3054133" y="5318215"/>
            <a:ext cx="990600" cy="0"/>
          </a:xfrm>
          <a:prstGeom prst="line">
            <a:avLst/>
          </a:prstGeom>
          <a:ln w="76200">
            <a:solidFill>
              <a:srgbClr val="FF404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5835384" y="5318215"/>
            <a:ext cx="9906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2829589" y="5443093"/>
            <a:ext cx="1439689" cy="830997"/>
          </a:xfrm>
          <a:prstGeom prst="rect">
            <a:avLst/>
          </a:prstGeom>
          <a:noFill/>
        </p:spPr>
        <p:txBody>
          <a:bodyPr wrap="none" rtlCol="0">
            <a:spAutoFit/>
          </a:bodyPr>
          <a:lstStyle/>
          <a:p>
            <a:pPr algn="ctr"/>
            <a:r>
              <a:rPr lang="en-US" sz="2400"/>
              <a:t>Spherical</a:t>
            </a:r>
          </a:p>
          <a:p>
            <a:pPr algn="ctr"/>
            <a:r>
              <a:rPr lang="en-US" sz="2400"/>
              <a:t>technique</a:t>
            </a:r>
            <a:endParaRPr lang="cs-CZ" sz="2400"/>
          </a:p>
        </p:txBody>
      </p:sp>
      <p:sp>
        <p:nvSpPr>
          <p:cNvPr id="83" name="TextBox 82"/>
          <p:cNvSpPr txBox="1"/>
          <p:nvPr/>
        </p:nvSpPr>
        <p:spPr>
          <a:xfrm>
            <a:off x="5415469" y="5443093"/>
            <a:ext cx="1906996" cy="830997"/>
          </a:xfrm>
          <a:prstGeom prst="rect">
            <a:avLst/>
          </a:prstGeom>
          <a:noFill/>
        </p:spPr>
        <p:txBody>
          <a:bodyPr wrap="none" rtlCol="0">
            <a:spAutoFit/>
          </a:bodyPr>
          <a:lstStyle/>
          <a:p>
            <a:pPr algn="ctr"/>
            <a:r>
              <a:rPr lang="en-US" sz="2400"/>
              <a:t>Uniform area</a:t>
            </a:r>
          </a:p>
          <a:p>
            <a:pPr algn="ctr"/>
            <a:r>
              <a:rPr lang="en-US" sz="2400"/>
              <a:t>technique</a:t>
            </a:r>
            <a:endParaRPr lang="cs-CZ" sz="2400"/>
          </a:p>
        </p:txBody>
      </p:sp>
      <p:cxnSp>
        <p:nvCxnSpPr>
          <p:cNvPr id="87" name="Straight Connector 86"/>
          <p:cNvCxnSpPr/>
          <p:nvPr/>
        </p:nvCxnSpPr>
        <p:spPr>
          <a:xfrm>
            <a:off x="8459354" y="5318215"/>
            <a:ext cx="990600"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8234810" y="5443093"/>
            <a:ext cx="1439689" cy="830997"/>
          </a:xfrm>
          <a:prstGeom prst="rect">
            <a:avLst/>
          </a:prstGeom>
          <a:noFill/>
        </p:spPr>
        <p:txBody>
          <a:bodyPr wrap="none" rtlCol="0">
            <a:spAutoFit/>
          </a:bodyPr>
          <a:lstStyle/>
          <a:p>
            <a:pPr algn="ctr"/>
            <a:r>
              <a:rPr lang="en-US" sz="2400"/>
              <a:t>Parallel</a:t>
            </a:r>
          </a:p>
          <a:p>
            <a:pPr algn="ctr"/>
            <a:r>
              <a:rPr lang="en-US" sz="2400"/>
              <a:t>technique</a:t>
            </a:r>
            <a:endParaRPr lang="cs-CZ" sz="2400"/>
          </a:p>
        </p:txBody>
      </p:sp>
      <p:cxnSp>
        <p:nvCxnSpPr>
          <p:cNvPr id="57" name="Straight Connector 56"/>
          <p:cNvCxnSpPr/>
          <p:nvPr/>
        </p:nvCxnSpPr>
        <p:spPr>
          <a:xfrm flipV="1">
            <a:off x="4828377" y="3250142"/>
            <a:ext cx="810306" cy="1"/>
          </a:xfrm>
          <a:prstGeom prst="line">
            <a:avLst/>
          </a:prstGeom>
          <a:ln w="44450">
            <a:solidFill>
              <a:srgbClr val="00B05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32" name="Arc 31">
            <a:extLst>
              <a:ext uri="{FF2B5EF4-FFF2-40B4-BE49-F238E27FC236}">
                <a16:creationId xmlns:a16="http://schemas.microsoft.com/office/drawing/2014/main" id="{E7EB80AB-F00E-4581-AA3D-F131EE783211}"/>
              </a:ext>
            </a:extLst>
          </p:cNvPr>
          <p:cNvSpPr/>
          <p:nvPr/>
        </p:nvSpPr>
        <p:spPr>
          <a:xfrm>
            <a:off x="5003771" y="3404440"/>
            <a:ext cx="2087684" cy="2087684"/>
          </a:xfrm>
          <a:prstGeom prst="arc">
            <a:avLst>
              <a:gd name="adj1" fmla="val 10796264"/>
              <a:gd name="adj2" fmla="val 34561"/>
            </a:avLst>
          </a:prstGeom>
          <a:ln w="25400">
            <a:solidFill>
              <a:schemeClr val="tx1"/>
            </a:solidFill>
            <a:headEnd type="arrow" w="med" len="sm"/>
            <a:tailEnd type="arrow"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cxnSp>
        <p:nvCxnSpPr>
          <p:cNvPr id="34" name="Straight Connector 33">
            <a:extLst>
              <a:ext uri="{FF2B5EF4-FFF2-40B4-BE49-F238E27FC236}">
                <a16:creationId xmlns:a16="http://schemas.microsoft.com/office/drawing/2014/main" id="{91D46976-176A-4F9D-8FEE-C7C8C6C3A218}"/>
              </a:ext>
            </a:extLst>
          </p:cNvPr>
          <p:cNvCxnSpPr/>
          <p:nvPr/>
        </p:nvCxnSpPr>
        <p:spPr>
          <a:xfrm flipH="1" flipV="1">
            <a:off x="5229754" y="2128780"/>
            <a:ext cx="817859" cy="2237242"/>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C7476EF-C4E4-4EED-9857-92092B3FB3F8}"/>
              </a:ext>
            </a:extLst>
          </p:cNvPr>
          <p:cNvCxnSpPr/>
          <p:nvPr/>
        </p:nvCxnSpPr>
        <p:spPr>
          <a:xfrm flipH="1" flipV="1">
            <a:off x="3914362" y="2324473"/>
            <a:ext cx="2048557" cy="2076632"/>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3" name="Arc 32">
            <a:extLst>
              <a:ext uri="{FF2B5EF4-FFF2-40B4-BE49-F238E27FC236}">
                <a16:creationId xmlns:a16="http://schemas.microsoft.com/office/drawing/2014/main" id="{EC5CAA41-3BE4-4304-BBA9-498B97C0415D}"/>
              </a:ext>
            </a:extLst>
          </p:cNvPr>
          <p:cNvSpPr/>
          <p:nvPr/>
        </p:nvSpPr>
        <p:spPr>
          <a:xfrm>
            <a:off x="5003771" y="3395147"/>
            <a:ext cx="2087684" cy="2087684"/>
          </a:xfrm>
          <a:prstGeom prst="arc">
            <a:avLst>
              <a:gd name="adj1" fmla="val 13373388"/>
              <a:gd name="adj2" fmla="val 15178841"/>
            </a:avLst>
          </a:prstGeom>
          <a:ln w="44450">
            <a:solidFill>
              <a:srgbClr val="FF404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54" name="Arc 53"/>
          <p:cNvSpPr/>
          <p:nvPr/>
        </p:nvSpPr>
        <p:spPr>
          <a:xfrm>
            <a:off x="4954159" y="3308321"/>
            <a:ext cx="2087684" cy="2087684"/>
          </a:xfrm>
          <a:prstGeom prst="arc">
            <a:avLst>
              <a:gd name="adj1" fmla="val 19247568"/>
              <a:gd name="adj2" fmla="val 20719990"/>
            </a:avLst>
          </a:prstGeom>
          <a:ln w="44450">
            <a:solidFill>
              <a:srgbClr val="FF404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Tree>
    <p:extLst>
      <p:ext uri="{BB962C8B-B14F-4D97-AF65-F5344CB8AC3E}">
        <p14:creationId xmlns:p14="http://schemas.microsoft.com/office/powerpoint/2010/main" val="44059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0"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fade">
                                      <p:cBhvr>
                                        <p:cTn id="22" dur="500"/>
                                        <p:tgtEl>
                                          <p:spTgt spid="7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10" presetClass="entr" presetSubtype="0" fill="hold" nodeType="withEffect">
                                  <p:stCondLst>
                                    <p:cond delay="0"/>
                                  </p:stCondLst>
                                  <p:childTnLst>
                                    <p:set>
                                      <p:cBhvr>
                                        <p:cTn id="29" dur="1" fill="hold">
                                          <p:stCondLst>
                                            <p:cond delay="0"/>
                                          </p:stCondLst>
                                        </p:cTn>
                                        <p:tgtEl>
                                          <p:spTgt spid="65"/>
                                        </p:tgtEl>
                                        <p:attrNameLst>
                                          <p:attrName>style.visibility</p:attrName>
                                        </p:attrNameLst>
                                      </p:cBhvr>
                                      <p:to>
                                        <p:strVal val="visible"/>
                                      </p:to>
                                    </p:set>
                                    <p:animEffect transition="in" filter="fade">
                                      <p:cBhvr>
                                        <p:cTn id="30" dur="500"/>
                                        <p:tgtEl>
                                          <p:spTgt spid="65"/>
                                        </p:tgtEl>
                                      </p:cBhvr>
                                    </p:animEffect>
                                  </p:childTnLst>
                                </p:cTn>
                              </p:par>
                              <p:par>
                                <p:cTn id="31" presetID="10" presetClass="entr" presetSubtype="0" fill="hold" nodeType="with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fade">
                                      <p:cBhvr>
                                        <p:cTn id="33" dur="500"/>
                                        <p:tgtEl>
                                          <p:spTgt spid="57"/>
                                        </p:tgtEl>
                                      </p:cBhvr>
                                    </p:animEffect>
                                  </p:childTnLst>
                                </p:cTn>
                              </p:par>
                              <p:par>
                                <p:cTn id="34" presetID="10" presetClass="entr" presetSubtype="0" fill="hold" nodeType="withEffect">
                                  <p:stCondLst>
                                    <p:cond delay="0"/>
                                  </p:stCondLst>
                                  <p:childTnLst>
                                    <p:set>
                                      <p:cBhvr>
                                        <p:cTn id="35" dur="1" fill="hold">
                                          <p:stCondLst>
                                            <p:cond delay="0"/>
                                          </p:stCondLst>
                                        </p:cTn>
                                        <p:tgtEl>
                                          <p:spTgt spid="87"/>
                                        </p:tgtEl>
                                        <p:attrNameLst>
                                          <p:attrName>style.visibility</p:attrName>
                                        </p:attrNameLst>
                                      </p:cBhvr>
                                      <p:to>
                                        <p:strVal val="visible"/>
                                      </p:to>
                                    </p:set>
                                    <p:animEffect transition="in" filter="fade">
                                      <p:cBhvr>
                                        <p:cTn id="36" dur="500"/>
                                        <p:tgtEl>
                                          <p:spTgt spid="8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8"/>
                                        </p:tgtEl>
                                        <p:attrNameLst>
                                          <p:attrName>style.visibility</p:attrName>
                                        </p:attrNameLst>
                                      </p:cBhvr>
                                      <p:to>
                                        <p:strVal val="visible"/>
                                      </p:to>
                                    </p:set>
                                    <p:animEffect transition="in" filter="fade">
                                      <p:cBhvr>
                                        <p:cTn id="39"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72" grpId="0"/>
      <p:bldP spid="88" grpId="0"/>
      <p:bldP spid="5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CAFE23-CE88-4FD1-B2BD-41D83AFEB7BE}"/>
              </a:ext>
            </a:extLst>
          </p:cNvPr>
          <p:cNvSpPr>
            <a:spLocks noGrp="1"/>
          </p:cNvSpPr>
          <p:nvPr>
            <p:ph type="title"/>
          </p:nvPr>
        </p:nvSpPr>
        <p:spPr/>
        <p:txBody>
          <a:bodyPr/>
          <a:lstStyle/>
          <a:p>
            <a:r>
              <a:rPr lang="en-US"/>
              <a:t>Can we do even better?</a:t>
            </a:r>
          </a:p>
        </p:txBody>
      </p:sp>
      <p:sp>
        <p:nvSpPr>
          <p:cNvPr id="2" name="Footer Placeholder 1"/>
          <p:cNvSpPr>
            <a:spLocks noGrp="1"/>
          </p:cNvSpPr>
          <p:nvPr>
            <p:ph type="ftr" sz="quarter" idx="10"/>
          </p:nvPr>
        </p:nvSpPr>
        <p:spPr/>
        <p:txBody>
          <a:bodyPr/>
          <a:lstStyle/>
          <a:p>
            <a:pPr algn="l"/>
            <a:r>
              <a:rPr lang="en-US">
                <a:solidFill>
                  <a:srgbClr val="34205B"/>
                </a:solidFill>
              </a:rPr>
              <a:t>Kondapaneni, Vévoda, Grittmann, Skřivan, Slusallek, Křivánek -- Optimal multiple importance sampling</a:t>
            </a:r>
            <a:endParaRPr lang="cs-CZ">
              <a:solidFill>
                <a:srgbClr val="34205B"/>
              </a:solidFill>
            </a:endParaRPr>
          </a:p>
        </p:txBody>
      </p:sp>
      <p:sp>
        <p:nvSpPr>
          <p:cNvPr id="3" name="Slide Number Placeholder 2"/>
          <p:cNvSpPr>
            <a:spLocks noGrp="1"/>
          </p:cNvSpPr>
          <p:nvPr>
            <p:ph type="sldNum" sz="quarter" idx="11"/>
          </p:nvPr>
        </p:nvSpPr>
        <p:spPr/>
        <p:txBody>
          <a:bodyPr/>
          <a:lstStyle/>
          <a:p>
            <a:fld id="{22715E2D-623F-42BE-A608-3D699D020166}" type="slidenum">
              <a:rPr lang="x-none" smtClean="0"/>
              <a:pPr/>
              <a:t>43</a:t>
            </a:fld>
            <a:endParaRPr lang="x-none"/>
          </a:p>
        </p:txBody>
      </p:sp>
      <p:sp>
        <p:nvSpPr>
          <p:cNvPr id="14" name="Rectangle 13"/>
          <p:cNvSpPr/>
          <p:nvPr/>
        </p:nvSpPr>
        <p:spPr>
          <a:xfrm>
            <a:off x="8937659" y="5413404"/>
            <a:ext cx="703473" cy="140897"/>
          </a:xfrm>
          <a:prstGeom prst="rect">
            <a:avLst/>
          </a:prstGeom>
          <a:solidFill>
            <a:srgbClr val="E29D25"/>
          </a:solidFill>
          <a:ln>
            <a:solidFill>
              <a:srgbClr val="E29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24" name="Group 23"/>
          <p:cNvGrpSpPr/>
          <p:nvPr/>
        </p:nvGrpSpPr>
        <p:grpSpPr>
          <a:xfrm>
            <a:off x="9243108" y="6680332"/>
            <a:ext cx="1634874" cy="128113"/>
            <a:chOff x="4485507" y="4366022"/>
            <a:chExt cx="3056975" cy="239552"/>
          </a:xfrm>
        </p:grpSpPr>
        <p:cxnSp>
          <p:nvCxnSpPr>
            <p:cNvPr id="13" name="Straight Connector 12"/>
            <p:cNvCxnSpPr/>
            <p:nvPr/>
          </p:nvCxnSpPr>
          <p:spPr>
            <a:xfrm>
              <a:off x="4485507" y="4474071"/>
              <a:ext cx="3056975"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5927837" y="4366022"/>
              <a:ext cx="239552" cy="23955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cxnSp>
        <p:nvCxnSpPr>
          <p:cNvPr id="27" name="Straight Connector 26"/>
          <p:cNvCxnSpPr>
            <a:cxnSpLocks/>
          </p:cNvCxnSpPr>
          <p:nvPr/>
        </p:nvCxnSpPr>
        <p:spPr>
          <a:xfrm>
            <a:off x="8940239" y="5561904"/>
            <a:ext cx="700893" cy="0"/>
          </a:xfrm>
          <a:prstGeom prst="line">
            <a:avLst/>
          </a:prstGeom>
          <a:ln w="44450">
            <a:solidFill>
              <a:srgbClr val="00B0F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p:cNvCxnSpPr>
          <p:nvPr/>
        </p:nvCxnSpPr>
        <p:spPr>
          <a:xfrm flipH="1">
            <a:off x="8377515" y="6087424"/>
            <a:ext cx="3808800" cy="47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15" idx="3"/>
            <a:endCxn id="44" idx="3"/>
          </p:cNvCxnSpPr>
          <p:nvPr/>
        </p:nvCxnSpPr>
        <p:spPr>
          <a:xfrm flipV="1">
            <a:off x="10033230" y="5814251"/>
            <a:ext cx="1999823" cy="975432"/>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15" idx="3"/>
            <a:endCxn id="44" idx="1"/>
          </p:cNvCxnSpPr>
          <p:nvPr/>
        </p:nvCxnSpPr>
        <p:spPr>
          <a:xfrm flipV="1">
            <a:off x="10033230" y="5313384"/>
            <a:ext cx="1505853" cy="147630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cxnSpLocks/>
          </p:cNvCxnSpPr>
          <p:nvPr/>
        </p:nvCxnSpPr>
        <p:spPr>
          <a:xfrm flipV="1">
            <a:off x="10743893" y="6087424"/>
            <a:ext cx="720602" cy="1"/>
          </a:xfrm>
          <a:prstGeom prst="line">
            <a:avLst/>
          </a:prstGeom>
          <a:ln w="44450">
            <a:solidFill>
              <a:srgbClr val="00B05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rot="2723836">
            <a:off x="11434331" y="5493369"/>
            <a:ext cx="703473" cy="140897"/>
          </a:xfrm>
          <a:prstGeom prst="rect">
            <a:avLst/>
          </a:prstGeom>
          <a:solidFill>
            <a:srgbClr val="E29D25"/>
          </a:solidFill>
          <a:ln>
            <a:solidFill>
              <a:srgbClr val="E29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63" name="Straight Connector 62"/>
          <p:cNvCxnSpPr>
            <a:cxnSpLocks/>
          </p:cNvCxnSpPr>
          <p:nvPr/>
        </p:nvCxnSpPr>
        <p:spPr>
          <a:xfrm>
            <a:off x="11481726" y="5358619"/>
            <a:ext cx="498313" cy="511690"/>
          </a:xfrm>
          <a:prstGeom prst="line">
            <a:avLst/>
          </a:prstGeom>
          <a:ln w="44450">
            <a:solidFill>
              <a:srgbClr val="00B0F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cxnSpLocks/>
          </p:cNvCxnSpPr>
          <p:nvPr/>
        </p:nvCxnSpPr>
        <p:spPr>
          <a:xfrm flipV="1">
            <a:off x="9426475" y="6083558"/>
            <a:ext cx="433353" cy="1"/>
          </a:xfrm>
          <a:prstGeom prst="line">
            <a:avLst/>
          </a:prstGeom>
          <a:ln w="44450">
            <a:solidFill>
              <a:srgbClr val="00B05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32" name="Arc 31">
            <a:extLst>
              <a:ext uri="{FF2B5EF4-FFF2-40B4-BE49-F238E27FC236}">
                <a16:creationId xmlns:a16="http://schemas.microsoft.com/office/drawing/2014/main" id="{E7EB80AB-F00E-4581-AA3D-F131EE783211}"/>
              </a:ext>
            </a:extLst>
          </p:cNvPr>
          <p:cNvSpPr/>
          <p:nvPr/>
        </p:nvSpPr>
        <p:spPr>
          <a:xfrm>
            <a:off x="9520276" y="6166077"/>
            <a:ext cx="1116496" cy="1116496"/>
          </a:xfrm>
          <a:prstGeom prst="arc">
            <a:avLst>
              <a:gd name="adj1" fmla="val 10796264"/>
              <a:gd name="adj2" fmla="val 34561"/>
            </a:avLst>
          </a:prstGeom>
          <a:ln w="25400">
            <a:solidFill>
              <a:schemeClr val="tx1"/>
            </a:solidFill>
            <a:headEnd type="arrow" w="med" len="sm"/>
            <a:tailEnd type="arrow"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cxnSp>
        <p:nvCxnSpPr>
          <p:cNvPr id="34" name="Straight Connector 33">
            <a:extLst>
              <a:ext uri="{FF2B5EF4-FFF2-40B4-BE49-F238E27FC236}">
                <a16:creationId xmlns:a16="http://schemas.microsoft.com/office/drawing/2014/main" id="{91D46976-176A-4F9D-8FEE-C7C8C6C3A218}"/>
              </a:ext>
            </a:extLst>
          </p:cNvPr>
          <p:cNvCxnSpPr>
            <a:cxnSpLocks/>
          </p:cNvCxnSpPr>
          <p:nvPr/>
        </p:nvCxnSpPr>
        <p:spPr>
          <a:xfrm flipH="1" flipV="1">
            <a:off x="9641132" y="5483853"/>
            <a:ext cx="437392" cy="119648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C7476EF-C4E4-4EED-9857-92092B3FB3F8}"/>
              </a:ext>
            </a:extLst>
          </p:cNvPr>
          <p:cNvCxnSpPr>
            <a:cxnSpLocks/>
          </p:cNvCxnSpPr>
          <p:nvPr/>
        </p:nvCxnSpPr>
        <p:spPr>
          <a:xfrm flipH="1" flipV="1">
            <a:off x="8937659" y="5588509"/>
            <a:ext cx="1095571" cy="1110585"/>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3" name="Arc 32">
            <a:extLst>
              <a:ext uri="{FF2B5EF4-FFF2-40B4-BE49-F238E27FC236}">
                <a16:creationId xmlns:a16="http://schemas.microsoft.com/office/drawing/2014/main" id="{EC5CAA41-3BE4-4304-BBA9-498B97C0415D}"/>
              </a:ext>
            </a:extLst>
          </p:cNvPr>
          <p:cNvSpPr/>
          <p:nvPr/>
        </p:nvSpPr>
        <p:spPr>
          <a:xfrm>
            <a:off x="9520276" y="6161107"/>
            <a:ext cx="1116496" cy="1116496"/>
          </a:xfrm>
          <a:prstGeom prst="arc">
            <a:avLst>
              <a:gd name="adj1" fmla="val 13373388"/>
              <a:gd name="adj2" fmla="val 15178841"/>
            </a:avLst>
          </a:prstGeom>
          <a:ln w="44450">
            <a:solidFill>
              <a:srgbClr val="FF404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54" name="Arc 53"/>
          <p:cNvSpPr/>
          <p:nvPr/>
        </p:nvSpPr>
        <p:spPr>
          <a:xfrm>
            <a:off x="9493744" y="6114672"/>
            <a:ext cx="1116496" cy="1116496"/>
          </a:xfrm>
          <a:prstGeom prst="arc">
            <a:avLst>
              <a:gd name="adj1" fmla="val 19247568"/>
              <a:gd name="adj2" fmla="val 20719990"/>
            </a:avLst>
          </a:prstGeom>
          <a:ln w="44450">
            <a:solidFill>
              <a:srgbClr val="FF404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Tree>
    <p:extLst>
      <p:ext uri="{BB962C8B-B14F-4D97-AF65-F5344CB8AC3E}">
        <p14:creationId xmlns:p14="http://schemas.microsoft.com/office/powerpoint/2010/main" val="1541291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2471" y="2788991"/>
            <a:ext cx="2205901" cy="2205901"/>
          </a:xfrm>
          <a:prstGeom prst="rect">
            <a:avLst/>
          </a:prstGeom>
        </p:spPr>
      </p:pic>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5434" y="2795948"/>
            <a:ext cx="2205570" cy="2205570"/>
          </a:xfrm>
          <a:prstGeom prst="rect">
            <a:avLst/>
          </a:prstGeom>
        </p:spPr>
      </p:pic>
      <p:sp>
        <p:nvSpPr>
          <p:cNvPr id="4" name="Title 3">
            <a:extLst>
              <a:ext uri="{FF2B5EF4-FFF2-40B4-BE49-F238E27FC236}">
                <a16:creationId xmlns:a16="http://schemas.microsoft.com/office/drawing/2014/main" id="{92CAFE23-CE88-4FD1-B2BD-41D83AFEB7BE}"/>
              </a:ext>
            </a:extLst>
          </p:cNvPr>
          <p:cNvSpPr>
            <a:spLocks noGrp="1"/>
          </p:cNvSpPr>
          <p:nvPr>
            <p:ph type="title"/>
          </p:nvPr>
        </p:nvSpPr>
        <p:spPr/>
        <p:txBody>
          <a:bodyPr/>
          <a:lstStyle/>
          <a:p>
            <a:r>
              <a:rPr lang="en-US"/>
              <a:t>Alone, the parallel technique is even worse</a:t>
            </a:r>
          </a:p>
        </p:txBody>
      </p:sp>
      <p:sp>
        <p:nvSpPr>
          <p:cNvPr id="9" name="Text Placeholder 8"/>
          <p:cNvSpPr>
            <a:spLocks noGrp="1"/>
          </p:cNvSpPr>
          <p:nvPr>
            <p:ph type="body" idx="4294967295"/>
          </p:nvPr>
        </p:nvSpPr>
        <p:spPr>
          <a:xfrm>
            <a:off x="7325513" y="2057595"/>
            <a:ext cx="1859815" cy="826375"/>
          </a:xfrm>
        </p:spPr>
        <p:txBody>
          <a:bodyPr>
            <a:normAutofit/>
          </a:bodyPr>
          <a:lstStyle/>
          <a:p>
            <a:pPr marL="0" indent="0" algn="ctr">
              <a:buNone/>
            </a:pPr>
            <a:r>
              <a:rPr lang="en-US" sz="2400"/>
              <a:t>Uniform area technique</a:t>
            </a:r>
            <a:endParaRPr lang="cs-CZ" sz="2400"/>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579" y="2337692"/>
            <a:ext cx="3551767" cy="2663826"/>
          </a:xfrm>
          <a:prstGeom prst="rect">
            <a:avLst/>
          </a:prstGeom>
        </p:spPr>
      </p:pic>
      <p:sp>
        <p:nvSpPr>
          <p:cNvPr id="6" name="Footer Placeholder 5"/>
          <p:cNvSpPr>
            <a:spLocks noGrp="1"/>
          </p:cNvSpPr>
          <p:nvPr>
            <p:ph type="ftr" sz="quarter" idx="10"/>
          </p:nvPr>
        </p:nvSpPr>
        <p:spPr/>
        <p:txBody>
          <a:bodyPr/>
          <a:lstStyle/>
          <a:p>
            <a:pPr algn="l"/>
            <a:r>
              <a:rPr lang="en-US">
                <a:solidFill>
                  <a:srgbClr val="34205B"/>
                </a:solidFill>
              </a:rPr>
              <a:t>Kondapaneni, Vévoda, Grittmann, Skřivan, Slusallek, Křivánek -- Optimal multiple importance sampling</a:t>
            </a:r>
            <a:endParaRPr lang="cs-CZ">
              <a:solidFill>
                <a:srgbClr val="34205B"/>
              </a:solidFill>
            </a:endParaRPr>
          </a:p>
        </p:txBody>
      </p:sp>
      <p:sp>
        <p:nvSpPr>
          <p:cNvPr id="7" name="Slide Number Placeholder 6"/>
          <p:cNvSpPr>
            <a:spLocks noGrp="1"/>
          </p:cNvSpPr>
          <p:nvPr>
            <p:ph type="sldNum" sz="quarter" idx="11"/>
          </p:nvPr>
        </p:nvSpPr>
        <p:spPr/>
        <p:txBody>
          <a:bodyPr/>
          <a:lstStyle/>
          <a:p>
            <a:fld id="{22715E2D-623F-42BE-A608-3D699D020166}" type="slidenum">
              <a:rPr lang="x-none" smtClean="0"/>
              <a:pPr/>
              <a:t>44</a:t>
            </a:fld>
            <a:endParaRPr lang="x-none"/>
          </a:p>
        </p:txBody>
      </p:sp>
      <p:grpSp>
        <p:nvGrpSpPr>
          <p:cNvPr id="3" name="Group 2"/>
          <p:cNvGrpSpPr/>
          <p:nvPr/>
        </p:nvGrpSpPr>
        <p:grpSpPr>
          <a:xfrm>
            <a:off x="5922977" y="3287640"/>
            <a:ext cx="832002" cy="1367498"/>
            <a:chOff x="10131340" y="2059057"/>
            <a:chExt cx="832002" cy="1367498"/>
          </a:xfrm>
          <a:effectLst>
            <a:outerShdw blurRad="63500" sx="102000" sy="102000" algn="ctr" rotWithShape="0">
              <a:prstClr val="black">
                <a:alpha val="40000"/>
              </a:prstClr>
            </a:outerShdw>
          </a:effectLst>
        </p:grpSpPr>
        <p:sp>
          <p:nvSpPr>
            <p:cNvPr id="59" name="Right Arrow 58"/>
            <p:cNvSpPr/>
            <p:nvPr/>
          </p:nvSpPr>
          <p:spPr>
            <a:xfrm rot="17140500" flipH="1">
              <a:off x="10047507" y="2791711"/>
              <a:ext cx="965730" cy="303957"/>
            </a:xfrm>
            <a:prstGeom prst="rightArrow">
              <a:avLst>
                <a:gd name="adj1" fmla="val 27005"/>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grpSp>
          <p:nvGrpSpPr>
            <p:cNvPr id="55" name="Group 54"/>
            <p:cNvGrpSpPr/>
            <p:nvPr/>
          </p:nvGrpSpPr>
          <p:grpSpPr>
            <a:xfrm>
              <a:off x="10131340" y="2059057"/>
              <a:ext cx="832002" cy="557270"/>
              <a:chOff x="10413862" y="2499765"/>
              <a:chExt cx="832002" cy="557270"/>
            </a:xfrm>
          </p:grpSpPr>
          <p:sp>
            <p:nvSpPr>
              <p:cNvPr id="56" name="Right Arrow 55"/>
              <p:cNvSpPr/>
              <p:nvPr/>
            </p:nvSpPr>
            <p:spPr>
              <a:xfrm rot="1641975" flipH="1">
                <a:off x="10413862" y="2531692"/>
                <a:ext cx="664382" cy="329087"/>
              </a:xfrm>
              <a:prstGeom prst="rightArrow">
                <a:avLst>
                  <a:gd name="adj1" fmla="val 27005"/>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57" name="Smiley Face 56"/>
              <p:cNvSpPr/>
              <p:nvPr/>
            </p:nvSpPr>
            <p:spPr>
              <a:xfrm>
                <a:off x="10676477" y="2499765"/>
                <a:ext cx="569387" cy="557270"/>
              </a:xfrm>
              <a:prstGeom prst="smileyFace">
                <a:avLst>
                  <a:gd name="adj" fmla="val 4653"/>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sp>
        <p:nvSpPr>
          <p:cNvPr id="37" name="Text Placeholder 8">
            <a:extLst>
              <a:ext uri="{FF2B5EF4-FFF2-40B4-BE49-F238E27FC236}">
                <a16:creationId xmlns:a16="http://schemas.microsoft.com/office/drawing/2014/main" id="{A8DD7D8D-B2F8-49FB-B364-16CECA379F85}"/>
              </a:ext>
            </a:extLst>
          </p:cNvPr>
          <p:cNvSpPr txBox="1">
            <a:spLocks/>
          </p:cNvSpPr>
          <p:nvPr/>
        </p:nvSpPr>
        <p:spPr>
          <a:xfrm>
            <a:off x="4778311" y="2051541"/>
            <a:ext cx="1859815" cy="826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4205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4205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4205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4205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420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a:t>Spherical technique</a:t>
            </a:r>
            <a:endParaRPr lang="cs-CZ" sz="2400"/>
          </a:p>
        </p:txBody>
      </p:sp>
      <p:cxnSp>
        <p:nvCxnSpPr>
          <p:cNvPr id="72" name="Straight Connector 71">
            <a:extLst>
              <a:ext uri="{FF2B5EF4-FFF2-40B4-BE49-F238E27FC236}">
                <a16:creationId xmlns:a16="http://schemas.microsoft.com/office/drawing/2014/main" id="{336797DC-84E1-480F-B83A-0229E3313ACA}"/>
              </a:ext>
            </a:extLst>
          </p:cNvPr>
          <p:cNvCxnSpPr/>
          <p:nvPr/>
        </p:nvCxnSpPr>
        <p:spPr>
          <a:xfrm>
            <a:off x="5194992" y="1956706"/>
            <a:ext cx="990600" cy="0"/>
          </a:xfrm>
          <a:prstGeom prst="line">
            <a:avLst/>
          </a:prstGeom>
          <a:ln w="76200">
            <a:solidFill>
              <a:srgbClr val="FF404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C27EC41-6B68-4101-8BDD-3B0B87C1E970}"/>
              </a:ext>
            </a:extLst>
          </p:cNvPr>
          <p:cNvCxnSpPr/>
          <p:nvPr/>
        </p:nvCxnSpPr>
        <p:spPr>
          <a:xfrm>
            <a:off x="7796300" y="1956706"/>
            <a:ext cx="9906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9155F458-7E24-4DDF-8B3F-D4C8F79C92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9839" y="2795948"/>
            <a:ext cx="2205570" cy="2205570"/>
          </a:xfrm>
          <a:prstGeom prst="rect">
            <a:avLst/>
          </a:prstGeom>
        </p:spPr>
      </p:pic>
      <p:grpSp>
        <p:nvGrpSpPr>
          <p:cNvPr id="38" name="Group 37">
            <a:extLst>
              <a:ext uri="{FF2B5EF4-FFF2-40B4-BE49-F238E27FC236}">
                <a16:creationId xmlns:a16="http://schemas.microsoft.com/office/drawing/2014/main" id="{D54DBA08-6E01-41CD-AC58-6B66507A06C9}"/>
              </a:ext>
            </a:extLst>
          </p:cNvPr>
          <p:cNvGrpSpPr/>
          <p:nvPr/>
        </p:nvGrpSpPr>
        <p:grpSpPr>
          <a:xfrm>
            <a:off x="9480108" y="4234841"/>
            <a:ext cx="1710448" cy="597889"/>
            <a:chOff x="7033961" y="5279753"/>
            <a:chExt cx="1710448" cy="597889"/>
          </a:xfrm>
          <a:effectLst>
            <a:outerShdw blurRad="63500" sx="102000" sy="102000" algn="ctr" rotWithShape="0">
              <a:prstClr val="black">
                <a:alpha val="40000"/>
              </a:prstClr>
            </a:outerShdw>
          </a:effectLst>
        </p:grpSpPr>
        <p:sp>
          <p:nvSpPr>
            <p:cNvPr id="39" name="Right Arrow 57">
              <a:extLst>
                <a:ext uri="{FF2B5EF4-FFF2-40B4-BE49-F238E27FC236}">
                  <a16:creationId xmlns:a16="http://schemas.microsoft.com/office/drawing/2014/main" id="{1900F269-34BD-4DD9-A72F-322809542E6D}"/>
                </a:ext>
              </a:extLst>
            </p:cNvPr>
            <p:cNvSpPr/>
            <p:nvPr/>
          </p:nvSpPr>
          <p:spPr>
            <a:xfrm rot="579205">
              <a:off x="7271061" y="5525036"/>
              <a:ext cx="1473348" cy="352606"/>
            </a:xfrm>
            <a:prstGeom prst="rightArrow">
              <a:avLst>
                <a:gd name="adj1" fmla="val 27005"/>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grpSp>
          <p:nvGrpSpPr>
            <p:cNvPr id="40" name="Group 39">
              <a:extLst>
                <a:ext uri="{FF2B5EF4-FFF2-40B4-BE49-F238E27FC236}">
                  <a16:creationId xmlns:a16="http://schemas.microsoft.com/office/drawing/2014/main" id="{F1DFA3A0-0334-4205-A7D5-C1735F159271}"/>
                </a:ext>
              </a:extLst>
            </p:cNvPr>
            <p:cNvGrpSpPr/>
            <p:nvPr/>
          </p:nvGrpSpPr>
          <p:grpSpPr>
            <a:xfrm>
              <a:off x="7033961" y="5279753"/>
              <a:ext cx="838837" cy="564419"/>
              <a:chOff x="8794361" y="2075090"/>
              <a:chExt cx="838837" cy="564419"/>
            </a:xfrm>
          </p:grpSpPr>
          <p:sp>
            <p:nvSpPr>
              <p:cNvPr id="41" name="Right Arrow 52">
                <a:extLst>
                  <a:ext uri="{FF2B5EF4-FFF2-40B4-BE49-F238E27FC236}">
                    <a16:creationId xmlns:a16="http://schemas.microsoft.com/office/drawing/2014/main" id="{CF2FB4FE-1336-444E-830E-E6288F9DCABF}"/>
                  </a:ext>
                </a:extLst>
              </p:cNvPr>
              <p:cNvSpPr/>
              <p:nvPr/>
            </p:nvSpPr>
            <p:spPr>
              <a:xfrm rot="19958025">
                <a:off x="8968816" y="2075090"/>
                <a:ext cx="664382" cy="329087"/>
              </a:xfrm>
              <a:prstGeom prst="rightArrow">
                <a:avLst>
                  <a:gd name="adj1" fmla="val 27005"/>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42" name="Smiley Face 41">
                <a:extLst>
                  <a:ext uri="{FF2B5EF4-FFF2-40B4-BE49-F238E27FC236}">
                    <a16:creationId xmlns:a16="http://schemas.microsoft.com/office/drawing/2014/main" id="{B40E4B0C-D7FD-4A49-855F-85BE9ACCF757}"/>
                  </a:ext>
                </a:extLst>
              </p:cNvPr>
              <p:cNvSpPr/>
              <p:nvPr/>
            </p:nvSpPr>
            <p:spPr>
              <a:xfrm>
                <a:off x="8794361" y="2082239"/>
                <a:ext cx="569387" cy="557270"/>
              </a:xfrm>
              <a:prstGeom prst="smileyFace">
                <a:avLst>
                  <a:gd name="adj" fmla="val -4653"/>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sp>
        <p:nvSpPr>
          <p:cNvPr id="44" name="Text Placeholder 8">
            <a:extLst>
              <a:ext uri="{FF2B5EF4-FFF2-40B4-BE49-F238E27FC236}">
                <a16:creationId xmlns:a16="http://schemas.microsoft.com/office/drawing/2014/main" id="{FCB0BCC4-8562-448E-BBB2-AF45AB906FD7}"/>
              </a:ext>
            </a:extLst>
          </p:cNvPr>
          <p:cNvSpPr txBox="1">
            <a:spLocks/>
          </p:cNvSpPr>
          <p:nvPr/>
        </p:nvSpPr>
        <p:spPr>
          <a:xfrm>
            <a:off x="9872715" y="2062010"/>
            <a:ext cx="1859815" cy="826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4205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4205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4205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4205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420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a:t>Parallel technique</a:t>
            </a:r>
            <a:endParaRPr lang="cs-CZ" sz="2400"/>
          </a:p>
        </p:txBody>
      </p:sp>
      <p:cxnSp>
        <p:nvCxnSpPr>
          <p:cNvPr id="45" name="Straight Connector 44">
            <a:extLst>
              <a:ext uri="{FF2B5EF4-FFF2-40B4-BE49-F238E27FC236}">
                <a16:creationId xmlns:a16="http://schemas.microsoft.com/office/drawing/2014/main" id="{2BF294F7-D4E3-4A13-B1F3-1C17C859C2FD}"/>
              </a:ext>
            </a:extLst>
          </p:cNvPr>
          <p:cNvCxnSpPr/>
          <p:nvPr/>
        </p:nvCxnSpPr>
        <p:spPr>
          <a:xfrm>
            <a:off x="10309004" y="1956706"/>
            <a:ext cx="990600"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E586CCE4-4AD0-4349-813C-80E7679468C1}"/>
              </a:ext>
            </a:extLst>
          </p:cNvPr>
          <p:cNvGrpSpPr/>
          <p:nvPr/>
        </p:nvGrpSpPr>
        <p:grpSpPr>
          <a:xfrm>
            <a:off x="6885305" y="4213681"/>
            <a:ext cx="1721269" cy="629382"/>
            <a:chOff x="7216092" y="4100160"/>
            <a:chExt cx="1721269" cy="629382"/>
          </a:xfrm>
          <a:effectLst>
            <a:outerShdw blurRad="63500" sx="102000" sy="102000" algn="ctr" rotWithShape="0">
              <a:prstClr val="black">
                <a:alpha val="40000"/>
              </a:prstClr>
            </a:outerShdw>
          </a:effectLst>
        </p:grpSpPr>
        <p:grpSp>
          <p:nvGrpSpPr>
            <p:cNvPr id="47" name="Group 46">
              <a:extLst>
                <a:ext uri="{FF2B5EF4-FFF2-40B4-BE49-F238E27FC236}">
                  <a16:creationId xmlns:a16="http://schemas.microsoft.com/office/drawing/2014/main" id="{C6BEFA6B-A1A3-44B9-BB97-52849C365687}"/>
                </a:ext>
              </a:extLst>
            </p:cNvPr>
            <p:cNvGrpSpPr/>
            <p:nvPr/>
          </p:nvGrpSpPr>
          <p:grpSpPr>
            <a:xfrm>
              <a:off x="7401368" y="4100160"/>
              <a:ext cx="1535993" cy="597889"/>
              <a:chOff x="7208416" y="5279753"/>
              <a:chExt cx="1535993" cy="597889"/>
            </a:xfrm>
          </p:grpSpPr>
          <p:sp>
            <p:nvSpPr>
              <p:cNvPr id="49" name="Right Arrow 57">
                <a:extLst>
                  <a:ext uri="{FF2B5EF4-FFF2-40B4-BE49-F238E27FC236}">
                    <a16:creationId xmlns:a16="http://schemas.microsoft.com/office/drawing/2014/main" id="{B5DEE402-ACD3-4D39-86E7-AD6256DF04BE}"/>
                  </a:ext>
                </a:extLst>
              </p:cNvPr>
              <p:cNvSpPr/>
              <p:nvPr/>
            </p:nvSpPr>
            <p:spPr>
              <a:xfrm rot="579205">
                <a:off x="7271061" y="5525036"/>
                <a:ext cx="1473348" cy="352606"/>
              </a:xfrm>
              <a:prstGeom prst="rightArrow">
                <a:avLst>
                  <a:gd name="adj1" fmla="val 27005"/>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50" name="Right Arrow 52">
                <a:extLst>
                  <a:ext uri="{FF2B5EF4-FFF2-40B4-BE49-F238E27FC236}">
                    <a16:creationId xmlns:a16="http://schemas.microsoft.com/office/drawing/2014/main" id="{C11761D5-682D-4E29-8C70-E64169E9C463}"/>
                  </a:ext>
                </a:extLst>
              </p:cNvPr>
              <p:cNvSpPr/>
              <p:nvPr/>
            </p:nvSpPr>
            <p:spPr>
              <a:xfrm rot="19958025">
                <a:off x="7208416" y="5279753"/>
                <a:ext cx="664382" cy="329087"/>
              </a:xfrm>
              <a:prstGeom prst="rightArrow">
                <a:avLst>
                  <a:gd name="adj1" fmla="val 27005"/>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grpSp>
        <p:sp>
          <p:nvSpPr>
            <p:cNvPr id="48" name="Smiley Face 47">
              <a:extLst>
                <a:ext uri="{FF2B5EF4-FFF2-40B4-BE49-F238E27FC236}">
                  <a16:creationId xmlns:a16="http://schemas.microsoft.com/office/drawing/2014/main" id="{7E4151B5-8AE0-4D2A-9A76-61C5EF8388D1}"/>
                </a:ext>
              </a:extLst>
            </p:cNvPr>
            <p:cNvSpPr/>
            <p:nvPr/>
          </p:nvSpPr>
          <p:spPr>
            <a:xfrm>
              <a:off x="7216092" y="4172272"/>
              <a:ext cx="569387" cy="557270"/>
            </a:xfrm>
            <a:prstGeom prst="smileyFace">
              <a:avLst>
                <a:gd name="adj" fmla="val 209"/>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81" name="Rectangle 80">
            <a:extLst>
              <a:ext uri="{FF2B5EF4-FFF2-40B4-BE49-F238E27FC236}">
                <a16:creationId xmlns:a16="http://schemas.microsoft.com/office/drawing/2014/main" id="{AC781E3B-4948-4E06-B7B9-9F1C3727775E}"/>
              </a:ext>
            </a:extLst>
          </p:cNvPr>
          <p:cNvSpPr/>
          <p:nvPr/>
        </p:nvSpPr>
        <p:spPr>
          <a:xfrm>
            <a:off x="8937659" y="5413404"/>
            <a:ext cx="703473" cy="140897"/>
          </a:xfrm>
          <a:prstGeom prst="rect">
            <a:avLst/>
          </a:prstGeom>
          <a:solidFill>
            <a:srgbClr val="E29D25"/>
          </a:solidFill>
          <a:ln>
            <a:solidFill>
              <a:srgbClr val="E29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82" name="Group 81">
            <a:extLst>
              <a:ext uri="{FF2B5EF4-FFF2-40B4-BE49-F238E27FC236}">
                <a16:creationId xmlns:a16="http://schemas.microsoft.com/office/drawing/2014/main" id="{FFB4C74B-9A2F-4482-8DA0-0E1762C7DF00}"/>
              </a:ext>
            </a:extLst>
          </p:cNvPr>
          <p:cNvGrpSpPr/>
          <p:nvPr/>
        </p:nvGrpSpPr>
        <p:grpSpPr>
          <a:xfrm>
            <a:off x="9243108" y="6680332"/>
            <a:ext cx="1634874" cy="128113"/>
            <a:chOff x="4485507" y="4366022"/>
            <a:chExt cx="3056975" cy="239552"/>
          </a:xfrm>
        </p:grpSpPr>
        <p:cxnSp>
          <p:nvCxnSpPr>
            <p:cNvPr id="83" name="Straight Connector 82">
              <a:extLst>
                <a:ext uri="{FF2B5EF4-FFF2-40B4-BE49-F238E27FC236}">
                  <a16:creationId xmlns:a16="http://schemas.microsoft.com/office/drawing/2014/main" id="{0BE269E0-1098-4229-B2E4-F68CBC654FA9}"/>
                </a:ext>
              </a:extLst>
            </p:cNvPr>
            <p:cNvCxnSpPr/>
            <p:nvPr/>
          </p:nvCxnSpPr>
          <p:spPr>
            <a:xfrm>
              <a:off x="4485507" y="4474071"/>
              <a:ext cx="3056975"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Oval 90">
              <a:extLst>
                <a:ext uri="{FF2B5EF4-FFF2-40B4-BE49-F238E27FC236}">
                  <a16:creationId xmlns:a16="http://schemas.microsoft.com/office/drawing/2014/main" id="{94EDE8A9-663D-4EAB-9FD3-BBF7AD349D3D}"/>
                </a:ext>
              </a:extLst>
            </p:cNvPr>
            <p:cNvSpPr/>
            <p:nvPr/>
          </p:nvSpPr>
          <p:spPr>
            <a:xfrm>
              <a:off x="5927837" y="4366022"/>
              <a:ext cx="239552" cy="23955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cxnSp>
        <p:nvCxnSpPr>
          <p:cNvPr id="92" name="Straight Connector 91">
            <a:extLst>
              <a:ext uri="{FF2B5EF4-FFF2-40B4-BE49-F238E27FC236}">
                <a16:creationId xmlns:a16="http://schemas.microsoft.com/office/drawing/2014/main" id="{860205C3-FE93-4F03-8976-4C537BBC632B}"/>
              </a:ext>
            </a:extLst>
          </p:cNvPr>
          <p:cNvCxnSpPr>
            <a:cxnSpLocks/>
          </p:cNvCxnSpPr>
          <p:nvPr/>
        </p:nvCxnSpPr>
        <p:spPr>
          <a:xfrm>
            <a:off x="8940239" y="5561904"/>
            <a:ext cx="700893" cy="0"/>
          </a:xfrm>
          <a:prstGeom prst="line">
            <a:avLst/>
          </a:prstGeom>
          <a:ln w="44450">
            <a:solidFill>
              <a:srgbClr val="00B0F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F85DFE7F-3276-4A9A-9CDC-8F2A5C18E810}"/>
              </a:ext>
            </a:extLst>
          </p:cNvPr>
          <p:cNvCxnSpPr>
            <a:cxnSpLocks/>
          </p:cNvCxnSpPr>
          <p:nvPr/>
        </p:nvCxnSpPr>
        <p:spPr>
          <a:xfrm flipH="1">
            <a:off x="8377515" y="6087424"/>
            <a:ext cx="3808800" cy="47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7C9B0821-EB89-458A-B74C-8ECA492152FA}"/>
              </a:ext>
            </a:extLst>
          </p:cNvPr>
          <p:cNvCxnSpPr>
            <a:stCxn id="91" idx="3"/>
            <a:endCxn id="97" idx="3"/>
          </p:cNvCxnSpPr>
          <p:nvPr/>
        </p:nvCxnSpPr>
        <p:spPr>
          <a:xfrm flipV="1">
            <a:off x="10033230" y="5814251"/>
            <a:ext cx="1999823" cy="975432"/>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E021D3EE-2F8A-45E5-B00B-24077785C598}"/>
              </a:ext>
            </a:extLst>
          </p:cNvPr>
          <p:cNvCxnSpPr>
            <a:stCxn id="91" idx="3"/>
            <a:endCxn id="97" idx="1"/>
          </p:cNvCxnSpPr>
          <p:nvPr/>
        </p:nvCxnSpPr>
        <p:spPr>
          <a:xfrm flipV="1">
            <a:off x="10033230" y="5313384"/>
            <a:ext cx="1505853" cy="147630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C012CA7-B763-4E6E-A8B5-93700ED67CE5}"/>
              </a:ext>
            </a:extLst>
          </p:cNvPr>
          <p:cNvCxnSpPr>
            <a:cxnSpLocks/>
          </p:cNvCxnSpPr>
          <p:nvPr/>
        </p:nvCxnSpPr>
        <p:spPr>
          <a:xfrm flipV="1">
            <a:off x="10743893" y="6087424"/>
            <a:ext cx="720602" cy="1"/>
          </a:xfrm>
          <a:prstGeom prst="line">
            <a:avLst/>
          </a:prstGeom>
          <a:ln w="44450">
            <a:solidFill>
              <a:srgbClr val="00B05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1F17E5B6-9CCA-42CE-8C2C-4E4C91855269}"/>
              </a:ext>
            </a:extLst>
          </p:cNvPr>
          <p:cNvSpPr/>
          <p:nvPr/>
        </p:nvSpPr>
        <p:spPr>
          <a:xfrm rot="2723836">
            <a:off x="11434331" y="5493369"/>
            <a:ext cx="703473" cy="140897"/>
          </a:xfrm>
          <a:prstGeom prst="rect">
            <a:avLst/>
          </a:prstGeom>
          <a:solidFill>
            <a:srgbClr val="E29D25"/>
          </a:solidFill>
          <a:ln>
            <a:solidFill>
              <a:srgbClr val="E29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98" name="Straight Connector 97">
            <a:extLst>
              <a:ext uri="{FF2B5EF4-FFF2-40B4-BE49-F238E27FC236}">
                <a16:creationId xmlns:a16="http://schemas.microsoft.com/office/drawing/2014/main" id="{12FB36BE-5B3D-47A0-98C4-ADA98C9126D8}"/>
              </a:ext>
            </a:extLst>
          </p:cNvPr>
          <p:cNvCxnSpPr>
            <a:cxnSpLocks/>
          </p:cNvCxnSpPr>
          <p:nvPr/>
        </p:nvCxnSpPr>
        <p:spPr>
          <a:xfrm>
            <a:off x="11481726" y="5358619"/>
            <a:ext cx="498313" cy="511690"/>
          </a:xfrm>
          <a:prstGeom prst="line">
            <a:avLst/>
          </a:prstGeom>
          <a:ln w="44450">
            <a:solidFill>
              <a:srgbClr val="00B0F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4820D08-3C24-4E10-8578-A3EEF070A3BF}"/>
              </a:ext>
            </a:extLst>
          </p:cNvPr>
          <p:cNvCxnSpPr>
            <a:cxnSpLocks/>
          </p:cNvCxnSpPr>
          <p:nvPr/>
        </p:nvCxnSpPr>
        <p:spPr>
          <a:xfrm flipV="1">
            <a:off x="9426475" y="6083558"/>
            <a:ext cx="433353" cy="1"/>
          </a:xfrm>
          <a:prstGeom prst="line">
            <a:avLst/>
          </a:prstGeom>
          <a:ln w="44450">
            <a:solidFill>
              <a:srgbClr val="00B05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00" name="Arc 99">
            <a:extLst>
              <a:ext uri="{FF2B5EF4-FFF2-40B4-BE49-F238E27FC236}">
                <a16:creationId xmlns:a16="http://schemas.microsoft.com/office/drawing/2014/main" id="{17D64B25-FBBC-44B5-88C9-A80F646E5DE3}"/>
              </a:ext>
            </a:extLst>
          </p:cNvPr>
          <p:cNvSpPr/>
          <p:nvPr/>
        </p:nvSpPr>
        <p:spPr>
          <a:xfrm>
            <a:off x="9520276" y="6166077"/>
            <a:ext cx="1116496" cy="1116496"/>
          </a:xfrm>
          <a:prstGeom prst="arc">
            <a:avLst>
              <a:gd name="adj1" fmla="val 10796264"/>
              <a:gd name="adj2" fmla="val 34561"/>
            </a:avLst>
          </a:prstGeom>
          <a:ln w="25400">
            <a:solidFill>
              <a:schemeClr val="tx1"/>
            </a:solidFill>
            <a:headEnd type="arrow" w="med" len="sm"/>
            <a:tailEnd type="arrow"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cxnSp>
        <p:nvCxnSpPr>
          <p:cNvPr id="101" name="Straight Connector 100">
            <a:extLst>
              <a:ext uri="{FF2B5EF4-FFF2-40B4-BE49-F238E27FC236}">
                <a16:creationId xmlns:a16="http://schemas.microsoft.com/office/drawing/2014/main" id="{33F84433-E0EA-421B-8B05-DE6D62F3142D}"/>
              </a:ext>
            </a:extLst>
          </p:cNvPr>
          <p:cNvCxnSpPr>
            <a:cxnSpLocks/>
          </p:cNvCxnSpPr>
          <p:nvPr/>
        </p:nvCxnSpPr>
        <p:spPr>
          <a:xfrm flipH="1" flipV="1">
            <a:off x="9641132" y="5483853"/>
            <a:ext cx="437392" cy="119648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3601606C-9F63-4537-9694-10A0CF12AB63}"/>
              </a:ext>
            </a:extLst>
          </p:cNvPr>
          <p:cNvCxnSpPr>
            <a:cxnSpLocks/>
          </p:cNvCxnSpPr>
          <p:nvPr/>
        </p:nvCxnSpPr>
        <p:spPr>
          <a:xfrm flipH="1" flipV="1">
            <a:off x="8937659" y="5588509"/>
            <a:ext cx="1095571" cy="1110585"/>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3" name="Arc 102">
            <a:extLst>
              <a:ext uri="{FF2B5EF4-FFF2-40B4-BE49-F238E27FC236}">
                <a16:creationId xmlns:a16="http://schemas.microsoft.com/office/drawing/2014/main" id="{4A5B2A5F-0765-47DA-8F9D-FF4F9D1F69B6}"/>
              </a:ext>
            </a:extLst>
          </p:cNvPr>
          <p:cNvSpPr/>
          <p:nvPr/>
        </p:nvSpPr>
        <p:spPr>
          <a:xfrm>
            <a:off x="9520276" y="6161107"/>
            <a:ext cx="1116496" cy="1116496"/>
          </a:xfrm>
          <a:prstGeom prst="arc">
            <a:avLst>
              <a:gd name="adj1" fmla="val 13373388"/>
              <a:gd name="adj2" fmla="val 15178841"/>
            </a:avLst>
          </a:prstGeom>
          <a:ln w="44450">
            <a:solidFill>
              <a:srgbClr val="FF404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04" name="Arc 103">
            <a:extLst>
              <a:ext uri="{FF2B5EF4-FFF2-40B4-BE49-F238E27FC236}">
                <a16:creationId xmlns:a16="http://schemas.microsoft.com/office/drawing/2014/main" id="{0E86CE9C-A411-4984-9024-A6FA2E46D6E0}"/>
              </a:ext>
            </a:extLst>
          </p:cNvPr>
          <p:cNvSpPr/>
          <p:nvPr/>
        </p:nvSpPr>
        <p:spPr>
          <a:xfrm>
            <a:off x="9493744" y="6114672"/>
            <a:ext cx="1116496" cy="1116496"/>
          </a:xfrm>
          <a:prstGeom prst="arc">
            <a:avLst>
              <a:gd name="adj1" fmla="val 19247568"/>
              <a:gd name="adj2" fmla="val 20719990"/>
            </a:avLst>
          </a:prstGeom>
          <a:ln w="44450">
            <a:solidFill>
              <a:srgbClr val="FF404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Tree>
    <p:extLst>
      <p:ext uri="{BB962C8B-B14F-4D97-AF65-F5344CB8AC3E}">
        <p14:creationId xmlns:p14="http://schemas.microsoft.com/office/powerpoint/2010/main" val="237058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2D878B4-6350-465A-96E6-309E87D12512}"/>
              </a:ext>
            </a:extLst>
          </p:cNvPr>
          <p:cNvGrpSpPr/>
          <p:nvPr/>
        </p:nvGrpSpPr>
        <p:grpSpPr>
          <a:xfrm>
            <a:off x="4591959" y="1461015"/>
            <a:ext cx="2206800" cy="1163291"/>
            <a:chOff x="4591959" y="1461015"/>
            <a:chExt cx="2206800" cy="1163291"/>
          </a:xfrm>
        </p:grpSpPr>
        <p:sp>
          <p:nvSpPr>
            <p:cNvPr id="31" name="Text Placeholder 10">
              <a:extLst>
                <a:ext uri="{FF2B5EF4-FFF2-40B4-BE49-F238E27FC236}">
                  <a16:creationId xmlns:a16="http://schemas.microsoft.com/office/drawing/2014/main" id="{F2F260A3-EB64-472C-854D-7CA648477274}"/>
                </a:ext>
              </a:extLst>
            </p:cNvPr>
            <p:cNvSpPr txBox="1">
              <a:spLocks/>
            </p:cNvSpPr>
            <p:nvPr/>
          </p:nvSpPr>
          <p:spPr>
            <a:xfrm>
              <a:off x="4591959" y="1521802"/>
              <a:ext cx="2206800" cy="10572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4205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4205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4205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4205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420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2400" dirty="0"/>
                <a:t>Spherical </a:t>
              </a:r>
            </a:p>
            <a:p>
              <a:pPr marL="0" indent="0" algn="ctr">
                <a:spcBef>
                  <a:spcPts val="0"/>
                </a:spcBef>
                <a:buNone/>
              </a:pPr>
              <a:r>
                <a:rPr lang="en-US" sz="2400" dirty="0"/>
                <a:t>+</a:t>
              </a:r>
            </a:p>
            <a:p>
              <a:pPr marL="0" indent="0" algn="ctr">
                <a:spcBef>
                  <a:spcPts val="0"/>
                </a:spcBef>
                <a:buNone/>
              </a:pPr>
              <a:r>
                <a:rPr lang="en-GB" sz="2400" dirty="0"/>
                <a:t> U</a:t>
              </a:r>
              <a:r>
                <a:rPr lang="en-US" sz="2400" dirty="0" err="1"/>
                <a:t>niform</a:t>
              </a:r>
              <a:r>
                <a:rPr lang="en-US" sz="2400" dirty="0"/>
                <a:t> area</a:t>
              </a:r>
            </a:p>
          </p:txBody>
        </p:sp>
        <p:cxnSp>
          <p:nvCxnSpPr>
            <p:cNvPr id="32" name="Straight Connector 31">
              <a:extLst>
                <a:ext uri="{FF2B5EF4-FFF2-40B4-BE49-F238E27FC236}">
                  <a16:creationId xmlns:a16="http://schemas.microsoft.com/office/drawing/2014/main" id="{770376A5-371D-4BCD-855D-41782A914684}"/>
                </a:ext>
              </a:extLst>
            </p:cNvPr>
            <p:cNvCxnSpPr/>
            <p:nvPr/>
          </p:nvCxnSpPr>
          <p:spPr>
            <a:xfrm>
              <a:off x="5176108" y="1461015"/>
              <a:ext cx="990600" cy="0"/>
            </a:xfrm>
            <a:prstGeom prst="line">
              <a:avLst/>
            </a:prstGeom>
            <a:ln w="76200">
              <a:solidFill>
                <a:srgbClr val="FF404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39D4F5E-8A52-424A-A53B-F6836692B1E9}"/>
                </a:ext>
              </a:extLst>
            </p:cNvPr>
            <p:cNvCxnSpPr/>
            <p:nvPr/>
          </p:nvCxnSpPr>
          <p:spPr>
            <a:xfrm>
              <a:off x="5176108" y="2624306"/>
              <a:ext cx="9906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BD14397C-EA7D-495A-8AC8-816210AB9784}"/>
              </a:ext>
            </a:extLst>
          </p:cNvPr>
          <p:cNvSpPr>
            <a:spLocks noGrp="1"/>
          </p:cNvSpPr>
          <p:nvPr>
            <p:ph type="title"/>
          </p:nvPr>
        </p:nvSpPr>
        <p:spPr>
          <a:xfrm>
            <a:off x="835025" y="-192287"/>
            <a:ext cx="10515600" cy="1067562"/>
          </a:xfrm>
        </p:spPr>
        <p:txBody>
          <a:bodyPr>
            <a:normAutofit/>
          </a:bodyPr>
          <a:lstStyle/>
          <a:p>
            <a:r>
              <a:rPr lang="en-GB"/>
              <a:t>With our optimal weights: even better</a:t>
            </a:r>
            <a:endParaRPr lang="x-none"/>
          </a:p>
        </p:txBody>
      </p:sp>
      <p:sp>
        <p:nvSpPr>
          <p:cNvPr id="3" name="Footer Placeholder 2">
            <a:extLst>
              <a:ext uri="{FF2B5EF4-FFF2-40B4-BE49-F238E27FC236}">
                <a16:creationId xmlns:a16="http://schemas.microsoft.com/office/drawing/2014/main" id="{0B1F28D3-E884-477D-B008-2D6635721121}"/>
              </a:ext>
            </a:extLst>
          </p:cNvPr>
          <p:cNvSpPr>
            <a:spLocks noGrp="1"/>
          </p:cNvSpPr>
          <p:nvPr>
            <p:ph type="ftr" sz="quarter" idx="10"/>
          </p:nvPr>
        </p:nvSpPr>
        <p:spPr/>
        <p:txBody>
          <a:bodyPr/>
          <a:lstStyle/>
          <a:p>
            <a:pPr algn="l"/>
            <a:r>
              <a:rPr lang="en-US">
                <a:solidFill>
                  <a:srgbClr val="34205B"/>
                </a:solidFill>
              </a:rPr>
              <a:t>Kondapaneni, Vévoda, Grittmann, Skřivan, Slusallek, Křivánek -- Optimal multiple importance sampling</a:t>
            </a:r>
            <a:endParaRPr lang="cs-CZ">
              <a:solidFill>
                <a:srgbClr val="34205B"/>
              </a:solidFill>
            </a:endParaRPr>
          </a:p>
        </p:txBody>
      </p:sp>
      <p:sp>
        <p:nvSpPr>
          <p:cNvPr id="4" name="Slide Number Placeholder 3">
            <a:extLst>
              <a:ext uri="{FF2B5EF4-FFF2-40B4-BE49-F238E27FC236}">
                <a16:creationId xmlns:a16="http://schemas.microsoft.com/office/drawing/2014/main" id="{4C67A024-C3A2-40D9-802C-64FC67F9514F}"/>
              </a:ext>
            </a:extLst>
          </p:cNvPr>
          <p:cNvSpPr>
            <a:spLocks noGrp="1"/>
          </p:cNvSpPr>
          <p:nvPr>
            <p:ph type="sldNum" sz="quarter" idx="11"/>
          </p:nvPr>
        </p:nvSpPr>
        <p:spPr/>
        <p:txBody>
          <a:bodyPr/>
          <a:lstStyle/>
          <a:p>
            <a:fld id="{22715E2D-623F-42BE-A608-3D699D020166}" type="slidenum">
              <a:rPr lang="x-none" smtClean="0"/>
              <a:pPr/>
              <a:t>45</a:t>
            </a:fld>
            <a:endParaRPr lang="x-none"/>
          </a:p>
        </p:txBody>
      </p:sp>
      <p:pic>
        <p:nvPicPr>
          <p:cNvPr id="6" name="Picture 5">
            <a:extLst>
              <a:ext uri="{FF2B5EF4-FFF2-40B4-BE49-F238E27FC236}">
                <a16:creationId xmlns:a16="http://schemas.microsoft.com/office/drawing/2014/main" id="{D4E05785-0632-47FE-9BC5-07BBA8C646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025" y="2702660"/>
            <a:ext cx="2206800" cy="2206800"/>
          </a:xfrm>
          <a:prstGeom prst="rect">
            <a:avLst/>
          </a:prstGeom>
        </p:spPr>
      </p:pic>
      <p:sp>
        <p:nvSpPr>
          <p:cNvPr id="8" name="Text Placeholder 10">
            <a:extLst>
              <a:ext uri="{FF2B5EF4-FFF2-40B4-BE49-F238E27FC236}">
                <a16:creationId xmlns:a16="http://schemas.microsoft.com/office/drawing/2014/main" id="{08AC45EF-1A5D-4EE0-9EAB-C4E9F5428739}"/>
              </a:ext>
            </a:extLst>
          </p:cNvPr>
          <p:cNvSpPr txBox="1">
            <a:spLocks/>
          </p:cNvSpPr>
          <p:nvPr/>
        </p:nvSpPr>
        <p:spPr>
          <a:xfrm>
            <a:off x="4050361" y="2775080"/>
            <a:ext cx="1866065" cy="5355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4205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4205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4205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4205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420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a:solidFill>
                  <a:schemeClr val="bg1"/>
                </a:solidFill>
              </a:rPr>
              <a:t>1.7x worse</a:t>
            </a:r>
            <a:endParaRPr lang="cs-CZ">
              <a:solidFill>
                <a:schemeClr val="bg1"/>
              </a:solidFill>
            </a:endParaRPr>
          </a:p>
        </p:txBody>
      </p:sp>
      <p:grpSp>
        <p:nvGrpSpPr>
          <p:cNvPr id="10" name="Group 9">
            <a:extLst>
              <a:ext uri="{FF2B5EF4-FFF2-40B4-BE49-F238E27FC236}">
                <a16:creationId xmlns:a16="http://schemas.microsoft.com/office/drawing/2014/main" id="{80C6D532-DBC3-4BF4-8CD7-16074483644A}"/>
              </a:ext>
            </a:extLst>
          </p:cNvPr>
          <p:cNvGrpSpPr/>
          <p:nvPr/>
        </p:nvGrpSpPr>
        <p:grpSpPr>
          <a:xfrm>
            <a:off x="7972369" y="2727772"/>
            <a:ext cx="3152640" cy="2206800"/>
            <a:chOff x="7972369" y="2727772"/>
            <a:chExt cx="3152640" cy="2206800"/>
          </a:xfrm>
        </p:grpSpPr>
        <p:pic>
          <p:nvPicPr>
            <p:cNvPr id="21" name="Picture 20">
              <a:extLst>
                <a:ext uri="{FF2B5EF4-FFF2-40B4-BE49-F238E27FC236}">
                  <a16:creationId xmlns:a16="http://schemas.microsoft.com/office/drawing/2014/main" id="{74057867-39F4-4990-808D-36449E3F6A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3715" y="2727772"/>
              <a:ext cx="2206800" cy="2206800"/>
            </a:xfrm>
            <a:prstGeom prst="rect">
              <a:avLst/>
            </a:prstGeom>
          </p:spPr>
        </p:pic>
        <p:sp>
          <p:nvSpPr>
            <p:cNvPr id="22" name="Text Placeholder 10">
              <a:extLst>
                <a:ext uri="{FF2B5EF4-FFF2-40B4-BE49-F238E27FC236}">
                  <a16:creationId xmlns:a16="http://schemas.microsoft.com/office/drawing/2014/main" id="{2A2B8D3C-727E-4D66-84F9-613CCD0999DE}"/>
                </a:ext>
              </a:extLst>
            </p:cNvPr>
            <p:cNvSpPr txBox="1">
              <a:spLocks/>
            </p:cNvSpPr>
            <p:nvPr/>
          </p:nvSpPr>
          <p:spPr>
            <a:xfrm>
              <a:off x="8797967" y="2731260"/>
              <a:ext cx="1866065" cy="5355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4205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4205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4205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4205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420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a:solidFill>
                    <a:schemeClr val="bg1"/>
                  </a:solidFill>
                </a:rPr>
                <a:t>3.4x better</a:t>
              </a:r>
              <a:endParaRPr lang="cs-CZ">
                <a:solidFill>
                  <a:schemeClr val="bg1"/>
                </a:solidFill>
              </a:endParaRPr>
            </a:p>
          </p:txBody>
        </p:sp>
        <p:grpSp>
          <p:nvGrpSpPr>
            <p:cNvPr id="23" name="Group 22">
              <a:extLst>
                <a:ext uri="{FF2B5EF4-FFF2-40B4-BE49-F238E27FC236}">
                  <a16:creationId xmlns:a16="http://schemas.microsoft.com/office/drawing/2014/main" id="{6810C9FD-9BE2-4A39-8B36-B1EFFA0C9BB0}"/>
                </a:ext>
              </a:extLst>
            </p:cNvPr>
            <p:cNvGrpSpPr/>
            <p:nvPr/>
          </p:nvGrpSpPr>
          <p:grpSpPr>
            <a:xfrm>
              <a:off x="10293007" y="3473564"/>
              <a:ext cx="832002" cy="557270"/>
              <a:chOff x="10413862" y="2499765"/>
              <a:chExt cx="832002" cy="557270"/>
            </a:xfrm>
          </p:grpSpPr>
          <p:sp>
            <p:nvSpPr>
              <p:cNvPr id="24" name="Right Arrow 33">
                <a:extLst>
                  <a:ext uri="{FF2B5EF4-FFF2-40B4-BE49-F238E27FC236}">
                    <a16:creationId xmlns:a16="http://schemas.microsoft.com/office/drawing/2014/main" id="{504F4180-DBCF-4C66-8074-EBDB6E7EEE19}"/>
                  </a:ext>
                </a:extLst>
              </p:cNvPr>
              <p:cNvSpPr/>
              <p:nvPr/>
            </p:nvSpPr>
            <p:spPr>
              <a:xfrm rot="1641975" flipH="1">
                <a:off x="10413862" y="2531692"/>
                <a:ext cx="664382" cy="329087"/>
              </a:xfrm>
              <a:prstGeom prst="rightArrow">
                <a:avLst>
                  <a:gd name="adj1" fmla="val 27005"/>
                  <a:gd name="adj2" fmla="val 5000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25" name="Smiley Face 24">
                <a:extLst>
                  <a:ext uri="{FF2B5EF4-FFF2-40B4-BE49-F238E27FC236}">
                    <a16:creationId xmlns:a16="http://schemas.microsoft.com/office/drawing/2014/main" id="{D27EA5D3-AB6F-4946-826A-89E636C0BF03}"/>
                  </a:ext>
                </a:extLst>
              </p:cNvPr>
              <p:cNvSpPr/>
              <p:nvPr/>
            </p:nvSpPr>
            <p:spPr>
              <a:xfrm>
                <a:off x="10676477" y="2499765"/>
                <a:ext cx="569387" cy="557270"/>
              </a:xfrm>
              <a:prstGeom prst="smileyFace">
                <a:avLst>
                  <a:gd name="adj" fmla="val 4653"/>
                </a:avLst>
              </a:prstGeom>
              <a:solidFill>
                <a:srgbClr val="00B050"/>
              </a:solid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26" name="Group 25">
              <a:extLst>
                <a:ext uri="{FF2B5EF4-FFF2-40B4-BE49-F238E27FC236}">
                  <a16:creationId xmlns:a16="http://schemas.microsoft.com/office/drawing/2014/main" id="{5B49E8E0-C854-467C-B0E9-697D272E3F96}"/>
                </a:ext>
              </a:extLst>
            </p:cNvPr>
            <p:cNvGrpSpPr/>
            <p:nvPr/>
          </p:nvGrpSpPr>
          <p:grpSpPr>
            <a:xfrm>
              <a:off x="7972369" y="4367904"/>
              <a:ext cx="901578" cy="557270"/>
              <a:chOff x="5450889" y="3734126"/>
              <a:chExt cx="901578" cy="557270"/>
            </a:xfrm>
          </p:grpSpPr>
          <p:sp>
            <p:nvSpPr>
              <p:cNvPr id="27" name="Right Arrow 45">
                <a:extLst>
                  <a:ext uri="{FF2B5EF4-FFF2-40B4-BE49-F238E27FC236}">
                    <a16:creationId xmlns:a16="http://schemas.microsoft.com/office/drawing/2014/main" id="{FE441878-EAC6-43CB-9382-D19A04381C3E}"/>
                  </a:ext>
                </a:extLst>
              </p:cNvPr>
              <p:cNvSpPr/>
              <p:nvPr/>
            </p:nvSpPr>
            <p:spPr>
              <a:xfrm>
                <a:off x="5688085" y="3822308"/>
                <a:ext cx="664382" cy="329087"/>
              </a:xfrm>
              <a:prstGeom prst="rightArrow">
                <a:avLst>
                  <a:gd name="adj1" fmla="val 27005"/>
                  <a:gd name="adj2" fmla="val 5000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28" name="Smiley Face 27">
                <a:extLst>
                  <a:ext uri="{FF2B5EF4-FFF2-40B4-BE49-F238E27FC236}">
                    <a16:creationId xmlns:a16="http://schemas.microsoft.com/office/drawing/2014/main" id="{596E3ECF-633F-4D1F-A5A4-5DABC7081364}"/>
                  </a:ext>
                </a:extLst>
              </p:cNvPr>
              <p:cNvSpPr/>
              <p:nvPr/>
            </p:nvSpPr>
            <p:spPr>
              <a:xfrm>
                <a:off x="5450889" y="3734126"/>
                <a:ext cx="569387" cy="557270"/>
              </a:xfrm>
              <a:prstGeom prst="smileyFace">
                <a:avLst>
                  <a:gd name="adj" fmla="val 4653"/>
                </a:avLst>
              </a:prstGeom>
              <a:solidFill>
                <a:srgbClr val="00B050"/>
              </a:solid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grpSp>
        <p:nvGrpSpPr>
          <p:cNvPr id="7" name="Group 6">
            <a:extLst>
              <a:ext uri="{FF2B5EF4-FFF2-40B4-BE49-F238E27FC236}">
                <a16:creationId xmlns:a16="http://schemas.microsoft.com/office/drawing/2014/main" id="{756EC06A-2086-488A-A249-7A7BCAD62884}"/>
              </a:ext>
            </a:extLst>
          </p:cNvPr>
          <p:cNvGrpSpPr/>
          <p:nvPr/>
        </p:nvGrpSpPr>
        <p:grpSpPr>
          <a:xfrm>
            <a:off x="8236959" y="1461015"/>
            <a:ext cx="2888050" cy="1162800"/>
            <a:chOff x="8236959" y="1461015"/>
            <a:chExt cx="2888050" cy="1162800"/>
          </a:xfrm>
        </p:grpSpPr>
        <p:sp>
          <p:nvSpPr>
            <p:cNvPr id="30" name="Text Placeholder 10">
              <a:extLst>
                <a:ext uri="{FF2B5EF4-FFF2-40B4-BE49-F238E27FC236}">
                  <a16:creationId xmlns:a16="http://schemas.microsoft.com/office/drawing/2014/main" id="{C56D03A5-24B0-416A-BA6F-725623B6B791}"/>
                </a:ext>
              </a:extLst>
            </p:cNvPr>
            <p:cNvSpPr txBox="1">
              <a:spLocks/>
            </p:cNvSpPr>
            <p:nvPr/>
          </p:nvSpPr>
          <p:spPr>
            <a:xfrm>
              <a:off x="8236959" y="1521243"/>
              <a:ext cx="2888050" cy="10572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4205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4205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4205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4205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420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2400" dirty="0"/>
                <a:t>Spherical</a:t>
              </a:r>
            </a:p>
            <a:p>
              <a:pPr marL="0" indent="0" algn="ctr">
                <a:spcBef>
                  <a:spcPts val="0"/>
                </a:spcBef>
                <a:buFont typeface="Arial" panose="020B0604020202020204" pitchFamily="34" charset="0"/>
                <a:buNone/>
              </a:pPr>
              <a:r>
                <a:rPr lang="en-US" sz="2400" dirty="0"/>
                <a:t>+</a:t>
              </a:r>
            </a:p>
            <a:p>
              <a:pPr marL="0" indent="0" algn="ctr">
                <a:spcBef>
                  <a:spcPts val="0"/>
                </a:spcBef>
                <a:buFont typeface="Arial" panose="020B0604020202020204" pitchFamily="34" charset="0"/>
                <a:buNone/>
              </a:pPr>
              <a:r>
                <a:rPr lang="en-US" sz="2400" dirty="0"/>
                <a:t>Parallel</a:t>
              </a:r>
            </a:p>
          </p:txBody>
        </p:sp>
        <p:cxnSp>
          <p:nvCxnSpPr>
            <p:cNvPr id="34" name="Straight Connector 33">
              <a:extLst>
                <a:ext uri="{FF2B5EF4-FFF2-40B4-BE49-F238E27FC236}">
                  <a16:creationId xmlns:a16="http://schemas.microsoft.com/office/drawing/2014/main" id="{CA656C67-E26A-4D2E-96CE-8075CC2A8DE3}"/>
                </a:ext>
              </a:extLst>
            </p:cNvPr>
            <p:cNvCxnSpPr/>
            <p:nvPr/>
          </p:nvCxnSpPr>
          <p:spPr>
            <a:xfrm>
              <a:off x="9191164" y="2623815"/>
              <a:ext cx="990600"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5E69413-7B19-4B87-A996-F79E02109755}"/>
                </a:ext>
              </a:extLst>
            </p:cNvPr>
            <p:cNvCxnSpPr/>
            <p:nvPr/>
          </p:nvCxnSpPr>
          <p:spPr>
            <a:xfrm>
              <a:off x="9190800" y="1461015"/>
              <a:ext cx="990600" cy="0"/>
            </a:xfrm>
            <a:prstGeom prst="line">
              <a:avLst/>
            </a:prstGeom>
            <a:ln w="76200">
              <a:solidFill>
                <a:srgbClr val="FF4040"/>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7E998547-5113-4D04-BBF8-52CD10D66B60}"/>
              </a:ext>
            </a:extLst>
          </p:cNvPr>
          <p:cNvGrpSpPr/>
          <p:nvPr/>
        </p:nvGrpSpPr>
        <p:grpSpPr>
          <a:xfrm>
            <a:off x="4070389" y="2727772"/>
            <a:ext cx="3128668" cy="2215719"/>
            <a:chOff x="4070389" y="2727772"/>
            <a:chExt cx="3128668" cy="2215719"/>
          </a:xfrm>
        </p:grpSpPr>
        <p:pic>
          <p:nvPicPr>
            <p:cNvPr id="12" name="Picture 11">
              <a:extLst>
                <a:ext uri="{FF2B5EF4-FFF2-40B4-BE49-F238E27FC236}">
                  <a16:creationId xmlns:a16="http://schemas.microsoft.com/office/drawing/2014/main" id="{514173E1-9DB1-4A40-A59A-B026749EF3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4504" y="2736691"/>
              <a:ext cx="2206800" cy="2206800"/>
            </a:xfrm>
            <a:prstGeom prst="rect">
              <a:avLst/>
            </a:prstGeom>
          </p:spPr>
        </p:pic>
        <p:sp>
          <p:nvSpPr>
            <p:cNvPr id="13" name="Text Placeholder 10">
              <a:extLst>
                <a:ext uri="{FF2B5EF4-FFF2-40B4-BE49-F238E27FC236}">
                  <a16:creationId xmlns:a16="http://schemas.microsoft.com/office/drawing/2014/main" id="{48C08B10-F516-43E0-92F9-378D58598556}"/>
                </a:ext>
              </a:extLst>
            </p:cNvPr>
            <p:cNvSpPr txBox="1">
              <a:spLocks/>
            </p:cNvSpPr>
            <p:nvPr/>
          </p:nvSpPr>
          <p:spPr>
            <a:xfrm>
              <a:off x="4860262" y="2727772"/>
              <a:ext cx="1866065" cy="5355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4205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4205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4205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4205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420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a:solidFill>
                    <a:schemeClr val="bg1"/>
                  </a:solidFill>
                </a:rPr>
                <a:t>1.9x better</a:t>
              </a:r>
              <a:endParaRPr lang="cs-CZ">
                <a:solidFill>
                  <a:schemeClr val="bg1"/>
                </a:solidFill>
              </a:endParaRPr>
            </a:p>
          </p:txBody>
        </p:sp>
        <p:grpSp>
          <p:nvGrpSpPr>
            <p:cNvPr id="14" name="Group 13">
              <a:extLst>
                <a:ext uri="{FF2B5EF4-FFF2-40B4-BE49-F238E27FC236}">
                  <a16:creationId xmlns:a16="http://schemas.microsoft.com/office/drawing/2014/main" id="{2B515543-B841-44CD-BFCF-8A5AA369A8A3}"/>
                </a:ext>
              </a:extLst>
            </p:cNvPr>
            <p:cNvGrpSpPr/>
            <p:nvPr/>
          </p:nvGrpSpPr>
          <p:grpSpPr>
            <a:xfrm>
              <a:off x="4070389" y="4361328"/>
              <a:ext cx="901578" cy="557270"/>
              <a:chOff x="5450889" y="3734126"/>
              <a:chExt cx="901578" cy="557270"/>
            </a:xfrm>
          </p:grpSpPr>
          <p:sp>
            <p:nvSpPr>
              <p:cNvPr id="15" name="Right Arrow 39">
                <a:extLst>
                  <a:ext uri="{FF2B5EF4-FFF2-40B4-BE49-F238E27FC236}">
                    <a16:creationId xmlns:a16="http://schemas.microsoft.com/office/drawing/2014/main" id="{EB26E10D-AFD1-42E8-A19E-CFA332B8D639}"/>
                  </a:ext>
                </a:extLst>
              </p:cNvPr>
              <p:cNvSpPr/>
              <p:nvPr/>
            </p:nvSpPr>
            <p:spPr>
              <a:xfrm>
                <a:off x="5688085" y="3822308"/>
                <a:ext cx="664382" cy="329087"/>
              </a:xfrm>
              <a:prstGeom prst="rightArrow">
                <a:avLst>
                  <a:gd name="adj1" fmla="val 27005"/>
                  <a:gd name="adj2" fmla="val 5000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16" name="Smiley Face 15">
                <a:extLst>
                  <a:ext uri="{FF2B5EF4-FFF2-40B4-BE49-F238E27FC236}">
                    <a16:creationId xmlns:a16="http://schemas.microsoft.com/office/drawing/2014/main" id="{6BB03F7D-DD1D-4AED-BC04-2EA46FE6BA93}"/>
                  </a:ext>
                </a:extLst>
              </p:cNvPr>
              <p:cNvSpPr/>
              <p:nvPr/>
            </p:nvSpPr>
            <p:spPr>
              <a:xfrm>
                <a:off x="5450889" y="3734126"/>
                <a:ext cx="569387" cy="557270"/>
              </a:xfrm>
              <a:prstGeom prst="smileyFace">
                <a:avLst>
                  <a:gd name="adj" fmla="val 4653"/>
                </a:avLst>
              </a:prstGeom>
              <a:solidFill>
                <a:srgbClr val="00B050"/>
              </a:solid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36" name="Group 35">
              <a:extLst>
                <a:ext uri="{FF2B5EF4-FFF2-40B4-BE49-F238E27FC236}">
                  <a16:creationId xmlns:a16="http://schemas.microsoft.com/office/drawing/2014/main" id="{282DC309-E75F-4B2D-BA24-4999297A5FD7}"/>
                </a:ext>
              </a:extLst>
            </p:cNvPr>
            <p:cNvGrpSpPr/>
            <p:nvPr/>
          </p:nvGrpSpPr>
          <p:grpSpPr>
            <a:xfrm>
              <a:off x="6332153" y="3554509"/>
              <a:ext cx="866904" cy="571164"/>
              <a:chOff x="6918575" y="4158378"/>
              <a:chExt cx="866904" cy="571164"/>
            </a:xfrm>
          </p:grpSpPr>
          <p:sp>
            <p:nvSpPr>
              <p:cNvPr id="40" name="Right Arrow 52">
                <a:extLst>
                  <a:ext uri="{FF2B5EF4-FFF2-40B4-BE49-F238E27FC236}">
                    <a16:creationId xmlns:a16="http://schemas.microsoft.com/office/drawing/2014/main" id="{3F717B44-8453-476D-86F8-2BCADCBECE54}"/>
                  </a:ext>
                </a:extLst>
              </p:cNvPr>
              <p:cNvSpPr/>
              <p:nvPr/>
            </p:nvSpPr>
            <p:spPr>
              <a:xfrm rot="12595455">
                <a:off x="6918575" y="4158378"/>
                <a:ext cx="664382" cy="329087"/>
              </a:xfrm>
              <a:prstGeom prst="rightArrow">
                <a:avLst>
                  <a:gd name="adj1" fmla="val 27005"/>
                  <a:gd name="adj2" fmla="val 5000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38" name="Smiley Face 37">
                <a:extLst>
                  <a:ext uri="{FF2B5EF4-FFF2-40B4-BE49-F238E27FC236}">
                    <a16:creationId xmlns:a16="http://schemas.microsoft.com/office/drawing/2014/main" id="{2A57CD27-271D-4C65-A7AD-6299E577E4D8}"/>
                  </a:ext>
                </a:extLst>
              </p:cNvPr>
              <p:cNvSpPr/>
              <p:nvPr/>
            </p:nvSpPr>
            <p:spPr>
              <a:xfrm>
                <a:off x="7216092" y="4172272"/>
                <a:ext cx="569387" cy="557270"/>
              </a:xfrm>
              <a:prstGeom prst="smileyFace">
                <a:avLst>
                  <a:gd name="adj" fmla="val 209"/>
                </a:avLst>
              </a:prstGeom>
              <a:solidFill>
                <a:srgbClr val="FFC000"/>
              </a:solid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sp>
        <p:nvSpPr>
          <p:cNvPr id="56" name="Rectangle 55">
            <a:extLst>
              <a:ext uri="{FF2B5EF4-FFF2-40B4-BE49-F238E27FC236}">
                <a16:creationId xmlns:a16="http://schemas.microsoft.com/office/drawing/2014/main" id="{9467B7AF-D6F0-4DE3-9F20-4B954C0E5D83}"/>
              </a:ext>
            </a:extLst>
          </p:cNvPr>
          <p:cNvSpPr/>
          <p:nvPr/>
        </p:nvSpPr>
        <p:spPr>
          <a:xfrm>
            <a:off x="8937659" y="5413404"/>
            <a:ext cx="703473" cy="140897"/>
          </a:xfrm>
          <a:prstGeom prst="rect">
            <a:avLst/>
          </a:prstGeom>
          <a:solidFill>
            <a:srgbClr val="E29D25"/>
          </a:solidFill>
          <a:ln>
            <a:solidFill>
              <a:srgbClr val="E29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57" name="Group 56">
            <a:extLst>
              <a:ext uri="{FF2B5EF4-FFF2-40B4-BE49-F238E27FC236}">
                <a16:creationId xmlns:a16="http://schemas.microsoft.com/office/drawing/2014/main" id="{A1B238F2-BE3B-4D1A-86E5-482882D37A84}"/>
              </a:ext>
            </a:extLst>
          </p:cNvPr>
          <p:cNvGrpSpPr/>
          <p:nvPr/>
        </p:nvGrpSpPr>
        <p:grpSpPr>
          <a:xfrm>
            <a:off x="9243108" y="6680332"/>
            <a:ext cx="1634874" cy="128113"/>
            <a:chOff x="4485507" y="4366022"/>
            <a:chExt cx="3056975" cy="239552"/>
          </a:xfrm>
        </p:grpSpPr>
        <p:cxnSp>
          <p:nvCxnSpPr>
            <p:cNvPr id="58" name="Straight Connector 57">
              <a:extLst>
                <a:ext uri="{FF2B5EF4-FFF2-40B4-BE49-F238E27FC236}">
                  <a16:creationId xmlns:a16="http://schemas.microsoft.com/office/drawing/2014/main" id="{6487D3EE-F7C4-42AD-98FC-732DE1175BBE}"/>
                </a:ext>
              </a:extLst>
            </p:cNvPr>
            <p:cNvCxnSpPr/>
            <p:nvPr/>
          </p:nvCxnSpPr>
          <p:spPr>
            <a:xfrm>
              <a:off x="4485507" y="4474071"/>
              <a:ext cx="3056975"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2F99911D-C4EC-4B0F-BA03-02BF005C4786}"/>
                </a:ext>
              </a:extLst>
            </p:cNvPr>
            <p:cNvSpPr/>
            <p:nvPr/>
          </p:nvSpPr>
          <p:spPr>
            <a:xfrm>
              <a:off x="5927837" y="4366022"/>
              <a:ext cx="239552" cy="23955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cxnSp>
        <p:nvCxnSpPr>
          <p:cNvPr id="60" name="Straight Connector 59">
            <a:extLst>
              <a:ext uri="{FF2B5EF4-FFF2-40B4-BE49-F238E27FC236}">
                <a16:creationId xmlns:a16="http://schemas.microsoft.com/office/drawing/2014/main" id="{18D38FE2-85B2-4413-A9C6-0F5DA9BA1009}"/>
              </a:ext>
            </a:extLst>
          </p:cNvPr>
          <p:cNvCxnSpPr>
            <a:cxnSpLocks/>
          </p:cNvCxnSpPr>
          <p:nvPr/>
        </p:nvCxnSpPr>
        <p:spPr>
          <a:xfrm>
            <a:off x="8940239" y="5561904"/>
            <a:ext cx="700893" cy="0"/>
          </a:xfrm>
          <a:prstGeom prst="line">
            <a:avLst/>
          </a:prstGeom>
          <a:ln w="44450">
            <a:solidFill>
              <a:srgbClr val="00B0F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073BB3C-4AB9-4FB1-AD6A-22AF177B1059}"/>
              </a:ext>
            </a:extLst>
          </p:cNvPr>
          <p:cNvCxnSpPr>
            <a:cxnSpLocks/>
          </p:cNvCxnSpPr>
          <p:nvPr/>
        </p:nvCxnSpPr>
        <p:spPr>
          <a:xfrm flipH="1">
            <a:off x="8377515" y="6087424"/>
            <a:ext cx="3808800" cy="47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E65C598-0978-4855-A303-FFB0EBC57F07}"/>
              </a:ext>
            </a:extLst>
          </p:cNvPr>
          <p:cNvCxnSpPr>
            <a:stCxn id="59" idx="3"/>
            <a:endCxn id="65" idx="3"/>
          </p:cNvCxnSpPr>
          <p:nvPr/>
        </p:nvCxnSpPr>
        <p:spPr>
          <a:xfrm flipV="1">
            <a:off x="10033230" y="5814251"/>
            <a:ext cx="1999823" cy="975432"/>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11DF3B9-96B9-41F2-B647-D37B5507EC71}"/>
              </a:ext>
            </a:extLst>
          </p:cNvPr>
          <p:cNvCxnSpPr>
            <a:stCxn id="59" idx="3"/>
            <a:endCxn id="65" idx="1"/>
          </p:cNvCxnSpPr>
          <p:nvPr/>
        </p:nvCxnSpPr>
        <p:spPr>
          <a:xfrm flipV="1">
            <a:off x="10033230" y="5313384"/>
            <a:ext cx="1505853" cy="147630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08170C8-986C-4D03-A36D-2CE042E85E91}"/>
              </a:ext>
            </a:extLst>
          </p:cNvPr>
          <p:cNvCxnSpPr>
            <a:cxnSpLocks/>
          </p:cNvCxnSpPr>
          <p:nvPr/>
        </p:nvCxnSpPr>
        <p:spPr>
          <a:xfrm flipV="1">
            <a:off x="10743893" y="6087424"/>
            <a:ext cx="720602" cy="1"/>
          </a:xfrm>
          <a:prstGeom prst="line">
            <a:avLst/>
          </a:prstGeom>
          <a:ln w="44450">
            <a:solidFill>
              <a:srgbClr val="00B05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80399E0F-080C-4003-AB33-F98F7FB6271F}"/>
              </a:ext>
            </a:extLst>
          </p:cNvPr>
          <p:cNvSpPr/>
          <p:nvPr/>
        </p:nvSpPr>
        <p:spPr>
          <a:xfrm rot="2723836">
            <a:off x="11434331" y="5493369"/>
            <a:ext cx="703473" cy="140897"/>
          </a:xfrm>
          <a:prstGeom prst="rect">
            <a:avLst/>
          </a:prstGeom>
          <a:solidFill>
            <a:srgbClr val="E29D25"/>
          </a:solidFill>
          <a:ln>
            <a:solidFill>
              <a:srgbClr val="E29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66" name="Straight Connector 65">
            <a:extLst>
              <a:ext uri="{FF2B5EF4-FFF2-40B4-BE49-F238E27FC236}">
                <a16:creationId xmlns:a16="http://schemas.microsoft.com/office/drawing/2014/main" id="{3156C1F3-1DB6-421B-A865-ABD629747307}"/>
              </a:ext>
            </a:extLst>
          </p:cNvPr>
          <p:cNvCxnSpPr>
            <a:cxnSpLocks/>
          </p:cNvCxnSpPr>
          <p:nvPr/>
        </p:nvCxnSpPr>
        <p:spPr>
          <a:xfrm>
            <a:off x="11481726" y="5358619"/>
            <a:ext cx="498313" cy="511690"/>
          </a:xfrm>
          <a:prstGeom prst="line">
            <a:avLst/>
          </a:prstGeom>
          <a:ln w="44450">
            <a:solidFill>
              <a:srgbClr val="00B0F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AEAF611-C84D-4858-8EDE-DB3FF45BB98D}"/>
              </a:ext>
            </a:extLst>
          </p:cNvPr>
          <p:cNvCxnSpPr>
            <a:cxnSpLocks/>
          </p:cNvCxnSpPr>
          <p:nvPr/>
        </p:nvCxnSpPr>
        <p:spPr>
          <a:xfrm flipV="1">
            <a:off x="9426475" y="6083558"/>
            <a:ext cx="433353" cy="1"/>
          </a:xfrm>
          <a:prstGeom prst="line">
            <a:avLst/>
          </a:prstGeom>
          <a:ln w="44450">
            <a:solidFill>
              <a:srgbClr val="00B05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68" name="Arc 67">
            <a:extLst>
              <a:ext uri="{FF2B5EF4-FFF2-40B4-BE49-F238E27FC236}">
                <a16:creationId xmlns:a16="http://schemas.microsoft.com/office/drawing/2014/main" id="{0D5B482D-368B-42A6-825C-3D7CD0A9A394}"/>
              </a:ext>
            </a:extLst>
          </p:cNvPr>
          <p:cNvSpPr/>
          <p:nvPr/>
        </p:nvSpPr>
        <p:spPr>
          <a:xfrm>
            <a:off x="9520276" y="6166077"/>
            <a:ext cx="1116496" cy="1116496"/>
          </a:xfrm>
          <a:prstGeom prst="arc">
            <a:avLst>
              <a:gd name="adj1" fmla="val 10796264"/>
              <a:gd name="adj2" fmla="val 34561"/>
            </a:avLst>
          </a:prstGeom>
          <a:ln w="25400">
            <a:solidFill>
              <a:schemeClr val="tx1"/>
            </a:solidFill>
            <a:headEnd type="arrow" w="med" len="sm"/>
            <a:tailEnd type="arrow"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cxnSp>
        <p:nvCxnSpPr>
          <p:cNvPr id="69" name="Straight Connector 68">
            <a:extLst>
              <a:ext uri="{FF2B5EF4-FFF2-40B4-BE49-F238E27FC236}">
                <a16:creationId xmlns:a16="http://schemas.microsoft.com/office/drawing/2014/main" id="{C6F6A83F-34E5-4ADD-86C6-53E4A597DFBD}"/>
              </a:ext>
            </a:extLst>
          </p:cNvPr>
          <p:cNvCxnSpPr>
            <a:cxnSpLocks/>
          </p:cNvCxnSpPr>
          <p:nvPr/>
        </p:nvCxnSpPr>
        <p:spPr>
          <a:xfrm flipH="1" flipV="1">
            <a:off x="9641132" y="5483853"/>
            <a:ext cx="437392" cy="119648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A70CA97-A3F6-4B74-864D-211CEA299435}"/>
              </a:ext>
            </a:extLst>
          </p:cNvPr>
          <p:cNvCxnSpPr>
            <a:cxnSpLocks/>
          </p:cNvCxnSpPr>
          <p:nvPr/>
        </p:nvCxnSpPr>
        <p:spPr>
          <a:xfrm flipH="1" flipV="1">
            <a:off x="8937659" y="5588509"/>
            <a:ext cx="1095571" cy="1110585"/>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1" name="Arc 70">
            <a:extLst>
              <a:ext uri="{FF2B5EF4-FFF2-40B4-BE49-F238E27FC236}">
                <a16:creationId xmlns:a16="http://schemas.microsoft.com/office/drawing/2014/main" id="{17719BFF-A21C-48BF-95A0-E770FB9EA0F0}"/>
              </a:ext>
            </a:extLst>
          </p:cNvPr>
          <p:cNvSpPr/>
          <p:nvPr/>
        </p:nvSpPr>
        <p:spPr>
          <a:xfrm>
            <a:off x="9520276" y="6161107"/>
            <a:ext cx="1116496" cy="1116496"/>
          </a:xfrm>
          <a:prstGeom prst="arc">
            <a:avLst>
              <a:gd name="adj1" fmla="val 13373388"/>
              <a:gd name="adj2" fmla="val 15178841"/>
            </a:avLst>
          </a:prstGeom>
          <a:ln w="44450">
            <a:solidFill>
              <a:srgbClr val="FF404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72" name="Arc 71">
            <a:extLst>
              <a:ext uri="{FF2B5EF4-FFF2-40B4-BE49-F238E27FC236}">
                <a16:creationId xmlns:a16="http://schemas.microsoft.com/office/drawing/2014/main" id="{285EBDD3-627D-461E-B198-9E7C91A2CB27}"/>
              </a:ext>
            </a:extLst>
          </p:cNvPr>
          <p:cNvSpPr/>
          <p:nvPr/>
        </p:nvSpPr>
        <p:spPr>
          <a:xfrm>
            <a:off x="9493744" y="6114672"/>
            <a:ext cx="1116496" cy="1116496"/>
          </a:xfrm>
          <a:prstGeom prst="arc">
            <a:avLst>
              <a:gd name="adj1" fmla="val 19247568"/>
              <a:gd name="adj2" fmla="val 20719990"/>
            </a:avLst>
          </a:prstGeom>
          <a:ln w="44450">
            <a:solidFill>
              <a:srgbClr val="FF404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pSp>
        <p:nvGrpSpPr>
          <p:cNvPr id="11" name="Group 10">
            <a:extLst>
              <a:ext uri="{FF2B5EF4-FFF2-40B4-BE49-F238E27FC236}">
                <a16:creationId xmlns:a16="http://schemas.microsoft.com/office/drawing/2014/main" id="{E4D834EC-A5B1-47E7-8D7E-E41F3FC256F7}"/>
              </a:ext>
            </a:extLst>
          </p:cNvPr>
          <p:cNvGrpSpPr/>
          <p:nvPr/>
        </p:nvGrpSpPr>
        <p:grpSpPr>
          <a:xfrm>
            <a:off x="713490" y="1461167"/>
            <a:ext cx="2449870" cy="1121247"/>
            <a:chOff x="713490" y="1461167"/>
            <a:chExt cx="2449870" cy="1121247"/>
          </a:xfrm>
        </p:grpSpPr>
        <p:sp>
          <p:nvSpPr>
            <p:cNvPr id="20" name="Text Placeholder 10">
              <a:extLst>
                <a:ext uri="{FF2B5EF4-FFF2-40B4-BE49-F238E27FC236}">
                  <a16:creationId xmlns:a16="http://schemas.microsoft.com/office/drawing/2014/main" id="{91C6321E-D4C4-404D-98B3-F6A6B6908405}"/>
                </a:ext>
              </a:extLst>
            </p:cNvPr>
            <p:cNvSpPr txBox="1">
              <a:spLocks/>
            </p:cNvSpPr>
            <p:nvPr/>
          </p:nvSpPr>
          <p:spPr>
            <a:xfrm>
              <a:off x="713490" y="1525204"/>
              <a:ext cx="2449870" cy="10572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4205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4205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4205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4205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420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2400" dirty="0"/>
                <a:t>Spherical </a:t>
              </a:r>
            </a:p>
            <a:p>
              <a:pPr marL="0" indent="0" algn="ctr">
                <a:spcBef>
                  <a:spcPts val="0"/>
                </a:spcBef>
                <a:buFont typeface="Arial" panose="020B0604020202020204" pitchFamily="34" charset="0"/>
                <a:buNone/>
              </a:pPr>
              <a:r>
                <a:rPr lang="en-US" sz="2400" dirty="0"/>
                <a:t>alone </a:t>
              </a:r>
            </a:p>
            <a:p>
              <a:pPr marL="0" indent="0" algn="ctr">
                <a:spcBef>
                  <a:spcPts val="0"/>
                </a:spcBef>
                <a:buFont typeface="Arial" panose="020B0604020202020204" pitchFamily="34" charset="0"/>
                <a:buNone/>
              </a:pPr>
              <a:r>
                <a:rPr lang="en-US" sz="2400" dirty="0"/>
                <a:t>(</a:t>
              </a:r>
              <a:r>
                <a:rPr lang="en-US" sz="2400" b="1" dirty="0"/>
                <a:t>baseline</a:t>
              </a:r>
              <a:r>
                <a:rPr lang="en-US" sz="2400" dirty="0"/>
                <a:t>, 20spp)</a:t>
              </a:r>
              <a:endParaRPr lang="cs-CZ" sz="2400" dirty="0"/>
            </a:p>
          </p:txBody>
        </p:sp>
        <p:cxnSp>
          <p:nvCxnSpPr>
            <p:cNvPr id="51" name="Straight Connector 50">
              <a:extLst>
                <a:ext uri="{FF2B5EF4-FFF2-40B4-BE49-F238E27FC236}">
                  <a16:creationId xmlns:a16="http://schemas.microsoft.com/office/drawing/2014/main" id="{26CB1241-6A5D-4417-9F39-D2EBA0524557}"/>
                </a:ext>
              </a:extLst>
            </p:cNvPr>
            <p:cNvCxnSpPr/>
            <p:nvPr/>
          </p:nvCxnSpPr>
          <p:spPr>
            <a:xfrm>
              <a:off x="1431885" y="1461167"/>
              <a:ext cx="990600" cy="0"/>
            </a:xfrm>
            <a:prstGeom prst="line">
              <a:avLst/>
            </a:prstGeom>
            <a:ln w="76200">
              <a:solidFill>
                <a:srgbClr val="FF404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8354169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B9E56-E62E-4CFB-98C0-FA8553B6321F}"/>
              </a:ext>
            </a:extLst>
          </p:cNvPr>
          <p:cNvSpPr>
            <a:spLocks noGrp="1"/>
          </p:cNvSpPr>
          <p:nvPr>
            <p:ph type="title"/>
          </p:nvPr>
        </p:nvSpPr>
        <p:spPr/>
        <p:txBody>
          <a:bodyPr/>
          <a:lstStyle/>
          <a:p>
            <a:r>
              <a:rPr lang="en-US"/>
              <a:t>Limitations</a:t>
            </a:r>
            <a:endParaRPr lang="x-none" dirty="0"/>
          </a:p>
        </p:txBody>
      </p:sp>
    </p:spTree>
    <p:extLst>
      <p:ext uri="{BB962C8B-B14F-4D97-AF65-F5344CB8AC3E}">
        <p14:creationId xmlns:p14="http://schemas.microsoft.com/office/powerpoint/2010/main" val="22741865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8E5A60-5CF6-436D-A997-7249F74777B3}"/>
              </a:ext>
            </a:extLst>
          </p:cNvPr>
          <p:cNvSpPr>
            <a:spLocks noGrp="1"/>
          </p:cNvSpPr>
          <p:nvPr>
            <p:ph type="title"/>
          </p:nvPr>
        </p:nvSpPr>
        <p:spPr/>
        <p:txBody>
          <a:bodyPr>
            <a:normAutofit/>
          </a:bodyPr>
          <a:lstStyle/>
          <a:p>
            <a:r>
              <a:rPr lang="en-US" dirty="0"/>
              <a:t>Limitations: Salt &amp; pepper for few samples</a:t>
            </a:r>
            <a:endParaRPr lang="x-none"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6692" y="2731716"/>
            <a:ext cx="1543050" cy="154305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0767" y="2731716"/>
            <a:ext cx="1543050" cy="154305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2742" y="2731716"/>
            <a:ext cx="1543050" cy="154305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34717" y="2731716"/>
            <a:ext cx="1543050" cy="1543050"/>
          </a:xfrm>
          <a:prstGeom prst="rect">
            <a:avLst/>
          </a:prstGeom>
        </p:spPr>
      </p:pic>
      <p:grpSp>
        <p:nvGrpSpPr>
          <p:cNvPr id="10" name="Group 9"/>
          <p:cNvGrpSpPr/>
          <p:nvPr/>
        </p:nvGrpSpPr>
        <p:grpSpPr>
          <a:xfrm>
            <a:off x="1163255" y="1144589"/>
            <a:ext cx="2802320" cy="4981902"/>
            <a:chOff x="994148" y="2048933"/>
            <a:chExt cx="2531845" cy="4501058"/>
          </a:xfrm>
        </p:grpSpPr>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4148" y="2048933"/>
              <a:ext cx="2531845" cy="4501058"/>
            </a:xfrm>
            <a:prstGeom prst="rect">
              <a:avLst/>
            </a:prstGeom>
          </p:spPr>
        </p:pic>
        <p:sp>
          <p:nvSpPr>
            <p:cNvPr id="12" name="Rectangle 11"/>
            <p:cNvSpPr/>
            <p:nvPr/>
          </p:nvSpPr>
          <p:spPr>
            <a:xfrm>
              <a:off x="2039126" y="5724747"/>
              <a:ext cx="237133" cy="2555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3" name="Text Placeholder 8"/>
          <p:cNvSpPr txBox="1">
            <a:spLocks/>
          </p:cNvSpPr>
          <p:nvPr/>
        </p:nvSpPr>
        <p:spPr>
          <a:xfrm>
            <a:off x="4570767" y="4274766"/>
            <a:ext cx="1543050"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34205B"/>
                </a:solidFill>
              </a:rPr>
              <a:t>2 </a:t>
            </a:r>
            <a:r>
              <a:rPr lang="en-US" dirty="0" err="1">
                <a:solidFill>
                  <a:srgbClr val="34205B"/>
                </a:solidFill>
              </a:rPr>
              <a:t>spp</a:t>
            </a:r>
            <a:endParaRPr lang="cs-CZ" dirty="0">
              <a:solidFill>
                <a:srgbClr val="34205B"/>
              </a:solidFill>
            </a:endParaRPr>
          </a:p>
        </p:txBody>
      </p:sp>
      <p:sp>
        <p:nvSpPr>
          <p:cNvPr id="14" name="Text Placeholder 8"/>
          <p:cNvSpPr txBox="1">
            <a:spLocks/>
          </p:cNvSpPr>
          <p:nvPr/>
        </p:nvSpPr>
        <p:spPr>
          <a:xfrm>
            <a:off x="10066692" y="4274766"/>
            <a:ext cx="1543050"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34205B"/>
                </a:solidFill>
              </a:rPr>
              <a:t>16 </a:t>
            </a:r>
            <a:r>
              <a:rPr lang="en-US" dirty="0" err="1">
                <a:solidFill>
                  <a:srgbClr val="34205B"/>
                </a:solidFill>
              </a:rPr>
              <a:t>spp</a:t>
            </a:r>
            <a:endParaRPr lang="cs-CZ" dirty="0">
              <a:solidFill>
                <a:srgbClr val="34205B"/>
              </a:solidFill>
            </a:endParaRPr>
          </a:p>
        </p:txBody>
      </p:sp>
      <p:sp>
        <p:nvSpPr>
          <p:cNvPr id="15" name="Text Placeholder 8"/>
          <p:cNvSpPr txBox="1">
            <a:spLocks/>
          </p:cNvSpPr>
          <p:nvPr/>
        </p:nvSpPr>
        <p:spPr>
          <a:xfrm>
            <a:off x="6402742" y="4274766"/>
            <a:ext cx="1543050"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34205B"/>
                </a:solidFill>
              </a:rPr>
              <a:t>4 </a:t>
            </a:r>
            <a:r>
              <a:rPr lang="en-US" dirty="0" err="1">
                <a:solidFill>
                  <a:srgbClr val="34205B"/>
                </a:solidFill>
              </a:rPr>
              <a:t>spp</a:t>
            </a:r>
            <a:endParaRPr lang="cs-CZ" dirty="0">
              <a:solidFill>
                <a:srgbClr val="34205B"/>
              </a:solidFill>
            </a:endParaRPr>
          </a:p>
        </p:txBody>
      </p:sp>
      <p:sp>
        <p:nvSpPr>
          <p:cNvPr id="16" name="Text Placeholder 8"/>
          <p:cNvSpPr txBox="1">
            <a:spLocks/>
          </p:cNvSpPr>
          <p:nvPr/>
        </p:nvSpPr>
        <p:spPr>
          <a:xfrm>
            <a:off x="8234717" y="4274766"/>
            <a:ext cx="1543050"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34205B"/>
                </a:solidFill>
              </a:rPr>
              <a:t>8 </a:t>
            </a:r>
            <a:r>
              <a:rPr lang="en-US" dirty="0" err="1">
                <a:solidFill>
                  <a:srgbClr val="34205B"/>
                </a:solidFill>
              </a:rPr>
              <a:t>spp</a:t>
            </a:r>
            <a:endParaRPr lang="cs-CZ" dirty="0">
              <a:solidFill>
                <a:srgbClr val="34205B"/>
              </a:solidFill>
            </a:endParaRPr>
          </a:p>
        </p:txBody>
      </p:sp>
      <p:sp>
        <p:nvSpPr>
          <p:cNvPr id="5" name="Footer Placeholder 4"/>
          <p:cNvSpPr>
            <a:spLocks noGrp="1"/>
          </p:cNvSpPr>
          <p:nvPr>
            <p:ph type="ftr" sz="quarter" idx="10"/>
          </p:nvPr>
        </p:nvSpPr>
        <p:spPr/>
        <p:txBody>
          <a:bodyPr/>
          <a:lstStyle/>
          <a:p>
            <a:pPr algn="l"/>
            <a:r>
              <a:rPr lang="en-US">
                <a:solidFill>
                  <a:srgbClr val="34205B"/>
                </a:solidFill>
              </a:rPr>
              <a:t>Kondapaneni, Vévoda, Grittmann, Skřivan, Slusallek, Křivánek -- Optimal multiple importance sampling</a:t>
            </a:r>
            <a:endParaRPr lang="cs-CZ" dirty="0">
              <a:solidFill>
                <a:srgbClr val="34205B"/>
              </a:solidFill>
            </a:endParaRPr>
          </a:p>
        </p:txBody>
      </p:sp>
      <p:sp>
        <p:nvSpPr>
          <p:cNvPr id="6" name="Slide Number Placeholder 5"/>
          <p:cNvSpPr>
            <a:spLocks noGrp="1"/>
          </p:cNvSpPr>
          <p:nvPr>
            <p:ph type="sldNum" sz="quarter" idx="11"/>
          </p:nvPr>
        </p:nvSpPr>
        <p:spPr/>
        <p:txBody>
          <a:bodyPr/>
          <a:lstStyle/>
          <a:p>
            <a:fld id="{22715E2D-623F-42BE-A608-3D699D020166}" type="slidenum">
              <a:rPr lang="x-none" smtClean="0"/>
              <a:pPr/>
              <a:t>47</a:t>
            </a:fld>
            <a:endParaRPr lang="x-none" dirty="0"/>
          </a:p>
        </p:txBody>
      </p:sp>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4570767" y="2731716"/>
            <a:ext cx="1543050" cy="1543050"/>
          </a:xfrm>
          <a:prstGeom prst="triangle">
            <a:avLst>
              <a:gd name="adj" fmla="val 100000"/>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02742" y="2731716"/>
            <a:ext cx="1543050" cy="1543050"/>
          </a:xfrm>
          <a:prstGeom prst="triangle">
            <a:avLst>
              <a:gd name="adj" fmla="val 100000"/>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34717" y="2730846"/>
            <a:ext cx="1543050" cy="1543050"/>
          </a:xfrm>
          <a:prstGeom prst="triangle">
            <a:avLst>
              <a:gd name="adj" fmla="val 100000"/>
            </a:avLst>
          </a:pr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66692" y="2723614"/>
            <a:ext cx="1543050" cy="1543050"/>
          </a:xfrm>
          <a:prstGeom prst="triangle">
            <a:avLst>
              <a:gd name="adj" fmla="val 100000"/>
            </a:avLst>
          </a:prstGeom>
        </p:spPr>
      </p:pic>
      <p:sp>
        <p:nvSpPr>
          <p:cNvPr id="22" name="Text Placeholder 8"/>
          <p:cNvSpPr txBox="1">
            <a:spLocks/>
          </p:cNvSpPr>
          <p:nvPr/>
        </p:nvSpPr>
        <p:spPr>
          <a:xfrm>
            <a:off x="4570767" y="2262975"/>
            <a:ext cx="5407734" cy="5607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4205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4205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4205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4205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420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Optimal weights / </a:t>
            </a:r>
            <a:r>
              <a:rPr lang="en-US" dirty="0"/>
              <a:t>Balance heuristic</a:t>
            </a:r>
            <a:endParaRPr lang="cs-CZ" b="1" dirty="0"/>
          </a:p>
        </p:txBody>
      </p:sp>
      <p:cxnSp>
        <p:nvCxnSpPr>
          <p:cNvPr id="24" name="Straight Connector 23"/>
          <p:cNvCxnSpPr>
            <a:endCxn id="8" idx="0"/>
          </p:cNvCxnSpPr>
          <p:nvPr/>
        </p:nvCxnSpPr>
        <p:spPr>
          <a:xfrm flipV="1">
            <a:off x="4465468" y="2731716"/>
            <a:ext cx="1648349" cy="164812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6402742" y="2627170"/>
            <a:ext cx="1648349" cy="164812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8234717" y="2627170"/>
            <a:ext cx="1648349" cy="164812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0066692" y="2627170"/>
            <a:ext cx="1648349" cy="164812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06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8E5A60-5CF6-436D-A997-7249F74777B3}"/>
              </a:ext>
            </a:extLst>
          </p:cNvPr>
          <p:cNvSpPr>
            <a:spLocks noGrp="1"/>
          </p:cNvSpPr>
          <p:nvPr>
            <p:ph type="title"/>
          </p:nvPr>
        </p:nvSpPr>
        <p:spPr/>
        <p:txBody>
          <a:bodyPr/>
          <a:lstStyle/>
          <a:p>
            <a:r>
              <a:rPr lang="en-US" dirty="0"/>
              <a:t>Limitations: Overhead</a:t>
            </a:r>
            <a:endParaRPr lang="x-none" dirty="0"/>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5F6DDD56-2181-4644-BFEF-B0F4459F5EB7}"/>
                  </a:ext>
                </a:extLst>
              </p:cNvPr>
              <p:cNvSpPr>
                <a:spLocks noGrp="1"/>
              </p:cNvSpPr>
              <p:nvPr>
                <p:ph idx="1"/>
              </p:nvPr>
            </p:nvSpPr>
            <p:spPr/>
            <p:txBody>
              <a:bodyPr/>
              <a:lstStyle/>
              <a:p>
                <a:pPr fontAlgn="base"/>
                <a:r>
                  <a:rPr lang="en-US" dirty="0"/>
                  <a:t>Overhead for a large number </a:t>
                </a:r>
                <a14:m>
                  <m:oMath xmlns:m="http://schemas.openxmlformats.org/officeDocument/2006/math">
                    <m:r>
                      <a:rPr lang="en-US" b="0" i="1" smtClean="0">
                        <a:latin typeface="Cambria Math" panose="02040503050406030204" pitchFamily="18" charset="0"/>
                      </a:rPr>
                      <m:t>𝑁</m:t>
                    </m:r>
                  </m:oMath>
                </a14:m>
                <a:r>
                  <a:rPr lang="en-US" dirty="0"/>
                  <a:t> of techniques</a:t>
                </a:r>
                <a:endParaRPr lang="x-none" dirty="0"/>
              </a:p>
            </p:txBody>
          </p:sp>
        </mc:Choice>
        <mc:Fallback xmlns="">
          <p:sp>
            <p:nvSpPr>
              <p:cNvPr id="5" name="Content Placeholder 4">
                <a:extLst>
                  <a:ext uri="{FF2B5EF4-FFF2-40B4-BE49-F238E27FC236}">
                    <a16:creationId xmlns:a16="http://schemas.microsoft.com/office/drawing/2014/main" id="{5F6DDD56-2181-4644-BFEF-B0F4459F5EB7}"/>
                  </a:ext>
                </a:extLst>
              </p:cNvPr>
              <p:cNvSpPr>
                <a:spLocks noGrp="1" noRot="1" noChangeAspect="1" noMove="1" noResize="1" noEditPoints="1" noAdjustHandles="1" noChangeArrowheads="1" noChangeShapeType="1" noTextEdit="1"/>
              </p:cNvSpPr>
              <p:nvPr>
                <p:ph idx="1"/>
              </p:nvPr>
            </p:nvSpPr>
            <p:spPr>
              <a:blipFill>
                <a:blip r:embed="rId3"/>
                <a:stretch>
                  <a:fillRect l="-1043" t="-2241"/>
                </a:stretch>
              </a:blipFill>
            </p:spPr>
            <p:txBody>
              <a:bodyPr/>
              <a:lstStyle/>
              <a:p>
                <a:r>
                  <a:rPr lang="en-US">
                    <a:noFill/>
                  </a:rPr>
                  <a:t> </a:t>
                </a:r>
              </a:p>
            </p:txBody>
          </p:sp>
        </mc:Fallback>
      </mc:AlternateContent>
      <p:sp>
        <p:nvSpPr>
          <p:cNvPr id="2" name="Footer Placeholder 1"/>
          <p:cNvSpPr>
            <a:spLocks noGrp="1"/>
          </p:cNvSpPr>
          <p:nvPr>
            <p:ph type="ftr" sz="quarter" idx="10"/>
          </p:nvPr>
        </p:nvSpPr>
        <p:spPr/>
        <p:txBody>
          <a:bodyPr/>
          <a:lstStyle/>
          <a:p>
            <a:pPr algn="l"/>
            <a:r>
              <a:rPr lang="en-US">
                <a:solidFill>
                  <a:srgbClr val="34205B"/>
                </a:solidFill>
              </a:rPr>
              <a:t>Kondapaneni, Vévoda, Grittmann, Skřivan, Slusallek, Křivánek -- Optimal multiple importance sampling</a:t>
            </a:r>
            <a:endParaRPr lang="cs-CZ" dirty="0">
              <a:solidFill>
                <a:srgbClr val="34205B"/>
              </a:solidFill>
            </a:endParaRPr>
          </a:p>
        </p:txBody>
      </p:sp>
      <p:sp>
        <p:nvSpPr>
          <p:cNvPr id="3" name="Slide Number Placeholder 2"/>
          <p:cNvSpPr>
            <a:spLocks noGrp="1"/>
          </p:cNvSpPr>
          <p:nvPr>
            <p:ph type="sldNum" sz="quarter" idx="11"/>
          </p:nvPr>
        </p:nvSpPr>
        <p:spPr/>
        <p:txBody>
          <a:bodyPr/>
          <a:lstStyle/>
          <a:p>
            <a:fld id="{22715E2D-623F-42BE-A608-3D699D020166}" type="slidenum">
              <a:rPr lang="x-none" smtClean="0"/>
              <a:pPr/>
              <a:t>48</a:t>
            </a:fld>
            <a:endParaRPr lang="x-none" dirty="0"/>
          </a:p>
        </p:txBody>
      </p:sp>
      <mc:AlternateContent xmlns:mc="http://schemas.openxmlformats.org/markup-compatibility/2006" xmlns:a14="http://schemas.microsoft.com/office/drawing/2010/main">
        <mc:Choice Requires="a14">
          <p:sp>
            <p:nvSpPr>
              <p:cNvPr id="14" name="TextBox 13"/>
              <p:cNvSpPr txBox="1"/>
              <p:nvPr/>
            </p:nvSpPr>
            <p:spPr>
              <a:xfrm>
                <a:off x="2993947" y="2780277"/>
                <a:ext cx="6197756" cy="147950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ctrlPr>
                            <a:rPr lang="cs-CZ" sz="2800" i="1" smtClean="0">
                              <a:solidFill>
                                <a:srgbClr val="00B050"/>
                              </a:solidFill>
                              <a:latin typeface="Cambria Math" panose="02040503050406030204" pitchFamily="18" charset="0"/>
                            </a:rPr>
                          </m:ctrlPr>
                        </m:dPr>
                        <m:e>
                          <m:m>
                            <m:mPr>
                              <m:mcs>
                                <m:mc>
                                  <m:mcPr>
                                    <m:count m:val="3"/>
                                    <m:mcJc m:val="center"/>
                                  </m:mcPr>
                                </m:mc>
                              </m:mcs>
                              <m:ctrlPr>
                                <a:rPr lang="cs-CZ" sz="2800" i="1" smtClean="0">
                                  <a:solidFill>
                                    <a:srgbClr val="00B050"/>
                                  </a:solidFill>
                                  <a:latin typeface="Cambria Math" panose="02040503050406030204" pitchFamily="18" charset="0"/>
                                </a:rPr>
                              </m:ctrlPr>
                            </m:mPr>
                            <m:mr>
                              <m:e>
                                <m:sSub>
                                  <m:sSubPr>
                                    <m:ctrlPr>
                                      <a:rPr lang="en-US" sz="2800" b="0" i="1" smtClean="0">
                                        <a:solidFill>
                                          <a:srgbClr val="00B050"/>
                                        </a:solidFill>
                                        <a:latin typeface="Cambria Math" panose="02040503050406030204" pitchFamily="18" charset="0"/>
                                      </a:rPr>
                                    </m:ctrlPr>
                                  </m:sSubPr>
                                  <m:e>
                                    <m:r>
                                      <m:rPr>
                                        <m:brk m:alnAt="7"/>
                                      </m:rPr>
                                      <a:rPr lang="en-US" sz="2800" b="0" i="1" smtClean="0">
                                        <a:solidFill>
                                          <a:srgbClr val="00B050"/>
                                        </a:solidFill>
                                        <a:latin typeface="Cambria Math" panose="02040503050406030204" pitchFamily="18" charset="0"/>
                                      </a:rPr>
                                      <m:t>𝑎</m:t>
                                    </m:r>
                                  </m:e>
                                  <m:sub>
                                    <m:r>
                                      <a:rPr lang="en-US" sz="2800" b="0" i="1" smtClean="0">
                                        <a:solidFill>
                                          <a:srgbClr val="00B050"/>
                                        </a:solidFill>
                                        <a:latin typeface="Cambria Math" panose="02040503050406030204" pitchFamily="18" charset="0"/>
                                      </a:rPr>
                                      <m:t>11</m:t>
                                    </m:r>
                                  </m:sub>
                                </m:sSub>
                              </m:e>
                              <m:e>
                                <m:r>
                                  <a:rPr lang="cs-CZ" sz="2800" i="1" smtClean="0">
                                    <a:solidFill>
                                      <a:srgbClr val="00B050"/>
                                    </a:solidFill>
                                    <a:latin typeface="Cambria Math" panose="02040503050406030204" pitchFamily="18" charset="0"/>
                                  </a:rPr>
                                  <m:t>⋯</m:t>
                                </m:r>
                              </m:e>
                              <m:e>
                                <m:sSub>
                                  <m:sSubPr>
                                    <m:ctrlPr>
                                      <a:rPr lang="en-US" sz="2800" b="0" i="1" smtClean="0">
                                        <a:solidFill>
                                          <a:srgbClr val="00B050"/>
                                        </a:solidFill>
                                        <a:latin typeface="Cambria Math" panose="02040503050406030204" pitchFamily="18" charset="0"/>
                                      </a:rPr>
                                    </m:ctrlPr>
                                  </m:sSubPr>
                                  <m:e>
                                    <m:r>
                                      <a:rPr lang="en-US" sz="2800" b="0" i="1" smtClean="0">
                                        <a:solidFill>
                                          <a:srgbClr val="00B050"/>
                                        </a:solidFill>
                                        <a:latin typeface="Cambria Math" panose="02040503050406030204" pitchFamily="18" charset="0"/>
                                      </a:rPr>
                                      <m:t>𝑎</m:t>
                                    </m:r>
                                  </m:e>
                                  <m:sub>
                                    <m:r>
                                      <a:rPr lang="en-US" sz="2800" b="0" i="1" smtClean="0">
                                        <a:solidFill>
                                          <a:srgbClr val="00B050"/>
                                        </a:solidFill>
                                        <a:latin typeface="Cambria Math" panose="02040503050406030204" pitchFamily="18" charset="0"/>
                                      </a:rPr>
                                      <m:t>1</m:t>
                                    </m:r>
                                    <m:r>
                                      <a:rPr lang="en-US" sz="2800" b="0" i="1" smtClean="0">
                                        <a:solidFill>
                                          <a:srgbClr val="00B050"/>
                                        </a:solidFill>
                                        <a:latin typeface="Cambria Math" panose="02040503050406030204" pitchFamily="18" charset="0"/>
                                      </a:rPr>
                                      <m:t>𝑁</m:t>
                                    </m:r>
                                  </m:sub>
                                </m:sSub>
                              </m:e>
                            </m:mr>
                            <m:mr>
                              <m:e>
                                <m:r>
                                  <a:rPr lang="cs-CZ" sz="2800" i="1" smtClean="0">
                                    <a:solidFill>
                                      <a:srgbClr val="00B050"/>
                                    </a:solidFill>
                                    <a:latin typeface="Cambria Math" panose="02040503050406030204" pitchFamily="18" charset="0"/>
                                  </a:rPr>
                                  <m:t>⋮</m:t>
                                </m:r>
                              </m:e>
                              <m:e>
                                <m:r>
                                  <a:rPr lang="cs-CZ" sz="2800" i="1" smtClean="0">
                                    <a:solidFill>
                                      <a:srgbClr val="00B050"/>
                                    </a:solidFill>
                                    <a:latin typeface="Cambria Math" panose="02040503050406030204" pitchFamily="18" charset="0"/>
                                  </a:rPr>
                                  <m:t>⋱</m:t>
                                </m:r>
                              </m:e>
                              <m:e>
                                <m:r>
                                  <a:rPr lang="cs-CZ" sz="2800" i="1" smtClean="0">
                                    <a:solidFill>
                                      <a:srgbClr val="00B050"/>
                                    </a:solidFill>
                                    <a:latin typeface="Cambria Math" panose="02040503050406030204" pitchFamily="18" charset="0"/>
                                  </a:rPr>
                                  <m:t>⋮</m:t>
                                </m:r>
                              </m:e>
                            </m:mr>
                            <m:mr>
                              <m:e>
                                <m:sSub>
                                  <m:sSubPr>
                                    <m:ctrlPr>
                                      <a:rPr lang="en-US" sz="2800" b="0" i="1" smtClean="0">
                                        <a:solidFill>
                                          <a:srgbClr val="00B050"/>
                                        </a:solidFill>
                                        <a:latin typeface="Cambria Math" panose="02040503050406030204" pitchFamily="18" charset="0"/>
                                      </a:rPr>
                                    </m:ctrlPr>
                                  </m:sSubPr>
                                  <m:e>
                                    <m:r>
                                      <a:rPr lang="en-US" sz="2800" b="0" i="1" smtClean="0">
                                        <a:solidFill>
                                          <a:srgbClr val="00B050"/>
                                        </a:solidFill>
                                        <a:latin typeface="Cambria Math" panose="02040503050406030204" pitchFamily="18" charset="0"/>
                                      </a:rPr>
                                      <m:t>𝑎</m:t>
                                    </m:r>
                                  </m:e>
                                  <m:sub>
                                    <m:r>
                                      <a:rPr lang="en-US" sz="2800" b="0" i="1" smtClean="0">
                                        <a:solidFill>
                                          <a:srgbClr val="00B050"/>
                                        </a:solidFill>
                                        <a:latin typeface="Cambria Math" panose="02040503050406030204" pitchFamily="18" charset="0"/>
                                      </a:rPr>
                                      <m:t>𝑁</m:t>
                                    </m:r>
                                    <m:r>
                                      <a:rPr lang="en-US" sz="2800" b="0" i="1" smtClean="0">
                                        <a:solidFill>
                                          <a:srgbClr val="00B050"/>
                                        </a:solidFill>
                                        <a:latin typeface="Cambria Math" panose="02040503050406030204" pitchFamily="18" charset="0"/>
                                      </a:rPr>
                                      <m:t>1</m:t>
                                    </m:r>
                                  </m:sub>
                                </m:sSub>
                              </m:e>
                              <m:e>
                                <m:r>
                                  <a:rPr lang="cs-CZ" sz="2800" i="1" smtClean="0">
                                    <a:solidFill>
                                      <a:srgbClr val="00B050"/>
                                    </a:solidFill>
                                    <a:latin typeface="Cambria Math" panose="02040503050406030204" pitchFamily="18" charset="0"/>
                                  </a:rPr>
                                  <m:t>⋯</m:t>
                                </m:r>
                              </m:e>
                              <m:e>
                                <m:sSub>
                                  <m:sSubPr>
                                    <m:ctrlPr>
                                      <a:rPr lang="en-US" sz="2800" b="0" i="1" smtClean="0">
                                        <a:solidFill>
                                          <a:srgbClr val="00B050"/>
                                        </a:solidFill>
                                        <a:latin typeface="Cambria Math" panose="02040503050406030204" pitchFamily="18" charset="0"/>
                                      </a:rPr>
                                    </m:ctrlPr>
                                  </m:sSubPr>
                                  <m:e>
                                    <m:r>
                                      <a:rPr lang="en-US" sz="2800" b="0" i="1" smtClean="0">
                                        <a:solidFill>
                                          <a:srgbClr val="00B050"/>
                                        </a:solidFill>
                                        <a:latin typeface="Cambria Math" panose="02040503050406030204" pitchFamily="18" charset="0"/>
                                      </a:rPr>
                                      <m:t>𝑎</m:t>
                                    </m:r>
                                  </m:e>
                                  <m:sub>
                                    <m:r>
                                      <a:rPr lang="en-US" sz="2800" b="0" i="1" smtClean="0">
                                        <a:solidFill>
                                          <a:srgbClr val="00B050"/>
                                        </a:solidFill>
                                        <a:latin typeface="Cambria Math" panose="02040503050406030204" pitchFamily="18" charset="0"/>
                                      </a:rPr>
                                      <m:t>𝑁𝑁</m:t>
                                    </m:r>
                                  </m:sub>
                                </m:sSub>
                              </m:e>
                            </m:mr>
                          </m:m>
                        </m:e>
                      </m:d>
                      <m:d>
                        <m:dPr>
                          <m:ctrlPr>
                            <a:rPr lang="cs-CZ" sz="2800" i="1" smtClean="0">
                              <a:latin typeface="Cambria Math" panose="02040503050406030204" pitchFamily="18" charset="0"/>
                            </a:rPr>
                          </m:ctrlPr>
                        </m:dPr>
                        <m:e>
                          <m:m>
                            <m:mPr>
                              <m:mcs>
                                <m:mc>
                                  <m:mcPr>
                                    <m:count m:val="1"/>
                                    <m:mcJc m:val="center"/>
                                  </m:mcPr>
                                </m:mc>
                              </m:mcs>
                              <m:ctrlPr>
                                <a:rPr lang="cs-CZ" sz="2800" i="1" smtClean="0">
                                  <a:latin typeface="Cambria Math" panose="02040503050406030204" pitchFamily="18" charset="0"/>
                                </a:rPr>
                              </m:ctrlPr>
                            </m:mPr>
                            <m:mr>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𝛼</m:t>
                                    </m:r>
                                  </m:e>
                                  <m:sub>
                                    <m:r>
                                      <a:rPr lang="en-US" sz="2800" b="0" i="1" smtClean="0">
                                        <a:latin typeface="Cambria Math" panose="02040503050406030204" pitchFamily="18" charset="0"/>
                                      </a:rPr>
                                      <m:t>1</m:t>
                                    </m:r>
                                  </m:sub>
                                </m:sSub>
                              </m:e>
                            </m:mr>
                            <m:mr>
                              <m:e>
                                <m:r>
                                  <a:rPr lang="cs-CZ" sz="2800" i="1" smtClean="0">
                                    <a:latin typeface="Cambria Math" panose="02040503050406030204" pitchFamily="18" charset="0"/>
                                  </a:rPr>
                                  <m:t>⋮</m:t>
                                </m:r>
                              </m:e>
                            </m:mr>
                            <m:mr>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𝛼</m:t>
                                    </m:r>
                                  </m:e>
                                  <m:sub>
                                    <m:r>
                                      <a:rPr lang="en-US" sz="2800" b="0" i="1" smtClean="0">
                                        <a:latin typeface="Cambria Math" panose="02040503050406030204" pitchFamily="18" charset="0"/>
                                      </a:rPr>
                                      <m:t>𝑁</m:t>
                                    </m:r>
                                  </m:sub>
                                </m:sSub>
                              </m:e>
                            </m:mr>
                          </m:m>
                        </m:e>
                      </m:d>
                      <m:r>
                        <a:rPr lang="en-US" sz="2800" b="0" i="1" smtClean="0">
                          <a:latin typeface="Cambria Math" panose="02040503050406030204" pitchFamily="18" charset="0"/>
                        </a:rPr>
                        <m:t>=</m:t>
                      </m:r>
                      <m:d>
                        <m:dPr>
                          <m:ctrlPr>
                            <a:rPr lang="en-US" sz="2800" b="0" i="1" smtClean="0">
                              <a:solidFill>
                                <a:srgbClr val="00B0F0"/>
                              </a:solidFill>
                              <a:latin typeface="Cambria Math" panose="02040503050406030204" pitchFamily="18" charset="0"/>
                            </a:rPr>
                          </m:ctrlPr>
                        </m:dPr>
                        <m:e>
                          <m:m>
                            <m:mPr>
                              <m:mcs>
                                <m:mc>
                                  <m:mcPr>
                                    <m:count m:val="1"/>
                                    <m:mcJc m:val="center"/>
                                  </m:mcPr>
                                </m:mc>
                              </m:mcs>
                              <m:ctrlPr>
                                <a:rPr lang="en-US" sz="2800" b="0" i="1" smtClean="0">
                                  <a:solidFill>
                                    <a:srgbClr val="00B0F0"/>
                                  </a:solidFill>
                                  <a:latin typeface="Cambria Math" panose="02040503050406030204" pitchFamily="18" charset="0"/>
                                </a:rPr>
                              </m:ctrlPr>
                            </m:mPr>
                            <m:mr>
                              <m:e>
                                <m:sSub>
                                  <m:sSubPr>
                                    <m:ctrlPr>
                                      <a:rPr lang="en-US" sz="2800" b="0" i="1" smtClean="0">
                                        <a:solidFill>
                                          <a:srgbClr val="00B0F0"/>
                                        </a:solidFill>
                                        <a:latin typeface="Cambria Math" panose="02040503050406030204" pitchFamily="18" charset="0"/>
                                      </a:rPr>
                                    </m:ctrlPr>
                                  </m:sSubPr>
                                  <m:e>
                                    <m:r>
                                      <m:rPr>
                                        <m:brk m:alnAt="7"/>
                                      </m:rPr>
                                      <a:rPr lang="en-US" sz="2800" b="0" i="1" smtClean="0">
                                        <a:solidFill>
                                          <a:srgbClr val="00B0F0"/>
                                        </a:solidFill>
                                        <a:latin typeface="Cambria Math" panose="02040503050406030204" pitchFamily="18" charset="0"/>
                                      </a:rPr>
                                      <m:t>𝑏</m:t>
                                    </m:r>
                                  </m:e>
                                  <m:sub>
                                    <m:r>
                                      <m:rPr>
                                        <m:brk m:alnAt="7"/>
                                      </m:rPr>
                                      <a:rPr lang="en-US" sz="2800" b="0" i="1" smtClean="0">
                                        <a:solidFill>
                                          <a:srgbClr val="00B0F0"/>
                                        </a:solidFill>
                                        <a:latin typeface="Cambria Math" panose="02040503050406030204" pitchFamily="18" charset="0"/>
                                      </a:rPr>
                                      <m:t>1</m:t>
                                    </m:r>
                                  </m:sub>
                                </m:sSub>
                              </m:e>
                            </m:mr>
                            <m:mr>
                              <m:e>
                                <m:r>
                                  <a:rPr lang="en-US" sz="2800" b="0" i="1" smtClean="0">
                                    <a:solidFill>
                                      <a:srgbClr val="00B0F0"/>
                                    </a:solidFill>
                                    <a:latin typeface="Cambria Math" panose="02040503050406030204" pitchFamily="18" charset="0"/>
                                  </a:rPr>
                                  <m:t>⋮</m:t>
                                </m:r>
                              </m:e>
                            </m:mr>
                            <m:mr>
                              <m:e>
                                <m:sSub>
                                  <m:sSubPr>
                                    <m:ctrlPr>
                                      <a:rPr lang="en-US" sz="2800" b="0" i="1" smtClean="0">
                                        <a:solidFill>
                                          <a:srgbClr val="00B0F0"/>
                                        </a:solidFill>
                                        <a:latin typeface="Cambria Math" panose="02040503050406030204" pitchFamily="18" charset="0"/>
                                      </a:rPr>
                                    </m:ctrlPr>
                                  </m:sSubPr>
                                  <m:e>
                                    <m:r>
                                      <a:rPr lang="en-US" sz="2800" b="0" i="1" smtClean="0">
                                        <a:solidFill>
                                          <a:srgbClr val="00B0F0"/>
                                        </a:solidFill>
                                        <a:latin typeface="Cambria Math" panose="02040503050406030204" pitchFamily="18" charset="0"/>
                                      </a:rPr>
                                      <m:t>𝑏</m:t>
                                    </m:r>
                                  </m:e>
                                  <m:sub>
                                    <m:r>
                                      <a:rPr lang="en-US" sz="2800" b="0" i="1" smtClean="0">
                                        <a:solidFill>
                                          <a:srgbClr val="00B0F0"/>
                                        </a:solidFill>
                                        <a:latin typeface="Cambria Math" panose="02040503050406030204" pitchFamily="18" charset="0"/>
                                      </a:rPr>
                                      <m:t>𝑁</m:t>
                                    </m:r>
                                  </m:sub>
                                </m:sSub>
                              </m:e>
                            </m:mr>
                          </m:m>
                        </m:e>
                      </m:d>
                    </m:oMath>
                  </m:oMathPara>
                </a14:m>
                <a:endParaRPr lang="cs-CZ" sz="2800" dirty="0"/>
              </a:p>
            </p:txBody>
          </p:sp>
        </mc:Choice>
        <mc:Fallback xmlns="">
          <p:sp>
            <p:nvSpPr>
              <p:cNvPr id="14" name="TextBox 13"/>
              <p:cNvSpPr txBox="1">
                <a:spLocks noRot="1" noChangeAspect="1" noMove="1" noResize="1" noEditPoints="1" noAdjustHandles="1" noChangeArrowheads="1" noChangeShapeType="1" noTextEdit="1"/>
              </p:cNvSpPr>
              <p:nvPr/>
            </p:nvSpPr>
            <p:spPr>
              <a:xfrm>
                <a:off x="2993947" y="2780277"/>
                <a:ext cx="6197756" cy="1479508"/>
              </a:xfrm>
              <a:prstGeom prst="rect">
                <a:avLst/>
              </a:prstGeom>
              <a:blipFill>
                <a:blip r:embed="rId4"/>
                <a:stretch>
                  <a:fillRect/>
                </a:stretch>
              </a:blipFill>
            </p:spPr>
            <p:txBody>
              <a:bodyPr/>
              <a:lstStyle/>
              <a:p>
                <a:r>
                  <a:rPr lang="cs-CZ">
                    <a:noFill/>
                  </a:rPr>
                  <a:t> </a:t>
                </a:r>
              </a:p>
            </p:txBody>
          </p:sp>
        </mc:Fallback>
      </mc:AlternateContent>
      <p:grpSp>
        <p:nvGrpSpPr>
          <p:cNvPr id="37" name="Group 36"/>
          <p:cNvGrpSpPr/>
          <p:nvPr/>
        </p:nvGrpSpPr>
        <p:grpSpPr>
          <a:xfrm>
            <a:off x="3759505" y="4259785"/>
            <a:ext cx="2426250" cy="731047"/>
            <a:chOff x="4678959" y="639223"/>
            <a:chExt cx="3021195" cy="7544001"/>
          </a:xfrm>
        </p:grpSpPr>
        <p:sp>
          <p:nvSpPr>
            <p:cNvPr id="38" name="Right Brace 37"/>
            <p:cNvSpPr/>
            <p:nvPr/>
          </p:nvSpPr>
          <p:spPr>
            <a:xfrm rot="16200000" flipH="1">
              <a:off x="5445999" y="-127817"/>
              <a:ext cx="1487115" cy="3021195"/>
            </a:xfrm>
            <a:prstGeom prst="rightBrace">
              <a:avLst>
                <a:gd name="adj1" fmla="val 58397"/>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sz="2400" dirty="0">
                <a:solidFill>
                  <a:srgbClr val="660066"/>
                </a:solidFill>
              </a:endParaRPr>
            </a:p>
          </p:txBody>
        </p:sp>
        <mc:AlternateContent xmlns:mc="http://schemas.openxmlformats.org/markup-compatibility/2006" xmlns:a14="http://schemas.microsoft.com/office/drawing/2010/main">
          <mc:Choice Requires="a14">
            <p:sp>
              <p:nvSpPr>
                <p:cNvPr id="39" name="TextBox 38"/>
                <p:cNvSpPr txBox="1"/>
                <p:nvPr/>
              </p:nvSpPr>
              <p:spPr>
                <a:xfrm>
                  <a:off x="4869870" y="2783883"/>
                  <a:ext cx="2737821" cy="5399341"/>
                </a:xfrm>
                <a:prstGeom prst="rect">
                  <a:avLst/>
                </a:prstGeom>
                <a:noFill/>
                <a:ln>
                  <a:noFill/>
                </a:ln>
              </p:spPr>
              <p:txBody>
                <a:bodyPr wrap="none" rtlCol="0">
                  <a:spAutoFit/>
                </a:bodyPr>
                <a:lstStyle/>
                <a:p>
                  <a:pPr algn="ctr"/>
                  <a14:m>
                    <m:oMath xmlns:m="http://schemas.openxmlformats.org/officeDocument/2006/math">
                      <m:r>
                        <a:rPr lang="en-US" sz="2800" b="0" i="1" smtClean="0">
                          <a:solidFill>
                            <a:srgbClr val="00B050"/>
                          </a:solidFill>
                          <a:latin typeface="Cambria Math" panose="02040503050406030204" pitchFamily="18" charset="0"/>
                        </a:rPr>
                        <m:t>𝑁</m:t>
                      </m:r>
                      <m:r>
                        <a:rPr lang="en-US" sz="2800" b="0" i="1" smtClean="0">
                          <a:solidFill>
                            <a:srgbClr val="00B050"/>
                          </a:solidFill>
                          <a:latin typeface="Cambria Math" panose="02040503050406030204" pitchFamily="18" charset="0"/>
                        </a:rPr>
                        <m:t>×</m:t>
                      </m:r>
                      <m:r>
                        <a:rPr lang="en-US" sz="2800" b="0" i="1" smtClean="0">
                          <a:solidFill>
                            <a:srgbClr val="00B050"/>
                          </a:solidFill>
                          <a:latin typeface="Cambria Math" panose="02040503050406030204" pitchFamily="18" charset="0"/>
                        </a:rPr>
                        <m:t>𝑁</m:t>
                      </m:r>
                    </m:oMath>
                  </a14:m>
                  <a:r>
                    <a:rPr lang="en-GB" sz="2800" b="1" dirty="0">
                      <a:solidFill>
                        <a:srgbClr val="00B050"/>
                      </a:solidFill>
                    </a:rPr>
                    <a:t> </a:t>
                  </a:r>
                  <a:r>
                    <a:rPr lang="en-GB" sz="2800" dirty="0">
                      <a:solidFill>
                        <a:srgbClr val="00B050"/>
                      </a:solidFill>
                    </a:rPr>
                    <a:t>matrix</a:t>
                  </a:r>
                </a:p>
              </p:txBody>
            </p:sp>
          </mc:Choice>
          <mc:Fallback xmlns="">
            <p:sp>
              <p:nvSpPr>
                <p:cNvPr id="39" name="TextBox 38"/>
                <p:cNvSpPr txBox="1">
                  <a:spLocks noRot="1" noChangeAspect="1" noMove="1" noResize="1" noEditPoints="1" noAdjustHandles="1" noChangeArrowheads="1" noChangeShapeType="1" noTextEdit="1"/>
                </p:cNvSpPr>
                <p:nvPr/>
              </p:nvSpPr>
              <p:spPr>
                <a:xfrm>
                  <a:off x="4869870" y="2783883"/>
                  <a:ext cx="2737821" cy="5399341"/>
                </a:xfrm>
                <a:prstGeom prst="rect">
                  <a:avLst/>
                </a:prstGeom>
                <a:blipFill>
                  <a:blip r:embed="rId5"/>
                  <a:stretch>
                    <a:fillRect t="-11628" r="-3601" b="-32558"/>
                  </a:stretch>
                </a:blipFill>
                <a:ln>
                  <a:noFill/>
                </a:ln>
              </p:spPr>
              <p:txBody>
                <a:bodyPr/>
                <a:lstStyle/>
                <a:p>
                  <a:r>
                    <a:rPr lang="cs-CZ">
                      <a:noFill/>
                    </a:rPr>
                    <a:t> </a:t>
                  </a:r>
                </a:p>
              </p:txBody>
            </p:sp>
          </mc:Fallback>
        </mc:AlternateContent>
      </p:grpSp>
    </p:spTree>
    <p:extLst>
      <p:ext uri="{BB962C8B-B14F-4D97-AF65-F5344CB8AC3E}">
        <p14:creationId xmlns:p14="http://schemas.microsoft.com/office/powerpoint/2010/main" val="549772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ED158-464F-4E76-9D5B-905467421B92}"/>
              </a:ext>
            </a:extLst>
          </p:cNvPr>
          <p:cNvSpPr>
            <a:spLocks noGrp="1"/>
          </p:cNvSpPr>
          <p:nvPr>
            <p:ph type="title"/>
          </p:nvPr>
        </p:nvSpPr>
        <p:spPr/>
        <p:txBody>
          <a:bodyPr/>
          <a:lstStyle/>
          <a:p>
            <a:r>
              <a:rPr lang="en-US" dirty="0"/>
              <a:t>Summary &amp; Future work </a:t>
            </a:r>
            <a:endParaRPr lang="x-none" dirty="0"/>
          </a:p>
        </p:txBody>
      </p:sp>
    </p:spTree>
    <p:extLst>
      <p:ext uri="{BB962C8B-B14F-4D97-AF65-F5344CB8AC3E}">
        <p14:creationId xmlns:p14="http://schemas.microsoft.com/office/powerpoint/2010/main" val="4095378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984F3-1484-405F-9611-B80A96F3D89B}"/>
              </a:ext>
            </a:extLst>
          </p:cNvPr>
          <p:cNvSpPr>
            <a:spLocks noGrp="1"/>
          </p:cNvSpPr>
          <p:nvPr>
            <p:ph type="title"/>
          </p:nvPr>
        </p:nvSpPr>
        <p:spPr/>
        <p:txBody>
          <a:bodyPr/>
          <a:lstStyle/>
          <a:p>
            <a:r>
              <a:rPr lang="en-GB" dirty="0"/>
              <a:t>MIS: Two wrongs can make a right</a:t>
            </a:r>
          </a:p>
        </p:txBody>
      </p:sp>
      <p:grpSp>
        <p:nvGrpSpPr>
          <p:cNvPr id="31" name="Group 30"/>
          <p:cNvGrpSpPr/>
          <p:nvPr/>
        </p:nvGrpSpPr>
        <p:grpSpPr>
          <a:xfrm>
            <a:off x="410133" y="2057336"/>
            <a:ext cx="2989862" cy="3590877"/>
            <a:chOff x="410133" y="2408972"/>
            <a:chExt cx="2989862" cy="3590877"/>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133" y="2408972"/>
              <a:ext cx="2989862" cy="2989862"/>
            </a:xfrm>
            <a:prstGeom prst="rect">
              <a:avLst/>
            </a:prstGeom>
          </p:spPr>
        </p:pic>
        <p:sp>
          <p:nvSpPr>
            <p:cNvPr id="28" name="TextBox 27"/>
            <p:cNvSpPr txBox="1"/>
            <p:nvPr/>
          </p:nvSpPr>
          <p:spPr>
            <a:xfrm>
              <a:off x="977409" y="5538184"/>
              <a:ext cx="1855311" cy="461665"/>
            </a:xfrm>
            <a:prstGeom prst="rect">
              <a:avLst/>
            </a:prstGeom>
            <a:noFill/>
          </p:spPr>
          <p:txBody>
            <a:bodyPr wrap="square" rtlCol="0">
              <a:spAutoFit/>
            </a:bodyPr>
            <a:lstStyle/>
            <a:p>
              <a:pPr algn="ctr"/>
              <a:r>
                <a:rPr lang="en-US" sz="2400" dirty="0"/>
                <a:t>Technique A</a:t>
              </a:r>
              <a:endParaRPr lang="cs-CZ" sz="2400" b="1" dirty="0"/>
            </a:p>
          </p:txBody>
        </p:sp>
      </p:grpSp>
      <p:grpSp>
        <p:nvGrpSpPr>
          <p:cNvPr id="32" name="Group 31"/>
          <p:cNvGrpSpPr/>
          <p:nvPr/>
        </p:nvGrpSpPr>
        <p:grpSpPr>
          <a:xfrm>
            <a:off x="4552161" y="2057335"/>
            <a:ext cx="2989862" cy="3590878"/>
            <a:chOff x="4552161" y="2408971"/>
            <a:chExt cx="2989862" cy="3590878"/>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2161" y="2408971"/>
              <a:ext cx="2989862" cy="2989862"/>
            </a:xfrm>
            <a:prstGeom prst="rect">
              <a:avLst/>
            </a:prstGeom>
          </p:spPr>
        </p:pic>
        <p:sp>
          <p:nvSpPr>
            <p:cNvPr id="29" name="TextBox 28"/>
            <p:cNvSpPr txBox="1"/>
            <p:nvPr/>
          </p:nvSpPr>
          <p:spPr>
            <a:xfrm>
              <a:off x="5099588" y="5538184"/>
              <a:ext cx="1895009" cy="461665"/>
            </a:xfrm>
            <a:prstGeom prst="rect">
              <a:avLst/>
            </a:prstGeom>
            <a:noFill/>
          </p:spPr>
          <p:txBody>
            <a:bodyPr wrap="square" rtlCol="0">
              <a:spAutoFit/>
            </a:bodyPr>
            <a:lstStyle/>
            <a:p>
              <a:pPr algn="ctr"/>
              <a:r>
                <a:rPr lang="en-US" sz="2400" dirty="0"/>
                <a:t>Technique B</a:t>
              </a:r>
              <a:endParaRPr lang="cs-CZ" sz="2400" b="1" dirty="0"/>
            </a:p>
          </p:txBody>
        </p:sp>
      </p:grpSp>
      <p:grpSp>
        <p:nvGrpSpPr>
          <p:cNvPr id="34" name="Group 33"/>
          <p:cNvGrpSpPr/>
          <p:nvPr/>
        </p:nvGrpSpPr>
        <p:grpSpPr>
          <a:xfrm>
            <a:off x="3518878" y="2057335"/>
            <a:ext cx="8165173" cy="3590878"/>
            <a:chOff x="3518878" y="2408971"/>
            <a:chExt cx="8165173" cy="3590878"/>
          </a:xfrm>
        </p:grpSpPr>
        <p:sp>
          <p:nvSpPr>
            <p:cNvPr id="5" name="Plus 4"/>
            <p:cNvSpPr/>
            <p:nvPr/>
          </p:nvSpPr>
          <p:spPr>
            <a:xfrm>
              <a:off x="3518878" y="3499945"/>
              <a:ext cx="914400" cy="914400"/>
            </a:xfrm>
            <a:prstGeom prst="mathPlus">
              <a:avLst>
                <a:gd name="adj1" fmla="val 1248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Equal 5"/>
            <p:cNvSpPr/>
            <p:nvPr/>
          </p:nvSpPr>
          <p:spPr>
            <a:xfrm>
              <a:off x="7660906" y="3499945"/>
              <a:ext cx="914400" cy="914400"/>
            </a:xfrm>
            <a:prstGeom prst="mathEqual">
              <a:avLst>
                <a:gd name="adj1" fmla="val 12485"/>
                <a:gd name="adj2" fmla="val 1314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grpSp>
          <p:nvGrpSpPr>
            <p:cNvPr id="33" name="Group 32"/>
            <p:cNvGrpSpPr/>
            <p:nvPr/>
          </p:nvGrpSpPr>
          <p:grpSpPr>
            <a:xfrm>
              <a:off x="8694189" y="2408971"/>
              <a:ext cx="2989862" cy="3590878"/>
              <a:chOff x="8694189" y="2408971"/>
              <a:chExt cx="2989862" cy="3590878"/>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4189" y="2408971"/>
                <a:ext cx="2989862" cy="2989862"/>
              </a:xfrm>
              <a:prstGeom prst="rect">
                <a:avLst/>
              </a:prstGeom>
            </p:spPr>
          </p:pic>
          <p:sp>
            <p:nvSpPr>
              <p:cNvPr id="30" name="TextBox 29"/>
              <p:cNvSpPr txBox="1"/>
              <p:nvPr/>
            </p:nvSpPr>
            <p:spPr>
              <a:xfrm>
                <a:off x="8694189" y="5538184"/>
                <a:ext cx="2989862" cy="461665"/>
              </a:xfrm>
              <a:prstGeom prst="rect">
                <a:avLst/>
              </a:prstGeom>
              <a:noFill/>
            </p:spPr>
            <p:txBody>
              <a:bodyPr wrap="square" rtlCol="0">
                <a:spAutoFit/>
              </a:bodyPr>
              <a:lstStyle/>
              <a:p>
                <a:pPr algn="ctr"/>
                <a:r>
                  <a:rPr lang="en-US" sz="2400" dirty="0"/>
                  <a:t>Combined (MIS)</a:t>
                </a:r>
                <a:endParaRPr lang="cs-CZ" sz="2400" b="1" dirty="0"/>
              </a:p>
            </p:txBody>
          </p:sp>
        </p:grpSp>
      </p:grpSp>
      <p:sp>
        <p:nvSpPr>
          <p:cNvPr id="3" name="Footer Placeholder 2"/>
          <p:cNvSpPr>
            <a:spLocks noGrp="1"/>
          </p:cNvSpPr>
          <p:nvPr>
            <p:ph type="ftr" sz="quarter" idx="10"/>
          </p:nvPr>
        </p:nvSpPr>
        <p:spPr/>
        <p:txBody>
          <a:bodyPr/>
          <a:lstStyle/>
          <a:p>
            <a:pPr algn="l"/>
            <a:r>
              <a:rPr lang="en-US">
                <a:solidFill>
                  <a:srgbClr val="34205B"/>
                </a:solidFill>
              </a:rPr>
              <a:t>Kondapaneni, Vévoda, Grittmann, Skřivan, Slusallek, Křivánek -- Optimal multiple importance sampling</a:t>
            </a:r>
            <a:endParaRPr lang="cs-CZ" dirty="0">
              <a:solidFill>
                <a:srgbClr val="34205B"/>
              </a:solidFill>
            </a:endParaRPr>
          </a:p>
        </p:txBody>
      </p:sp>
      <p:sp>
        <p:nvSpPr>
          <p:cNvPr id="4" name="Slide Number Placeholder 3"/>
          <p:cNvSpPr>
            <a:spLocks noGrp="1"/>
          </p:cNvSpPr>
          <p:nvPr>
            <p:ph type="sldNum" sz="quarter" idx="11"/>
          </p:nvPr>
        </p:nvSpPr>
        <p:spPr/>
        <p:txBody>
          <a:bodyPr/>
          <a:lstStyle/>
          <a:p>
            <a:fld id="{22715E2D-623F-42BE-A608-3D699D020166}" type="slidenum">
              <a:rPr lang="x-none" smtClean="0"/>
              <a:pPr/>
              <a:t>5</a:t>
            </a:fld>
            <a:endParaRPr lang="x-none" dirty="0"/>
          </a:p>
        </p:txBody>
      </p:sp>
      <p:grpSp>
        <p:nvGrpSpPr>
          <p:cNvPr id="44" name="Group 43">
            <a:extLst>
              <a:ext uri="{FF2B5EF4-FFF2-40B4-BE49-F238E27FC236}">
                <a16:creationId xmlns:a16="http://schemas.microsoft.com/office/drawing/2014/main" id="{4FC6F116-7510-4D62-B175-D90BBE031182}"/>
              </a:ext>
            </a:extLst>
          </p:cNvPr>
          <p:cNvGrpSpPr/>
          <p:nvPr/>
        </p:nvGrpSpPr>
        <p:grpSpPr>
          <a:xfrm>
            <a:off x="1141267" y="2994570"/>
            <a:ext cx="838837" cy="564419"/>
            <a:chOff x="8794361" y="2075090"/>
            <a:chExt cx="838837" cy="564419"/>
          </a:xfrm>
          <a:effectLst>
            <a:outerShdw blurRad="63500" sx="102000" sy="102000" algn="ctr" rotWithShape="0">
              <a:prstClr val="black">
                <a:alpha val="40000"/>
              </a:prstClr>
            </a:outerShdw>
          </a:effectLst>
        </p:grpSpPr>
        <p:sp>
          <p:nvSpPr>
            <p:cNvPr id="45" name="Right Arrow 43">
              <a:extLst>
                <a:ext uri="{FF2B5EF4-FFF2-40B4-BE49-F238E27FC236}">
                  <a16:creationId xmlns:a16="http://schemas.microsoft.com/office/drawing/2014/main" id="{02E63C9F-3EB4-4147-B019-E7FE8AA7B9DF}"/>
                </a:ext>
              </a:extLst>
            </p:cNvPr>
            <p:cNvSpPr/>
            <p:nvPr/>
          </p:nvSpPr>
          <p:spPr>
            <a:xfrm rot="19958025">
              <a:off x="8968816" y="2075090"/>
              <a:ext cx="664382" cy="329087"/>
            </a:xfrm>
            <a:prstGeom prst="rightArrow">
              <a:avLst>
                <a:gd name="adj1" fmla="val 27005"/>
                <a:gd name="adj2"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46" name="Smiley Face 45">
              <a:extLst>
                <a:ext uri="{FF2B5EF4-FFF2-40B4-BE49-F238E27FC236}">
                  <a16:creationId xmlns:a16="http://schemas.microsoft.com/office/drawing/2014/main" id="{4520003C-9F2A-4B2A-9286-DAE081D825D0}"/>
                </a:ext>
              </a:extLst>
            </p:cNvPr>
            <p:cNvSpPr/>
            <p:nvPr/>
          </p:nvSpPr>
          <p:spPr>
            <a:xfrm>
              <a:off x="8794361" y="2082239"/>
              <a:ext cx="569387" cy="557270"/>
            </a:xfrm>
            <a:prstGeom prst="smileyFace">
              <a:avLst>
                <a:gd name="adj" fmla="val -4653"/>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47" name="Group 46">
            <a:extLst>
              <a:ext uri="{FF2B5EF4-FFF2-40B4-BE49-F238E27FC236}">
                <a16:creationId xmlns:a16="http://schemas.microsoft.com/office/drawing/2014/main" id="{02349272-820E-4CF1-A7EB-0A107F956DCC}"/>
              </a:ext>
            </a:extLst>
          </p:cNvPr>
          <p:cNvGrpSpPr/>
          <p:nvPr/>
        </p:nvGrpSpPr>
        <p:grpSpPr>
          <a:xfrm>
            <a:off x="2305948" y="3778342"/>
            <a:ext cx="832002" cy="557270"/>
            <a:chOff x="10413862" y="2499765"/>
            <a:chExt cx="832002" cy="557270"/>
          </a:xfrm>
          <a:effectLst>
            <a:outerShdw blurRad="63500" sx="102000" sy="102000" algn="ctr" rotWithShape="0">
              <a:prstClr val="black">
                <a:alpha val="40000"/>
              </a:prstClr>
            </a:outerShdw>
          </a:effectLst>
        </p:grpSpPr>
        <p:sp>
          <p:nvSpPr>
            <p:cNvPr id="48" name="Right Arrow 42">
              <a:extLst>
                <a:ext uri="{FF2B5EF4-FFF2-40B4-BE49-F238E27FC236}">
                  <a16:creationId xmlns:a16="http://schemas.microsoft.com/office/drawing/2014/main" id="{DB37216F-7836-4487-BF03-5556CA819D8A}"/>
                </a:ext>
              </a:extLst>
            </p:cNvPr>
            <p:cNvSpPr/>
            <p:nvPr/>
          </p:nvSpPr>
          <p:spPr>
            <a:xfrm rot="1641975" flipH="1">
              <a:off x="10413862" y="2531692"/>
              <a:ext cx="664382" cy="329087"/>
            </a:xfrm>
            <a:prstGeom prst="rightArrow">
              <a:avLst>
                <a:gd name="adj1" fmla="val 27005"/>
                <a:gd name="adj2"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49" name="Smiley Face 48">
              <a:extLst>
                <a:ext uri="{FF2B5EF4-FFF2-40B4-BE49-F238E27FC236}">
                  <a16:creationId xmlns:a16="http://schemas.microsoft.com/office/drawing/2014/main" id="{4217E6DA-9481-4DB8-BB3F-C2776B2B0AEF}"/>
                </a:ext>
              </a:extLst>
            </p:cNvPr>
            <p:cNvSpPr/>
            <p:nvPr/>
          </p:nvSpPr>
          <p:spPr>
            <a:xfrm>
              <a:off x="10676477" y="2499765"/>
              <a:ext cx="569387" cy="557270"/>
            </a:xfrm>
            <a:prstGeom prst="smileyFace">
              <a:avLst>
                <a:gd name="adj" fmla="val 4653"/>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35" name="Group 34">
            <a:extLst>
              <a:ext uri="{FF2B5EF4-FFF2-40B4-BE49-F238E27FC236}">
                <a16:creationId xmlns:a16="http://schemas.microsoft.com/office/drawing/2014/main" id="{CD8DAD02-65F6-46AA-B2C9-77B77CB3E580}"/>
              </a:ext>
            </a:extLst>
          </p:cNvPr>
          <p:cNvGrpSpPr/>
          <p:nvPr/>
        </p:nvGrpSpPr>
        <p:grpSpPr>
          <a:xfrm>
            <a:off x="10495291" y="3778342"/>
            <a:ext cx="832002" cy="557270"/>
            <a:chOff x="10413862" y="2499765"/>
            <a:chExt cx="832002" cy="557270"/>
          </a:xfrm>
          <a:effectLst>
            <a:outerShdw blurRad="63500" sx="102000" sy="102000" algn="ctr" rotWithShape="0">
              <a:prstClr val="black">
                <a:alpha val="40000"/>
              </a:prstClr>
            </a:outerShdw>
          </a:effectLst>
        </p:grpSpPr>
        <p:sp>
          <p:nvSpPr>
            <p:cNvPr id="36" name="Right Arrow 42">
              <a:extLst>
                <a:ext uri="{FF2B5EF4-FFF2-40B4-BE49-F238E27FC236}">
                  <a16:creationId xmlns:a16="http://schemas.microsoft.com/office/drawing/2014/main" id="{CB8B3E74-3F72-422E-BC68-13A5C4E503BE}"/>
                </a:ext>
              </a:extLst>
            </p:cNvPr>
            <p:cNvSpPr/>
            <p:nvPr/>
          </p:nvSpPr>
          <p:spPr>
            <a:xfrm rot="1641975" flipH="1">
              <a:off x="10413862" y="2531692"/>
              <a:ext cx="664382" cy="329087"/>
            </a:xfrm>
            <a:prstGeom prst="rightArrow">
              <a:avLst>
                <a:gd name="adj1" fmla="val 27005"/>
                <a:gd name="adj2"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37" name="Smiley Face 36">
              <a:extLst>
                <a:ext uri="{FF2B5EF4-FFF2-40B4-BE49-F238E27FC236}">
                  <a16:creationId xmlns:a16="http://schemas.microsoft.com/office/drawing/2014/main" id="{ECE7CB07-3495-488D-BBAC-D027C55A2673}"/>
                </a:ext>
              </a:extLst>
            </p:cNvPr>
            <p:cNvSpPr/>
            <p:nvPr/>
          </p:nvSpPr>
          <p:spPr>
            <a:xfrm>
              <a:off x="10676477" y="2499765"/>
              <a:ext cx="569387" cy="557270"/>
            </a:xfrm>
            <a:prstGeom prst="smileyFace">
              <a:avLst>
                <a:gd name="adj" fmla="val 4653"/>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38" name="Group 37">
            <a:extLst>
              <a:ext uri="{FF2B5EF4-FFF2-40B4-BE49-F238E27FC236}">
                <a16:creationId xmlns:a16="http://schemas.microsoft.com/office/drawing/2014/main" id="{FCDCF0DC-6096-44C2-BF4F-35C48BB56D31}"/>
              </a:ext>
            </a:extLst>
          </p:cNvPr>
          <p:cNvGrpSpPr/>
          <p:nvPr/>
        </p:nvGrpSpPr>
        <p:grpSpPr>
          <a:xfrm>
            <a:off x="9727472" y="2831267"/>
            <a:ext cx="832002" cy="557270"/>
            <a:chOff x="10413862" y="2499765"/>
            <a:chExt cx="832002" cy="557270"/>
          </a:xfrm>
          <a:effectLst>
            <a:outerShdw blurRad="63500" sx="102000" sy="102000" algn="ctr" rotWithShape="0">
              <a:prstClr val="black">
                <a:alpha val="40000"/>
              </a:prstClr>
            </a:outerShdw>
          </a:effectLst>
        </p:grpSpPr>
        <p:sp>
          <p:nvSpPr>
            <p:cNvPr id="39" name="Right Arrow 42">
              <a:extLst>
                <a:ext uri="{FF2B5EF4-FFF2-40B4-BE49-F238E27FC236}">
                  <a16:creationId xmlns:a16="http://schemas.microsoft.com/office/drawing/2014/main" id="{E88C1065-201F-489A-9809-4AD8CC875F33}"/>
                </a:ext>
              </a:extLst>
            </p:cNvPr>
            <p:cNvSpPr/>
            <p:nvPr/>
          </p:nvSpPr>
          <p:spPr>
            <a:xfrm rot="1641975" flipH="1">
              <a:off x="10413862" y="2531692"/>
              <a:ext cx="664382" cy="329087"/>
            </a:xfrm>
            <a:prstGeom prst="rightArrow">
              <a:avLst>
                <a:gd name="adj1" fmla="val 27005"/>
                <a:gd name="adj2"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40" name="Smiley Face 39">
              <a:extLst>
                <a:ext uri="{FF2B5EF4-FFF2-40B4-BE49-F238E27FC236}">
                  <a16:creationId xmlns:a16="http://schemas.microsoft.com/office/drawing/2014/main" id="{0D5C79BC-8D6E-475D-AAC5-3F115BDCAFCE}"/>
                </a:ext>
              </a:extLst>
            </p:cNvPr>
            <p:cNvSpPr/>
            <p:nvPr/>
          </p:nvSpPr>
          <p:spPr>
            <a:xfrm>
              <a:off x="10676477" y="2499765"/>
              <a:ext cx="569387" cy="557270"/>
            </a:xfrm>
            <a:prstGeom prst="smileyFace">
              <a:avLst>
                <a:gd name="adj" fmla="val 4653"/>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41" name="Group 40">
            <a:extLst>
              <a:ext uri="{FF2B5EF4-FFF2-40B4-BE49-F238E27FC236}">
                <a16:creationId xmlns:a16="http://schemas.microsoft.com/office/drawing/2014/main" id="{D305E156-68A6-4F97-9510-2047716E3AEE}"/>
              </a:ext>
            </a:extLst>
          </p:cNvPr>
          <p:cNvGrpSpPr/>
          <p:nvPr/>
        </p:nvGrpSpPr>
        <p:grpSpPr>
          <a:xfrm>
            <a:off x="5704327" y="2848577"/>
            <a:ext cx="832002" cy="557270"/>
            <a:chOff x="10413862" y="2499765"/>
            <a:chExt cx="832002" cy="557270"/>
          </a:xfrm>
          <a:effectLst>
            <a:outerShdw blurRad="63500" sx="102000" sy="102000" algn="ctr" rotWithShape="0">
              <a:prstClr val="black">
                <a:alpha val="40000"/>
              </a:prstClr>
            </a:outerShdw>
          </a:effectLst>
        </p:grpSpPr>
        <p:sp>
          <p:nvSpPr>
            <p:cNvPr id="42" name="Right Arrow 42">
              <a:extLst>
                <a:ext uri="{FF2B5EF4-FFF2-40B4-BE49-F238E27FC236}">
                  <a16:creationId xmlns:a16="http://schemas.microsoft.com/office/drawing/2014/main" id="{F26712A3-90A0-4412-A9CB-AE999B947C6F}"/>
                </a:ext>
              </a:extLst>
            </p:cNvPr>
            <p:cNvSpPr/>
            <p:nvPr/>
          </p:nvSpPr>
          <p:spPr>
            <a:xfrm rot="1641975" flipH="1">
              <a:off x="10413862" y="2531692"/>
              <a:ext cx="664382" cy="329087"/>
            </a:xfrm>
            <a:prstGeom prst="rightArrow">
              <a:avLst>
                <a:gd name="adj1" fmla="val 27005"/>
                <a:gd name="adj2"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43" name="Smiley Face 42">
              <a:extLst>
                <a:ext uri="{FF2B5EF4-FFF2-40B4-BE49-F238E27FC236}">
                  <a16:creationId xmlns:a16="http://schemas.microsoft.com/office/drawing/2014/main" id="{104684C8-AB53-4543-A66F-6183F18BB5B4}"/>
                </a:ext>
              </a:extLst>
            </p:cNvPr>
            <p:cNvSpPr/>
            <p:nvPr/>
          </p:nvSpPr>
          <p:spPr>
            <a:xfrm>
              <a:off x="10676477" y="2499765"/>
              <a:ext cx="569387" cy="557270"/>
            </a:xfrm>
            <a:prstGeom prst="smileyFace">
              <a:avLst>
                <a:gd name="adj" fmla="val 4653"/>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62" name="Group 61">
            <a:extLst>
              <a:ext uri="{FF2B5EF4-FFF2-40B4-BE49-F238E27FC236}">
                <a16:creationId xmlns:a16="http://schemas.microsoft.com/office/drawing/2014/main" id="{9EF0BE72-4999-450B-ACED-94D998CC9506}"/>
              </a:ext>
            </a:extLst>
          </p:cNvPr>
          <p:cNvGrpSpPr/>
          <p:nvPr/>
        </p:nvGrpSpPr>
        <p:grpSpPr>
          <a:xfrm>
            <a:off x="5426274" y="3831774"/>
            <a:ext cx="838837" cy="564419"/>
            <a:chOff x="8794361" y="2075090"/>
            <a:chExt cx="838837" cy="564419"/>
          </a:xfrm>
          <a:effectLst>
            <a:outerShdw blurRad="63500" sx="102000" sy="102000" algn="ctr" rotWithShape="0">
              <a:prstClr val="black">
                <a:alpha val="40000"/>
              </a:prstClr>
            </a:outerShdw>
          </a:effectLst>
        </p:grpSpPr>
        <p:sp>
          <p:nvSpPr>
            <p:cNvPr id="63" name="Right Arrow 43">
              <a:extLst>
                <a:ext uri="{FF2B5EF4-FFF2-40B4-BE49-F238E27FC236}">
                  <a16:creationId xmlns:a16="http://schemas.microsoft.com/office/drawing/2014/main" id="{829FF434-3DA6-417A-8B14-4BA1E5D1765A}"/>
                </a:ext>
              </a:extLst>
            </p:cNvPr>
            <p:cNvSpPr/>
            <p:nvPr/>
          </p:nvSpPr>
          <p:spPr>
            <a:xfrm rot="19958025">
              <a:off x="8968816" y="2075090"/>
              <a:ext cx="664382" cy="329087"/>
            </a:xfrm>
            <a:prstGeom prst="rightArrow">
              <a:avLst>
                <a:gd name="adj1" fmla="val 27005"/>
                <a:gd name="adj2"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64" name="Smiley Face 63">
              <a:extLst>
                <a:ext uri="{FF2B5EF4-FFF2-40B4-BE49-F238E27FC236}">
                  <a16:creationId xmlns:a16="http://schemas.microsoft.com/office/drawing/2014/main" id="{0F30C49B-A42B-4F7F-8AC5-DA6463CE0288}"/>
                </a:ext>
              </a:extLst>
            </p:cNvPr>
            <p:cNvSpPr/>
            <p:nvPr/>
          </p:nvSpPr>
          <p:spPr>
            <a:xfrm>
              <a:off x="8794361" y="2082239"/>
              <a:ext cx="569387" cy="557270"/>
            </a:xfrm>
            <a:prstGeom prst="smileyFace">
              <a:avLst>
                <a:gd name="adj" fmla="val -4653"/>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Tree>
    <p:extLst>
      <p:ext uri="{BB962C8B-B14F-4D97-AF65-F5344CB8AC3E}">
        <p14:creationId xmlns:p14="http://schemas.microsoft.com/office/powerpoint/2010/main" val="1745665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par>
                          <p:cTn id="27" fill="hold">
                            <p:stCondLst>
                              <p:cond delay="500"/>
                            </p:stCondLst>
                            <p:childTnLst>
                              <p:par>
                                <p:cTn id="28" presetID="1" presetClass="entr" presetSubtype="0" fill="hold" nodeType="after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A70194-06A7-492B-9A59-65B665A96EAD}"/>
              </a:ext>
            </a:extLst>
          </p:cNvPr>
          <p:cNvSpPr>
            <a:spLocks noGrp="1"/>
          </p:cNvSpPr>
          <p:nvPr>
            <p:ph type="title"/>
          </p:nvPr>
        </p:nvSpPr>
        <p:spPr/>
        <p:txBody>
          <a:bodyPr/>
          <a:lstStyle/>
          <a:p>
            <a:r>
              <a:rPr lang="en-US" dirty="0"/>
              <a:t>Contributions</a:t>
            </a:r>
            <a:endParaRPr lang="x-none" dirty="0"/>
          </a:p>
        </p:txBody>
      </p:sp>
      <p:sp>
        <p:nvSpPr>
          <p:cNvPr id="5" name="Content Placeholder 4">
            <a:extLst>
              <a:ext uri="{FF2B5EF4-FFF2-40B4-BE49-F238E27FC236}">
                <a16:creationId xmlns:a16="http://schemas.microsoft.com/office/drawing/2014/main" id="{675B9070-1832-49AF-88FB-76A20AEB2288}"/>
              </a:ext>
            </a:extLst>
          </p:cNvPr>
          <p:cNvSpPr>
            <a:spLocks noGrp="1"/>
          </p:cNvSpPr>
          <p:nvPr>
            <p:ph idx="1"/>
          </p:nvPr>
        </p:nvSpPr>
        <p:spPr/>
        <p:txBody>
          <a:bodyPr>
            <a:normAutofit/>
          </a:bodyPr>
          <a:lstStyle/>
          <a:p>
            <a:pPr fontAlgn="base"/>
            <a:r>
              <a:rPr lang="en-US" dirty="0"/>
              <a:t>Balance heuristic bounds revisited</a:t>
            </a:r>
          </a:p>
          <a:p>
            <a:pPr fontAlgn="base"/>
            <a:endParaRPr lang="en-US" dirty="0"/>
          </a:p>
          <a:p>
            <a:pPr fontAlgn="base"/>
            <a:r>
              <a:rPr lang="en-US" dirty="0"/>
              <a:t>Optimal MIS weights</a:t>
            </a:r>
          </a:p>
          <a:p>
            <a:pPr fontAlgn="base"/>
            <a:endParaRPr lang="en-US" dirty="0"/>
          </a:p>
          <a:p>
            <a:pPr fontAlgn="base"/>
            <a:r>
              <a:rPr lang="en-US" dirty="0"/>
              <a:t>Connection to Control Variates</a:t>
            </a:r>
          </a:p>
          <a:p>
            <a:pPr fontAlgn="base"/>
            <a:endParaRPr lang="en-US" dirty="0"/>
          </a:p>
          <a:p>
            <a:pPr fontAlgn="base"/>
            <a:r>
              <a:rPr lang="en-US" dirty="0"/>
              <a:t>Practical algorithms</a:t>
            </a:r>
            <a:endParaRPr lang="x-none" dirty="0"/>
          </a:p>
        </p:txBody>
      </p:sp>
      <p:sp>
        <p:nvSpPr>
          <p:cNvPr id="3" name="Footer Placeholder 2"/>
          <p:cNvSpPr>
            <a:spLocks noGrp="1"/>
          </p:cNvSpPr>
          <p:nvPr>
            <p:ph type="ftr" sz="quarter" idx="10"/>
          </p:nvPr>
        </p:nvSpPr>
        <p:spPr/>
        <p:txBody>
          <a:bodyPr/>
          <a:lstStyle/>
          <a:p>
            <a:pPr algn="l"/>
            <a:r>
              <a:rPr lang="en-US">
                <a:solidFill>
                  <a:srgbClr val="34205B"/>
                </a:solidFill>
              </a:rPr>
              <a:t>Kondapaneni, Vévoda, Grittmann, Skřivan, Slusallek, Křivánek -- Optimal multiple importance sampling</a:t>
            </a:r>
            <a:endParaRPr lang="cs-CZ" dirty="0">
              <a:solidFill>
                <a:srgbClr val="34205B"/>
              </a:solidFill>
            </a:endParaRPr>
          </a:p>
        </p:txBody>
      </p:sp>
      <p:sp>
        <p:nvSpPr>
          <p:cNvPr id="7" name="Slide Number Placeholder 6"/>
          <p:cNvSpPr>
            <a:spLocks noGrp="1"/>
          </p:cNvSpPr>
          <p:nvPr>
            <p:ph type="sldNum" sz="quarter" idx="11"/>
          </p:nvPr>
        </p:nvSpPr>
        <p:spPr/>
        <p:txBody>
          <a:bodyPr/>
          <a:lstStyle/>
          <a:p>
            <a:fld id="{22715E2D-623F-42BE-A608-3D699D020166}" type="slidenum">
              <a:rPr lang="x-none" smtClean="0"/>
              <a:pPr/>
              <a:t>50</a:t>
            </a:fld>
            <a:endParaRPr lang="x-none" dirty="0"/>
          </a:p>
        </p:txBody>
      </p:sp>
    </p:spTree>
    <p:extLst>
      <p:ext uri="{BB962C8B-B14F-4D97-AF65-F5344CB8AC3E}">
        <p14:creationId xmlns:p14="http://schemas.microsoft.com/office/powerpoint/2010/main" val="159814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A70194-06A7-492B-9A59-65B665A96EAD}"/>
              </a:ext>
            </a:extLst>
          </p:cNvPr>
          <p:cNvSpPr>
            <a:spLocks noGrp="1"/>
          </p:cNvSpPr>
          <p:nvPr>
            <p:ph type="title"/>
          </p:nvPr>
        </p:nvSpPr>
        <p:spPr/>
        <p:txBody>
          <a:bodyPr/>
          <a:lstStyle/>
          <a:p>
            <a:r>
              <a:rPr lang="en-US" dirty="0"/>
              <a:t>Future work</a:t>
            </a:r>
            <a:endParaRPr lang="x-none" dirty="0"/>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675B9070-1832-49AF-88FB-76A20AEB2288}"/>
                  </a:ext>
                </a:extLst>
              </p:cNvPr>
              <p:cNvSpPr>
                <a:spLocks noGrp="1"/>
              </p:cNvSpPr>
              <p:nvPr>
                <p:ph idx="1"/>
              </p:nvPr>
            </p:nvSpPr>
            <p:spPr/>
            <p:txBody>
              <a:bodyPr/>
              <a:lstStyle/>
              <a:p>
                <a:pPr fontAlgn="base"/>
                <a:r>
                  <a:rPr lang="en-US" dirty="0"/>
                  <a:t>Path guiding, VCM</a:t>
                </a:r>
              </a:p>
              <a:p>
                <a:pPr fontAlgn="base"/>
                <a:endParaRPr lang="en-US" dirty="0"/>
              </a:p>
              <a:p>
                <a:pPr fontAlgn="base"/>
                <a:r>
                  <a:rPr lang="en-US" dirty="0"/>
                  <a:t>Correlated samples</a:t>
                </a:r>
              </a:p>
              <a:p>
                <a:pPr fontAlgn="base"/>
                <a:endParaRPr lang="en-US" dirty="0"/>
              </a:p>
              <a:p>
                <a:pPr fontAlgn="base"/>
                <a:r>
                  <a:rPr lang="en-US" dirty="0"/>
                  <a:t>Optimal sample allocation</a:t>
                </a:r>
              </a:p>
              <a:p>
                <a:pPr fontAlgn="base"/>
                <a:endParaRPr lang="en-US" dirty="0"/>
              </a:p>
              <a:p>
                <a:pPr fontAlgn="base"/>
                <a:r>
                  <a:rPr lang="en-US" dirty="0"/>
                  <a:t>Simpler alternative heuristics: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𝑝𝑜𝑠𝑖𝑡𝑖𝑣𝑒</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b="1" i="1">
                            <a:latin typeface="Cambria Math" panose="02040503050406030204" pitchFamily="18" charset="0"/>
                          </a:rPr>
                          <m:t>??</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𝑜𝑝𝑡</m:t>
                        </m:r>
                      </m:sub>
                    </m:sSub>
                  </m:oMath>
                </a14:m>
                <a:endParaRPr lang="en-US" dirty="0"/>
              </a:p>
              <a:p>
                <a:pPr marL="457200" lvl="1" indent="0" fontAlgn="base">
                  <a:buNone/>
                </a:pPr>
                <a:endParaRPr lang="en-US" sz="3200" dirty="0"/>
              </a:p>
            </p:txBody>
          </p:sp>
        </mc:Choice>
        <mc:Fallback xmlns="">
          <p:sp>
            <p:nvSpPr>
              <p:cNvPr id="5" name="Content Placeholder 4">
                <a:extLst>
                  <a:ext uri="{FF2B5EF4-FFF2-40B4-BE49-F238E27FC236}">
                    <a16:creationId xmlns:a16="http://schemas.microsoft.com/office/drawing/2014/main" id="{675B9070-1832-49AF-88FB-76A20AEB2288}"/>
                  </a:ext>
                </a:extLst>
              </p:cNvPr>
              <p:cNvSpPr>
                <a:spLocks noGrp="1" noRot="1" noChangeAspect="1" noMove="1" noResize="1" noEditPoints="1" noAdjustHandles="1" noChangeArrowheads="1" noChangeShapeType="1" noTextEdit="1"/>
              </p:cNvSpPr>
              <p:nvPr>
                <p:ph idx="1"/>
              </p:nvPr>
            </p:nvSpPr>
            <p:spPr>
              <a:blipFill>
                <a:blip r:embed="rId3"/>
                <a:stretch>
                  <a:fillRect l="-1043" t="-2241"/>
                </a:stretch>
              </a:blipFill>
            </p:spPr>
            <p:txBody>
              <a:bodyPr/>
              <a:lstStyle/>
              <a:p>
                <a:r>
                  <a:rPr lang="en-US">
                    <a:noFill/>
                  </a:rPr>
                  <a:t> </a:t>
                </a:r>
              </a:p>
            </p:txBody>
          </p:sp>
        </mc:Fallback>
      </mc:AlternateContent>
      <p:sp>
        <p:nvSpPr>
          <p:cNvPr id="2" name="Footer Placeholder 1"/>
          <p:cNvSpPr>
            <a:spLocks noGrp="1"/>
          </p:cNvSpPr>
          <p:nvPr>
            <p:ph type="ftr" sz="quarter" idx="10"/>
          </p:nvPr>
        </p:nvSpPr>
        <p:spPr/>
        <p:txBody>
          <a:bodyPr/>
          <a:lstStyle/>
          <a:p>
            <a:pPr algn="l"/>
            <a:r>
              <a:rPr lang="en-US">
                <a:solidFill>
                  <a:srgbClr val="34205B"/>
                </a:solidFill>
              </a:rPr>
              <a:t>Kondapaneni, Vévoda, Grittmann, Skřivan, Slusallek, Křivánek -- Optimal multiple importance sampling</a:t>
            </a:r>
            <a:endParaRPr lang="cs-CZ" dirty="0">
              <a:solidFill>
                <a:srgbClr val="34205B"/>
              </a:solidFill>
            </a:endParaRPr>
          </a:p>
        </p:txBody>
      </p:sp>
      <p:sp>
        <p:nvSpPr>
          <p:cNvPr id="3" name="Slide Number Placeholder 2"/>
          <p:cNvSpPr>
            <a:spLocks noGrp="1"/>
          </p:cNvSpPr>
          <p:nvPr>
            <p:ph type="sldNum" sz="quarter" idx="11"/>
          </p:nvPr>
        </p:nvSpPr>
        <p:spPr/>
        <p:txBody>
          <a:bodyPr/>
          <a:lstStyle/>
          <a:p>
            <a:fld id="{22715E2D-623F-42BE-A608-3D699D020166}" type="slidenum">
              <a:rPr lang="x-none" smtClean="0"/>
              <a:pPr/>
              <a:t>51</a:t>
            </a:fld>
            <a:endParaRPr lang="x-none" dirty="0"/>
          </a:p>
        </p:txBody>
      </p:sp>
    </p:spTree>
    <p:extLst>
      <p:ext uri="{BB962C8B-B14F-4D97-AF65-F5344CB8AC3E}">
        <p14:creationId xmlns:p14="http://schemas.microsoft.com/office/powerpoint/2010/main" val="378347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A70194-06A7-492B-9A59-65B665A96EAD}"/>
              </a:ext>
            </a:extLst>
          </p:cNvPr>
          <p:cNvSpPr>
            <a:spLocks noGrp="1"/>
          </p:cNvSpPr>
          <p:nvPr>
            <p:ph type="title"/>
          </p:nvPr>
        </p:nvSpPr>
        <p:spPr/>
        <p:txBody>
          <a:bodyPr/>
          <a:lstStyle/>
          <a:p>
            <a:r>
              <a:rPr lang="en-US" dirty="0"/>
              <a:t>Acknowledgments</a:t>
            </a:r>
            <a:endParaRPr lang="x-none" dirty="0"/>
          </a:p>
        </p:txBody>
      </p:sp>
      <p:sp>
        <p:nvSpPr>
          <p:cNvPr id="5" name="Content Placeholder 4">
            <a:extLst>
              <a:ext uri="{FF2B5EF4-FFF2-40B4-BE49-F238E27FC236}">
                <a16:creationId xmlns:a16="http://schemas.microsoft.com/office/drawing/2014/main" id="{675B9070-1832-49AF-88FB-76A20AEB2288}"/>
              </a:ext>
            </a:extLst>
          </p:cNvPr>
          <p:cNvSpPr>
            <a:spLocks noGrp="1"/>
          </p:cNvSpPr>
          <p:nvPr>
            <p:ph idx="1"/>
          </p:nvPr>
        </p:nvSpPr>
        <p:spPr/>
        <p:txBody>
          <a:bodyPr/>
          <a:lstStyle/>
          <a:p>
            <a:pPr marL="0" indent="0">
              <a:buNone/>
            </a:pPr>
            <a:r>
              <a:rPr lang="en-US" b="1" dirty="0"/>
              <a:t>Funding:</a:t>
            </a:r>
          </a:p>
          <a:p>
            <a:r>
              <a:rPr lang="en-US" dirty="0"/>
              <a:t>Charles University Grant Agency (GAUK 996218), </a:t>
            </a:r>
          </a:p>
          <a:p>
            <a:r>
              <a:rPr lang="en-US" dirty="0"/>
              <a:t>Charles University (SVV-2017-260452)</a:t>
            </a:r>
          </a:p>
          <a:p>
            <a:r>
              <a:rPr lang="en-US" dirty="0"/>
              <a:t>Czech Science Foundation (16-18964S and 19-07626S).</a:t>
            </a:r>
            <a:br>
              <a:rPr lang="en-US" dirty="0"/>
            </a:br>
            <a:endParaRPr lang="en-US" dirty="0"/>
          </a:p>
        </p:txBody>
      </p:sp>
      <p:sp>
        <p:nvSpPr>
          <p:cNvPr id="2" name="Footer Placeholder 1"/>
          <p:cNvSpPr>
            <a:spLocks noGrp="1"/>
          </p:cNvSpPr>
          <p:nvPr>
            <p:ph type="ftr" sz="quarter" idx="10"/>
          </p:nvPr>
        </p:nvSpPr>
        <p:spPr/>
        <p:txBody>
          <a:bodyPr/>
          <a:lstStyle/>
          <a:p>
            <a:pPr algn="l"/>
            <a:r>
              <a:rPr lang="en-US">
                <a:solidFill>
                  <a:srgbClr val="34205B"/>
                </a:solidFill>
              </a:rPr>
              <a:t>Kondapaneni, Vévoda, Grittmann, Skřivan, Slusallek, Křivánek -- Optimal multiple importance sampling</a:t>
            </a:r>
            <a:endParaRPr lang="cs-CZ" dirty="0">
              <a:solidFill>
                <a:srgbClr val="34205B"/>
              </a:solidFill>
            </a:endParaRPr>
          </a:p>
        </p:txBody>
      </p:sp>
      <p:sp>
        <p:nvSpPr>
          <p:cNvPr id="3" name="Slide Number Placeholder 2"/>
          <p:cNvSpPr>
            <a:spLocks noGrp="1"/>
          </p:cNvSpPr>
          <p:nvPr>
            <p:ph type="sldNum" sz="quarter" idx="11"/>
          </p:nvPr>
        </p:nvSpPr>
        <p:spPr/>
        <p:txBody>
          <a:bodyPr/>
          <a:lstStyle/>
          <a:p>
            <a:fld id="{22715E2D-623F-42BE-A608-3D699D020166}" type="slidenum">
              <a:rPr lang="x-none" smtClean="0"/>
              <a:pPr/>
              <a:t>52</a:t>
            </a:fld>
            <a:endParaRPr lang="x-none" dirty="0"/>
          </a:p>
        </p:txBody>
      </p:sp>
      <p:grpSp>
        <p:nvGrpSpPr>
          <p:cNvPr id="6" name="Group 5">
            <a:extLst>
              <a:ext uri="{FF2B5EF4-FFF2-40B4-BE49-F238E27FC236}">
                <a16:creationId xmlns:a16="http://schemas.microsoft.com/office/drawing/2014/main" id="{86EB809E-1065-46CA-8159-47225D135E84}"/>
              </a:ext>
            </a:extLst>
          </p:cNvPr>
          <p:cNvGrpSpPr/>
          <p:nvPr/>
        </p:nvGrpSpPr>
        <p:grpSpPr>
          <a:xfrm>
            <a:off x="971868" y="4382758"/>
            <a:ext cx="10378757" cy="1015663"/>
            <a:chOff x="918280" y="4595745"/>
            <a:chExt cx="10378757" cy="1015663"/>
          </a:xfrm>
        </p:grpSpPr>
        <p:pic>
          <p:nvPicPr>
            <p:cNvPr id="7" name="Picture 6">
              <a:extLst>
                <a:ext uri="{FF2B5EF4-FFF2-40B4-BE49-F238E27FC236}">
                  <a16:creationId xmlns:a16="http://schemas.microsoft.com/office/drawing/2014/main" id="{765CE6E2-CE64-4B90-89C3-F0EF6B8DC3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0179" y="4648970"/>
              <a:ext cx="1346553" cy="899943"/>
            </a:xfrm>
            <a:prstGeom prst="rect">
              <a:avLst/>
            </a:prstGeom>
          </p:spPr>
        </p:pic>
        <p:sp>
          <p:nvSpPr>
            <p:cNvPr id="8" name="TextBox 24">
              <a:extLst>
                <a:ext uri="{FF2B5EF4-FFF2-40B4-BE49-F238E27FC236}">
                  <a16:creationId xmlns:a16="http://schemas.microsoft.com/office/drawing/2014/main" id="{7A7F7234-D896-43E1-9980-DAB6A27C67AD}"/>
                </a:ext>
              </a:extLst>
            </p:cNvPr>
            <p:cNvSpPr txBox="1"/>
            <p:nvPr/>
          </p:nvSpPr>
          <p:spPr>
            <a:xfrm>
              <a:off x="4205076" y="4595745"/>
              <a:ext cx="7091961"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latin typeface="Source Sans Pro" charset="0"/>
                  <a:ea typeface="Source Sans Pro" charset="0"/>
                  <a:cs typeface="Source Sans Pro" charset="0"/>
                </a:rPr>
                <a:t>This project has received funding from the European Union’s Horizon 2020 research and innovation programme under the Marie Skłodowska-Curie grant agreement No 642841.</a:t>
              </a:r>
            </a:p>
          </p:txBody>
        </p:sp>
        <p:pic>
          <p:nvPicPr>
            <p:cNvPr id="9" name="Picture 8">
              <a:extLst>
                <a:ext uri="{FF2B5EF4-FFF2-40B4-BE49-F238E27FC236}">
                  <a16:creationId xmlns:a16="http://schemas.microsoft.com/office/drawing/2014/main" id="{289CEC81-448D-42B6-A58D-331D326026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280" y="4782600"/>
              <a:ext cx="1803400" cy="541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7682010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941" y="229148"/>
            <a:ext cx="8212666" cy="810759"/>
          </a:xfrm>
          <a:prstGeom prst="rect">
            <a:avLst/>
          </a:prstGeom>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rgbClr val="34205B"/>
                </a:solidFill>
                <a:latin typeface="+mj-lt"/>
                <a:ea typeface="+mj-ea"/>
                <a:cs typeface="+mj-cs"/>
              </a:defRPr>
            </a:lvl1pPr>
          </a:lstStyle>
          <a:p>
            <a:r>
              <a:rPr lang="en-US" sz="3600" dirty="0"/>
              <a:t>Optimal Multiple Importance Sampling</a:t>
            </a:r>
          </a:p>
        </p:txBody>
      </p:sp>
      <p:graphicFrame>
        <p:nvGraphicFramePr>
          <p:cNvPr id="7" name="Table 6"/>
          <p:cNvGraphicFramePr>
            <a:graphicFrameLocks noGrp="1"/>
          </p:cNvGraphicFramePr>
          <p:nvPr/>
        </p:nvGraphicFramePr>
        <p:xfrm>
          <a:off x="1613684" y="1203112"/>
          <a:ext cx="8949180" cy="1463040"/>
        </p:xfrm>
        <a:graphic>
          <a:graphicData uri="http://schemas.openxmlformats.org/drawingml/2006/table">
            <a:tbl>
              <a:tblPr>
                <a:tableStyleId>{5C22544A-7EE6-4342-B048-85BDC9FD1C3A}</a:tableStyleId>
              </a:tblPr>
              <a:tblGrid>
                <a:gridCol w="2237295">
                  <a:extLst>
                    <a:ext uri="{9D8B030D-6E8A-4147-A177-3AD203B41FA5}">
                      <a16:colId xmlns:a16="http://schemas.microsoft.com/office/drawing/2014/main" val="20000"/>
                    </a:ext>
                  </a:extLst>
                </a:gridCol>
                <a:gridCol w="2237295">
                  <a:extLst>
                    <a:ext uri="{9D8B030D-6E8A-4147-A177-3AD203B41FA5}">
                      <a16:colId xmlns:a16="http://schemas.microsoft.com/office/drawing/2014/main" val="20001"/>
                    </a:ext>
                  </a:extLst>
                </a:gridCol>
                <a:gridCol w="2237295">
                  <a:extLst>
                    <a:ext uri="{9D8B030D-6E8A-4147-A177-3AD203B41FA5}">
                      <a16:colId xmlns:a16="http://schemas.microsoft.com/office/drawing/2014/main" val="20002"/>
                    </a:ext>
                  </a:extLst>
                </a:gridCol>
                <a:gridCol w="2237295">
                  <a:extLst>
                    <a:ext uri="{9D8B030D-6E8A-4147-A177-3AD203B41FA5}">
                      <a16:colId xmlns:a16="http://schemas.microsoft.com/office/drawing/2014/main" val="20003"/>
                    </a:ext>
                  </a:extLst>
                </a:gridCol>
              </a:tblGrid>
              <a:tr h="370840">
                <a:tc>
                  <a:txBody>
                    <a:bodyPr/>
                    <a:lstStyle/>
                    <a:p>
                      <a:pPr algn="ctr"/>
                      <a:r>
                        <a:rPr lang="en-US" sz="1800" b="1" dirty="0">
                          <a:solidFill>
                            <a:srgbClr val="34205B"/>
                          </a:solidFill>
                          <a:latin typeface="Corbel" panose="020B0503020204020204" pitchFamily="34" charset="0"/>
                        </a:rPr>
                        <a:t>Ivo </a:t>
                      </a:r>
                      <a:r>
                        <a:rPr lang="en-US" sz="1800" b="1" dirty="0" err="1">
                          <a:solidFill>
                            <a:srgbClr val="34205B"/>
                          </a:solidFill>
                          <a:latin typeface="Corbel" panose="020B0503020204020204" pitchFamily="34" charset="0"/>
                        </a:rPr>
                        <a:t>Kondapaneni</a:t>
                      </a:r>
                      <a:endParaRPr lang="en-US" sz="1800" b="1" dirty="0">
                        <a:solidFill>
                          <a:srgbClr val="34205B"/>
                        </a:solidFill>
                        <a:latin typeface="Corbel" panose="020B0503020204020204" pitchFamily="34" charset="0"/>
                      </a:endParaRPr>
                    </a:p>
                    <a:p>
                      <a:pPr algn="ctr"/>
                      <a:r>
                        <a:rPr lang="en-US" sz="1200" dirty="0">
                          <a:solidFill>
                            <a:srgbClr val="34205B"/>
                          </a:solidFill>
                          <a:latin typeface="Corbel" panose="020B0503020204020204" pitchFamily="34" charset="0"/>
                        </a:rPr>
                        <a:t>Charles University, Prague</a:t>
                      </a:r>
                      <a:endParaRPr lang="cs-CZ" sz="1200" dirty="0">
                        <a:solidFill>
                          <a:srgbClr val="34205B"/>
                        </a:solidFill>
                        <a:latin typeface="Corbel" panose="020B05030202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800" b="1" dirty="0">
                          <a:solidFill>
                            <a:srgbClr val="34205B"/>
                          </a:solidFill>
                          <a:latin typeface="Corbel" panose="020B0503020204020204" pitchFamily="34" charset="0"/>
                        </a:rPr>
                        <a:t>Petr </a:t>
                      </a:r>
                      <a:r>
                        <a:rPr lang="en-US" sz="1800" b="1" dirty="0" err="1">
                          <a:solidFill>
                            <a:srgbClr val="34205B"/>
                          </a:solidFill>
                          <a:latin typeface="Corbel" panose="020B0503020204020204" pitchFamily="34" charset="0"/>
                        </a:rPr>
                        <a:t>Vévoda</a:t>
                      </a:r>
                      <a:endParaRPr lang="en-US" sz="1800" b="1" dirty="0">
                        <a:solidFill>
                          <a:srgbClr val="34205B"/>
                        </a:solidFill>
                        <a:latin typeface="Corbel" panose="020B0503020204020204" pitchFamily="34" charset="0"/>
                      </a:endParaRPr>
                    </a:p>
                    <a:p>
                      <a:pPr marL="0" marR="0" indent="0" algn="ctr" defTabSz="789018" rtl="0" eaLnBrk="1" fontAlgn="auto" latinLnBrk="0" hangingPunct="1">
                        <a:lnSpc>
                          <a:spcPct val="100000"/>
                        </a:lnSpc>
                        <a:spcBef>
                          <a:spcPts val="0"/>
                        </a:spcBef>
                        <a:spcAft>
                          <a:spcPts val="0"/>
                        </a:spcAft>
                        <a:buClrTx/>
                        <a:buSzTx/>
                        <a:buFontTx/>
                        <a:buNone/>
                        <a:tabLst/>
                        <a:defRPr/>
                      </a:pPr>
                      <a:r>
                        <a:rPr lang="en-US" sz="1200" dirty="0">
                          <a:solidFill>
                            <a:srgbClr val="34205B"/>
                          </a:solidFill>
                          <a:latin typeface="Corbel" panose="020B0503020204020204" pitchFamily="34" charset="0"/>
                        </a:rPr>
                        <a:t>Charles University, Prague</a:t>
                      </a:r>
                    </a:p>
                    <a:p>
                      <a:pPr marL="0" marR="0" indent="0" algn="ctr" defTabSz="789018" rtl="0" eaLnBrk="1" fontAlgn="auto" latinLnBrk="0" hangingPunct="1">
                        <a:lnSpc>
                          <a:spcPct val="100000"/>
                        </a:lnSpc>
                        <a:spcBef>
                          <a:spcPts val="0"/>
                        </a:spcBef>
                        <a:spcAft>
                          <a:spcPts val="0"/>
                        </a:spcAft>
                        <a:buClrTx/>
                        <a:buSzTx/>
                        <a:buFontTx/>
                        <a:buNone/>
                        <a:tabLst/>
                        <a:defRPr/>
                      </a:pPr>
                      <a:r>
                        <a:rPr lang="en-US" sz="1200" dirty="0">
                          <a:solidFill>
                            <a:srgbClr val="34205B"/>
                          </a:solidFill>
                          <a:latin typeface="Corbel" panose="020B0503020204020204" pitchFamily="34" charset="0"/>
                        </a:rPr>
                        <a:t>Chaos Czech</a:t>
                      </a:r>
                      <a:r>
                        <a:rPr lang="cs-CZ" sz="1200" dirty="0">
                          <a:solidFill>
                            <a:srgbClr val="34205B"/>
                          </a:solidFill>
                          <a:latin typeface="Corbel" panose="020B0503020204020204" pitchFamily="34" charset="0"/>
                        </a:rPr>
                        <a:t> a.s.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800" b="1" dirty="0">
                          <a:solidFill>
                            <a:srgbClr val="34205B"/>
                          </a:solidFill>
                          <a:latin typeface="Corbel" panose="020B0503020204020204" pitchFamily="34" charset="0"/>
                        </a:rPr>
                        <a:t>Pascal </a:t>
                      </a:r>
                      <a:r>
                        <a:rPr lang="en-US" sz="1800" b="1" dirty="0" err="1">
                          <a:solidFill>
                            <a:srgbClr val="34205B"/>
                          </a:solidFill>
                          <a:latin typeface="Corbel" panose="020B0503020204020204" pitchFamily="34" charset="0"/>
                        </a:rPr>
                        <a:t>Grittmann</a:t>
                      </a:r>
                      <a:endParaRPr lang="en-US" sz="1800" b="1" dirty="0">
                        <a:solidFill>
                          <a:srgbClr val="34205B"/>
                        </a:solidFill>
                        <a:latin typeface="Corbel" panose="020B0503020204020204" pitchFamily="34" charset="0"/>
                      </a:endParaRPr>
                    </a:p>
                    <a:p>
                      <a:pPr algn="ctr"/>
                      <a:r>
                        <a:rPr lang="en-US" sz="1200" dirty="0">
                          <a:solidFill>
                            <a:srgbClr val="34205B"/>
                          </a:solidFill>
                          <a:latin typeface="Corbel" panose="020B0503020204020204" pitchFamily="34" charset="0"/>
                        </a:rPr>
                        <a:t>Saarland University</a:t>
                      </a:r>
                      <a:endParaRPr lang="cs-CZ" sz="1200" dirty="0">
                        <a:solidFill>
                          <a:srgbClr val="34205B"/>
                        </a:solidFill>
                        <a:latin typeface="Corbel" panose="020B05030202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cs-CZ" sz="1600" b="1" dirty="0">
                          <a:solidFill>
                            <a:srgbClr val="34205B"/>
                          </a:solidFill>
                          <a:latin typeface="Corbel" panose="020B0503020204020204" pitchFamily="34" charset="0"/>
                        </a:rPr>
                        <a:t>Tomáš Skřivan</a:t>
                      </a:r>
                      <a:endParaRPr lang="en-US" sz="1600" b="1" dirty="0">
                        <a:solidFill>
                          <a:srgbClr val="34205B"/>
                        </a:solidFill>
                        <a:latin typeface="Corbel" panose="020B0503020204020204" pitchFamily="34" charset="0"/>
                      </a:endParaRPr>
                    </a:p>
                    <a:p>
                      <a:pPr algn="ctr"/>
                      <a:r>
                        <a:rPr lang="en-US" sz="1200" dirty="0">
                          <a:solidFill>
                            <a:srgbClr val="34205B"/>
                          </a:solidFill>
                          <a:latin typeface="Corbel" panose="020B0503020204020204" pitchFamily="34" charset="0"/>
                        </a:rPr>
                        <a:t>IST Austria</a:t>
                      </a:r>
                      <a:endParaRPr lang="cs-CZ" sz="1200" dirty="0">
                        <a:solidFill>
                          <a:srgbClr val="34205B"/>
                        </a:solidFill>
                        <a:latin typeface="Corbel" panose="020B05030202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gridSpan="2">
                  <a:txBody>
                    <a:bodyPr/>
                    <a:lstStyle/>
                    <a:p>
                      <a:pPr algn="ctr"/>
                      <a:r>
                        <a:rPr lang="cs-CZ" sz="1800" b="1" dirty="0">
                          <a:solidFill>
                            <a:srgbClr val="34205B"/>
                          </a:solidFill>
                          <a:latin typeface="Corbel" panose="020B0503020204020204" pitchFamily="34" charset="0"/>
                        </a:rPr>
                        <a:t>Philipp Slusallek</a:t>
                      </a:r>
                      <a:endParaRPr lang="en-US" sz="1800" b="1" dirty="0">
                        <a:solidFill>
                          <a:srgbClr val="34205B"/>
                        </a:solidFill>
                        <a:latin typeface="Corbel" panose="020B0503020204020204" pitchFamily="34" charset="0"/>
                      </a:endParaRPr>
                    </a:p>
                    <a:p>
                      <a:pPr algn="ctr"/>
                      <a:r>
                        <a:rPr lang="cs-CZ" sz="1200" kern="1200" dirty="0">
                          <a:solidFill>
                            <a:srgbClr val="34205B"/>
                          </a:solidFill>
                          <a:latin typeface="Corbel" panose="020B0503020204020204" pitchFamily="34" charset="0"/>
                          <a:ea typeface="+mn-ea"/>
                          <a:cs typeface="+mn-cs"/>
                        </a:rPr>
                        <a:t>Saarland University</a:t>
                      </a:r>
                      <a:endParaRPr lang="en-US" sz="1200" kern="1200" dirty="0">
                        <a:solidFill>
                          <a:srgbClr val="34205B"/>
                        </a:solidFill>
                        <a:latin typeface="Corbel" panose="020B0503020204020204" pitchFamily="34" charset="0"/>
                        <a:ea typeface="+mn-ea"/>
                        <a:cs typeface="+mn-cs"/>
                      </a:endParaRPr>
                    </a:p>
                    <a:p>
                      <a:pPr algn="ctr"/>
                      <a:r>
                        <a:rPr lang="cs-CZ" sz="1200" kern="1200" dirty="0">
                          <a:solidFill>
                            <a:srgbClr val="34205B"/>
                          </a:solidFill>
                          <a:latin typeface="Corbel" panose="020B0503020204020204" pitchFamily="34" charset="0"/>
                          <a:ea typeface="+mn-ea"/>
                          <a:cs typeface="+mn-cs"/>
                        </a:rPr>
                        <a:t>DFKI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cs-CZ"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r>
                        <a:rPr lang="cs-CZ" sz="1800" b="1" dirty="0">
                          <a:solidFill>
                            <a:srgbClr val="34205B"/>
                          </a:solidFill>
                          <a:latin typeface="Corbel" panose="020B0503020204020204" pitchFamily="34" charset="0"/>
                        </a:rPr>
                        <a:t>Jaroslav Křivánek</a:t>
                      </a:r>
                      <a:endParaRPr lang="en-US" sz="1800" b="1" dirty="0">
                        <a:solidFill>
                          <a:srgbClr val="34205B"/>
                        </a:solidFill>
                        <a:latin typeface="Corbel" panose="020B0503020204020204" pitchFamily="34" charset="0"/>
                      </a:endParaRPr>
                    </a:p>
                    <a:p>
                      <a:pPr marL="0" marR="0" indent="0" algn="ctr" defTabSz="789018" rtl="0" eaLnBrk="1" fontAlgn="auto" latinLnBrk="0" hangingPunct="1">
                        <a:lnSpc>
                          <a:spcPct val="100000"/>
                        </a:lnSpc>
                        <a:spcBef>
                          <a:spcPts val="0"/>
                        </a:spcBef>
                        <a:spcAft>
                          <a:spcPts val="0"/>
                        </a:spcAft>
                        <a:buClrTx/>
                        <a:buSzTx/>
                        <a:buFontTx/>
                        <a:buNone/>
                        <a:tabLst/>
                        <a:defRPr/>
                      </a:pPr>
                      <a:r>
                        <a:rPr lang="en-US" sz="1200" kern="1200" dirty="0">
                          <a:solidFill>
                            <a:srgbClr val="34205B"/>
                          </a:solidFill>
                          <a:latin typeface="Corbel" panose="020B0503020204020204" pitchFamily="34" charset="0"/>
                          <a:ea typeface="+mn-ea"/>
                          <a:cs typeface="+mn-cs"/>
                        </a:rPr>
                        <a:t>Charles University, Prague</a:t>
                      </a:r>
                      <a:endParaRPr lang="cs-CZ" sz="1200" kern="1200" dirty="0">
                        <a:solidFill>
                          <a:srgbClr val="34205B"/>
                        </a:solidFill>
                        <a:latin typeface="Corbel" panose="020B0503020204020204" pitchFamily="34" charset="0"/>
                        <a:ea typeface="+mn-ea"/>
                        <a:cs typeface="+mn-cs"/>
                      </a:endParaRPr>
                    </a:p>
                    <a:p>
                      <a:pPr algn="ctr"/>
                      <a:r>
                        <a:rPr lang="en-US" sz="1200" kern="1200" dirty="0">
                          <a:solidFill>
                            <a:srgbClr val="34205B"/>
                          </a:solidFill>
                          <a:latin typeface="Corbel" panose="020B0503020204020204" pitchFamily="34" charset="0"/>
                          <a:ea typeface="+mn-ea"/>
                          <a:cs typeface="+mn-cs"/>
                        </a:rPr>
                        <a:t>Chaos Czech</a:t>
                      </a:r>
                      <a:r>
                        <a:rPr lang="cs-CZ" sz="1200" kern="1200" dirty="0">
                          <a:solidFill>
                            <a:srgbClr val="34205B"/>
                          </a:solidFill>
                          <a:latin typeface="Corbel" panose="020B0503020204020204" pitchFamily="34" charset="0"/>
                          <a:ea typeface="+mn-ea"/>
                          <a:cs typeface="+mn-cs"/>
                        </a:rPr>
                        <a:t> a.s.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cs-CZ"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5967" y="2829357"/>
            <a:ext cx="2504613" cy="2504613"/>
          </a:xfrm>
          <a:prstGeom prst="rect">
            <a:avLst/>
          </a:prstGeom>
        </p:spPr>
      </p:pic>
    </p:spTree>
    <p:extLst>
      <p:ext uri="{BB962C8B-B14F-4D97-AF65-F5344CB8AC3E}">
        <p14:creationId xmlns:p14="http://schemas.microsoft.com/office/powerpoint/2010/main" val="899514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46988" y="1338446"/>
            <a:ext cx="6612835" cy="2160105"/>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372" y="1752871"/>
            <a:ext cx="2848282" cy="1623187"/>
          </a:xfrm>
          <a:prstGeom prst="rect">
            <a:avLst/>
          </a:prstGeom>
        </p:spPr>
      </p:pic>
      <p:sp>
        <p:nvSpPr>
          <p:cNvPr id="5" name="Title 4">
            <a:extLst>
              <a:ext uri="{FF2B5EF4-FFF2-40B4-BE49-F238E27FC236}">
                <a16:creationId xmlns:a16="http://schemas.microsoft.com/office/drawing/2014/main" id="{B1B4703C-23E3-4B68-AC00-CBC9E8571BB4}"/>
              </a:ext>
            </a:extLst>
          </p:cNvPr>
          <p:cNvSpPr>
            <a:spLocks noGrp="1"/>
          </p:cNvSpPr>
          <p:nvPr>
            <p:ph type="title"/>
          </p:nvPr>
        </p:nvSpPr>
        <p:spPr/>
        <p:txBody>
          <a:bodyPr/>
          <a:lstStyle/>
          <a:p>
            <a:r>
              <a:rPr lang="en-US" dirty="0"/>
              <a:t>Example</a:t>
            </a:r>
            <a:endParaRPr lang="x-none"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0404" y="1752871"/>
            <a:ext cx="2840576" cy="1623187"/>
          </a:xfrm>
          <a:prstGeom prst="rect">
            <a:avLst/>
          </a:prstGeom>
        </p:spPr>
      </p:pic>
      <mc:AlternateContent xmlns:mc="http://schemas.openxmlformats.org/markup-compatibility/2006" xmlns:a14="http://schemas.microsoft.com/office/drawing/2010/main">
        <mc:Choice Requires="a14">
          <p:sp>
            <p:nvSpPr>
              <p:cNvPr id="12" name="TextBox 11"/>
              <p:cNvSpPr txBox="1"/>
              <p:nvPr/>
            </p:nvSpPr>
            <p:spPr>
              <a:xfrm>
                <a:off x="2653362" y="1904799"/>
                <a:ext cx="451149" cy="5027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667" i="1">
                          <a:latin typeface="Cambria Math"/>
                        </a:rPr>
                        <m:t>𝑓</m:t>
                      </m:r>
                    </m:oMath>
                  </m:oMathPara>
                </a14:m>
                <a:endParaRPr lang="cs-CZ" sz="2667" dirty="0">
                  <a:latin typeface="Corbel" panose="020B050302020402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2653362" y="1904799"/>
                <a:ext cx="451149" cy="502766"/>
              </a:xfrm>
              <a:prstGeom prst="rect">
                <a:avLst/>
              </a:prstGeom>
              <a:blipFill>
                <a:blip r:embed="rId5"/>
                <a:stretch>
                  <a:fillRect/>
                </a:stretch>
              </a:blipFill>
            </p:spPr>
            <p:txBody>
              <a:bodyPr/>
              <a:lstStyle/>
              <a:p>
                <a:r>
                  <a:rPr lang="cs-CZ">
                    <a:noFill/>
                  </a:rPr>
                  <a:t> </a:t>
                </a:r>
              </a:p>
            </p:txBody>
          </p:sp>
        </mc:Fallback>
      </mc:AlternateContent>
      <p:grpSp>
        <p:nvGrpSpPr>
          <p:cNvPr id="17" name="Group 16"/>
          <p:cNvGrpSpPr/>
          <p:nvPr/>
        </p:nvGrpSpPr>
        <p:grpSpPr>
          <a:xfrm>
            <a:off x="4443018" y="1810564"/>
            <a:ext cx="2223234" cy="1005533"/>
            <a:chOff x="3924845" y="1747881"/>
            <a:chExt cx="2223234" cy="1005533"/>
          </a:xfrm>
        </p:grpSpPr>
        <p:grpSp>
          <p:nvGrpSpPr>
            <p:cNvPr id="7" name="Group 6"/>
            <p:cNvGrpSpPr/>
            <p:nvPr/>
          </p:nvGrpSpPr>
          <p:grpSpPr>
            <a:xfrm>
              <a:off x="3924845" y="1747881"/>
              <a:ext cx="2223234" cy="536921"/>
              <a:chOff x="6687041" y="1209250"/>
              <a:chExt cx="1667426" cy="402691"/>
            </a:xfrm>
          </p:grpSpPr>
          <mc:AlternateContent xmlns:mc="http://schemas.openxmlformats.org/markup-compatibility/2006" xmlns:a14="http://schemas.microsoft.com/office/drawing/2010/main">
            <mc:Choice Requires="a14">
              <p:sp>
                <p:nvSpPr>
                  <p:cNvPr id="9" name="TextBox 8"/>
                  <p:cNvSpPr txBox="1"/>
                  <p:nvPr/>
                </p:nvSpPr>
                <p:spPr>
                  <a:xfrm>
                    <a:off x="7910499" y="1209250"/>
                    <a:ext cx="443968" cy="3770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667" i="1">
                                  <a:solidFill>
                                    <a:srgbClr val="00B0F0"/>
                                  </a:solidFill>
                                  <a:latin typeface="Cambria Math" panose="02040503050406030204" pitchFamily="18" charset="0"/>
                                </a:rPr>
                              </m:ctrlPr>
                            </m:sSubPr>
                            <m:e>
                              <m:r>
                                <a:rPr lang="en-US" sz="2667" i="1">
                                  <a:solidFill>
                                    <a:srgbClr val="00B0F0"/>
                                  </a:solidFill>
                                  <a:latin typeface="Cambria Math"/>
                                </a:rPr>
                                <m:t>𝑝</m:t>
                              </m:r>
                            </m:e>
                            <m:sub>
                              <m:r>
                                <a:rPr lang="en-US" sz="2667" i="1">
                                  <a:solidFill>
                                    <a:srgbClr val="00B0F0"/>
                                  </a:solidFill>
                                  <a:latin typeface="Cambria Math"/>
                                </a:rPr>
                                <m:t>2</m:t>
                              </m:r>
                            </m:sub>
                          </m:sSub>
                        </m:oMath>
                      </m:oMathPara>
                    </a14:m>
                    <a:endParaRPr lang="cs-CZ" sz="2667" dirty="0">
                      <a:solidFill>
                        <a:srgbClr val="00B0F0"/>
                      </a:solidFill>
                      <a:latin typeface="Corbel" panose="020B0503020204020204"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7910499" y="1209250"/>
                    <a:ext cx="443968" cy="377075"/>
                  </a:xfrm>
                  <a:prstGeom prst="rect">
                    <a:avLst/>
                  </a:prstGeom>
                  <a:blipFill>
                    <a:blip r:embed="rId6"/>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6687041" y="1234866"/>
                    <a:ext cx="443968" cy="3770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667" i="1">
                                  <a:solidFill>
                                    <a:srgbClr val="FFC000"/>
                                  </a:solidFill>
                                  <a:latin typeface="Cambria Math" panose="02040503050406030204" pitchFamily="18" charset="0"/>
                                </a:rPr>
                              </m:ctrlPr>
                            </m:sSubPr>
                            <m:e>
                              <m:r>
                                <a:rPr lang="en-US" sz="2667" i="1">
                                  <a:solidFill>
                                    <a:srgbClr val="FFC000"/>
                                  </a:solidFill>
                                  <a:latin typeface="Cambria Math"/>
                                </a:rPr>
                                <m:t>𝑝</m:t>
                              </m:r>
                            </m:e>
                            <m:sub>
                              <m:r>
                                <a:rPr lang="en-US" sz="2667" i="1">
                                  <a:solidFill>
                                    <a:srgbClr val="FFC000"/>
                                  </a:solidFill>
                                  <a:latin typeface="Cambria Math"/>
                                </a:rPr>
                                <m:t>3</m:t>
                              </m:r>
                            </m:sub>
                          </m:sSub>
                        </m:oMath>
                      </m:oMathPara>
                    </a14:m>
                    <a:endParaRPr lang="cs-CZ" sz="2667" dirty="0">
                      <a:solidFill>
                        <a:srgbClr val="FFC000"/>
                      </a:solidFill>
                      <a:latin typeface="Corbel" panose="020B050302020402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6687041" y="1234866"/>
                    <a:ext cx="443968" cy="377075"/>
                  </a:xfrm>
                  <a:prstGeom prst="rect">
                    <a:avLst/>
                  </a:prstGeom>
                  <a:blipFill>
                    <a:blip r:embed="rId7"/>
                    <a:stretch>
                      <a:fillRect/>
                    </a:stretch>
                  </a:blipFill>
                </p:spPr>
                <p:txBody>
                  <a:bodyPr/>
                  <a:lstStyle/>
                  <a:p>
                    <a:r>
                      <a:rPr lang="LID4096">
                        <a:noFill/>
                      </a:rPr>
                      <a:t> </a:t>
                    </a:r>
                  </a:p>
                </p:txBody>
              </p:sp>
            </mc:Fallback>
          </mc:AlternateContent>
        </p:grpSp>
        <mc:AlternateContent xmlns:mc="http://schemas.openxmlformats.org/markup-compatibility/2006" xmlns:a14="http://schemas.microsoft.com/office/drawing/2010/main">
          <mc:Choice Requires="a14">
            <p:sp>
              <p:nvSpPr>
                <p:cNvPr id="14" name="TextBox 13"/>
                <p:cNvSpPr txBox="1"/>
                <p:nvPr/>
              </p:nvSpPr>
              <p:spPr>
                <a:xfrm>
                  <a:off x="4815924" y="2250648"/>
                  <a:ext cx="584071" cy="5027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667" i="1">
                                <a:solidFill>
                                  <a:srgbClr val="00B050"/>
                                </a:solidFill>
                                <a:latin typeface="Cambria Math" panose="02040503050406030204" pitchFamily="18" charset="0"/>
                              </a:rPr>
                            </m:ctrlPr>
                          </m:sSubPr>
                          <m:e>
                            <m:r>
                              <a:rPr lang="en-US" sz="2667" i="1">
                                <a:solidFill>
                                  <a:srgbClr val="00B050"/>
                                </a:solidFill>
                                <a:latin typeface="Cambria Math"/>
                              </a:rPr>
                              <m:t>𝑝</m:t>
                            </m:r>
                          </m:e>
                          <m:sub>
                            <m:r>
                              <a:rPr lang="en-US" sz="2667" i="1">
                                <a:solidFill>
                                  <a:srgbClr val="00B050"/>
                                </a:solidFill>
                                <a:latin typeface="Cambria Math"/>
                              </a:rPr>
                              <m:t>1</m:t>
                            </m:r>
                          </m:sub>
                        </m:sSub>
                      </m:oMath>
                    </m:oMathPara>
                  </a14:m>
                  <a:endParaRPr lang="cs-CZ" sz="2667" dirty="0">
                    <a:solidFill>
                      <a:srgbClr val="00B050"/>
                    </a:solidFill>
                    <a:latin typeface="Corbel" panose="020B0503020204020204"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4815924" y="2250648"/>
                  <a:ext cx="584071" cy="502766"/>
                </a:xfrm>
                <a:prstGeom prst="rect">
                  <a:avLst/>
                </a:prstGeom>
                <a:blipFill>
                  <a:blip r:embed="rId8"/>
                  <a:stretch>
                    <a:fillRect/>
                  </a:stretch>
                </a:blipFill>
              </p:spPr>
              <p:txBody>
                <a:bodyPr/>
                <a:lstStyle/>
                <a:p>
                  <a:r>
                    <a:rPr lang="cs-CZ">
                      <a:noFill/>
                    </a:rPr>
                    <a:t> </a:t>
                  </a:r>
                </a:p>
              </p:txBody>
            </p:sp>
          </mc:Fallback>
        </mc:AlternateContent>
      </p:grpSp>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3035" y="4520476"/>
            <a:ext cx="2802261" cy="1622687"/>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19080" y="4520476"/>
            <a:ext cx="2886560" cy="1399930"/>
          </a:xfrm>
          <a:prstGeom prst="rect">
            <a:avLst/>
          </a:prstGeom>
        </p:spPr>
      </p:pic>
      <p:sp>
        <p:nvSpPr>
          <p:cNvPr id="15" name="TextBox 14"/>
          <p:cNvSpPr txBox="1"/>
          <p:nvPr/>
        </p:nvSpPr>
        <p:spPr>
          <a:xfrm>
            <a:off x="8398865" y="2540798"/>
            <a:ext cx="997718" cy="646331"/>
          </a:xfrm>
          <a:prstGeom prst="rect">
            <a:avLst/>
          </a:prstGeom>
          <a:noFill/>
          <a:ln w="38100">
            <a:noFill/>
          </a:ln>
        </p:spPr>
        <p:txBody>
          <a:bodyPr wrap="square" rtlCol="0">
            <a:spAutoFit/>
          </a:bodyPr>
          <a:lstStyle/>
          <a:p>
            <a:pPr algn="ctr">
              <a:lnSpc>
                <a:spcPct val="150000"/>
              </a:lnSpc>
            </a:pPr>
            <a:r>
              <a:rPr lang="en-US" sz="2400" b="1" dirty="0">
                <a:solidFill>
                  <a:srgbClr val="7030A0"/>
                </a:solidFill>
              </a:rPr>
              <a:t>1.33</a:t>
            </a:r>
          </a:p>
        </p:txBody>
      </p:sp>
      <p:sp>
        <p:nvSpPr>
          <p:cNvPr id="27" name="TextBox 26"/>
          <p:cNvSpPr txBox="1"/>
          <p:nvPr/>
        </p:nvSpPr>
        <p:spPr>
          <a:xfrm>
            <a:off x="720701" y="3816443"/>
            <a:ext cx="2666928" cy="671851"/>
          </a:xfrm>
          <a:prstGeom prst="rect">
            <a:avLst/>
          </a:prstGeom>
          <a:noFill/>
          <a:ln w="38100">
            <a:noFill/>
          </a:ln>
        </p:spPr>
        <p:txBody>
          <a:bodyPr wrap="square" rtlCol="0">
            <a:spAutoFit/>
          </a:bodyPr>
          <a:lstStyle/>
          <a:p>
            <a:pPr algn="ctr">
              <a:lnSpc>
                <a:spcPct val="150000"/>
              </a:lnSpc>
            </a:pPr>
            <a:r>
              <a:rPr lang="en-US" sz="2800" dirty="0">
                <a:solidFill>
                  <a:srgbClr val="7030A0"/>
                </a:solidFill>
              </a:rPr>
              <a:t>Balance heuristic</a:t>
            </a:r>
            <a:endParaRPr lang="en-US" sz="2800" b="1" dirty="0">
              <a:solidFill>
                <a:srgbClr val="7030A0"/>
              </a:solidFill>
            </a:endParaRPr>
          </a:p>
        </p:txBody>
      </p:sp>
      <p:sp>
        <p:nvSpPr>
          <p:cNvPr id="28" name="TextBox 27"/>
          <p:cNvSpPr txBox="1"/>
          <p:nvPr/>
        </p:nvSpPr>
        <p:spPr>
          <a:xfrm>
            <a:off x="4699199" y="3876068"/>
            <a:ext cx="2666928" cy="671851"/>
          </a:xfrm>
          <a:prstGeom prst="rect">
            <a:avLst/>
          </a:prstGeom>
          <a:noFill/>
          <a:ln w="38100">
            <a:noFill/>
          </a:ln>
        </p:spPr>
        <p:txBody>
          <a:bodyPr wrap="square" rtlCol="0">
            <a:spAutoFit/>
          </a:bodyPr>
          <a:lstStyle/>
          <a:p>
            <a:pPr algn="ctr">
              <a:lnSpc>
                <a:spcPct val="150000"/>
              </a:lnSpc>
            </a:pPr>
            <a:r>
              <a:rPr lang="en-US" sz="2800" dirty="0">
                <a:solidFill>
                  <a:srgbClr val="FF0000"/>
                </a:solidFill>
              </a:rPr>
              <a:t>Optimal</a:t>
            </a:r>
            <a:endParaRPr lang="en-US" sz="2800" b="1" dirty="0">
              <a:solidFill>
                <a:srgbClr val="FF0000"/>
              </a:solidFill>
            </a:endParaRPr>
          </a:p>
        </p:txBody>
      </p:sp>
      <p:sp>
        <p:nvSpPr>
          <p:cNvPr id="39" name="TextBox 38"/>
          <p:cNvSpPr txBox="1"/>
          <p:nvPr/>
        </p:nvSpPr>
        <p:spPr>
          <a:xfrm>
            <a:off x="8396730" y="5037947"/>
            <a:ext cx="997718" cy="646331"/>
          </a:xfrm>
          <a:prstGeom prst="rect">
            <a:avLst/>
          </a:prstGeom>
          <a:noFill/>
          <a:ln w="38100">
            <a:noFill/>
          </a:ln>
        </p:spPr>
        <p:txBody>
          <a:bodyPr wrap="square" rtlCol="0">
            <a:spAutoFit/>
          </a:bodyPr>
          <a:lstStyle/>
          <a:p>
            <a:pPr algn="ctr">
              <a:lnSpc>
                <a:spcPct val="150000"/>
              </a:lnSpc>
            </a:pPr>
            <a:r>
              <a:rPr lang="en-US" sz="2400" b="1" dirty="0">
                <a:solidFill>
                  <a:srgbClr val="FF0000"/>
                </a:solidFill>
              </a:rPr>
              <a:t>0.33</a:t>
            </a:r>
          </a:p>
        </p:txBody>
      </p:sp>
      <p:cxnSp>
        <p:nvCxnSpPr>
          <p:cNvPr id="40" name="Straight Connector 39"/>
          <p:cNvCxnSpPr/>
          <p:nvPr/>
        </p:nvCxnSpPr>
        <p:spPr>
          <a:xfrm flipV="1">
            <a:off x="9455879" y="1885416"/>
            <a:ext cx="9006" cy="4244193"/>
          </a:xfrm>
          <a:prstGeom prst="line">
            <a:avLst/>
          </a:prstGeom>
          <a:ln w="3810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8765367" y="1306842"/>
            <a:ext cx="1437445" cy="523220"/>
          </a:xfrm>
          <a:prstGeom prst="rect">
            <a:avLst/>
          </a:prstGeom>
          <a:noFill/>
        </p:spPr>
        <p:txBody>
          <a:bodyPr wrap="none" rtlCol="0">
            <a:spAutoFit/>
          </a:bodyPr>
          <a:lstStyle/>
          <a:p>
            <a:r>
              <a:rPr lang="en-US" sz="2800" dirty="0"/>
              <a:t>Variance</a:t>
            </a:r>
            <a:endParaRPr lang="cs-CZ" sz="2800" dirty="0"/>
          </a:p>
        </p:txBody>
      </p:sp>
      <p:sp>
        <p:nvSpPr>
          <p:cNvPr id="43" name="TextBox 42"/>
          <p:cNvSpPr txBox="1"/>
          <p:nvPr/>
        </p:nvSpPr>
        <p:spPr>
          <a:xfrm>
            <a:off x="9635762" y="3147879"/>
            <a:ext cx="997718" cy="646331"/>
          </a:xfrm>
          <a:prstGeom prst="rect">
            <a:avLst/>
          </a:prstGeom>
          <a:noFill/>
          <a:ln w="38100">
            <a:noFill/>
          </a:ln>
        </p:spPr>
        <p:txBody>
          <a:bodyPr wrap="square" rtlCol="0">
            <a:spAutoFit/>
          </a:bodyPr>
          <a:lstStyle/>
          <a:p>
            <a:pPr algn="ctr">
              <a:lnSpc>
                <a:spcPct val="150000"/>
              </a:lnSpc>
            </a:pPr>
            <a:r>
              <a:rPr lang="en-US" sz="2400" b="1" dirty="0"/>
              <a:t>0.5</a:t>
            </a:r>
          </a:p>
        </p:txBody>
      </p:sp>
      <p:cxnSp>
        <p:nvCxnSpPr>
          <p:cNvPr id="45" name="Straight Arrow Connector 44"/>
          <p:cNvCxnSpPr/>
          <p:nvPr/>
        </p:nvCxnSpPr>
        <p:spPr>
          <a:xfrm>
            <a:off x="9780964" y="3037171"/>
            <a:ext cx="0" cy="110881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9455879" y="4145988"/>
            <a:ext cx="1560916" cy="0"/>
          </a:xfrm>
          <a:prstGeom prst="straightConnector1">
            <a:avLst/>
          </a:prstGeom>
          <a:ln w="38100">
            <a:solidFill>
              <a:srgbClr val="00206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9464885" y="3002098"/>
            <a:ext cx="1560916" cy="0"/>
          </a:xfrm>
          <a:prstGeom prst="straightConnector1">
            <a:avLst/>
          </a:prstGeom>
          <a:ln w="38100">
            <a:solidFill>
              <a:srgbClr val="7030A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9464885" y="5500133"/>
            <a:ext cx="1560916" cy="0"/>
          </a:xfrm>
          <a:prstGeom prst="straightConnector1">
            <a:avLst/>
          </a:prstGeom>
          <a:ln w="3810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10345609" y="2302296"/>
            <a:ext cx="761535" cy="738664"/>
          </a:xfrm>
          <a:prstGeom prst="rect">
            <a:avLst/>
          </a:prstGeom>
          <a:noFill/>
          <a:ln w="38100">
            <a:noFill/>
          </a:ln>
        </p:spPr>
        <p:txBody>
          <a:bodyPr wrap="square" rtlCol="0">
            <a:spAutoFit/>
          </a:bodyPr>
          <a:lstStyle/>
          <a:p>
            <a:pPr algn="ctr">
              <a:lnSpc>
                <a:spcPct val="150000"/>
              </a:lnSpc>
            </a:pPr>
            <a:r>
              <a:rPr lang="en-US" sz="2800" dirty="0">
                <a:solidFill>
                  <a:srgbClr val="7030A0"/>
                </a:solidFill>
              </a:rPr>
              <a:t>BH</a:t>
            </a:r>
            <a:endParaRPr lang="en-US" sz="2800" b="1" dirty="0">
              <a:solidFill>
                <a:srgbClr val="7030A0"/>
              </a:solidFill>
            </a:endParaRPr>
          </a:p>
        </p:txBody>
      </p:sp>
      <p:sp>
        <p:nvSpPr>
          <p:cNvPr id="52" name="TextBox 51"/>
          <p:cNvSpPr txBox="1"/>
          <p:nvPr/>
        </p:nvSpPr>
        <p:spPr>
          <a:xfrm>
            <a:off x="9715246" y="4838869"/>
            <a:ext cx="1506131" cy="738664"/>
          </a:xfrm>
          <a:prstGeom prst="rect">
            <a:avLst/>
          </a:prstGeom>
          <a:noFill/>
          <a:ln w="38100">
            <a:noFill/>
          </a:ln>
        </p:spPr>
        <p:txBody>
          <a:bodyPr wrap="square" rtlCol="0">
            <a:spAutoFit/>
          </a:bodyPr>
          <a:lstStyle/>
          <a:p>
            <a:pPr algn="ctr">
              <a:lnSpc>
                <a:spcPct val="150000"/>
              </a:lnSpc>
            </a:pPr>
            <a:r>
              <a:rPr lang="en-US" sz="2800" dirty="0">
                <a:solidFill>
                  <a:srgbClr val="FF0000"/>
                </a:solidFill>
              </a:rPr>
              <a:t>Optimal</a:t>
            </a:r>
            <a:endParaRPr lang="en-US" sz="2800" b="1" dirty="0">
              <a:solidFill>
                <a:srgbClr val="FF0000"/>
              </a:solidFill>
            </a:endParaRPr>
          </a:p>
        </p:txBody>
      </p:sp>
      <p:sp>
        <p:nvSpPr>
          <p:cNvPr id="53" name="TextBox 52"/>
          <p:cNvSpPr txBox="1"/>
          <p:nvPr/>
        </p:nvSpPr>
        <p:spPr>
          <a:xfrm>
            <a:off x="8398865" y="3666207"/>
            <a:ext cx="997718" cy="646331"/>
          </a:xfrm>
          <a:prstGeom prst="rect">
            <a:avLst/>
          </a:prstGeom>
          <a:noFill/>
          <a:ln w="38100">
            <a:noFill/>
          </a:ln>
        </p:spPr>
        <p:txBody>
          <a:bodyPr wrap="square" rtlCol="0">
            <a:spAutoFit/>
          </a:bodyPr>
          <a:lstStyle/>
          <a:p>
            <a:pPr algn="ctr">
              <a:lnSpc>
                <a:spcPct val="150000"/>
              </a:lnSpc>
            </a:pPr>
            <a:r>
              <a:rPr lang="en-US" sz="2400" b="1" dirty="0">
                <a:solidFill>
                  <a:srgbClr val="002060"/>
                </a:solidFill>
              </a:rPr>
              <a:t>0.83</a:t>
            </a:r>
          </a:p>
        </p:txBody>
      </p:sp>
      <p:sp>
        <p:nvSpPr>
          <p:cNvPr id="54" name="TextBox 53"/>
          <p:cNvSpPr txBox="1"/>
          <p:nvPr/>
        </p:nvSpPr>
        <p:spPr>
          <a:xfrm>
            <a:off x="3844358" y="1066491"/>
            <a:ext cx="3622809" cy="671851"/>
          </a:xfrm>
          <a:prstGeom prst="rect">
            <a:avLst/>
          </a:prstGeom>
          <a:noFill/>
          <a:ln w="38100">
            <a:noFill/>
          </a:ln>
        </p:spPr>
        <p:txBody>
          <a:bodyPr wrap="square" rtlCol="0">
            <a:spAutoFit/>
          </a:bodyPr>
          <a:lstStyle/>
          <a:p>
            <a:pPr algn="ctr">
              <a:lnSpc>
                <a:spcPct val="150000"/>
              </a:lnSpc>
            </a:pPr>
            <a:r>
              <a:rPr lang="en-US" sz="2800" dirty="0"/>
              <a:t>1 sample per technique</a:t>
            </a:r>
            <a:endParaRPr lang="en-US" sz="2800" b="1" dirty="0"/>
          </a:p>
        </p:txBody>
      </p:sp>
      <p:sp>
        <p:nvSpPr>
          <p:cNvPr id="32" name="Oval 31"/>
          <p:cNvSpPr/>
          <p:nvPr/>
        </p:nvSpPr>
        <p:spPr>
          <a:xfrm>
            <a:off x="9383802" y="2914670"/>
            <a:ext cx="162166" cy="16216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3" name="Oval 32"/>
          <p:cNvSpPr/>
          <p:nvPr/>
        </p:nvSpPr>
        <p:spPr>
          <a:xfrm>
            <a:off x="9379619" y="4064905"/>
            <a:ext cx="162166" cy="16216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4" name="Oval 33"/>
          <p:cNvSpPr/>
          <p:nvPr/>
        </p:nvSpPr>
        <p:spPr>
          <a:xfrm>
            <a:off x="9379619" y="5419050"/>
            <a:ext cx="162166" cy="16216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Footer Placeholder 1"/>
          <p:cNvSpPr>
            <a:spLocks noGrp="1"/>
          </p:cNvSpPr>
          <p:nvPr>
            <p:ph type="ftr" sz="quarter" idx="10"/>
          </p:nvPr>
        </p:nvSpPr>
        <p:spPr/>
        <p:txBody>
          <a:bodyPr/>
          <a:lstStyle/>
          <a:p>
            <a:pPr algn="l"/>
            <a:r>
              <a:rPr lang="en-US">
                <a:solidFill>
                  <a:srgbClr val="34205B"/>
                </a:solidFill>
              </a:rPr>
              <a:t>Kondapaneni, Vévoda, Grittmann, Skřivan, Slusallek, Křivánek -- Optimal multiple importance sampling</a:t>
            </a:r>
            <a:endParaRPr lang="cs-CZ" dirty="0">
              <a:solidFill>
                <a:srgbClr val="34205B"/>
              </a:solidFill>
            </a:endParaRPr>
          </a:p>
        </p:txBody>
      </p:sp>
      <p:sp>
        <p:nvSpPr>
          <p:cNvPr id="3" name="Slide Number Placeholder 2"/>
          <p:cNvSpPr>
            <a:spLocks noGrp="1"/>
          </p:cNvSpPr>
          <p:nvPr>
            <p:ph type="sldNum" sz="quarter" idx="11"/>
          </p:nvPr>
        </p:nvSpPr>
        <p:spPr/>
        <p:txBody>
          <a:bodyPr/>
          <a:lstStyle/>
          <a:p>
            <a:fld id="{22715E2D-623F-42BE-A608-3D699D020166}" type="slidenum">
              <a:rPr lang="x-none" smtClean="0"/>
              <a:pPr/>
              <a:t>54</a:t>
            </a:fld>
            <a:endParaRPr lang="x-none" dirty="0"/>
          </a:p>
        </p:txBody>
      </p:sp>
    </p:spTree>
    <p:extLst>
      <p:ext uri="{BB962C8B-B14F-4D97-AF65-F5344CB8AC3E}">
        <p14:creationId xmlns:p14="http://schemas.microsoft.com/office/powerpoint/2010/main" val="348699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500"/>
                                        <p:tgtEl>
                                          <p:spTgt spid="5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fade">
                                      <p:cBhvr>
                                        <p:cTn id="42" dur="5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fade">
                                      <p:cBhvr>
                                        <p:cTn id="4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7" grpId="0"/>
      <p:bldP spid="28" grpId="0"/>
      <p:bldP spid="39" grpId="0"/>
      <p:bldP spid="43" grpId="0"/>
      <p:bldP spid="51" grpId="0"/>
      <p:bldP spid="52" grpId="0"/>
      <p:bldP spid="53" grpId="0"/>
      <p:bldP spid="5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p:cNvCxnSpPr/>
          <p:nvPr/>
        </p:nvCxnSpPr>
        <p:spPr>
          <a:xfrm>
            <a:off x="1656473" y="4340636"/>
            <a:ext cx="4317607" cy="49440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B8C3E4BB-32C0-456E-96C2-BA53BD5632DA}"/>
              </a:ext>
            </a:extLst>
          </p:cNvPr>
          <p:cNvSpPr>
            <a:spLocks noGrp="1"/>
          </p:cNvSpPr>
          <p:nvPr>
            <p:ph type="title"/>
          </p:nvPr>
        </p:nvSpPr>
        <p:spPr/>
        <p:txBody>
          <a:bodyPr/>
          <a:lstStyle/>
          <a:p>
            <a:r>
              <a:rPr lang="en-US" dirty="0"/>
              <a:t>Comparison: Progressive and direct</a:t>
            </a:r>
            <a:endParaRPr lang="x-none"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8282" t="55446"/>
          <a:stretch/>
        </p:blipFill>
        <p:spPr>
          <a:xfrm>
            <a:off x="1094529" y="3217334"/>
            <a:ext cx="10002941" cy="2693776"/>
          </a:xfrm>
          <a:prstGeom prst="rect">
            <a:avLst/>
          </a:prstGeom>
        </p:spPr>
      </p:pic>
      <p:sp>
        <p:nvSpPr>
          <p:cNvPr id="5" name="Rectangle 4"/>
          <p:cNvSpPr/>
          <p:nvPr/>
        </p:nvSpPr>
        <p:spPr>
          <a:xfrm rot="519561">
            <a:off x="6961078" y="3299079"/>
            <a:ext cx="4100069" cy="1188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Rectangle 5"/>
          <p:cNvSpPr/>
          <p:nvPr/>
        </p:nvSpPr>
        <p:spPr>
          <a:xfrm rot="519561">
            <a:off x="2109678" y="3074066"/>
            <a:ext cx="4100069" cy="1188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TextBox 6"/>
          <p:cNvSpPr txBox="1"/>
          <p:nvPr/>
        </p:nvSpPr>
        <p:spPr>
          <a:xfrm>
            <a:off x="8297615" y="5021433"/>
            <a:ext cx="1426994" cy="461665"/>
          </a:xfrm>
          <a:prstGeom prst="rect">
            <a:avLst/>
          </a:prstGeom>
          <a:noFill/>
        </p:spPr>
        <p:txBody>
          <a:bodyPr wrap="none" rtlCol="0">
            <a:spAutoFit/>
          </a:bodyPr>
          <a:lstStyle/>
          <a:p>
            <a:pPr algn="ctr"/>
            <a:r>
              <a:rPr lang="en-US" sz="2400" dirty="0"/>
              <a:t># samples</a:t>
            </a:r>
            <a:endParaRPr lang="cs-CZ" sz="2400" dirty="0"/>
          </a:p>
        </p:txBody>
      </p:sp>
      <p:sp>
        <p:nvSpPr>
          <p:cNvPr id="8" name="TextBox 7"/>
          <p:cNvSpPr txBox="1"/>
          <p:nvPr/>
        </p:nvSpPr>
        <p:spPr>
          <a:xfrm>
            <a:off x="3269078" y="4982673"/>
            <a:ext cx="1426994" cy="461665"/>
          </a:xfrm>
          <a:prstGeom prst="rect">
            <a:avLst/>
          </a:prstGeom>
          <a:noFill/>
        </p:spPr>
        <p:txBody>
          <a:bodyPr wrap="none" rtlCol="0">
            <a:spAutoFit/>
          </a:bodyPr>
          <a:lstStyle/>
          <a:p>
            <a:pPr algn="ctr"/>
            <a:r>
              <a:rPr lang="en-US" sz="2400" dirty="0"/>
              <a:t># samples</a:t>
            </a:r>
            <a:endParaRPr lang="cs-CZ" sz="2400" dirty="0"/>
          </a:p>
        </p:txBody>
      </p:sp>
      <p:sp>
        <p:nvSpPr>
          <p:cNvPr id="9" name="TextBox 8"/>
          <p:cNvSpPr txBox="1"/>
          <p:nvPr/>
        </p:nvSpPr>
        <p:spPr>
          <a:xfrm>
            <a:off x="1938729" y="3129492"/>
            <a:ext cx="1260794" cy="461665"/>
          </a:xfrm>
          <a:prstGeom prst="rect">
            <a:avLst/>
          </a:prstGeom>
          <a:noFill/>
        </p:spPr>
        <p:txBody>
          <a:bodyPr wrap="none" rtlCol="0">
            <a:spAutoFit/>
          </a:bodyPr>
          <a:lstStyle/>
          <a:p>
            <a:pPr algn="ctr"/>
            <a:r>
              <a:rPr lang="en-US" sz="2400" dirty="0"/>
              <a:t>Variance</a:t>
            </a:r>
            <a:endParaRPr lang="cs-CZ" sz="2400" dirty="0"/>
          </a:p>
        </p:txBody>
      </p:sp>
      <p:sp>
        <p:nvSpPr>
          <p:cNvPr id="10" name="TextBox 9"/>
          <p:cNvSpPr txBox="1"/>
          <p:nvPr/>
        </p:nvSpPr>
        <p:spPr>
          <a:xfrm>
            <a:off x="6987607" y="3126846"/>
            <a:ext cx="689612" cy="461665"/>
          </a:xfrm>
          <a:prstGeom prst="rect">
            <a:avLst/>
          </a:prstGeom>
          <a:noFill/>
        </p:spPr>
        <p:txBody>
          <a:bodyPr wrap="none" rtlCol="0">
            <a:spAutoFit/>
          </a:bodyPr>
          <a:lstStyle/>
          <a:p>
            <a:pPr algn="ctr"/>
            <a:r>
              <a:rPr lang="en-US" sz="2400" dirty="0"/>
              <a:t>Bias</a:t>
            </a:r>
            <a:endParaRPr lang="cs-CZ" sz="2400" dirty="0"/>
          </a:p>
        </p:txBody>
      </p:sp>
      <p:cxnSp>
        <p:nvCxnSpPr>
          <p:cNvPr id="12" name="Straight Connector 11"/>
          <p:cNvCxnSpPr/>
          <p:nvPr/>
        </p:nvCxnSpPr>
        <p:spPr>
          <a:xfrm>
            <a:off x="3214344" y="1908353"/>
            <a:ext cx="990600" cy="0"/>
          </a:xfrm>
          <a:prstGeom prst="line">
            <a:avLst/>
          </a:prstGeom>
          <a:ln w="76200">
            <a:solidFill>
              <a:srgbClr val="ECB74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995595" y="1906051"/>
            <a:ext cx="990600" cy="0"/>
          </a:xfrm>
          <a:prstGeom prst="line">
            <a:avLst/>
          </a:prstGeom>
          <a:ln w="76200">
            <a:solidFill>
              <a:srgbClr val="7AC5EF"/>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719044" y="2072455"/>
            <a:ext cx="2205476" cy="461665"/>
          </a:xfrm>
          <a:prstGeom prst="rect">
            <a:avLst/>
          </a:prstGeom>
          <a:noFill/>
        </p:spPr>
        <p:txBody>
          <a:bodyPr wrap="none" rtlCol="0">
            <a:spAutoFit/>
          </a:bodyPr>
          <a:lstStyle/>
          <a:p>
            <a:r>
              <a:rPr lang="en-US" sz="2400" dirty="0"/>
              <a:t>Direct estimator</a:t>
            </a:r>
            <a:endParaRPr lang="cs-CZ" sz="2400" dirty="0"/>
          </a:p>
        </p:txBody>
      </p:sp>
      <p:sp>
        <p:nvSpPr>
          <p:cNvPr id="16" name="TextBox 15"/>
          <p:cNvSpPr txBox="1"/>
          <p:nvPr/>
        </p:nvSpPr>
        <p:spPr>
          <a:xfrm>
            <a:off x="5645097" y="2019342"/>
            <a:ext cx="1679499" cy="830997"/>
          </a:xfrm>
          <a:prstGeom prst="rect">
            <a:avLst/>
          </a:prstGeom>
          <a:noFill/>
        </p:spPr>
        <p:txBody>
          <a:bodyPr wrap="none" rtlCol="0">
            <a:spAutoFit/>
          </a:bodyPr>
          <a:lstStyle/>
          <a:p>
            <a:r>
              <a:rPr lang="en-US" sz="2400" dirty="0"/>
              <a:t>Progressive </a:t>
            </a:r>
          </a:p>
          <a:p>
            <a:pPr algn="ctr"/>
            <a:r>
              <a:rPr lang="en-US" sz="2400" dirty="0"/>
              <a:t>estimator</a:t>
            </a:r>
            <a:endParaRPr lang="cs-CZ" sz="2400" dirty="0"/>
          </a:p>
        </p:txBody>
      </p:sp>
      <mc:AlternateContent xmlns:mc="http://schemas.openxmlformats.org/markup-compatibility/2006" xmlns:a14="http://schemas.microsoft.com/office/drawing/2010/main">
        <mc:Choice Requires="a14">
          <p:sp>
            <p:nvSpPr>
              <p:cNvPr id="17" name="TextBox 16"/>
              <p:cNvSpPr txBox="1"/>
              <p:nvPr/>
            </p:nvSpPr>
            <p:spPr>
              <a:xfrm>
                <a:off x="8739790" y="2058115"/>
                <a:ext cx="1066702" cy="490199"/>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𝐹</m:t>
                              </m:r>
                            </m:e>
                          </m:d>
                        </m:e>
                        <m:sub>
                          <m:r>
                            <a:rPr lang="en-US" sz="2400" b="0" i="1" smtClean="0">
                              <a:latin typeface="Cambria Math" panose="02040503050406030204" pitchFamily="18" charset="0"/>
                            </a:rPr>
                            <m:t>𝑜𝑝𝑡</m:t>
                          </m:r>
                        </m:sub>
                      </m:sSub>
                    </m:oMath>
                  </m:oMathPara>
                </a14:m>
                <a:endParaRPr lang="cs-CZ" sz="2400" dirty="0"/>
              </a:p>
            </p:txBody>
          </p:sp>
        </mc:Choice>
        <mc:Fallback xmlns="">
          <p:sp>
            <p:nvSpPr>
              <p:cNvPr id="17" name="TextBox 16"/>
              <p:cNvSpPr txBox="1">
                <a:spLocks noRot="1" noChangeAspect="1" noMove="1" noResize="1" noEditPoints="1" noAdjustHandles="1" noChangeArrowheads="1" noChangeShapeType="1" noTextEdit="1"/>
              </p:cNvSpPr>
              <p:nvPr/>
            </p:nvSpPr>
            <p:spPr>
              <a:xfrm>
                <a:off x="8739790" y="2058115"/>
                <a:ext cx="1066702" cy="490199"/>
              </a:xfrm>
              <a:prstGeom prst="rect">
                <a:avLst/>
              </a:prstGeom>
              <a:blipFill>
                <a:blip r:embed="rId4"/>
                <a:stretch>
                  <a:fillRect b="-10000"/>
                </a:stretch>
              </a:blipFill>
            </p:spPr>
            <p:txBody>
              <a:bodyPr/>
              <a:lstStyle/>
              <a:p>
                <a:r>
                  <a:rPr lang="cs-CZ">
                    <a:noFill/>
                  </a:rPr>
                  <a:t> </a:t>
                </a:r>
              </a:p>
            </p:txBody>
          </p:sp>
        </mc:Fallback>
      </mc:AlternateContent>
      <p:cxnSp>
        <p:nvCxnSpPr>
          <p:cNvPr id="18" name="Straight Connector 17"/>
          <p:cNvCxnSpPr/>
          <p:nvPr/>
        </p:nvCxnSpPr>
        <p:spPr>
          <a:xfrm>
            <a:off x="8739790" y="1858066"/>
            <a:ext cx="990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580220" y="1486217"/>
            <a:ext cx="7600951" cy="14875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Footer Placeholder 3"/>
          <p:cNvSpPr>
            <a:spLocks noGrp="1"/>
          </p:cNvSpPr>
          <p:nvPr>
            <p:ph type="ftr" sz="quarter" idx="10"/>
          </p:nvPr>
        </p:nvSpPr>
        <p:spPr/>
        <p:txBody>
          <a:bodyPr/>
          <a:lstStyle/>
          <a:p>
            <a:pPr algn="l"/>
            <a:r>
              <a:rPr lang="en-US">
                <a:solidFill>
                  <a:srgbClr val="34205B"/>
                </a:solidFill>
              </a:rPr>
              <a:t>Kondapaneni, Vévoda, Grittmann, Skřivan, Slusallek, Křivánek -- Optimal multiple importance sampling</a:t>
            </a:r>
            <a:endParaRPr lang="cs-CZ" dirty="0">
              <a:solidFill>
                <a:srgbClr val="34205B"/>
              </a:solidFill>
            </a:endParaRPr>
          </a:p>
        </p:txBody>
      </p:sp>
      <p:sp>
        <p:nvSpPr>
          <p:cNvPr id="11" name="Slide Number Placeholder 10"/>
          <p:cNvSpPr>
            <a:spLocks noGrp="1"/>
          </p:cNvSpPr>
          <p:nvPr>
            <p:ph type="sldNum" sz="quarter" idx="11"/>
          </p:nvPr>
        </p:nvSpPr>
        <p:spPr/>
        <p:txBody>
          <a:bodyPr/>
          <a:lstStyle/>
          <a:p>
            <a:fld id="{22715E2D-623F-42BE-A608-3D699D020166}" type="slidenum">
              <a:rPr lang="x-none" smtClean="0"/>
              <a:pPr/>
              <a:t>55</a:t>
            </a:fld>
            <a:endParaRPr lang="x-none" dirty="0"/>
          </a:p>
        </p:txBody>
      </p:sp>
    </p:spTree>
    <p:extLst>
      <p:ext uri="{BB962C8B-B14F-4D97-AF65-F5344CB8AC3E}">
        <p14:creationId xmlns:p14="http://schemas.microsoft.com/office/powerpoint/2010/main" val="38992971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029FA-D394-4888-A8EB-0E73DDC36CCC}"/>
              </a:ext>
            </a:extLst>
          </p:cNvPr>
          <p:cNvSpPr>
            <a:spLocks noGrp="1"/>
          </p:cNvSpPr>
          <p:nvPr>
            <p:ph type="title"/>
          </p:nvPr>
        </p:nvSpPr>
        <p:spPr/>
        <p:txBody>
          <a:bodyPr/>
          <a:lstStyle/>
          <a:p>
            <a:r>
              <a:rPr lang="en-US" dirty="0"/>
              <a:t>Variance analysis</a:t>
            </a:r>
            <a:endParaRPr lang="x-none" dirty="0"/>
          </a:p>
        </p:txBody>
      </p:sp>
      <mc:AlternateContent xmlns:mc="http://schemas.openxmlformats.org/markup-compatibility/2006" xmlns:a14="http://schemas.microsoft.com/office/drawing/2010/main">
        <mc:Choice Requires="a14">
          <p:sp>
            <p:nvSpPr>
              <p:cNvPr id="4" name="TextBox 3"/>
              <p:cNvSpPr txBox="1"/>
              <p:nvPr/>
            </p:nvSpPr>
            <p:spPr>
              <a:xfrm>
                <a:off x="3368127" y="3054089"/>
                <a:ext cx="5455745" cy="1020536"/>
              </a:xfrm>
              <a:prstGeom prst="rect">
                <a:avLst/>
              </a:prstGeom>
              <a:noFill/>
              <a:ln w="38100">
                <a:noFill/>
              </a:ln>
            </p:spPr>
            <p:txBody>
              <a:bodyPr wrap="square" rtlCol="0">
                <a:spAutoFit/>
              </a:bodyPr>
              <a:lstStyle/>
              <a:p>
                <a:pPr>
                  <a:lnSpc>
                    <a:spcPct val="200000"/>
                  </a:lnSpc>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𝑉</m:t>
                      </m:r>
                      <m:r>
                        <a:rPr lang="en-US" sz="2800" b="0" i="1" smtClean="0">
                          <a:latin typeface="Cambria Math" panose="02040503050406030204" pitchFamily="18" charset="0"/>
                        </a:rPr>
                        <m:t>[</m:t>
                      </m:r>
                      <m:sSub>
                        <m:sSubPr>
                          <m:ctrlPr>
                            <a:rPr lang="en-US" sz="2800" i="1">
                              <a:latin typeface="Cambria Math" panose="02040503050406030204" pitchFamily="18" charset="0"/>
                            </a:rPr>
                          </m:ctrlPr>
                        </m:sSubPr>
                        <m:e>
                          <m:d>
                            <m:dPr>
                              <m:begChr m:val="⟨"/>
                              <m:endChr m:val="⟩"/>
                              <m:ctrlPr>
                                <a:rPr lang="en-US" sz="2800" i="1">
                                  <a:latin typeface="Cambria Math" panose="02040503050406030204" pitchFamily="18" charset="0"/>
                                </a:rPr>
                              </m:ctrlPr>
                            </m:dPr>
                            <m:e>
                              <m:r>
                                <a:rPr lang="en-US" sz="2800" i="1">
                                  <a:latin typeface="Cambria Math" panose="02040503050406030204" pitchFamily="18" charset="0"/>
                                </a:rPr>
                                <m:t>𝐹</m:t>
                              </m:r>
                            </m:e>
                          </m:d>
                        </m:e>
                        <m:sub>
                          <m:r>
                            <a:rPr lang="en-US" sz="2800" i="1">
                              <a:latin typeface="Cambria Math" panose="02040503050406030204" pitchFamily="18" charset="0"/>
                            </a:rPr>
                            <m:t>𝑜𝑝𝑡</m:t>
                          </m:r>
                        </m:sub>
                      </m:sSub>
                      <m:r>
                        <a:rPr lang="en-US" sz="2800" b="0" i="1" smtClean="0">
                          <a:latin typeface="Cambria Math" panose="02040503050406030204" pitchFamily="18" charset="0"/>
                        </a:rPr>
                        <m:t>]</m:t>
                      </m:r>
                      <m:r>
                        <a:rPr lang="en-US" sz="2800">
                          <a:latin typeface="Cambria Math" panose="02040503050406030204" pitchFamily="18" charset="0"/>
                        </a:rPr>
                        <m:t>=</m:t>
                      </m:r>
                      <m:r>
                        <a:rPr lang="en-US" sz="2800" b="0" i="1" smtClean="0">
                          <a:latin typeface="Cambria Math" panose="02040503050406030204" pitchFamily="18" charset="0"/>
                        </a:rPr>
                        <m:t>𝑉</m:t>
                      </m:r>
                      <m:r>
                        <a:rPr lang="en-US" sz="2800" b="0" i="1" smtClean="0">
                          <a:latin typeface="Cambria Math" panose="02040503050406030204" pitchFamily="18" charset="0"/>
                        </a:rPr>
                        <m:t>[</m:t>
                      </m:r>
                      <m:sSub>
                        <m:sSubPr>
                          <m:ctrlPr>
                            <a:rPr lang="en-US" sz="2800" i="1" smtClean="0">
                              <a:solidFill>
                                <a:schemeClr val="tx1"/>
                              </a:solidFill>
                              <a:latin typeface="Cambria Math" panose="02040503050406030204" pitchFamily="18" charset="0"/>
                            </a:rPr>
                          </m:ctrlPr>
                        </m:sSubPr>
                        <m:e>
                          <m:d>
                            <m:dPr>
                              <m:begChr m:val="⟨"/>
                              <m:endChr m:val="⟩"/>
                              <m:ctrlPr>
                                <a:rPr lang="en-US" sz="2800" i="1">
                                  <a:solidFill>
                                    <a:schemeClr val="tx1"/>
                                  </a:solidFill>
                                  <a:latin typeface="Cambria Math" panose="02040503050406030204" pitchFamily="18" charset="0"/>
                                </a:rPr>
                              </m:ctrlPr>
                            </m:dPr>
                            <m:e>
                              <m:r>
                                <a:rPr lang="en-US" sz="2800" i="1">
                                  <a:solidFill>
                                    <a:schemeClr val="tx1"/>
                                  </a:solidFill>
                                  <a:latin typeface="Cambria Math" panose="02040503050406030204" pitchFamily="18" charset="0"/>
                                </a:rPr>
                                <m:t>𝐹</m:t>
                              </m:r>
                            </m:e>
                          </m:d>
                        </m:e>
                        <m:sub>
                          <m:r>
                            <a:rPr lang="en-US" sz="2800" i="1">
                              <a:solidFill>
                                <a:schemeClr val="tx1"/>
                              </a:solidFill>
                              <a:latin typeface="Cambria Math" panose="02040503050406030204" pitchFamily="18" charset="0"/>
                            </a:rPr>
                            <m:t>𝑏𝑎𝑙</m:t>
                          </m:r>
                        </m:sub>
                      </m:sSub>
                      <m:r>
                        <a:rPr lang="en-US" sz="2800" b="0" i="1" smtClean="0">
                          <a:solidFill>
                            <a:schemeClr val="tx1"/>
                          </a:solidFill>
                          <a:latin typeface="Cambria Math" panose="02040503050406030204" pitchFamily="18" charset="0"/>
                        </a:rPr>
                        <m:t>]</m:t>
                      </m:r>
                      <m:r>
                        <a:rPr lang="en-US" sz="2800" i="1">
                          <a:latin typeface="Cambria Math" panose="02040503050406030204" pitchFamily="18" charset="0"/>
                        </a:rPr>
                        <m:t> −</m:t>
                      </m:r>
                      <m:r>
                        <a:rPr lang="en-US" sz="2800" b="0" i="1" smtClean="0">
                          <a:latin typeface="Cambria Math" panose="02040503050406030204" pitchFamily="18" charset="0"/>
                        </a:rPr>
                        <m:t>𝑉</m:t>
                      </m:r>
                      <m:r>
                        <a:rPr lang="en-US" sz="2800" b="0" i="1" smtClean="0">
                          <a:latin typeface="Cambria Math" panose="02040503050406030204" pitchFamily="18" charset="0"/>
                        </a:rPr>
                        <m:t>[</m:t>
                      </m:r>
                      <m:sSub>
                        <m:sSubPr>
                          <m:ctrlPr>
                            <a:rPr lang="en-US" sz="2800" i="1" smtClean="0">
                              <a:solidFill>
                                <a:schemeClr val="tx1"/>
                              </a:solidFill>
                              <a:latin typeface="Cambria Math" panose="02040503050406030204" pitchFamily="18" charset="0"/>
                            </a:rPr>
                          </m:ctrlPr>
                        </m:sSubPr>
                        <m:e>
                          <m:d>
                            <m:dPr>
                              <m:begChr m:val="⟨"/>
                              <m:endChr m:val="⟩"/>
                              <m:ctrlPr>
                                <a:rPr lang="en-US" sz="2800" i="1">
                                  <a:solidFill>
                                    <a:schemeClr val="tx1"/>
                                  </a:solidFill>
                                  <a:latin typeface="Cambria Math" panose="02040503050406030204" pitchFamily="18" charset="0"/>
                                </a:rPr>
                              </m:ctrlPr>
                            </m:dPr>
                            <m:e>
                              <m:r>
                                <a:rPr lang="en-US" sz="2800" i="1">
                                  <a:solidFill>
                                    <a:schemeClr val="tx1"/>
                                  </a:solidFill>
                                  <a:latin typeface="Cambria Math" panose="02040503050406030204" pitchFamily="18" charset="0"/>
                                </a:rPr>
                                <m:t>𝐺</m:t>
                              </m:r>
                            </m:e>
                          </m:d>
                        </m:e>
                        <m:sub>
                          <m:r>
                            <a:rPr lang="en-US" sz="2800" i="1">
                              <a:solidFill>
                                <a:schemeClr val="tx1"/>
                              </a:solidFill>
                              <a:latin typeface="Cambria Math" panose="02040503050406030204" pitchFamily="18" charset="0"/>
                            </a:rPr>
                            <m:t>𝑏𝑎𝑙</m:t>
                          </m:r>
                        </m:sub>
                      </m:sSub>
                      <m:r>
                        <a:rPr lang="en-US" sz="2800" b="0" i="1" smtClean="0">
                          <a:solidFill>
                            <a:schemeClr val="tx1"/>
                          </a:solidFill>
                          <a:latin typeface="Cambria Math" panose="02040503050406030204" pitchFamily="18" charset="0"/>
                        </a:rPr>
                        <m:t>]</m:t>
                      </m:r>
                    </m:oMath>
                  </m:oMathPara>
                </a14:m>
                <a:endParaRPr lang="cs-CZ" sz="2800" dirty="0"/>
              </a:p>
            </p:txBody>
          </p:sp>
        </mc:Choice>
        <mc:Fallback xmlns="">
          <p:sp>
            <p:nvSpPr>
              <p:cNvPr id="4" name="TextBox 3"/>
              <p:cNvSpPr txBox="1">
                <a:spLocks noRot="1" noChangeAspect="1" noMove="1" noResize="1" noEditPoints="1" noAdjustHandles="1" noChangeArrowheads="1" noChangeShapeType="1" noTextEdit="1"/>
              </p:cNvSpPr>
              <p:nvPr/>
            </p:nvSpPr>
            <p:spPr>
              <a:xfrm>
                <a:off x="3368127" y="3054089"/>
                <a:ext cx="5455745" cy="1020536"/>
              </a:xfrm>
              <a:prstGeom prst="rect">
                <a:avLst/>
              </a:prstGeom>
              <a:blipFill>
                <a:blip r:embed="rId3"/>
                <a:stretch>
                  <a:fillRect/>
                </a:stretch>
              </a:blipFill>
              <a:ln w="38100">
                <a:noFill/>
              </a:ln>
            </p:spPr>
            <p:txBody>
              <a:bodyPr/>
              <a:lstStyle/>
              <a:p>
                <a:r>
                  <a:rPr lang="cs-CZ">
                    <a:noFill/>
                  </a:rPr>
                  <a:t> </a:t>
                </a:r>
              </a:p>
            </p:txBody>
          </p:sp>
        </mc:Fallback>
      </mc:AlternateContent>
      <p:grpSp>
        <p:nvGrpSpPr>
          <p:cNvPr id="5" name="Group 4"/>
          <p:cNvGrpSpPr/>
          <p:nvPr/>
        </p:nvGrpSpPr>
        <p:grpSpPr>
          <a:xfrm>
            <a:off x="5954373" y="3192387"/>
            <a:ext cx="4356705" cy="2420686"/>
            <a:chOff x="2912790" y="2592728"/>
            <a:chExt cx="4356705" cy="2420686"/>
          </a:xfrm>
        </p:grpSpPr>
        <p:sp>
          <p:nvSpPr>
            <p:cNvPr id="6" name="Oval 5"/>
            <p:cNvSpPr/>
            <p:nvPr/>
          </p:nvSpPr>
          <p:spPr>
            <a:xfrm>
              <a:off x="4109987" y="2592728"/>
              <a:ext cx="1672301" cy="1071605"/>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Freeform 6"/>
            <p:cNvSpPr/>
            <p:nvPr/>
          </p:nvSpPr>
          <p:spPr>
            <a:xfrm rot="5400000">
              <a:off x="3753849" y="3711228"/>
              <a:ext cx="712272" cy="618481"/>
            </a:xfrm>
            <a:custGeom>
              <a:avLst/>
              <a:gdLst>
                <a:gd name="connsiteX0" fmla="*/ 0 w 3975100"/>
                <a:gd name="connsiteY0" fmla="*/ 0 h 840233"/>
                <a:gd name="connsiteX1" fmla="*/ 1765300 w 3975100"/>
                <a:gd name="connsiteY1" fmla="*/ 749300 h 840233"/>
                <a:gd name="connsiteX2" fmla="*/ 3975100 w 3975100"/>
                <a:gd name="connsiteY2" fmla="*/ 800100 h 840233"/>
              </a:gdLst>
              <a:ahLst/>
              <a:cxnLst>
                <a:cxn ang="0">
                  <a:pos x="connsiteX0" y="connsiteY0"/>
                </a:cxn>
                <a:cxn ang="0">
                  <a:pos x="connsiteX1" y="connsiteY1"/>
                </a:cxn>
                <a:cxn ang="0">
                  <a:pos x="connsiteX2" y="connsiteY2"/>
                </a:cxn>
              </a:cxnLst>
              <a:rect l="l" t="t" r="r" b="b"/>
              <a:pathLst>
                <a:path w="3975100" h="840233">
                  <a:moveTo>
                    <a:pt x="0" y="0"/>
                  </a:moveTo>
                  <a:cubicBezTo>
                    <a:pt x="551391" y="307975"/>
                    <a:pt x="1102783" y="615950"/>
                    <a:pt x="1765300" y="749300"/>
                  </a:cubicBezTo>
                  <a:cubicBezTo>
                    <a:pt x="2427817" y="882650"/>
                    <a:pt x="3201458" y="841375"/>
                    <a:pt x="3975100" y="800100"/>
                  </a:cubicBezTo>
                </a:path>
              </a:pathLst>
            </a:custGeom>
            <a:noFill/>
            <a:ln w="38100">
              <a:solidFill>
                <a:srgbClr val="00B05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mc:AlternateContent xmlns:mc="http://schemas.openxmlformats.org/markup-compatibility/2006" xmlns:a14="http://schemas.microsoft.com/office/drawing/2010/main">
          <mc:Choice Requires="a14">
            <p:sp>
              <p:nvSpPr>
                <p:cNvPr id="8" name="TextBox 7"/>
                <p:cNvSpPr txBox="1"/>
                <p:nvPr/>
              </p:nvSpPr>
              <p:spPr>
                <a:xfrm>
                  <a:off x="2912790" y="4490194"/>
                  <a:ext cx="4356705" cy="523220"/>
                </a:xfrm>
                <a:prstGeom prst="rect">
                  <a:avLst/>
                </a:prstGeom>
                <a:noFill/>
                <a:ln>
                  <a:noFill/>
                </a:ln>
              </p:spPr>
              <p:txBody>
                <a:bodyPr wrap="none" rtlCol="0">
                  <a:spAutoFit/>
                </a:bodyPr>
                <a:lstStyle/>
                <a:p>
                  <a:pPr algn="ctr"/>
                  <a:r>
                    <a:rPr lang="en-US" sz="2800" u="sng" dirty="0">
                      <a:solidFill>
                        <a:srgbClr val="00B050"/>
                      </a:solidFill>
                    </a:rPr>
                    <a:t>Zero</a:t>
                  </a:r>
                  <a:r>
                    <a:rPr lang="en-US" sz="2800" dirty="0">
                      <a:solidFill>
                        <a:srgbClr val="00B050"/>
                      </a:solidFill>
                    </a:rPr>
                    <a:t> when </a:t>
                  </a:r>
                  <a14:m>
                    <m:oMath xmlns:m="http://schemas.openxmlformats.org/officeDocument/2006/math">
                      <m:r>
                        <a:rPr lang="en-US" sz="2800" b="0" i="1" smtClean="0">
                          <a:solidFill>
                            <a:srgbClr val="00B050"/>
                          </a:solidFill>
                          <a:latin typeface="Cambria Math" panose="02040503050406030204" pitchFamily="18" charset="0"/>
                        </a:rPr>
                        <m:t>𝛼</m:t>
                      </m:r>
                      <m:r>
                        <a:rPr lang="en-US" sz="2800" b="0" i="1" smtClean="0">
                          <a:solidFill>
                            <a:srgbClr val="00B050"/>
                          </a:solidFill>
                          <a:latin typeface="Cambria Math" panose="02040503050406030204" pitchFamily="18" charset="0"/>
                        </a:rPr>
                        <m:t>∝</m:t>
                      </m:r>
                      <m:sSup>
                        <m:sSupPr>
                          <m:ctrlPr>
                            <a:rPr lang="en-US" sz="2800" b="0" i="1" smtClean="0">
                              <a:solidFill>
                                <a:srgbClr val="00B050"/>
                              </a:solidFill>
                              <a:latin typeface="Cambria Math" panose="02040503050406030204" pitchFamily="18" charset="0"/>
                            </a:rPr>
                          </m:ctrlPr>
                        </m:sSupPr>
                        <m:e>
                          <m:d>
                            <m:dPr>
                              <m:ctrlPr>
                                <a:rPr lang="en-US" sz="2800" b="0" i="1" smtClean="0">
                                  <a:solidFill>
                                    <a:srgbClr val="00B050"/>
                                  </a:solidFill>
                                  <a:latin typeface="Cambria Math" panose="02040503050406030204" pitchFamily="18" charset="0"/>
                                </a:rPr>
                              </m:ctrlPr>
                            </m:dPr>
                            <m:e>
                              <m:sSub>
                                <m:sSubPr>
                                  <m:ctrlPr>
                                    <a:rPr lang="en-US" sz="2800" b="0" i="1" smtClean="0">
                                      <a:solidFill>
                                        <a:srgbClr val="00B050"/>
                                      </a:solidFill>
                                      <a:latin typeface="Cambria Math" panose="02040503050406030204" pitchFamily="18" charset="0"/>
                                    </a:rPr>
                                  </m:ctrlPr>
                                </m:sSubPr>
                                <m:e>
                                  <m:r>
                                    <a:rPr lang="en-US" sz="2800" b="0" i="1" smtClean="0">
                                      <a:solidFill>
                                        <a:srgbClr val="00B050"/>
                                      </a:solidFill>
                                      <a:latin typeface="Cambria Math" panose="02040503050406030204" pitchFamily="18" charset="0"/>
                                    </a:rPr>
                                    <m:t>𝑛</m:t>
                                  </m:r>
                                </m:e>
                                <m:sub>
                                  <m:r>
                                    <a:rPr lang="en-US" sz="2800" b="0" i="1" smtClean="0">
                                      <a:solidFill>
                                        <a:srgbClr val="00B050"/>
                                      </a:solidFill>
                                      <a:latin typeface="Cambria Math" panose="02040503050406030204" pitchFamily="18" charset="0"/>
                                    </a:rPr>
                                    <m:t>1</m:t>
                                  </m:r>
                                </m:sub>
                              </m:sSub>
                              <m:r>
                                <a:rPr lang="en-US" sz="2800" b="0" i="1" smtClean="0">
                                  <a:solidFill>
                                    <a:srgbClr val="00B050"/>
                                  </a:solidFill>
                                  <a:latin typeface="Cambria Math" panose="02040503050406030204" pitchFamily="18" charset="0"/>
                                </a:rPr>
                                <m:t>, …, </m:t>
                              </m:r>
                              <m:sSub>
                                <m:sSubPr>
                                  <m:ctrlPr>
                                    <a:rPr lang="en-US" sz="2800" b="0" i="1" smtClean="0">
                                      <a:solidFill>
                                        <a:srgbClr val="00B050"/>
                                      </a:solidFill>
                                      <a:latin typeface="Cambria Math" panose="02040503050406030204" pitchFamily="18" charset="0"/>
                                    </a:rPr>
                                  </m:ctrlPr>
                                </m:sSubPr>
                                <m:e>
                                  <m:r>
                                    <a:rPr lang="en-US" sz="2800" b="0" i="1" smtClean="0">
                                      <a:solidFill>
                                        <a:srgbClr val="00B050"/>
                                      </a:solidFill>
                                      <a:latin typeface="Cambria Math" panose="02040503050406030204" pitchFamily="18" charset="0"/>
                                    </a:rPr>
                                    <m:t>𝑛</m:t>
                                  </m:r>
                                </m:e>
                                <m:sub>
                                  <m:r>
                                    <a:rPr lang="en-US" sz="2800" b="0" i="1" smtClean="0">
                                      <a:solidFill>
                                        <a:srgbClr val="00B050"/>
                                      </a:solidFill>
                                      <a:latin typeface="Cambria Math" panose="02040503050406030204" pitchFamily="18" charset="0"/>
                                    </a:rPr>
                                    <m:t>𝑁</m:t>
                                  </m:r>
                                </m:sub>
                              </m:sSub>
                            </m:e>
                          </m:d>
                        </m:e>
                        <m:sup>
                          <m:r>
                            <a:rPr lang="en-US" sz="2800" b="0" i="1" smtClean="0">
                              <a:solidFill>
                                <a:srgbClr val="00B050"/>
                              </a:solidFill>
                              <a:latin typeface="Cambria Math" panose="02040503050406030204" pitchFamily="18" charset="0"/>
                            </a:rPr>
                            <m:t>𝑇</m:t>
                          </m:r>
                        </m:sup>
                      </m:sSup>
                    </m:oMath>
                  </a14:m>
                  <a:endParaRPr lang="cs-CZ" sz="2800" dirty="0">
                    <a:solidFill>
                      <a:srgbClr val="00B05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912790" y="4490194"/>
                  <a:ext cx="4356705" cy="523220"/>
                </a:xfrm>
                <a:prstGeom prst="rect">
                  <a:avLst/>
                </a:prstGeom>
                <a:blipFill>
                  <a:blip r:embed="rId4"/>
                  <a:stretch>
                    <a:fillRect l="-2521" t="-11628" b="-32558"/>
                  </a:stretch>
                </a:blipFill>
                <a:ln>
                  <a:noFill/>
                </a:ln>
              </p:spPr>
              <p:txBody>
                <a:bodyPr/>
                <a:lstStyle/>
                <a:p>
                  <a:r>
                    <a:rPr lang="cs-CZ">
                      <a:noFill/>
                    </a:rPr>
                    <a:t> </a:t>
                  </a:r>
                </a:p>
              </p:txBody>
            </p:sp>
          </mc:Fallback>
        </mc:AlternateContent>
      </p:grpSp>
      <p:sp>
        <p:nvSpPr>
          <p:cNvPr id="3" name="Footer Placeholder 2"/>
          <p:cNvSpPr>
            <a:spLocks noGrp="1"/>
          </p:cNvSpPr>
          <p:nvPr>
            <p:ph type="ftr" sz="quarter" idx="10"/>
          </p:nvPr>
        </p:nvSpPr>
        <p:spPr/>
        <p:txBody>
          <a:bodyPr/>
          <a:lstStyle/>
          <a:p>
            <a:pPr algn="l"/>
            <a:r>
              <a:rPr lang="en-US">
                <a:solidFill>
                  <a:srgbClr val="34205B"/>
                </a:solidFill>
              </a:rPr>
              <a:t>Kondapaneni, Vévoda, Grittmann, Skřivan, Slusallek, Křivánek -- Optimal multiple importance sampling</a:t>
            </a:r>
            <a:endParaRPr lang="cs-CZ" dirty="0">
              <a:solidFill>
                <a:srgbClr val="34205B"/>
              </a:solidFill>
            </a:endParaRPr>
          </a:p>
        </p:txBody>
      </p:sp>
      <p:sp>
        <p:nvSpPr>
          <p:cNvPr id="9" name="Slide Number Placeholder 8"/>
          <p:cNvSpPr>
            <a:spLocks noGrp="1"/>
          </p:cNvSpPr>
          <p:nvPr>
            <p:ph type="sldNum" sz="quarter" idx="11"/>
          </p:nvPr>
        </p:nvSpPr>
        <p:spPr/>
        <p:txBody>
          <a:bodyPr/>
          <a:lstStyle/>
          <a:p>
            <a:fld id="{22715E2D-623F-42BE-A608-3D699D020166}" type="slidenum">
              <a:rPr lang="x-none" smtClean="0"/>
              <a:pPr/>
              <a:t>56</a:t>
            </a:fld>
            <a:endParaRPr lang="x-none" dirty="0"/>
          </a:p>
        </p:txBody>
      </p:sp>
    </p:spTree>
    <p:extLst>
      <p:ext uri="{BB962C8B-B14F-4D97-AF65-F5344CB8AC3E}">
        <p14:creationId xmlns:p14="http://schemas.microsoft.com/office/powerpoint/2010/main" val="282375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8E5A60-5CF6-436D-A997-7249F74777B3}"/>
              </a:ext>
            </a:extLst>
          </p:cNvPr>
          <p:cNvSpPr>
            <a:spLocks noGrp="1"/>
          </p:cNvSpPr>
          <p:nvPr>
            <p:ph type="title"/>
          </p:nvPr>
        </p:nvSpPr>
        <p:spPr/>
        <p:txBody>
          <a:bodyPr/>
          <a:lstStyle/>
          <a:p>
            <a:pPr fontAlgn="base"/>
            <a:r>
              <a:rPr lang="en-US" dirty="0"/>
              <a:t>Zero samples can’t be killed</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5F6DDD56-2181-4644-BFEF-B0F4459F5EB7}"/>
                  </a:ext>
                </a:extLst>
              </p:cNvPr>
              <p:cNvSpPr>
                <a:spLocks noGrp="1"/>
              </p:cNvSpPr>
              <p:nvPr>
                <p:ph sz="half" idx="1"/>
              </p:nvPr>
            </p:nvSpPr>
            <p:spPr/>
            <p:txBody>
              <a:bodyPr>
                <a:normAutofit/>
              </a:bodyPr>
              <a:lstStyle/>
              <a:p>
                <a:pPr fontAlgn="base"/>
                <a:r>
                  <a:rPr lang="en-US" dirty="0"/>
                  <a:t>Compute MIS </a:t>
                </a:r>
                <a:r>
                  <a:rPr lang="en-US" u="sng" dirty="0"/>
                  <a:t>even</a:t>
                </a:r>
                <a:r>
                  <a:rPr lang="en-US" dirty="0"/>
                  <a:t> when  </a:t>
                </a:r>
                <a14:m>
                  <m:oMath xmlns:m="http://schemas.openxmlformats.org/officeDocument/2006/math">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=0</m:t>
                    </m:r>
                  </m:oMath>
                </a14:m>
                <a:br>
                  <a:rPr lang="en-US" dirty="0"/>
                </a:br>
                <a:endParaRPr lang="en-US" dirty="0"/>
              </a:p>
              <a:p>
                <a:pPr fontAlgn="base"/>
                <a:r>
                  <a:rPr lang="en-US" dirty="0"/>
                  <a:t>Because we use CV!</a:t>
                </a:r>
                <a:br>
                  <a:rPr lang="en-US" dirty="0"/>
                </a:br>
                <a:endParaRPr lang="en-US" dirty="0"/>
              </a:p>
            </p:txBody>
          </p:sp>
        </mc:Choice>
        <mc:Fallback xmlns="">
          <p:sp>
            <p:nvSpPr>
              <p:cNvPr id="5" name="Content Placeholder 4">
                <a:extLst>
                  <a:ext uri="{FF2B5EF4-FFF2-40B4-BE49-F238E27FC236}">
                    <a16:creationId xmlns:a16="http://schemas.microsoft.com/office/drawing/2014/main" id="{5F6DDD56-2181-4644-BFEF-B0F4459F5EB7}"/>
                  </a:ext>
                </a:extLst>
              </p:cNvPr>
              <p:cNvSpPr>
                <a:spLocks noGrp="1" noRot="1" noChangeAspect="1" noMove="1" noResize="1" noEditPoints="1" noAdjustHandles="1" noChangeArrowheads="1" noChangeShapeType="1" noTextEdit="1"/>
              </p:cNvSpPr>
              <p:nvPr>
                <p:ph sz="half" idx="1"/>
              </p:nvPr>
            </p:nvSpPr>
            <p:spPr>
              <a:blipFill>
                <a:blip r:embed="rId3"/>
                <a:stretch>
                  <a:fillRect l="-2118" t="-2241"/>
                </a:stretch>
              </a:blipFill>
            </p:spPr>
            <p:txBody>
              <a:bodyPr/>
              <a:lstStyle/>
              <a:p>
                <a:r>
                  <a:rPr lang="cs-CZ">
                    <a:noFill/>
                  </a:rPr>
                  <a:t> </a:t>
                </a:r>
              </a:p>
            </p:txBody>
          </p:sp>
        </mc:Fallback>
      </mc:AlternateContent>
      <p:grpSp>
        <p:nvGrpSpPr>
          <p:cNvPr id="7" name="Group 6"/>
          <p:cNvGrpSpPr/>
          <p:nvPr/>
        </p:nvGrpSpPr>
        <p:grpSpPr>
          <a:xfrm>
            <a:off x="5283200" y="1825625"/>
            <a:ext cx="6692900" cy="4351338"/>
            <a:chOff x="5283200" y="1825625"/>
            <a:chExt cx="6692900" cy="4351338"/>
          </a:xfrm>
        </p:grpSpPr>
        <p:sp>
          <p:nvSpPr>
            <p:cNvPr id="17" name="Arc 16"/>
            <p:cNvSpPr/>
            <p:nvPr/>
          </p:nvSpPr>
          <p:spPr>
            <a:xfrm>
              <a:off x="7328256" y="4181608"/>
              <a:ext cx="1413266" cy="1413266"/>
            </a:xfrm>
            <a:prstGeom prst="arc">
              <a:avLst>
                <a:gd name="adj1" fmla="val 10279780"/>
                <a:gd name="adj2" fmla="val 525830"/>
              </a:avLst>
            </a:prstGeom>
            <a:ln w="38100">
              <a:solidFill>
                <a:schemeClr val="tx1"/>
              </a:solidFill>
              <a:headEnd type="arrow" w="med" len="sm"/>
              <a:tailEnd type="arrow"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solidFill>
                  <a:srgbClr val="34205B"/>
                </a:solidFill>
              </a:endParaRPr>
            </a:p>
          </p:txBody>
        </p:sp>
        <p:cxnSp>
          <p:nvCxnSpPr>
            <p:cNvPr id="11" name="Straight Arrow Connector 10"/>
            <p:cNvCxnSpPr/>
            <p:nvPr/>
          </p:nvCxnSpPr>
          <p:spPr>
            <a:xfrm flipV="1">
              <a:off x="8034889" y="3837275"/>
              <a:ext cx="930874" cy="1177410"/>
            </a:xfrm>
            <a:prstGeom prst="straightConnector1">
              <a:avLst/>
            </a:prstGeom>
            <a:ln w="34925">
              <a:tailEnd type="triangle" w="lg" len="lg"/>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6977415" y="5014686"/>
              <a:ext cx="2069431"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590776" y="3120340"/>
              <a:ext cx="737480" cy="440267"/>
            </a:xfrm>
            <a:prstGeom prst="rect">
              <a:avLst/>
            </a:prstGeom>
            <a:solidFill>
              <a:srgbClr val="E29D25"/>
            </a:solidFill>
            <a:ln>
              <a:solidFill>
                <a:srgbClr val="E29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34205B"/>
                </a:solidFill>
              </a:endParaRPr>
            </a:p>
          </p:txBody>
        </p:sp>
        <p:sp>
          <p:nvSpPr>
            <p:cNvPr id="9" name="Oval 8"/>
            <p:cNvSpPr/>
            <p:nvPr/>
          </p:nvSpPr>
          <p:spPr>
            <a:xfrm>
              <a:off x="7953806" y="4941542"/>
              <a:ext cx="162166" cy="16216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34205B"/>
                </a:solidFill>
              </a:endParaRPr>
            </a:p>
          </p:txBody>
        </p:sp>
        <mc:AlternateContent xmlns:mc="http://schemas.openxmlformats.org/markup-compatibility/2006" xmlns:a14="http://schemas.microsoft.com/office/drawing/2010/main">
          <mc:Choice Requires="a14">
            <p:sp>
              <p:nvSpPr>
                <p:cNvPr id="12" name="TextBox 11"/>
                <p:cNvSpPr txBox="1"/>
                <p:nvPr/>
              </p:nvSpPr>
              <p:spPr>
                <a:xfrm>
                  <a:off x="9219166" y="3293408"/>
                  <a:ext cx="2756934" cy="1938992"/>
                </a:xfrm>
                <a:prstGeom prst="rect">
                  <a:avLst/>
                </a:prstGeom>
                <a:noFill/>
              </p:spPr>
              <p:txBody>
                <a:bodyPr wrap="square" rtlCol="0">
                  <a:spAutoFit/>
                </a:bodyPr>
                <a:lstStyle/>
                <a:p>
                  <a:r>
                    <a:rPr lang="en-US" sz="2400" dirty="0">
                      <a:solidFill>
                        <a:srgbClr val="34205B"/>
                      </a:solidFill>
                    </a:rPr>
                    <a:t>Sampled </a:t>
                  </a:r>
                  <a14:m>
                    <m:oMath xmlns:m="http://schemas.openxmlformats.org/officeDocument/2006/math">
                      <m:sSub>
                        <m:sSubPr>
                          <m:ctrlPr>
                            <a:rPr lang="en-US" sz="2400" b="0" i="1" smtClean="0">
                              <a:solidFill>
                                <a:srgbClr val="34205B"/>
                              </a:solidFill>
                              <a:latin typeface="Cambria Math" panose="02040503050406030204" pitchFamily="18" charset="0"/>
                            </a:rPr>
                          </m:ctrlPr>
                        </m:sSubPr>
                        <m:e>
                          <m:r>
                            <a:rPr lang="en-US" sz="2400" b="0" i="1" smtClean="0">
                              <a:solidFill>
                                <a:srgbClr val="34205B"/>
                              </a:solidFill>
                              <a:latin typeface="Cambria Math" panose="02040503050406030204" pitchFamily="18" charset="0"/>
                            </a:rPr>
                            <m:t>𝜔</m:t>
                          </m:r>
                        </m:e>
                        <m:sub>
                          <m:r>
                            <a:rPr lang="en-US" sz="2400" b="0" i="1" smtClean="0">
                              <a:solidFill>
                                <a:srgbClr val="34205B"/>
                              </a:solidFill>
                              <a:latin typeface="Cambria Math" panose="02040503050406030204" pitchFamily="18" charset="0"/>
                            </a:rPr>
                            <m:t>𝑖</m:t>
                          </m:r>
                        </m:sub>
                      </m:sSub>
                    </m:oMath>
                  </a14:m>
                  <a:endParaRPr lang="en-US" sz="2400" dirty="0">
                    <a:solidFill>
                      <a:srgbClr val="34205B"/>
                    </a:solidFill>
                  </a:endParaRPr>
                </a:p>
                <a:p>
                  <a:endParaRPr lang="en-US" sz="2400" dirty="0">
                    <a:solidFill>
                      <a:srgbClr val="34205B"/>
                    </a:solidFill>
                  </a:endParaRPr>
                </a:p>
                <a:p>
                  <a14:m>
                    <m:oMath xmlns:m="http://schemas.openxmlformats.org/officeDocument/2006/math">
                      <m:r>
                        <m:rPr>
                          <m:nor/>
                        </m:rPr>
                        <a:rPr lang="en-US" sz="2400" u="sng" dirty="0">
                          <a:solidFill>
                            <a:srgbClr val="34205B"/>
                          </a:solidFill>
                        </a:rPr>
                        <m:t>Can</m:t>
                      </m:r>
                      <m:r>
                        <m:rPr>
                          <m:nor/>
                        </m:rPr>
                        <a:rPr lang="en-US" sz="2400" u="sng" dirty="0">
                          <a:solidFill>
                            <a:srgbClr val="34205B"/>
                          </a:solidFill>
                        </a:rPr>
                        <m:t>’</m:t>
                      </m:r>
                      <m:r>
                        <m:rPr>
                          <m:nor/>
                        </m:rPr>
                        <a:rPr lang="en-US" sz="2400" u="sng" dirty="0">
                          <a:solidFill>
                            <a:srgbClr val="34205B"/>
                          </a:solidFill>
                        </a:rPr>
                        <m:t>t</m:t>
                      </m:r>
                      <m:r>
                        <m:rPr>
                          <m:nor/>
                        </m:rPr>
                        <a:rPr lang="en-US" sz="2400" u="sng" dirty="0">
                          <a:solidFill>
                            <a:srgbClr val="34205B"/>
                          </a:solidFill>
                        </a:rPr>
                        <m:t> </m:t>
                      </m:r>
                      <m:r>
                        <m:rPr>
                          <m:nor/>
                        </m:rPr>
                        <a:rPr lang="en-US" sz="2400" b="0" i="0" u="sng" dirty="0" smtClean="0">
                          <a:solidFill>
                            <a:srgbClr val="34205B"/>
                          </a:solidFill>
                        </a:rPr>
                        <m:t>kill</m:t>
                      </m:r>
                    </m:oMath>
                  </a14:m>
                  <a:r>
                    <a:rPr lang="en-US" sz="2400" dirty="0">
                      <a:solidFill>
                        <a:srgbClr val="34205B"/>
                      </a:solidFill>
                    </a:rPr>
                    <a:t> when</a:t>
                  </a:r>
                  <a:r>
                    <a:rPr lang="en-US" sz="2400" u="sng" dirty="0">
                      <a:solidFill>
                        <a:srgbClr val="34205B"/>
                      </a:solidFill>
                    </a:rPr>
                    <a:t> </a:t>
                  </a:r>
                  <a14:m>
                    <m:oMath xmlns:m="http://schemas.openxmlformats.org/officeDocument/2006/math">
                      <m:sSub>
                        <m:sSubPr>
                          <m:ctrlPr>
                            <a:rPr lang="en-US" sz="2400" b="0" i="1" smtClean="0">
                              <a:solidFill>
                                <a:srgbClr val="34205B"/>
                              </a:solidFill>
                              <a:latin typeface="Cambria Math" panose="02040503050406030204" pitchFamily="18" charset="0"/>
                            </a:rPr>
                          </m:ctrlPr>
                        </m:sSubPr>
                        <m:e>
                          <m:r>
                            <a:rPr lang="en-US" sz="2400" b="0" i="1" smtClean="0">
                              <a:solidFill>
                                <a:srgbClr val="34205B"/>
                              </a:solidFill>
                              <a:latin typeface="Cambria Math" panose="02040503050406030204" pitchFamily="18" charset="0"/>
                            </a:rPr>
                            <m:t>𝐿</m:t>
                          </m:r>
                        </m:e>
                        <m:sub>
                          <m:r>
                            <a:rPr lang="en-US" sz="2400" b="0" i="1" smtClean="0">
                              <a:solidFill>
                                <a:srgbClr val="34205B"/>
                              </a:solidFill>
                              <a:latin typeface="Cambria Math" panose="02040503050406030204" pitchFamily="18" charset="0"/>
                            </a:rPr>
                            <m:t>𝑖</m:t>
                          </m:r>
                        </m:sub>
                      </m:sSub>
                      <m:r>
                        <a:rPr lang="en-US" sz="2400" b="0" i="1" smtClean="0">
                          <a:solidFill>
                            <a:srgbClr val="34205B"/>
                          </a:solidFill>
                          <a:latin typeface="Cambria Math" panose="02040503050406030204" pitchFamily="18" charset="0"/>
                        </a:rPr>
                        <m:t>(</m:t>
                      </m:r>
                      <m:sSub>
                        <m:sSubPr>
                          <m:ctrlPr>
                            <a:rPr lang="en-US" sz="2400" b="0" i="1" smtClean="0">
                              <a:solidFill>
                                <a:srgbClr val="34205B"/>
                              </a:solidFill>
                              <a:latin typeface="Cambria Math" panose="02040503050406030204" pitchFamily="18" charset="0"/>
                            </a:rPr>
                          </m:ctrlPr>
                        </m:sSubPr>
                        <m:e>
                          <m:r>
                            <a:rPr lang="en-US" sz="2400" b="0" i="1" smtClean="0">
                              <a:solidFill>
                                <a:srgbClr val="34205B"/>
                              </a:solidFill>
                              <a:latin typeface="Cambria Math" panose="02040503050406030204" pitchFamily="18" charset="0"/>
                            </a:rPr>
                            <m:t>𝜔</m:t>
                          </m:r>
                        </m:e>
                        <m:sub>
                          <m:r>
                            <a:rPr lang="en-US" sz="2400" b="0" i="1" smtClean="0">
                              <a:solidFill>
                                <a:srgbClr val="34205B"/>
                              </a:solidFill>
                              <a:latin typeface="Cambria Math" panose="02040503050406030204" pitchFamily="18" charset="0"/>
                            </a:rPr>
                            <m:t>𝑖</m:t>
                          </m:r>
                        </m:sub>
                      </m:sSub>
                      <m:r>
                        <a:rPr lang="en-US" sz="2400" b="0" i="1" smtClean="0">
                          <a:solidFill>
                            <a:srgbClr val="34205B"/>
                          </a:solidFill>
                          <a:latin typeface="Cambria Math" panose="02040503050406030204" pitchFamily="18" charset="0"/>
                        </a:rPr>
                        <m:t>)=0</m:t>
                      </m:r>
                    </m:oMath>
                  </a14:m>
                  <a:endParaRPr lang="en-US" sz="2400" dirty="0">
                    <a:solidFill>
                      <a:srgbClr val="34205B"/>
                    </a:solidFill>
                  </a:endParaRPr>
                </a:p>
                <a:p>
                  <a:pPr algn="ctr"/>
                  <a:endParaRPr lang="en-US" sz="2400" dirty="0">
                    <a:solidFill>
                      <a:srgbClr val="34205B"/>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9219166" y="3293408"/>
                  <a:ext cx="2756934" cy="1938992"/>
                </a:xfrm>
                <a:prstGeom prst="rect">
                  <a:avLst/>
                </a:prstGeom>
                <a:blipFill>
                  <a:blip r:embed="rId4"/>
                  <a:stretch>
                    <a:fillRect l="-3311" t="-2516"/>
                  </a:stretch>
                </a:blipFill>
              </p:spPr>
              <p:txBody>
                <a:bodyPr/>
                <a:lstStyle/>
                <a:p>
                  <a:r>
                    <a:rPr lang="cs-CZ">
                      <a:noFill/>
                    </a:rPr>
                    <a:t> </a:t>
                  </a:r>
                </a:p>
              </p:txBody>
            </p:sp>
          </mc:Fallback>
        </mc:AlternateContent>
        <p:sp>
          <p:nvSpPr>
            <p:cNvPr id="13" name="TextBox 12"/>
            <p:cNvSpPr txBox="1"/>
            <p:nvPr/>
          </p:nvSpPr>
          <p:spPr>
            <a:xfrm>
              <a:off x="6114252" y="2636176"/>
              <a:ext cx="1690527" cy="461665"/>
            </a:xfrm>
            <a:prstGeom prst="rect">
              <a:avLst/>
            </a:prstGeom>
            <a:noFill/>
          </p:spPr>
          <p:txBody>
            <a:bodyPr wrap="none" rtlCol="0">
              <a:spAutoFit/>
            </a:bodyPr>
            <a:lstStyle/>
            <a:p>
              <a:r>
                <a:rPr lang="en-US" sz="2400" dirty="0">
                  <a:solidFill>
                    <a:srgbClr val="34205B"/>
                  </a:solidFill>
                </a:rPr>
                <a:t>Light source</a:t>
              </a:r>
              <a:endParaRPr lang="cs-CZ" sz="2400" dirty="0">
                <a:solidFill>
                  <a:srgbClr val="34205B"/>
                </a:solidFill>
              </a:endParaRPr>
            </a:p>
          </p:txBody>
        </p:sp>
        <p:sp>
          <p:nvSpPr>
            <p:cNvPr id="14" name="TextBox 13"/>
            <p:cNvSpPr txBox="1"/>
            <p:nvPr/>
          </p:nvSpPr>
          <p:spPr>
            <a:xfrm>
              <a:off x="5772133" y="1825625"/>
              <a:ext cx="4838569" cy="523220"/>
            </a:xfrm>
            <a:prstGeom prst="rect">
              <a:avLst/>
            </a:prstGeom>
            <a:noFill/>
          </p:spPr>
          <p:txBody>
            <a:bodyPr wrap="none" rtlCol="0">
              <a:spAutoFit/>
            </a:bodyPr>
            <a:lstStyle/>
            <a:p>
              <a:r>
                <a:rPr lang="en-US" sz="2800" u="sng" dirty="0">
                  <a:solidFill>
                    <a:srgbClr val="34205B"/>
                  </a:solidFill>
                </a:rPr>
                <a:t>Example</a:t>
              </a:r>
              <a:r>
                <a:rPr lang="en-US" sz="2800" dirty="0">
                  <a:solidFill>
                    <a:srgbClr val="34205B"/>
                  </a:solidFill>
                </a:rPr>
                <a:t>: Next-event estimation</a:t>
              </a:r>
              <a:endParaRPr lang="cs-CZ" sz="2800" dirty="0">
                <a:solidFill>
                  <a:srgbClr val="34205B"/>
                </a:solidFill>
              </a:endParaRPr>
            </a:p>
          </p:txBody>
        </p:sp>
        <p:cxnSp>
          <p:nvCxnSpPr>
            <p:cNvPr id="20" name="Straight Connector 19"/>
            <p:cNvCxnSpPr/>
            <p:nvPr/>
          </p:nvCxnSpPr>
          <p:spPr>
            <a:xfrm>
              <a:off x="5283200" y="1825625"/>
              <a:ext cx="0" cy="43513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8" idx="0"/>
            </p:cNvCxnSpPr>
            <p:nvPr/>
          </p:nvCxnSpPr>
          <p:spPr>
            <a:xfrm>
              <a:off x="6959516" y="3120340"/>
              <a:ext cx="552670" cy="901327"/>
            </a:xfrm>
            <a:prstGeom prst="straightConnector1">
              <a:avLst/>
            </a:prstGeom>
            <a:ln w="57150">
              <a:solidFill>
                <a:srgbClr val="E29D25"/>
              </a:solidFill>
              <a:tailEnd type="triangle"/>
            </a:ln>
          </p:spPr>
          <p:style>
            <a:lnRef idx="1">
              <a:schemeClr val="accent1"/>
            </a:lnRef>
            <a:fillRef idx="0">
              <a:schemeClr val="accent1"/>
            </a:fillRef>
            <a:effectRef idx="0">
              <a:schemeClr val="accent1"/>
            </a:effectRef>
            <a:fontRef idx="minor">
              <a:schemeClr val="tx1"/>
            </a:fontRef>
          </p:style>
        </p:cxnSp>
      </p:grpSp>
      <p:sp>
        <p:nvSpPr>
          <p:cNvPr id="2" name="Footer Placeholder 1"/>
          <p:cNvSpPr>
            <a:spLocks noGrp="1"/>
          </p:cNvSpPr>
          <p:nvPr>
            <p:ph type="ftr" sz="quarter" idx="10"/>
          </p:nvPr>
        </p:nvSpPr>
        <p:spPr/>
        <p:txBody>
          <a:bodyPr/>
          <a:lstStyle/>
          <a:p>
            <a:pPr algn="l"/>
            <a:r>
              <a:rPr lang="en-US">
                <a:solidFill>
                  <a:srgbClr val="34205B"/>
                </a:solidFill>
              </a:rPr>
              <a:t>Kondapaneni, Vévoda, Grittmann, Skřivan, Slusallek, Křivánek -- Optimal multiple importance sampling</a:t>
            </a:r>
            <a:endParaRPr lang="cs-CZ" dirty="0">
              <a:solidFill>
                <a:srgbClr val="34205B"/>
              </a:solidFill>
            </a:endParaRPr>
          </a:p>
        </p:txBody>
      </p:sp>
      <p:sp>
        <p:nvSpPr>
          <p:cNvPr id="6" name="Slide Number Placeholder 5"/>
          <p:cNvSpPr>
            <a:spLocks noGrp="1"/>
          </p:cNvSpPr>
          <p:nvPr>
            <p:ph type="sldNum" sz="quarter" idx="11"/>
          </p:nvPr>
        </p:nvSpPr>
        <p:spPr/>
        <p:txBody>
          <a:bodyPr/>
          <a:lstStyle/>
          <a:p>
            <a:fld id="{22715E2D-623F-42BE-A608-3D699D020166}" type="slidenum">
              <a:rPr lang="x-none" smtClean="0"/>
              <a:pPr/>
              <a:t>57</a:t>
            </a:fld>
            <a:endParaRPr lang="x-none" dirty="0"/>
          </a:p>
        </p:txBody>
      </p:sp>
    </p:spTree>
    <p:extLst>
      <p:ext uri="{BB962C8B-B14F-4D97-AF65-F5344CB8AC3E}">
        <p14:creationId xmlns:p14="http://schemas.microsoft.com/office/powerpoint/2010/main" val="16807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p:cNvCxnSpPr/>
          <p:nvPr/>
        </p:nvCxnSpPr>
        <p:spPr>
          <a:xfrm flipV="1">
            <a:off x="1086368" y="3369913"/>
            <a:ext cx="9732320" cy="0"/>
          </a:xfrm>
          <a:prstGeom prst="line">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Summary</a:t>
            </a:r>
            <a:endParaRPr lang="en-GB" dirty="0"/>
          </a:p>
        </p:txBody>
      </p:sp>
      <p:sp>
        <p:nvSpPr>
          <p:cNvPr id="3" name="Footer Placeholder 2"/>
          <p:cNvSpPr>
            <a:spLocks noGrp="1"/>
          </p:cNvSpPr>
          <p:nvPr>
            <p:ph type="ftr" sz="quarter" idx="10"/>
          </p:nvPr>
        </p:nvSpPr>
        <p:spPr/>
        <p:txBody>
          <a:bodyPr/>
          <a:lstStyle/>
          <a:p>
            <a:pPr algn="l"/>
            <a:r>
              <a:rPr lang="en-US">
                <a:solidFill>
                  <a:srgbClr val="34205B"/>
                </a:solidFill>
              </a:rPr>
              <a:t>Kondapaneni, Vévoda, Grittmann, Skřivan, Slusallek, Křivánek -- Optimal multiple importance sampling</a:t>
            </a:r>
            <a:endParaRPr lang="cs-CZ" dirty="0">
              <a:solidFill>
                <a:srgbClr val="34205B"/>
              </a:solidFill>
            </a:endParaRPr>
          </a:p>
        </p:txBody>
      </p:sp>
      <p:sp>
        <p:nvSpPr>
          <p:cNvPr id="4" name="Slide Number Placeholder 3"/>
          <p:cNvSpPr>
            <a:spLocks noGrp="1"/>
          </p:cNvSpPr>
          <p:nvPr>
            <p:ph type="sldNum" sz="quarter" idx="11"/>
          </p:nvPr>
        </p:nvSpPr>
        <p:spPr/>
        <p:txBody>
          <a:bodyPr/>
          <a:lstStyle/>
          <a:p>
            <a:fld id="{22715E2D-623F-42BE-A608-3D699D020166}" type="slidenum">
              <a:rPr lang="x-none" smtClean="0"/>
              <a:pPr/>
              <a:t>58</a:t>
            </a:fld>
            <a:endParaRPr lang="x-none" dirty="0"/>
          </a:p>
        </p:txBody>
      </p:sp>
      <p:sp>
        <p:nvSpPr>
          <p:cNvPr id="5" name="TextBox 4"/>
          <p:cNvSpPr txBox="1"/>
          <p:nvPr/>
        </p:nvSpPr>
        <p:spPr>
          <a:xfrm>
            <a:off x="8339923" y="2774701"/>
            <a:ext cx="2306785" cy="461665"/>
          </a:xfrm>
          <a:prstGeom prst="rect">
            <a:avLst/>
          </a:prstGeom>
          <a:noFill/>
        </p:spPr>
        <p:txBody>
          <a:bodyPr wrap="none" rtlCol="0">
            <a:spAutoFit/>
          </a:bodyPr>
          <a:lstStyle/>
          <a:p>
            <a:r>
              <a:rPr lang="en-US" sz="2400" dirty="0">
                <a:solidFill>
                  <a:srgbClr val="7030A0"/>
                </a:solidFill>
              </a:rPr>
              <a:t>Balance heuristic</a:t>
            </a:r>
            <a:endParaRPr lang="en-GB" sz="2400" dirty="0">
              <a:solidFill>
                <a:srgbClr val="7030A0"/>
              </a:solidFill>
            </a:endParaRPr>
          </a:p>
        </p:txBody>
      </p:sp>
      <p:sp>
        <p:nvSpPr>
          <p:cNvPr id="6" name="TextBox 5"/>
          <p:cNvSpPr txBox="1"/>
          <p:nvPr/>
        </p:nvSpPr>
        <p:spPr>
          <a:xfrm>
            <a:off x="6965572" y="2765103"/>
            <a:ext cx="1374351" cy="461665"/>
          </a:xfrm>
          <a:prstGeom prst="rect">
            <a:avLst/>
          </a:prstGeom>
          <a:noFill/>
        </p:spPr>
        <p:txBody>
          <a:bodyPr wrap="none" rtlCol="0">
            <a:spAutoFit/>
          </a:bodyPr>
          <a:lstStyle/>
          <a:p>
            <a:r>
              <a:rPr lang="en-US" sz="2400" dirty="0">
                <a:solidFill>
                  <a:srgbClr val="00B0F0"/>
                </a:solidFill>
              </a:rPr>
              <a:t>Optimum</a:t>
            </a:r>
            <a:endParaRPr lang="en-GB" sz="2400" dirty="0">
              <a:solidFill>
                <a:srgbClr val="00B0F0"/>
              </a:solidFill>
            </a:endParaRPr>
          </a:p>
        </p:txBody>
      </p:sp>
      <p:cxnSp>
        <p:nvCxnSpPr>
          <p:cNvPr id="12" name="Straight Connector 11"/>
          <p:cNvCxnSpPr/>
          <p:nvPr/>
        </p:nvCxnSpPr>
        <p:spPr>
          <a:xfrm>
            <a:off x="7652747" y="3254151"/>
            <a:ext cx="0" cy="230832"/>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813600" y="1649962"/>
            <a:ext cx="3373744" cy="646331"/>
          </a:xfrm>
          <a:prstGeom prst="rect">
            <a:avLst/>
          </a:prstGeom>
          <a:noFill/>
        </p:spPr>
        <p:txBody>
          <a:bodyPr wrap="none" rtlCol="0">
            <a:spAutoFit/>
          </a:bodyPr>
          <a:lstStyle/>
          <a:p>
            <a:pPr>
              <a:lnSpc>
                <a:spcPct val="150000"/>
              </a:lnSpc>
            </a:pPr>
            <a:r>
              <a:rPr lang="en-US" sz="2400" i="1" dirty="0" err="1">
                <a:solidFill>
                  <a:srgbClr val="34205B"/>
                </a:solidFill>
              </a:rPr>
              <a:t>Veach</a:t>
            </a:r>
            <a:r>
              <a:rPr lang="en-US" sz="2400" i="1" dirty="0">
                <a:solidFill>
                  <a:srgbClr val="34205B"/>
                </a:solidFill>
              </a:rPr>
              <a:t> and </a:t>
            </a:r>
            <a:r>
              <a:rPr lang="en-US" sz="2400" i="1" dirty="0" err="1">
                <a:solidFill>
                  <a:srgbClr val="34205B"/>
                </a:solidFill>
              </a:rPr>
              <a:t>Guibas</a:t>
            </a:r>
            <a:r>
              <a:rPr lang="en-US" sz="2400" i="1" dirty="0">
                <a:solidFill>
                  <a:srgbClr val="34205B"/>
                </a:solidFill>
              </a:rPr>
              <a:t> [1995]:</a:t>
            </a:r>
          </a:p>
        </p:txBody>
      </p:sp>
      <p:sp>
        <p:nvSpPr>
          <p:cNvPr id="22" name="TextBox 21"/>
          <p:cNvSpPr txBox="1"/>
          <p:nvPr/>
        </p:nvSpPr>
        <p:spPr>
          <a:xfrm>
            <a:off x="10779449" y="3115084"/>
            <a:ext cx="1260794" cy="461665"/>
          </a:xfrm>
          <a:prstGeom prst="rect">
            <a:avLst/>
          </a:prstGeom>
          <a:noFill/>
        </p:spPr>
        <p:txBody>
          <a:bodyPr wrap="none" rtlCol="0">
            <a:spAutoFit/>
          </a:bodyPr>
          <a:lstStyle/>
          <a:p>
            <a:pPr algn="r"/>
            <a:r>
              <a:rPr lang="en-US" sz="2400" dirty="0">
                <a:solidFill>
                  <a:srgbClr val="34205B"/>
                </a:solidFill>
              </a:rPr>
              <a:t>Variance</a:t>
            </a:r>
            <a:endParaRPr lang="en-GB" sz="2400" dirty="0">
              <a:solidFill>
                <a:srgbClr val="34205B"/>
              </a:solidFill>
            </a:endParaRPr>
          </a:p>
        </p:txBody>
      </p:sp>
      <p:sp>
        <p:nvSpPr>
          <p:cNvPr id="31" name="TextBox 30"/>
          <p:cNvSpPr txBox="1"/>
          <p:nvPr/>
        </p:nvSpPr>
        <p:spPr>
          <a:xfrm>
            <a:off x="6998223" y="3706538"/>
            <a:ext cx="3170163" cy="461665"/>
          </a:xfrm>
          <a:prstGeom prst="rect">
            <a:avLst/>
          </a:prstGeom>
          <a:noFill/>
        </p:spPr>
        <p:txBody>
          <a:bodyPr wrap="none" rtlCol="0">
            <a:spAutoFit/>
          </a:bodyPr>
          <a:lstStyle/>
          <a:p>
            <a:pPr algn="r"/>
            <a:r>
              <a:rPr lang="en-US" sz="2400" dirty="0">
                <a:solidFill>
                  <a:srgbClr val="34205B"/>
                </a:solidFill>
              </a:rPr>
              <a:t>Room for improvement </a:t>
            </a:r>
            <a:endParaRPr lang="en-GB" sz="2400" dirty="0">
              <a:solidFill>
                <a:srgbClr val="34205B"/>
              </a:solidFill>
            </a:endParaRPr>
          </a:p>
        </p:txBody>
      </p:sp>
      <p:sp>
        <p:nvSpPr>
          <p:cNvPr id="34" name="TextBox 33"/>
          <p:cNvSpPr txBox="1"/>
          <p:nvPr/>
        </p:nvSpPr>
        <p:spPr>
          <a:xfrm>
            <a:off x="1135835" y="1773116"/>
            <a:ext cx="2249911" cy="461665"/>
          </a:xfrm>
          <a:prstGeom prst="rect">
            <a:avLst/>
          </a:prstGeom>
          <a:noFill/>
        </p:spPr>
        <p:txBody>
          <a:bodyPr wrap="none" rtlCol="0">
            <a:spAutoFit/>
          </a:bodyPr>
          <a:lstStyle/>
          <a:p>
            <a:pPr algn="r"/>
            <a:r>
              <a:rPr lang="en-US" sz="2400" b="1" dirty="0">
                <a:solidFill>
                  <a:srgbClr val="34205B"/>
                </a:solidFill>
              </a:rPr>
              <a:t>Weights in (0, 1)</a:t>
            </a:r>
            <a:endParaRPr lang="en-GB" sz="2400" b="1" dirty="0">
              <a:solidFill>
                <a:srgbClr val="34205B"/>
              </a:solidFill>
            </a:endParaRPr>
          </a:p>
        </p:txBody>
      </p:sp>
      <p:cxnSp>
        <p:nvCxnSpPr>
          <p:cNvPr id="36" name="Straight Arrow Connector 35"/>
          <p:cNvCxnSpPr/>
          <p:nvPr/>
        </p:nvCxnSpPr>
        <p:spPr>
          <a:xfrm flipV="1">
            <a:off x="3385746" y="2024496"/>
            <a:ext cx="436249" cy="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1135835" y="1869897"/>
            <a:ext cx="2249911" cy="309048"/>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4103354" y="1869973"/>
            <a:ext cx="2249911" cy="309048"/>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7652747" y="3294546"/>
            <a:ext cx="1840568" cy="1390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p:cNvCxnSpPr/>
          <p:nvPr/>
        </p:nvCxnSpPr>
        <p:spPr>
          <a:xfrm>
            <a:off x="9493315" y="3254842"/>
            <a:ext cx="0" cy="230832"/>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036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path" presetSubtype="0" fill="hold" nodeType="clickEffect">
                                  <p:stCondLst>
                                    <p:cond delay="0"/>
                                  </p:stCondLst>
                                  <p:childTnLst>
                                    <p:animMotion origin="layout" path="M -9.45066E-7 -2.82674E-6 L -0.45587 -0.00115 " pathEditMode="relative" rAng="0" ptsTypes="AA">
                                      <p:cBhvr>
                                        <p:cTn id="24" dur="2000" fill="hold"/>
                                        <p:tgtEl>
                                          <p:spTgt spid="12"/>
                                        </p:tgtEl>
                                        <p:attrNameLst>
                                          <p:attrName>ppt_x</p:attrName>
                                          <p:attrName>ppt_y</p:attrName>
                                        </p:attrNameLst>
                                      </p:cBhvr>
                                      <p:rCtr x="-22794" y="-69"/>
                                    </p:animMotion>
                                  </p:childTnLst>
                                </p:cTn>
                              </p:par>
                              <p:par>
                                <p:cTn id="25" presetID="42" presetClass="path" presetSubtype="0" fill="hold" grpId="0" nodeType="withEffect">
                                  <p:stCondLst>
                                    <p:cond delay="0"/>
                                  </p:stCondLst>
                                  <p:childTnLst>
                                    <p:animMotion origin="layout" path="M -7.70633E-7 -2.42887E-6 L -0.45665 -0.00023 " pathEditMode="relative" rAng="0" ptsTypes="AA">
                                      <p:cBhvr>
                                        <p:cTn id="26" dur="2000" fill="hold"/>
                                        <p:tgtEl>
                                          <p:spTgt spid="6"/>
                                        </p:tgtEl>
                                        <p:attrNameLst>
                                          <p:attrName>ppt_x</p:attrName>
                                          <p:attrName>ppt_y</p:attrName>
                                        </p:attrNameLst>
                                      </p:cBhvr>
                                      <p:rCtr x="-22833" y="-23"/>
                                    </p:animMotion>
                                  </p:childTnLst>
                                </p:cTn>
                              </p:par>
                              <p:par>
                                <p:cTn id="27" presetID="3" presetClass="emph" presetSubtype="2" fill="hold" grpId="1" nodeType="withEffect">
                                  <p:stCondLst>
                                    <p:cond delay="0"/>
                                  </p:stCondLst>
                                  <p:childTnLst>
                                    <p:animClr clrSpc="rgb" dir="cw">
                                      <p:cBhvr override="childStyle">
                                        <p:cTn id="28" dur="2000" fill="hold"/>
                                        <p:tgtEl>
                                          <p:spTgt spid="6"/>
                                        </p:tgtEl>
                                        <p:attrNameLst>
                                          <p:attrName>style.color</p:attrName>
                                        </p:attrNameLst>
                                      </p:cBhvr>
                                      <p:to>
                                        <a:srgbClr val="FF1F1F"/>
                                      </p:to>
                                    </p:animClr>
                                  </p:childTnLst>
                                </p:cTn>
                              </p:par>
                              <p:par>
                                <p:cTn id="29" presetID="7" presetClass="emph" presetSubtype="2" fill="hold" nodeType="withEffect">
                                  <p:stCondLst>
                                    <p:cond delay="0"/>
                                  </p:stCondLst>
                                  <p:childTnLst>
                                    <p:animClr clrSpc="rgb" dir="cw">
                                      <p:cBhvr>
                                        <p:cTn id="30" dur="2000" fill="hold"/>
                                        <p:tgtEl>
                                          <p:spTgt spid="12"/>
                                        </p:tgtEl>
                                        <p:attrNameLst>
                                          <p:attrName>stroke.color</p:attrName>
                                        </p:attrNameLst>
                                      </p:cBhvr>
                                      <p:to>
                                        <a:srgbClr val="FF1F1F"/>
                                      </p:to>
                                    </p:animClr>
                                    <p:set>
                                      <p:cBhvr>
                                        <p:cTn id="31" dur="2000" fill="hold"/>
                                        <p:tgtEl>
                                          <p:spTgt spid="12"/>
                                        </p:tgtEl>
                                        <p:attrNameLst>
                                          <p:attrName>stroke.on</p:attrName>
                                        </p:attrNameLst>
                                      </p:cBhvr>
                                      <p:to>
                                        <p:strVal val="true"/>
                                      </p:to>
                                    </p:set>
                                  </p:childTnLst>
                                </p:cTn>
                              </p:par>
                              <p:par>
                                <p:cTn id="32" presetID="1" presetClass="emph" presetSubtype="2" fill="hold" nodeType="withEffect">
                                  <p:stCondLst>
                                    <p:cond delay="0"/>
                                  </p:stCondLst>
                                  <p:childTnLst>
                                    <p:animClr clrSpc="rgb" dir="cw">
                                      <p:cBhvr>
                                        <p:cTn id="33" dur="2000" fill="hold"/>
                                        <p:tgtEl>
                                          <p:spTgt spid="40"/>
                                        </p:tgtEl>
                                        <p:attrNameLst>
                                          <p:attrName>fillcolor</p:attrName>
                                        </p:attrNameLst>
                                      </p:cBhvr>
                                      <p:to>
                                        <a:srgbClr val="FF1F1F"/>
                                      </p:to>
                                    </p:animClr>
                                    <p:set>
                                      <p:cBhvr>
                                        <p:cTn id="34" dur="2000" fill="hold"/>
                                        <p:tgtEl>
                                          <p:spTgt spid="40"/>
                                        </p:tgtEl>
                                        <p:attrNameLst>
                                          <p:attrName>fill.type</p:attrName>
                                        </p:attrNameLst>
                                      </p:cBhvr>
                                      <p:to>
                                        <p:strVal val="solid"/>
                                      </p:to>
                                    </p:set>
                                    <p:set>
                                      <p:cBhvr>
                                        <p:cTn id="35" dur="2000" fill="hold"/>
                                        <p:tgtEl>
                                          <p:spTgt spid="40"/>
                                        </p:tgtEl>
                                        <p:attrNameLst>
                                          <p:attrName>fill.on</p:attrName>
                                        </p:attrNameLst>
                                      </p:cBhvr>
                                      <p:to>
                                        <p:strVal val="true"/>
                                      </p:to>
                                    </p:set>
                                  </p:childTnLst>
                                </p:cTn>
                              </p:par>
                              <p:par>
                                <p:cTn id="36" presetID="6" presetClass="emph" presetSubtype="0" fill="hold" grpId="0" nodeType="withEffect">
                                  <p:stCondLst>
                                    <p:cond delay="0"/>
                                  </p:stCondLst>
                                  <p:childTnLst>
                                    <p:animScale>
                                      <p:cBhvr>
                                        <p:cTn id="37" dur="2000" fill="hold"/>
                                        <p:tgtEl>
                                          <p:spTgt spid="40"/>
                                        </p:tgtEl>
                                      </p:cBhvr>
                                      <p:by x="400000" y="100000"/>
                                    </p:animScale>
                                  </p:childTnLst>
                                </p:cTn>
                              </p:par>
                              <p:par>
                                <p:cTn id="38" presetID="42" presetClass="path" presetSubtype="0" fill="hold" grpId="1" nodeType="withEffect">
                                  <p:stCondLst>
                                    <p:cond delay="0"/>
                                  </p:stCondLst>
                                  <p:childTnLst>
                                    <p:animMotion origin="layout" path="M -1.9422E-6 1.13579E-6 L -0.22832 0.00162 " pathEditMode="relative" rAng="0" ptsTypes="AA">
                                      <p:cBhvr>
                                        <p:cTn id="39" dur="2000" fill="hold"/>
                                        <p:tgtEl>
                                          <p:spTgt spid="40"/>
                                        </p:tgtEl>
                                        <p:attrNameLst>
                                          <p:attrName>ppt_x</p:attrName>
                                          <p:attrName>ppt_y</p:attrName>
                                        </p:attrNameLst>
                                      </p:cBhvr>
                                      <p:rCtr x="-11416"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31" grpId="0"/>
      <p:bldP spid="34" grpId="0"/>
      <p:bldP spid="40" grpId="0" animBg="1"/>
      <p:bldP spid="40" grpId="1" animBg="1"/>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2" name="TextBox 31"/>
              <p:cNvSpPr txBox="1"/>
              <p:nvPr/>
            </p:nvSpPr>
            <p:spPr>
              <a:xfrm>
                <a:off x="6642090" y="1840454"/>
                <a:ext cx="6088724" cy="307314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667" i="1" smtClean="0">
                              <a:solidFill>
                                <a:srgbClr val="56B4E9"/>
                              </a:solidFill>
                              <a:latin typeface="Cambria Math" panose="02040503050406030204" pitchFamily="18" charset="0"/>
                            </a:rPr>
                          </m:ctrlPr>
                        </m:sSubPr>
                        <m:e>
                          <m:d>
                            <m:dPr>
                              <m:begChr m:val="⟨"/>
                              <m:endChr m:val="⟩"/>
                              <m:ctrlPr>
                                <a:rPr lang="en-US" sz="2667" i="1">
                                  <a:solidFill>
                                    <a:srgbClr val="56B4E9"/>
                                  </a:solidFill>
                                  <a:latin typeface="Cambria Math" panose="02040503050406030204" pitchFamily="18" charset="0"/>
                                </a:rPr>
                              </m:ctrlPr>
                            </m:dPr>
                            <m:e>
                              <m:r>
                                <a:rPr lang="en-US" sz="2667" i="1">
                                  <a:solidFill>
                                    <a:srgbClr val="56B4E9"/>
                                  </a:solidFill>
                                  <a:latin typeface="Cambria Math"/>
                                </a:rPr>
                                <m:t>𝐹</m:t>
                              </m:r>
                            </m:e>
                          </m:d>
                        </m:e>
                        <m:sub>
                          <m:r>
                            <a:rPr lang="en-US" sz="2667" i="1">
                              <a:solidFill>
                                <a:srgbClr val="56B4E9"/>
                              </a:solidFill>
                              <a:latin typeface="Cambria Math"/>
                            </a:rPr>
                            <m:t>1</m:t>
                          </m:r>
                        </m:sub>
                      </m:sSub>
                      <m:r>
                        <a:rPr lang="en-US" sz="2667" i="1">
                          <a:solidFill>
                            <a:srgbClr val="56B4E9"/>
                          </a:solidFill>
                          <a:latin typeface="Cambria Math"/>
                        </a:rPr>
                        <m:t>=</m:t>
                      </m:r>
                      <m:f>
                        <m:fPr>
                          <m:ctrlPr>
                            <a:rPr lang="en-US" sz="2667" i="1">
                              <a:solidFill>
                                <a:srgbClr val="56B4E9"/>
                              </a:solidFill>
                              <a:latin typeface="Cambria Math" panose="02040503050406030204" pitchFamily="18" charset="0"/>
                            </a:rPr>
                          </m:ctrlPr>
                        </m:fPr>
                        <m:num>
                          <m:r>
                            <a:rPr lang="en-US" sz="2667" i="1">
                              <a:solidFill>
                                <a:srgbClr val="56B4E9"/>
                              </a:solidFill>
                              <a:latin typeface="Cambria Math"/>
                            </a:rPr>
                            <m:t>1</m:t>
                          </m:r>
                        </m:num>
                        <m:den>
                          <m:sSub>
                            <m:sSubPr>
                              <m:ctrlPr>
                                <a:rPr lang="en-US" sz="2667" i="1">
                                  <a:solidFill>
                                    <a:srgbClr val="56B4E9"/>
                                  </a:solidFill>
                                  <a:latin typeface="Cambria Math" panose="02040503050406030204" pitchFamily="18" charset="0"/>
                                </a:rPr>
                              </m:ctrlPr>
                            </m:sSubPr>
                            <m:e>
                              <m:r>
                                <a:rPr lang="en-US" sz="2667" i="1">
                                  <a:solidFill>
                                    <a:srgbClr val="56B4E9"/>
                                  </a:solidFill>
                                  <a:latin typeface="Cambria Math"/>
                                </a:rPr>
                                <m:t>𝑛</m:t>
                              </m:r>
                            </m:e>
                            <m:sub>
                              <m:r>
                                <a:rPr lang="en-US" sz="2667" i="1">
                                  <a:solidFill>
                                    <a:srgbClr val="56B4E9"/>
                                  </a:solidFill>
                                  <a:latin typeface="Cambria Math"/>
                                </a:rPr>
                                <m:t>1</m:t>
                              </m:r>
                            </m:sub>
                          </m:sSub>
                        </m:den>
                      </m:f>
                      <m:nary>
                        <m:naryPr>
                          <m:chr m:val="∑"/>
                          <m:subHide m:val="on"/>
                          <m:supHide m:val="on"/>
                          <m:ctrlPr>
                            <a:rPr lang="en-US" sz="2667" i="1">
                              <a:solidFill>
                                <a:srgbClr val="56B4E9"/>
                              </a:solidFill>
                              <a:latin typeface="Cambria Math" panose="02040503050406030204" pitchFamily="18" charset="0"/>
                            </a:rPr>
                          </m:ctrlPr>
                        </m:naryPr>
                        <m:sub/>
                        <m:sup/>
                        <m:e>
                          <m:f>
                            <m:fPr>
                              <m:ctrlPr>
                                <a:rPr lang="en-US" sz="2667" i="1">
                                  <a:solidFill>
                                    <a:srgbClr val="56B4E9"/>
                                  </a:solidFill>
                                  <a:latin typeface="Cambria Math" panose="02040503050406030204" pitchFamily="18" charset="0"/>
                                </a:rPr>
                              </m:ctrlPr>
                            </m:fPr>
                            <m:num>
                              <m:sSub>
                                <m:sSubPr>
                                  <m:ctrlPr>
                                    <a:rPr lang="en-US" sz="2667" i="1">
                                      <a:solidFill>
                                        <a:srgbClr val="56B4E9"/>
                                      </a:solidFill>
                                      <a:latin typeface="Cambria Math" panose="02040503050406030204" pitchFamily="18" charset="0"/>
                                    </a:rPr>
                                  </m:ctrlPr>
                                </m:sSubPr>
                                <m:e>
                                  <m:r>
                                    <a:rPr lang="en-US" sz="2667" i="1">
                                      <a:solidFill>
                                        <a:srgbClr val="56B4E9"/>
                                      </a:solidFill>
                                      <a:latin typeface="Cambria Math"/>
                                    </a:rPr>
                                    <m:t>𝑓</m:t>
                                  </m:r>
                                  <m:r>
                                    <a:rPr lang="en-US" sz="2667" i="1">
                                      <a:solidFill>
                                        <a:srgbClr val="56B4E9"/>
                                      </a:solidFill>
                                      <a:latin typeface="Cambria Math"/>
                                    </a:rPr>
                                    <m:t>(</m:t>
                                  </m:r>
                                  <m:r>
                                    <a:rPr lang="en-US" sz="2667" i="1">
                                      <a:solidFill>
                                        <a:srgbClr val="56B4E9"/>
                                      </a:solidFill>
                                      <a:latin typeface="Cambria Math"/>
                                    </a:rPr>
                                    <m:t>𝑋</m:t>
                                  </m:r>
                                </m:e>
                                <m:sub>
                                  <m:r>
                                    <a:rPr lang="en-US" sz="2667" i="1">
                                      <a:solidFill>
                                        <a:srgbClr val="56B4E9"/>
                                      </a:solidFill>
                                      <a:latin typeface="Cambria Math"/>
                                    </a:rPr>
                                    <m:t>1,</m:t>
                                  </m:r>
                                  <m:r>
                                    <a:rPr lang="en-US" sz="2667" i="1">
                                      <a:solidFill>
                                        <a:srgbClr val="56B4E9"/>
                                      </a:solidFill>
                                      <a:latin typeface="Cambria Math"/>
                                    </a:rPr>
                                    <m:t>𝑖</m:t>
                                  </m:r>
                                </m:sub>
                              </m:sSub>
                              <m:r>
                                <a:rPr lang="en-US" sz="2667" i="1">
                                  <a:solidFill>
                                    <a:srgbClr val="56B4E9"/>
                                  </a:solidFill>
                                  <a:latin typeface="Cambria Math"/>
                                </a:rPr>
                                <m:t>)</m:t>
                              </m:r>
                            </m:num>
                            <m:den>
                              <m:sSub>
                                <m:sSubPr>
                                  <m:ctrlPr>
                                    <a:rPr lang="en-US" sz="2667" i="1">
                                      <a:solidFill>
                                        <a:srgbClr val="56B4E9"/>
                                      </a:solidFill>
                                      <a:latin typeface="Cambria Math" panose="02040503050406030204" pitchFamily="18" charset="0"/>
                                    </a:rPr>
                                  </m:ctrlPr>
                                </m:sSubPr>
                                <m:e>
                                  <m:r>
                                    <a:rPr lang="en-US" sz="2667" i="1">
                                      <a:solidFill>
                                        <a:srgbClr val="56B4E9"/>
                                      </a:solidFill>
                                      <a:latin typeface="Cambria Math"/>
                                    </a:rPr>
                                    <m:t>𝑝</m:t>
                                  </m:r>
                                </m:e>
                                <m:sub>
                                  <m:r>
                                    <a:rPr lang="en-US" sz="2667" i="1">
                                      <a:solidFill>
                                        <a:srgbClr val="56B4E9"/>
                                      </a:solidFill>
                                      <a:latin typeface="Cambria Math"/>
                                    </a:rPr>
                                    <m:t>1</m:t>
                                  </m:r>
                                </m:sub>
                              </m:sSub>
                              <m:r>
                                <a:rPr lang="en-US" sz="2667" i="1">
                                  <a:solidFill>
                                    <a:srgbClr val="56B4E9"/>
                                  </a:solidFill>
                                  <a:latin typeface="Cambria Math"/>
                                </a:rPr>
                                <m:t>(</m:t>
                              </m:r>
                              <m:sSub>
                                <m:sSubPr>
                                  <m:ctrlPr>
                                    <a:rPr lang="en-US" sz="2667" i="1">
                                      <a:solidFill>
                                        <a:srgbClr val="56B4E9"/>
                                      </a:solidFill>
                                      <a:latin typeface="Cambria Math" panose="02040503050406030204" pitchFamily="18" charset="0"/>
                                    </a:rPr>
                                  </m:ctrlPr>
                                </m:sSubPr>
                                <m:e>
                                  <m:r>
                                    <a:rPr lang="en-US" sz="2667" i="1">
                                      <a:solidFill>
                                        <a:srgbClr val="56B4E9"/>
                                      </a:solidFill>
                                      <a:latin typeface="Cambria Math"/>
                                    </a:rPr>
                                    <m:t>𝑋</m:t>
                                  </m:r>
                                </m:e>
                                <m:sub>
                                  <m:r>
                                    <a:rPr lang="en-US" sz="2667" i="1">
                                      <a:solidFill>
                                        <a:srgbClr val="56B4E9"/>
                                      </a:solidFill>
                                      <a:latin typeface="Cambria Math"/>
                                    </a:rPr>
                                    <m:t>1,</m:t>
                                  </m:r>
                                  <m:r>
                                    <a:rPr lang="en-US" sz="2667" i="1">
                                      <a:solidFill>
                                        <a:srgbClr val="56B4E9"/>
                                      </a:solidFill>
                                      <a:latin typeface="Cambria Math"/>
                                    </a:rPr>
                                    <m:t>𝑖</m:t>
                                  </m:r>
                                </m:sub>
                              </m:sSub>
                              <m:r>
                                <a:rPr lang="en-US" sz="2667" i="1">
                                  <a:solidFill>
                                    <a:srgbClr val="56B4E9"/>
                                  </a:solidFill>
                                  <a:latin typeface="Cambria Math"/>
                                </a:rPr>
                                <m:t>)</m:t>
                              </m:r>
                            </m:den>
                          </m:f>
                          <m:sSub>
                            <m:sSubPr>
                              <m:ctrlPr>
                                <a:rPr lang="en-US" sz="2667" i="1">
                                  <a:solidFill>
                                    <a:srgbClr val="56B4E9"/>
                                  </a:solidFill>
                                  <a:latin typeface="Cambria Math" panose="02040503050406030204" pitchFamily="18" charset="0"/>
                                </a:rPr>
                              </m:ctrlPr>
                            </m:sSubPr>
                            <m:e>
                              <m:r>
                                <a:rPr lang="en-US" sz="2667" i="1">
                                  <a:solidFill>
                                    <a:srgbClr val="56B4E9"/>
                                  </a:solidFill>
                                  <a:latin typeface="Cambria Math"/>
                                </a:rPr>
                                <m:t>𝑤</m:t>
                              </m:r>
                            </m:e>
                            <m:sub>
                              <m:r>
                                <a:rPr lang="en-US" sz="2667" i="1">
                                  <a:solidFill>
                                    <a:srgbClr val="56B4E9"/>
                                  </a:solidFill>
                                  <a:latin typeface="Cambria Math"/>
                                </a:rPr>
                                <m:t>1</m:t>
                              </m:r>
                            </m:sub>
                          </m:sSub>
                          <m:d>
                            <m:dPr>
                              <m:ctrlPr>
                                <a:rPr lang="en-US" sz="2667" i="1">
                                  <a:solidFill>
                                    <a:srgbClr val="56B4E9"/>
                                  </a:solidFill>
                                  <a:latin typeface="Cambria Math" panose="02040503050406030204" pitchFamily="18" charset="0"/>
                                </a:rPr>
                              </m:ctrlPr>
                            </m:dPr>
                            <m:e>
                              <m:sSub>
                                <m:sSubPr>
                                  <m:ctrlPr>
                                    <a:rPr lang="en-US" sz="2667" i="1">
                                      <a:solidFill>
                                        <a:srgbClr val="56B4E9"/>
                                      </a:solidFill>
                                      <a:latin typeface="Cambria Math" panose="02040503050406030204" pitchFamily="18" charset="0"/>
                                    </a:rPr>
                                  </m:ctrlPr>
                                </m:sSubPr>
                                <m:e>
                                  <m:r>
                                    <a:rPr lang="en-US" sz="2667" i="1">
                                      <a:solidFill>
                                        <a:srgbClr val="56B4E9"/>
                                      </a:solidFill>
                                      <a:latin typeface="Cambria Math"/>
                                    </a:rPr>
                                    <m:t>𝑋</m:t>
                                  </m:r>
                                </m:e>
                                <m:sub>
                                  <m:r>
                                    <a:rPr lang="en-US" sz="2667" i="1">
                                      <a:solidFill>
                                        <a:srgbClr val="56B4E9"/>
                                      </a:solidFill>
                                      <a:latin typeface="Cambria Math"/>
                                    </a:rPr>
                                    <m:t>1,</m:t>
                                  </m:r>
                                  <m:r>
                                    <a:rPr lang="en-US" sz="2667" i="1">
                                      <a:solidFill>
                                        <a:srgbClr val="56B4E9"/>
                                      </a:solidFill>
                                      <a:latin typeface="Cambria Math"/>
                                    </a:rPr>
                                    <m:t>𝑖</m:t>
                                  </m:r>
                                </m:sub>
                              </m:sSub>
                            </m:e>
                          </m:d>
                        </m:e>
                      </m:nary>
                    </m:oMath>
                  </m:oMathPara>
                </a14:m>
                <a:endParaRPr lang="en-US" sz="2667" i="1" dirty="0">
                  <a:solidFill>
                    <a:srgbClr val="56B4E9"/>
                  </a:solidFill>
                  <a:latin typeface="Cambria Math"/>
                </a:endParaRPr>
              </a:p>
              <a:p>
                <a:pPr/>
                <a14:m>
                  <m:oMathPara xmlns:m="http://schemas.openxmlformats.org/officeDocument/2006/math">
                    <m:oMathParaPr>
                      <m:jc m:val="centerGroup"/>
                    </m:oMathParaPr>
                    <m:oMath xmlns:m="http://schemas.openxmlformats.org/officeDocument/2006/math">
                      <m:sSub>
                        <m:sSubPr>
                          <m:ctrlPr>
                            <a:rPr lang="en-US" sz="2667" i="1" smtClean="0">
                              <a:solidFill>
                                <a:srgbClr val="00A175"/>
                              </a:solidFill>
                              <a:latin typeface="Cambria Math" panose="02040503050406030204" pitchFamily="18" charset="0"/>
                            </a:rPr>
                          </m:ctrlPr>
                        </m:sSubPr>
                        <m:e>
                          <m:d>
                            <m:dPr>
                              <m:begChr m:val="⟨"/>
                              <m:endChr m:val="⟩"/>
                              <m:ctrlPr>
                                <a:rPr lang="en-US" sz="2667" i="1">
                                  <a:solidFill>
                                    <a:srgbClr val="00A175"/>
                                  </a:solidFill>
                                  <a:latin typeface="Cambria Math" panose="02040503050406030204" pitchFamily="18" charset="0"/>
                                </a:rPr>
                              </m:ctrlPr>
                            </m:dPr>
                            <m:e>
                              <m:r>
                                <a:rPr lang="en-US" sz="2667" i="1">
                                  <a:solidFill>
                                    <a:srgbClr val="00A175"/>
                                  </a:solidFill>
                                  <a:latin typeface="Cambria Math"/>
                                </a:rPr>
                                <m:t>𝐹</m:t>
                              </m:r>
                            </m:e>
                          </m:d>
                        </m:e>
                        <m:sub>
                          <m:r>
                            <a:rPr lang="en-US" sz="2667" i="1">
                              <a:solidFill>
                                <a:srgbClr val="00A175"/>
                              </a:solidFill>
                              <a:latin typeface="Cambria Math"/>
                            </a:rPr>
                            <m:t>2</m:t>
                          </m:r>
                        </m:sub>
                      </m:sSub>
                      <m:r>
                        <a:rPr lang="en-US" sz="2667" i="1">
                          <a:solidFill>
                            <a:srgbClr val="00A175"/>
                          </a:solidFill>
                          <a:latin typeface="Cambria Math"/>
                        </a:rPr>
                        <m:t>=</m:t>
                      </m:r>
                      <m:f>
                        <m:fPr>
                          <m:ctrlPr>
                            <a:rPr lang="en-US" sz="2667" i="1">
                              <a:solidFill>
                                <a:srgbClr val="00A175"/>
                              </a:solidFill>
                              <a:latin typeface="Cambria Math" panose="02040503050406030204" pitchFamily="18" charset="0"/>
                            </a:rPr>
                          </m:ctrlPr>
                        </m:fPr>
                        <m:num>
                          <m:r>
                            <a:rPr lang="en-US" sz="2667" i="1">
                              <a:solidFill>
                                <a:srgbClr val="00A175"/>
                              </a:solidFill>
                              <a:latin typeface="Cambria Math"/>
                            </a:rPr>
                            <m:t>1</m:t>
                          </m:r>
                        </m:num>
                        <m:den>
                          <m:sSub>
                            <m:sSubPr>
                              <m:ctrlPr>
                                <a:rPr lang="en-US" sz="2667" i="1">
                                  <a:solidFill>
                                    <a:srgbClr val="00A175"/>
                                  </a:solidFill>
                                  <a:latin typeface="Cambria Math" panose="02040503050406030204" pitchFamily="18" charset="0"/>
                                </a:rPr>
                              </m:ctrlPr>
                            </m:sSubPr>
                            <m:e>
                              <m:r>
                                <a:rPr lang="en-US" sz="2667" i="1">
                                  <a:solidFill>
                                    <a:srgbClr val="00A175"/>
                                  </a:solidFill>
                                  <a:latin typeface="Cambria Math"/>
                                </a:rPr>
                                <m:t>𝑛</m:t>
                              </m:r>
                            </m:e>
                            <m:sub>
                              <m:r>
                                <a:rPr lang="en-US" sz="2667" i="1">
                                  <a:solidFill>
                                    <a:srgbClr val="00A175"/>
                                  </a:solidFill>
                                  <a:latin typeface="Cambria Math"/>
                                </a:rPr>
                                <m:t>2</m:t>
                              </m:r>
                            </m:sub>
                          </m:sSub>
                        </m:den>
                      </m:f>
                      <m:nary>
                        <m:naryPr>
                          <m:chr m:val="∑"/>
                          <m:subHide m:val="on"/>
                          <m:supHide m:val="on"/>
                          <m:ctrlPr>
                            <a:rPr lang="en-US" sz="2667" i="1">
                              <a:solidFill>
                                <a:srgbClr val="00A175"/>
                              </a:solidFill>
                              <a:latin typeface="Cambria Math" panose="02040503050406030204" pitchFamily="18" charset="0"/>
                            </a:rPr>
                          </m:ctrlPr>
                        </m:naryPr>
                        <m:sub/>
                        <m:sup/>
                        <m:e>
                          <m:f>
                            <m:fPr>
                              <m:ctrlPr>
                                <a:rPr lang="en-US" sz="2667" i="1">
                                  <a:solidFill>
                                    <a:srgbClr val="00A175"/>
                                  </a:solidFill>
                                  <a:latin typeface="Cambria Math" panose="02040503050406030204" pitchFamily="18" charset="0"/>
                                </a:rPr>
                              </m:ctrlPr>
                            </m:fPr>
                            <m:num>
                              <m:sSub>
                                <m:sSubPr>
                                  <m:ctrlPr>
                                    <a:rPr lang="en-US" sz="2667" i="1">
                                      <a:solidFill>
                                        <a:srgbClr val="00A175"/>
                                      </a:solidFill>
                                      <a:latin typeface="Cambria Math" panose="02040503050406030204" pitchFamily="18" charset="0"/>
                                    </a:rPr>
                                  </m:ctrlPr>
                                </m:sSubPr>
                                <m:e>
                                  <m:r>
                                    <a:rPr lang="en-US" sz="2667" i="1">
                                      <a:solidFill>
                                        <a:srgbClr val="00A175"/>
                                      </a:solidFill>
                                      <a:latin typeface="Cambria Math"/>
                                    </a:rPr>
                                    <m:t>𝑓</m:t>
                                  </m:r>
                                  <m:r>
                                    <a:rPr lang="en-US" sz="2667" i="1">
                                      <a:solidFill>
                                        <a:srgbClr val="00A175"/>
                                      </a:solidFill>
                                      <a:latin typeface="Cambria Math"/>
                                    </a:rPr>
                                    <m:t>(</m:t>
                                  </m:r>
                                  <m:r>
                                    <a:rPr lang="en-US" sz="2667" i="1">
                                      <a:solidFill>
                                        <a:srgbClr val="00A175"/>
                                      </a:solidFill>
                                      <a:latin typeface="Cambria Math"/>
                                    </a:rPr>
                                    <m:t>𝑋</m:t>
                                  </m:r>
                                </m:e>
                                <m:sub>
                                  <m:r>
                                    <a:rPr lang="en-US" sz="2667" i="1">
                                      <a:solidFill>
                                        <a:srgbClr val="00A175"/>
                                      </a:solidFill>
                                      <a:latin typeface="Cambria Math"/>
                                    </a:rPr>
                                    <m:t>2,</m:t>
                                  </m:r>
                                  <m:r>
                                    <a:rPr lang="en-US" sz="2667" i="1">
                                      <a:solidFill>
                                        <a:srgbClr val="00A175"/>
                                      </a:solidFill>
                                      <a:latin typeface="Cambria Math"/>
                                    </a:rPr>
                                    <m:t>𝑖</m:t>
                                  </m:r>
                                </m:sub>
                              </m:sSub>
                              <m:r>
                                <a:rPr lang="en-US" sz="2667" i="1">
                                  <a:solidFill>
                                    <a:srgbClr val="00A175"/>
                                  </a:solidFill>
                                  <a:latin typeface="Cambria Math"/>
                                </a:rPr>
                                <m:t>)</m:t>
                              </m:r>
                            </m:num>
                            <m:den>
                              <m:sSub>
                                <m:sSubPr>
                                  <m:ctrlPr>
                                    <a:rPr lang="en-US" sz="2667" i="1">
                                      <a:solidFill>
                                        <a:srgbClr val="00A175"/>
                                      </a:solidFill>
                                      <a:latin typeface="Cambria Math" panose="02040503050406030204" pitchFamily="18" charset="0"/>
                                    </a:rPr>
                                  </m:ctrlPr>
                                </m:sSubPr>
                                <m:e>
                                  <m:r>
                                    <a:rPr lang="en-US" sz="2667" i="1">
                                      <a:solidFill>
                                        <a:srgbClr val="00A175"/>
                                      </a:solidFill>
                                      <a:latin typeface="Cambria Math"/>
                                    </a:rPr>
                                    <m:t>𝑝</m:t>
                                  </m:r>
                                </m:e>
                                <m:sub>
                                  <m:r>
                                    <a:rPr lang="en-US" sz="2667" i="1">
                                      <a:solidFill>
                                        <a:srgbClr val="00A175"/>
                                      </a:solidFill>
                                      <a:latin typeface="Cambria Math"/>
                                    </a:rPr>
                                    <m:t>2</m:t>
                                  </m:r>
                                </m:sub>
                              </m:sSub>
                              <m:r>
                                <a:rPr lang="en-US" sz="2667" i="1">
                                  <a:solidFill>
                                    <a:srgbClr val="00A175"/>
                                  </a:solidFill>
                                  <a:latin typeface="Cambria Math"/>
                                </a:rPr>
                                <m:t>(</m:t>
                              </m:r>
                              <m:sSub>
                                <m:sSubPr>
                                  <m:ctrlPr>
                                    <a:rPr lang="en-US" sz="2667" i="1">
                                      <a:solidFill>
                                        <a:srgbClr val="00A175"/>
                                      </a:solidFill>
                                      <a:latin typeface="Cambria Math" panose="02040503050406030204" pitchFamily="18" charset="0"/>
                                    </a:rPr>
                                  </m:ctrlPr>
                                </m:sSubPr>
                                <m:e>
                                  <m:r>
                                    <a:rPr lang="en-US" sz="2667" i="1">
                                      <a:solidFill>
                                        <a:srgbClr val="00A175"/>
                                      </a:solidFill>
                                      <a:latin typeface="Cambria Math"/>
                                    </a:rPr>
                                    <m:t>𝑋</m:t>
                                  </m:r>
                                </m:e>
                                <m:sub>
                                  <m:r>
                                    <a:rPr lang="en-US" sz="2667" i="1">
                                      <a:solidFill>
                                        <a:srgbClr val="00A175"/>
                                      </a:solidFill>
                                      <a:latin typeface="Cambria Math"/>
                                    </a:rPr>
                                    <m:t>2,</m:t>
                                  </m:r>
                                  <m:r>
                                    <a:rPr lang="en-US" sz="2667" i="1">
                                      <a:solidFill>
                                        <a:srgbClr val="00A175"/>
                                      </a:solidFill>
                                      <a:latin typeface="Cambria Math"/>
                                    </a:rPr>
                                    <m:t>𝑖</m:t>
                                  </m:r>
                                </m:sub>
                              </m:sSub>
                              <m:r>
                                <a:rPr lang="en-US" sz="2667" i="1">
                                  <a:solidFill>
                                    <a:srgbClr val="00A175"/>
                                  </a:solidFill>
                                  <a:latin typeface="Cambria Math"/>
                                </a:rPr>
                                <m:t>)</m:t>
                              </m:r>
                            </m:den>
                          </m:f>
                          <m:sSub>
                            <m:sSubPr>
                              <m:ctrlPr>
                                <a:rPr lang="en-US" sz="2667" i="1">
                                  <a:solidFill>
                                    <a:srgbClr val="00A175"/>
                                  </a:solidFill>
                                  <a:latin typeface="Cambria Math" panose="02040503050406030204" pitchFamily="18" charset="0"/>
                                </a:rPr>
                              </m:ctrlPr>
                            </m:sSubPr>
                            <m:e>
                              <m:r>
                                <a:rPr lang="en-US" sz="2667" i="1">
                                  <a:solidFill>
                                    <a:srgbClr val="00A175"/>
                                  </a:solidFill>
                                  <a:latin typeface="Cambria Math"/>
                                </a:rPr>
                                <m:t>𝑤</m:t>
                              </m:r>
                            </m:e>
                            <m:sub>
                              <m:r>
                                <a:rPr lang="en-US" sz="2667" i="1">
                                  <a:solidFill>
                                    <a:srgbClr val="00A175"/>
                                  </a:solidFill>
                                  <a:latin typeface="Cambria Math"/>
                                </a:rPr>
                                <m:t>2</m:t>
                              </m:r>
                            </m:sub>
                          </m:sSub>
                          <m:d>
                            <m:dPr>
                              <m:ctrlPr>
                                <a:rPr lang="en-US" sz="2667" i="1">
                                  <a:solidFill>
                                    <a:srgbClr val="00A175"/>
                                  </a:solidFill>
                                  <a:latin typeface="Cambria Math" panose="02040503050406030204" pitchFamily="18" charset="0"/>
                                </a:rPr>
                              </m:ctrlPr>
                            </m:dPr>
                            <m:e>
                              <m:sSub>
                                <m:sSubPr>
                                  <m:ctrlPr>
                                    <a:rPr lang="en-US" sz="2667" i="1">
                                      <a:solidFill>
                                        <a:srgbClr val="00A175"/>
                                      </a:solidFill>
                                      <a:latin typeface="Cambria Math" panose="02040503050406030204" pitchFamily="18" charset="0"/>
                                    </a:rPr>
                                  </m:ctrlPr>
                                </m:sSubPr>
                                <m:e>
                                  <m:r>
                                    <a:rPr lang="en-US" sz="2667" i="1">
                                      <a:solidFill>
                                        <a:srgbClr val="00A175"/>
                                      </a:solidFill>
                                      <a:latin typeface="Cambria Math"/>
                                    </a:rPr>
                                    <m:t>𝑋</m:t>
                                  </m:r>
                                </m:e>
                                <m:sub>
                                  <m:r>
                                    <a:rPr lang="en-US" sz="2667" i="1">
                                      <a:solidFill>
                                        <a:srgbClr val="00A175"/>
                                      </a:solidFill>
                                      <a:latin typeface="Cambria Math"/>
                                    </a:rPr>
                                    <m:t>2,</m:t>
                                  </m:r>
                                  <m:r>
                                    <a:rPr lang="en-US" sz="2667" i="1">
                                      <a:solidFill>
                                        <a:srgbClr val="00A175"/>
                                      </a:solidFill>
                                      <a:latin typeface="Cambria Math"/>
                                    </a:rPr>
                                    <m:t>𝑖</m:t>
                                  </m:r>
                                </m:sub>
                              </m:sSub>
                            </m:e>
                          </m:d>
                        </m:e>
                      </m:nary>
                    </m:oMath>
                  </m:oMathPara>
                </a14:m>
                <a:endParaRPr lang="en-US" sz="2667" i="1" dirty="0">
                  <a:solidFill>
                    <a:srgbClr val="00A175"/>
                  </a:solidFill>
                  <a:latin typeface="Cambria Math"/>
                </a:endParaRPr>
              </a:p>
              <a:p>
                <a:pPr/>
                <a14:m>
                  <m:oMathPara xmlns:m="http://schemas.openxmlformats.org/officeDocument/2006/math">
                    <m:oMathParaPr>
                      <m:jc m:val="centerGroup"/>
                    </m:oMathParaPr>
                    <m:oMath xmlns:m="http://schemas.openxmlformats.org/officeDocument/2006/math">
                      <m:sSub>
                        <m:sSubPr>
                          <m:ctrlPr>
                            <a:rPr lang="en-US" sz="2667" i="1" smtClean="0">
                              <a:solidFill>
                                <a:srgbClr val="ECAF26"/>
                              </a:solidFill>
                              <a:latin typeface="Cambria Math" panose="02040503050406030204" pitchFamily="18" charset="0"/>
                            </a:rPr>
                          </m:ctrlPr>
                        </m:sSubPr>
                        <m:e>
                          <m:d>
                            <m:dPr>
                              <m:begChr m:val="⟨"/>
                              <m:endChr m:val="⟩"/>
                              <m:ctrlPr>
                                <a:rPr lang="en-US" sz="2667" i="1">
                                  <a:solidFill>
                                    <a:srgbClr val="ECAF26"/>
                                  </a:solidFill>
                                  <a:latin typeface="Cambria Math" panose="02040503050406030204" pitchFamily="18" charset="0"/>
                                </a:rPr>
                              </m:ctrlPr>
                            </m:dPr>
                            <m:e>
                              <m:r>
                                <a:rPr lang="en-US" sz="2667" i="1">
                                  <a:solidFill>
                                    <a:srgbClr val="ECAF26"/>
                                  </a:solidFill>
                                  <a:latin typeface="Cambria Math"/>
                                </a:rPr>
                                <m:t>𝐹</m:t>
                              </m:r>
                            </m:e>
                          </m:d>
                        </m:e>
                        <m:sub>
                          <m:r>
                            <a:rPr lang="en-US" sz="2667" i="1">
                              <a:solidFill>
                                <a:srgbClr val="ECAF26"/>
                              </a:solidFill>
                              <a:latin typeface="Cambria Math"/>
                            </a:rPr>
                            <m:t>3</m:t>
                          </m:r>
                        </m:sub>
                      </m:sSub>
                      <m:r>
                        <a:rPr lang="en-US" sz="2667" i="1">
                          <a:solidFill>
                            <a:srgbClr val="ECAF26"/>
                          </a:solidFill>
                          <a:latin typeface="Cambria Math"/>
                        </a:rPr>
                        <m:t>=</m:t>
                      </m:r>
                      <m:f>
                        <m:fPr>
                          <m:ctrlPr>
                            <a:rPr lang="en-US" sz="2667" i="1">
                              <a:solidFill>
                                <a:srgbClr val="ECAF26"/>
                              </a:solidFill>
                              <a:latin typeface="Cambria Math" panose="02040503050406030204" pitchFamily="18" charset="0"/>
                            </a:rPr>
                          </m:ctrlPr>
                        </m:fPr>
                        <m:num>
                          <m:r>
                            <a:rPr lang="en-US" sz="2667" i="1">
                              <a:solidFill>
                                <a:srgbClr val="ECAF26"/>
                              </a:solidFill>
                              <a:latin typeface="Cambria Math"/>
                            </a:rPr>
                            <m:t>1</m:t>
                          </m:r>
                        </m:num>
                        <m:den>
                          <m:sSub>
                            <m:sSubPr>
                              <m:ctrlPr>
                                <a:rPr lang="en-US" sz="2667" i="1">
                                  <a:solidFill>
                                    <a:srgbClr val="ECAF26"/>
                                  </a:solidFill>
                                  <a:latin typeface="Cambria Math" panose="02040503050406030204" pitchFamily="18" charset="0"/>
                                </a:rPr>
                              </m:ctrlPr>
                            </m:sSubPr>
                            <m:e>
                              <m:r>
                                <a:rPr lang="en-US" sz="2667" i="1">
                                  <a:solidFill>
                                    <a:srgbClr val="ECAF26"/>
                                  </a:solidFill>
                                  <a:latin typeface="Cambria Math"/>
                                </a:rPr>
                                <m:t>𝑛</m:t>
                              </m:r>
                            </m:e>
                            <m:sub>
                              <m:r>
                                <a:rPr lang="en-US" sz="2667" i="1">
                                  <a:solidFill>
                                    <a:srgbClr val="ECAF26"/>
                                  </a:solidFill>
                                  <a:latin typeface="Cambria Math"/>
                                </a:rPr>
                                <m:t>3</m:t>
                              </m:r>
                            </m:sub>
                          </m:sSub>
                        </m:den>
                      </m:f>
                      <m:nary>
                        <m:naryPr>
                          <m:chr m:val="∑"/>
                          <m:subHide m:val="on"/>
                          <m:supHide m:val="on"/>
                          <m:ctrlPr>
                            <a:rPr lang="en-US" sz="2667" i="1">
                              <a:solidFill>
                                <a:srgbClr val="ECAF26"/>
                              </a:solidFill>
                              <a:latin typeface="Cambria Math" panose="02040503050406030204" pitchFamily="18" charset="0"/>
                            </a:rPr>
                          </m:ctrlPr>
                        </m:naryPr>
                        <m:sub/>
                        <m:sup/>
                        <m:e>
                          <m:f>
                            <m:fPr>
                              <m:ctrlPr>
                                <a:rPr lang="en-US" sz="2667" i="1">
                                  <a:solidFill>
                                    <a:srgbClr val="ECAF26"/>
                                  </a:solidFill>
                                  <a:latin typeface="Cambria Math" panose="02040503050406030204" pitchFamily="18" charset="0"/>
                                </a:rPr>
                              </m:ctrlPr>
                            </m:fPr>
                            <m:num>
                              <m:sSub>
                                <m:sSubPr>
                                  <m:ctrlPr>
                                    <a:rPr lang="en-US" sz="2667" i="1">
                                      <a:solidFill>
                                        <a:srgbClr val="ECAF26"/>
                                      </a:solidFill>
                                      <a:latin typeface="Cambria Math" panose="02040503050406030204" pitchFamily="18" charset="0"/>
                                    </a:rPr>
                                  </m:ctrlPr>
                                </m:sSubPr>
                                <m:e>
                                  <m:r>
                                    <a:rPr lang="en-US" sz="2667" i="1">
                                      <a:solidFill>
                                        <a:srgbClr val="ECAF26"/>
                                      </a:solidFill>
                                      <a:latin typeface="Cambria Math"/>
                                    </a:rPr>
                                    <m:t>𝑓</m:t>
                                  </m:r>
                                  <m:r>
                                    <a:rPr lang="en-US" sz="2667" i="1">
                                      <a:solidFill>
                                        <a:srgbClr val="ECAF26"/>
                                      </a:solidFill>
                                      <a:latin typeface="Cambria Math"/>
                                    </a:rPr>
                                    <m:t>(</m:t>
                                  </m:r>
                                  <m:r>
                                    <a:rPr lang="en-US" sz="2667" i="1">
                                      <a:solidFill>
                                        <a:srgbClr val="ECAF26"/>
                                      </a:solidFill>
                                      <a:latin typeface="Cambria Math"/>
                                    </a:rPr>
                                    <m:t>𝑋</m:t>
                                  </m:r>
                                </m:e>
                                <m:sub>
                                  <m:r>
                                    <a:rPr lang="en-US" sz="2667" i="1">
                                      <a:solidFill>
                                        <a:srgbClr val="ECAF26"/>
                                      </a:solidFill>
                                      <a:latin typeface="Cambria Math"/>
                                    </a:rPr>
                                    <m:t>3,</m:t>
                                  </m:r>
                                  <m:r>
                                    <a:rPr lang="en-US" sz="2667" i="1">
                                      <a:solidFill>
                                        <a:srgbClr val="ECAF26"/>
                                      </a:solidFill>
                                      <a:latin typeface="Cambria Math"/>
                                    </a:rPr>
                                    <m:t>𝑖</m:t>
                                  </m:r>
                                </m:sub>
                              </m:sSub>
                              <m:r>
                                <a:rPr lang="en-US" sz="2667" i="1">
                                  <a:solidFill>
                                    <a:srgbClr val="ECAF26"/>
                                  </a:solidFill>
                                  <a:latin typeface="Cambria Math"/>
                                </a:rPr>
                                <m:t>)</m:t>
                              </m:r>
                            </m:num>
                            <m:den>
                              <m:sSub>
                                <m:sSubPr>
                                  <m:ctrlPr>
                                    <a:rPr lang="en-US" sz="2667" i="1">
                                      <a:solidFill>
                                        <a:srgbClr val="ECAF26"/>
                                      </a:solidFill>
                                      <a:latin typeface="Cambria Math" panose="02040503050406030204" pitchFamily="18" charset="0"/>
                                    </a:rPr>
                                  </m:ctrlPr>
                                </m:sSubPr>
                                <m:e>
                                  <m:r>
                                    <a:rPr lang="en-US" sz="2667" i="1">
                                      <a:solidFill>
                                        <a:srgbClr val="ECAF26"/>
                                      </a:solidFill>
                                      <a:latin typeface="Cambria Math"/>
                                    </a:rPr>
                                    <m:t>𝑝</m:t>
                                  </m:r>
                                </m:e>
                                <m:sub>
                                  <m:r>
                                    <a:rPr lang="en-US" sz="2667" i="1">
                                      <a:solidFill>
                                        <a:srgbClr val="ECAF26"/>
                                      </a:solidFill>
                                      <a:latin typeface="Cambria Math"/>
                                    </a:rPr>
                                    <m:t>3</m:t>
                                  </m:r>
                                </m:sub>
                              </m:sSub>
                              <m:r>
                                <a:rPr lang="en-US" sz="2667" i="1">
                                  <a:solidFill>
                                    <a:srgbClr val="ECAF26"/>
                                  </a:solidFill>
                                  <a:latin typeface="Cambria Math"/>
                                </a:rPr>
                                <m:t>(</m:t>
                              </m:r>
                              <m:sSub>
                                <m:sSubPr>
                                  <m:ctrlPr>
                                    <a:rPr lang="en-US" sz="2667" i="1">
                                      <a:solidFill>
                                        <a:srgbClr val="ECAF26"/>
                                      </a:solidFill>
                                      <a:latin typeface="Cambria Math" panose="02040503050406030204" pitchFamily="18" charset="0"/>
                                    </a:rPr>
                                  </m:ctrlPr>
                                </m:sSubPr>
                                <m:e>
                                  <m:r>
                                    <a:rPr lang="en-US" sz="2667" i="1">
                                      <a:solidFill>
                                        <a:srgbClr val="ECAF26"/>
                                      </a:solidFill>
                                      <a:latin typeface="Cambria Math"/>
                                    </a:rPr>
                                    <m:t>𝑋</m:t>
                                  </m:r>
                                </m:e>
                                <m:sub>
                                  <m:r>
                                    <a:rPr lang="en-US" sz="2667" i="1">
                                      <a:solidFill>
                                        <a:srgbClr val="ECAF26"/>
                                      </a:solidFill>
                                      <a:latin typeface="Cambria Math"/>
                                    </a:rPr>
                                    <m:t>3,</m:t>
                                  </m:r>
                                  <m:r>
                                    <a:rPr lang="en-US" sz="2667" i="1">
                                      <a:solidFill>
                                        <a:srgbClr val="ECAF26"/>
                                      </a:solidFill>
                                      <a:latin typeface="Cambria Math"/>
                                    </a:rPr>
                                    <m:t>𝑖</m:t>
                                  </m:r>
                                </m:sub>
                              </m:sSub>
                              <m:r>
                                <a:rPr lang="en-US" sz="2667" i="1">
                                  <a:solidFill>
                                    <a:srgbClr val="ECAF26"/>
                                  </a:solidFill>
                                  <a:latin typeface="Cambria Math"/>
                                </a:rPr>
                                <m:t>)</m:t>
                              </m:r>
                            </m:den>
                          </m:f>
                          <m:sSub>
                            <m:sSubPr>
                              <m:ctrlPr>
                                <a:rPr lang="en-US" sz="2667" i="1">
                                  <a:solidFill>
                                    <a:srgbClr val="ECAF26"/>
                                  </a:solidFill>
                                  <a:latin typeface="Cambria Math" panose="02040503050406030204" pitchFamily="18" charset="0"/>
                                </a:rPr>
                              </m:ctrlPr>
                            </m:sSubPr>
                            <m:e>
                              <m:r>
                                <a:rPr lang="en-US" sz="2667" i="1">
                                  <a:solidFill>
                                    <a:srgbClr val="ECAF26"/>
                                  </a:solidFill>
                                  <a:latin typeface="Cambria Math"/>
                                </a:rPr>
                                <m:t>𝑤</m:t>
                              </m:r>
                            </m:e>
                            <m:sub>
                              <m:r>
                                <a:rPr lang="en-US" sz="2667" i="1">
                                  <a:solidFill>
                                    <a:srgbClr val="ECAF26"/>
                                  </a:solidFill>
                                  <a:latin typeface="Cambria Math"/>
                                </a:rPr>
                                <m:t>3</m:t>
                              </m:r>
                            </m:sub>
                          </m:sSub>
                          <m:d>
                            <m:dPr>
                              <m:ctrlPr>
                                <a:rPr lang="en-US" sz="2667" i="1">
                                  <a:solidFill>
                                    <a:srgbClr val="ECAF26"/>
                                  </a:solidFill>
                                  <a:latin typeface="Cambria Math" panose="02040503050406030204" pitchFamily="18" charset="0"/>
                                </a:rPr>
                              </m:ctrlPr>
                            </m:dPr>
                            <m:e>
                              <m:sSub>
                                <m:sSubPr>
                                  <m:ctrlPr>
                                    <a:rPr lang="en-US" sz="2667" i="1">
                                      <a:solidFill>
                                        <a:srgbClr val="ECAF26"/>
                                      </a:solidFill>
                                      <a:latin typeface="Cambria Math" panose="02040503050406030204" pitchFamily="18" charset="0"/>
                                    </a:rPr>
                                  </m:ctrlPr>
                                </m:sSubPr>
                                <m:e>
                                  <m:r>
                                    <a:rPr lang="en-US" sz="2667" i="1">
                                      <a:solidFill>
                                        <a:srgbClr val="ECAF26"/>
                                      </a:solidFill>
                                      <a:latin typeface="Cambria Math"/>
                                    </a:rPr>
                                    <m:t>𝑋</m:t>
                                  </m:r>
                                </m:e>
                                <m:sub>
                                  <m:r>
                                    <a:rPr lang="en-US" sz="2667" i="1">
                                      <a:solidFill>
                                        <a:srgbClr val="ECAF26"/>
                                      </a:solidFill>
                                      <a:latin typeface="Cambria Math"/>
                                    </a:rPr>
                                    <m:t>3,</m:t>
                                  </m:r>
                                  <m:r>
                                    <a:rPr lang="en-US" sz="2667" i="1">
                                      <a:solidFill>
                                        <a:srgbClr val="ECAF26"/>
                                      </a:solidFill>
                                      <a:latin typeface="Cambria Math"/>
                                    </a:rPr>
                                    <m:t>𝑖</m:t>
                                  </m:r>
                                </m:sub>
                              </m:sSub>
                            </m:e>
                          </m:d>
                        </m:e>
                      </m:nary>
                    </m:oMath>
                  </m:oMathPara>
                </a14:m>
                <a:endParaRPr lang="cs-CZ" sz="2667" dirty="0">
                  <a:solidFill>
                    <a:srgbClr val="ECAF26"/>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6642090" y="1840454"/>
                <a:ext cx="6088724" cy="3073149"/>
              </a:xfrm>
              <a:prstGeom prst="rect">
                <a:avLst/>
              </a:prstGeom>
              <a:blipFill>
                <a:blip r:embed="rId4"/>
                <a:stretch>
                  <a:fillRect/>
                </a:stretch>
              </a:blipFill>
            </p:spPr>
            <p:txBody>
              <a:bodyPr/>
              <a:lstStyle/>
              <a:p>
                <a:r>
                  <a:rPr lang="cs-CZ">
                    <a:noFill/>
                  </a:rPr>
                  <a:t> </a:t>
                </a:r>
              </a:p>
            </p:txBody>
          </p:sp>
        </mc:Fallback>
      </mc:AlternateContent>
      <p:sp>
        <p:nvSpPr>
          <p:cNvPr id="33" name="Rectangle 32"/>
          <p:cNvSpPr/>
          <p:nvPr/>
        </p:nvSpPr>
        <p:spPr>
          <a:xfrm>
            <a:off x="10617200" y="1932587"/>
            <a:ext cx="1434397" cy="3163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mc:AlternateContent xmlns:mc="http://schemas.openxmlformats.org/markup-compatibility/2006" xmlns:a14="http://schemas.microsoft.com/office/drawing/2010/main">
        <mc:Choice Requires="a14">
          <p:sp>
            <p:nvSpPr>
              <p:cNvPr id="44" name="TextBox 43"/>
              <p:cNvSpPr txBox="1"/>
              <p:nvPr/>
            </p:nvSpPr>
            <p:spPr>
              <a:xfrm>
                <a:off x="6648539" y="1832315"/>
                <a:ext cx="6088724" cy="307314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667" i="1">
                              <a:latin typeface="Cambria Math" panose="02040503050406030204" pitchFamily="18" charset="0"/>
                            </a:rPr>
                          </m:ctrlPr>
                        </m:sSubPr>
                        <m:e>
                          <m:d>
                            <m:dPr>
                              <m:begChr m:val="⟨"/>
                              <m:endChr m:val="⟩"/>
                              <m:ctrlPr>
                                <a:rPr lang="en-US" sz="2667" i="1">
                                  <a:latin typeface="Cambria Math" panose="02040503050406030204" pitchFamily="18" charset="0"/>
                                </a:rPr>
                              </m:ctrlPr>
                            </m:dPr>
                            <m:e>
                              <m:r>
                                <a:rPr lang="en-US" sz="2667" i="1">
                                  <a:latin typeface="Cambria Math"/>
                                </a:rPr>
                                <m:t>𝐹</m:t>
                              </m:r>
                            </m:e>
                          </m:d>
                        </m:e>
                        <m:sub>
                          <m:r>
                            <a:rPr lang="en-US" sz="2667" i="1">
                              <a:solidFill>
                                <a:schemeClr val="bg1"/>
                              </a:solidFill>
                              <a:latin typeface="Cambria Math"/>
                            </a:rPr>
                            <m:t>0</m:t>
                          </m:r>
                        </m:sub>
                      </m:sSub>
                      <m:r>
                        <a:rPr lang="en-US" sz="2667" i="1">
                          <a:latin typeface="Cambria Math"/>
                        </a:rPr>
                        <m:t>=</m:t>
                      </m:r>
                      <m:f>
                        <m:fPr>
                          <m:ctrlPr>
                            <a:rPr lang="en-US" sz="2667" i="1" smtClean="0">
                              <a:solidFill>
                                <a:srgbClr val="56B4E9"/>
                              </a:solidFill>
                              <a:latin typeface="Cambria Math" panose="02040503050406030204" pitchFamily="18" charset="0"/>
                            </a:rPr>
                          </m:ctrlPr>
                        </m:fPr>
                        <m:num>
                          <m:r>
                            <a:rPr lang="en-US" sz="2667" i="1">
                              <a:solidFill>
                                <a:srgbClr val="56B4E9"/>
                              </a:solidFill>
                              <a:latin typeface="Cambria Math"/>
                            </a:rPr>
                            <m:t>1</m:t>
                          </m:r>
                        </m:num>
                        <m:den>
                          <m:sSub>
                            <m:sSubPr>
                              <m:ctrlPr>
                                <a:rPr lang="en-US" sz="2667" i="1">
                                  <a:solidFill>
                                    <a:srgbClr val="56B4E9"/>
                                  </a:solidFill>
                                  <a:latin typeface="Cambria Math" panose="02040503050406030204" pitchFamily="18" charset="0"/>
                                </a:rPr>
                              </m:ctrlPr>
                            </m:sSubPr>
                            <m:e>
                              <m:r>
                                <a:rPr lang="en-US" sz="2667" i="1">
                                  <a:solidFill>
                                    <a:srgbClr val="56B4E9"/>
                                  </a:solidFill>
                                  <a:latin typeface="Cambria Math"/>
                                </a:rPr>
                                <m:t>𝑛</m:t>
                              </m:r>
                            </m:e>
                            <m:sub>
                              <m:r>
                                <a:rPr lang="en-US" sz="2667" i="1">
                                  <a:solidFill>
                                    <a:srgbClr val="56B4E9"/>
                                  </a:solidFill>
                                  <a:latin typeface="Cambria Math"/>
                                </a:rPr>
                                <m:t>1</m:t>
                              </m:r>
                            </m:sub>
                          </m:sSub>
                        </m:den>
                      </m:f>
                      <m:nary>
                        <m:naryPr>
                          <m:chr m:val="∑"/>
                          <m:subHide m:val="on"/>
                          <m:supHide m:val="on"/>
                          <m:ctrlPr>
                            <a:rPr lang="en-US" sz="2667" i="1">
                              <a:solidFill>
                                <a:srgbClr val="56B4E9"/>
                              </a:solidFill>
                              <a:latin typeface="Cambria Math" panose="02040503050406030204" pitchFamily="18" charset="0"/>
                            </a:rPr>
                          </m:ctrlPr>
                        </m:naryPr>
                        <m:sub/>
                        <m:sup/>
                        <m:e>
                          <m:f>
                            <m:fPr>
                              <m:ctrlPr>
                                <a:rPr lang="en-US" sz="2667" i="1">
                                  <a:solidFill>
                                    <a:srgbClr val="56B4E9"/>
                                  </a:solidFill>
                                  <a:latin typeface="Cambria Math" panose="02040503050406030204" pitchFamily="18" charset="0"/>
                                </a:rPr>
                              </m:ctrlPr>
                            </m:fPr>
                            <m:num>
                              <m:sSub>
                                <m:sSubPr>
                                  <m:ctrlPr>
                                    <a:rPr lang="en-US" sz="2667" i="1">
                                      <a:solidFill>
                                        <a:srgbClr val="56B4E9"/>
                                      </a:solidFill>
                                      <a:latin typeface="Cambria Math" panose="02040503050406030204" pitchFamily="18" charset="0"/>
                                    </a:rPr>
                                  </m:ctrlPr>
                                </m:sSubPr>
                                <m:e>
                                  <m:r>
                                    <a:rPr lang="en-US" sz="2667" i="1">
                                      <a:solidFill>
                                        <a:srgbClr val="56B4E9"/>
                                      </a:solidFill>
                                      <a:latin typeface="Cambria Math"/>
                                    </a:rPr>
                                    <m:t>𝑓</m:t>
                                  </m:r>
                                  <m:r>
                                    <a:rPr lang="en-US" sz="2667" i="1">
                                      <a:solidFill>
                                        <a:srgbClr val="56B4E9"/>
                                      </a:solidFill>
                                      <a:latin typeface="Cambria Math"/>
                                    </a:rPr>
                                    <m:t>(</m:t>
                                  </m:r>
                                  <m:r>
                                    <a:rPr lang="en-US" sz="2667" i="1">
                                      <a:solidFill>
                                        <a:srgbClr val="56B4E9"/>
                                      </a:solidFill>
                                      <a:latin typeface="Cambria Math"/>
                                    </a:rPr>
                                    <m:t>𝑋</m:t>
                                  </m:r>
                                </m:e>
                                <m:sub>
                                  <m:r>
                                    <a:rPr lang="en-US" sz="2667" i="1">
                                      <a:solidFill>
                                        <a:srgbClr val="56B4E9"/>
                                      </a:solidFill>
                                      <a:latin typeface="Cambria Math"/>
                                    </a:rPr>
                                    <m:t>1,</m:t>
                                  </m:r>
                                  <m:r>
                                    <a:rPr lang="en-US" sz="2667" i="1">
                                      <a:solidFill>
                                        <a:srgbClr val="56B4E9"/>
                                      </a:solidFill>
                                      <a:latin typeface="Cambria Math"/>
                                    </a:rPr>
                                    <m:t>𝑖</m:t>
                                  </m:r>
                                </m:sub>
                              </m:sSub>
                              <m:r>
                                <a:rPr lang="en-US" sz="2667" i="1">
                                  <a:solidFill>
                                    <a:srgbClr val="56B4E9"/>
                                  </a:solidFill>
                                  <a:latin typeface="Cambria Math"/>
                                </a:rPr>
                                <m:t>)</m:t>
                              </m:r>
                            </m:num>
                            <m:den>
                              <m:sSub>
                                <m:sSubPr>
                                  <m:ctrlPr>
                                    <a:rPr lang="en-US" sz="2667" i="1">
                                      <a:solidFill>
                                        <a:srgbClr val="56B4E9"/>
                                      </a:solidFill>
                                      <a:latin typeface="Cambria Math" panose="02040503050406030204" pitchFamily="18" charset="0"/>
                                    </a:rPr>
                                  </m:ctrlPr>
                                </m:sSubPr>
                                <m:e>
                                  <m:r>
                                    <a:rPr lang="en-US" sz="2667" i="1">
                                      <a:solidFill>
                                        <a:srgbClr val="56B4E9"/>
                                      </a:solidFill>
                                      <a:latin typeface="Cambria Math"/>
                                    </a:rPr>
                                    <m:t>𝑝</m:t>
                                  </m:r>
                                </m:e>
                                <m:sub>
                                  <m:r>
                                    <a:rPr lang="en-US" sz="2667" i="1">
                                      <a:solidFill>
                                        <a:srgbClr val="56B4E9"/>
                                      </a:solidFill>
                                      <a:latin typeface="Cambria Math"/>
                                    </a:rPr>
                                    <m:t>1</m:t>
                                  </m:r>
                                </m:sub>
                              </m:sSub>
                              <m:r>
                                <a:rPr lang="en-US" sz="2667" i="1">
                                  <a:solidFill>
                                    <a:srgbClr val="56B4E9"/>
                                  </a:solidFill>
                                  <a:latin typeface="Cambria Math"/>
                                </a:rPr>
                                <m:t>(</m:t>
                              </m:r>
                              <m:sSub>
                                <m:sSubPr>
                                  <m:ctrlPr>
                                    <a:rPr lang="en-US" sz="2667" i="1">
                                      <a:solidFill>
                                        <a:srgbClr val="56B4E9"/>
                                      </a:solidFill>
                                      <a:latin typeface="Cambria Math" panose="02040503050406030204" pitchFamily="18" charset="0"/>
                                    </a:rPr>
                                  </m:ctrlPr>
                                </m:sSubPr>
                                <m:e>
                                  <m:r>
                                    <a:rPr lang="en-US" sz="2667" i="1">
                                      <a:solidFill>
                                        <a:srgbClr val="56B4E9"/>
                                      </a:solidFill>
                                      <a:latin typeface="Cambria Math"/>
                                    </a:rPr>
                                    <m:t>𝑋</m:t>
                                  </m:r>
                                </m:e>
                                <m:sub>
                                  <m:r>
                                    <a:rPr lang="en-US" sz="2667" i="1">
                                      <a:solidFill>
                                        <a:srgbClr val="56B4E9"/>
                                      </a:solidFill>
                                      <a:latin typeface="Cambria Math"/>
                                    </a:rPr>
                                    <m:t>1,</m:t>
                                  </m:r>
                                  <m:r>
                                    <a:rPr lang="en-US" sz="2667" i="1">
                                      <a:solidFill>
                                        <a:srgbClr val="56B4E9"/>
                                      </a:solidFill>
                                      <a:latin typeface="Cambria Math"/>
                                    </a:rPr>
                                    <m:t>𝑖</m:t>
                                  </m:r>
                                </m:sub>
                              </m:sSub>
                              <m:r>
                                <a:rPr lang="en-US" sz="2667" i="1">
                                  <a:solidFill>
                                    <a:srgbClr val="56B4E9"/>
                                  </a:solidFill>
                                  <a:latin typeface="Cambria Math"/>
                                </a:rPr>
                                <m:t>)</m:t>
                              </m:r>
                            </m:den>
                          </m:f>
                          <m:sSub>
                            <m:sSubPr>
                              <m:ctrlPr>
                                <a:rPr lang="en-US" sz="2667" i="1">
                                  <a:solidFill>
                                    <a:srgbClr val="56B4E9"/>
                                  </a:solidFill>
                                  <a:latin typeface="Cambria Math" panose="02040503050406030204" pitchFamily="18" charset="0"/>
                                </a:rPr>
                              </m:ctrlPr>
                            </m:sSubPr>
                            <m:e>
                              <m:r>
                                <a:rPr lang="en-US" sz="2667" i="1">
                                  <a:solidFill>
                                    <a:srgbClr val="56B4E9"/>
                                  </a:solidFill>
                                  <a:latin typeface="Cambria Math"/>
                                </a:rPr>
                                <m:t>𝑤</m:t>
                              </m:r>
                            </m:e>
                            <m:sub>
                              <m:r>
                                <a:rPr lang="en-US" sz="2667" i="1">
                                  <a:solidFill>
                                    <a:srgbClr val="56B4E9"/>
                                  </a:solidFill>
                                  <a:latin typeface="Cambria Math"/>
                                </a:rPr>
                                <m:t>1</m:t>
                              </m:r>
                            </m:sub>
                          </m:sSub>
                          <m:d>
                            <m:dPr>
                              <m:ctrlPr>
                                <a:rPr lang="en-US" sz="2667" i="1">
                                  <a:solidFill>
                                    <a:srgbClr val="56B4E9"/>
                                  </a:solidFill>
                                  <a:latin typeface="Cambria Math" panose="02040503050406030204" pitchFamily="18" charset="0"/>
                                </a:rPr>
                              </m:ctrlPr>
                            </m:dPr>
                            <m:e>
                              <m:sSub>
                                <m:sSubPr>
                                  <m:ctrlPr>
                                    <a:rPr lang="en-US" sz="2667" i="1">
                                      <a:solidFill>
                                        <a:srgbClr val="56B4E9"/>
                                      </a:solidFill>
                                      <a:latin typeface="Cambria Math" panose="02040503050406030204" pitchFamily="18" charset="0"/>
                                    </a:rPr>
                                  </m:ctrlPr>
                                </m:sSubPr>
                                <m:e>
                                  <m:r>
                                    <a:rPr lang="en-US" sz="2667" i="1">
                                      <a:solidFill>
                                        <a:srgbClr val="56B4E9"/>
                                      </a:solidFill>
                                      <a:latin typeface="Cambria Math"/>
                                    </a:rPr>
                                    <m:t>𝑋</m:t>
                                  </m:r>
                                </m:e>
                                <m:sub>
                                  <m:r>
                                    <a:rPr lang="en-US" sz="2667" i="1">
                                      <a:solidFill>
                                        <a:srgbClr val="56B4E9"/>
                                      </a:solidFill>
                                      <a:latin typeface="Cambria Math"/>
                                    </a:rPr>
                                    <m:t>1,</m:t>
                                  </m:r>
                                  <m:r>
                                    <a:rPr lang="en-US" sz="2667" i="1">
                                      <a:solidFill>
                                        <a:srgbClr val="56B4E9"/>
                                      </a:solidFill>
                                      <a:latin typeface="Cambria Math"/>
                                    </a:rPr>
                                    <m:t>𝑖</m:t>
                                  </m:r>
                                </m:sub>
                              </m:sSub>
                            </m:e>
                          </m:d>
                        </m:e>
                      </m:nary>
                    </m:oMath>
                  </m:oMathPara>
                </a14:m>
                <a:endParaRPr lang="en-US" sz="2667" i="1" dirty="0">
                  <a:solidFill>
                    <a:srgbClr val="00B050"/>
                  </a:solidFill>
                  <a:latin typeface="Cambria Math"/>
                </a:endParaRPr>
              </a:p>
              <a:p>
                <a:pPr/>
                <a14:m>
                  <m:oMathPara xmlns:m="http://schemas.openxmlformats.org/officeDocument/2006/math">
                    <m:oMathParaPr>
                      <m:jc m:val="centerGroup"/>
                    </m:oMathParaPr>
                    <m:oMath xmlns:m="http://schemas.openxmlformats.org/officeDocument/2006/math">
                      <m:sSub>
                        <m:sSubPr>
                          <m:ctrlPr>
                            <a:rPr lang="en-US" sz="2667" i="1">
                              <a:solidFill>
                                <a:schemeClr val="bg1"/>
                              </a:solidFill>
                              <a:latin typeface="Cambria Math" panose="02040503050406030204" pitchFamily="18" charset="0"/>
                            </a:rPr>
                          </m:ctrlPr>
                        </m:sSubPr>
                        <m:e>
                          <m:d>
                            <m:dPr>
                              <m:begChr m:val="⟨"/>
                              <m:endChr m:val="⟩"/>
                              <m:ctrlPr>
                                <a:rPr lang="en-US" sz="2667" i="1">
                                  <a:solidFill>
                                    <a:schemeClr val="bg1"/>
                                  </a:solidFill>
                                  <a:latin typeface="Cambria Math" panose="02040503050406030204" pitchFamily="18" charset="0"/>
                                </a:rPr>
                              </m:ctrlPr>
                            </m:dPr>
                            <m:e>
                              <m:r>
                                <a:rPr lang="en-US" sz="2667" i="1">
                                  <a:solidFill>
                                    <a:schemeClr val="bg1"/>
                                  </a:solidFill>
                                  <a:latin typeface="Cambria Math"/>
                                </a:rPr>
                                <m:t>𝐹</m:t>
                              </m:r>
                            </m:e>
                          </m:d>
                        </m:e>
                        <m:sub>
                          <m:r>
                            <a:rPr lang="en-US" sz="2667" i="1">
                              <a:solidFill>
                                <a:schemeClr val="bg1"/>
                              </a:solidFill>
                              <a:latin typeface="Cambria Math"/>
                            </a:rPr>
                            <m:t>0</m:t>
                          </m:r>
                        </m:sub>
                      </m:sSub>
                      <m:r>
                        <a:rPr lang="en-US" sz="2667" i="1">
                          <a:latin typeface="Cambria Math"/>
                        </a:rPr>
                        <m:t>+</m:t>
                      </m:r>
                      <m:f>
                        <m:fPr>
                          <m:ctrlPr>
                            <a:rPr lang="en-US" sz="2667" i="1" smtClean="0">
                              <a:solidFill>
                                <a:srgbClr val="00A175"/>
                              </a:solidFill>
                              <a:latin typeface="Cambria Math" panose="02040503050406030204" pitchFamily="18" charset="0"/>
                            </a:rPr>
                          </m:ctrlPr>
                        </m:fPr>
                        <m:num>
                          <m:r>
                            <a:rPr lang="en-US" sz="2667" i="1">
                              <a:solidFill>
                                <a:srgbClr val="00A175"/>
                              </a:solidFill>
                              <a:latin typeface="Cambria Math"/>
                            </a:rPr>
                            <m:t>1</m:t>
                          </m:r>
                        </m:num>
                        <m:den>
                          <m:sSub>
                            <m:sSubPr>
                              <m:ctrlPr>
                                <a:rPr lang="en-US" sz="2667" i="1">
                                  <a:solidFill>
                                    <a:srgbClr val="00A175"/>
                                  </a:solidFill>
                                  <a:latin typeface="Cambria Math" panose="02040503050406030204" pitchFamily="18" charset="0"/>
                                </a:rPr>
                              </m:ctrlPr>
                            </m:sSubPr>
                            <m:e>
                              <m:r>
                                <a:rPr lang="en-US" sz="2667" i="1">
                                  <a:solidFill>
                                    <a:srgbClr val="00A175"/>
                                  </a:solidFill>
                                  <a:latin typeface="Cambria Math"/>
                                </a:rPr>
                                <m:t>𝑛</m:t>
                              </m:r>
                            </m:e>
                            <m:sub>
                              <m:r>
                                <a:rPr lang="en-US" sz="2667" i="1">
                                  <a:solidFill>
                                    <a:srgbClr val="00A175"/>
                                  </a:solidFill>
                                  <a:latin typeface="Cambria Math"/>
                                </a:rPr>
                                <m:t>2</m:t>
                              </m:r>
                            </m:sub>
                          </m:sSub>
                        </m:den>
                      </m:f>
                      <m:nary>
                        <m:naryPr>
                          <m:chr m:val="∑"/>
                          <m:subHide m:val="on"/>
                          <m:supHide m:val="on"/>
                          <m:ctrlPr>
                            <a:rPr lang="en-US" sz="2667" i="1">
                              <a:solidFill>
                                <a:srgbClr val="00A175"/>
                              </a:solidFill>
                              <a:latin typeface="Cambria Math" panose="02040503050406030204" pitchFamily="18" charset="0"/>
                            </a:rPr>
                          </m:ctrlPr>
                        </m:naryPr>
                        <m:sub/>
                        <m:sup/>
                        <m:e>
                          <m:f>
                            <m:fPr>
                              <m:ctrlPr>
                                <a:rPr lang="en-US" sz="2667" i="1">
                                  <a:solidFill>
                                    <a:srgbClr val="00A175"/>
                                  </a:solidFill>
                                  <a:latin typeface="Cambria Math" panose="02040503050406030204" pitchFamily="18" charset="0"/>
                                </a:rPr>
                              </m:ctrlPr>
                            </m:fPr>
                            <m:num>
                              <m:sSub>
                                <m:sSubPr>
                                  <m:ctrlPr>
                                    <a:rPr lang="en-US" sz="2667" i="1">
                                      <a:solidFill>
                                        <a:srgbClr val="00A175"/>
                                      </a:solidFill>
                                      <a:latin typeface="Cambria Math" panose="02040503050406030204" pitchFamily="18" charset="0"/>
                                    </a:rPr>
                                  </m:ctrlPr>
                                </m:sSubPr>
                                <m:e>
                                  <m:r>
                                    <a:rPr lang="en-US" sz="2667" i="1">
                                      <a:solidFill>
                                        <a:srgbClr val="00A175"/>
                                      </a:solidFill>
                                      <a:latin typeface="Cambria Math"/>
                                    </a:rPr>
                                    <m:t>𝑓</m:t>
                                  </m:r>
                                  <m:r>
                                    <a:rPr lang="en-US" sz="2667" i="1">
                                      <a:solidFill>
                                        <a:srgbClr val="00A175"/>
                                      </a:solidFill>
                                      <a:latin typeface="Cambria Math"/>
                                    </a:rPr>
                                    <m:t>(</m:t>
                                  </m:r>
                                  <m:r>
                                    <a:rPr lang="en-US" sz="2667" i="1">
                                      <a:solidFill>
                                        <a:srgbClr val="00A175"/>
                                      </a:solidFill>
                                      <a:latin typeface="Cambria Math"/>
                                    </a:rPr>
                                    <m:t>𝑋</m:t>
                                  </m:r>
                                </m:e>
                                <m:sub>
                                  <m:r>
                                    <a:rPr lang="en-US" sz="2667" i="1">
                                      <a:solidFill>
                                        <a:srgbClr val="00A175"/>
                                      </a:solidFill>
                                      <a:latin typeface="Cambria Math"/>
                                    </a:rPr>
                                    <m:t>2,</m:t>
                                  </m:r>
                                  <m:r>
                                    <a:rPr lang="en-US" sz="2667" i="1">
                                      <a:solidFill>
                                        <a:srgbClr val="00A175"/>
                                      </a:solidFill>
                                      <a:latin typeface="Cambria Math"/>
                                    </a:rPr>
                                    <m:t>𝑖</m:t>
                                  </m:r>
                                </m:sub>
                              </m:sSub>
                              <m:r>
                                <a:rPr lang="en-US" sz="2667" i="1">
                                  <a:solidFill>
                                    <a:srgbClr val="00A175"/>
                                  </a:solidFill>
                                  <a:latin typeface="Cambria Math"/>
                                </a:rPr>
                                <m:t>)</m:t>
                              </m:r>
                            </m:num>
                            <m:den>
                              <m:sSub>
                                <m:sSubPr>
                                  <m:ctrlPr>
                                    <a:rPr lang="en-US" sz="2667" i="1">
                                      <a:solidFill>
                                        <a:srgbClr val="00A175"/>
                                      </a:solidFill>
                                      <a:latin typeface="Cambria Math" panose="02040503050406030204" pitchFamily="18" charset="0"/>
                                    </a:rPr>
                                  </m:ctrlPr>
                                </m:sSubPr>
                                <m:e>
                                  <m:r>
                                    <a:rPr lang="en-US" sz="2667" i="1">
                                      <a:solidFill>
                                        <a:srgbClr val="00A175"/>
                                      </a:solidFill>
                                      <a:latin typeface="Cambria Math"/>
                                    </a:rPr>
                                    <m:t>𝑝</m:t>
                                  </m:r>
                                </m:e>
                                <m:sub>
                                  <m:r>
                                    <a:rPr lang="en-US" sz="2667" i="1">
                                      <a:solidFill>
                                        <a:srgbClr val="00A175"/>
                                      </a:solidFill>
                                      <a:latin typeface="Cambria Math"/>
                                    </a:rPr>
                                    <m:t>2</m:t>
                                  </m:r>
                                </m:sub>
                              </m:sSub>
                              <m:r>
                                <a:rPr lang="en-US" sz="2667" i="1">
                                  <a:solidFill>
                                    <a:srgbClr val="00A175"/>
                                  </a:solidFill>
                                  <a:latin typeface="Cambria Math"/>
                                </a:rPr>
                                <m:t>(</m:t>
                              </m:r>
                              <m:sSub>
                                <m:sSubPr>
                                  <m:ctrlPr>
                                    <a:rPr lang="en-US" sz="2667" i="1">
                                      <a:solidFill>
                                        <a:srgbClr val="00A175"/>
                                      </a:solidFill>
                                      <a:latin typeface="Cambria Math" panose="02040503050406030204" pitchFamily="18" charset="0"/>
                                    </a:rPr>
                                  </m:ctrlPr>
                                </m:sSubPr>
                                <m:e>
                                  <m:r>
                                    <a:rPr lang="en-US" sz="2667" i="1">
                                      <a:solidFill>
                                        <a:srgbClr val="00A175"/>
                                      </a:solidFill>
                                      <a:latin typeface="Cambria Math"/>
                                    </a:rPr>
                                    <m:t>𝑋</m:t>
                                  </m:r>
                                </m:e>
                                <m:sub>
                                  <m:r>
                                    <a:rPr lang="en-US" sz="2667" i="1">
                                      <a:solidFill>
                                        <a:srgbClr val="00A175"/>
                                      </a:solidFill>
                                      <a:latin typeface="Cambria Math"/>
                                    </a:rPr>
                                    <m:t>2,</m:t>
                                  </m:r>
                                  <m:r>
                                    <a:rPr lang="en-US" sz="2667" i="1">
                                      <a:solidFill>
                                        <a:srgbClr val="00A175"/>
                                      </a:solidFill>
                                      <a:latin typeface="Cambria Math"/>
                                    </a:rPr>
                                    <m:t>𝑖</m:t>
                                  </m:r>
                                </m:sub>
                              </m:sSub>
                              <m:r>
                                <a:rPr lang="en-US" sz="2667" i="1">
                                  <a:solidFill>
                                    <a:srgbClr val="00A175"/>
                                  </a:solidFill>
                                  <a:latin typeface="Cambria Math"/>
                                </a:rPr>
                                <m:t>)</m:t>
                              </m:r>
                            </m:den>
                          </m:f>
                          <m:sSub>
                            <m:sSubPr>
                              <m:ctrlPr>
                                <a:rPr lang="en-US" sz="2667" i="1">
                                  <a:solidFill>
                                    <a:srgbClr val="00A175"/>
                                  </a:solidFill>
                                  <a:latin typeface="Cambria Math" panose="02040503050406030204" pitchFamily="18" charset="0"/>
                                </a:rPr>
                              </m:ctrlPr>
                            </m:sSubPr>
                            <m:e>
                              <m:r>
                                <a:rPr lang="en-US" sz="2667" i="1">
                                  <a:solidFill>
                                    <a:srgbClr val="00A175"/>
                                  </a:solidFill>
                                  <a:latin typeface="Cambria Math"/>
                                </a:rPr>
                                <m:t>𝑤</m:t>
                              </m:r>
                            </m:e>
                            <m:sub>
                              <m:r>
                                <a:rPr lang="en-US" sz="2667" i="1">
                                  <a:solidFill>
                                    <a:srgbClr val="00A175"/>
                                  </a:solidFill>
                                  <a:latin typeface="Cambria Math"/>
                                </a:rPr>
                                <m:t>2</m:t>
                              </m:r>
                            </m:sub>
                          </m:sSub>
                          <m:d>
                            <m:dPr>
                              <m:ctrlPr>
                                <a:rPr lang="en-US" sz="2667" i="1">
                                  <a:solidFill>
                                    <a:srgbClr val="00A175"/>
                                  </a:solidFill>
                                  <a:latin typeface="Cambria Math" panose="02040503050406030204" pitchFamily="18" charset="0"/>
                                </a:rPr>
                              </m:ctrlPr>
                            </m:dPr>
                            <m:e>
                              <m:sSub>
                                <m:sSubPr>
                                  <m:ctrlPr>
                                    <a:rPr lang="en-US" sz="2667" i="1">
                                      <a:solidFill>
                                        <a:srgbClr val="00A175"/>
                                      </a:solidFill>
                                      <a:latin typeface="Cambria Math" panose="02040503050406030204" pitchFamily="18" charset="0"/>
                                    </a:rPr>
                                  </m:ctrlPr>
                                </m:sSubPr>
                                <m:e>
                                  <m:r>
                                    <a:rPr lang="en-US" sz="2667" i="1">
                                      <a:solidFill>
                                        <a:srgbClr val="00A175"/>
                                      </a:solidFill>
                                      <a:latin typeface="Cambria Math"/>
                                    </a:rPr>
                                    <m:t>𝑋</m:t>
                                  </m:r>
                                </m:e>
                                <m:sub>
                                  <m:r>
                                    <a:rPr lang="en-US" sz="2667" i="1">
                                      <a:solidFill>
                                        <a:srgbClr val="00A175"/>
                                      </a:solidFill>
                                      <a:latin typeface="Cambria Math"/>
                                    </a:rPr>
                                    <m:t>2,</m:t>
                                  </m:r>
                                  <m:r>
                                    <a:rPr lang="en-US" sz="2667" i="1">
                                      <a:solidFill>
                                        <a:srgbClr val="00A175"/>
                                      </a:solidFill>
                                      <a:latin typeface="Cambria Math"/>
                                    </a:rPr>
                                    <m:t>𝑖</m:t>
                                  </m:r>
                                </m:sub>
                              </m:sSub>
                            </m:e>
                          </m:d>
                        </m:e>
                      </m:nary>
                    </m:oMath>
                  </m:oMathPara>
                </a14:m>
                <a:endParaRPr lang="en-US" sz="2667" i="1" dirty="0">
                  <a:solidFill>
                    <a:srgbClr val="00B0F0"/>
                  </a:solidFill>
                  <a:latin typeface="Cambria Math"/>
                </a:endParaRPr>
              </a:p>
              <a:p>
                <a:pPr/>
                <a14:m>
                  <m:oMathPara xmlns:m="http://schemas.openxmlformats.org/officeDocument/2006/math">
                    <m:oMathParaPr>
                      <m:jc m:val="centerGroup"/>
                    </m:oMathParaPr>
                    <m:oMath xmlns:m="http://schemas.openxmlformats.org/officeDocument/2006/math">
                      <m:sSub>
                        <m:sSubPr>
                          <m:ctrlPr>
                            <a:rPr lang="en-US" sz="2667" i="1" smtClean="0">
                              <a:solidFill>
                                <a:schemeClr val="bg1"/>
                              </a:solidFill>
                              <a:latin typeface="Cambria Math" panose="02040503050406030204" pitchFamily="18" charset="0"/>
                            </a:rPr>
                          </m:ctrlPr>
                        </m:sSubPr>
                        <m:e>
                          <m:d>
                            <m:dPr>
                              <m:begChr m:val="⟨"/>
                              <m:endChr m:val="⟩"/>
                              <m:ctrlPr>
                                <a:rPr lang="en-US" sz="2667" i="1">
                                  <a:solidFill>
                                    <a:schemeClr val="bg1"/>
                                  </a:solidFill>
                                  <a:latin typeface="Cambria Math" panose="02040503050406030204" pitchFamily="18" charset="0"/>
                                </a:rPr>
                              </m:ctrlPr>
                            </m:dPr>
                            <m:e>
                              <m:r>
                                <a:rPr lang="en-US" sz="2667" i="1">
                                  <a:solidFill>
                                    <a:schemeClr val="bg1"/>
                                  </a:solidFill>
                                  <a:latin typeface="Cambria Math"/>
                                </a:rPr>
                                <m:t>𝐹</m:t>
                              </m:r>
                            </m:e>
                          </m:d>
                        </m:e>
                        <m:sub>
                          <m:r>
                            <a:rPr lang="en-US" sz="2667" i="1">
                              <a:solidFill>
                                <a:schemeClr val="bg1"/>
                              </a:solidFill>
                              <a:latin typeface="Cambria Math"/>
                            </a:rPr>
                            <m:t>0</m:t>
                          </m:r>
                        </m:sub>
                      </m:sSub>
                      <m:r>
                        <a:rPr lang="en-US" sz="2667" i="1">
                          <a:latin typeface="Cambria Math"/>
                        </a:rPr>
                        <m:t>+</m:t>
                      </m:r>
                      <m:f>
                        <m:fPr>
                          <m:ctrlPr>
                            <a:rPr lang="en-US" sz="2667" i="1" smtClean="0">
                              <a:solidFill>
                                <a:srgbClr val="ECAF26"/>
                              </a:solidFill>
                              <a:latin typeface="Cambria Math" panose="02040503050406030204" pitchFamily="18" charset="0"/>
                            </a:rPr>
                          </m:ctrlPr>
                        </m:fPr>
                        <m:num>
                          <m:r>
                            <a:rPr lang="en-US" sz="2667" i="1">
                              <a:solidFill>
                                <a:srgbClr val="ECAF26"/>
                              </a:solidFill>
                              <a:latin typeface="Cambria Math"/>
                            </a:rPr>
                            <m:t>1</m:t>
                          </m:r>
                        </m:num>
                        <m:den>
                          <m:sSub>
                            <m:sSubPr>
                              <m:ctrlPr>
                                <a:rPr lang="en-US" sz="2667" i="1">
                                  <a:solidFill>
                                    <a:srgbClr val="ECAF26"/>
                                  </a:solidFill>
                                  <a:latin typeface="Cambria Math" panose="02040503050406030204" pitchFamily="18" charset="0"/>
                                </a:rPr>
                              </m:ctrlPr>
                            </m:sSubPr>
                            <m:e>
                              <m:r>
                                <a:rPr lang="en-US" sz="2667" i="1">
                                  <a:solidFill>
                                    <a:srgbClr val="ECAF26"/>
                                  </a:solidFill>
                                  <a:latin typeface="Cambria Math"/>
                                </a:rPr>
                                <m:t>𝑛</m:t>
                              </m:r>
                            </m:e>
                            <m:sub>
                              <m:r>
                                <a:rPr lang="en-US" sz="2667" i="1">
                                  <a:solidFill>
                                    <a:srgbClr val="ECAF26"/>
                                  </a:solidFill>
                                  <a:latin typeface="Cambria Math"/>
                                </a:rPr>
                                <m:t>3</m:t>
                              </m:r>
                            </m:sub>
                          </m:sSub>
                        </m:den>
                      </m:f>
                      <m:nary>
                        <m:naryPr>
                          <m:chr m:val="∑"/>
                          <m:subHide m:val="on"/>
                          <m:supHide m:val="on"/>
                          <m:ctrlPr>
                            <a:rPr lang="en-US" sz="2667" i="1">
                              <a:solidFill>
                                <a:srgbClr val="ECAF26"/>
                              </a:solidFill>
                              <a:latin typeface="Cambria Math" panose="02040503050406030204" pitchFamily="18" charset="0"/>
                            </a:rPr>
                          </m:ctrlPr>
                        </m:naryPr>
                        <m:sub/>
                        <m:sup/>
                        <m:e>
                          <m:f>
                            <m:fPr>
                              <m:ctrlPr>
                                <a:rPr lang="en-US" sz="2667" i="1">
                                  <a:solidFill>
                                    <a:srgbClr val="ECAF26"/>
                                  </a:solidFill>
                                  <a:latin typeface="Cambria Math" panose="02040503050406030204" pitchFamily="18" charset="0"/>
                                </a:rPr>
                              </m:ctrlPr>
                            </m:fPr>
                            <m:num>
                              <m:sSub>
                                <m:sSubPr>
                                  <m:ctrlPr>
                                    <a:rPr lang="en-US" sz="2667" i="1">
                                      <a:solidFill>
                                        <a:srgbClr val="ECAF26"/>
                                      </a:solidFill>
                                      <a:latin typeface="Cambria Math" panose="02040503050406030204" pitchFamily="18" charset="0"/>
                                    </a:rPr>
                                  </m:ctrlPr>
                                </m:sSubPr>
                                <m:e>
                                  <m:r>
                                    <a:rPr lang="en-US" sz="2667" i="1">
                                      <a:solidFill>
                                        <a:srgbClr val="ECAF26"/>
                                      </a:solidFill>
                                      <a:latin typeface="Cambria Math"/>
                                    </a:rPr>
                                    <m:t>𝑓</m:t>
                                  </m:r>
                                  <m:r>
                                    <a:rPr lang="en-US" sz="2667" i="1">
                                      <a:solidFill>
                                        <a:srgbClr val="ECAF26"/>
                                      </a:solidFill>
                                      <a:latin typeface="Cambria Math"/>
                                    </a:rPr>
                                    <m:t>(</m:t>
                                  </m:r>
                                  <m:r>
                                    <a:rPr lang="en-US" sz="2667" i="1">
                                      <a:solidFill>
                                        <a:srgbClr val="ECAF26"/>
                                      </a:solidFill>
                                      <a:latin typeface="Cambria Math"/>
                                    </a:rPr>
                                    <m:t>𝑋</m:t>
                                  </m:r>
                                </m:e>
                                <m:sub>
                                  <m:r>
                                    <a:rPr lang="en-US" sz="2667" i="1">
                                      <a:solidFill>
                                        <a:srgbClr val="ECAF26"/>
                                      </a:solidFill>
                                      <a:latin typeface="Cambria Math"/>
                                    </a:rPr>
                                    <m:t>3,</m:t>
                                  </m:r>
                                  <m:r>
                                    <a:rPr lang="en-US" sz="2667" i="1">
                                      <a:solidFill>
                                        <a:srgbClr val="ECAF26"/>
                                      </a:solidFill>
                                      <a:latin typeface="Cambria Math"/>
                                    </a:rPr>
                                    <m:t>𝑖</m:t>
                                  </m:r>
                                </m:sub>
                              </m:sSub>
                              <m:r>
                                <a:rPr lang="en-US" sz="2667" i="1">
                                  <a:solidFill>
                                    <a:srgbClr val="ECAF26"/>
                                  </a:solidFill>
                                  <a:latin typeface="Cambria Math"/>
                                </a:rPr>
                                <m:t>)</m:t>
                              </m:r>
                            </m:num>
                            <m:den>
                              <m:sSub>
                                <m:sSubPr>
                                  <m:ctrlPr>
                                    <a:rPr lang="en-US" sz="2667" i="1">
                                      <a:solidFill>
                                        <a:srgbClr val="ECAF26"/>
                                      </a:solidFill>
                                      <a:latin typeface="Cambria Math" panose="02040503050406030204" pitchFamily="18" charset="0"/>
                                    </a:rPr>
                                  </m:ctrlPr>
                                </m:sSubPr>
                                <m:e>
                                  <m:r>
                                    <a:rPr lang="en-US" sz="2667" i="1">
                                      <a:solidFill>
                                        <a:srgbClr val="ECAF26"/>
                                      </a:solidFill>
                                      <a:latin typeface="Cambria Math"/>
                                    </a:rPr>
                                    <m:t>𝑝</m:t>
                                  </m:r>
                                </m:e>
                                <m:sub>
                                  <m:r>
                                    <a:rPr lang="en-US" sz="2667" i="1">
                                      <a:solidFill>
                                        <a:srgbClr val="ECAF26"/>
                                      </a:solidFill>
                                      <a:latin typeface="Cambria Math"/>
                                    </a:rPr>
                                    <m:t>3</m:t>
                                  </m:r>
                                </m:sub>
                              </m:sSub>
                              <m:r>
                                <a:rPr lang="en-US" sz="2667" i="1">
                                  <a:solidFill>
                                    <a:srgbClr val="ECAF26"/>
                                  </a:solidFill>
                                  <a:latin typeface="Cambria Math"/>
                                </a:rPr>
                                <m:t>(</m:t>
                              </m:r>
                              <m:sSub>
                                <m:sSubPr>
                                  <m:ctrlPr>
                                    <a:rPr lang="en-US" sz="2667" i="1">
                                      <a:solidFill>
                                        <a:srgbClr val="ECAF26"/>
                                      </a:solidFill>
                                      <a:latin typeface="Cambria Math" panose="02040503050406030204" pitchFamily="18" charset="0"/>
                                    </a:rPr>
                                  </m:ctrlPr>
                                </m:sSubPr>
                                <m:e>
                                  <m:r>
                                    <a:rPr lang="en-US" sz="2667" i="1">
                                      <a:solidFill>
                                        <a:srgbClr val="ECAF26"/>
                                      </a:solidFill>
                                      <a:latin typeface="Cambria Math"/>
                                    </a:rPr>
                                    <m:t>𝑋</m:t>
                                  </m:r>
                                </m:e>
                                <m:sub>
                                  <m:r>
                                    <a:rPr lang="en-US" sz="2667" i="1">
                                      <a:solidFill>
                                        <a:srgbClr val="ECAF26"/>
                                      </a:solidFill>
                                      <a:latin typeface="Cambria Math"/>
                                    </a:rPr>
                                    <m:t>3,</m:t>
                                  </m:r>
                                  <m:r>
                                    <a:rPr lang="en-US" sz="2667" i="1">
                                      <a:solidFill>
                                        <a:srgbClr val="ECAF26"/>
                                      </a:solidFill>
                                      <a:latin typeface="Cambria Math"/>
                                    </a:rPr>
                                    <m:t>𝑖</m:t>
                                  </m:r>
                                </m:sub>
                              </m:sSub>
                              <m:r>
                                <a:rPr lang="en-US" sz="2667" i="1">
                                  <a:solidFill>
                                    <a:srgbClr val="ECAF26"/>
                                  </a:solidFill>
                                  <a:latin typeface="Cambria Math"/>
                                </a:rPr>
                                <m:t>)</m:t>
                              </m:r>
                            </m:den>
                          </m:f>
                          <m:sSub>
                            <m:sSubPr>
                              <m:ctrlPr>
                                <a:rPr lang="en-US" sz="2667" i="1">
                                  <a:solidFill>
                                    <a:srgbClr val="ECAF26"/>
                                  </a:solidFill>
                                  <a:latin typeface="Cambria Math" panose="02040503050406030204" pitchFamily="18" charset="0"/>
                                </a:rPr>
                              </m:ctrlPr>
                            </m:sSubPr>
                            <m:e>
                              <m:r>
                                <a:rPr lang="en-US" sz="2667" i="1">
                                  <a:solidFill>
                                    <a:srgbClr val="ECAF26"/>
                                  </a:solidFill>
                                  <a:latin typeface="Cambria Math"/>
                                </a:rPr>
                                <m:t>𝑤</m:t>
                              </m:r>
                            </m:e>
                            <m:sub>
                              <m:r>
                                <a:rPr lang="en-US" sz="2667" i="1">
                                  <a:solidFill>
                                    <a:srgbClr val="ECAF26"/>
                                  </a:solidFill>
                                  <a:latin typeface="Cambria Math"/>
                                </a:rPr>
                                <m:t>3</m:t>
                              </m:r>
                            </m:sub>
                          </m:sSub>
                          <m:d>
                            <m:dPr>
                              <m:ctrlPr>
                                <a:rPr lang="en-US" sz="2667" i="1">
                                  <a:solidFill>
                                    <a:srgbClr val="ECAF26"/>
                                  </a:solidFill>
                                  <a:latin typeface="Cambria Math" panose="02040503050406030204" pitchFamily="18" charset="0"/>
                                </a:rPr>
                              </m:ctrlPr>
                            </m:dPr>
                            <m:e>
                              <m:sSub>
                                <m:sSubPr>
                                  <m:ctrlPr>
                                    <a:rPr lang="en-US" sz="2667" i="1">
                                      <a:solidFill>
                                        <a:srgbClr val="ECAF26"/>
                                      </a:solidFill>
                                      <a:latin typeface="Cambria Math" panose="02040503050406030204" pitchFamily="18" charset="0"/>
                                    </a:rPr>
                                  </m:ctrlPr>
                                </m:sSubPr>
                                <m:e>
                                  <m:r>
                                    <a:rPr lang="en-US" sz="2667" i="1">
                                      <a:solidFill>
                                        <a:srgbClr val="ECAF26"/>
                                      </a:solidFill>
                                      <a:latin typeface="Cambria Math"/>
                                    </a:rPr>
                                    <m:t>𝑋</m:t>
                                  </m:r>
                                </m:e>
                                <m:sub>
                                  <m:r>
                                    <a:rPr lang="en-US" sz="2667" i="1">
                                      <a:solidFill>
                                        <a:srgbClr val="ECAF26"/>
                                      </a:solidFill>
                                      <a:latin typeface="Cambria Math"/>
                                    </a:rPr>
                                    <m:t>3,</m:t>
                                  </m:r>
                                  <m:r>
                                    <a:rPr lang="en-US" sz="2667" i="1">
                                      <a:solidFill>
                                        <a:srgbClr val="ECAF26"/>
                                      </a:solidFill>
                                      <a:latin typeface="Cambria Math"/>
                                    </a:rPr>
                                    <m:t>𝑖</m:t>
                                  </m:r>
                                </m:sub>
                              </m:sSub>
                            </m:e>
                          </m:d>
                        </m:e>
                      </m:nary>
                    </m:oMath>
                  </m:oMathPara>
                </a14:m>
                <a:endParaRPr lang="cs-CZ" sz="2667" dirty="0"/>
              </a:p>
            </p:txBody>
          </p:sp>
        </mc:Choice>
        <mc:Fallback xmlns="">
          <p:sp>
            <p:nvSpPr>
              <p:cNvPr id="44" name="TextBox 43"/>
              <p:cNvSpPr txBox="1">
                <a:spLocks noRot="1" noChangeAspect="1" noMove="1" noResize="1" noEditPoints="1" noAdjustHandles="1" noChangeArrowheads="1" noChangeShapeType="1" noTextEdit="1"/>
              </p:cNvSpPr>
              <p:nvPr/>
            </p:nvSpPr>
            <p:spPr>
              <a:xfrm>
                <a:off x="6648539" y="1832315"/>
                <a:ext cx="6088724" cy="3073149"/>
              </a:xfrm>
              <a:prstGeom prst="rect">
                <a:avLst/>
              </a:prstGeom>
              <a:blipFill>
                <a:blip r:embed="rId5"/>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3791395" y="3825547"/>
                <a:ext cx="1849304" cy="147803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667" i="1" smtClean="0">
                              <a:solidFill>
                                <a:srgbClr val="56B4E9"/>
                              </a:solidFill>
                              <a:latin typeface="Cambria Math" panose="02040503050406030204" pitchFamily="18" charset="0"/>
                            </a:rPr>
                          </m:ctrlPr>
                        </m:sSubPr>
                        <m:e>
                          <m:r>
                            <a:rPr lang="en-US" sz="2667" i="1">
                              <a:solidFill>
                                <a:srgbClr val="56B4E9"/>
                              </a:solidFill>
                              <a:latin typeface="Cambria Math"/>
                            </a:rPr>
                            <m:t>𝑋</m:t>
                          </m:r>
                        </m:e>
                        <m:sub>
                          <m:r>
                            <a:rPr lang="en-US" sz="2667" b="0" i="1" smtClean="0">
                              <a:solidFill>
                                <a:srgbClr val="56B4E9"/>
                              </a:solidFill>
                              <a:latin typeface="Cambria Math"/>
                            </a:rPr>
                            <m:t>𝑏</m:t>
                          </m:r>
                          <m:r>
                            <a:rPr lang="en-US" sz="2667" i="1">
                              <a:solidFill>
                                <a:srgbClr val="56B4E9"/>
                              </a:solidFill>
                              <a:latin typeface="Cambria Math"/>
                            </a:rPr>
                            <m:t>,</m:t>
                          </m:r>
                          <m:r>
                            <a:rPr lang="en-US" sz="2667" b="0" i="1" smtClean="0">
                              <a:solidFill>
                                <a:srgbClr val="56B4E9"/>
                              </a:solidFill>
                              <a:latin typeface="Cambria Math"/>
                            </a:rPr>
                            <m:t>1</m:t>
                          </m:r>
                        </m:sub>
                      </m:sSub>
                      <m:r>
                        <a:rPr lang="en-US" sz="2667" b="0" i="1" smtClean="0">
                          <a:solidFill>
                            <a:srgbClr val="56B4E9"/>
                          </a:solidFill>
                          <a:latin typeface="Cambria Math"/>
                        </a:rPr>
                        <m:t>,</m:t>
                      </m:r>
                      <m:sSub>
                        <m:sSubPr>
                          <m:ctrlPr>
                            <a:rPr lang="en-US" sz="2667" i="1">
                              <a:solidFill>
                                <a:srgbClr val="56B4E9"/>
                              </a:solidFill>
                              <a:latin typeface="Cambria Math" panose="02040503050406030204" pitchFamily="18" charset="0"/>
                            </a:rPr>
                          </m:ctrlPr>
                        </m:sSubPr>
                        <m:e>
                          <m:r>
                            <a:rPr lang="en-US" sz="2667" i="1">
                              <a:solidFill>
                                <a:srgbClr val="56B4E9"/>
                              </a:solidFill>
                              <a:latin typeface="Cambria Math"/>
                            </a:rPr>
                            <m:t>𝑋</m:t>
                          </m:r>
                        </m:e>
                        <m:sub>
                          <m:r>
                            <a:rPr lang="en-US" sz="2667" i="1">
                              <a:solidFill>
                                <a:srgbClr val="56B4E9"/>
                              </a:solidFill>
                              <a:latin typeface="Cambria Math"/>
                            </a:rPr>
                            <m:t>𝑏</m:t>
                          </m:r>
                          <m:r>
                            <a:rPr lang="en-US" sz="2667" i="1">
                              <a:solidFill>
                                <a:srgbClr val="56B4E9"/>
                              </a:solidFill>
                              <a:latin typeface="Cambria Math"/>
                            </a:rPr>
                            <m:t>,2</m:t>
                          </m:r>
                        </m:sub>
                      </m:sSub>
                      <m:r>
                        <a:rPr lang="en-US" sz="2667" b="0" i="1" smtClean="0">
                          <a:solidFill>
                            <a:srgbClr val="56B4E9"/>
                          </a:solidFill>
                          <a:latin typeface="Cambria Math"/>
                        </a:rPr>
                        <m:t>,…,</m:t>
                      </m:r>
                      <m:sSub>
                        <m:sSubPr>
                          <m:ctrlPr>
                            <a:rPr lang="en-US" sz="2667" i="1">
                              <a:solidFill>
                                <a:srgbClr val="56B4E9"/>
                              </a:solidFill>
                              <a:latin typeface="Cambria Math" panose="02040503050406030204" pitchFamily="18" charset="0"/>
                            </a:rPr>
                          </m:ctrlPr>
                        </m:sSubPr>
                        <m:e>
                          <m:r>
                            <a:rPr lang="en-US" sz="2667" i="1">
                              <a:solidFill>
                                <a:srgbClr val="56B4E9"/>
                              </a:solidFill>
                              <a:latin typeface="Cambria Math"/>
                            </a:rPr>
                            <m:t>𝑋</m:t>
                          </m:r>
                        </m:e>
                        <m:sub>
                          <m:r>
                            <a:rPr lang="en-US" sz="2667" i="1">
                              <a:solidFill>
                                <a:srgbClr val="56B4E9"/>
                              </a:solidFill>
                              <a:latin typeface="Cambria Math"/>
                            </a:rPr>
                            <m:t>𝑏</m:t>
                          </m:r>
                          <m:r>
                            <a:rPr lang="en-US" sz="2667" i="1">
                              <a:solidFill>
                                <a:srgbClr val="56B4E9"/>
                              </a:solidFill>
                              <a:latin typeface="Cambria Math"/>
                            </a:rPr>
                            <m:t>,</m:t>
                          </m:r>
                          <m:sSub>
                            <m:sSubPr>
                              <m:ctrlPr>
                                <a:rPr lang="en-US" sz="2667" i="1" smtClean="0">
                                  <a:solidFill>
                                    <a:srgbClr val="56B4E9"/>
                                  </a:solidFill>
                                  <a:latin typeface="Cambria Math" panose="02040503050406030204" pitchFamily="18" charset="0"/>
                                </a:rPr>
                              </m:ctrlPr>
                            </m:sSubPr>
                            <m:e>
                              <m:r>
                                <a:rPr lang="en-US" sz="2667" b="0" i="1" smtClean="0">
                                  <a:solidFill>
                                    <a:srgbClr val="56B4E9"/>
                                  </a:solidFill>
                                  <a:latin typeface="Cambria Math"/>
                                </a:rPr>
                                <m:t>𝑛</m:t>
                              </m:r>
                            </m:e>
                            <m:sub>
                              <m:r>
                                <a:rPr lang="en-US" sz="2667" b="0" i="1" smtClean="0">
                                  <a:solidFill>
                                    <a:srgbClr val="56B4E9"/>
                                  </a:solidFill>
                                  <a:latin typeface="Cambria Math"/>
                                </a:rPr>
                                <m:t>𝑏</m:t>
                              </m:r>
                            </m:sub>
                          </m:sSub>
                        </m:sub>
                      </m:sSub>
                      <m:r>
                        <a:rPr lang="en-US" sz="2667" i="1">
                          <a:solidFill>
                            <a:srgbClr val="56B4E9"/>
                          </a:solidFill>
                          <a:latin typeface="Cambria Math"/>
                        </a:rPr>
                        <m:t>~ </m:t>
                      </m:r>
                      <m:sSub>
                        <m:sSubPr>
                          <m:ctrlPr>
                            <a:rPr lang="en-US" sz="2667" i="1">
                              <a:solidFill>
                                <a:srgbClr val="56B4E9"/>
                              </a:solidFill>
                              <a:latin typeface="Cambria Math" panose="02040503050406030204" pitchFamily="18" charset="0"/>
                            </a:rPr>
                          </m:ctrlPr>
                        </m:sSubPr>
                        <m:e>
                          <m:r>
                            <a:rPr lang="en-US" sz="2667" i="1">
                              <a:solidFill>
                                <a:srgbClr val="56B4E9"/>
                              </a:solidFill>
                              <a:latin typeface="Cambria Math"/>
                            </a:rPr>
                            <m:t>𝑝</m:t>
                          </m:r>
                        </m:e>
                        <m:sub>
                          <m:r>
                            <a:rPr lang="en-US" sz="2667" b="0" i="1" smtClean="0">
                              <a:solidFill>
                                <a:srgbClr val="56B4E9"/>
                              </a:solidFill>
                              <a:latin typeface="Cambria Math"/>
                            </a:rPr>
                            <m:t>𝑏</m:t>
                          </m:r>
                        </m:sub>
                      </m:sSub>
                    </m:oMath>
                  </m:oMathPara>
                </a14:m>
                <a:endParaRPr lang="en-US" sz="2667" dirty="0">
                  <a:solidFill>
                    <a:srgbClr val="56B4E9"/>
                  </a:solidFill>
                </a:endParaRPr>
              </a:p>
              <a:p>
                <a:pPr/>
                <a14:m>
                  <m:oMathPara xmlns:m="http://schemas.openxmlformats.org/officeDocument/2006/math">
                    <m:oMathParaPr>
                      <m:jc m:val="centerGroup"/>
                    </m:oMathParaPr>
                    <m:oMath xmlns:m="http://schemas.openxmlformats.org/officeDocument/2006/math">
                      <m:sSub>
                        <m:sSubPr>
                          <m:ctrlPr>
                            <a:rPr lang="en-US" sz="2667" i="1" smtClean="0">
                              <a:solidFill>
                                <a:srgbClr val="00A175"/>
                              </a:solidFill>
                              <a:latin typeface="Cambria Math" panose="02040503050406030204" pitchFamily="18" charset="0"/>
                            </a:rPr>
                          </m:ctrlPr>
                        </m:sSubPr>
                        <m:e>
                          <m:r>
                            <a:rPr lang="en-US" sz="2667" i="1">
                              <a:solidFill>
                                <a:srgbClr val="00A175"/>
                              </a:solidFill>
                              <a:latin typeface="Cambria Math"/>
                            </a:rPr>
                            <m:t>𝑋</m:t>
                          </m:r>
                        </m:e>
                        <m:sub>
                          <m:r>
                            <a:rPr lang="en-US" sz="2667" b="0" i="1" smtClean="0">
                              <a:solidFill>
                                <a:srgbClr val="00A175"/>
                              </a:solidFill>
                              <a:latin typeface="Cambria Math"/>
                            </a:rPr>
                            <m:t>𝑔</m:t>
                          </m:r>
                          <m:r>
                            <a:rPr lang="en-US" sz="2667" i="1">
                              <a:solidFill>
                                <a:srgbClr val="00A175"/>
                              </a:solidFill>
                              <a:latin typeface="Cambria Math"/>
                            </a:rPr>
                            <m:t>,</m:t>
                          </m:r>
                          <m:r>
                            <a:rPr lang="en-US" sz="2667" b="0" i="1" smtClean="0">
                              <a:solidFill>
                                <a:srgbClr val="00A175"/>
                              </a:solidFill>
                              <a:latin typeface="Cambria Math"/>
                            </a:rPr>
                            <m:t>1</m:t>
                          </m:r>
                        </m:sub>
                      </m:sSub>
                      <m:r>
                        <a:rPr lang="en-US" sz="2667" i="1" smtClean="0">
                          <a:solidFill>
                            <a:srgbClr val="00A175"/>
                          </a:solidFill>
                          <a:latin typeface="Cambria Math"/>
                        </a:rPr>
                        <m:t>,</m:t>
                      </m:r>
                      <m:sSub>
                        <m:sSubPr>
                          <m:ctrlPr>
                            <a:rPr lang="en-US" sz="2667" i="1">
                              <a:solidFill>
                                <a:srgbClr val="00A175"/>
                              </a:solidFill>
                              <a:latin typeface="Cambria Math" panose="02040503050406030204" pitchFamily="18" charset="0"/>
                            </a:rPr>
                          </m:ctrlPr>
                        </m:sSubPr>
                        <m:e>
                          <m:r>
                            <a:rPr lang="en-US" sz="2667" i="1">
                              <a:solidFill>
                                <a:srgbClr val="00A175"/>
                              </a:solidFill>
                              <a:latin typeface="Cambria Math"/>
                            </a:rPr>
                            <m:t>𝑋</m:t>
                          </m:r>
                        </m:e>
                        <m:sub>
                          <m:r>
                            <a:rPr lang="en-US" sz="2667" b="0" i="1" smtClean="0">
                              <a:solidFill>
                                <a:srgbClr val="00A175"/>
                              </a:solidFill>
                              <a:latin typeface="Cambria Math"/>
                            </a:rPr>
                            <m:t>𝑔</m:t>
                          </m:r>
                          <m:r>
                            <a:rPr lang="en-US" sz="2667" i="1">
                              <a:solidFill>
                                <a:srgbClr val="00A175"/>
                              </a:solidFill>
                              <a:latin typeface="Cambria Math"/>
                            </a:rPr>
                            <m:t>,2</m:t>
                          </m:r>
                        </m:sub>
                      </m:sSub>
                      <m:r>
                        <a:rPr lang="en-US" sz="2667" i="1">
                          <a:solidFill>
                            <a:srgbClr val="00A175"/>
                          </a:solidFill>
                          <a:latin typeface="Cambria Math"/>
                        </a:rPr>
                        <m:t>,…,</m:t>
                      </m:r>
                      <m:sSub>
                        <m:sSubPr>
                          <m:ctrlPr>
                            <a:rPr lang="en-US" sz="2667" i="1">
                              <a:solidFill>
                                <a:srgbClr val="00A175"/>
                              </a:solidFill>
                              <a:latin typeface="Cambria Math" panose="02040503050406030204" pitchFamily="18" charset="0"/>
                            </a:rPr>
                          </m:ctrlPr>
                        </m:sSubPr>
                        <m:e>
                          <m:r>
                            <a:rPr lang="en-US" sz="2667" i="1">
                              <a:solidFill>
                                <a:srgbClr val="00A175"/>
                              </a:solidFill>
                              <a:latin typeface="Cambria Math"/>
                            </a:rPr>
                            <m:t>𝑋</m:t>
                          </m:r>
                        </m:e>
                        <m:sub>
                          <m:r>
                            <a:rPr lang="en-US" sz="2667" b="0" i="1" smtClean="0">
                              <a:solidFill>
                                <a:srgbClr val="00A175"/>
                              </a:solidFill>
                              <a:latin typeface="Cambria Math"/>
                            </a:rPr>
                            <m:t>𝑔</m:t>
                          </m:r>
                          <m:r>
                            <a:rPr lang="en-US" sz="2667" i="1">
                              <a:solidFill>
                                <a:srgbClr val="00A175"/>
                              </a:solidFill>
                              <a:latin typeface="Cambria Math"/>
                            </a:rPr>
                            <m:t>,</m:t>
                          </m:r>
                          <m:sSub>
                            <m:sSubPr>
                              <m:ctrlPr>
                                <a:rPr lang="en-US" sz="2667" i="1">
                                  <a:solidFill>
                                    <a:srgbClr val="00A175"/>
                                  </a:solidFill>
                                  <a:latin typeface="Cambria Math" panose="02040503050406030204" pitchFamily="18" charset="0"/>
                                </a:rPr>
                              </m:ctrlPr>
                            </m:sSubPr>
                            <m:e>
                              <m:r>
                                <a:rPr lang="en-US" sz="2667" i="1">
                                  <a:solidFill>
                                    <a:srgbClr val="00A175"/>
                                  </a:solidFill>
                                  <a:latin typeface="Cambria Math"/>
                                </a:rPr>
                                <m:t>𝑛</m:t>
                              </m:r>
                            </m:e>
                            <m:sub>
                              <m:r>
                                <a:rPr lang="en-US" sz="2667" b="0" i="1" smtClean="0">
                                  <a:solidFill>
                                    <a:srgbClr val="00A175"/>
                                  </a:solidFill>
                                  <a:latin typeface="Cambria Math"/>
                                </a:rPr>
                                <m:t>𝑔</m:t>
                              </m:r>
                            </m:sub>
                          </m:sSub>
                        </m:sub>
                      </m:sSub>
                      <m:r>
                        <a:rPr lang="en-US" sz="2667" i="1">
                          <a:solidFill>
                            <a:srgbClr val="00A175"/>
                          </a:solidFill>
                          <a:latin typeface="Cambria Math"/>
                        </a:rPr>
                        <m:t>~ </m:t>
                      </m:r>
                      <m:sSub>
                        <m:sSubPr>
                          <m:ctrlPr>
                            <a:rPr lang="en-US" sz="2667" i="1">
                              <a:solidFill>
                                <a:srgbClr val="00A175"/>
                              </a:solidFill>
                              <a:latin typeface="Cambria Math" panose="02040503050406030204" pitchFamily="18" charset="0"/>
                            </a:rPr>
                          </m:ctrlPr>
                        </m:sSubPr>
                        <m:e>
                          <m:r>
                            <a:rPr lang="en-US" sz="2667" i="1">
                              <a:solidFill>
                                <a:srgbClr val="00A175"/>
                              </a:solidFill>
                              <a:latin typeface="Cambria Math"/>
                            </a:rPr>
                            <m:t>𝑝</m:t>
                          </m:r>
                        </m:e>
                        <m:sub>
                          <m:r>
                            <a:rPr lang="en-US" sz="2667" b="0" i="1" smtClean="0">
                              <a:solidFill>
                                <a:srgbClr val="00A175"/>
                              </a:solidFill>
                              <a:latin typeface="Cambria Math"/>
                            </a:rPr>
                            <m:t>𝑔</m:t>
                          </m:r>
                        </m:sub>
                      </m:sSub>
                    </m:oMath>
                  </m:oMathPara>
                </a14:m>
                <a:endParaRPr lang="cs-CZ" sz="2667" dirty="0">
                  <a:solidFill>
                    <a:srgbClr val="00A175"/>
                  </a:solidFill>
                </a:endParaRPr>
              </a:p>
              <a:p>
                <a:pPr/>
                <a14:m>
                  <m:oMathPara xmlns:m="http://schemas.openxmlformats.org/officeDocument/2006/math">
                    <m:oMathParaPr>
                      <m:jc m:val="centerGroup"/>
                    </m:oMathParaPr>
                    <m:oMath xmlns:m="http://schemas.openxmlformats.org/officeDocument/2006/math">
                      <m:sSub>
                        <m:sSubPr>
                          <m:ctrlPr>
                            <a:rPr lang="en-US" sz="2667" i="1">
                              <a:solidFill>
                                <a:srgbClr val="FFC000"/>
                              </a:solidFill>
                              <a:latin typeface="Cambria Math" panose="02040503050406030204" pitchFamily="18" charset="0"/>
                            </a:rPr>
                          </m:ctrlPr>
                        </m:sSubPr>
                        <m:e>
                          <m:r>
                            <a:rPr lang="en-US" sz="2667" i="1">
                              <a:solidFill>
                                <a:srgbClr val="FFC000"/>
                              </a:solidFill>
                              <a:latin typeface="Cambria Math"/>
                            </a:rPr>
                            <m:t>𝑋</m:t>
                          </m:r>
                        </m:e>
                        <m:sub>
                          <m:r>
                            <a:rPr lang="en-US" sz="2667" b="0" i="1" smtClean="0">
                              <a:solidFill>
                                <a:srgbClr val="FFC000"/>
                              </a:solidFill>
                              <a:latin typeface="Cambria Math"/>
                            </a:rPr>
                            <m:t>𝑜</m:t>
                          </m:r>
                          <m:r>
                            <a:rPr lang="en-US" sz="2667" i="1">
                              <a:solidFill>
                                <a:srgbClr val="FFC000"/>
                              </a:solidFill>
                              <a:latin typeface="Cambria Math"/>
                            </a:rPr>
                            <m:t>,</m:t>
                          </m:r>
                          <m:r>
                            <a:rPr lang="en-US" sz="2667" b="0" i="1" smtClean="0">
                              <a:solidFill>
                                <a:srgbClr val="FFC000"/>
                              </a:solidFill>
                              <a:latin typeface="Cambria Math"/>
                            </a:rPr>
                            <m:t>1</m:t>
                          </m:r>
                        </m:sub>
                      </m:sSub>
                      <m:r>
                        <a:rPr lang="en-US" sz="2667" i="1" smtClean="0">
                          <a:solidFill>
                            <a:srgbClr val="FFC000"/>
                          </a:solidFill>
                          <a:latin typeface="Cambria Math"/>
                        </a:rPr>
                        <m:t>,</m:t>
                      </m:r>
                      <m:sSub>
                        <m:sSubPr>
                          <m:ctrlPr>
                            <a:rPr lang="en-US" sz="2667" i="1">
                              <a:solidFill>
                                <a:srgbClr val="FFC000"/>
                              </a:solidFill>
                              <a:latin typeface="Cambria Math" panose="02040503050406030204" pitchFamily="18" charset="0"/>
                            </a:rPr>
                          </m:ctrlPr>
                        </m:sSubPr>
                        <m:e>
                          <m:r>
                            <a:rPr lang="en-US" sz="2667" i="1">
                              <a:solidFill>
                                <a:srgbClr val="FFC000"/>
                              </a:solidFill>
                              <a:latin typeface="Cambria Math"/>
                            </a:rPr>
                            <m:t>𝑋</m:t>
                          </m:r>
                        </m:e>
                        <m:sub>
                          <m:r>
                            <a:rPr lang="en-US" sz="2667" b="0" i="1" smtClean="0">
                              <a:solidFill>
                                <a:srgbClr val="FFC000"/>
                              </a:solidFill>
                              <a:latin typeface="Cambria Math"/>
                            </a:rPr>
                            <m:t>𝑜</m:t>
                          </m:r>
                          <m:r>
                            <a:rPr lang="en-US" sz="2667" i="1">
                              <a:solidFill>
                                <a:srgbClr val="FFC000"/>
                              </a:solidFill>
                              <a:latin typeface="Cambria Math"/>
                            </a:rPr>
                            <m:t>,2</m:t>
                          </m:r>
                        </m:sub>
                      </m:sSub>
                      <m:r>
                        <a:rPr lang="en-US" sz="2667" i="1">
                          <a:solidFill>
                            <a:srgbClr val="FFC000"/>
                          </a:solidFill>
                          <a:latin typeface="Cambria Math"/>
                        </a:rPr>
                        <m:t>,…,</m:t>
                      </m:r>
                      <m:sSub>
                        <m:sSubPr>
                          <m:ctrlPr>
                            <a:rPr lang="en-US" sz="2667" i="1">
                              <a:solidFill>
                                <a:srgbClr val="FFC000"/>
                              </a:solidFill>
                              <a:latin typeface="Cambria Math" panose="02040503050406030204" pitchFamily="18" charset="0"/>
                            </a:rPr>
                          </m:ctrlPr>
                        </m:sSubPr>
                        <m:e>
                          <m:r>
                            <a:rPr lang="en-US" sz="2667" i="1">
                              <a:solidFill>
                                <a:srgbClr val="FFC000"/>
                              </a:solidFill>
                              <a:latin typeface="Cambria Math"/>
                            </a:rPr>
                            <m:t>𝑋</m:t>
                          </m:r>
                        </m:e>
                        <m:sub>
                          <m:r>
                            <a:rPr lang="en-US" sz="2667" b="0" i="1" smtClean="0">
                              <a:solidFill>
                                <a:srgbClr val="FFC000"/>
                              </a:solidFill>
                              <a:latin typeface="Cambria Math"/>
                            </a:rPr>
                            <m:t>𝑜</m:t>
                          </m:r>
                          <m:r>
                            <a:rPr lang="en-US" sz="2667" i="1">
                              <a:solidFill>
                                <a:srgbClr val="FFC000"/>
                              </a:solidFill>
                              <a:latin typeface="Cambria Math"/>
                            </a:rPr>
                            <m:t>,</m:t>
                          </m:r>
                          <m:sSub>
                            <m:sSubPr>
                              <m:ctrlPr>
                                <a:rPr lang="en-US" sz="2667" i="1">
                                  <a:solidFill>
                                    <a:srgbClr val="FFC000"/>
                                  </a:solidFill>
                                  <a:latin typeface="Cambria Math" panose="02040503050406030204" pitchFamily="18" charset="0"/>
                                </a:rPr>
                              </m:ctrlPr>
                            </m:sSubPr>
                            <m:e>
                              <m:r>
                                <a:rPr lang="en-US" sz="2667" i="1">
                                  <a:solidFill>
                                    <a:srgbClr val="FFC000"/>
                                  </a:solidFill>
                                  <a:latin typeface="Cambria Math"/>
                                </a:rPr>
                                <m:t>𝑛</m:t>
                              </m:r>
                            </m:e>
                            <m:sub>
                              <m:r>
                                <a:rPr lang="en-US" sz="2667" b="0" i="1" smtClean="0">
                                  <a:solidFill>
                                    <a:srgbClr val="FFC000"/>
                                  </a:solidFill>
                                  <a:latin typeface="Cambria Math"/>
                                </a:rPr>
                                <m:t>𝑜</m:t>
                              </m:r>
                            </m:sub>
                          </m:sSub>
                        </m:sub>
                      </m:sSub>
                      <m:r>
                        <a:rPr lang="en-US" sz="2667" i="1">
                          <a:solidFill>
                            <a:srgbClr val="FFC000"/>
                          </a:solidFill>
                          <a:latin typeface="Cambria Math"/>
                        </a:rPr>
                        <m:t>~ </m:t>
                      </m:r>
                      <m:sSub>
                        <m:sSubPr>
                          <m:ctrlPr>
                            <a:rPr lang="en-US" sz="2667" i="1">
                              <a:solidFill>
                                <a:srgbClr val="FFC000"/>
                              </a:solidFill>
                              <a:latin typeface="Cambria Math" panose="02040503050406030204" pitchFamily="18" charset="0"/>
                            </a:rPr>
                          </m:ctrlPr>
                        </m:sSubPr>
                        <m:e>
                          <m:r>
                            <a:rPr lang="en-US" sz="2667" i="1">
                              <a:solidFill>
                                <a:srgbClr val="FFC000"/>
                              </a:solidFill>
                              <a:latin typeface="Cambria Math"/>
                            </a:rPr>
                            <m:t>𝑝</m:t>
                          </m:r>
                        </m:e>
                        <m:sub>
                          <m:r>
                            <a:rPr lang="en-US" sz="2667" b="0" i="1" smtClean="0">
                              <a:solidFill>
                                <a:srgbClr val="FFC000"/>
                              </a:solidFill>
                              <a:latin typeface="Cambria Math"/>
                            </a:rPr>
                            <m:t>𝑜</m:t>
                          </m:r>
                        </m:sub>
                      </m:sSub>
                    </m:oMath>
                  </m:oMathPara>
                </a14:m>
                <a:endParaRPr lang="cs-CZ" sz="2667" dirty="0">
                  <a:solidFill>
                    <a:srgbClr val="FFC000"/>
                  </a:solidFill>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3791395" y="3825547"/>
                <a:ext cx="1849304" cy="1478033"/>
              </a:xfrm>
              <a:prstGeom prst="rect">
                <a:avLst/>
              </a:prstGeom>
              <a:blipFill rotWithShape="1">
                <a:blip r:embed="rId6"/>
                <a:stretch>
                  <a:fillRect r="-78218"/>
                </a:stretch>
              </a:blipFill>
            </p:spPr>
            <p:txBody>
              <a:bodyPr/>
              <a:lstStyle/>
              <a:p>
                <a:r>
                  <a:rPr lang="en-US">
                    <a:noFill/>
                  </a:rPr>
                  <a:t> </a:t>
                </a:r>
              </a:p>
            </p:txBody>
          </p:sp>
        </mc:Fallback>
      </mc:AlternateContent>
      <p:sp>
        <p:nvSpPr>
          <p:cNvPr id="7" name="Title 6"/>
          <p:cNvSpPr>
            <a:spLocks noGrp="1"/>
          </p:cNvSpPr>
          <p:nvPr>
            <p:ph type="title"/>
          </p:nvPr>
        </p:nvSpPr>
        <p:spPr/>
        <p:txBody>
          <a:bodyPr/>
          <a:lstStyle/>
          <a:p>
            <a:r>
              <a:rPr lang="en-US" dirty="0"/>
              <a:t>Multiple importance sampling</a:t>
            </a:r>
            <a:endParaRPr lang="cs-CZ" dirty="0"/>
          </a:p>
        </p:txBody>
      </p:sp>
      <p:grpSp>
        <p:nvGrpSpPr>
          <p:cNvPr id="39" name="Group 38"/>
          <p:cNvGrpSpPr/>
          <p:nvPr/>
        </p:nvGrpSpPr>
        <p:grpSpPr>
          <a:xfrm>
            <a:off x="3655599" y="5341400"/>
            <a:ext cx="2957862" cy="636078"/>
            <a:chOff x="5062898" y="902225"/>
            <a:chExt cx="2218396" cy="6563978"/>
          </a:xfrm>
        </p:grpSpPr>
        <p:sp>
          <p:nvSpPr>
            <p:cNvPr id="40" name="Right Brace 39"/>
            <p:cNvSpPr/>
            <p:nvPr/>
          </p:nvSpPr>
          <p:spPr>
            <a:xfrm rot="16200000" flipH="1">
              <a:off x="5709013" y="354868"/>
              <a:ext cx="961085" cy="2055800"/>
            </a:xfrm>
            <a:prstGeom prst="rightBrace">
              <a:avLst>
                <a:gd name="adj1" fmla="val 58397"/>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sz="2400"/>
            </a:p>
          </p:txBody>
        </p:sp>
        <p:sp>
          <p:nvSpPr>
            <p:cNvPr id="41" name="TextBox 40"/>
            <p:cNvSpPr txBox="1"/>
            <p:nvPr/>
          </p:nvSpPr>
          <p:spPr>
            <a:xfrm>
              <a:off x="5062898" y="2702072"/>
              <a:ext cx="2218396" cy="4764131"/>
            </a:xfrm>
            <a:prstGeom prst="rect">
              <a:avLst/>
            </a:prstGeom>
            <a:noFill/>
            <a:ln>
              <a:noFill/>
            </a:ln>
          </p:spPr>
          <p:txBody>
            <a:bodyPr wrap="none" rtlCol="0">
              <a:spAutoFit/>
            </a:bodyPr>
            <a:lstStyle/>
            <a:p>
              <a:pPr algn="ctr"/>
              <a:r>
                <a:rPr lang="en-GB" sz="2400" dirty="0"/>
                <a:t>Combination strategy</a:t>
              </a:r>
            </a:p>
          </p:txBody>
        </p:sp>
      </p:grpSp>
      <mc:AlternateContent xmlns:mc="http://schemas.openxmlformats.org/markup-compatibility/2006" xmlns:a14="http://schemas.microsoft.com/office/drawing/2010/main">
        <mc:Choice Requires="a14">
          <p:sp>
            <p:nvSpPr>
              <p:cNvPr id="36" name="TextBox 35"/>
              <p:cNvSpPr txBox="1"/>
              <p:nvPr/>
            </p:nvSpPr>
            <p:spPr>
              <a:xfrm>
                <a:off x="1135811" y="3802765"/>
                <a:ext cx="1935530" cy="566181"/>
              </a:xfrm>
              <a:prstGeom prst="rect">
                <a:avLst/>
              </a:prstGeom>
              <a:noFill/>
            </p:spPr>
            <p:txBody>
              <a:bodyPr wrap="none" rtlCol="0">
                <a:spAutoFit/>
              </a:bodyPr>
              <a:lstStyle/>
              <a:p>
                <a:r>
                  <a:rPr lang="en-US" sz="2667" dirty="0"/>
                  <a:t> </a:t>
                </a:r>
                <a14:m>
                  <m:oMath xmlns:m="http://schemas.openxmlformats.org/officeDocument/2006/math">
                    <m:r>
                      <a:rPr lang="en-US" sz="2667" i="1">
                        <a:latin typeface="Cambria Math"/>
                      </a:rPr>
                      <m:t>𝐹</m:t>
                    </m:r>
                    <m:r>
                      <a:rPr lang="en-US" sz="2667" i="1">
                        <a:latin typeface="Cambria Math"/>
                      </a:rPr>
                      <m:t>= </m:t>
                    </m:r>
                    <m:nary>
                      <m:naryPr>
                        <m:limLoc m:val="undOvr"/>
                        <m:subHide m:val="on"/>
                        <m:supHide m:val="on"/>
                        <m:ctrlPr>
                          <a:rPr lang="en-US" sz="2667" i="1">
                            <a:latin typeface="Cambria Math" panose="02040503050406030204" pitchFamily="18" charset="0"/>
                          </a:rPr>
                        </m:ctrlPr>
                      </m:naryPr>
                      <m:sub/>
                      <m:sup/>
                      <m:e>
                        <m:r>
                          <a:rPr lang="en-US" sz="2667" i="1">
                            <a:latin typeface="Cambria Math"/>
                          </a:rPr>
                          <m:t>𝑓</m:t>
                        </m:r>
                        <m:d>
                          <m:dPr>
                            <m:ctrlPr>
                              <a:rPr lang="en-US" sz="2667" i="1">
                                <a:latin typeface="Cambria Math" panose="02040503050406030204" pitchFamily="18" charset="0"/>
                              </a:rPr>
                            </m:ctrlPr>
                          </m:dPr>
                          <m:e>
                            <m:r>
                              <a:rPr lang="en-US" sz="2667" i="1">
                                <a:latin typeface="Cambria Math"/>
                              </a:rPr>
                              <m:t>𝑥</m:t>
                            </m:r>
                          </m:e>
                        </m:d>
                      </m:e>
                    </m:nary>
                  </m:oMath>
                </a14:m>
                <a:endParaRPr lang="cs-CZ" sz="2667" dirty="0">
                  <a:latin typeface="Corbel" panose="020B0503020204020204" pitchFamily="34" charset="0"/>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1135811" y="3802765"/>
                <a:ext cx="1935530" cy="566181"/>
              </a:xfrm>
              <a:prstGeom prst="rect">
                <a:avLst/>
              </a:prstGeom>
              <a:blipFill>
                <a:blip r:embed="rId17"/>
                <a:stretch>
                  <a:fillRect/>
                </a:stretch>
              </a:blipFill>
            </p:spPr>
            <p:txBody>
              <a:bodyPr/>
              <a:lstStyle/>
              <a:p>
                <a:r>
                  <a:rPr lang="LID4096">
                    <a:noFill/>
                  </a:rPr>
                  <a:t> </a:t>
                </a:r>
              </a:p>
            </p:txBody>
          </p:sp>
        </mc:Fallback>
      </mc:AlternateContent>
      <p:sp>
        <p:nvSpPr>
          <p:cNvPr id="5" name="Rectangle 4"/>
          <p:cNvSpPr/>
          <p:nvPr/>
        </p:nvSpPr>
        <p:spPr>
          <a:xfrm>
            <a:off x="7787700" y="5485035"/>
            <a:ext cx="3810402" cy="523220"/>
          </a:xfrm>
          <a:prstGeom prst="rect">
            <a:avLst/>
          </a:prstGeom>
        </p:spPr>
        <p:txBody>
          <a:bodyPr wrap="none">
            <a:spAutoFit/>
          </a:bodyPr>
          <a:lstStyle/>
          <a:p>
            <a:r>
              <a:rPr lang="en-US" sz="2800" i="1" dirty="0" err="1"/>
              <a:t>Veach</a:t>
            </a:r>
            <a:r>
              <a:rPr lang="en-US" sz="2800" i="1" dirty="0"/>
              <a:t> and </a:t>
            </a:r>
            <a:r>
              <a:rPr lang="en-US" sz="2800" i="1" dirty="0" err="1"/>
              <a:t>Guibas</a:t>
            </a:r>
            <a:r>
              <a:rPr lang="en-US" sz="2800" i="1" dirty="0"/>
              <a:t> [1995]</a:t>
            </a:r>
            <a:endParaRPr lang="cs-CZ" sz="2800" dirty="0"/>
          </a:p>
        </p:txBody>
      </p:sp>
      <p:sp>
        <p:nvSpPr>
          <p:cNvPr id="2" name="Footer Placeholder 1"/>
          <p:cNvSpPr>
            <a:spLocks noGrp="1"/>
          </p:cNvSpPr>
          <p:nvPr>
            <p:ph type="ftr" sz="quarter" idx="10"/>
          </p:nvPr>
        </p:nvSpPr>
        <p:spPr/>
        <p:txBody>
          <a:bodyPr/>
          <a:lstStyle/>
          <a:p>
            <a:pPr algn="l"/>
            <a:r>
              <a:rPr lang="en-US">
                <a:solidFill>
                  <a:srgbClr val="34205B"/>
                </a:solidFill>
              </a:rPr>
              <a:t>Kondapaneni, Vévoda, Grittmann, Skřivan, Slusallek, Křivánek -- Optimal multiple importance sampling</a:t>
            </a:r>
            <a:endParaRPr lang="cs-CZ" dirty="0">
              <a:solidFill>
                <a:srgbClr val="34205B"/>
              </a:solidFill>
            </a:endParaRPr>
          </a:p>
        </p:txBody>
      </p:sp>
      <p:sp>
        <p:nvSpPr>
          <p:cNvPr id="4" name="Slide Number Placeholder 3"/>
          <p:cNvSpPr>
            <a:spLocks noGrp="1"/>
          </p:cNvSpPr>
          <p:nvPr>
            <p:ph type="sldNum" sz="quarter" idx="11"/>
          </p:nvPr>
        </p:nvSpPr>
        <p:spPr/>
        <p:txBody>
          <a:bodyPr/>
          <a:lstStyle/>
          <a:p>
            <a:fld id="{22715E2D-623F-42BE-A608-3D699D020166}" type="slidenum">
              <a:rPr lang="x-none" smtClean="0"/>
              <a:pPr/>
              <a:t>59</a:t>
            </a:fld>
            <a:endParaRPr lang="x-none" dirty="0"/>
          </a:p>
        </p:txBody>
      </p:sp>
      <p:pic>
        <p:nvPicPr>
          <p:cNvPr id="6" name="Picture 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183577" y="-1776203"/>
            <a:ext cx="2886906" cy="1623191"/>
          </a:xfrm>
          <a:prstGeom prst="rect">
            <a:avLst/>
          </a:prstGeom>
        </p:spPr>
      </p:pic>
      <p:pic>
        <p:nvPicPr>
          <p:cNvPr id="14" name="Picture 1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378060" y="-1095028"/>
            <a:ext cx="2628000" cy="617181"/>
          </a:xfrm>
          <a:prstGeom prst="rect">
            <a:avLst/>
          </a:prstGeom>
        </p:spPr>
      </p:pic>
      <p:pic>
        <p:nvPicPr>
          <p:cNvPr id="18" name="Picture 17"/>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834241" y="1910994"/>
            <a:ext cx="2628000" cy="1080135"/>
          </a:xfrm>
          <a:prstGeom prst="rect">
            <a:avLst/>
          </a:prstGeom>
        </p:spPr>
      </p:pic>
      <p:pic>
        <p:nvPicPr>
          <p:cNvPr id="19" name="Picture 1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378060" y="-1042403"/>
            <a:ext cx="2628000" cy="561272"/>
          </a:xfrm>
          <a:prstGeom prst="rect">
            <a:avLst/>
          </a:prstGeom>
        </p:spPr>
      </p:pic>
      <p:pic>
        <p:nvPicPr>
          <p:cNvPr id="22" name="Picture 21"/>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809219" y="2773117"/>
            <a:ext cx="2628000" cy="41160"/>
          </a:xfrm>
          <a:prstGeom prst="rect">
            <a:avLst/>
          </a:prstGeom>
        </p:spPr>
      </p:pic>
      <mc:AlternateContent xmlns:mc="http://schemas.openxmlformats.org/markup-compatibility/2006" xmlns:a14="http://schemas.microsoft.com/office/drawing/2010/main">
        <mc:Choice Requires="a14">
          <p:sp>
            <p:nvSpPr>
              <p:cNvPr id="48" name="TextBox 47"/>
              <p:cNvSpPr txBox="1"/>
              <p:nvPr/>
            </p:nvSpPr>
            <p:spPr>
              <a:xfrm>
                <a:off x="2135189" y="1842116"/>
                <a:ext cx="451149" cy="5027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667" i="1">
                          <a:latin typeface="Cambria Math"/>
                        </a:rPr>
                        <m:t>𝑓</m:t>
                      </m:r>
                    </m:oMath>
                  </m:oMathPara>
                </a14:m>
                <a:endParaRPr lang="cs-CZ" sz="2667" dirty="0">
                  <a:latin typeface="Corbel" panose="020B0503020204020204" pitchFamily="34" charset="0"/>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2135189" y="1842116"/>
                <a:ext cx="451149" cy="502766"/>
              </a:xfrm>
              <a:prstGeom prst="rect">
                <a:avLst/>
              </a:prstGeom>
              <a:blipFill>
                <a:blip r:embed="rId23"/>
                <a:stretch>
                  <a:fillRect/>
                </a:stretch>
              </a:blipFill>
            </p:spPr>
            <p:txBody>
              <a:bodyPr/>
              <a:lstStyle/>
              <a:p>
                <a:r>
                  <a:rPr lang="cs-CZ">
                    <a:noFill/>
                  </a:rPr>
                  <a:t> </a:t>
                </a:r>
              </a:p>
            </p:txBody>
          </p:sp>
        </mc:Fallback>
      </mc:AlternateContent>
      <p:pic>
        <p:nvPicPr>
          <p:cNvPr id="49" name="Picture 4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89576" y="2385083"/>
            <a:ext cx="2628000" cy="617181"/>
          </a:xfrm>
          <a:prstGeom prst="rect">
            <a:avLst/>
          </a:prstGeom>
        </p:spPr>
      </p:pic>
      <p:pic>
        <p:nvPicPr>
          <p:cNvPr id="50" name="Picture 4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95649" y="1690188"/>
            <a:ext cx="2886906" cy="1623191"/>
          </a:xfrm>
          <a:prstGeom prst="rect">
            <a:avLst/>
          </a:prstGeom>
        </p:spPr>
      </p:pic>
      <p:cxnSp>
        <p:nvCxnSpPr>
          <p:cNvPr id="37" name="Straight Arrow Connector 36"/>
          <p:cNvCxnSpPr/>
          <p:nvPr/>
        </p:nvCxnSpPr>
        <p:spPr>
          <a:xfrm flipH="1">
            <a:off x="1591733" y="2768522"/>
            <a:ext cx="440787" cy="973745"/>
          </a:xfrm>
          <a:prstGeom prst="straightConnector1">
            <a:avLst/>
          </a:prstGeom>
          <a:ln w="19050">
            <a:solidFill>
              <a:schemeClr val="tx1"/>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pic>
        <p:nvPicPr>
          <p:cNvPr id="51" name="Picture 50"/>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809219" y="2432620"/>
            <a:ext cx="2628000" cy="561272"/>
          </a:xfrm>
          <a:prstGeom prst="rect">
            <a:avLst/>
          </a:prstGeom>
        </p:spPr>
      </p:pic>
      <p:pic>
        <p:nvPicPr>
          <p:cNvPr id="52" name="Picture 5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636701" y="1690187"/>
            <a:ext cx="2886906" cy="1623191"/>
          </a:xfrm>
          <a:prstGeom prst="rect">
            <a:avLst/>
          </a:prstGeom>
        </p:spPr>
      </p:pic>
      <mc:AlternateContent xmlns:mc="http://schemas.openxmlformats.org/markup-compatibility/2006" xmlns:a14="http://schemas.microsoft.com/office/drawing/2010/main">
        <mc:Choice Requires="a14">
          <p:sp>
            <p:nvSpPr>
              <p:cNvPr id="54" name="TextBox 53"/>
              <p:cNvSpPr txBox="1"/>
              <p:nvPr/>
            </p:nvSpPr>
            <p:spPr>
              <a:xfrm>
                <a:off x="5362082" y="2093499"/>
                <a:ext cx="603435" cy="5027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667" i="1" smtClean="0">
                              <a:solidFill>
                                <a:srgbClr val="56B4E9"/>
                              </a:solidFill>
                              <a:latin typeface="Cambria Math" panose="02040503050406030204" pitchFamily="18" charset="0"/>
                            </a:rPr>
                          </m:ctrlPr>
                        </m:sSubPr>
                        <m:e>
                          <m:r>
                            <a:rPr lang="en-US" sz="2667" i="1">
                              <a:solidFill>
                                <a:srgbClr val="56B4E9"/>
                              </a:solidFill>
                              <a:latin typeface="Cambria Math"/>
                            </a:rPr>
                            <m:t>𝑝</m:t>
                          </m:r>
                        </m:e>
                        <m:sub>
                          <m:r>
                            <a:rPr lang="en-US" sz="2667" b="0" i="1" smtClean="0">
                              <a:solidFill>
                                <a:srgbClr val="56B4E9"/>
                              </a:solidFill>
                              <a:latin typeface="Cambria Math"/>
                            </a:rPr>
                            <m:t>𝑏</m:t>
                          </m:r>
                        </m:sub>
                      </m:sSub>
                    </m:oMath>
                  </m:oMathPara>
                </a14:m>
                <a:endParaRPr lang="cs-CZ" sz="2667" dirty="0">
                  <a:solidFill>
                    <a:srgbClr val="56B4E9"/>
                  </a:solidFill>
                  <a:latin typeface="Corbel" panose="020B0503020204020204" pitchFamily="34" charset="0"/>
                </a:endParaRPr>
              </a:p>
            </p:txBody>
          </p:sp>
        </mc:Choice>
        <mc:Fallback xmlns="">
          <p:sp>
            <p:nvSpPr>
              <p:cNvPr id="54" name="TextBox 53"/>
              <p:cNvSpPr txBox="1">
                <a:spLocks noRot="1" noChangeAspect="1" noMove="1" noResize="1" noEditPoints="1" noAdjustHandles="1" noChangeArrowheads="1" noChangeShapeType="1" noTextEdit="1"/>
              </p:cNvSpPr>
              <p:nvPr/>
            </p:nvSpPr>
            <p:spPr>
              <a:xfrm>
                <a:off x="5362082" y="2093499"/>
                <a:ext cx="603435" cy="502766"/>
              </a:xfrm>
              <a:prstGeom prst="rect">
                <a:avLst/>
              </a:prstGeom>
              <a:blipFill rotWithShape="1">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p:cNvSpPr txBox="1"/>
              <p:nvPr/>
            </p:nvSpPr>
            <p:spPr>
              <a:xfrm>
                <a:off x="4014090" y="1595059"/>
                <a:ext cx="598112" cy="5027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667" i="1" smtClean="0">
                              <a:solidFill>
                                <a:srgbClr val="ECAF26"/>
                              </a:solidFill>
                              <a:latin typeface="Cambria Math" panose="02040503050406030204" pitchFamily="18" charset="0"/>
                            </a:rPr>
                          </m:ctrlPr>
                        </m:sSubPr>
                        <m:e>
                          <m:r>
                            <a:rPr lang="en-US" sz="2667" i="1">
                              <a:solidFill>
                                <a:srgbClr val="ECAF26"/>
                              </a:solidFill>
                              <a:latin typeface="Cambria Math"/>
                            </a:rPr>
                            <m:t>𝑝</m:t>
                          </m:r>
                        </m:e>
                        <m:sub>
                          <m:r>
                            <a:rPr lang="en-US" sz="2667" b="0" i="1" smtClean="0">
                              <a:solidFill>
                                <a:srgbClr val="ECAF26"/>
                              </a:solidFill>
                              <a:latin typeface="Cambria Math"/>
                            </a:rPr>
                            <m:t>𝑜</m:t>
                          </m:r>
                        </m:sub>
                      </m:sSub>
                    </m:oMath>
                  </m:oMathPara>
                </a14:m>
                <a:endParaRPr lang="cs-CZ" sz="2667" dirty="0">
                  <a:solidFill>
                    <a:srgbClr val="ECAF26"/>
                  </a:solidFill>
                  <a:latin typeface="Corbel" panose="020B0503020204020204" pitchFamily="34" charset="0"/>
                </a:endParaRPr>
              </a:p>
            </p:txBody>
          </p:sp>
        </mc:Choice>
        <mc:Fallback xmlns="">
          <p:sp>
            <p:nvSpPr>
              <p:cNvPr id="55" name="TextBox 54"/>
              <p:cNvSpPr txBox="1">
                <a:spLocks noRot="1" noChangeAspect="1" noMove="1" noResize="1" noEditPoints="1" noAdjustHandles="1" noChangeArrowheads="1" noChangeShapeType="1" noTextEdit="1"/>
              </p:cNvSpPr>
              <p:nvPr/>
            </p:nvSpPr>
            <p:spPr>
              <a:xfrm>
                <a:off x="4014090" y="1595059"/>
                <a:ext cx="598112" cy="502766"/>
              </a:xfrm>
              <a:prstGeom prst="rect">
                <a:avLst/>
              </a:prstGeom>
              <a:blipFill rotWithShape="1">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6017780" y="2264019"/>
                <a:ext cx="614527" cy="53591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667" i="1" smtClean="0">
                              <a:solidFill>
                                <a:srgbClr val="00A175"/>
                              </a:solidFill>
                              <a:latin typeface="Cambria Math" panose="02040503050406030204" pitchFamily="18" charset="0"/>
                            </a:rPr>
                          </m:ctrlPr>
                        </m:sSubPr>
                        <m:e>
                          <m:r>
                            <a:rPr lang="en-US" sz="2667" i="1">
                              <a:solidFill>
                                <a:srgbClr val="00A175"/>
                              </a:solidFill>
                              <a:latin typeface="Cambria Math"/>
                            </a:rPr>
                            <m:t>𝑝</m:t>
                          </m:r>
                        </m:e>
                        <m:sub>
                          <m:r>
                            <a:rPr lang="en-US" sz="2667" b="0" i="1" smtClean="0">
                              <a:solidFill>
                                <a:srgbClr val="00A175"/>
                              </a:solidFill>
                              <a:latin typeface="Cambria Math"/>
                            </a:rPr>
                            <m:t>𝑔</m:t>
                          </m:r>
                        </m:sub>
                      </m:sSub>
                    </m:oMath>
                  </m:oMathPara>
                </a14:m>
                <a:endParaRPr lang="cs-CZ" sz="2667" dirty="0">
                  <a:solidFill>
                    <a:srgbClr val="00A175"/>
                  </a:solidFill>
                  <a:latin typeface="Corbel" panose="020B0503020204020204" pitchFamily="34" charset="0"/>
                </a:endParaRPr>
              </a:p>
            </p:txBody>
          </p:sp>
        </mc:Choice>
        <mc:Fallback xmlns="">
          <p:sp>
            <p:nvSpPr>
              <p:cNvPr id="56" name="TextBox 55"/>
              <p:cNvSpPr txBox="1">
                <a:spLocks noRot="1" noChangeAspect="1" noMove="1" noResize="1" noEditPoints="1" noAdjustHandles="1" noChangeArrowheads="1" noChangeShapeType="1" noTextEdit="1"/>
              </p:cNvSpPr>
              <p:nvPr/>
            </p:nvSpPr>
            <p:spPr>
              <a:xfrm>
                <a:off x="6017780" y="2264019"/>
                <a:ext cx="614527" cy="535916"/>
              </a:xfrm>
              <a:prstGeom prst="rect">
                <a:avLst/>
              </a:prstGeom>
              <a:blipFill rotWithShape="1">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p:cNvSpPr txBox="1"/>
              <p:nvPr/>
            </p:nvSpPr>
            <p:spPr>
              <a:xfrm>
                <a:off x="7280292" y="1842114"/>
                <a:ext cx="3566301" cy="108593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667" i="1">
                              <a:latin typeface="Cambria Math" panose="02040503050406030204" pitchFamily="18" charset="0"/>
                            </a:rPr>
                          </m:ctrlPr>
                        </m:sSubPr>
                        <m:e>
                          <m:d>
                            <m:dPr>
                              <m:begChr m:val="⟨"/>
                              <m:endChr m:val="⟩"/>
                              <m:ctrlPr>
                                <a:rPr lang="en-US" sz="2667" i="1">
                                  <a:latin typeface="Cambria Math" panose="02040503050406030204" pitchFamily="18" charset="0"/>
                                </a:rPr>
                              </m:ctrlPr>
                            </m:dPr>
                            <m:e>
                              <m:r>
                                <a:rPr lang="en-US" sz="2667" i="1">
                                  <a:latin typeface="Cambria Math"/>
                                </a:rPr>
                                <m:t>𝐹</m:t>
                              </m:r>
                            </m:e>
                          </m:d>
                        </m:e>
                        <m:sub>
                          <m:r>
                            <a:rPr lang="en-US" sz="2667" i="1">
                              <a:solidFill>
                                <a:schemeClr val="bg1"/>
                              </a:solidFill>
                              <a:latin typeface="Cambria Math"/>
                            </a:rPr>
                            <m:t>0</m:t>
                          </m:r>
                        </m:sub>
                      </m:sSub>
                      <m:r>
                        <a:rPr lang="en-US" sz="2667" i="1">
                          <a:latin typeface="Cambria Math"/>
                        </a:rPr>
                        <m:t>=</m:t>
                      </m:r>
                      <m:f>
                        <m:fPr>
                          <m:ctrlPr>
                            <a:rPr lang="en-US" sz="2667" i="1" smtClean="0">
                              <a:solidFill>
                                <a:srgbClr val="56B4E9"/>
                              </a:solidFill>
                              <a:latin typeface="Cambria Math" panose="02040503050406030204" pitchFamily="18" charset="0"/>
                            </a:rPr>
                          </m:ctrlPr>
                        </m:fPr>
                        <m:num>
                          <m:r>
                            <a:rPr lang="en-US" sz="2667" i="1">
                              <a:solidFill>
                                <a:srgbClr val="56B4E9"/>
                              </a:solidFill>
                              <a:latin typeface="Cambria Math"/>
                            </a:rPr>
                            <m:t>1</m:t>
                          </m:r>
                        </m:num>
                        <m:den>
                          <m:sSub>
                            <m:sSubPr>
                              <m:ctrlPr>
                                <a:rPr lang="en-US" sz="2667" i="1">
                                  <a:solidFill>
                                    <a:srgbClr val="56B4E9"/>
                                  </a:solidFill>
                                  <a:latin typeface="Cambria Math" panose="02040503050406030204" pitchFamily="18" charset="0"/>
                                </a:rPr>
                              </m:ctrlPr>
                            </m:sSubPr>
                            <m:e>
                              <m:r>
                                <a:rPr lang="en-US" sz="2667" i="1">
                                  <a:solidFill>
                                    <a:srgbClr val="56B4E9"/>
                                  </a:solidFill>
                                  <a:latin typeface="Cambria Math"/>
                                </a:rPr>
                                <m:t>𝑛</m:t>
                              </m:r>
                            </m:e>
                            <m:sub>
                              <m:r>
                                <a:rPr lang="en-US" sz="2667" i="1">
                                  <a:solidFill>
                                    <a:srgbClr val="56B4E9"/>
                                  </a:solidFill>
                                  <a:latin typeface="Cambria Math"/>
                                </a:rPr>
                                <m:t>1</m:t>
                              </m:r>
                            </m:sub>
                          </m:sSub>
                        </m:den>
                      </m:f>
                      <m:nary>
                        <m:naryPr>
                          <m:chr m:val="∑"/>
                          <m:subHide m:val="on"/>
                          <m:supHide m:val="on"/>
                          <m:ctrlPr>
                            <a:rPr lang="en-US" sz="2667" i="1">
                              <a:solidFill>
                                <a:srgbClr val="56B4E9"/>
                              </a:solidFill>
                              <a:latin typeface="Cambria Math" panose="02040503050406030204" pitchFamily="18" charset="0"/>
                            </a:rPr>
                          </m:ctrlPr>
                        </m:naryPr>
                        <m:sub/>
                        <m:sup/>
                        <m:e>
                          <m:f>
                            <m:fPr>
                              <m:ctrlPr>
                                <a:rPr lang="en-US" sz="2667" i="1">
                                  <a:solidFill>
                                    <a:srgbClr val="56B4E9"/>
                                  </a:solidFill>
                                  <a:latin typeface="Cambria Math" panose="02040503050406030204" pitchFamily="18" charset="0"/>
                                </a:rPr>
                              </m:ctrlPr>
                            </m:fPr>
                            <m:num>
                              <m:sSub>
                                <m:sSubPr>
                                  <m:ctrlPr>
                                    <a:rPr lang="en-US" sz="2667" i="1">
                                      <a:solidFill>
                                        <a:srgbClr val="56B4E9"/>
                                      </a:solidFill>
                                      <a:latin typeface="Cambria Math" panose="02040503050406030204" pitchFamily="18" charset="0"/>
                                    </a:rPr>
                                  </m:ctrlPr>
                                </m:sSubPr>
                                <m:e>
                                  <m:r>
                                    <a:rPr lang="en-US" sz="2667" i="1">
                                      <a:solidFill>
                                        <a:srgbClr val="56B4E9"/>
                                      </a:solidFill>
                                      <a:latin typeface="Cambria Math"/>
                                    </a:rPr>
                                    <m:t>𝑓</m:t>
                                  </m:r>
                                  <m:r>
                                    <a:rPr lang="en-US" sz="2667" i="1">
                                      <a:solidFill>
                                        <a:srgbClr val="56B4E9"/>
                                      </a:solidFill>
                                      <a:latin typeface="Cambria Math"/>
                                    </a:rPr>
                                    <m:t>(</m:t>
                                  </m:r>
                                  <m:r>
                                    <a:rPr lang="en-US" sz="2667" i="1">
                                      <a:solidFill>
                                        <a:srgbClr val="56B4E9"/>
                                      </a:solidFill>
                                      <a:latin typeface="Cambria Math"/>
                                    </a:rPr>
                                    <m:t>𝑋</m:t>
                                  </m:r>
                                </m:e>
                                <m:sub>
                                  <m:r>
                                    <a:rPr lang="en-US" sz="2667" i="1">
                                      <a:solidFill>
                                        <a:srgbClr val="56B4E9"/>
                                      </a:solidFill>
                                      <a:latin typeface="Cambria Math"/>
                                    </a:rPr>
                                    <m:t>1,</m:t>
                                  </m:r>
                                  <m:r>
                                    <a:rPr lang="en-US" sz="2667" i="1">
                                      <a:solidFill>
                                        <a:srgbClr val="56B4E9"/>
                                      </a:solidFill>
                                      <a:latin typeface="Cambria Math"/>
                                    </a:rPr>
                                    <m:t>𝑖</m:t>
                                  </m:r>
                                </m:sub>
                              </m:sSub>
                              <m:r>
                                <a:rPr lang="en-US" sz="2667" i="1">
                                  <a:solidFill>
                                    <a:srgbClr val="56B4E9"/>
                                  </a:solidFill>
                                  <a:latin typeface="Cambria Math"/>
                                </a:rPr>
                                <m:t>)</m:t>
                              </m:r>
                            </m:num>
                            <m:den>
                              <m:sSub>
                                <m:sSubPr>
                                  <m:ctrlPr>
                                    <a:rPr lang="en-US" sz="2667" i="1">
                                      <a:solidFill>
                                        <a:srgbClr val="56B4E9"/>
                                      </a:solidFill>
                                      <a:latin typeface="Cambria Math" panose="02040503050406030204" pitchFamily="18" charset="0"/>
                                    </a:rPr>
                                  </m:ctrlPr>
                                </m:sSubPr>
                                <m:e>
                                  <m:r>
                                    <a:rPr lang="en-US" sz="2667" i="1">
                                      <a:solidFill>
                                        <a:srgbClr val="56B4E9"/>
                                      </a:solidFill>
                                      <a:latin typeface="Cambria Math"/>
                                    </a:rPr>
                                    <m:t>𝑝</m:t>
                                  </m:r>
                                </m:e>
                                <m:sub>
                                  <m:r>
                                    <a:rPr lang="en-US" sz="2667" i="1">
                                      <a:solidFill>
                                        <a:srgbClr val="56B4E9"/>
                                      </a:solidFill>
                                      <a:latin typeface="Cambria Math"/>
                                    </a:rPr>
                                    <m:t>1</m:t>
                                  </m:r>
                                </m:sub>
                              </m:sSub>
                              <m:r>
                                <a:rPr lang="en-US" sz="2667" i="1">
                                  <a:solidFill>
                                    <a:srgbClr val="56B4E9"/>
                                  </a:solidFill>
                                  <a:latin typeface="Cambria Math"/>
                                </a:rPr>
                                <m:t>(</m:t>
                              </m:r>
                              <m:sSub>
                                <m:sSubPr>
                                  <m:ctrlPr>
                                    <a:rPr lang="en-US" sz="2667" i="1">
                                      <a:solidFill>
                                        <a:srgbClr val="56B4E9"/>
                                      </a:solidFill>
                                      <a:latin typeface="Cambria Math" panose="02040503050406030204" pitchFamily="18" charset="0"/>
                                    </a:rPr>
                                  </m:ctrlPr>
                                </m:sSubPr>
                                <m:e>
                                  <m:r>
                                    <a:rPr lang="en-US" sz="2667" i="1">
                                      <a:solidFill>
                                        <a:srgbClr val="56B4E9"/>
                                      </a:solidFill>
                                      <a:latin typeface="Cambria Math"/>
                                    </a:rPr>
                                    <m:t>𝑋</m:t>
                                  </m:r>
                                </m:e>
                                <m:sub>
                                  <m:r>
                                    <a:rPr lang="en-US" sz="2667" i="1">
                                      <a:solidFill>
                                        <a:srgbClr val="56B4E9"/>
                                      </a:solidFill>
                                      <a:latin typeface="Cambria Math"/>
                                    </a:rPr>
                                    <m:t>1,</m:t>
                                  </m:r>
                                  <m:r>
                                    <a:rPr lang="en-US" sz="2667" i="1">
                                      <a:solidFill>
                                        <a:srgbClr val="56B4E9"/>
                                      </a:solidFill>
                                      <a:latin typeface="Cambria Math"/>
                                    </a:rPr>
                                    <m:t>𝑖</m:t>
                                  </m:r>
                                </m:sub>
                              </m:sSub>
                              <m:r>
                                <a:rPr lang="en-US" sz="2667" i="1">
                                  <a:solidFill>
                                    <a:srgbClr val="56B4E9"/>
                                  </a:solidFill>
                                  <a:latin typeface="Cambria Math"/>
                                </a:rPr>
                                <m:t>)</m:t>
                              </m:r>
                            </m:den>
                          </m:f>
                        </m:e>
                      </m:nary>
                    </m:oMath>
                  </m:oMathPara>
                </a14:m>
                <a:endParaRPr lang="cs-CZ" sz="2667" dirty="0">
                  <a:solidFill>
                    <a:srgbClr val="56B4E9"/>
                  </a:solidFill>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7280292" y="1842114"/>
                <a:ext cx="3566301" cy="1085938"/>
              </a:xfrm>
              <a:prstGeom prst="rect">
                <a:avLst/>
              </a:prstGeom>
              <a:blipFill>
                <a:blip r:embed="rId27"/>
                <a:stretch>
                  <a:fillRect/>
                </a:stretch>
              </a:blipFill>
            </p:spPr>
            <p:txBody>
              <a:bodyPr/>
              <a:lstStyle/>
              <a:p>
                <a:r>
                  <a:rPr lang="cs-CZ">
                    <a:noFill/>
                  </a:rPr>
                  <a:t> </a:t>
                </a:r>
              </a:p>
            </p:txBody>
          </p:sp>
        </mc:Fallback>
      </mc:AlternateContent>
      <p:grpSp>
        <p:nvGrpSpPr>
          <p:cNvPr id="28" name="Group 27"/>
          <p:cNvGrpSpPr/>
          <p:nvPr/>
        </p:nvGrpSpPr>
        <p:grpSpPr>
          <a:xfrm>
            <a:off x="3679607" y="3501027"/>
            <a:ext cx="2844000" cy="1752103"/>
            <a:chOff x="3679607" y="3501027"/>
            <a:chExt cx="2844000" cy="1752103"/>
          </a:xfrm>
        </p:grpSpPr>
        <p:grpSp>
          <p:nvGrpSpPr>
            <p:cNvPr id="23" name="Group 22"/>
            <p:cNvGrpSpPr/>
            <p:nvPr/>
          </p:nvGrpSpPr>
          <p:grpSpPr>
            <a:xfrm>
              <a:off x="3679607" y="3608571"/>
              <a:ext cx="2844000" cy="1644559"/>
              <a:chOff x="-3366455" y="497260"/>
              <a:chExt cx="2844000" cy="1644559"/>
            </a:xfrm>
          </p:grpSpPr>
          <p:pic>
            <p:nvPicPr>
              <p:cNvPr id="15" name="Picture 14"/>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214878" y="810805"/>
                <a:ext cx="2628000" cy="1031412"/>
              </a:xfrm>
              <a:prstGeom prst="rect">
                <a:avLst/>
              </a:prstGeom>
            </p:spPr>
          </p:pic>
          <p:pic>
            <p:nvPicPr>
              <p:cNvPr id="16" name="Picture 15"/>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214878" y="937697"/>
                <a:ext cx="2628000" cy="902759"/>
              </a:xfrm>
              <a:prstGeom prst="rect">
                <a:avLst/>
              </a:prstGeom>
            </p:spPr>
          </p:pic>
          <p:pic>
            <p:nvPicPr>
              <p:cNvPr id="17" name="Picture 16"/>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214878" y="818123"/>
                <a:ext cx="2628000" cy="1023993"/>
              </a:xfrm>
              <a:prstGeom prst="rect">
                <a:avLst/>
              </a:prstGeom>
            </p:spPr>
          </p:pic>
          <p:pic>
            <p:nvPicPr>
              <p:cNvPr id="13" name="Picture 12"/>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366455" y="497260"/>
                <a:ext cx="2844000" cy="1644559"/>
              </a:xfrm>
              <a:prstGeom prst="rect">
                <a:avLst/>
              </a:prstGeom>
            </p:spPr>
          </p:pic>
        </p:grpSp>
        <p:grpSp>
          <p:nvGrpSpPr>
            <p:cNvPr id="27" name="Group 26"/>
            <p:cNvGrpSpPr/>
            <p:nvPr/>
          </p:nvGrpSpPr>
          <p:grpSpPr>
            <a:xfrm>
              <a:off x="3724099" y="3501027"/>
              <a:ext cx="2778367" cy="535916"/>
              <a:chOff x="3724099" y="3501027"/>
              <a:chExt cx="2778367" cy="535916"/>
            </a:xfrm>
          </p:grpSpPr>
          <mc:AlternateContent xmlns:mc="http://schemas.openxmlformats.org/markup-compatibility/2006" xmlns:a14="http://schemas.microsoft.com/office/drawing/2010/main">
            <mc:Choice Requires="a14">
              <p:sp>
                <p:nvSpPr>
                  <p:cNvPr id="59" name="TextBox 58"/>
                  <p:cNvSpPr txBox="1"/>
                  <p:nvPr/>
                </p:nvSpPr>
                <p:spPr>
                  <a:xfrm>
                    <a:off x="5848377" y="3501027"/>
                    <a:ext cx="654089" cy="53591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667" i="1" smtClean="0">
                                  <a:solidFill>
                                    <a:srgbClr val="00A175"/>
                                  </a:solidFill>
                                  <a:latin typeface="Cambria Math" panose="02040503050406030204" pitchFamily="18" charset="0"/>
                                </a:rPr>
                              </m:ctrlPr>
                            </m:sSubPr>
                            <m:e>
                              <m:r>
                                <a:rPr lang="en-US" sz="2667" i="1">
                                  <a:solidFill>
                                    <a:srgbClr val="00A175"/>
                                  </a:solidFill>
                                  <a:latin typeface="Cambria Math"/>
                                </a:rPr>
                                <m:t>𝑤</m:t>
                              </m:r>
                            </m:e>
                            <m:sub>
                              <m:r>
                                <a:rPr lang="en-US" sz="2667" b="0" i="1" smtClean="0">
                                  <a:solidFill>
                                    <a:srgbClr val="00A175"/>
                                  </a:solidFill>
                                  <a:latin typeface="Cambria Math"/>
                                </a:rPr>
                                <m:t>𝑔</m:t>
                              </m:r>
                            </m:sub>
                          </m:sSub>
                        </m:oMath>
                      </m:oMathPara>
                    </a14:m>
                    <a:endParaRPr lang="cs-CZ" sz="2667" dirty="0">
                      <a:solidFill>
                        <a:srgbClr val="00A175"/>
                      </a:solidFill>
                      <a:latin typeface="Corbel" panose="020B0503020204020204" pitchFamily="34" charset="0"/>
                    </a:endParaRPr>
                  </a:p>
                </p:txBody>
              </p:sp>
            </mc:Choice>
            <mc:Fallback xmlns="">
              <p:sp>
                <p:nvSpPr>
                  <p:cNvPr id="59" name="TextBox 58"/>
                  <p:cNvSpPr txBox="1">
                    <a:spLocks noRot="1" noChangeAspect="1" noMove="1" noResize="1" noEditPoints="1" noAdjustHandles="1" noChangeArrowheads="1" noChangeShapeType="1" noTextEdit="1"/>
                  </p:cNvSpPr>
                  <p:nvPr/>
                </p:nvSpPr>
                <p:spPr>
                  <a:xfrm>
                    <a:off x="5848377" y="3501027"/>
                    <a:ext cx="654089" cy="535916"/>
                  </a:xfrm>
                  <a:prstGeom prst="rect">
                    <a:avLst/>
                  </a:prstGeom>
                  <a:blipFill rotWithShape="1">
                    <a:blip r:embed="rId3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4746675" y="3514501"/>
                    <a:ext cx="665439" cy="5027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667" i="1" smtClean="0">
                                  <a:solidFill>
                                    <a:srgbClr val="56B4E9"/>
                                  </a:solidFill>
                                  <a:latin typeface="Cambria Math" panose="02040503050406030204" pitchFamily="18" charset="0"/>
                                </a:rPr>
                              </m:ctrlPr>
                            </m:sSubPr>
                            <m:e>
                              <m:r>
                                <a:rPr lang="en-US" sz="2667" i="1">
                                  <a:solidFill>
                                    <a:srgbClr val="56B4E9"/>
                                  </a:solidFill>
                                  <a:latin typeface="Cambria Math"/>
                                </a:rPr>
                                <m:t>𝑤</m:t>
                              </m:r>
                            </m:e>
                            <m:sub>
                              <m:r>
                                <a:rPr lang="en-US" sz="2667" b="0" i="1" smtClean="0">
                                  <a:solidFill>
                                    <a:srgbClr val="56B4E9"/>
                                  </a:solidFill>
                                  <a:latin typeface="Cambria Math"/>
                                </a:rPr>
                                <m:t>𝑏</m:t>
                              </m:r>
                            </m:sub>
                          </m:sSub>
                        </m:oMath>
                      </m:oMathPara>
                    </a14:m>
                    <a:endParaRPr lang="cs-CZ" sz="2667" dirty="0">
                      <a:solidFill>
                        <a:srgbClr val="56B4E9"/>
                      </a:solidFill>
                      <a:latin typeface="Corbel" panose="020B0503020204020204" pitchFamily="34" charset="0"/>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4746675" y="3514501"/>
                    <a:ext cx="665439" cy="502766"/>
                  </a:xfrm>
                  <a:prstGeom prst="rect">
                    <a:avLst/>
                  </a:prstGeom>
                  <a:blipFill rotWithShape="1">
                    <a:blip r:embed="rId3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p:cNvSpPr txBox="1"/>
                  <p:nvPr/>
                </p:nvSpPr>
                <p:spPr>
                  <a:xfrm>
                    <a:off x="3724099" y="3514501"/>
                    <a:ext cx="653961" cy="5027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667" i="1" smtClean="0">
                                  <a:solidFill>
                                    <a:srgbClr val="ECAF26"/>
                                  </a:solidFill>
                                  <a:latin typeface="Cambria Math" panose="02040503050406030204" pitchFamily="18" charset="0"/>
                                </a:rPr>
                              </m:ctrlPr>
                            </m:sSubPr>
                            <m:e>
                              <m:r>
                                <a:rPr lang="en-US" sz="2667" i="1">
                                  <a:solidFill>
                                    <a:srgbClr val="ECAF26"/>
                                  </a:solidFill>
                                  <a:latin typeface="Cambria Math"/>
                                </a:rPr>
                                <m:t>𝑤</m:t>
                              </m:r>
                            </m:e>
                            <m:sub>
                              <m:r>
                                <a:rPr lang="en-US" sz="2667" b="0" i="1" smtClean="0">
                                  <a:solidFill>
                                    <a:srgbClr val="ECAF26"/>
                                  </a:solidFill>
                                  <a:latin typeface="Cambria Math"/>
                                </a:rPr>
                                <m:t>𝑜</m:t>
                              </m:r>
                            </m:sub>
                          </m:sSub>
                        </m:oMath>
                      </m:oMathPara>
                    </a14:m>
                    <a:endParaRPr lang="cs-CZ" sz="2667" dirty="0">
                      <a:solidFill>
                        <a:srgbClr val="ECAF26"/>
                      </a:solidFill>
                      <a:latin typeface="Corbel" panose="020B0503020204020204" pitchFamily="34" charset="0"/>
                    </a:endParaRPr>
                  </a:p>
                </p:txBody>
              </p:sp>
            </mc:Choice>
            <mc:Fallback xmlns="">
              <p:sp>
                <p:nvSpPr>
                  <p:cNvPr id="61" name="TextBox 60"/>
                  <p:cNvSpPr txBox="1">
                    <a:spLocks noRot="1" noChangeAspect="1" noMove="1" noResize="1" noEditPoints="1" noAdjustHandles="1" noChangeArrowheads="1" noChangeShapeType="1" noTextEdit="1"/>
                  </p:cNvSpPr>
                  <p:nvPr/>
                </p:nvSpPr>
                <p:spPr>
                  <a:xfrm>
                    <a:off x="3724099" y="3514501"/>
                    <a:ext cx="653961" cy="502766"/>
                  </a:xfrm>
                  <a:prstGeom prst="rect">
                    <a:avLst/>
                  </a:prstGeom>
                  <a:blipFill rotWithShape="1">
                    <a:blip r:embed="rId34"/>
                    <a:stretch>
                      <a:fillRect/>
                    </a:stretch>
                  </a:blipFill>
                </p:spPr>
                <p:txBody>
                  <a:bodyPr/>
                  <a:lstStyle/>
                  <a:p>
                    <a:r>
                      <a:rPr lang="en-US">
                        <a:noFill/>
                      </a:rPr>
                      <a:t> </a:t>
                    </a:r>
                  </a:p>
                </p:txBody>
              </p:sp>
            </mc:Fallback>
          </mc:AlternateContent>
        </p:grpSp>
      </p:grpSp>
    </p:spTree>
    <p:extLst>
      <p:ext uri="{BB962C8B-B14F-4D97-AF65-F5344CB8AC3E}">
        <p14:creationId xmlns:p14="http://schemas.microsoft.com/office/powerpoint/2010/main" val="2214041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par>
                                <p:cTn id="25" presetID="10" presetClass="exit" presetSubtype="0" fill="hold" grpId="0" nodeType="withEffect">
                                  <p:stCondLst>
                                    <p:cond delay="0"/>
                                  </p:stCondLst>
                                  <p:childTnLst>
                                    <p:animEffect transition="out" filter="fade">
                                      <p:cBhvr>
                                        <p:cTn id="26" dur="500"/>
                                        <p:tgtEl>
                                          <p:spTgt spid="58"/>
                                        </p:tgtEl>
                                      </p:cBhvr>
                                    </p:animEffect>
                                    <p:set>
                                      <p:cBhvr>
                                        <p:cTn id="27" dur="1" fill="hold">
                                          <p:stCondLst>
                                            <p:cond delay="499"/>
                                          </p:stCondLst>
                                        </p:cTn>
                                        <p:tgtEl>
                                          <p:spTgt spid="5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10" presetClass="entr" presetSubtype="0"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childTnLst>
                                </p:cTn>
                              </p:par>
                              <p:par>
                                <p:cTn id="36" presetID="10" presetClass="exit" presetSubtype="0" fill="hold" grpId="0" nodeType="withEffect">
                                  <p:stCondLst>
                                    <p:cond delay="0"/>
                                  </p:stCondLst>
                                  <p:childTnLst>
                                    <p:animEffect transition="out" filter="fade">
                                      <p:cBhvr>
                                        <p:cTn id="37" dur="500"/>
                                        <p:tgtEl>
                                          <p:spTgt spid="45"/>
                                        </p:tgtEl>
                                      </p:cBhvr>
                                    </p:animEffect>
                                    <p:set>
                                      <p:cBhvr>
                                        <p:cTn id="38" dur="1" fill="hold">
                                          <p:stCondLst>
                                            <p:cond delay="499"/>
                                          </p:stCondLst>
                                        </p:cTn>
                                        <p:tgtEl>
                                          <p:spTgt spid="4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32"/>
                                        </p:tgtEl>
                                      </p:cBhvr>
                                    </p:animEffect>
                                    <p:set>
                                      <p:cBhvr>
                                        <p:cTn id="43" dur="1" fill="hold">
                                          <p:stCondLst>
                                            <p:cond delay="499"/>
                                          </p:stCondLst>
                                        </p:cTn>
                                        <p:tgtEl>
                                          <p:spTgt spid="32"/>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44" grpId="0"/>
      <p:bldP spid="45" grpId="0"/>
      <p:bldP spid="45" grpId="1"/>
      <p:bldP spid="55" grpId="0"/>
      <p:bldP spid="56" grpId="0"/>
      <p:bldP spid="5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5D901C25-2CF4-4303-85F6-1CD039DE0980}"/>
              </a:ext>
            </a:extLst>
          </p:cNvPr>
          <p:cNvSpPr/>
          <p:nvPr/>
        </p:nvSpPr>
        <p:spPr>
          <a:xfrm>
            <a:off x="1533778" y="3045761"/>
            <a:ext cx="9463937" cy="1200329"/>
          </a:xfrm>
          <a:prstGeom prst="rect">
            <a:avLst/>
          </a:prstGeom>
        </p:spPr>
        <p:txBody>
          <a:bodyPr wrap="none">
            <a:spAutoFit/>
          </a:bodyPr>
          <a:lstStyle/>
          <a:p>
            <a:r>
              <a:rPr lang="en-US" sz="2400" dirty="0" err="1"/>
              <a:t>Veach</a:t>
            </a:r>
            <a:r>
              <a:rPr lang="en-US" sz="2400" dirty="0"/>
              <a:t> and </a:t>
            </a:r>
            <a:r>
              <a:rPr lang="en-US" sz="2400" dirty="0" err="1"/>
              <a:t>Guibas</a:t>
            </a:r>
            <a:r>
              <a:rPr lang="en-US" sz="2400" dirty="0"/>
              <a:t>:</a:t>
            </a:r>
          </a:p>
          <a:p>
            <a:r>
              <a:rPr lang="en-US" sz="2400" dirty="0"/>
              <a:t>“</a:t>
            </a:r>
            <a:r>
              <a:rPr lang="en-US" sz="2400" b="1" dirty="0"/>
              <a:t>Optimally Combining Sampling Techniques for Monte Carlo Rendering</a:t>
            </a:r>
            <a:r>
              <a:rPr lang="en-US" sz="2400" dirty="0"/>
              <a:t>.” </a:t>
            </a:r>
          </a:p>
          <a:p>
            <a:r>
              <a:rPr lang="en-US" sz="2400" i="1" dirty="0"/>
              <a:t>SIGGRAPH ’95</a:t>
            </a:r>
            <a:r>
              <a:rPr lang="en-US" sz="2400" dirty="0"/>
              <a:t>.</a:t>
            </a:r>
          </a:p>
        </p:txBody>
      </p:sp>
      <p:sp>
        <p:nvSpPr>
          <p:cNvPr id="2" name="Title 1">
            <a:extLst>
              <a:ext uri="{FF2B5EF4-FFF2-40B4-BE49-F238E27FC236}">
                <a16:creationId xmlns:a16="http://schemas.microsoft.com/office/drawing/2014/main" id="{F9A984F3-1484-405F-9611-B80A96F3D89B}"/>
              </a:ext>
            </a:extLst>
          </p:cNvPr>
          <p:cNvSpPr>
            <a:spLocks noGrp="1"/>
          </p:cNvSpPr>
          <p:nvPr>
            <p:ph type="title"/>
          </p:nvPr>
        </p:nvSpPr>
        <p:spPr/>
        <p:txBody>
          <a:bodyPr/>
          <a:lstStyle/>
          <a:p>
            <a:r>
              <a:rPr lang="de-DE" dirty="0"/>
              <a:t>MIS: Essential for the path tracing revolution</a:t>
            </a:r>
            <a:endParaRPr lang="x-none" dirty="0"/>
          </a:p>
        </p:txBody>
      </p:sp>
      <p:pic>
        <p:nvPicPr>
          <p:cNvPr id="7" name="Picture 6"/>
          <p:cNvPicPr>
            <a:picLocks noChangeAspect="1"/>
          </p:cNvPicPr>
          <p:nvPr/>
        </p:nvPicPr>
        <p:blipFill rotWithShape="1">
          <a:blip r:embed="rId3"/>
          <a:srcRect l="10103" t="16481" r="35835" b="22500"/>
          <a:stretch/>
        </p:blipFill>
        <p:spPr>
          <a:xfrm>
            <a:off x="2672403" y="1467451"/>
            <a:ext cx="6874632" cy="4364530"/>
          </a:xfrm>
          <a:prstGeom prst="rect">
            <a:avLst/>
          </a:prstGeom>
          <a:effectLst>
            <a:outerShdw blurRad="63500" sx="102000" sy="102000" algn="ctr" rotWithShape="0">
              <a:prstClr val="black">
                <a:alpha val="40000"/>
              </a:prstClr>
            </a:outerShdw>
          </a:effectLst>
        </p:spPr>
      </p:pic>
      <p:sp>
        <p:nvSpPr>
          <p:cNvPr id="3" name="Footer Placeholder 2"/>
          <p:cNvSpPr>
            <a:spLocks noGrp="1"/>
          </p:cNvSpPr>
          <p:nvPr>
            <p:ph type="ftr" sz="quarter" idx="10"/>
          </p:nvPr>
        </p:nvSpPr>
        <p:spPr/>
        <p:txBody>
          <a:bodyPr/>
          <a:lstStyle/>
          <a:p>
            <a:pPr algn="l"/>
            <a:r>
              <a:rPr lang="en-US">
                <a:solidFill>
                  <a:srgbClr val="34205B"/>
                </a:solidFill>
              </a:rPr>
              <a:t>Kondapaneni, Vévoda, Grittmann, Skřivan, Slusallek, Křivánek -- Optimal multiple importance sampling</a:t>
            </a:r>
            <a:endParaRPr lang="cs-CZ" dirty="0">
              <a:solidFill>
                <a:srgbClr val="34205B"/>
              </a:solidFill>
            </a:endParaRPr>
          </a:p>
        </p:txBody>
      </p:sp>
      <p:sp>
        <p:nvSpPr>
          <p:cNvPr id="4" name="Slide Number Placeholder 3"/>
          <p:cNvSpPr>
            <a:spLocks noGrp="1"/>
          </p:cNvSpPr>
          <p:nvPr>
            <p:ph type="sldNum" sz="quarter" idx="11"/>
          </p:nvPr>
        </p:nvSpPr>
        <p:spPr/>
        <p:txBody>
          <a:bodyPr/>
          <a:lstStyle/>
          <a:p>
            <a:fld id="{22715E2D-623F-42BE-A608-3D699D020166}" type="slidenum">
              <a:rPr lang="x-none" smtClean="0"/>
              <a:pPr/>
              <a:t>6</a:t>
            </a:fld>
            <a:endParaRPr lang="x-none" dirty="0"/>
          </a:p>
        </p:txBody>
      </p:sp>
    </p:spTree>
    <p:extLst>
      <p:ext uri="{BB962C8B-B14F-4D97-AF65-F5344CB8AC3E}">
        <p14:creationId xmlns:p14="http://schemas.microsoft.com/office/powerpoint/2010/main" val="1753325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p:cNvGrpSpPr/>
          <p:nvPr/>
        </p:nvGrpSpPr>
        <p:grpSpPr>
          <a:xfrm>
            <a:off x="5684342" y="2919166"/>
            <a:ext cx="623651" cy="1949022"/>
            <a:chOff x="5684342" y="2919166"/>
            <a:chExt cx="623651" cy="1949022"/>
          </a:xfrm>
        </p:grpSpPr>
        <p:cxnSp>
          <p:nvCxnSpPr>
            <p:cNvPr id="43" name="Elbow Connector 42"/>
            <p:cNvCxnSpPr>
              <a:stCxn id="10" idx="3"/>
              <a:endCxn id="35" idx="4"/>
            </p:cNvCxnSpPr>
            <p:nvPr/>
          </p:nvCxnSpPr>
          <p:spPr>
            <a:xfrm flipV="1">
              <a:off x="5684342" y="4070502"/>
              <a:ext cx="276224" cy="797686"/>
            </a:xfrm>
            <a:prstGeom prst="bentConnector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8" idx="3"/>
              <a:endCxn id="35" idx="0"/>
            </p:cNvCxnSpPr>
            <p:nvPr/>
          </p:nvCxnSpPr>
          <p:spPr>
            <a:xfrm>
              <a:off x="5684342" y="2919166"/>
              <a:ext cx="276224" cy="791336"/>
            </a:xfrm>
            <a:prstGeom prst="bentConnector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000647" y="3886361"/>
              <a:ext cx="30734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5780566" y="3710502"/>
              <a:ext cx="360000" cy="3600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6" name="Plus 35"/>
            <p:cNvSpPr/>
            <p:nvPr/>
          </p:nvSpPr>
          <p:spPr>
            <a:xfrm>
              <a:off x="5834345" y="3758717"/>
              <a:ext cx="252000" cy="252000"/>
            </a:xfrm>
            <a:prstGeom prst="mathPlus">
              <a:avLst>
                <a:gd name="adj1" fmla="val 1142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0642E649-C9AC-4F16-8E05-7AF736B5006B}"/>
              </a:ext>
            </a:extLst>
          </p:cNvPr>
          <p:cNvSpPr>
            <a:spLocks noGrp="1"/>
          </p:cNvSpPr>
          <p:nvPr>
            <p:ph type="title"/>
          </p:nvPr>
        </p:nvSpPr>
        <p:spPr/>
        <p:txBody>
          <a:bodyPr>
            <a:normAutofit/>
          </a:bodyPr>
          <a:lstStyle/>
          <a:p>
            <a:r>
              <a:rPr lang="en-GB" dirty="0"/>
              <a:t>MIS:</a:t>
            </a:r>
            <a:r>
              <a:rPr lang="en-GB" spc="-150" dirty="0"/>
              <a:t> Increases robustness, may reduce efficiency</a:t>
            </a:r>
            <a:endParaRPr lang="x-none" spc="-150" dirty="0"/>
          </a:p>
        </p:txBody>
      </p:sp>
      <p:sp>
        <p:nvSpPr>
          <p:cNvPr id="3" name="Footer Placeholder 2">
            <a:extLst>
              <a:ext uri="{FF2B5EF4-FFF2-40B4-BE49-F238E27FC236}">
                <a16:creationId xmlns:a16="http://schemas.microsoft.com/office/drawing/2014/main" id="{24164CCA-54E1-46EF-8335-2C33E76F8EE2}"/>
              </a:ext>
            </a:extLst>
          </p:cNvPr>
          <p:cNvSpPr>
            <a:spLocks noGrp="1"/>
          </p:cNvSpPr>
          <p:nvPr>
            <p:ph type="ftr" sz="quarter" idx="10"/>
          </p:nvPr>
        </p:nvSpPr>
        <p:spPr/>
        <p:txBody>
          <a:bodyPr/>
          <a:lstStyle/>
          <a:p>
            <a:pPr algn="l"/>
            <a:r>
              <a:rPr lang="en-US">
                <a:solidFill>
                  <a:srgbClr val="34205B"/>
                </a:solidFill>
              </a:rPr>
              <a:t>Kondapaneni, Vévoda, Grittmann, Skřivan, Slusallek, Křivánek -- Optimal multiple importance sampling</a:t>
            </a:r>
            <a:endParaRPr lang="cs-CZ" dirty="0">
              <a:solidFill>
                <a:srgbClr val="34205B"/>
              </a:solidFill>
            </a:endParaRPr>
          </a:p>
        </p:txBody>
      </p:sp>
      <p:sp>
        <p:nvSpPr>
          <p:cNvPr id="4" name="Slide Number Placeholder 3">
            <a:extLst>
              <a:ext uri="{FF2B5EF4-FFF2-40B4-BE49-F238E27FC236}">
                <a16:creationId xmlns:a16="http://schemas.microsoft.com/office/drawing/2014/main" id="{E0D47EC4-6373-44F7-A948-08E2CF6FD5D1}"/>
              </a:ext>
            </a:extLst>
          </p:cNvPr>
          <p:cNvSpPr>
            <a:spLocks noGrp="1"/>
          </p:cNvSpPr>
          <p:nvPr>
            <p:ph type="sldNum" sz="quarter" idx="11"/>
          </p:nvPr>
        </p:nvSpPr>
        <p:spPr/>
        <p:txBody>
          <a:bodyPr/>
          <a:lstStyle/>
          <a:p>
            <a:fld id="{22715E2D-623F-42BE-A608-3D699D020166}" type="slidenum">
              <a:rPr lang="x-none" smtClean="0"/>
              <a:pPr/>
              <a:t>7</a:t>
            </a:fld>
            <a:endParaRPr lang="x-none" dirty="0"/>
          </a:p>
        </p:txBody>
      </p:sp>
      <p:pic>
        <p:nvPicPr>
          <p:cNvPr id="5" name="Picture 4">
            <a:extLst>
              <a:ext uri="{FF2B5EF4-FFF2-40B4-BE49-F238E27FC236}">
                <a16:creationId xmlns:a16="http://schemas.microsoft.com/office/drawing/2014/main" id="{74EA8AB6-2459-414B-8092-10A43E5512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425" y="1585820"/>
            <a:ext cx="2531845" cy="4501058"/>
          </a:xfrm>
          <a:prstGeom prst="rect">
            <a:avLst/>
          </a:prstGeom>
        </p:spPr>
      </p:pic>
      <p:sp>
        <p:nvSpPr>
          <p:cNvPr id="6" name="Rectangle 5">
            <a:extLst>
              <a:ext uri="{FF2B5EF4-FFF2-40B4-BE49-F238E27FC236}">
                <a16:creationId xmlns:a16="http://schemas.microsoft.com/office/drawing/2014/main" id="{FFEA4A48-1897-434F-BB5B-F1A83B9721D0}"/>
              </a:ext>
            </a:extLst>
          </p:cNvPr>
          <p:cNvSpPr/>
          <p:nvPr/>
        </p:nvSpPr>
        <p:spPr>
          <a:xfrm>
            <a:off x="1845588" y="2121134"/>
            <a:ext cx="346115" cy="37303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 name="Picture 7" descr="A picture containing indoor&#10;&#10;Description automatically generated">
            <a:extLst>
              <a:ext uri="{FF2B5EF4-FFF2-40B4-BE49-F238E27FC236}">
                <a16:creationId xmlns:a16="http://schemas.microsoft.com/office/drawing/2014/main" id="{87939B78-6805-4F59-99F6-BFDAB9A903E2}"/>
              </a:ext>
            </a:extLst>
          </p:cNvPr>
          <p:cNvPicPr>
            <a:picLocks noChangeAspect="1"/>
          </p:cNvPicPr>
          <p:nvPr/>
        </p:nvPicPr>
        <p:blipFill>
          <a:blip r:embed="rId4"/>
          <a:stretch>
            <a:fillRect/>
          </a:stretch>
        </p:blipFill>
        <p:spPr>
          <a:xfrm>
            <a:off x="3884342" y="2019166"/>
            <a:ext cx="1800000" cy="1800000"/>
          </a:xfrm>
          <a:prstGeom prst="rect">
            <a:avLst/>
          </a:prstGeom>
        </p:spPr>
      </p:pic>
      <p:pic>
        <p:nvPicPr>
          <p:cNvPr id="10" name="Picture 9">
            <a:extLst>
              <a:ext uri="{FF2B5EF4-FFF2-40B4-BE49-F238E27FC236}">
                <a16:creationId xmlns:a16="http://schemas.microsoft.com/office/drawing/2014/main" id="{1AE91AF4-4DF9-42DB-8088-1625900D05C8}"/>
              </a:ext>
            </a:extLst>
          </p:cNvPr>
          <p:cNvPicPr>
            <a:picLocks noChangeAspect="1"/>
          </p:cNvPicPr>
          <p:nvPr/>
        </p:nvPicPr>
        <p:blipFill>
          <a:blip r:embed="rId5"/>
          <a:stretch>
            <a:fillRect/>
          </a:stretch>
        </p:blipFill>
        <p:spPr>
          <a:xfrm>
            <a:off x="3884342" y="3968188"/>
            <a:ext cx="1800000" cy="1800000"/>
          </a:xfrm>
          <a:prstGeom prst="rect">
            <a:avLst/>
          </a:prstGeom>
        </p:spPr>
      </p:pic>
      <p:pic>
        <p:nvPicPr>
          <p:cNvPr id="12" name="Picture 11">
            <a:extLst>
              <a:ext uri="{FF2B5EF4-FFF2-40B4-BE49-F238E27FC236}">
                <a16:creationId xmlns:a16="http://schemas.microsoft.com/office/drawing/2014/main" id="{3B4C7AC4-4C4C-4E52-AF17-912BEBBFBFB5}"/>
              </a:ext>
            </a:extLst>
          </p:cNvPr>
          <p:cNvPicPr>
            <a:picLocks noChangeAspect="1"/>
          </p:cNvPicPr>
          <p:nvPr/>
        </p:nvPicPr>
        <p:blipFill>
          <a:blip r:embed="rId6"/>
          <a:stretch>
            <a:fillRect/>
          </a:stretch>
        </p:blipFill>
        <p:spPr>
          <a:xfrm>
            <a:off x="6300373" y="2423019"/>
            <a:ext cx="2520000" cy="2520000"/>
          </a:xfrm>
          <a:prstGeom prst="rect">
            <a:avLst/>
          </a:prstGeom>
          <a:effectLst/>
        </p:spPr>
      </p:pic>
      <p:sp>
        <p:nvSpPr>
          <p:cNvPr id="15" name="TextBox 14">
            <a:extLst>
              <a:ext uri="{FF2B5EF4-FFF2-40B4-BE49-F238E27FC236}">
                <a16:creationId xmlns:a16="http://schemas.microsoft.com/office/drawing/2014/main" id="{EAE292C2-E945-4DE2-B509-4F4D31F77FB6}"/>
              </a:ext>
            </a:extLst>
          </p:cNvPr>
          <p:cNvSpPr txBox="1"/>
          <p:nvPr/>
        </p:nvSpPr>
        <p:spPr>
          <a:xfrm>
            <a:off x="6233346" y="4943019"/>
            <a:ext cx="2654060" cy="954107"/>
          </a:xfrm>
          <a:prstGeom prst="rect">
            <a:avLst/>
          </a:prstGeom>
          <a:noFill/>
        </p:spPr>
        <p:txBody>
          <a:bodyPr wrap="none" rtlCol="0">
            <a:spAutoFit/>
          </a:bodyPr>
          <a:lstStyle/>
          <a:p>
            <a:pPr algn="ctr"/>
            <a:r>
              <a:rPr lang="en-GB" sz="2800" dirty="0">
                <a:solidFill>
                  <a:srgbClr val="34205B"/>
                </a:solidFill>
              </a:rPr>
              <a:t>MIS with the </a:t>
            </a:r>
          </a:p>
          <a:p>
            <a:pPr algn="ctr"/>
            <a:r>
              <a:rPr lang="en-GB" sz="2800" dirty="0">
                <a:solidFill>
                  <a:srgbClr val="34205B"/>
                </a:solidFill>
              </a:rPr>
              <a:t>balance heuristic</a:t>
            </a:r>
            <a:endParaRPr lang="x-none" sz="2800" dirty="0">
              <a:solidFill>
                <a:srgbClr val="34205B"/>
              </a:solidFill>
            </a:endParaRPr>
          </a:p>
        </p:txBody>
      </p:sp>
      <p:sp>
        <p:nvSpPr>
          <p:cNvPr id="18" name="TextBox 17">
            <a:extLst>
              <a:ext uri="{FF2B5EF4-FFF2-40B4-BE49-F238E27FC236}">
                <a16:creationId xmlns:a16="http://schemas.microsoft.com/office/drawing/2014/main" id="{E43D368E-1D9A-489E-B134-81E7F33B0103}"/>
              </a:ext>
            </a:extLst>
          </p:cNvPr>
          <p:cNvSpPr txBox="1"/>
          <p:nvPr/>
        </p:nvSpPr>
        <p:spPr>
          <a:xfrm rot="16200000">
            <a:off x="2021021" y="3675550"/>
            <a:ext cx="3295454" cy="523220"/>
          </a:xfrm>
          <a:prstGeom prst="rect">
            <a:avLst/>
          </a:prstGeom>
          <a:noFill/>
        </p:spPr>
        <p:txBody>
          <a:bodyPr wrap="none" rtlCol="0">
            <a:spAutoFit/>
          </a:bodyPr>
          <a:lstStyle/>
          <a:p>
            <a:pPr algn="ctr"/>
            <a:r>
              <a:rPr lang="en-GB" sz="2800" dirty="0">
                <a:solidFill>
                  <a:srgbClr val="34205B"/>
                </a:solidFill>
              </a:rPr>
              <a:t>Individual techniques</a:t>
            </a:r>
            <a:endParaRPr lang="x-none" sz="2800" dirty="0">
              <a:solidFill>
                <a:srgbClr val="34205B"/>
              </a:solidFill>
            </a:endParaRPr>
          </a:p>
        </p:txBody>
      </p:sp>
      <p:grpSp>
        <p:nvGrpSpPr>
          <p:cNvPr id="19" name="Group 18">
            <a:extLst>
              <a:ext uri="{FF2B5EF4-FFF2-40B4-BE49-F238E27FC236}">
                <a16:creationId xmlns:a16="http://schemas.microsoft.com/office/drawing/2014/main" id="{11FB31AC-24F7-4657-AC91-2B56E6F12B8D}"/>
              </a:ext>
            </a:extLst>
          </p:cNvPr>
          <p:cNvGrpSpPr/>
          <p:nvPr/>
        </p:nvGrpSpPr>
        <p:grpSpPr>
          <a:xfrm>
            <a:off x="3757699" y="4868188"/>
            <a:ext cx="838837" cy="564419"/>
            <a:chOff x="8794361" y="2075090"/>
            <a:chExt cx="838837" cy="564419"/>
          </a:xfrm>
          <a:effectLst>
            <a:outerShdw blurRad="63500" sx="102000" sy="102000" algn="ctr" rotWithShape="0">
              <a:prstClr val="black">
                <a:alpha val="40000"/>
              </a:prstClr>
            </a:outerShdw>
          </a:effectLst>
        </p:grpSpPr>
        <p:sp>
          <p:nvSpPr>
            <p:cNvPr id="20" name="Right Arrow 43">
              <a:extLst>
                <a:ext uri="{FF2B5EF4-FFF2-40B4-BE49-F238E27FC236}">
                  <a16:creationId xmlns:a16="http://schemas.microsoft.com/office/drawing/2014/main" id="{558D12D2-42BF-4636-BF86-CFBDB40E3EC2}"/>
                </a:ext>
              </a:extLst>
            </p:cNvPr>
            <p:cNvSpPr/>
            <p:nvPr/>
          </p:nvSpPr>
          <p:spPr>
            <a:xfrm rot="19958025">
              <a:off x="8968816" y="2075090"/>
              <a:ext cx="664382" cy="329087"/>
            </a:xfrm>
            <a:prstGeom prst="rightArrow">
              <a:avLst>
                <a:gd name="adj1" fmla="val 27005"/>
                <a:gd name="adj2"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21" name="Smiley Face 20">
              <a:extLst>
                <a:ext uri="{FF2B5EF4-FFF2-40B4-BE49-F238E27FC236}">
                  <a16:creationId xmlns:a16="http://schemas.microsoft.com/office/drawing/2014/main" id="{77D3609F-8178-471D-BC99-A57763B1C864}"/>
                </a:ext>
              </a:extLst>
            </p:cNvPr>
            <p:cNvSpPr/>
            <p:nvPr/>
          </p:nvSpPr>
          <p:spPr>
            <a:xfrm>
              <a:off x="8794361" y="2082239"/>
              <a:ext cx="569387" cy="557270"/>
            </a:xfrm>
            <a:prstGeom prst="smileyFace">
              <a:avLst>
                <a:gd name="adj" fmla="val -4653"/>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22" name="Group 21">
            <a:extLst>
              <a:ext uri="{FF2B5EF4-FFF2-40B4-BE49-F238E27FC236}">
                <a16:creationId xmlns:a16="http://schemas.microsoft.com/office/drawing/2014/main" id="{22E4CB64-D65E-4742-8E65-B6405834B406}"/>
              </a:ext>
            </a:extLst>
          </p:cNvPr>
          <p:cNvGrpSpPr/>
          <p:nvPr/>
        </p:nvGrpSpPr>
        <p:grpSpPr>
          <a:xfrm>
            <a:off x="4634997" y="2977393"/>
            <a:ext cx="832002" cy="557270"/>
            <a:chOff x="10413862" y="2499765"/>
            <a:chExt cx="832002" cy="557270"/>
          </a:xfrm>
          <a:effectLst>
            <a:outerShdw blurRad="63500" sx="102000" sy="102000" algn="ctr" rotWithShape="0">
              <a:prstClr val="black">
                <a:alpha val="40000"/>
              </a:prstClr>
            </a:outerShdw>
          </a:effectLst>
        </p:grpSpPr>
        <p:sp>
          <p:nvSpPr>
            <p:cNvPr id="23" name="Right Arrow 42">
              <a:extLst>
                <a:ext uri="{FF2B5EF4-FFF2-40B4-BE49-F238E27FC236}">
                  <a16:creationId xmlns:a16="http://schemas.microsoft.com/office/drawing/2014/main" id="{656095D1-1123-4AE6-9AAE-B75A9899BA7D}"/>
                </a:ext>
              </a:extLst>
            </p:cNvPr>
            <p:cNvSpPr/>
            <p:nvPr/>
          </p:nvSpPr>
          <p:spPr>
            <a:xfrm rot="1641975" flipH="1">
              <a:off x="10413862" y="2531692"/>
              <a:ext cx="664382" cy="329087"/>
            </a:xfrm>
            <a:prstGeom prst="rightArrow">
              <a:avLst>
                <a:gd name="adj1" fmla="val 27005"/>
                <a:gd name="adj2"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24" name="Smiley Face 23">
              <a:extLst>
                <a:ext uri="{FF2B5EF4-FFF2-40B4-BE49-F238E27FC236}">
                  <a16:creationId xmlns:a16="http://schemas.microsoft.com/office/drawing/2014/main" id="{FAD87F60-BB67-4537-855A-64D67871805E}"/>
                </a:ext>
              </a:extLst>
            </p:cNvPr>
            <p:cNvSpPr/>
            <p:nvPr/>
          </p:nvSpPr>
          <p:spPr>
            <a:xfrm>
              <a:off x="10676477" y="2499765"/>
              <a:ext cx="569387" cy="557270"/>
            </a:xfrm>
            <a:prstGeom prst="smileyFace">
              <a:avLst>
                <a:gd name="adj" fmla="val 4653"/>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25" name="Group 24">
            <a:extLst>
              <a:ext uri="{FF2B5EF4-FFF2-40B4-BE49-F238E27FC236}">
                <a16:creationId xmlns:a16="http://schemas.microsoft.com/office/drawing/2014/main" id="{8158FDED-B2D7-4B61-B8D3-10330C847327}"/>
              </a:ext>
            </a:extLst>
          </p:cNvPr>
          <p:cNvGrpSpPr/>
          <p:nvPr/>
        </p:nvGrpSpPr>
        <p:grpSpPr>
          <a:xfrm>
            <a:off x="6435322" y="3793864"/>
            <a:ext cx="838837" cy="564419"/>
            <a:chOff x="8794361" y="2075090"/>
            <a:chExt cx="838837" cy="564419"/>
          </a:xfrm>
          <a:effectLst>
            <a:outerShdw blurRad="63500" sx="102000" sy="102000" algn="ctr" rotWithShape="0">
              <a:prstClr val="black">
                <a:alpha val="40000"/>
              </a:prstClr>
            </a:outerShdw>
          </a:effectLst>
        </p:grpSpPr>
        <p:sp>
          <p:nvSpPr>
            <p:cNvPr id="26" name="Right Arrow 43">
              <a:extLst>
                <a:ext uri="{FF2B5EF4-FFF2-40B4-BE49-F238E27FC236}">
                  <a16:creationId xmlns:a16="http://schemas.microsoft.com/office/drawing/2014/main" id="{7B2EE02E-EBD2-4803-82FA-6A8307A5DDB8}"/>
                </a:ext>
              </a:extLst>
            </p:cNvPr>
            <p:cNvSpPr/>
            <p:nvPr/>
          </p:nvSpPr>
          <p:spPr>
            <a:xfrm rot="19958025">
              <a:off x="8968816" y="2075090"/>
              <a:ext cx="664382" cy="329087"/>
            </a:xfrm>
            <a:prstGeom prst="rightArrow">
              <a:avLst>
                <a:gd name="adj1" fmla="val 27005"/>
                <a:gd name="adj2"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27" name="Smiley Face 26">
              <a:extLst>
                <a:ext uri="{FF2B5EF4-FFF2-40B4-BE49-F238E27FC236}">
                  <a16:creationId xmlns:a16="http://schemas.microsoft.com/office/drawing/2014/main" id="{A3CF09BF-9F5D-45E2-905A-7CF0AD73A85D}"/>
                </a:ext>
              </a:extLst>
            </p:cNvPr>
            <p:cNvSpPr/>
            <p:nvPr/>
          </p:nvSpPr>
          <p:spPr>
            <a:xfrm>
              <a:off x="8794361" y="2082239"/>
              <a:ext cx="569387" cy="557270"/>
            </a:xfrm>
            <a:prstGeom prst="smileyFace">
              <a:avLst>
                <a:gd name="adj" fmla="val -4653"/>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32" name="TextBox 31">
            <a:extLst>
              <a:ext uri="{FF2B5EF4-FFF2-40B4-BE49-F238E27FC236}">
                <a16:creationId xmlns:a16="http://schemas.microsoft.com/office/drawing/2014/main" id="{BD3E6044-A7FE-474D-A470-D706C263BC2D}"/>
              </a:ext>
            </a:extLst>
          </p:cNvPr>
          <p:cNvSpPr txBox="1"/>
          <p:nvPr/>
        </p:nvSpPr>
        <p:spPr>
          <a:xfrm>
            <a:off x="8942124" y="3397967"/>
            <a:ext cx="2857322" cy="523221"/>
          </a:xfrm>
          <a:prstGeom prst="rect">
            <a:avLst/>
          </a:prstGeom>
          <a:noFill/>
        </p:spPr>
        <p:txBody>
          <a:bodyPr wrap="none" rtlCol="0">
            <a:spAutoFit/>
          </a:bodyPr>
          <a:lstStyle/>
          <a:p>
            <a:pPr algn="ctr"/>
            <a:r>
              <a:rPr lang="en-GB" sz="2800" dirty="0">
                <a:solidFill>
                  <a:srgbClr val="34205B"/>
                </a:solidFill>
              </a:rPr>
              <a:t>Can we do better?</a:t>
            </a:r>
            <a:endParaRPr lang="x-none" sz="2800" dirty="0">
              <a:solidFill>
                <a:srgbClr val="34205B"/>
              </a:solidFill>
            </a:endParaRPr>
          </a:p>
        </p:txBody>
      </p:sp>
    </p:spTree>
    <p:extLst>
      <p:ext uri="{BB962C8B-B14F-4D97-AF65-F5344CB8AC3E}">
        <p14:creationId xmlns:p14="http://schemas.microsoft.com/office/powerpoint/2010/main" val="833024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500"/>
                                        <p:tgtEl>
                                          <p:spTgt spid="4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Elbow Connector 42"/>
          <p:cNvCxnSpPr>
            <a:stCxn id="10" idx="3"/>
            <a:endCxn id="35" idx="4"/>
          </p:cNvCxnSpPr>
          <p:nvPr/>
        </p:nvCxnSpPr>
        <p:spPr>
          <a:xfrm flipV="1">
            <a:off x="5684342" y="4070502"/>
            <a:ext cx="276224" cy="797686"/>
          </a:xfrm>
          <a:prstGeom prst="bentConnector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8" idx="3"/>
            <a:endCxn id="35" idx="0"/>
          </p:cNvCxnSpPr>
          <p:nvPr/>
        </p:nvCxnSpPr>
        <p:spPr>
          <a:xfrm>
            <a:off x="5684342" y="2919166"/>
            <a:ext cx="276224" cy="791336"/>
          </a:xfrm>
          <a:prstGeom prst="bentConnector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000647" y="3886361"/>
            <a:ext cx="30734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642E649-C9AC-4F16-8E05-7AF736B5006B}"/>
              </a:ext>
            </a:extLst>
          </p:cNvPr>
          <p:cNvSpPr>
            <a:spLocks noGrp="1"/>
          </p:cNvSpPr>
          <p:nvPr>
            <p:ph type="title"/>
          </p:nvPr>
        </p:nvSpPr>
        <p:spPr/>
        <p:txBody>
          <a:bodyPr>
            <a:normAutofit/>
          </a:bodyPr>
          <a:lstStyle/>
          <a:p>
            <a:r>
              <a:rPr lang="en-GB" dirty="0"/>
              <a:t>MIS:</a:t>
            </a:r>
            <a:r>
              <a:rPr lang="en-GB" spc="-150" dirty="0"/>
              <a:t> Increases robustness, may reduce efficiency</a:t>
            </a:r>
            <a:endParaRPr lang="x-none" spc="-150" dirty="0"/>
          </a:p>
        </p:txBody>
      </p:sp>
      <p:sp>
        <p:nvSpPr>
          <p:cNvPr id="3" name="Footer Placeholder 2">
            <a:extLst>
              <a:ext uri="{FF2B5EF4-FFF2-40B4-BE49-F238E27FC236}">
                <a16:creationId xmlns:a16="http://schemas.microsoft.com/office/drawing/2014/main" id="{24164CCA-54E1-46EF-8335-2C33E76F8EE2}"/>
              </a:ext>
            </a:extLst>
          </p:cNvPr>
          <p:cNvSpPr>
            <a:spLocks noGrp="1"/>
          </p:cNvSpPr>
          <p:nvPr>
            <p:ph type="ftr" sz="quarter" idx="10"/>
          </p:nvPr>
        </p:nvSpPr>
        <p:spPr/>
        <p:txBody>
          <a:bodyPr/>
          <a:lstStyle/>
          <a:p>
            <a:pPr algn="l"/>
            <a:r>
              <a:rPr lang="en-US" dirty="0" err="1">
                <a:solidFill>
                  <a:srgbClr val="34205B"/>
                </a:solidFill>
              </a:rPr>
              <a:t>Kondapaneni</a:t>
            </a:r>
            <a:r>
              <a:rPr lang="en-US" dirty="0">
                <a:solidFill>
                  <a:srgbClr val="34205B"/>
                </a:solidFill>
              </a:rPr>
              <a:t>, Vévoda, </a:t>
            </a:r>
            <a:r>
              <a:rPr lang="en-US" dirty="0" err="1">
                <a:solidFill>
                  <a:srgbClr val="34205B"/>
                </a:solidFill>
              </a:rPr>
              <a:t>Grittmann</a:t>
            </a:r>
            <a:r>
              <a:rPr lang="en-US" dirty="0">
                <a:solidFill>
                  <a:srgbClr val="34205B"/>
                </a:solidFill>
              </a:rPr>
              <a:t>, </a:t>
            </a:r>
            <a:r>
              <a:rPr lang="en-US" dirty="0" err="1">
                <a:solidFill>
                  <a:srgbClr val="34205B"/>
                </a:solidFill>
              </a:rPr>
              <a:t>Skřivan</a:t>
            </a:r>
            <a:r>
              <a:rPr lang="en-US" dirty="0">
                <a:solidFill>
                  <a:srgbClr val="34205B"/>
                </a:solidFill>
              </a:rPr>
              <a:t>, </a:t>
            </a:r>
            <a:r>
              <a:rPr lang="en-US" dirty="0" err="1">
                <a:solidFill>
                  <a:srgbClr val="34205B"/>
                </a:solidFill>
              </a:rPr>
              <a:t>Slusallek</a:t>
            </a:r>
            <a:r>
              <a:rPr lang="en-US" dirty="0">
                <a:solidFill>
                  <a:srgbClr val="34205B"/>
                </a:solidFill>
              </a:rPr>
              <a:t>, </a:t>
            </a:r>
            <a:r>
              <a:rPr lang="en-US" dirty="0" err="1">
                <a:solidFill>
                  <a:srgbClr val="34205B"/>
                </a:solidFill>
              </a:rPr>
              <a:t>Křivánek</a:t>
            </a:r>
            <a:r>
              <a:rPr lang="en-US" dirty="0">
                <a:solidFill>
                  <a:srgbClr val="34205B"/>
                </a:solidFill>
              </a:rPr>
              <a:t> -- Optimal multiple importance sampling</a:t>
            </a:r>
            <a:endParaRPr lang="cs-CZ" dirty="0">
              <a:solidFill>
                <a:srgbClr val="34205B"/>
              </a:solidFill>
            </a:endParaRPr>
          </a:p>
        </p:txBody>
      </p:sp>
      <p:sp>
        <p:nvSpPr>
          <p:cNvPr id="4" name="Slide Number Placeholder 3">
            <a:extLst>
              <a:ext uri="{FF2B5EF4-FFF2-40B4-BE49-F238E27FC236}">
                <a16:creationId xmlns:a16="http://schemas.microsoft.com/office/drawing/2014/main" id="{E0D47EC4-6373-44F7-A948-08E2CF6FD5D1}"/>
              </a:ext>
            </a:extLst>
          </p:cNvPr>
          <p:cNvSpPr>
            <a:spLocks noGrp="1"/>
          </p:cNvSpPr>
          <p:nvPr>
            <p:ph type="sldNum" sz="quarter" idx="11"/>
          </p:nvPr>
        </p:nvSpPr>
        <p:spPr/>
        <p:txBody>
          <a:bodyPr/>
          <a:lstStyle/>
          <a:p>
            <a:fld id="{22715E2D-623F-42BE-A608-3D699D020166}" type="slidenum">
              <a:rPr lang="x-none" smtClean="0"/>
              <a:pPr/>
              <a:t>8</a:t>
            </a:fld>
            <a:endParaRPr lang="x-none" dirty="0"/>
          </a:p>
        </p:txBody>
      </p:sp>
      <p:pic>
        <p:nvPicPr>
          <p:cNvPr id="5" name="Picture 4">
            <a:extLst>
              <a:ext uri="{FF2B5EF4-FFF2-40B4-BE49-F238E27FC236}">
                <a16:creationId xmlns:a16="http://schemas.microsoft.com/office/drawing/2014/main" id="{74EA8AB6-2459-414B-8092-10A43E5512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425" y="1585820"/>
            <a:ext cx="2531845" cy="4501058"/>
          </a:xfrm>
          <a:prstGeom prst="rect">
            <a:avLst/>
          </a:prstGeom>
        </p:spPr>
      </p:pic>
      <p:sp>
        <p:nvSpPr>
          <p:cNvPr id="6" name="Rectangle 5">
            <a:extLst>
              <a:ext uri="{FF2B5EF4-FFF2-40B4-BE49-F238E27FC236}">
                <a16:creationId xmlns:a16="http://schemas.microsoft.com/office/drawing/2014/main" id="{FFEA4A48-1897-434F-BB5B-F1A83B9721D0}"/>
              </a:ext>
            </a:extLst>
          </p:cNvPr>
          <p:cNvSpPr/>
          <p:nvPr/>
        </p:nvSpPr>
        <p:spPr>
          <a:xfrm>
            <a:off x="1845588" y="2121134"/>
            <a:ext cx="346115" cy="37303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 name="Picture 7" descr="A picture containing indoor&#10;&#10;Description automatically generated">
            <a:extLst>
              <a:ext uri="{FF2B5EF4-FFF2-40B4-BE49-F238E27FC236}">
                <a16:creationId xmlns:a16="http://schemas.microsoft.com/office/drawing/2014/main" id="{87939B78-6805-4F59-99F6-BFDAB9A903E2}"/>
              </a:ext>
            </a:extLst>
          </p:cNvPr>
          <p:cNvPicPr>
            <a:picLocks noChangeAspect="1"/>
          </p:cNvPicPr>
          <p:nvPr/>
        </p:nvPicPr>
        <p:blipFill>
          <a:blip r:embed="rId4"/>
          <a:stretch>
            <a:fillRect/>
          </a:stretch>
        </p:blipFill>
        <p:spPr>
          <a:xfrm>
            <a:off x="3884342" y="2019166"/>
            <a:ext cx="1800000" cy="1800000"/>
          </a:xfrm>
          <a:prstGeom prst="rect">
            <a:avLst/>
          </a:prstGeom>
        </p:spPr>
      </p:pic>
      <p:pic>
        <p:nvPicPr>
          <p:cNvPr id="10" name="Picture 9">
            <a:extLst>
              <a:ext uri="{FF2B5EF4-FFF2-40B4-BE49-F238E27FC236}">
                <a16:creationId xmlns:a16="http://schemas.microsoft.com/office/drawing/2014/main" id="{1AE91AF4-4DF9-42DB-8088-1625900D05C8}"/>
              </a:ext>
            </a:extLst>
          </p:cNvPr>
          <p:cNvPicPr>
            <a:picLocks noChangeAspect="1"/>
          </p:cNvPicPr>
          <p:nvPr/>
        </p:nvPicPr>
        <p:blipFill>
          <a:blip r:embed="rId5"/>
          <a:stretch>
            <a:fillRect/>
          </a:stretch>
        </p:blipFill>
        <p:spPr>
          <a:xfrm>
            <a:off x="3884342" y="3968188"/>
            <a:ext cx="1800000" cy="1800000"/>
          </a:xfrm>
          <a:prstGeom prst="rect">
            <a:avLst/>
          </a:prstGeom>
        </p:spPr>
      </p:pic>
      <p:pic>
        <p:nvPicPr>
          <p:cNvPr id="12" name="Picture 11">
            <a:extLst>
              <a:ext uri="{FF2B5EF4-FFF2-40B4-BE49-F238E27FC236}">
                <a16:creationId xmlns:a16="http://schemas.microsoft.com/office/drawing/2014/main" id="{3B4C7AC4-4C4C-4E52-AF17-912BEBBFBFB5}"/>
              </a:ext>
            </a:extLst>
          </p:cNvPr>
          <p:cNvPicPr>
            <a:picLocks noChangeAspect="1"/>
          </p:cNvPicPr>
          <p:nvPr/>
        </p:nvPicPr>
        <p:blipFill>
          <a:blip r:embed="rId6"/>
          <a:stretch>
            <a:fillRect/>
          </a:stretch>
        </p:blipFill>
        <p:spPr>
          <a:xfrm>
            <a:off x="6300373" y="2423019"/>
            <a:ext cx="2520000" cy="2520000"/>
          </a:xfrm>
          <a:prstGeom prst="rect">
            <a:avLst/>
          </a:prstGeom>
        </p:spPr>
      </p:pic>
      <p:sp>
        <p:nvSpPr>
          <p:cNvPr id="15" name="TextBox 14">
            <a:extLst>
              <a:ext uri="{FF2B5EF4-FFF2-40B4-BE49-F238E27FC236}">
                <a16:creationId xmlns:a16="http://schemas.microsoft.com/office/drawing/2014/main" id="{EAE292C2-E945-4DE2-B509-4F4D31F77FB6}"/>
              </a:ext>
            </a:extLst>
          </p:cNvPr>
          <p:cNvSpPr txBox="1"/>
          <p:nvPr/>
        </p:nvSpPr>
        <p:spPr>
          <a:xfrm>
            <a:off x="6233346" y="4943019"/>
            <a:ext cx="2654060" cy="954107"/>
          </a:xfrm>
          <a:prstGeom prst="rect">
            <a:avLst/>
          </a:prstGeom>
          <a:noFill/>
        </p:spPr>
        <p:txBody>
          <a:bodyPr wrap="none" rtlCol="0">
            <a:spAutoFit/>
          </a:bodyPr>
          <a:lstStyle/>
          <a:p>
            <a:pPr algn="ctr"/>
            <a:r>
              <a:rPr lang="en-GB" sz="2800" dirty="0">
                <a:solidFill>
                  <a:srgbClr val="34205B"/>
                </a:solidFill>
              </a:rPr>
              <a:t>MIS with the </a:t>
            </a:r>
          </a:p>
          <a:p>
            <a:pPr algn="ctr"/>
            <a:r>
              <a:rPr lang="en-GB" sz="2800" dirty="0">
                <a:solidFill>
                  <a:srgbClr val="34205B"/>
                </a:solidFill>
              </a:rPr>
              <a:t>balance heuristic</a:t>
            </a:r>
            <a:endParaRPr lang="x-none" sz="2800" dirty="0">
              <a:solidFill>
                <a:srgbClr val="34205B"/>
              </a:solidFill>
            </a:endParaRPr>
          </a:p>
        </p:txBody>
      </p:sp>
      <p:sp>
        <p:nvSpPr>
          <p:cNvPr id="18" name="TextBox 17">
            <a:extLst>
              <a:ext uri="{FF2B5EF4-FFF2-40B4-BE49-F238E27FC236}">
                <a16:creationId xmlns:a16="http://schemas.microsoft.com/office/drawing/2014/main" id="{E43D368E-1D9A-489E-B134-81E7F33B0103}"/>
              </a:ext>
            </a:extLst>
          </p:cNvPr>
          <p:cNvSpPr txBox="1"/>
          <p:nvPr/>
        </p:nvSpPr>
        <p:spPr>
          <a:xfrm rot="16200000">
            <a:off x="2021021" y="3675550"/>
            <a:ext cx="3295454" cy="523220"/>
          </a:xfrm>
          <a:prstGeom prst="rect">
            <a:avLst/>
          </a:prstGeom>
          <a:noFill/>
        </p:spPr>
        <p:txBody>
          <a:bodyPr wrap="none" rtlCol="0">
            <a:spAutoFit/>
          </a:bodyPr>
          <a:lstStyle/>
          <a:p>
            <a:pPr algn="ctr"/>
            <a:r>
              <a:rPr lang="en-GB" sz="2800" dirty="0">
                <a:solidFill>
                  <a:srgbClr val="34205B"/>
                </a:solidFill>
              </a:rPr>
              <a:t>Individual techniques</a:t>
            </a:r>
            <a:endParaRPr lang="x-none" sz="2800" dirty="0">
              <a:solidFill>
                <a:srgbClr val="34205B"/>
              </a:solidFill>
            </a:endParaRPr>
          </a:p>
        </p:txBody>
      </p:sp>
      <p:grpSp>
        <p:nvGrpSpPr>
          <p:cNvPr id="19" name="Group 18">
            <a:extLst>
              <a:ext uri="{FF2B5EF4-FFF2-40B4-BE49-F238E27FC236}">
                <a16:creationId xmlns:a16="http://schemas.microsoft.com/office/drawing/2014/main" id="{11FB31AC-24F7-4657-AC91-2B56E6F12B8D}"/>
              </a:ext>
            </a:extLst>
          </p:cNvPr>
          <p:cNvGrpSpPr/>
          <p:nvPr/>
        </p:nvGrpSpPr>
        <p:grpSpPr>
          <a:xfrm>
            <a:off x="3757699" y="4868188"/>
            <a:ext cx="838837" cy="564419"/>
            <a:chOff x="8794361" y="2075090"/>
            <a:chExt cx="838837" cy="564419"/>
          </a:xfrm>
          <a:effectLst>
            <a:outerShdw blurRad="63500" sx="102000" sy="102000" algn="ctr" rotWithShape="0">
              <a:prstClr val="black">
                <a:alpha val="40000"/>
              </a:prstClr>
            </a:outerShdw>
          </a:effectLst>
        </p:grpSpPr>
        <p:sp>
          <p:nvSpPr>
            <p:cNvPr id="20" name="Right Arrow 43">
              <a:extLst>
                <a:ext uri="{FF2B5EF4-FFF2-40B4-BE49-F238E27FC236}">
                  <a16:creationId xmlns:a16="http://schemas.microsoft.com/office/drawing/2014/main" id="{558D12D2-42BF-4636-BF86-CFBDB40E3EC2}"/>
                </a:ext>
              </a:extLst>
            </p:cNvPr>
            <p:cNvSpPr/>
            <p:nvPr/>
          </p:nvSpPr>
          <p:spPr>
            <a:xfrm rot="19958025">
              <a:off x="8968816" y="2075090"/>
              <a:ext cx="664382" cy="329087"/>
            </a:xfrm>
            <a:prstGeom prst="rightArrow">
              <a:avLst>
                <a:gd name="adj1" fmla="val 27005"/>
                <a:gd name="adj2"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21" name="Smiley Face 20">
              <a:extLst>
                <a:ext uri="{FF2B5EF4-FFF2-40B4-BE49-F238E27FC236}">
                  <a16:creationId xmlns:a16="http://schemas.microsoft.com/office/drawing/2014/main" id="{77D3609F-8178-471D-BC99-A57763B1C864}"/>
                </a:ext>
              </a:extLst>
            </p:cNvPr>
            <p:cNvSpPr/>
            <p:nvPr/>
          </p:nvSpPr>
          <p:spPr>
            <a:xfrm>
              <a:off x="8794361" y="2082239"/>
              <a:ext cx="569387" cy="557270"/>
            </a:xfrm>
            <a:prstGeom prst="smileyFace">
              <a:avLst>
                <a:gd name="adj" fmla="val -4653"/>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22" name="Group 21">
            <a:extLst>
              <a:ext uri="{FF2B5EF4-FFF2-40B4-BE49-F238E27FC236}">
                <a16:creationId xmlns:a16="http://schemas.microsoft.com/office/drawing/2014/main" id="{22E4CB64-D65E-4742-8E65-B6405834B406}"/>
              </a:ext>
            </a:extLst>
          </p:cNvPr>
          <p:cNvGrpSpPr/>
          <p:nvPr/>
        </p:nvGrpSpPr>
        <p:grpSpPr>
          <a:xfrm>
            <a:off x="4634997" y="2977393"/>
            <a:ext cx="832002" cy="557270"/>
            <a:chOff x="10413862" y="2499765"/>
            <a:chExt cx="832002" cy="557270"/>
          </a:xfrm>
          <a:effectLst>
            <a:outerShdw blurRad="63500" sx="102000" sy="102000" algn="ctr" rotWithShape="0">
              <a:prstClr val="black">
                <a:alpha val="40000"/>
              </a:prstClr>
            </a:outerShdw>
          </a:effectLst>
        </p:grpSpPr>
        <p:sp>
          <p:nvSpPr>
            <p:cNvPr id="23" name="Right Arrow 42">
              <a:extLst>
                <a:ext uri="{FF2B5EF4-FFF2-40B4-BE49-F238E27FC236}">
                  <a16:creationId xmlns:a16="http://schemas.microsoft.com/office/drawing/2014/main" id="{656095D1-1123-4AE6-9AAE-B75A9899BA7D}"/>
                </a:ext>
              </a:extLst>
            </p:cNvPr>
            <p:cNvSpPr/>
            <p:nvPr/>
          </p:nvSpPr>
          <p:spPr>
            <a:xfrm rot="1641975" flipH="1">
              <a:off x="10413862" y="2531692"/>
              <a:ext cx="664382" cy="329087"/>
            </a:xfrm>
            <a:prstGeom prst="rightArrow">
              <a:avLst>
                <a:gd name="adj1" fmla="val 27005"/>
                <a:gd name="adj2"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24" name="Smiley Face 23">
              <a:extLst>
                <a:ext uri="{FF2B5EF4-FFF2-40B4-BE49-F238E27FC236}">
                  <a16:creationId xmlns:a16="http://schemas.microsoft.com/office/drawing/2014/main" id="{FAD87F60-BB67-4537-855A-64D67871805E}"/>
                </a:ext>
              </a:extLst>
            </p:cNvPr>
            <p:cNvSpPr/>
            <p:nvPr/>
          </p:nvSpPr>
          <p:spPr>
            <a:xfrm>
              <a:off x="10676477" y="2499765"/>
              <a:ext cx="569387" cy="557270"/>
            </a:xfrm>
            <a:prstGeom prst="smileyFace">
              <a:avLst>
                <a:gd name="adj" fmla="val 4653"/>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25" name="Group 24">
            <a:extLst>
              <a:ext uri="{FF2B5EF4-FFF2-40B4-BE49-F238E27FC236}">
                <a16:creationId xmlns:a16="http://schemas.microsoft.com/office/drawing/2014/main" id="{8158FDED-B2D7-4B61-B8D3-10330C847327}"/>
              </a:ext>
            </a:extLst>
          </p:cNvPr>
          <p:cNvGrpSpPr/>
          <p:nvPr/>
        </p:nvGrpSpPr>
        <p:grpSpPr>
          <a:xfrm>
            <a:off x="6435322" y="3793864"/>
            <a:ext cx="838837" cy="564419"/>
            <a:chOff x="8794361" y="2075090"/>
            <a:chExt cx="838837" cy="564419"/>
          </a:xfrm>
          <a:effectLst>
            <a:outerShdw blurRad="63500" sx="102000" sy="102000" algn="ctr" rotWithShape="0">
              <a:prstClr val="black">
                <a:alpha val="40000"/>
              </a:prstClr>
            </a:outerShdw>
          </a:effectLst>
        </p:grpSpPr>
        <p:sp>
          <p:nvSpPr>
            <p:cNvPr id="26" name="Right Arrow 43">
              <a:extLst>
                <a:ext uri="{FF2B5EF4-FFF2-40B4-BE49-F238E27FC236}">
                  <a16:creationId xmlns:a16="http://schemas.microsoft.com/office/drawing/2014/main" id="{7B2EE02E-EBD2-4803-82FA-6A8307A5DDB8}"/>
                </a:ext>
              </a:extLst>
            </p:cNvPr>
            <p:cNvSpPr/>
            <p:nvPr/>
          </p:nvSpPr>
          <p:spPr>
            <a:xfrm rot="19958025">
              <a:off x="8968816" y="2075090"/>
              <a:ext cx="664382" cy="329087"/>
            </a:xfrm>
            <a:prstGeom prst="rightArrow">
              <a:avLst>
                <a:gd name="adj1" fmla="val 27005"/>
                <a:gd name="adj2"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27" name="Smiley Face 26">
              <a:extLst>
                <a:ext uri="{FF2B5EF4-FFF2-40B4-BE49-F238E27FC236}">
                  <a16:creationId xmlns:a16="http://schemas.microsoft.com/office/drawing/2014/main" id="{A3CF09BF-9F5D-45E2-905A-7CF0AD73A85D}"/>
                </a:ext>
              </a:extLst>
            </p:cNvPr>
            <p:cNvSpPr/>
            <p:nvPr/>
          </p:nvSpPr>
          <p:spPr>
            <a:xfrm>
              <a:off x="8794361" y="2082239"/>
              <a:ext cx="569387" cy="557270"/>
            </a:xfrm>
            <a:prstGeom prst="smileyFace">
              <a:avLst>
                <a:gd name="adj" fmla="val -4653"/>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35" name="Oval 34"/>
          <p:cNvSpPr/>
          <p:nvPr/>
        </p:nvSpPr>
        <p:spPr>
          <a:xfrm>
            <a:off x="5780566" y="3710502"/>
            <a:ext cx="360000" cy="3600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6" name="Plus 35"/>
          <p:cNvSpPr/>
          <p:nvPr/>
        </p:nvSpPr>
        <p:spPr>
          <a:xfrm>
            <a:off x="5834345" y="3758717"/>
            <a:ext cx="252000" cy="252000"/>
          </a:xfrm>
          <a:prstGeom prst="mathPlus">
            <a:avLst>
              <a:gd name="adj1" fmla="val 1142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picture containing indoor&#10;&#10;Description automatically generated">
            <a:extLst>
              <a:ext uri="{FF2B5EF4-FFF2-40B4-BE49-F238E27FC236}">
                <a16:creationId xmlns:a16="http://schemas.microsoft.com/office/drawing/2014/main" id="{A6A11AD8-724A-4CAF-A70A-8B68BFCACF6B}"/>
              </a:ext>
            </a:extLst>
          </p:cNvPr>
          <p:cNvPicPr>
            <a:picLocks noChangeAspect="1"/>
          </p:cNvPicPr>
          <p:nvPr/>
        </p:nvPicPr>
        <p:blipFill>
          <a:blip r:embed="rId4"/>
          <a:stretch>
            <a:fillRect/>
          </a:stretch>
        </p:blipFill>
        <p:spPr>
          <a:xfrm>
            <a:off x="9065095" y="2423019"/>
            <a:ext cx="2519998" cy="2519998"/>
          </a:xfrm>
          <a:prstGeom prst="rect">
            <a:avLst/>
          </a:prstGeom>
        </p:spPr>
      </p:pic>
      <p:sp>
        <p:nvSpPr>
          <p:cNvPr id="29" name="TextBox 28">
            <a:extLst>
              <a:ext uri="{FF2B5EF4-FFF2-40B4-BE49-F238E27FC236}">
                <a16:creationId xmlns:a16="http://schemas.microsoft.com/office/drawing/2014/main" id="{50F5AE26-6E94-4263-B3AA-5E203F95013D}"/>
              </a:ext>
            </a:extLst>
          </p:cNvPr>
          <p:cNvSpPr txBox="1"/>
          <p:nvPr/>
        </p:nvSpPr>
        <p:spPr>
          <a:xfrm>
            <a:off x="9034293" y="4943018"/>
            <a:ext cx="2581605" cy="954107"/>
          </a:xfrm>
          <a:prstGeom prst="rect">
            <a:avLst/>
          </a:prstGeom>
          <a:noFill/>
        </p:spPr>
        <p:txBody>
          <a:bodyPr wrap="none" rtlCol="0">
            <a:spAutoFit/>
          </a:bodyPr>
          <a:lstStyle/>
          <a:p>
            <a:pPr algn="ctr"/>
            <a:r>
              <a:rPr lang="en-GB" sz="2800" dirty="0">
                <a:solidFill>
                  <a:srgbClr val="34205B"/>
                </a:solidFill>
              </a:rPr>
              <a:t>MIS with </a:t>
            </a:r>
            <a:r>
              <a:rPr lang="en-GB" sz="2800" b="1" dirty="0">
                <a:solidFill>
                  <a:srgbClr val="34205B"/>
                </a:solidFill>
              </a:rPr>
              <a:t>our </a:t>
            </a:r>
          </a:p>
          <a:p>
            <a:pPr algn="ctr"/>
            <a:r>
              <a:rPr lang="en-GB" sz="2800" b="1" dirty="0">
                <a:solidFill>
                  <a:srgbClr val="34205B"/>
                </a:solidFill>
              </a:rPr>
              <a:t>optimal weights</a:t>
            </a:r>
            <a:endParaRPr lang="x-none" sz="2800" b="1" dirty="0">
              <a:solidFill>
                <a:srgbClr val="34205B"/>
              </a:solidFill>
            </a:endParaRPr>
          </a:p>
        </p:txBody>
      </p:sp>
      <p:sp>
        <p:nvSpPr>
          <p:cNvPr id="30" name="TextBox 29">
            <a:extLst>
              <a:ext uri="{FF2B5EF4-FFF2-40B4-BE49-F238E27FC236}">
                <a16:creationId xmlns:a16="http://schemas.microsoft.com/office/drawing/2014/main" id="{82A2291D-2FF9-42A5-92B0-E070CED3A367}"/>
              </a:ext>
            </a:extLst>
          </p:cNvPr>
          <p:cNvSpPr txBox="1"/>
          <p:nvPr/>
        </p:nvSpPr>
        <p:spPr>
          <a:xfrm>
            <a:off x="9423053" y="1889387"/>
            <a:ext cx="1804084" cy="523220"/>
          </a:xfrm>
          <a:prstGeom prst="rect">
            <a:avLst/>
          </a:prstGeom>
          <a:noFill/>
        </p:spPr>
        <p:txBody>
          <a:bodyPr wrap="none" rtlCol="0">
            <a:spAutoFit/>
          </a:bodyPr>
          <a:lstStyle/>
          <a:p>
            <a:pPr algn="ctr"/>
            <a:r>
              <a:rPr lang="en-GB" sz="2800" dirty="0">
                <a:solidFill>
                  <a:srgbClr val="34205B"/>
                </a:solidFill>
              </a:rPr>
              <a:t>10x better!</a:t>
            </a:r>
            <a:endParaRPr lang="x-none" sz="2800" dirty="0">
              <a:solidFill>
                <a:srgbClr val="34205B"/>
              </a:solidFill>
            </a:endParaRPr>
          </a:p>
        </p:txBody>
      </p:sp>
      <p:grpSp>
        <p:nvGrpSpPr>
          <p:cNvPr id="31" name="Group 30">
            <a:extLst>
              <a:ext uri="{FF2B5EF4-FFF2-40B4-BE49-F238E27FC236}">
                <a16:creationId xmlns:a16="http://schemas.microsoft.com/office/drawing/2014/main" id="{292FD153-3570-44EB-A162-37B963BD405B}"/>
              </a:ext>
            </a:extLst>
          </p:cNvPr>
          <p:cNvGrpSpPr/>
          <p:nvPr/>
        </p:nvGrpSpPr>
        <p:grpSpPr>
          <a:xfrm>
            <a:off x="10087573" y="3753493"/>
            <a:ext cx="832002" cy="557270"/>
            <a:chOff x="10413862" y="2499765"/>
            <a:chExt cx="832002" cy="557270"/>
          </a:xfrm>
          <a:effectLst>
            <a:outerShdw blurRad="63500" sx="102000" sy="102000" algn="ctr" rotWithShape="0">
              <a:prstClr val="black">
                <a:alpha val="40000"/>
              </a:prstClr>
            </a:outerShdw>
          </a:effectLst>
        </p:grpSpPr>
        <p:sp>
          <p:nvSpPr>
            <p:cNvPr id="33" name="Right Arrow 42">
              <a:extLst>
                <a:ext uri="{FF2B5EF4-FFF2-40B4-BE49-F238E27FC236}">
                  <a16:creationId xmlns:a16="http://schemas.microsoft.com/office/drawing/2014/main" id="{8D4C3BB1-1360-4C50-9E05-BB5821BD06E5}"/>
                </a:ext>
              </a:extLst>
            </p:cNvPr>
            <p:cNvSpPr/>
            <p:nvPr/>
          </p:nvSpPr>
          <p:spPr>
            <a:xfrm rot="1641975" flipH="1">
              <a:off x="10413862" y="2531692"/>
              <a:ext cx="664382" cy="329087"/>
            </a:xfrm>
            <a:prstGeom prst="rightArrow">
              <a:avLst>
                <a:gd name="adj1" fmla="val 27005"/>
                <a:gd name="adj2"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34" name="Smiley Face 33">
              <a:extLst>
                <a:ext uri="{FF2B5EF4-FFF2-40B4-BE49-F238E27FC236}">
                  <a16:creationId xmlns:a16="http://schemas.microsoft.com/office/drawing/2014/main" id="{DB9C0203-BB82-4F3A-A002-A3F2F665721E}"/>
                </a:ext>
              </a:extLst>
            </p:cNvPr>
            <p:cNvSpPr/>
            <p:nvPr/>
          </p:nvSpPr>
          <p:spPr>
            <a:xfrm>
              <a:off x="10676477" y="2499765"/>
              <a:ext cx="569387" cy="557270"/>
            </a:xfrm>
            <a:prstGeom prst="smileyFace">
              <a:avLst>
                <a:gd name="adj" fmla="val 4653"/>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Tree>
    <p:extLst>
      <p:ext uri="{BB962C8B-B14F-4D97-AF65-F5344CB8AC3E}">
        <p14:creationId xmlns:p14="http://schemas.microsoft.com/office/powerpoint/2010/main" val="650295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957EE-4EFA-4326-A2B0-C8773F2B123A}"/>
              </a:ext>
            </a:extLst>
          </p:cNvPr>
          <p:cNvSpPr>
            <a:spLocks noGrp="1"/>
          </p:cNvSpPr>
          <p:nvPr>
            <p:ph type="title"/>
          </p:nvPr>
        </p:nvSpPr>
        <p:spPr/>
        <p:txBody>
          <a:bodyPr/>
          <a:lstStyle/>
          <a:p>
            <a:r>
              <a:rPr lang="en-US" dirty="0"/>
              <a:t>Contributions</a:t>
            </a:r>
            <a:endParaRPr lang="x-none" dirty="0"/>
          </a:p>
        </p:txBody>
      </p:sp>
      <p:sp>
        <p:nvSpPr>
          <p:cNvPr id="3" name="Content Placeholder 2">
            <a:extLst>
              <a:ext uri="{FF2B5EF4-FFF2-40B4-BE49-F238E27FC236}">
                <a16:creationId xmlns:a16="http://schemas.microsoft.com/office/drawing/2014/main" id="{8B734539-7E66-469F-A0E5-BCC5B9719B2C}"/>
              </a:ext>
            </a:extLst>
          </p:cNvPr>
          <p:cNvSpPr>
            <a:spLocks noGrp="1"/>
          </p:cNvSpPr>
          <p:nvPr>
            <p:ph idx="1"/>
          </p:nvPr>
        </p:nvSpPr>
        <p:spPr/>
        <p:txBody>
          <a:bodyPr/>
          <a:lstStyle/>
          <a:p>
            <a:r>
              <a:rPr lang="en-US" dirty="0"/>
              <a:t>A: Balance heuristic’s variance bounds reconsideration</a:t>
            </a:r>
            <a:br>
              <a:rPr lang="en-US" dirty="0"/>
            </a:br>
            <a:endParaRPr lang="en-US" dirty="0"/>
          </a:p>
          <a:p>
            <a:r>
              <a:rPr lang="en-US" dirty="0"/>
              <a:t>B: Optimal weights derivation</a:t>
            </a:r>
            <a:br>
              <a:rPr lang="en-US" dirty="0"/>
            </a:br>
            <a:endParaRPr lang="en-US" dirty="0"/>
          </a:p>
          <a:p>
            <a:r>
              <a:rPr lang="en-US" dirty="0"/>
              <a:t>C: Control variate interpretation</a:t>
            </a:r>
            <a:br>
              <a:rPr lang="en-US" dirty="0"/>
            </a:br>
            <a:endParaRPr lang="en-US" dirty="0"/>
          </a:p>
          <a:p>
            <a:r>
              <a:rPr lang="en-US" dirty="0"/>
              <a:t>D: Practical implementation</a:t>
            </a:r>
            <a:endParaRPr lang="x-none" dirty="0"/>
          </a:p>
        </p:txBody>
      </p:sp>
      <p:sp>
        <p:nvSpPr>
          <p:cNvPr id="5" name="Slide Number Placeholder 4"/>
          <p:cNvSpPr>
            <a:spLocks noGrp="1"/>
          </p:cNvSpPr>
          <p:nvPr>
            <p:ph type="sldNum" sz="quarter" idx="11"/>
          </p:nvPr>
        </p:nvSpPr>
        <p:spPr/>
        <p:txBody>
          <a:bodyPr/>
          <a:lstStyle/>
          <a:p>
            <a:fld id="{22715E2D-623F-42BE-A608-3D699D020166}" type="slidenum">
              <a:rPr lang="x-none" smtClean="0"/>
              <a:pPr/>
              <a:t>9</a:t>
            </a:fld>
            <a:endParaRPr lang="x-none" dirty="0"/>
          </a:p>
        </p:txBody>
      </p:sp>
      <p:sp>
        <p:nvSpPr>
          <p:cNvPr id="10" name="Footer Placeholder 2">
            <a:extLst>
              <a:ext uri="{FF2B5EF4-FFF2-40B4-BE49-F238E27FC236}">
                <a16:creationId xmlns:a16="http://schemas.microsoft.com/office/drawing/2014/main" id="{FADA8B3C-CA5D-477C-85E8-36B4D9BD4A2A}"/>
              </a:ext>
            </a:extLst>
          </p:cNvPr>
          <p:cNvSpPr>
            <a:spLocks noGrp="1"/>
          </p:cNvSpPr>
          <p:nvPr>
            <p:ph type="ftr" sz="quarter" idx="10"/>
          </p:nvPr>
        </p:nvSpPr>
        <p:spPr>
          <a:xfrm>
            <a:off x="835025" y="6356350"/>
            <a:ext cx="8914401" cy="365125"/>
          </a:xfrm>
        </p:spPr>
        <p:txBody>
          <a:bodyPr/>
          <a:lstStyle/>
          <a:p>
            <a:pPr algn="l"/>
            <a:r>
              <a:rPr lang="en-US" dirty="0" err="1">
                <a:solidFill>
                  <a:srgbClr val="34205B"/>
                </a:solidFill>
              </a:rPr>
              <a:t>Kondapaneni</a:t>
            </a:r>
            <a:r>
              <a:rPr lang="en-US" dirty="0">
                <a:solidFill>
                  <a:srgbClr val="34205B"/>
                </a:solidFill>
              </a:rPr>
              <a:t>, Vévoda, </a:t>
            </a:r>
            <a:r>
              <a:rPr lang="en-US" dirty="0" err="1">
                <a:solidFill>
                  <a:srgbClr val="34205B"/>
                </a:solidFill>
              </a:rPr>
              <a:t>Grittmann</a:t>
            </a:r>
            <a:r>
              <a:rPr lang="en-US" dirty="0">
                <a:solidFill>
                  <a:srgbClr val="34205B"/>
                </a:solidFill>
              </a:rPr>
              <a:t>, </a:t>
            </a:r>
            <a:r>
              <a:rPr lang="en-US" dirty="0" err="1">
                <a:solidFill>
                  <a:srgbClr val="34205B"/>
                </a:solidFill>
              </a:rPr>
              <a:t>Skřivan</a:t>
            </a:r>
            <a:r>
              <a:rPr lang="en-US" dirty="0">
                <a:solidFill>
                  <a:srgbClr val="34205B"/>
                </a:solidFill>
              </a:rPr>
              <a:t>, </a:t>
            </a:r>
            <a:r>
              <a:rPr lang="en-US" dirty="0" err="1">
                <a:solidFill>
                  <a:srgbClr val="34205B"/>
                </a:solidFill>
              </a:rPr>
              <a:t>Slusallek</a:t>
            </a:r>
            <a:r>
              <a:rPr lang="en-US" dirty="0">
                <a:solidFill>
                  <a:srgbClr val="34205B"/>
                </a:solidFill>
              </a:rPr>
              <a:t>, </a:t>
            </a:r>
            <a:r>
              <a:rPr lang="en-US" dirty="0" err="1">
                <a:solidFill>
                  <a:srgbClr val="34205B"/>
                </a:solidFill>
              </a:rPr>
              <a:t>Křivánek</a:t>
            </a:r>
            <a:r>
              <a:rPr lang="en-US" dirty="0">
                <a:solidFill>
                  <a:srgbClr val="34205B"/>
                </a:solidFill>
              </a:rPr>
              <a:t> -- Optimal multiple importance sampling</a:t>
            </a:r>
            <a:endParaRPr lang="cs-CZ" dirty="0">
              <a:solidFill>
                <a:srgbClr val="34205B"/>
              </a:solidFill>
            </a:endParaRPr>
          </a:p>
        </p:txBody>
      </p:sp>
    </p:spTree>
    <p:extLst>
      <p:ext uri="{BB962C8B-B14F-4D97-AF65-F5344CB8AC3E}">
        <p14:creationId xmlns:p14="http://schemas.microsoft.com/office/powerpoint/2010/main" val="346445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9667</TotalTime>
  <Words>5532</Words>
  <Application>Microsoft Office PowerPoint</Application>
  <PresentationFormat>Widescreen</PresentationFormat>
  <Paragraphs>878</Paragraphs>
  <Slides>59</Slides>
  <Notes>59</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Arial</vt:lpstr>
      <vt:lpstr>Calibri</vt:lpstr>
      <vt:lpstr>Cambria Math</vt:lpstr>
      <vt:lpstr>Corbel</vt:lpstr>
      <vt:lpstr>Source Sans Pro</vt:lpstr>
      <vt:lpstr>Office Theme</vt:lpstr>
      <vt:lpstr>PowerPoint Presentation</vt:lpstr>
      <vt:lpstr>PowerPoint Presentation</vt:lpstr>
      <vt:lpstr>Goal: Low noise in short time</vt:lpstr>
      <vt:lpstr>Goal: Low noise in short time</vt:lpstr>
      <vt:lpstr>MIS: Two wrongs can make a right</vt:lpstr>
      <vt:lpstr>MIS: Essential for the path tracing revolution</vt:lpstr>
      <vt:lpstr>MIS: Increases robustness, may reduce efficiency</vt:lpstr>
      <vt:lpstr>MIS: Increases robustness, may reduce efficiency</vt:lpstr>
      <vt:lpstr>Contributions</vt:lpstr>
      <vt:lpstr>Background and Related Work</vt:lpstr>
      <vt:lpstr>Light transport simulation</vt:lpstr>
      <vt:lpstr>Importance sampling</vt:lpstr>
      <vt:lpstr>Multiple importance sampling</vt:lpstr>
      <vt:lpstr>Previous attempts to improve MIS</vt:lpstr>
      <vt:lpstr>Balance heuristic</vt:lpstr>
      <vt:lpstr>Exhibit A Variance bounds do not hold</vt:lpstr>
      <vt:lpstr>Variance bounds derivation</vt:lpstr>
      <vt:lpstr>Assumption: Positive weights</vt:lpstr>
      <vt:lpstr>Exhibit B Optimal MIS weights</vt:lpstr>
      <vt:lpstr>Derivation approach</vt:lpstr>
      <vt:lpstr>Optimal weights formulation</vt:lpstr>
      <vt:lpstr>Optimal weights formulation</vt:lpstr>
      <vt:lpstr>Summary</vt:lpstr>
      <vt:lpstr>Exhibit C Optimal MIS weights are  Control Variates</vt:lpstr>
      <vt:lpstr>Equivalence to optimal Control Variates</vt:lpstr>
      <vt:lpstr>Equivalence to optimal Control Variates</vt:lpstr>
      <vt:lpstr>Exhibit D Optimal MIS weights are practical</vt:lpstr>
      <vt:lpstr>How to compute?</vt:lpstr>
      <vt:lpstr>PowerPoint Presentation</vt:lpstr>
      <vt:lpstr>PowerPoint Presentation</vt:lpstr>
      <vt:lpstr>PowerPoint Presentation</vt:lpstr>
      <vt:lpstr>Rendering results</vt:lpstr>
      <vt:lpstr>Direct illumination applications</vt:lpstr>
      <vt:lpstr>Combining standard techniques</vt:lpstr>
      <vt:lpstr>Combining standard techniques</vt:lpstr>
      <vt:lpstr>Direct illumination applications</vt:lpstr>
      <vt:lpstr>Reminder: Optimal weights are control variates</vt:lpstr>
      <vt:lpstr>Insight: “Bad” techniques can reduce variance</vt:lpstr>
      <vt:lpstr>Example: Direct illumination</vt:lpstr>
      <vt:lpstr>Comparison: Spherical projection, uniform area</vt:lpstr>
      <vt:lpstr>Combination better than spherical alone!</vt:lpstr>
      <vt:lpstr>Can we do even better?</vt:lpstr>
      <vt:lpstr>Can we do even better?</vt:lpstr>
      <vt:lpstr>Alone, the parallel technique is even worse</vt:lpstr>
      <vt:lpstr>With our optimal weights: even better</vt:lpstr>
      <vt:lpstr>Limitations</vt:lpstr>
      <vt:lpstr>Limitations: Salt &amp; pepper for few samples</vt:lpstr>
      <vt:lpstr>Limitations: Overhead</vt:lpstr>
      <vt:lpstr>Summary &amp; Future work </vt:lpstr>
      <vt:lpstr>Contributions</vt:lpstr>
      <vt:lpstr>Future work</vt:lpstr>
      <vt:lpstr>Acknowledgments</vt:lpstr>
      <vt:lpstr>PowerPoint Presentation</vt:lpstr>
      <vt:lpstr>Example</vt:lpstr>
      <vt:lpstr>Comparison: Progressive and direct</vt:lpstr>
      <vt:lpstr>Variance analysis</vt:lpstr>
      <vt:lpstr>Zero samples can’t be killed</vt:lpstr>
      <vt:lpstr>Summary</vt:lpstr>
      <vt:lpstr>Multiple importance sampling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Pascal Grittmann</dc:creator>
  <cp:lastModifiedBy>Jaroslav Krivanek</cp:lastModifiedBy>
  <cp:revision>625</cp:revision>
  <cp:lastPrinted>2019-08-30T10:51:03Z</cp:lastPrinted>
  <dcterms:created xsi:type="dcterms:W3CDTF">2019-06-18T12:53:33Z</dcterms:created>
  <dcterms:modified xsi:type="dcterms:W3CDTF">2019-08-30T10:51:16Z</dcterms:modified>
</cp:coreProperties>
</file>