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4"/>
  </p:notesMasterIdLst>
  <p:sldIdLst>
    <p:sldId id="287" r:id="rId2"/>
    <p:sldId id="274" r:id="rId3"/>
    <p:sldId id="279" r:id="rId4"/>
    <p:sldId id="288" r:id="rId5"/>
    <p:sldId id="298" r:id="rId6"/>
    <p:sldId id="289" r:id="rId7"/>
    <p:sldId id="283" r:id="rId8"/>
    <p:sldId id="290" r:id="rId9"/>
    <p:sldId id="291" r:id="rId10"/>
    <p:sldId id="278" r:id="rId11"/>
    <p:sldId id="277" r:id="rId12"/>
    <p:sldId id="292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99FF"/>
    <a:srgbClr val="FFCC00"/>
    <a:srgbClr val="FFFF00"/>
    <a:srgbClr val="FF00FF"/>
    <a:srgbClr val="00FFFF"/>
    <a:srgbClr val="00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6482" autoAdjust="0"/>
  </p:normalViewPr>
  <p:slideViewPr>
    <p:cSldViewPr>
      <p:cViewPr>
        <p:scale>
          <a:sx n="70" d="100"/>
          <a:sy n="70" d="100"/>
        </p:scale>
        <p:origin x="-1182" y="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Klepnutím lze upravit styly předlohy textu.</a:t>
            </a:r>
          </a:p>
          <a:p>
            <a:pPr lvl="1"/>
            <a:r>
              <a:rPr lang="en-US" noProof="0" smtClean="0"/>
              <a:t>Druhá úroveň</a:t>
            </a:r>
          </a:p>
          <a:p>
            <a:pPr lvl="2"/>
            <a:r>
              <a:rPr lang="en-US" noProof="0" smtClean="0"/>
              <a:t>Třetí úroveň</a:t>
            </a:r>
          </a:p>
          <a:p>
            <a:pPr lvl="3"/>
            <a:r>
              <a:rPr lang="en-US" noProof="0" smtClean="0"/>
              <a:t>Čtvrtá úroveň</a:t>
            </a:r>
          </a:p>
          <a:p>
            <a:pPr lvl="4"/>
            <a:r>
              <a:rPr lang="en-US" noProof="0" smtClean="0"/>
              <a:t>Pátá úroveň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193184A-B19B-4B8E-9E7D-76FD5B3FD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altLang="en-US"/>
              <a:t>Klepnutím lze upravit styl předlohy nadpisů.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Klepnutím lze upravit styl předlohy podnadpisů.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736DA-9EC8-4C5D-A819-DF8025DE51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39E66-8862-4318-8FCC-B36EF010FB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C687D-0553-4E8F-B50D-778393E693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8B706-0ACD-40B3-AB95-4E5D869EDC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0EFF5-42FE-4857-86A7-726EDF73FA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D136D-F7F6-4687-8AF5-8DD3B44F69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31B0E-0D36-48F6-8B83-9FB9BC865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D4DDC-3877-46A6-ADFA-63D64A8661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F24B9-7C0C-4B4F-82A6-2E812FE33B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94967-73EE-4A75-A827-47B02327E0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DD9CE-F701-461C-B89C-FFB4301998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04892-885C-4952-AB7F-4033DB8147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74B3E-777B-4A0F-8CA0-7C90F9FFFC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84AC6-BBE4-40F9-8123-1EEF9B763C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6B09E-6C07-4E8D-8FFB-2A03C4B2BC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81A3E-06ED-4858-9E95-C47F753CD7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F1E95-6F33-49A8-81B6-573098CE38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 předlohy nadpisů.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styly předlohy textu.</a:t>
            </a:r>
          </a:p>
          <a:p>
            <a:pPr lvl="1"/>
            <a:r>
              <a:rPr lang="en-US" altLang="en-US" smtClean="0"/>
              <a:t>Druhá úroveň</a:t>
            </a:r>
          </a:p>
          <a:p>
            <a:pPr lvl="2"/>
            <a:r>
              <a:rPr lang="en-US" altLang="en-US" smtClean="0"/>
              <a:t>Třetí úroveň</a:t>
            </a:r>
          </a:p>
          <a:p>
            <a:pPr lvl="3"/>
            <a:r>
              <a:rPr lang="en-US" altLang="en-US" smtClean="0"/>
              <a:t>Čtvrtá úroveň</a:t>
            </a:r>
          </a:p>
          <a:p>
            <a:pPr lvl="4"/>
            <a:r>
              <a:rPr lang="en-US" altLang="en-US" smtClean="0"/>
              <a:t>Pátá úroveň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7DD9C3A3-A5F7-4232-B253-D7CE550980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939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01" name="Rectangle 9"/>
          <p:cNvSpPr>
            <a:spLocks noChangeArrowheads="1"/>
          </p:cNvSpPr>
          <p:nvPr userDrawn="1"/>
        </p:nvSpPr>
        <p:spPr bwMode="auto">
          <a:xfrm>
            <a:off x="395288" y="6092825"/>
            <a:ext cx="8353425" cy="144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aroslav.Krivanek@mff.c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Po</a:t>
            </a:r>
            <a:r>
              <a:rPr lang="cs-CZ" b="1" dirty="0" smtClean="0"/>
              <a:t>čítačová grafika III </a:t>
            </a:r>
            <a:br>
              <a:rPr lang="cs-CZ" b="1" dirty="0" smtClean="0"/>
            </a:br>
            <a:r>
              <a:rPr lang="cs-CZ" b="1" dirty="0" smtClean="0"/>
              <a:t>Světlo, Radiometrie</a:t>
            </a:r>
            <a:r>
              <a:rPr lang="en-US" b="1" dirty="0" smtClean="0"/>
              <a:t> – </a:t>
            </a:r>
            <a:r>
              <a:rPr lang="cs-CZ" b="1" dirty="0" smtClean="0"/>
              <a:t>Cvičení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2130896"/>
          </a:xfrm>
        </p:spPr>
        <p:txBody>
          <a:bodyPr/>
          <a:lstStyle/>
          <a:p>
            <a:pPr eaLnBrk="1" hangingPunct="1"/>
            <a:r>
              <a:rPr lang="cs-CZ" sz="2000" dirty="0" smtClean="0"/>
              <a:t>Jaroslav Křivánek, MFF UK</a:t>
            </a:r>
          </a:p>
          <a:p>
            <a:pPr eaLnBrk="1" hangingPunct="1"/>
            <a:r>
              <a:rPr lang="en-US" sz="2000" dirty="0" smtClean="0">
                <a:hlinkClick r:id="rId2"/>
              </a:rPr>
              <a:t>Jaroslav.Krivanek@mff.cuni.cz</a:t>
            </a:r>
            <a:endParaRPr lang="cs-CZ" sz="2000" dirty="0" smtClean="0"/>
          </a:p>
          <a:p>
            <a:pPr eaLnBrk="1" hangingPunct="1"/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Závisí pozorovaná světlost rovnoměrně osvětlené stěny na vzdálenosti z jaké ji pozorujeme?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Co když je na stěně osvětlená pouze malá plocha </a:t>
            </a:r>
            <a:r>
              <a:rPr lang="cs-CZ" i="1" dirty="0" smtClean="0"/>
              <a:t>A</a:t>
            </a:r>
            <a:r>
              <a:rPr lang="cs-CZ" dirty="0" smtClean="0"/>
              <a:t>?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74BBEC-43C5-4D58-A5A1-96575E04737B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Otázka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 descr="patquiz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14300"/>
            <a:ext cx="89281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Co když je na stěně osvětlená pouze malá plocha </a:t>
            </a:r>
            <a:r>
              <a:rPr lang="cs-CZ" i="1" dirty="0" smtClean="0"/>
              <a:t>A</a:t>
            </a:r>
            <a:r>
              <a:rPr lang="cs-CZ" dirty="0" smtClean="0"/>
              <a:t>?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74BBEC-43C5-4D58-A5A1-96575E04737B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Otázka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925144"/>
          </a:xfrm>
        </p:spPr>
        <p:txBody>
          <a:bodyPr/>
          <a:lstStyle/>
          <a:p>
            <a:pPr eaLnBrk="1" hangingPunct="1"/>
            <a:r>
              <a:rPr lang="cs-CZ" dirty="0" smtClean="0"/>
              <a:t>Spočítejte velikost povrchu jednotkové koule.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Spočítejte velikost povrchu kulového vrchlíku o úhlu </a:t>
            </a:r>
            <a:r>
              <a:rPr lang="cs-CZ" dirty="0" smtClean="0">
                <a:latin typeface="Symbol" pitchFamily="18" charset="2"/>
              </a:rPr>
              <a:t>q</a:t>
            </a:r>
            <a:r>
              <a:rPr lang="cs-CZ" baseline="-25000" dirty="0" smtClean="0"/>
              <a:t>0</a:t>
            </a:r>
            <a:r>
              <a:rPr lang="cs-CZ" dirty="0" smtClean="0"/>
              <a:t>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cs-CZ" dirty="0" smtClean="0"/>
              <a:t>Spočítejte velikost povrchu kulového pásu mezi úhly </a:t>
            </a:r>
            <a:r>
              <a:rPr lang="cs-CZ" dirty="0" smtClean="0">
                <a:latin typeface="Symbol" pitchFamily="18" charset="2"/>
              </a:rPr>
              <a:t>q</a:t>
            </a:r>
            <a:r>
              <a:rPr lang="cs-CZ" baseline="-25000" dirty="0" smtClean="0"/>
              <a:t>0</a:t>
            </a:r>
            <a:r>
              <a:rPr lang="cs-CZ" dirty="0" smtClean="0"/>
              <a:t> a </a:t>
            </a:r>
            <a:r>
              <a:rPr lang="cs-CZ" dirty="0" smtClean="0">
                <a:latin typeface="Symbol" pitchFamily="18" charset="2"/>
              </a:rPr>
              <a:t>q</a:t>
            </a:r>
            <a:r>
              <a:rPr lang="cs-CZ" baseline="-25000" dirty="0" smtClean="0"/>
              <a:t>1</a:t>
            </a:r>
            <a:r>
              <a:rPr lang="cs-CZ" dirty="0" smtClean="0"/>
              <a:t>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cs-CZ" dirty="0" smtClean="0"/>
              <a:t>Spočítejte velikost povrchu „melounu“ o úhlu </a:t>
            </a:r>
            <a:r>
              <a:rPr lang="cs-CZ" dirty="0" smtClean="0">
                <a:latin typeface="Symbol" pitchFamily="18" charset="2"/>
              </a:rPr>
              <a:t>f</a:t>
            </a:r>
            <a:r>
              <a:rPr lang="cs-CZ" baseline="-25000" dirty="0" smtClean="0"/>
              <a:t>0</a:t>
            </a:r>
            <a:r>
              <a:rPr lang="cs-CZ" dirty="0" smtClean="0"/>
              <a:t>.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74BBEC-43C5-4D58-A5A1-96575E04737B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Příklady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Pod jakým prostorovým úhlem pozorujeme (nekonečnou) rovinu z bodu mimo tuto rovinu?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Pod jakým prostorovým úhlem pozorujeme kouli o poloměru </a:t>
            </a:r>
            <a:r>
              <a:rPr lang="cs-CZ" i="1" dirty="0" smtClean="0"/>
              <a:t>R</a:t>
            </a:r>
            <a:r>
              <a:rPr lang="cs-CZ" dirty="0" smtClean="0"/>
              <a:t>, jejíž střed je vzdálen </a:t>
            </a:r>
            <a:r>
              <a:rPr lang="cs-CZ" i="1" dirty="0" smtClean="0"/>
              <a:t>D</a:t>
            </a:r>
            <a:r>
              <a:rPr lang="cs-CZ" dirty="0" smtClean="0"/>
              <a:t> od stanoviště?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74BBEC-43C5-4D58-A5A1-96575E04737B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Příklady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Jaký je výkon (tok) izotropního bodového zdroje s </a:t>
            </a:r>
            <a:r>
              <a:rPr lang="cs-CZ" dirty="0" err="1" smtClean="0"/>
              <a:t>konstatní</a:t>
            </a:r>
            <a:r>
              <a:rPr lang="cs-CZ" dirty="0" smtClean="0"/>
              <a:t> zářivostí (intenzitou) </a:t>
            </a:r>
            <a:r>
              <a:rPr lang="cs-CZ" i="1" dirty="0" smtClean="0"/>
              <a:t>I</a:t>
            </a:r>
            <a:r>
              <a:rPr lang="cs-CZ" dirty="0" smtClean="0"/>
              <a:t> ve všech směrech.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139D4B-03B6-4788-BD70-9AD3A1314B59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Izotropní bodové světlo</a:t>
            </a:r>
            <a:endParaRPr lang="en-US" smtClean="0"/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Celkový tok:</a:t>
            </a:r>
          </a:p>
          <a:p>
            <a:pPr eaLnBrk="1" hangingPunct="1"/>
            <a:endParaRPr lang="en-US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392113" y="2051050"/>
          <a:ext cx="4533900" cy="2746375"/>
        </p:xfrm>
        <a:graphic>
          <a:graphicData uri="http://schemas.openxmlformats.org/presentationml/2006/ole">
            <p:oleObj spid="_x0000_s6146" name="Rovnice" r:id="rId3" imgW="2133360" imgH="1295280" progId="Equation.3">
              <p:embed/>
            </p:oleObj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827088" y="5229225"/>
          <a:ext cx="998537" cy="835025"/>
        </p:xfrm>
        <a:graphic>
          <a:graphicData uri="http://schemas.openxmlformats.org/presentationml/2006/ole">
            <p:oleObj spid="_x0000_s6147" name="Rovnice" r:id="rId4" imgW="469800" imgH="393480" progId="Equation.3">
              <p:embed/>
            </p:oleObj>
          </a:graphicData>
        </a:graphic>
      </p:graphicFrame>
      <p:graphicFrame>
        <p:nvGraphicFramePr>
          <p:cNvPr id="1028" name="Object 6"/>
          <p:cNvGraphicFramePr>
            <a:graphicFrameLocks noChangeAspect="1"/>
          </p:cNvGraphicFramePr>
          <p:nvPr/>
        </p:nvGraphicFramePr>
        <p:xfrm>
          <a:off x="5076825" y="2206625"/>
          <a:ext cx="3570288" cy="3527425"/>
        </p:xfrm>
        <a:graphic>
          <a:graphicData uri="http://schemas.openxmlformats.org/presentationml/2006/ole">
            <p:oleObj spid="_x0000_s6148" name="CorelDRAW" r:id="rId5" imgW="4599360" imgH="4599360" progId="CorelDRAW.Graphic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Jaký je výkon (tok) bodového zdroje se zářivostí (intenzitou)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867025" y="2636838"/>
          <a:ext cx="3187700" cy="554037"/>
        </p:xfrm>
        <a:graphic>
          <a:graphicData uri="http://schemas.openxmlformats.org/presentationml/2006/ole">
            <p:oleObj spid="_x0000_s1026" name="Rovnice" r:id="rId3" imgW="1460160" imgH="253800" progId="Equation.3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492896"/>
            <a:ext cx="4627245" cy="158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Jaký je výkon (tok) bodového zdroje se zářivostí (intenzitou)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r>
              <a:rPr lang="cs-CZ" dirty="0" err="1" smtClean="0"/>
              <a:t>ýpočet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5697" y="116632"/>
            <a:ext cx="8546783" cy="5032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408" y="5085184"/>
            <a:ext cx="8641080" cy="1577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23422"/>
            <a:ext cx="2133600" cy="457200"/>
          </a:xfrm>
        </p:spPr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428184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2011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ran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rany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4309</TotalTime>
  <Words>266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Hrany</vt:lpstr>
      <vt:lpstr>Rovnice</vt:lpstr>
      <vt:lpstr>CorelDRAW</vt:lpstr>
      <vt:lpstr>Počítačová grafika III  Světlo, Radiometrie – Cvičení</vt:lpstr>
      <vt:lpstr>Příklady</vt:lpstr>
      <vt:lpstr>Příklady</vt:lpstr>
      <vt:lpstr>Příklady</vt:lpstr>
      <vt:lpstr>Izotropní bodové světlo</vt:lpstr>
      <vt:lpstr>Příklad</vt:lpstr>
      <vt:lpstr>Slide 7</vt:lpstr>
      <vt:lpstr>Příklad</vt:lpstr>
      <vt:lpstr>Výpočet</vt:lpstr>
      <vt:lpstr>Otázka</vt:lpstr>
      <vt:lpstr>Slide 11</vt:lpstr>
      <vt:lpstr>Otázka</vt:lpstr>
    </vt:vector>
  </TitlesOfParts>
  <Company>CTU Prague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Cvičení 2 - Počítačová grafika III (NPGR010)</dc:title>
  <dc:creator>Jaroslav Křivánek</dc:creator>
  <cp:lastModifiedBy>Jaroslav Křivánek</cp:lastModifiedBy>
  <cp:revision>2781</cp:revision>
  <dcterms:created xsi:type="dcterms:W3CDTF">2006-11-17T09:10:54Z</dcterms:created>
  <dcterms:modified xsi:type="dcterms:W3CDTF">2011-11-07T08:56:53Z</dcterms:modified>
</cp:coreProperties>
</file>