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9"/>
  </p:notes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314" r:id="rId9"/>
    <p:sldId id="264" r:id="rId10"/>
    <p:sldId id="316" r:id="rId11"/>
    <p:sldId id="315" r:id="rId12"/>
    <p:sldId id="317" r:id="rId13"/>
    <p:sldId id="318" r:id="rId14"/>
    <p:sldId id="319" r:id="rId15"/>
    <p:sldId id="320" r:id="rId16"/>
    <p:sldId id="321" r:id="rId17"/>
    <p:sldId id="323" r:id="rId18"/>
    <p:sldId id="322" r:id="rId19"/>
    <p:sldId id="325" r:id="rId20"/>
    <p:sldId id="324" r:id="rId21"/>
    <p:sldId id="266" r:id="rId22"/>
    <p:sldId id="269" r:id="rId23"/>
    <p:sldId id="299" r:id="rId24"/>
    <p:sldId id="267" r:id="rId25"/>
    <p:sldId id="300" r:id="rId26"/>
    <p:sldId id="301" r:id="rId27"/>
    <p:sldId id="302" r:id="rId28"/>
    <p:sldId id="303" r:id="rId29"/>
    <p:sldId id="272" r:id="rId30"/>
    <p:sldId id="271" r:id="rId31"/>
    <p:sldId id="273" r:id="rId32"/>
    <p:sldId id="274" r:id="rId33"/>
    <p:sldId id="275" r:id="rId34"/>
    <p:sldId id="295" r:id="rId35"/>
    <p:sldId id="270" r:id="rId36"/>
    <p:sldId id="280" r:id="rId37"/>
    <p:sldId id="326" r:id="rId38"/>
    <p:sldId id="279" r:id="rId39"/>
    <p:sldId id="281" r:id="rId40"/>
    <p:sldId id="282" r:id="rId41"/>
    <p:sldId id="283" r:id="rId42"/>
    <p:sldId id="309" r:id="rId43"/>
    <p:sldId id="327" r:id="rId44"/>
    <p:sldId id="328" r:id="rId45"/>
    <p:sldId id="311" r:id="rId46"/>
    <p:sldId id="284" r:id="rId47"/>
    <p:sldId id="285" r:id="rId48"/>
    <p:sldId id="341" r:id="rId49"/>
    <p:sldId id="342" r:id="rId50"/>
    <p:sldId id="305" r:id="rId51"/>
    <p:sldId id="306" r:id="rId52"/>
    <p:sldId id="286" r:id="rId53"/>
    <p:sldId id="329" r:id="rId54"/>
    <p:sldId id="287" r:id="rId55"/>
    <p:sldId id="330" r:id="rId56"/>
    <p:sldId id="307" r:id="rId57"/>
    <p:sldId id="312" r:id="rId58"/>
    <p:sldId id="313" r:id="rId59"/>
    <p:sldId id="331" r:id="rId60"/>
    <p:sldId id="343" r:id="rId61"/>
    <p:sldId id="290" r:id="rId62"/>
    <p:sldId id="296" r:id="rId63"/>
    <p:sldId id="297" r:id="rId64"/>
    <p:sldId id="289" r:id="rId65"/>
    <p:sldId id="291" r:id="rId66"/>
    <p:sldId id="293" r:id="rId67"/>
    <p:sldId id="34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60" d="100"/>
          <a:sy n="60" d="100"/>
        </p:scale>
        <p:origin x="-14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Z%C3%A1%C5%99iv%C3%A1_energie" TargetMode="External"/><Relationship Id="rId13" Type="http://schemas.openxmlformats.org/officeDocument/2006/relationships/hyperlink" Target="http://cs.wikipedia.org/wiki/Gustav_Kirchhoff" TargetMode="External"/><Relationship Id="rId3" Type="http://schemas.openxmlformats.org/officeDocument/2006/relationships/hyperlink" Target="http://cs.wikipedia.org/wiki/T%C4%9Bleso" TargetMode="External"/><Relationship Id="rId7" Type="http://schemas.openxmlformats.org/officeDocument/2006/relationships/hyperlink" Target="http://cs.wikipedia.org/wiki/Teplota" TargetMode="External"/><Relationship Id="rId12" Type="http://schemas.openxmlformats.org/officeDocument/2006/relationships/hyperlink" Target="http://cs.wikipedia.org/wiki/Reliktn%C3%AD_z%C3%A1%C5%99en%C3%AD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/index.php?title=Ide%C3%A1ln%C3%AD_z%C3%A1%C5%99i%C4%8D&amp;action=edit&amp;redlink=1" TargetMode="External"/><Relationship Id="rId11" Type="http://schemas.openxmlformats.org/officeDocument/2006/relationships/hyperlink" Target="http://cs.wikipedia.org/wiki/Kelvin" TargetMode="External"/><Relationship Id="rId5" Type="http://schemas.openxmlformats.org/officeDocument/2006/relationships/hyperlink" Target="http://cs.wikipedia.org/wiki/Vlnov%C3%A1_d%C3%A9lka" TargetMode="External"/><Relationship Id="rId10" Type="http://schemas.openxmlformats.org/officeDocument/2006/relationships/hyperlink" Target="http://cs.wikipedia.org/wiki/Slunce" TargetMode="External"/><Relationship Id="rId4" Type="http://schemas.openxmlformats.org/officeDocument/2006/relationships/hyperlink" Target="http://cs.wikipedia.org/wiki/Z%C3%A1%C5%99en%C3%AD" TargetMode="External"/><Relationship Id="rId9" Type="http://schemas.openxmlformats.org/officeDocument/2006/relationships/hyperlink" Target="http://cs.wikipedia.org/wiki/Energie" TargetMode="External"/><Relationship Id="rId14" Type="http://schemas.openxmlformats.org/officeDocument/2006/relationships/hyperlink" Target="http://cs.wikipedia.org/wiki/186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76826-DA31-4046-8B87-A59AD9C21EDA}" type="slidenum">
              <a:rPr lang="en-US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015C8-84EE-4A5D-9341-D1F4DAEC6356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Absolutně</a:t>
            </a:r>
            <a:r>
              <a:rPr lang="en-US" b="1" dirty="0" smtClean="0"/>
              <a:t> </a:t>
            </a:r>
            <a:r>
              <a:rPr lang="en-US" b="1" dirty="0" err="1" smtClean="0"/>
              <a:t>černé</a:t>
            </a:r>
            <a:r>
              <a:rPr lang="en-US" b="1" dirty="0" smtClean="0"/>
              <a:t> </a:t>
            </a:r>
            <a:r>
              <a:rPr lang="en-US" b="1" dirty="0" err="1" smtClean="0"/>
              <a:t>těleso</a:t>
            </a:r>
            <a:r>
              <a:rPr lang="en-US" dirty="0" smtClean="0"/>
              <a:t>, </a:t>
            </a:r>
            <a:r>
              <a:rPr lang="en-US" b="1" dirty="0" err="1" smtClean="0"/>
              <a:t>černé</a:t>
            </a:r>
            <a:r>
              <a:rPr lang="en-US" b="1" dirty="0" smtClean="0"/>
              <a:t> </a:t>
            </a:r>
            <a:r>
              <a:rPr lang="en-US" b="1" dirty="0" err="1" smtClean="0"/>
              <a:t>těleso</a:t>
            </a:r>
            <a:r>
              <a:rPr lang="en-US" dirty="0" smtClean="0"/>
              <a:t> a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b="1" dirty="0" err="1" smtClean="0"/>
              <a:t>černý</a:t>
            </a:r>
            <a:r>
              <a:rPr lang="en-US" b="1" dirty="0" smtClean="0"/>
              <a:t> </a:t>
            </a:r>
            <a:r>
              <a:rPr lang="en-US" b="1" dirty="0" err="1" smtClean="0"/>
              <a:t>zářič</a:t>
            </a:r>
            <a:r>
              <a:rPr lang="en-US" dirty="0" smtClean="0"/>
              <a:t> je </a:t>
            </a:r>
            <a:r>
              <a:rPr lang="en-US" dirty="0" err="1" smtClean="0"/>
              <a:t>ideální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Těleso"/>
              </a:rPr>
              <a:t>těleso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pohlcuje</a:t>
            </a:r>
            <a:r>
              <a:rPr lang="en-US" dirty="0" smtClean="0"/>
              <a:t> </a:t>
            </a:r>
            <a:r>
              <a:rPr lang="en-US" dirty="0" err="1" smtClean="0"/>
              <a:t>veškeré</a:t>
            </a:r>
            <a:r>
              <a:rPr lang="en-US" dirty="0" smtClean="0"/>
              <a:t> </a:t>
            </a:r>
            <a:r>
              <a:rPr lang="en-US" dirty="0" err="1" smtClean="0">
                <a:hlinkClick r:id="rId4" tooltip="Záření"/>
              </a:rPr>
              <a:t>záření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>
                <a:hlinkClick r:id="rId5" tooltip="Vlnová délka"/>
              </a:rPr>
              <a:t>vlnových</a:t>
            </a:r>
            <a:r>
              <a:rPr lang="en-US" dirty="0" smtClean="0">
                <a:hlinkClick r:id="rId5" tooltip="Vlnová délka"/>
              </a:rPr>
              <a:t> </a:t>
            </a:r>
            <a:r>
              <a:rPr lang="en-US" dirty="0" err="1" smtClean="0">
                <a:hlinkClick r:id="rId5" tooltip="Vlnová délka"/>
              </a:rPr>
              <a:t>délek</a:t>
            </a:r>
            <a:r>
              <a:rPr lang="en-US" dirty="0" smtClean="0"/>
              <a:t>, </a:t>
            </a:r>
            <a:r>
              <a:rPr lang="en-US" dirty="0" err="1" smtClean="0"/>
              <a:t>dopadající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povrch</a:t>
            </a:r>
            <a:r>
              <a:rPr lang="en-US" dirty="0" smtClean="0"/>
              <a:t>. </a:t>
            </a:r>
            <a:r>
              <a:rPr lang="en-US" dirty="0" err="1" smtClean="0"/>
              <a:t>Absolutně</a:t>
            </a:r>
            <a:r>
              <a:rPr lang="en-US" dirty="0" smtClean="0"/>
              <a:t> </a:t>
            </a:r>
            <a:r>
              <a:rPr lang="en-US" dirty="0" err="1" smtClean="0"/>
              <a:t>černé</a:t>
            </a:r>
            <a:r>
              <a:rPr lang="en-US" dirty="0" smtClean="0"/>
              <a:t> </a:t>
            </a:r>
            <a:r>
              <a:rPr lang="en-US" dirty="0" err="1" smtClean="0"/>
              <a:t>těleso</a:t>
            </a:r>
            <a:r>
              <a:rPr lang="en-US" dirty="0" smtClean="0"/>
              <a:t> je </a:t>
            </a:r>
            <a:r>
              <a:rPr lang="en-US" dirty="0" err="1" smtClean="0"/>
              <a:t>současně</a:t>
            </a:r>
            <a:r>
              <a:rPr lang="en-US" dirty="0" smtClean="0"/>
              <a:t> </a:t>
            </a:r>
            <a:r>
              <a:rPr lang="en-US" dirty="0" err="1" smtClean="0">
                <a:hlinkClick r:id="rId6" tooltip="Ideální zářič (stránka neexistuje)"/>
              </a:rPr>
              <a:t>ideální</a:t>
            </a:r>
            <a:r>
              <a:rPr lang="en-US" dirty="0" smtClean="0">
                <a:hlinkClick r:id="rId6" tooltip="Ideální zářič (stránka neexistuje)"/>
              </a:rPr>
              <a:t> </a:t>
            </a:r>
            <a:r>
              <a:rPr lang="en-US" dirty="0" err="1" smtClean="0">
                <a:hlinkClick r:id="rId6" tooltip="Ideální zářič (stránka neexistuje)"/>
              </a:rPr>
              <a:t>zářič</a:t>
            </a:r>
            <a:r>
              <a:rPr lang="en-US" dirty="0" smtClean="0"/>
              <a:t>,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možných</a:t>
            </a:r>
            <a:r>
              <a:rPr lang="en-US" dirty="0" smtClean="0"/>
              <a:t> </a:t>
            </a:r>
            <a:r>
              <a:rPr lang="en-US" dirty="0" err="1" smtClean="0"/>
              <a:t>těles</a:t>
            </a:r>
            <a:r>
              <a:rPr lang="en-US" dirty="0" smtClean="0"/>
              <a:t> o </a:t>
            </a:r>
            <a:r>
              <a:rPr lang="en-US" dirty="0" err="1" smtClean="0"/>
              <a:t>stejné</a:t>
            </a:r>
            <a:r>
              <a:rPr lang="en-US" dirty="0" smtClean="0"/>
              <a:t> </a:t>
            </a:r>
            <a:r>
              <a:rPr lang="en-US" dirty="0" err="1" smtClean="0">
                <a:hlinkClick r:id="rId7" tooltip="Teplota"/>
              </a:rPr>
              <a:t>teplotě</a:t>
            </a:r>
            <a:r>
              <a:rPr lang="en-US" dirty="0" smtClean="0"/>
              <a:t> </a:t>
            </a:r>
            <a:r>
              <a:rPr lang="en-US" dirty="0" err="1" smtClean="0"/>
              <a:t>vysílá</a:t>
            </a:r>
            <a:r>
              <a:rPr lang="en-US" dirty="0" smtClean="0"/>
              <a:t> </a:t>
            </a:r>
            <a:r>
              <a:rPr lang="en-US" dirty="0" err="1" smtClean="0"/>
              <a:t>největší</a:t>
            </a:r>
            <a:r>
              <a:rPr lang="en-US" dirty="0" smtClean="0"/>
              <a:t>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>
                <a:hlinkClick r:id="rId8" tooltip="Zářivá energie"/>
              </a:rPr>
              <a:t>zářivé</a:t>
            </a:r>
            <a:r>
              <a:rPr lang="en-US" dirty="0" smtClean="0">
                <a:hlinkClick r:id="rId8" tooltip="Zářivá energie"/>
              </a:rPr>
              <a:t> </a:t>
            </a:r>
            <a:r>
              <a:rPr lang="en-US" dirty="0" err="1" smtClean="0">
                <a:hlinkClick r:id="rId8" tooltip="Zářivá energie"/>
              </a:rPr>
              <a:t>energie</a:t>
            </a:r>
            <a:r>
              <a:rPr lang="en-US" dirty="0" smtClean="0"/>
              <a:t>. </a:t>
            </a:r>
            <a:r>
              <a:rPr lang="en-US" dirty="0" err="1" smtClean="0"/>
              <a:t>Celkové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>
                <a:hlinkClick r:id="rId9" tooltip="Energie"/>
              </a:rPr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se </a:t>
            </a:r>
            <a:r>
              <a:rPr lang="en-US" dirty="0" err="1" smtClean="0"/>
              <a:t>vyzáří</a:t>
            </a:r>
            <a:r>
              <a:rPr lang="en-US" dirty="0" smtClean="0"/>
              <a:t> z </a:t>
            </a:r>
            <a:r>
              <a:rPr lang="en-US" dirty="0" err="1" smtClean="0"/>
              <a:t>povrchu</a:t>
            </a:r>
            <a:r>
              <a:rPr lang="en-US" dirty="0" smtClean="0"/>
              <a:t> </a:t>
            </a:r>
            <a:r>
              <a:rPr lang="en-US" dirty="0" err="1" smtClean="0"/>
              <a:t>absolutně</a:t>
            </a:r>
            <a:r>
              <a:rPr lang="en-US" dirty="0" smtClean="0"/>
              <a:t> </a:t>
            </a:r>
            <a:r>
              <a:rPr lang="en-US" dirty="0" err="1" smtClean="0"/>
              <a:t>černého</a:t>
            </a:r>
            <a:r>
              <a:rPr lang="en-US" dirty="0" smtClean="0"/>
              <a:t> </a:t>
            </a:r>
            <a:r>
              <a:rPr lang="en-US" dirty="0" err="1" smtClean="0"/>
              <a:t>tělesa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jednotku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a </a:t>
            </a:r>
            <a:r>
              <a:rPr lang="en-US" dirty="0" err="1" smtClean="0"/>
              <a:t>rozložení</a:t>
            </a:r>
            <a:r>
              <a:rPr lang="en-US" dirty="0" smtClean="0"/>
              <a:t> </a:t>
            </a:r>
            <a:r>
              <a:rPr lang="en-US" dirty="0" err="1" smtClean="0"/>
              <a:t>intenzity</a:t>
            </a:r>
            <a:r>
              <a:rPr lang="en-US" dirty="0" smtClean="0"/>
              <a:t> </a:t>
            </a:r>
            <a:r>
              <a:rPr lang="en-US" dirty="0" err="1" smtClean="0"/>
              <a:t>záření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vlnových</a:t>
            </a:r>
            <a:r>
              <a:rPr lang="en-US" dirty="0" smtClean="0"/>
              <a:t> </a:t>
            </a:r>
            <a:r>
              <a:rPr lang="en-US" dirty="0" err="1" smtClean="0"/>
              <a:t>délek</a:t>
            </a:r>
            <a:r>
              <a:rPr lang="en-US" dirty="0" smtClean="0"/>
              <a:t> </a:t>
            </a:r>
            <a:r>
              <a:rPr lang="en-US" dirty="0" err="1" smtClean="0"/>
              <a:t>závisí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teplotě</a:t>
            </a:r>
            <a:r>
              <a:rPr lang="en-US" dirty="0" smtClean="0"/>
              <a:t>. </a:t>
            </a:r>
            <a:r>
              <a:rPr lang="en-US" dirty="0" err="1" smtClean="0"/>
              <a:t>Záření</a:t>
            </a:r>
            <a:r>
              <a:rPr lang="en-US" dirty="0" smtClean="0"/>
              <a:t> </a:t>
            </a:r>
            <a:r>
              <a:rPr lang="en-US" dirty="0" err="1" smtClean="0">
                <a:hlinkClick r:id="rId10" tooltip="Slunce"/>
              </a:rPr>
              <a:t>Slunce</a:t>
            </a:r>
            <a:r>
              <a:rPr lang="en-US" dirty="0" smtClean="0"/>
              <a:t> se </a:t>
            </a:r>
            <a:r>
              <a:rPr lang="en-US" dirty="0" err="1" smtClean="0"/>
              <a:t>poměrně</a:t>
            </a:r>
            <a:r>
              <a:rPr lang="en-US" dirty="0" smtClean="0"/>
              <a:t> </a:t>
            </a:r>
            <a:r>
              <a:rPr lang="en-US" dirty="0" err="1" smtClean="0"/>
              <a:t>dobře</a:t>
            </a:r>
            <a:r>
              <a:rPr lang="en-US" dirty="0" smtClean="0"/>
              <a:t> </a:t>
            </a:r>
            <a:r>
              <a:rPr lang="en-US" dirty="0" err="1" smtClean="0"/>
              <a:t>blíží</a:t>
            </a:r>
            <a:r>
              <a:rPr lang="en-US" dirty="0" smtClean="0"/>
              <a:t> </a:t>
            </a:r>
            <a:r>
              <a:rPr lang="en-US" dirty="0" err="1" smtClean="0"/>
              <a:t>záření</a:t>
            </a:r>
            <a:r>
              <a:rPr lang="en-US" dirty="0" smtClean="0"/>
              <a:t> </a:t>
            </a:r>
            <a:r>
              <a:rPr lang="en-US" dirty="0" err="1" smtClean="0"/>
              <a:t>absolutně</a:t>
            </a:r>
            <a:r>
              <a:rPr lang="en-US" dirty="0" smtClean="0"/>
              <a:t> </a:t>
            </a:r>
            <a:r>
              <a:rPr lang="en-US" dirty="0" err="1" smtClean="0"/>
              <a:t>černého</a:t>
            </a:r>
            <a:r>
              <a:rPr lang="en-US" dirty="0" smtClean="0"/>
              <a:t> </a:t>
            </a:r>
            <a:r>
              <a:rPr lang="en-US" dirty="0" err="1" smtClean="0"/>
              <a:t>tělesa</a:t>
            </a:r>
            <a:r>
              <a:rPr lang="en-US" dirty="0" smtClean="0"/>
              <a:t> s </a:t>
            </a:r>
            <a:r>
              <a:rPr lang="en-US" dirty="0" err="1" smtClean="0"/>
              <a:t>teplotou</a:t>
            </a:r>
            <a:r>
              <a:rPr lang="en-US" dirty="0" smtClean="0"/>
              <a:t> </a:t>
            </a:r>
            <a:r>
              <a:rPr lang="en-US" dirty="0" err="1" smtClean="0"/>
              <a:t>přibližně</a:t>
            </a:r>
            <a:r>
              <a:rPr lang="en-US" dirty="0" smtClean="0"/>
              <a:t> 5800 </a:t>
            </a:r>
            <a:r>
              <a:rPr lang="en-US" dirty="0" err="1" smtClean="0">
                <a:hlinkClick r:id="rId11" tooltip="Kelvin"/>
              </a:rPr>
              <a:t>Kelvinů</a:t>
            </a:r>
            <a:r>
              <a:rPr lang="en-US" dirty="0" smtClean="0"/>
              <a:t>, </a:t>
            </a:r>
            <a:r>
              <a:rPr lang="en-US" dirty="0" err="1" smtClean="0">
                <a:hlinkClick r:id="rId12" tooltip="Reliktní záření"/>
              </a:rPr>
              <a:t>reliktní</a:t>
            </a:r>
            <a:r>
              <a:rPr lang="en-US" dirty="0" smtClean="0">
                <a:hlinkClick r:id="rId12" tooltip="Reliktní záření"/>
              </a:rPr>
              <a:t> </a:t>
            </a:r>
            <a:r>
              <a:rPr lang="en-US" dirty="0" err="1" smtClean="0">
                <a:hlinkClick r:id="rId12" tooltip="Reliktní záření"/>
              </a:rPr>
              <a:t>záření</a:t>
            </a:r>
            <a:r>
              <a:rPr lang="en-US" dirty="0" smtClean="0"/>
              <a:t> </a:t>
            </a:r>
            <a:r>
              <a:rPr lang="en-US" dirty="0" err="1" smtClean="0"/>
              <a:t>zodpovídá</a:t>
            </a:r>
            <a:r>
              <a:rPr lang="en-US" dirty="0" smtClean="0"/>
              <a:t> </a:t>
            </a:r>
            <a:r>
              <a:rPr lang="en-US" dirty="0" err="1" smtClean="0"/>
              <a:t>záření</a:t>
            </a:r>
            <a:r>
              <a:rPr lang="en-US" dirty="0" smtClean="0"/>
              <a:t> </a:t>
            </a:r>
            <a:r>
              <a:rPr lang="en-US" dirty="0" err="1" smtClean="0"/>
              <a:t>absolutně</a:t>
            </a:r>
            <a:r>
              <a:rPr lang="en-US" dirty="0" smtClean="0"/>
              <a:t> </a:t>
            </a:r>
            <a:r>
              <a:rPr lang="en-US" dirty="0" err="1" smtClean="0"/>
              <a:t>černého</a:t>
            </a:r>
            <a:r>
              <a:rPr lang="en-US" dirty="0" smtClean="0"/>
              <a:t> </a:t>
            </a:r>
            <a:r>
              <a:rPr lang="en-US" dirty="0" err="1" smtClean="0"/>
              <a:t>tělesa</a:t>
            </a:r>
            <a:r>
              <a:rPr lang="en-US" dirty="0" smtClean="0"/>
              <a:t> s </a:t>
            </a:r>
            <a:r>
              <a:rPr lang="en-US" dirty="0" err="1" smtClean="0"/>
              <a:t>teplotou</a:t>
            </a:r>
            <a:r>
              <a:rPr lang="en-US" dirty="0" smtClean="0"/>
              <a:t> 2,7 K.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fyzikální</a:t>
            </a:r>
            <a:r>
              <a:rPr lang="en-US" dirty="0" smtClean="0"/>
              <a:t> </a:t>
            </a:r>
            <a:r>
              <a:rPr lang="en-US" dirty="0" err="1" smtClean="0"/>
              <a:t>pojem</a:t>
            </a:r>
            <a:r>
              <a:rPr lang="en-US" dirty="0" smtClean="0"/>
              <a:t> </a:t>
            </a:r>
            <a:r>
              <a:rPr lang="en-US" dirty="0" err="1" smtClean="0"/>
              <a:t>zavedl</a:t>
            </a:r>
            <a:r>
              <a:rPr lang="en-US" dirty="0" smtClean="0"/>
              <a:t> </a:t>
            </a:r>
            <a:r>
              <a:rPr lang="en-US" dirty="0" smtClean="0">
                <a:hlinkClick r:id="rId13" tooltip="Gustav Kirchhoff"/>
              </a:rPr>
              <a:t>Gustav Kirchhoff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r>
              <a:rPr lang="en-US" dirty="0" smtClean="0"/>
              <a:t> </a:t>
            </a:r>
            <a:r>
              <a:rPr lang="en-US" dirty="0" smtClean="0">
                <a:hlinkClick r:id="rId14" tooltip="1862"/>
              </a:rPr>
              <a:t>1862</a:t>
            </a:r>
            <a:r>
              <a:rPr lang="en-US" dirty="0" smtClean="0"/>
              <a:t>.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dirty="0" smtClean="0"/>
              <a:t>PG III (NPGR010) - J. Křivánek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en.wikipedia.org/wiki/Luminous_efficiency" TargetMode="Externa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– </a:t>
            </a:r>
            <a:br>
              <a:rPr lang="cs-CZ" b="1" dirty="0" smtClean="0"/>
            </a:br>
            <a:r>
              <a:rPr lang="cs-CZ" b="1" dirty="0" smtClean="0"/>
              <a:t>			Světlo, Radiometrie</a:t>
            </a:r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Disperze</a:t>
            </a:r>
            <a:endParaRPr lang="en-US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2414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67941"/>
            <a:ext cx="3791401" cy="46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Difrakce (ohyb)</a:t>
            </a:r>
          </a:p>
          <a:p>
            <a:pPr lvl="1"/>
            <a:r>
              <a:rPr lang="cs-CZ" dirty="0" err="1" smtClean="0"/>
              <a:t>Youngův</a:t>
            </a:r>
            <a:r>
              <a:rPr lang="cs-CZ" dirty="0" smtClean="0"/>
              <a:t> experiment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619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vlnové podstaty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Interference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r>
              <a:rPr lang="cs-CZ" dirty="0" smtClean="0"/>
              <a:t>Způsobuje </a:t>
            </a:r>
            <a:r>
              <a:rPr lang="cs-CZ" b="1" dirty="0" err="1" smtClean="0"/>
              <a:t>iridescenci</a:t>
            </a:r>
            <a:endParaRPr lang="en-US" b="1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264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36296" y="6525344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200" y="4818638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smtClean="0">
                <a:latin typeface="+mn-lt"/>
              </a:rPr>
              <a:t>Konstruktivní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4616" y="4818638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smtClean="0">
                <a:latin typeface="+mn-lt"/>
              </a:rPr>
              <a:t>Destruktivní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Změna barvy jako funkce úhlu pohledu</a:t>
            </a:r>
            <a:endParaRPr lang="en-US" b="1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 l="14452" r="13288"/>
          <a:stretch>
            <a:fillRect/>
          </a:stretch>
        </p:blipFill>
        <p:spPr bwMode="auto">
          <a:xfrm>
            <a:off x="251520" y="2276873"/>
            <a:ext cx="3888432" cy="39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413016" cy="39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412776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75870"/>
            <a:ext cx="6834336" cy="509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Iridescence</a:t>
            </a:r>
            <a:r>
              <a:rPr lang="cs-CZ" dirty="0" smtClean="0"/>
              <a:t> – Strukturální barva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0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292679" y="334947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Obr. :  http://en.wikipedia.org/wiki/Iridescence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3381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Polarizace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Přednostní orientace E-M vln vzhledem ke směru šíření</a:t>
            </a:r>
          </a:p>
          <a:p>
            <a:r>
              <a:rPr lang="cs-CZ" dirty="0" smtClean="0"/>
              <a:t>Nepolarizované světlo – mnoho vln s náhodnou orientací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Polarizace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Světlo z atmosféry je částečně polarizované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Zrcadlové odrazy jsou polarizované</a:t>
            </a:r>
          </a:p>
          <a:p>
            <a:endParaRPr lang="en-US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718" y="4365104"/>
            <a:ext cx="5076564" cy="16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544" y="2060849"/>
            <a:ext cx="4398912" cy="16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optika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Světlo = proud fotonů</a:t>
            </a:r>
          </a:p>
          <a:p>
            <a:r>
              <a:rPr lang="cs-CZ" dirty="0" smtClean="0"/>
              <a:t>Energie fotonu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r>
              <a:rPr lang="cs-CZ" i="1" dirty="0" smtClean="0"/>
              <a:t>f</a:t>
            </a:r>
            <a:r>
              <a:rPr lang="cs-CZ" dirty="0" smtClean="0"/>
              <a:t> … frekvence</a:t>
            </a:r>
          </a:p>
          <a:p>
            <a:pPr lvl="1"/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… vlnová délka</a:t>
            </a:r>
          </a:p>
          <a:p>
            <a:pPr lvl="1"/>
            <a:r>
              <a:rPr lang="cs-CZ" dirty="0" smtClean="0"/>
              <a:t>c … rychlost světla</a:t>
            </a:r>
          </a:p>
          <a:p>
            <a:pPr lvl="1"/>
            <a:r>
              <a:rPr lang="cs-CZ" i="1" dirty="0" smtClean="0"/>
              <a:t>h</a:t>
            </a:r>
            <a:r>
              <a:rPr lang="cs-CZ" dirty="0" smtClean="0"/>
              <a:t> … </a:t>
            </a:r>
            <a:r>
              <a:rPr lang="cs-CZ" dirty="0" err="1" smtClean="0"/>
              <a:t>Planckova</a:t>
            </a:r>
            <a:r>
              <a:rPr lang="cs-CZ" dirty="0" smtClean="0"/>
              <a:t> konstanta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88067" name="Object 4"/>
          <p:cNvGraphicFramePr>
            <a:graphicFrameLocks noChangeAspect="1"/>
          </p:cNvGraphicFramePr>
          <p:nvPr/>
        </p:nvGraphicFramePr>
        <p:xfrm>
          <a:off x="3563888" y="2780928"/>
          <a:ext cx="1487488" cy="742950"/>
        </p:xfrm>
        <a:graphic>
          <a:graphicData uri="http://schemas.openxmlformats.org/presentationml/2006/ole">
            <p:oleObj spid="_x0000_s88067" name="Rovnice" r:id="rId3" imgW="78732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79337-52CE-4737-9EEA-F77167895EC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614363"/>
          </a:xfrm>
        </p:spPr>
        <p:txBody>
          <a:bodyPr/>
          <a:lstStyle/>
          <a:p>
            <a:pPr eaLnBrk="1" hangingPunct="1"/>
            <a:r>
              <a:rPr lang="cs-CZ" b="1" dirty="0" smtClean="0"/>
              <a:t>Syntéza obrazu (</a:t>
            </a:r>
            <a:r>
              <a:rPr lang="en-US" b="1" dirty="0" smtClean="0"/>
              <a:t>Rendering</a:t>
            </a:r>
            <a:r>
              <a:rPr lang="cs-CZ" b="1" dirty="0" smtClean="0"/>
              <a:t>)</a:t>
            </a:r>
            <a:endParaRPr lang="fr-FR" b="1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40188" cy="4646612"/>
          </a:xfrm>
        </p:spPr>
        <p:txBody>
          <a:bodyPr/>
          <a:lstStyle/>
          <a:p>
            <a:pPr eaLnBrk="1" hangingPunct="1"/>
            <a:r>
              <a:rPr lang="cs-CZ" sz="2200" dirty="0" smtClean="0"/>
              <a:t>Vytvoř obrázek</a:t>
            </a:r>
            <a:r>
              <a:rPr lang="en-US" sz="2200" dirty="0" smtClean="0"/>
              <a:t>…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fr-FR" sz="2200" dirty="0" smtClean="0"/>
          </a:p>
        </p:txBody>
      </p:sp>
      <p:pic>
        <p:nvPicPr>
          <p:cNvPr id="1030" name="Picture 4" descr="chem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3863" y="1141413"/>
            <a:ext cx="3317875" cy="2643187"/>
          </a:xfrm>
          <a:noFill/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57200" y="2463800"/>
          <a:ext cx="4862513" cy="3652838"/>
        </p:xfrm>
        <a:graphic>
          <a:graphicData uri="http://schemas.openxmlformats.org/presentationml/2006/ole">
            <p:oleObj spid="_x0000_s1026" name="Image bitmap" r:id="rId5" imgW="9952381" imgH="7992591" progId="PBrush">
              <p:embed/>
            </p:oleObj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5503863" y="5067300"/>
            <a:ext cx="331787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200" dirty="0">
                <a:latin typeface="+mn-lt"/>
              </a:rPr>
              <a:t>…</a:t>
            </a:r>
            <a:r>
              <a:rPr lang="cs-CZ" sz="2200" dirty="0">
                <a:latin typeface="+mn-lt"/>
              </a:rPr>
              <a:t>z </a:t>
            </a:r>
            <a:r>
              <a:rPr lang="cs-CZ" sz="2200" dirty="0" smtClean="0">
                <a:latin typeface="+mn-lt"/>
              </a:rPr>
              <a:t>matematického</a:t>
            </a:r>
            <a:r>
              <a:rPr lang="en-US" sz="2200" dirty="0" smtClean="0">
                <a:latin typeface="+mn-lt"/>
              </a:rPr>
              <a:t> </a:t>
            </a:r>
            <a:r>
              <a:rPr lang="cs-CZ" sz="2200" dirty="0" smtClean="0">
                <a:latin typeface="+mn-lt"/>
              </a:rPr>
              <a:t>popisu </a:t>
            </a:r>
            <a:r>
              <a:rPr lang="cs-CZ" sz="2200" dirty="0">
                <a:latin typeface="+mn-lt"/>
              </a:rPr>
              <a:t>scény</a:t>
            </a:r>
            <a:r>
              <a:rPr lang="en-US" sz="22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fr-FR" sz="22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Radiometrie </a:t>
            </a:r>
            <a:r>
              <a:rPr lang="en-US" b="1" dirty="0" smtClean="0"/>
              <a:t>&amp; </a:t>
            </a:r>
            <a:r>
              <a:rPr lang="en-US" b="1" dirty="0" err="1" smtClean="0"/>
              <a:t>fotometrie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Radiometrie </a:t>
            </a:r>
            <a:r>
              <a:rPr lang="en-US" dirty="0" smtClean="0"/>
              <a:t>&amp;</a:t>
            </a:r>
            <a:r>
              <a:rPr lang="cs-CZ" dirty="0" smtClean="0"/>
              <a:t> Fotometrie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b="1" dirty="0" smtClean="0"/>
              <a:t>Radiometrie</a:t>
            </a:r>
            <a:r>
              <a:rPr lang="cs-CZ" dirty="0" smtClean="0"/>
              <a:t> je část optiky, která se zabývá </a:t>
            </a:r>
            <a:r>
              <a:rPr lang="cs-CZ" i="1" dirty="0" smtClean="0"/>
              <a:t>měřením elektromagnetického záření</a:t>
            </a:r>
            <a:r>
              <a:rPr lang="cs-CZ" dirty="0" smtClean="0"/>
              <a:t>, včetně světla. Radiometrie se zabývá absolutními veličinami, zatímco </a:t>
            </a:r>
            <a:r>
              <a:rPr lang="cs-CZ" b="1" dirty="0" smtClean="0"/>
              <a:t>fotometrie </a:t>
            </a:r>
            <a:r>
              <a:rPr lang="cs-CZ" dirty="0" smtClean="0"/>
              <a:t>studuje obdobné veličiny, avšak z hlediska jejich </a:t>
            </a:r>
            <a:r>
              <a:rPr lang="cs-CZ" i="1" dirty="0" smtClean="0"/>
              <a:t>působení na lidské oko</a:t>
            </a:r>
            <a:r>
              <a:rPr lang="cs-CZ" dirty="0" smtClean="0"/>
              <a:t>.“  (</a:t>
            </a:r>
            <a:r>
              <a:rPr lang="cs-CZ" dirty="0" err="1" smtClean="0"/>
              <a:t>wikipedie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3717032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Radiometrické veličiny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zářivá energie – joule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zářivý tok – 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zářivost – </a:t>
            </a:r>
            <a:r>
              <a:rPr lang="en-US" sz="2400" dirty="0" smtClean="0">
                <a:latin typeface="+mn-lt"/>
              </a:rPr>
              <a:t>watt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e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3717032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Fotometrické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veličiny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světelná energie – lumen sekunda (</a:t>
            </a:r>
            <a:r>
              <a:rPr lang="cs-CZ" sz="2400" dirty="0" err="1" smtClean="0">
                <a:latin typeface="+mn-lt"/>
              </a:rPr>
              <a:t>talbot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světelný tok – 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svítivost – kandela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</a:rPr>
              <a:t>v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Křivánek 2011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Vizuální odezva </a:t>
            </a:r>
            <a:r>
              <a:rPr lang="cs-CZ" i="1" dirty="0" smtClean="0"/>
              <a:t>R</a:t>
            </a:r>
            <a:r>
              <a:rPr lang="cs-CZ" dirty="0" smtClean="0"/>
              <a:t> na spektrum </a:t>
            </a:r>
            <a:r>
              <a:rPr lang="cs-CZ" i="1" dirty="0" smtClean="0"/>
              <a:t>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V</a:t>
            </a:r>
            <a:r>
              <a:rPr lang="cs-CZ" dirty="0" smtClean="0"/>
              <a:t> </a:t>
            </a:r>
          </a:p>
          <a:p>
            <a:pPr lvl="1"/>
            <a:r>
              <a:rPr lang="en-US" dirty="0" smtClean="0"/>
              <a:t>Spectral luminous </a:t>
            </a:r>
            <a:br>
              <a:rPr lang="en-US" dirty="0" smtClean="0"/>
            </a:br>
            <a:r>
              <a:rPr lang="en-US" dirty="0" smtClean="0"/>
              <a:t>relative efficiency</a:t>
            </a:r>
            <a:endParaRPr lang="cs-CZ" dirty="0" smtClean="0"/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9091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547664" y="2132856"/>
          <a:ext cx="2374900" cy="911225"/>
        </p:xfrm>
        <a:graphic>
          <a:graphicData uri="http://schemas.openxmlformats.org/presentationml/2006/ole">
            <p:oleObj spid="_x0000_s3076" name="Rovnice" r:id="rId4" imgW="1257120" imgH="4824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6076655" y="3565503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cs-CZ" sz="1600" dirty="0" smtClean="0">
                <a:latin typeface="+mn-lt"/>
                <a:hlinkClick r:id="rId5"/>
              </a:rPr>
              <a:t>http://en.wikipedia.org/wiki/Luminous_efficiency</a:t>
            </a:r>
            <a:endParaRPr lang="cs-CZ" sz="1600" dirty="0" smtClean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Zářivá energie a zářivý výkon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Výkon:</a:t>
            </a:r>
            <a:r>
              <a:rPr lang="cs-CZ" dirty="0" smtClean="0"/>
              <a:t>  Watt (</a:t>
            </a:r>
            <a:r>
              <a:rPr lang="cs-CZ" dirty="0" err="1" smtClean="0"/>
              <a:t>radio</a:t>
            </a:r>
            <a:r>
              <a:rPr lang="cs-CZ" dirty="0" smtClean="0"/>
              <a:t>), Lumen (foto)</a:t>
            </a:r>
          </a:p>
          <a:p>
            <a:pPr lvl="1"/>
            <a:r>
              <a:rPr lang="cs-CZ" dirty="0" smtClean="0"/>
              <a:t>Energetická účinnost</a:t>
            </a:r>
          </a:p>
          <a:p>
            <a:pPr lvl="1"/>
            <a:r>
              <a:rPr lang="cs-CZ" dirty="0" smtClean="0"/>
              <a:t>Spektrální účinnost 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Energie: </a:t>
            </a:r>
            <a:r>
              <a:rPr lang="cs-CZ" dirty="0" smtClean="0"/>
              <a:t>Joule (</a:t>
            </a:r>
            <a:r>
              <a:rPr lang="cs-CZ" dirty="0" err="1" smtClean="0"/>
              <a:t>radio</a:t>
            </a:r>
            <a:r>
              <a:rPr lang="cs-CZ" dirty="0" smtClean="0"/>
              <a:t>), Lumen sekunda (foto)</a:t>
            </a:r>
          </a:p>
          <a:p>
            <a:pPr lvl="1"/>
            <a:r>
              <a:rPr lang="cs-CZ" dirty="0" smtClean="0"/>
              <a:t>Expozice</a:t>
            </a:r>
          </a:p>
          <a:p>
            <a:pPr lvl="2"/>
            <a:r>
              <a:rPr lang="cs-CZ" dirty="0" smtClean="0"/>
              <a:t>Odezva filmu</a:t>
            </a:r>
          </a:p>
          <a:p>
            <a:pPr lvl="2"/>
            <a:r>
              <a:rPr lang="cs-CZ" dirty="0" smtClean="0"/>
              <a:t>Kůže - opálení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Radiometrie </a:t>
            </a:r>
          </a:p>
          <a:p>
            <a:pPr lvl="1"/>
            <a:r>
              <a:rPr lang="cs-CZ" dirty="0" smtClean="0"/>
              <a:t>základnější – fotometrické veličiny lze odvodit z radiometrických</a:t>
            </a:r>
          </a:p>
          <a:p>
            <a:endParaRPr lang="cs-CZ" dirty="0" smtClean="0"/>
          </a:p>
          <a:p>
            <a:r>
              <a:rPr lang="cs-CZ" b="1" dirty="0" smtClean="0"/>
              <a:t>Fotometrie</a:t>
            </a:r>
          </a:p>
          <a:p>
            <a:pPr lvl="1"/>
            <a:r>
              <a:rPr lang="cs-CZ" dirty="0" smtClean="0"/>
              <a:t>Delší historie - studována </a:t>
            </a:r>
            <a:r>
              <a:rPr lang="cs-CZ" dirty="0" err="1" smtClean="0"/>
              <a:t>psychofyzikálními</a:t>
            </a:r>
            <a:r>
              <a:rPr lang="cs-CZ" dirty="0" smtClean="0"/>
              <a:t> (empirickými) pokusy dlouho před znalostí </a:t>
            </a:r>
            <a:r>
              <a:rPr lang="cs-CZ" dirty="0" err="1" smtClean="0"/>
              <a:t>Maxwellových</a:t>
            </a:r>
            <a:r>
              <a:rPr lang="cs-CZ" dirty="0" smtClean="0"/>
              <a:t> rovnic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Záření absolutně černého tělesa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15903" cy="44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Směr, prostorový úhel, integrování na jednotkové kouli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0675" y="1341438"/>
            <a:ext cx="8501063" cy="5010150"/>
          </a:xfrm>
        </p:spPr>
        <p:txBody>
          <a:bodyPr/>
          <a:lstStyle/>
          <a:p>
            <a:pPr marL="742950" lvl="1" indent="-285750" eaLnBrk="1" hangingPunct="1"/>
            <a:endParaRPr lang="en-US" dirty="0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4DEB6-74BE-431A-98C4-55321A576E2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614363"/>
          </a:xfrm>
        </p:spPr>
        <p:txBody>
          <a:bodyPr/>
          <a:lstStyle/>
          <a:p>
            <a:pPr eaLnBrk="1" hangingPunct="1"/>
            <a:r>
              <a:rPr lang="cs-CZ" dirty="0" smtClean="0"/>
              <a:t>Fotorealistická syntéza obrazu</a:t>
            </a:r>
            <a:endParaRPr 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1050" y="2238078"/>
            <a:ext cx="6192838" cy="3433762"/>
            <a:chOff x="1292" y="1909"/>
            <a:chExt cx="3901" cy="2163"/>
          </a:xfrm>
        </p:grpSpPr>
        <p:sp>
          <p:nvSpPr>
            <p:cNvPr id="26641" name="Freeform 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42" name="Line 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6629" name="Picture 6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463" y="1988840"/>
            <a:ext cx="15049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51050" y="2996903"/>
            <a:ext cx="6121400" cy="2519362"/>
            <a:chOff x="1292" y="2387"/>
            <a:chExt cx="3856" cy="1587"/>
          </a:xfrm>
        </p:grpSpPr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>
              <a:off x="1292" y="2478"/>
              <a:ext cx="1270" cy="1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>
              <a:off x="1306" y="2446"/>
              <a:ext cx="2028" cy="1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1338" y="2432"/>
              <a:ext cx="3810" cy="1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Line 11"/>
            <p:cNvSpPr>
              <a:spLocks noChangeShapeType="1"/>
            </p:cNvSpPr>
            <p:nvPr/>
          </p:nvSpPr>
          <p:spPr bwMode="auto">
            <a:xfrm>
              <a:off x="1338" y="2387"/>
              <a:ext cx="381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827463" y="3630315"/>
            <a:ext cx="176683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120000"/>
              <a:buFont typeface="Wingdings" pitchFamily="2" charset="2"/>
              <a:buNone/>
            </a:pPr>
            <a:r>
              <a:rPr lang="cs-CZ" sz="2200" dirty="0">
                <a:latin typeface="+mn-lt"/>
              </a:rPr>
              <a:t>Kolik světla</a:t>
            </a:r>
            <a:r>
              <a:rPr lang="en-US" sz="2200" dirty="0">
                <a:latin typeface="+mn-lt"/>
              </a:rPr>
              <a:t>?</a:t>
            </a:r>
            <a:endParaRPr lang="fr-FR" sz="2200" dirty="0">
              <a:latin typeface="+mn-lt"/>
            </a:endParaRPr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5178425" y="5046365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3952875" y="5445224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8058150" y="482729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8129588" y="338584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A61535-F4AA-4BAC-BBF3-5D6EF0955348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Směr ve 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Směr </a:t>
            </a:r>
            <a:r>
              <a:rPr lang="cs-CZ" dirty="0" smtClean="0"/>
              <a:t>= jednotkový vektor ve 3D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Kartézské souřadnice</a:t>
            </a:r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Sférické souřadnice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cs-CZ" i="1" dirty="0" smtClean="0"/>
              <a:t>polární úhel</a:t>
            </a:r>
            <a:r>
              <a:rPr lang="cs-CZ" dirty="0" smtClean="0"/>
              <a:t> - odchylka od osy </a:t>
            </a:r>
            <a:r>
              <a:rPr lang="cs-CZ" i="1" dirty="0" smtClean="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azimut - </a:t>
            </a:r>
            <a:r>
              <a:rPr lang="cs-CZ" dirty="0" smtClean="0"/>
              <a:t>úhel od osy </a:t>
            </a:r>
            <a:r>
              <a:rPr lang="cs-CZ" i="1" dirty="0" smtClean="0"/>
              <a:t>X</a:t>
            </a: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p:oleObj spid="_x0000_s4098" name="Rovnice" r:id="rId3" imgW="787320" imgH="20304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p:oleObj spid="_x0000_s4099" name="Rovnice" r:id="rId4" imgW="965160" imgH="22860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p:oleObj spid="_x0000_s4100" name="Rovnice" r:id="rId5" imgW="660240" imgH="66024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p:oleObj spid="_x0000_s4101" name="Rovnice" r:id="rId6" imgW="799920" imgH="609480" progId="Equation.3">
              <p:embed/>
            </p:oleObj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p:oleObj spid="_x0000_s4102" name="Rovnice" r:id="rId7" imgW="901440" imgH="634680" progId="Equation.3">
              <p:embed/>
            </p:oleObj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p:oleObj spid="_x0000_s4103" name="CorelDRAW" r:id="rId8" imgW="4072680" imgH="3989880" progId="CorelDRAW.Graphic.11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2C1CE-962F-4B44-9FF5-22E02F9E65AD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na jednotkové kouli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jako každá jiná, ale argumentem je směr ve 3D</a:t>
            </a:r>
          </a:p>
          <a:p>
            <a:pPr eaLnBrk="1" hangingPunct="1"/>
            <a:r>
              <a:rPr lang="cs-CZ" dirty="0" smtClean="0"/>
              <a:t>Funkční hodnota je číslo (nebo třeba trojice čísel RGB)</a:t>
            </a:r>
          </a:p>
          <a:p>
            <a:pPr eaLnBrk="1" hangingPunct="1"/>
            <a:r>
              <a:rPr lang="cs-CZ" dirty="0" smtClean="0"/>
              <a:t>Zápis např.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cs-CZ" dirty="0" smtClean="0"/>
              <a:t>Závisí na zvolené reprezentaci směrů ve 3D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76007-E010-4D8D-A81A-40F2495BCE39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Prostorový úhel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cs-CZ" b="1" dirty="0" smtClean="0"/>
              <a:t>Rovinný úhel </a:t>
            </a:r>
          </a:p>
          <a:p>
            <a:pPr lvl="1" eaLnBrk="1" hangingPunct="1"/>
            <a:r>
              <a:rPr lang="cs-CZ" dirty="0" smtClean="0"/>
              <a:t>Délka oblouku na jednotkové</a:t>
            </a:r>
            <a:br>
              <a:rPr lang="cs-CZ" dirty="0" smtClean="0"/>
            </a:br>
            <a:r>
              <a:rPr lang="cs-CZ" dirty="0" smtClean="0"/>
              <a:t>kružnici</a:t>
            </a:r>
          </a:p>
          <a:p>
            <a:pPr lvl="1" eaLnBrk="1" hangingPunct="1"/>
            <a:r>
              <a:rPr lang="cs-CZ" dirty="0" smtClean="0"/>
              <a:t>Kružnice má 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radiánů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Prostorový úhel </a:t>
            </a:r>
            <a:r>
              <a:rPr lang="cs-CZ" dirty="0" smtClean="0"/>
              <a:t>(</a:t>
            </a:r>
            <a:r>
              <a:rPr lang="cs-CZ" dirty="0" err="1" smtClean="0"/>
              <a:t>steradian</a:t>
            </a:r>
            <a:r>
              <a:rPr lang="cs-CZ" dirty="0" smtClean="0"/>
              <a:t>, </a:t>
            </a:r>
            <a:r>
              <a:rPr lang="cs-CZ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Velikost plochy na jednotkové</a:t>
            </a:r>
            <a:br>
              <a:rPr lang="cs-CZ" dirty="0" smtClean="0"/>
            </a:br>
            <a:r>
              <a:rPr lang="cs-CZ" dirty="0" smtClean="0"/>
              <a:t>kouli</a:t>
            </a:r>
          </a:p>
          <a:p>
            <a:pPr lvl="1" eaLnBrk="1" hangingPunct="1"/>
            <a:r>
              <a:rPr lang="cs-CZ" dirty="0" smtClean="0"/>
              <a:t>Koule má 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steradiánů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p:oleObj spid="_x0000_s5122" name="CorelPhotoPaint.Image.11" r:id="rId3" imgW="2984127" imgH="2920635" progId="CorelPhotoPaint.Image.1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4BBEC-43C5-4D58-A5A1-96575E04737B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Diferenciální prostorový úhel</a:t>
            </a:r>
            <a:endParaRPr lang="en-U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„Nekonečně malý“ prostorový úhel okolo směru</a:t>
            </a:r>
          </a:p>
          <a:p>
            <a:pPr eaLnBrk="1" hangingPunct="1"/>
            <a:r>
              <a:rPr lang="cs-CZ" dirty="0" smtClean="0"/>
              <a:t>3D vektor</a:t>
            </a:r>
          </a:p>
          <a:p>
            <a:pPr lvl="1" eaLnBrk="1" hangingPunct="1"/>
            <a:r>
              <a:rPr lang="cs-CZ" dirty="0" smtClean="0"/>
              <a:t>Velikost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cs-CZ" dirty="0" smtClean="0"/>
              <a:t>velikost diferenciální plošky na jednotkové kouli</a:t>
            </a:r>
          </a:p>
          <a:p>
            <a:pPr lvl="1" eaLnBrk="1" hangingPunct="1"/>
            <a:r>
              <a:rPr lang="cs-CZ" dirty="0" smtClean="0"/>
              <a:t>Směr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cs-CZ" dirty="0" smtClean="0"/>
              <a:t>střed projekce diferenciální plošky</a:t>
            </a:r>
            <a:br>
              <a:rPr lang="cs-CZ" dirty="0" smtClean="0"/>
            </a:br>
            <a:r>
              <a:rPr lang="cs-CZ" dirty="0" smtClean="0"/>
              <a:t>na jednotkovou kouli</a:t>
            </a:r>
          </a:p>
          <a:p>
            <a:pPr eaLnBrk="1" hangingPunct="1"/>
            <a:r>
              <a:rPr lang="cs-CZ" dirty="0" smtClean="0"/>
              <a:t>Prostorový úhel diferenciální plošky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993900" y="4868863"/>
          <a:ext cx="1966913" cy="858837"/>
        </p:xfrm>
        <a:graphic>
          <a:graphicData uri="http://schemas.openxmlformats.org/presentationml/2006/ole">
            <p:oleObj spid="_x0000_s6146" name="Rovnice" r:id="rId4" imgW="901440" imgH="39348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Diferenciální prostorový úhel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137400" cy="4438650"/>
            <a:chOff x="585" y="1040"/>
            <a:chExt cx="4496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25" y="1071"/>
            <a:ext cx="2156" cy="721"/>
          </p:xfrm>
          <a:graphic>
            <a:graphicData uri="http://schemas.openxmlformats.org/presentationml/2006/ole">
              <p:oleObj spid="_x0000_s19458" name="Rovnice" r:id="rId3" imgW="1371600" imgH="457200" progId="Equation.3">
                <p:embed/>
              </p:oleObj>
            </a:graphicData>
          </a:graphic>
        </p:graphicFrame>
        <p:graphicFrame>
          <p:nvGraphicFramePr>
            <p:cNvPr id="25" name="Object 2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44" y="1888"/>
            <a:ext cx="2154" cy="621"/>
          </p:xfrm>
          <a:graphic>
            <a:graphicData uri="http://schemas.openxmlformats.org/presentationml/2006/ole">
              <p:oleObj spid="_x0000_s19459" name="Rovnice" r:id="rId4" imgW="1371600" imgH="393480" progId="Equation.3">
                <p:embed/>
              </p:oleObj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Radiometrické veličiny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6611D-5F4C-4948-A43E-D46F00C320C7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přenosu světla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cs-CZ" dirty="0" smtClean="0"/>
              <a:t>Tok energie v prostoru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Světelná energie je spojitá, nekonečně dělitelná</a:t>
            </a:r>
          </a:p>
          <a:p>
            <a:pPr lvl="1" eaLnBrk="1" hangingPunct="1"/>
            <a:r>
              <a:rPr lang="cs-CZ" dirty="0" smtClean="0"/>
              <a:t>Toto je zjednodušující předpoklad našeho modelu</a:t>
            </a:r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Představa toku</a:t>
            </a:r>
          </a:p>
          <a:p>
            <a:pPr lvl="1" eaLnBrk="1" hangingPunct="1"/>
            <a:r>
              <a:rPr lang="cs-CZ" dirty="0" smtClean="0"/>
              <a:t>Částečky pohybující se prostorem</a:t>
            </a:r>
          </a:p>
          <a:p>
            <a:pPr lvl="1" eaLnBrk="1" hangingPunct="1"/>
            <a:r>
              <a:rPr lang="cs-CZ" dirty="0" smtClean="0"/>
              <a:t>Žádné interakce (platí lineární superpozice)</a:t>
            </a:r>
          </a:p>
          <a:p>
            <a:pPr lvl="1" eaLnBrk="1" hangingPunct="1"/>
            <a:r>
              <a:rPr lang="cs-CZ" dirty="0" smtClean="0"/>
              <a:t>Hustota energie je úměrná hustotě částeček</a:t>
            </a:r>
          </a:p>
          <a:p>
            <a:pPr lvl="1" eaLnBrk="1" hangingPunct="1"/>
            <a:r>
              <a:rPr lang="cs-CZ" dirty="0" smtClean="0"/>
              <a:t>Tato představa je ilustrativní a nemá nic společného s fotony a s kvantovou teorií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6611D-5F4C-4948-A43E-D46F00C320C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i="1" u="sng" dirty="0" err="1" smtClean="0"/>
              <a:t>Anglick</a:t>
            </a:r>
            <a:r>
              <a:rPr lang="cs-CZ" i="1" u="sng" dirty="0" smtClean="0"/>
              <a:t>ý název:</a:t>
            </a:r>
            <a:r>
              <a:rPr lang="cs-CZ" dirty="0" smtClean="0"/>
              <a:t> radiant </a:t>
            </a:r>
            <a:r>
              <a:rPr lang="cs-CZ" dirty="0" err="1" smtClean="0"/>
              <a:t>energy</a:t>
            </a:r>
            <a:endParaRPr lang="en-US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časový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416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Plocha ve 3D </a:t>
            </a:r>
          </a:p>
          <a:p>
            <a:r>
              <a:rPr lang="cs-CZ" sz="2200" dirty="0" smtClean="0">
                <a:latin typeface="+mn-lt"/>
              </a:rPr>
              <a:t>(imaginární nebo </a:t>
            </a:r>
          </a:p>
          <a:p>
            <a:r>
              <a:rPr lang="cs-CZ" sz="2200" dirty="0" smtClean="0">
                <a:latin typeface="+mn-lt"/>
              </a:rPr>
              <a:t>skutečná)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3055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interval vlnových délek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6611D-5F4C-4948-A43E-D46F00C320C7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dirty="0" smtClean="0"/>
              <a:t>Energie světla o konkrétní vlnové délce</a:t>
            </a:r>
          </a:p>
          <a:p>
            <a:pPr lvl="1" eaLnBrk="1" hangingPunct="1"/>
            <a:r>
              <a:rPr lang="cs-CZ" dirty="0" smtClean="0"/>
              <a:t>„Hustota energie vzhledem k vlnové délce“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dirty="0" smtClean="0"/>
              <a:t>Index 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budeme vynechávat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cs-CZ" dirty="0" smtClean="0"/>
              <a:t>Světelná energie (</a:t>
            </a:r>
            <a:r>
              <a:rPr lang="cs-CZ" dirty="0" err="1" smtClean="0"/>
              <a:t>luminous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), jednotka lumen sekunda, </a:t>
            </a:r>
            <a:r>
              <a:rPr lang="cs-CZ" dirty="0" err="1" smtClean="0"/>
              <a:t>talbot</a:t>
            </a:r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/>
        </p:nvGraphicFramePr>
        <p:xfrm>
          <a:off x="424184" y="2708920"/>
          <a:ext cx="8396288" cy="1136650"/>
        </p:xfrm>
        <a:graphic>
          <a:graphicData uri="http://schemas.openxmlformats.org/presentationml/2006/ole">
            <p:oleObj spid="_x0000_s55297" name="Rovnice" r:id="rId3" imgW="3848040" imgH="52056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DAB711-F5CF-4876-A9F8-C14629558C2B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Zářivý tok (výkon)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rychle energie „teče“ z/do plochy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„Hustota energie vzhledem k času“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flux</a:t>
            </a:r>
            <a:r>
              <a:rPr lang="cs-CZ" dirty="0" smtClean="0"/>
              <a:t>, </a:t>
            </a:r>
            <a:r>
              <a:rPr lang="cs-CZ" dirty="0" err="1" smtClean="0"/>
              <a:t>Power</a:t>
            </a:r>
            <a:endParaRPr lang="cs-CZ" dirty="0" smtClean="0"/>
          </a:p>
          <a:p>
            <a:pPr eaLnBrk="1" hangingPunct="1"/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el-GR" i="1" dirty="0" smtClean="0"/>
              <a:t>Φ</a:t>
            </a:r>
            <a:endParaRPr lang="cs-CZ" i="1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cs-CZ" sz="2400" dirty="0" smtClean="0"/>
              <a:t>Světelný tok 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</a:t>
            </a:r>
            <a:r>
              <a:rPr lang="cs-CZ" sz="2400" dirty="0" err="1" smtClean="0"/>
              <a:t>flux</a:t>
            </a:r>
            <a:r>
              <a:rPr lang="cs-CZ" sz="2400" dirty="0" smtClean="0"/>
              <a:t>), jednotka 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přístupy k </a:t>
            </a:r>
            <a:r>
              <a:rPr lang="cs-CZ" dirty="0" err="1" smtClean="0"/>
              <a:t>renderingu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Fenomenologický</a:t>
            </a:r>
          </a:p>
          <a:p>
            <a:pPr lvl="1"/>
            <a:r>
              <a:rPr lang="cs-CZ" dirty="0" smtClean="0"/>
              <a:t>Tradiční počítačová grafika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/>
              <a:t>Phongův</a:t>
            </a:r>
            <a:r>
              <a:rPr lang="cs-CZ" dirty="0" smtClean="0"/>
              <a:t> model, Barva mezi 0 a 1, atp.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Exaktní – Fyzikálně založený</a:t>
            </a:r>
          </a:p>
          <a:p>
            <a:pPr lvl="1"/>
            <a:r>
              <a:rPr lang="cs-CZ" dirty="0" smtClean="0"/>
              <a:t>Formulace matematického modelu</a:t>
            </a:r>
          </a:p>
          <a:p>
            <a:pPr lvl="1"/>
            <a:r>
              <a:rPr lang="cs-CZ" dirty="0" smtClean="0"/>
              <a:t>Algoritmy = různé přístupy k řešení rovnic tohoto modelu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29B4B-8FD8-4034-8A36-A109C76AB50F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Jaká je v daném místě x na ploše </a:t>
            </a:r>
            <a:r>
              <a:rPr lang="cs-CZ" i="1" dirty="0" smtClean="0"/>
              <a:t>S</a:t>
            </a:r>
            <a:r>
              <a:rPr lang="cs-CZ" dirty="0" smtClean="0"/>
              <a:t> (prostorová) hustota toku?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Vždy definováno vzhledem k nějakému bodu </a:t>
            </a:r>
            <a:r>
              <a:rPr lang="cs-CZ" b="1" dirty="0" smtClean="0"/>
              <a:t>x</a:t>
            </a:r>
            <a:r>
              <a:rPr lang="cs-CZ" dirty="0" smtClean="0"/>
              <a:t> na ploše </a:t>
            </a:r>
            <a:r>
              <a:rPr lang="cs-CZ" i="1" dirty="0" smtClean="0"/>
              <a:t>S</a:t>
            </a:r>
            <a:r>
              <a:rPr lang="cs-CZ" dirty="0" smtClean="0"/>
              <a:t> se specifikovanou normálou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Hodnota radiance závisí na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cs-CZ" dirty="0" err="1" smtClean="0"/>
              <a:t>Lambertův</a:t>
            </a:r>
            <a:r>
              <a:rPr lang="cs-CZ" dirty="0" smtClean="0"/>
              <a:t> zákon)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Zajímá nás pouze světlo přicházející z </a:t>
            </a:r>
            <a:r>
              <a:rPr lang="en-US" dirty="0" smtClean="0"/>
              <a:t>horn</a:t>
            </a:r>
            <a:r>
              <a:rPr lang="cs-CZ" dirty="0" smtClean="0"/>
              <a:t>í strany plochy.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29B4B-8FD8-4034-8A36-A109C76AB50F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cs-CZ" b="1" dirty="0" smtClean="0"/>
              <a:t>i</a:t>
            </a:r>
            <a:r>
              <a:rPr lang="en-US" b="1" dirty="0" err="1" smtClean="0"/>
              <a:t>rradiance</a:t>
            </a:r>
            <a:r>
              <a:rPr lang="en-US" dirty="0" smtClean="0"/>
              <a:t> (flux density)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osvětlení (</a:t>
            </a:r>
            <a:r>
              <a:rPr lang="cs-CZ" sz="2400" dirty="0" err="1" smtClean="0"/>
              <a:t>illuminance</a:t>
            </a:r>
            <a:r>
              <a:rPr lang="cs-CZ" sz="2400" dirty="0" smtClean="0"/>
              <a:t>), jednotka 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4509120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Expozimetr </a:t>
            </a:r>
          </a:p>
          <a:p>
            <a:r>
              <a:rPr lang="cs-CZ" sz="2200" i="1" dirty="0" smtClean="0">
                <a:latin typeface="+mj-lt"/>
              </a:rPr>
              <a:t>(</a:t>
            </a:r>
            <a:r>
              <a:rPr lang="cs-CZ" sz="2200" i="1" dirty="0" err="1" smtClean="0">
                <a:latin typeface="+mj-lt"/>
              </a:rPr>
              <a:t>light</a:t>
            </a:r>
            <a:r>
              <a:rPr lang="cs-CZ" sz="2200" i="1" dirty="0" smtClean="0">
                <a:latin typeface="+mj-lt"/>
              </a:rPr>
              <a:t> meter)</a:t>
            </a:r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p:oleObj spid="_x0000_s51201" name="Rovnice" r:id="rId3" imgW="457200" imgH="3934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p:oleObj spid="_x0000_s89090" name="Rovnice" r:id="rId3" imgW="1091880" imgH="393480" progId="Equation.3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782E2-8113-4F45-8290-9A5D5E53A32E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Intenzita vyzařování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/>
              <a:t>Jako ozáření (</a:t>
            </a:r>
            <a:r>
              <a:rPr lang="cs-CZ" sz="2400" dirty="0" err="1" smtClean="0"/>
              <a:t>irradiance</a:t>
            </a:r>
            <a:r>
              <a:rPr lang="cs-CZ" sz="2400" dirty="0" smtClean="0"/>
              <a:t>), avšak místo příchozího světla nás zajímá světlo vyzářené.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Vyzářené světlo může být emitováno z plošky (pokud jde o světelný zdroj) nebo odraženo.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exitance</a:t>
            </a:r>
            <a:r>
              <a:rPr lang="cs-CZ" dirty="0" smtClean="0"/>
              <a:t>, </a:t>
            </a:r>
            <a:r>
              <a:rPr lang="cs-CZ" b="1" dirty="0" err="1" smtClean="0"/>
              <a:t>radiosity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err="1" smtClean="0"/>
              <a:t>Luminosity</a:t>
            </a:r>
            <a:r>
              <a:rPr lang="cs-CZ" sz="2400" dirty="0" smtClean="0"/>
              <a:t>, jednotka 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60C49-6F76-410B-8790-5AD1F93140D2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Zářivost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Úhlová hustota toku daném směru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Definice</a:t>
            </a:r>
            <a:r>
              <a:rPr lang="en-US" b="1" dirty="0" smtClean="0"/>
              <a:t>: </a:t>
            </a:r>
            <a:r>
              <a:rPr lang="cs-CZ" i="1" dirty="0" smtClean="0"/>
              <a:t>Zářivost</a:t>
            </a:r>
            <a:r>
              <a:rPr lang="cs-CZ" dirty="0" smtClean="0"/>
              <a:t> je výkon na jednotkový prostorový úhel vyzařovaný z bodového zdroje.</a:t>
            </a:r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en-US" dirty="0" smtClean="0"/>
              <a:t>Radiant intensity</a:t>
            </a:r>
            <a:endParaRPr lang="cs-CZ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</a:t>
            </a:r>
            <a:r>
              <a:rPr lang="en-US" dirty="0" err="1" smtClean="0"/>
              <a:t>steradi</a:t>
            </a:r>
            <a:r>
              <a:rPr lang="cs-CZ" dirty="0" err="1" smtClean="0"/>
              <a:t>án</a:t>
            </a:r>
            <a:r>
              <a:rPr lang="cs-CZ" dirty="0" smtClean="0"/>
              <a:t>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Svítivost </a:t>
            </a:r>
            <a:r>
              <a:rPr lang="cs-CZ" sz="2400" dirty="0" smtClean="0"/>
              <a:t>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intensity)</a:t>
            </a:r>
            <a:br>
              <a:rPr lang="cs-CZ" sz="2400" dirty="0" smtClean="0"/>
            </a:br>
            <a:r>
              <a:rPr lang="cs-CZ" sz="2400" dirty="0" smtClean="0"/>
              <a:t>jednotka </a:t>
            </a:r>
            <a:r>
              <a:rPr lang="cs-CZ" sz="2400" b="1" dirty="0" smtClean="0"/>
              <a:t>Kandela (cd=lumen.</a:t>
            </a:r>
            <a:r>
              <a:rPr lang="cs-CZ" sz="2400" b="1" dirty="0" err="1" smtClean="0"/>
              <a:t>sr</a:t>
            </a:r>
            <a:r>
              <a:rPr lang="cs-CZ" sz="2400" b="1" baseline="30000" dirty="0" smtClean="0"/>
              <a:t>-1</a:t>
            </a:r>
            <a:r>
              <a:rPr lang="cs-CZ" sz="2400" b="1" dirty="0" smtClean="0"/>
              <a:t>), zákl. </a:t>
            </a:r>
            <a:r>
              <a:rPr lang="cs-CZ" sz="2400" b="1" dirty="0" err="1" smtClean="0"/>
              <a:t>jedn</a:t>
            </a:r>
            <a:r>
              <a:rPr lang="cs-CZ" sz="2400" b="1" dirty="0" smtClean="0"/>
              <a:t>. SI</a:t>
            </a:r>
            <a:endParaRPr lang="en-US" sz="2400" b="1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08560" y="2138114"/>
          <a:ext cx="1995488" cy="858838"/>
        </p:xfrm>
        <a:graphic>
          <a:graphicData uri="http://schemas.openxmlformats.org/presentationml/2006/ole">
            <p:oleObj spid="_x0000_s10242" name="Rovnice" r:id="rId3" imgW="914400" imgH="393480" progId="Equation.3">
              <p:embed/>
            </p:oleObj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A21C4D-2B95-46B2-9C52-39CFB242F645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Bodov</a:t>
            </a:r>
            <a:r>
              <a:rPr lang="cs-CZ" smtClean="0"/>
              <a:t>é světelné zdroje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/>
            <a:r>
              <a:rPr lang="cs-CZ" dirty="0" smtClean="0"/>
              <a:t>Světlo emitováno z jednoho bodu</a:t>
            </a:r>
          </a:p>
          <a:p>
            <a:pPr eaLnBrk="1" hangingPunct="1"/>
            <a:r>
              <a:rPr lang="cs-CZ" dirty="0" smtClean="0"/>
              <a:t>Emise plně popsána intenzitou jako funkcí směru vyzařování: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b="1" dirty="0" smtClean="0"/>
              <a:t>Izotropní bodové světlo</a:t>
            </a:r>
          </a:p>
          <a:p>
            <a:pPr lvl="2" eaLnBrk="1" hangingPunct="1"/>
            <a:r>
              <a:rPr lang="cs-CZ" dirty="0" smtClean="0"/>
              <a:t>konstantní intenzita</a:t>
            </a:r>
          </a:p>
          <a:p>
            <a:pPr lvl="1" eaLnBrk="1" hangingPunct="1"/>
            <a:r>
              <a:rPr lang="cs-CZ" b="1" dirty="0" smtClean="0"/>
              <a:t>Reflektor </a:t>
            </a:r>
            <a:r>
              <a:rPr lang="en-US" b="1" dirty="0" smtClean="0"/>
              <a:t>(</a:t>
            </a:r>
            <a:r>
              <a:rPr lang="cs-CZ" b="1" dirty="0" smtClean="0"/>
              <a:t>Spot </a:t>
            </a:r>
            <a:r>
              <a:rPr lang="en-US" b="1" dirty="0" smtClean="0"/>
              <a:t>light)</a:t>
            </a:r>
          </a:p>
          <a:p>
            <a:pPr lvl="2" eaLnBrk="1" hangingPunct="1"/>
            <a:r>
              <a:rPr lang="en-US" dirty="0" err="1" smtClean="0"/>
              <a:t>Konstantn</a:t>
            </a:r>
            <a:r>
              <a:rPr lang="cs-CZ" dirty="0" smtClean="0"/>
              <a:t>í uvnitř kuželu, nula jinde</a:t>
            </a:r>
            <a:endParaRPr lang="en-US" dirty="0" smtClean="0"/>
          </a:p>
          <a:p>
            <a:pPr lvl="1" eaLnBrk="1" hangingPunct="1"/>
            <a:r>
              <a:rPr lang="cs-CZ" b="1" dirty="0" smtClean="0"/>
              <a:t>Obecný bodový zdroj</a:t>
            </a:r>
          </a:p>
          <a:p>
            <a:pPr lvl="2" eaLnBrk="1" hangingPunct="1"/>
            <a:r>
              <a:rPr lang="cs-CZ" dirty="0" smtClean="0"/>
              <a:t>Popsán </a:t>
            </a:r>
            <a:r>
              <a:rPr lang="cs-CZ" b="1" i="1" dirty="0" smtClean="0"/>
              <a:t>goniometrickým diagramem</a:t>
            </a:r>
          </a:p>
          <a:p>
            <a:pPr lvl="3" eaLnBrk="1" hangingPunct="1"/>
            <a:r>
              <a:rPr lang="cs-CZ" dirty="0" smtClean="0"/>
              <a:t>Tabulkové vyjádření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bodové světlo</a:t>
            </a:r>
          </a:p>
          <a:p>
            <a:pPr lvl="3" eaLnBrk="1" hangingPunct="1"/>
            <a:r>
              <a:rPr lang="cs-CZ" dirty="0" smtClean="0"/>
              <a:t>Používáno v osvětlovací technice</a:t>
            </a:r>
          </a:p>
          <a:p>
            <a:pPr lvl="3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8F24E-C080-4ADE-91C0-F24304563C9A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SpotLight - Reflektor</a:t>
            </a:r>
            <a:endParaRPr lang="cs-CZ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cs-CZ" smtClean="0"/>
              <a:t>B</a:t>
            </a:r>
            <a:r>
              <a:rPr lang="en-US" smtClean="0"/>
              <a:t>odov</a:t>
            </a:r>
            <a:r>
              <a:rPr lang="cs-CZ" smtClean="0"/>
              <a:t>é</a:t>
            </a:r>
            <a:r>
              <a:rPr lang="en-US" smtClean="0"/>
              <a:t> sv</a:t>
            </a:r>
            <a:r>
              <a:rPr lang="cs-CZ" smtClean="0"/>
              <a:t>ětlo s nekonstantní závislostí intenzity na směru</a:t>
            </a:r>
          </a:p>
          <a:p>
            <a:pPr eaLnBrk="1" hangingPunct="1"/>
            <a:r>
              <a:rPr lang="cs-CZ" smtClean="0"/>
              <a:t>Intenzita je funkcí odchylky od referenčního směru </a:t>
            </a:r>
            <a:r>
              <a:rPr lang="cs-CZ" b="1" smtClean="0"/>
              <a:t>d :</a:t>
            </a:r>
            <a:br>
              <a:rPr lang="cs-CZ" b="1" smtClean="0"/>
            </a:br>
            <a:endParaRPr lang="cs-CZ" b="1" smtClean="0"/>
          </a:p>
          <a:p>
            <a:pPr eaLnBrk="1" hangingPunct="1"/>
            <a:r>
              <a:rPr lang="cs-CZ" smtClean="0"/>
              <a:t>Např.</a:t>
            </a:r>
            <a:br>
              <a:rPr lang="cs-CZ" smtClean="0"/>
            </a:b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cs-CZ" smtClean="0"/>
              <a:t>Jaký je tok v případě (1) a (2)?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/>
        </p:nvGraphicFramePr>
        <p:xfrm>
          <a:off x="1703388" y="2847975"/>
          <a:ext cx="2063750" cy="390525"/>
        </p:xfrm>
        <a:graphic>
          <a:graphicData uri="http://schemas.openxmlformats.org/presentationml/2006/ole">
            <p:oleObj spid="_x0000_s155650" name="Rovnice" r:id="rId4" imgW="1066680" imgH="203040" progId="Equation.3">
              <p:embed/>
            </p:oleObj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/>
        </p:nvGraphicFramePr>
        <p:xfrm>
          <a:off x="1104900" y="3789363"/>
          <a:ext cx="3808413" cy="1368425"/>
        </p:xfrm>
        <a:graphic>
          <a:graphicData uri="http://schemas.openxmlformats.org/presentationml/2006/ole">
            <p:oleObj spid="_x0000_s155651" name="Rovnice" r:id="rId5" imgW="1968480" imgH="711000" progId="Equation.3">
              <p:embed/>
            </p:oleObj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Matematický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Syntéza obrazu (</a:t>
            </a:r>
            <a:r>
              <a:rPr lang="cs-CZ" dirty="0" err="1" smtClean="0"/>
              <a:t>rendering</a:t>
            </a:r>
            <a:r>
              <a:rPr lang="cs-CZ" dirty="0" smtClean="0"/>
              <a:t>) = Simulace propagace světla</a:t>
            </a:r>
          </a:p>
          <a:p>
            <a:endParaRPr lang="cs-CZ" dirty="0" smtClean="0"/>
          </a:p>
          <a:p>
            <a:r>
              <a:rPr lang="cs-CZ" dirty="0" smtClean="0"/>
              <a:t>Potřebujeme </a:t>
            </a:r>
            <a:r>
              <a:rPr lang="cs-CZ" b="1" dirty="0" smtClean="0"/>
              <a:t>matematický model</a:t>
            </a:r>
          </a:p>
          <a:p>
            <a:pPr lvl="1"/>
            <a:r>
              <a:rPr lang="cs-CZ" dirty="0" smtClean="0"/>
              <a:t>Popis scény (geometrie, materiály, zdroje světla, kamera, …)</a:t>
            </a:r>
          </a:p>
          <a:p>
            <a:pPr lvl="1"/>
            <a:r>
              <a:rPr lang="cs-CZ" dirty="0" smtClean="0"/>
              <a:t>Matematický model světla a jeho chování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Formulace modelu = volba úrovně detailu</a:t>
            </a:r>
          </a:p>
          <a:p>
            <a:pPr lvl="1"/>
            <a:r>
              <a:rPr lang="cs-CZ" dirty="0" smtClean="0"/>
              <a:t>Nepotřebujeme modelovat chování každého fotonu</a:t>
            </a:r>
          </a:p>
          <a:p>
            <a:pPr lvl="1"/>
            <a:r>
              <a:rPr lang="cs-CZ" dirty="0" smtClean="0"/>
              <a:t>Nutnost zjednodušujících předpokladů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Definice: </a:t>
            </a:r>
            <a:r>
              <a:rPr lang="cs-CZ" i="1" dirty="0" smtClean="0"/>
              <a:t>Zář</a:t>
            </a:r>
            <a:r>
              <a:rPr lang="cs-CZ" dirty="0" smtClean="0"/>
              <a:t> je výkon na jednotkovou plochu </a:t>
            </a:r>
            <a:r>
              <a:rPr lang="cs-CZ" b="1" dirty="0" smtClean="0"/>
              <a:t>kolmou k paprsku</a:t>
            </a:r>
            <a:r>
              <a:rPr lang="cs-CZ" dirty="0" smtClean="0"/>
              <a:t> a na jednotkový prostorový úhel ve směru paprsku.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AE4D6-1CEB-44CA-8F01-959A2C5D6272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p:oleObj spid="_x0000_s11266" name="Rovnice" r:id="rId4" imgW="1358640" imgH="45720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97152"/>
          </a:xfrm>
        </p:spPr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Anglický název: </a:t>
            </a:r>
            <a:r>
              <a:rPr lang="en-US" b="1" dirty="0" smtClean="0"/>
              <a:t>Radiance</a:t>
            </a:r>
            <a:endParaRPr lang="cs-CZ" b="1" dirty="0" smtClean="0"/>
          </a:p>
          <a:p>
            <a:pPr eaLnBrk="1" hangingPunct="1"/>
            <a:r>
              <a:rPr lang="cs-CZ" dirty="0" smtClean="0"/>
              <a:t>Jednotka: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cs-CZ" dirty="0" smtClean="0"/>
              <a:t>Fotometrická veličina</a:t>
            </a:r>
          </a:p>
          <a:p>
            <a:pPr lvl="1" eaLnBrk="1" hangingPunct="1"/>
            <a:r>
              <a:rPr lang="cs-CZ" dirty="0" smtClean="0"/>
              <a:t>Jas (</a:t>
            </a:r>
            <a:r>
              <a:rPr lang="cs-CZ" dirty="0" err="1" smtClean="0"/>
              <a:t>luminance</a:t>
            </a:r>
            <a:r>
              <a:rPr lang="cs-CZ" dirty="0" smtClean="0"/>
              <a:t>), jednotka </a:t>
            </a:r>
            <a:r>
              <a:rPr lang="cs-CZ" b="1" dirty="0" err="1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(v </a:t>
            </a:r>
            <a:r>
              <a:rPr lang="cs-CZ" dirty="0" err="1" smtClean="0"/>
              <a:t>ang</a:t>
            </a:r>
            <a:r>
              <a:rPr lang="cs-CZ" dirty="0" smtClean="0"/>
              <a:t>. též Nit)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AE4D6-1CEB-44CA-8F01-959A2C5D6272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p:oleObj spid="_x0000_s90115" name="Rovnice" r:id="rId4" imgW="1358640" imgH="457200" progId="Equation.3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9AC05-A1CB-4A19-825B-10D863470764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radiance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kompenzuje úbytek </a:t>
            </a:r>
            <a:r>
              <a:rPr lang="cs-CZ" dirty="0" err="1" smtClean="0"/>
              <a:t>irradiance</a:t>
            </a:r>
            <a:r>
              <a:rPr lang="cs-CZ" dirty="0" smtClean="0"/>
              <a:t> na ploše se zvyšujícím se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při stejné míře osvětlení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cs-CZ" dirty="0" smtClean="0"/>
              <a:t>Tj. svítím-li na nějakou plochu zdrojem světla, jehož parametry neměním, a otáčím onou plochou, pak: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err="1" smtClean="0"/>
              <a:t>Irradiance</a:t>
            </a:r>
            <a:r>
              <a:rPr lang="cs-CZ" b="1" dirty="0" smtClean="0"/>
              <a:t> se s otáčením mění</a:t>
            </a:r>
            <a:r>
              <a:rPr lang="cs-CZ" dirty="0" smtClean="0"/>
              <a:t> (mění se hustota toku na plošce).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smtClean="0"/>
              <a:t>Zář se nemění</a:t>
            </a:r>
            <a:r>
              <a:rPr lang="cs-CZ" dirty="0" smtClean="0"/>
              <a:t> (protože změna hustoty toku na ploše je kompenzována faktorem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záře)</a:t>
            </a:r>
            <a:r>
              <a:rPr lang="cs-CZ" i="1" dirty="0" smtClean="0"/>
              <a:t>.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8C156-DBB4-471F-89C6-7627133C791E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Výpočet ostatních veličin z radiance</a:t>
            </a:r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47663" y="1412875"/>
          <a:ext cx="5964237" cy="1778000"/>
        </p:xfrm>
        <a:graphic>
          <a:graphicData uri="http://schemas.openxmlformats.org/presentationml/2006/ole">
            <p:oleObj spid="_x0000_s91138" name="Rovnice" r:id="rId3" imgW="2806560" imgH="838080" progId="Equation.3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4171950" y="3860800"/>
          <a:ext cx="1187450" cy="431800"/>
        </p:xfrm>
        <a:graphic>
          <a:graphicData uri="http://schemas.openxmlformats.org/presentationml/2006/ole">
            <p:oleObj spid="_x0000_s91139" name="Rovnice" r:id="rId4" imgW="558720" imgH="203040" progId="Equation.3">
              <p:embed/>
            </p:oleObj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240660" y="3861048"/>
            <a:ext cx="3895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promítnutý prostorový úhel</a:t>
            </a:r>
          </a:p>
          <a:p>
            <a:r>
              <a:rPr lang="cs-CZ" sz="2200" dirty="0" smtClean="0">
                <a:latin typeface="+mj-lt"/>
              </a:rPr>
              <a:t>	(</a:t>
            </a:r>
            <a:r>
              <a:rPr lang="cs-CZ" sz="2200" dirty="0" err="1">
                <a:latin typeface="+mj-lt"/>
              </a:rPr>
              <a:t>projected</a:t>
            </a:r>
            <a:r>
              <a:rPr lang="cs-CZ" sz="2200" dirty="0">
                <a:latin typeface="+mj-lt"/>
              </a:rPr>
              <a:t> solid </a:t>
            </a:r>
            <a:r>
              <a:rPr lang="cs-CZ" sz="2200" dirty="0" err="1">
                <a:latin typeface="+mj-lt"/>
              </a:rPr>
              <a:t>angle</a:t>
            </a:r>
            <a:r>
              <a:rPr lang="cs-CZ" sz="2200" dirty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446088" y="3789363"/>
          <a:ext cx="3643312" cy="1508125"/>
        </p:xfrm>
        <a:graphic>
          <a:graphicData uri="http://schemas.openxmlformats.org/presentationml/2006/ole">
            <p:oleObj spid="_x0000_s91140" name="Rovnice" r:id="rId5" imgW="1714320" imgH="711000" progId="Equation.3">
              <p:embed/>
            </p:oleObj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4445322" y="4868863"/>
          <a:ext cx="782638" cy="431800"/>
        </p:xfrm>
        <a:graphic>
          <a:graphicData uri="http://schemas.openxmlformats.org/presentationml/2006/ole">
            <p:oleObj spid="_x0000_s91141" name="Rovnice" r:id="rId6" imgW="368280" imgH="203040" progId="Equation.3">
              <p:embed/>
            </p:oleObj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220022" y="4869160"/>
            <a:ext cx="3368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hemisféra nad bodem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modelu světla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je světlo, jak je charakterizováno a měřeno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popisujeme prostorové rozložení světla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charakterizujeme interakci světla s hmotou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Jaké jsou podmínky na rovnovážné rozložení světla ve scéně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384AF-EFD5-40A7-9B52-4C93DB5AA0BB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plně popsáno vyzářenou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a směry na zdroji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</a:t>
            </a:r>
          </a:p>
          <a:p>
            <a:pPr lvl="1" eaLnBrk="1" hangingPunct="1"/>
            <a:r>
              <a:rPr lang="cs-CZ" dirty="0" smtClean="0"/>
              <a:t>Integrál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úhly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96369" y="4149080"/>
          <a:ext cx="3751263" cy="835025"/>
        </p:xfrm>
        <a:graphic>
          <a:graphicData uri="http://schemas.openxmlformats.org/presentationml/2006/ole">
            <p:oleObj spid="_x0000_s156674" name="Rovnice" r:id="rId3" imgW="1765080" imgH="3934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933056"/>
            <a:ext cx="4104456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859A1-47EB-4BAD-AA3B-BACC60732D77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je konstantní podél paprsku.</a:t>
            </a:r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Fundamentální vlastnost pro přenos světla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Proto </a:t>
            </a:r>
            <a:r>
              <a:rPr lang="cs-CZ" dirty="0" smtClean="0"/>
              <a:t>je právě </a:t>
            </a:r>
            <a:r>
              <a:rPr lang="en-US" dirty="0" smtClean="0"/>
              <a:t>radiance </a:t>
            </a:r>
            <a:r>
              <a:rPr lang="cs-CZ" dirty="0" smtClean="0"/>
              <a:t>radiometrickou veličinou spojenou s paprskem v 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Odvozeno ze zachování toku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p:oleObj spid="_x0000_s20482" r:id="rId4" imgW="4568760" imgH="576000" progId="Equation.2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520231" y="2819400"/>
            <a:ext cx="1841852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emitovaný</a:t>
            </a:r>
          </a:p>
          <a:p>
            <a:pPr algn="ctr"/>
            <a:r>
              <a:rPr lang="cs-CZ" sz="2800" dirty="0">
                <a:latin typeface="+mj-lt"/>
              </a:rPr>
              <a:t>výkon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780548" y="2819400"/>
            <a:ext cx="1736054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>
                <a:latin typeface="+mj-lt"/>
              </a:rPr>
              <a:t>přijímaný</a:t>
            </a:r>
          </a:p>
          <a:p>
            <a:pPr algn="ctr"/>
            <a:r>
              <a:rPr lang="cs-CZ" sz="2800">
                <a:latin typeface="+mj-lt"/>
              </a:rPr>
              <a:t>výkon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p:oleObj spid="_x0000_s21506" r:id="rId4" imgW="4568760" imgH="576000" progId="Equation.2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p:oleObj spid="_x0000_s21507" r:id="rId5" imgW="4590720" imgH="1552320" progId="Equation.2">
              <p:embed/>
            </p:oleObj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68144" y="4206875"/>
            <a:ext cx="2896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kapacita paprsku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p:oleObj spid="_x0000_s21508" r:id="rId6" imgW="1680840" imgH="428400" progId="Equation.2">
              <p:embed/>
            </p:oleObj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CC49-0204-4784-98D5-AE56E17064D6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Odezva senzoru</a:t>
            </a:r>
            <a:r>
              <a:rPr lang="cs-CZ" dirty="0" smtClean="0"/>
              <a:t> (kamery nebo lidského oka) je přímo úměrná hodnotě </a:t>
            </a:r>
            <a:r>
              <a:rPr lang="en-US" b="1" dirty="0" smtClean="0"/>
              <a:t>radiance </a:t>
            </a:r>
            <a:r>
              <a:rPr lang="cs-CZ" dirty="0" smtClean="0"/>
              <a:t>odražené od plochy viditelné senzorem.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p:oleObj spid="_x0000_s68609" r:id="rId3" imgW="6657840" imgH="1133280" progId="Equation.2">
                <p:embed/>
              </p:oleObj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88" y="3124201"/>
            <a:ext cx="6597650" cy="1620838"/>
            <a:chOff x="857" y="1968"/>
            <a:chExt cx="4156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07" y="2054"/>
              <a:ext cx="1306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čidlo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2 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30" y="2390"/>
              <a:ext cx="1284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štěrbina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1 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78683-D639-4083-BD4A-9173CB2FFFF5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Příchozí / odchozí radiance</a:t>
            </a:r>
            <a:endParaRPr lang="en-US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 rozhraní je radiance nespojitá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Příchozí (</a:t>
            </a:r>
            <a:r>
              <a:rPr lang="cs-CZ" dirty="0" err="1" smtClean="0"/>
              <a:t>incoming</a:t>
            </a:r>
            <a:r>
              <a:rPr lang="cs-CZ" dirty="0" smtClean="0"/>
              <a:t>)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před odrazem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Odchozí (odražená, </a:t>
            </a:r>
            <a:r>
              <a:rPr lang="cs-CZ" dirty="0" err="1" smtClean="0"/>
              <a:t>outgoing</a:t>
            </a:r>
            <a:r>
              <a:rPr lang="cs-CZ" dirty="0" smtClean="0"/>
              <a:t>)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po odrazu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Radiometrické a fotometrické názvosloví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cs-CZ" i="1" dirty="0" err="1" smtClean="0"/>
                        <a:t>Physics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cs-CZ" i="1" dirty="0" err="1" smtClean="0"/>
                        <a:t>Photometry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cs-CZ" i="1" baseline="0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cs-CZ" i="1" dirty="0" err="1" smtClean="0"/>
                        <a:t>Powe</a:t>
                      </a:r>
                      <a:r>
                        <a:rPr lang="cs-CZ" i="1" baseline="0" dirty="0" err="1" smtClean="0"/>
                        <a:t>r</a:t>
                      </a:r>
                      <a:r>
                        <a:rPr lang="cs-CZ" i="1" baseline="0" dirty="0" smtClean="0"/>
                        <a:t> (</a:t>
                      </a:r>
                      <a:r>
                        <a:rPr lang="cs-CZ" i="1" baseline="0" dirty="0" err="1" smtClean="0"/>
                        <a:t>flux</a:t>
                      </a:r>
                      <a:r>
                        <a:rPr lang="cs-CZ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cs-CZ" i="1" dirty="0" smtClean="0"/>
                        <a:t>Radiant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power</a:t>
                      </a:r>
                      <a:r>
                        <a:rPr lang="cs-CZ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power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cs-CZ" i="1" dirty="0" err="1" smtClean="0"/>
                        <a:t>Irradiance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cs-CZ" i="1" dirty="0" err="1" smtClean="0"/>
                        <a:t>Illuminance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cs-CZ" i="1" dirty="0" err="1" smtClean="0"/>
                        <a:t>Radiosity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i="1" dirty="0" err="1" smtClean="0"/>
                        <a:t>Luminosity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cs-CZ" i="1" dirty="0" err="1" smtClean="0"/>
                        <a:t>Angular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cs-CZ" i="1" dirty="0" err="1" smtClean="0"/>
                        <a:t>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78683-D639-4083-BD4A-9173CB2FFFF5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Příště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Odraz světla na povrchu – rovnice odrazu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Rovnovážný stav – zobrazovací rovnice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Operátorová formulace přenosu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Strategie řešení zobrazovací rovnice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 záření (EM vlna šířící se prostorem)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34822"/>
            <a:ext cx="7743403" cy="390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6296" y="5877272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Frekvence oscilací =&gt; vlnová délka =&gt; barva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984" y="2385070"/>
            <a:ext cx="6124352" cy="327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6296" y="5805264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>
                <a:latin typeface="+mn-lt"/>
              </a:rPr>
              <a:t>Obr. :  </a:t>
            </a:r>
            <a:r>
              <a:rPr lang="cs-CZ" sz="1600" dirty="0" err="1" smtClean="0">
                <a:latin typeface="+mn-lt"/>
              </a:rPr>
              <a:t>Wikipedia</a:t>
            </a:r>
            <a:endParaRPr lang="cs-CZ" sz="16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Geometrick</a:t>
            </a:r>
            <a:r>
              <a:rPr lang="cs-CZ" b="1" dirty="0" smtClean="0"/>
              <a:t>á (paprsková) optika</a:t>
            </a:r>
          </a:p>
          <a:p>
            <a:pPr lvl="1"/>
            <a:r>
              <a:rPr lang="cs-CZ" dirty="0" smtClean="0"/>
              <a:t>Nejužitečnější pro </a:t>
            </a:r>
            <a:r>
              <a:rPr lang="cs-CZ" dirty="0" err="1" smtClean="0"/>
              <a:t>rendering</a:t>
            </a:r>
            <a:endParaRPr lang="cs-CZ" dirty="0" smtClean="0"/>
          </a:p>
          <a:p>
            <a:pPr lvl="1"/>
            <a:r>
              <a:rPr lang="cs-CZ" dirty="0" smtClean="0"/>
              <a:t>Popisuje makroskopické vlastnosti světla</a:t>
            </a:r>
          </a:p>
          <a:p>
            <a:pPr lvl="1"/>
            <a:r>
              <a:rPr lang="cs-CZ" dirty="0" smtClean="0"/>
              <a:t>Není kompletní teorií (nepopisuje všechny pozorované jevy – difrakce, interference)</a:t>
            </a:r>
          </a:p>
          <a:p>
            <a:r>
              <a:rPr lang="cs-CZ" b="1" dirty="0" smtClean="0"/>
              <a:t>Vlnová optika </a:t>
            </a:r>
            <a:r>
              <a:rPr lang="cs-CZ" dirty="0" smtClean="0"/>
              <a:t>(světlo = E-M vlna)</a:t>
            </a:r>
          </a:p>
          <a:p>
            <a:pPr lvl="1"/>
            <a:r>
              <a:rPr lang="cs-CZ" dirty="0" smtClean="0"/>
              <a:t>Důležitá pro popis interakce světla s objekty o velikosti přibližně rovné vlnové délce</a:t>
            </a:r>
          </a:p>
          <a:p>
            <a:pPr lvl="1"/>
            <a:r>
              <a:rPr lang="cs-CZ" dirty="0" smtClean="0"/>
              <a:t>Interference (bubliny), difrakce, disperze</a:t>
            </a:r>
          </a:p>
          <a:p>
            <a:r>
              <a:rPr lang="cs-CZ" b="1" dirty="0" smtClean="0"/>
              <a:t>Kvantová optika </a:t>
            </a:r>
            <a:r>
              <a:rPr lang="cs-CZ" dirty="0" smtClean="0"/>
              <a:t>(světlo = fotony)</a:t>
            </a:r>
          </a:p>
          <a:p>
            <a:pPr lvl="1"/>
            <a:r>
              <a:rPr lang="cs-CZ" dirty="0" smtClean="0"/>
              <a:t>Interakce světla s atomy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</TotalTime>
  <Words>2226</Words>
  <Application>Microsoft Office PowerPoint</Application>
  <PresentationFormat>On-screen Show (4:3)</PresentationFormat>
  <Paragraphs>558</Paragraphs>
  <Slides>67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Hrany</vt:lpstr>
      <vt:lpstr>Image bitmap</vt:lpstr>
      <vt:lpstr>Rovnice</vt:lpstr>
      <vt:lpstr>CorelDRAW</vt:lpstr>
      <vt:lpstr>CorelPhotoPaint.Image.11</vt:lpstr>
      <vt:lpstr>Microsoft Equation 2.0</vt:lpstr>
      <vt:lpstr>Počítačová grafika III –     Světlo, Radiometrie</vt:lpstr>
      <vt:lpstr>Syntéza obrazu (Rendering)</vt:lpstr>
      <vt:lpstr>Fotorealistická syntéza obrazu</vt:lpstr>
      <vt:lpstr>Různé přístupy k renderingu </vt:lpstr>
      <vt:lpstr>Matematický model</vt:lpstr>
      <vt:lpstr>Formulace modelu světla </vt:lpstr>
      <vt:lpstr>Světlo</vt:lpstr>
      <vt:lpstr>Světlo</vt:lpstr>
      <vt:lpstr>Optika</vt:lpstr>
      <vt:lpstr>Projevy vlnové podstaty světla</vt:lpstr>
      <vt:lpstr>Projevy vlnové podstaty světla</vt:lpstr>
      <vt:lpstr>Projevy vlnové podstaty světla</vt:lpstr>
      <vt:lpstr>Iridescence</vt:lpstr>
      <vt:lpstr>Iridescence – Strukturální barva</vt:lpstr>
      <vt:lpstr>Iridescence – Strukturální barva</vt:lpstr>
      <vt:lpstr>Iridescence – Strukturální barva</vt:lpstr>
      <vt:lpstr>Polarizace</vt:lpstr>
      <vt:lpstr>Polarizace</vt:lpstr>
      <vt:lpstr>Kvantová optika</vt:lpstr>
      <vt:lpstr>Radiometrie &amp; fotometrie</vt:lpstr>
      <vt:lpstr>Radiometrie &amp; Fotometrie</vt:lpstr>
      <vt:lpstr>Vztah mezi foto- a radiometrickými veličinami</vt:lpstr>
      <vt:lpstr>Zářivá energie a zářivý výkon</vt:lpstr>
      <vt:lpstr>Vztah mezi foto- a radiometrickými veličinami</vt:lpstr>
      <vt:lpstr>Záření absolutně černého tělesa</vt:lpstr>
      <vt:lpstr>Slide 26</vt:lpstr>
      <vt:lpstr>Slide 27</vt:lpstr>
      <vt:lpstr>Slide 28</vt:lpstr>
      <vt:lpstr>Směr, prostorový úhel, integrování na jednotkové kouli</vt:lpstr>
      <vt:lpstr>Směr ve 3D</vt:lpstr>
      <vt:lpstr>Funkce na jednotkové kouli</vt:lpstr>
      <vt:lpstr>Prostorový úhel</vt:lpstr>
      <vt:lpstr>Diferenciální prostorový úhel</vt:lpstr>
      <vt:lpstr>Diferenciální prostorový úhel</vt:lpstr>
      <vt:lpstr>Radiometrické veličiny</vt:lpstr>
      <vt:lpstr>Teorie přenosu světla</vt:lpstr>
      <vt:lpstr>Zářivá energie – Q [J]</vt:lpstr>
      <vt:lpstr>Zářivá energie – Q [J]</vt:lpstr>
      <vt:lpstr>Zářivý tok (výkon) – Φ [W]</vt:lpstr>
      <vt:lpstr>Ozáření – E [W.m-2]</vt:lpstr>
      <vt:lpstr>Ozáření – E [W.m-2]</vt:lpstr>
      <vt:lpstr>Lambertův kosínový zákon</vt:lpstr>
      <vt:lpstr>Lambertův kosínový zákon</vt:lpstr>
      <vt:lpstr>Slide 44</vt:lpstr>
      <vt:lpstr>Slide 45</vt:lpstr>
      <vt:lpstr>Intenzita vyzařování – B [W.m-2]</vt:lpstr>
      <vt:lpstr>Zářivost – I [W.sr-1]</vt:lpstr>
      <vt:lpstr>Bodové světelné zdroje</vt:lpstr>
      <vt:lpstr>SpotLight - Reflektor</vt:lpstr>
      <vt:lpstr>Slide 50</vt:lpstr>
      <vt:lpstr>Slide 51</vt:lpstr>
      <vt:lpstr>Zář – L [W.m-2.sr-1]</vt:lpstr>
      <vt:lpstr>Zář – L [W.m-2.sr-1]</vt:lpstr>
      <vt:lpstr>Faktor cos q  v definici radiance</vt:lpstr>
      <vt:lpstr>Slide 55</vt:lpstr>
      <vt:lpstr>Slide 56</vt:lpstr>
      <vt:lpstr>Slide 57</vt:lpstr>
      <vt:lpstr>Slide 58</vt:lpstr>
      <vt:lpstr>Výpočet ostatních veličin z radiance</vt:lpstr>
      <vt:lpstr>Plošné světelné zdroje</vt:lpstr>
      <vt:lpstr>Vlastnosti radiance (1)</vt:lpstr>
      <vt:lpstr>Důkaz: Zákon zach. energie v paprsku</vt:lpstr>
      <vt:lpstr>Důkaz: Zákon zach. energie v paprsku</vt:lpstr>
      <vt:lpstr>Vlastnosti radiance (2)</vt:lpstr>
      <vt:lpstr>Příchozí / odchozí radiance</vt:lpstr>
      <vt:lpstr>Radiometrické a fotometrické názvosloví</vt:lpstr>
      <vt:lpstr>Příště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Jaroslav Křivánek</cp:lastModifiedBy>
  <cp:revision>2989</cp:revision>
  <dcterms:created xsi:type="dcterms:W3CDTF">2006-11-17T09:10:54Z</dcterms:created>
  <dcterms:modified xsi:type="dcterms:W3CDTF">2011-11-07T08:55:05Z</dcterms:modified>
</cp:coreProperties>
</file>