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0"/>
  </p:notesMasterIdLst>
  <p:sldIdLst>
    <p:sldId id="306" r:id="rId2"/>
    <p:sldId id="354" r:id="rId3"/>
    <p:sldId id="309" r:id="rId4"/>
    <p:sldId id="311" r:id="rId5"/>
    <p:sldId id="312" r:id="rId6"/>
    <p:sldId id="351" r:id="rId7"/>
    <p:sldId id="352" r:id="rId8"/>
    <p:sldId id="313" r:id="rId9"/>
    <p:sldId id="314" r:id="rId10"/>
    <p:sldId id="318" r:id="rId11"/>
    <p:sldId id="353" r:id="rId12"/>
    <p:sldId id="384" r:id="rId13"/>
    <p:sldId id="385" r:id="rId14"/>
    <p:sldId id="386" r:id="rId15"/>
    <p:sldId id="387" r:id="rId16"/>
    <p:sldId id="388" r:id="rId17"/>
    <p:sldId id="389" r:id="rId18"/>
    <p:sldId id="320" r:id="rId19"/>
    <p:sldId id="382" r:id="rId20"/>
    <p:sldId id="383" r:id="rId21"/>
    <p:sldId id="362" r:id="rId22"/>
    <p:sldId id="364" r:id="rId23"/>
    <p:sldId id="368" r:id="rId24"/>
    <p:sldId id="395" r:id="rId25"/>
    <p:sldId id="363" r:id="rId26"/>
    <p:sldId id="365" r:id="rId27"/>
    <p:sldId id="367" r:id="rId28"/>
    <p:sldId id="369" r:id="rId29"/>
    <p:sldId id="370" r:id="rId30"/>
    <p:sldId id="373" r:id="rId31"/>
    <p:sldId id="400" r:id="rId32"/>
    <p:sldId id="375" r:id="rId33"/>
    <p:sldId id="408" r:id="rId34"/>
    <p:sldId id="377" r:id="rId35"/>
    <p:sldId id="414" r:id="rId36"/>
    <p:sldId id="378" r:id="rId37"/>
    <p:sldId id="380" r:id="rId38"/>
    <p:sldId id="381" r:id="rId39"/>
    <p:sldId id="415" r:id="rId40"/>
    <p:sldId id="410" r:id="rId41"/>
    <p:sldId id="411" r:id="rId42"/>
    <p:sldId id="412" r:id="rId43"/>
    <p:sldId id="428" r:id="rId44"/>
    <p:sldId id="427" r:id="rId45"/>
    <p:sldId id="433" r:id="rId46"/>
    <p:sldId id="417" r:id="rId47"/>
    <p:sldId id="435" r:id="rId48"/>
    <p:sldId id="430" r:id="rId49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99FF"/>
    <a:srgbClr val="FFCC00"/>
    <a:srgbClr val="FFFF00"/>
    <a:srgbClr val="FF00FF"/>
    <a:srgbClr val="00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6482" autoAdjust="0"/>
  </p:normalViewPr>
  <p:slideViewPr>
    <p:cSldViewPr>
      <p:cViewPr>
        <p:scale>
          <a:sx n="70" d="100"/>
          <a:sy n="70" d="100"/>
        </p:scale>
        <p:origin x="-118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3184A-B19B-4B8E-9E7D-76FD5B3FD12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40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4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Počítačová grafika III –</a:t>
            </a:r>
            <a:br>
              <a:rPr lang="cs-CZ" b="1" dirty="0" smtClean="0"/>
            </a:br>
            <a:r>
              <a:rPr lang="cs-CZ" b="1" dirty="0" smtClean="0"/>
              <a:t>	</a:t>
            </a:r>
            <a:r>
              <a:rPr lang="cs-CZ" b="1" dirty="0" err="1" smtClean="0"/>
              <a:t>Monte</a:t>
            </a:r>
            <a:r>
              <a:rPr lang="cs-CZ" b="1" dirty="0" smtClean="0"/>
              <a:t> </a:t>
            </a:r>
            <a:r>
              <a:rPr lang="cs-CZ" b="1" dirty="0" err="1" smtClean="0"/>
              <a:t>Carlo</a:t>
            </a:r>
            <a:r>
              <a:rPr lang="cs-CZ" b="1" dirty="0" smtClean="0"/>
              <a:t> integrování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Monte</a:t>
            </a:r>
            <a:r>
              <a:rPr lang="cs-CZ" dirty="0"/>
              <a:t> </a:t>
            </a:r>
            <a:r>
              <a:rPr lang="cs-CZ" dirty="0" err="1"/>
              <a:t>Carlo</a:t>
            </a:r>
            <a:r>
              <a:rPr lang="cs-CZ" dirty="0"/>
              <a:t> </a:t>
            </a:r>
            <a:r>
              <a:rPr lang="cs-CZ" dirty="0" smtClean="0"/>
              <a:t>integrování – shrnutí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62571"/>
            <a:ext cx="8229600" cy="4530725"/>
          </a:xfrm>
        </p:spPr>
        <p:txBody>
          <a:bodyPr/>
          <a:lstStyle/>
          <a:p>
            <a:r>
              <a:rPr lang="cs-CZ" b="1" dirty="0" smtClean="0"/>
              <a:t>Výhody</a:t>
            </a:r>
            <a:endParaRPr lang="cs-CZ" b="1" dirty="0"/>
          </a:p>
          <a:p>
            <a:pPr lvl="1"/>
            <a:r>
              <a:rPr lang="cs-CZ" dirty="0" smtClean="0"/>
              <a:t>Jednoduchá implementace</a:t>
            </a:r>
            <a:endParaRPr lang="cs-CZ" dirty="0"/>
          </a:p>
          <a:p>
            <a:pPr lvl="1"/>
            <a:r>
              <a:rPr lang="cs-CZ" dirty="0" smtClean="0"/>
              <a:t>Robustní </a:t>
            </a:r>
            <a:r>
              <a:rPr lang="cs-CZ" dirty="0"/>
              <a:t>řešení pro různé tvary domén a </a:t>
            </a:r>
            <a:r>
              <a:rPr lang="cs-CZ" dirty="0" err="1"/>
              <a:t>integrandů</a:t>
            </a:r>
            <a:endParaRPr lang="cs-CZ" dirty="0"/>
          </a:p>
          <a:p>
            <a:pPr lvl="1"/>
            <a:r>
              <a:rPr lang="cs-CZ" dirty="0"/>
              <a:t>Efektivní pro vícerozměrné integrály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Nevýhody</a:t>
            </a:r>
            <a:endParaRPr lang="cs-CZ" b="1" dirty="0"/>
          </a:p>
          <a:p>
            <a:pPr lvl="1"/>
            <a:r>
              <a:rPr lang="cs-CZ" dirty="0"/>
              <a:t>Relativně pomalá konvergence – zmenšení statistické chyby o polovinu vyžaduje zvětšit počet vzorků čtyřikrát</a:t>
            </a:r>
          </a:p>
          <a:p>
            <a:pPr lvl="1"/>
            <a:r>
              <a:rPr lang="cs-CZ" dirty="0"/>
              <a:t>Pro syntézu obrazu: obrázek obsahuje šum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Náhodné veličiny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cs-CZ" i="1" dirty="0" smtClean="0"/>
              <a:t>X</a:t>
            </a:r>
            <a:r>
              <a:rPr lang="cs-CZ" dirty="0" smtClean="0"/>
              <a:t> … </a:t>
            </a:r>
            <a:r>
              <a:rPr lang="en-US" dirty="0" smtClean="0"/>
              <a:t>n</a:t>
            </a:r>
            <a:r>
              <a:rPr lang="cs-CZ" dirty="0" err="1" smtClean="0"/>
              <a:t>áhodná</a:t>
            </a:r>
            <a:r>
              <a:rPr lang="cs-CZ" dirty="0" smtClean="0"/>
              <a:t> hodnota</a:t>
            </a:r>
          </a:p>
          <a:p>
            <a:endParaRPr lang="en-US" i="1" dirty="0" smtClean="0"/>
          </a:p>
          <a:p>
            <a:r>
              <a:rPr lang="cs-CZ" i="1" dirty="0" smtClean="0"/>
              <a:t>X </a:t>
            </a:r>
            <a:r>
              <a:rPr lang="cs-CZ" dirty="0" smtClean="0"/>
              <a:t>nabývá různých hodnot s různou pravděpodobností</a:t>
            </a:r>
            <a:endParaRPr lang="en-US" dirty="0" smtClean="0"/>
          </a:p>
          <a:p>
            <a:pPr lvl="1"/>
            <a:r>
              <a:rPr lang="cs-CZ" i="1" dirty="0" smtClean="0"/>
              <a:t>X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 </a:t>
            </a:r>
            <a:r>
              <a:rPr lang="cs-CZ" i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(x)</a:t>
            </a:r>
            <a:endParaRPr lang="cs-CZ" dirty="0" smtClean="0">
              <a:sym typeface="Symbol"/>
            </a:endParaRPr>
          </a:p>
          <a:p>
            <a:pPr lvl="1"/>
            <a:r>
              <a:rPr lang="cs-CZ" dirty="0" smtClean="0"/>
              <a:t>Rozložení pravděpodobnosti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076056" y="1340768"/>
            <a:ext cx="3888432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Diskrétní 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Konečná množina hodnot 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i</a:t>
            </a:r>
            <a:endParaRPr lang="cs-CZ" i="1" dirty="0" smtClean="0"/>
          </a:p>
          <a:p>
            <a:r>
              <a:rPr lang="cs-CZ" dirty="0" smtClean="0"/>
              <a:t>S pravděpodobností </a:t>
            </a:r>
            <a:r>
              <a:rPr lang="en-US" i="1" dirty="0" smtClean="0"/>
              <a:t>p</a:t>
            </a:r>
            <a:r>
              <a:rPr lang="cs-CZ" i="1" baseline="-25000" dirty="0" smtClean="0"/>
              <a:t>i</a:t>
            </a:r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Distribuční funkce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cummulative</a:t>
            </a:r>
            <a:r>
              <a:rPr lang="cs-CZ" dirty="0" smtClean="0"/>
              <a:t> </a:t>
            </a:r>
            <a:r>
              <a:rPr lang="cs-CZ" dirty="0" err="1" smtClean="0"/>
              <a:t>distribution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err="1" smtClean="0"/>
              <a:t>function</a:t>
            </a:r>
            <a:r>
              <a:rPr lang="cs-CZ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graphicFrame>
        <p:nvGraphicFramePr>
          <p:cNvPr id="30822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520" y="3284538"/>
          <a:ext cx="2786062" cy="525462"/>
        </p:xfrm>
        <a:graphic>
          <a:graphicData uri="http://schemas.openxmlformats.org/presentationml/2006/ole">
            <p:oleObj spid="_x0000_s308226" name="Rovnice" r:id="rId3" imgW="1206360" imgH="228600" progId="Equation.3">
              <p:embed/>
            </p:oleObj>
          </a:graphicData>
        </a:graphic>
      </p:graphicFrame>
      <p:graphicFrame>
        <p:nvGraphicFramePr>
          <p:cNvPr id="30822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396804" y="3009900"/>
          <a:ext cx="1319212" cy="992188"/>
        </p:xfrm>
        <a:graphic>
          <a:graphicData uri="http://schemas.openxmlformats.org/presentationml/2006/ole">
            <p:oleObj spid="_x0000_s308227" name="Rovnice" r:id="rId4" imgW="571320" imgH="431640" progId="Equation.3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724128" y="3016490"/>
            <a:ext cx="28803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24128" y="2204864"/>
            <a:ext cx="0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28184" y="2512434"/>
            <a:ext cx="0" cy="504056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32240" y="2440426"/>
            <a:ext cx="0" cy="576064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740352" y="2512434"/>
            <a:ext cx="0" cy="504056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22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33720" y="2440426"/>
          <a:ext cx="411162" cy="525462"/>
        </p:xfrm>
        <a:graphic>
          <a:graphicData uri="http://schemas.openxmlformats.org/presentationml/2006/ole">
            <p:oleObj spid="_x0000_s308228" name="Rovnice" r:id="rId5" imgW="177480" imgH="228600" progId="Equation.3">
              <p:embed/>
            </p:oleObj>
          </a:graphicData>
        </a:graphic>
      </p:graphicFrame>
      <p:graphicFrame>
        <p:nvGraphicFramePr>
          <p:cNvPr id="30822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86247" y="2903538"/>
          <a:ext cx="352425" cy="525462"/>
        </p:xfrm>
        <a:graphic>
          <a:graphicData uri="http://schemas.openxmlformats.org/presentationml/2006/ole">
            <p:oleObj spid="_x0000_s308229" name="Rovnice" r:id="rId6" imgW="152280" imgH="228600" progId="Equation.3">
              <p:embed/>
            </p:oleObj>
          </a:graphicData>
        </a:graphic>
      </p:graphicFrame>
      <p:cxnSp>
        <p:nvCxnSpPr>
          <p:cNvPr id="27" name="Straight Connector 26"/>
          <p:cNvCxnSpPr/>
          <p:nvPr/>
        </p:nvCxnSpPr>
        <p:spPr>
          <a:xfrm flipH="1">
            <a:off x="5652120" y="2728458"/>
            <a:ext cx="158417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236296" y="2728458"/>
            <a:ext cx="0" cy="288032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76056" y="1414517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+mj-lt"/>
              </a:rPr>
              <a:t>Pravd</a:t>
            </a:r>
            <a:r>
              <a:rPr lang="cs-CZ" b="1" dirty="0" err="1" smtClean="0">
                <a:latin typeface="+mj-lt"/>
              </a:rPr>
              <a:t>ěpodobnostní</a:t>
            </a:r>
            <a:r>
              <a:rPr lang="cs-CZ" b="1" dirty="0" smtClean="0">
                <a:latin typeface="+mj-lt"/>
              </a:rPr>
              <a:t> funkce</a:t>
            </a:r>
          </a:p>
          <a:p>
            <a:pPr algn="ctr"/>
            <a:r>
              <a:rPr lang="cs-CZ" b="1" dirty="0" smtClean="0">
                <a:latin typeface="+mj-lt"/>
              </a:rPr>
              <a:t>(probability </a:t>
            </a:r>
            <a:r>
              <a:rPr lang="cs-CZ" b="1" dirty="0" err="1" smtClean="0">
                <a:latin typeface="+mj-lt"/>
              </a:rPr>
              <a:t>mass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function</a:t>
            </a:r>
            <a:r>
              <a:rPr lang="cs-CZ" b="1" dirty="0" smtClean="0">
                <a:latin typeface="+mj-lt"/>
              </a:rPr>
              <a:t>)</a:t>
            </a:r>
            <a:endParaRPr lang="en-US" b="1" dirty="0">
              <a:latin typeface="+mj-lt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95275" y="5373688"/>
            <a:ext cx="4636765" cy="1020762"/>
            <a:chOff x="295275" y="5373688"/>
            <a:chExt cx="4636765" cy="1020762"/>
          </a:xfrm>
        </p:grpSpPr>
        <p:graphicFrame>
          <p:nvGraphicFramePr>
            <p:cNvPr id="308230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95275" y="5373688"/>
            <a:ext cx="3340100" cy="1020762"/>
          </p:xfrm>
          <a:graphic>
            <a:graphicData uri="http://schemas.openxmlformats.org/presentationml/2006/ole">
              <p:oleObj spid="_x0000_s308230" name="Rovnice" r:id="rId7" imgW="1447560" imgH="444240" progId="Equation.3">
                <p:embed/>
              </p:oleObj>
            </a:graphicData>
          </a:graphic>
        </p:graphicFrame>
        <p:graphicFrame>
          <p:nvGraphicFramePr>
            <p:cNvPr id="308231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54153" y="5621338"/>
            <a:ext cx="877887" cy="525462"/>
          </p:xfrm>
          <a:graphic>
            <a:graphicData uri="http://schemas.openxmlformats.org/presentationml/2006/ole">
              <p:oleObj spid="_x0000_s308231" name="Rovnice" r:id="rId8" imgW="380880" imgH="228600" progId="Equation.3">
                <p:embed/>
              </p:oleObj>
            </a:graphicData>
          </a:graphic>
        </p:graphicFrame>
      </p:grpSp>
      <p:grpSp>
        <p:nvGrpSpPr>
          <p:cNvPr id="62" name="Group 61"/>
          <p:cNvGrpSpPr/>
          <p:nvPr/>
        </p:nvGrpSpPr>
        <p:grpSpPr>
          <a:xfrm>
            <a:off x="5076056" y="3645024"/>
            <a:ext cx="3888432" cy="2808312"/>
            <a:chOff x="5076056" y="3645024"/>
            <a:chExt cx="3888432" cy="2808312"/>
          </a:xfrm>
        </p:grpSpPr>
        <p:sp>
          <p:nvSpPr>
            <p:cNvPr id="37" name="Rectangle 36"/>
            <p:cNvSpPr/>
            <p:nvPr/>
          </p:nvSpPr>
          <p:spPr>
            <a:xfrm>
              <a:off x="5076056" y="3645024"/>
              <a:ext cx="3888432" cy="278101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724128" y="6013530"/>
              <a:ext cx="28803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724128" y="3861048"/>
              <a:ext cx="0" cy="21329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228184" y="5509474"/>
              <a:ext cx="0" cy="556526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248275" y="4365625"/>
            <a:ext cx="352425" cy="525463"/>
          </p:xfrm>
          <a:graphic>
            <a:graphicData uri="http://schemas.openxmlformats.org/presentationml/2006/ole">
              <p:oleObj spid="_x0000_s308232" name="Rovnice" r:id="rId9" imgW="152280" imgH="228600" progId="Equation.3">
                <p:embed/>
              </p:oleObj>
            </a:graphicData>
          </a:graphic>
        </p:graphicFrame>
        <p:graphicFrame>
          <p:nvGraphicFramePr>
            <p:cNvPr id="44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086247" y="5927874"/>
            <a:ext cx="352425" cy="525462"/>
          </p:xfrm>
          <a:graphic>
            <a:graphicData uri="http://schemas.openxmlformats.org/presentationml/2006/ole">
              <p:oleObj spid="_x0000_s308233" name="Rovnice" r:id="rId10" imgW="152280" imgH="228600" progId="Equation.3">
                <p:embed/>
              </p:oleObj>
            </a:graphicData>
          </a:graphic>
        </p:graphicFrame>
        <p:cxnSp>
          <p:nvCxnSpPr>
            <p:cNvPr id="45" name="Straight Connector 44"/>
            <p:cNvCxnSpPr/>
            <p:nvPr/>
          </p:nvCxnSpPr>
          <p:spPr>
            <a:xfrm flipH="1">
              <a:off x="5652120" y="4653136"/>
              <a:ext cx="1584176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076056" y="3645024"/>
              <a:ext cx="3888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latin typeface="+mj-lt"/>
                </a:rPr>
                <a:t>Distribuční funkce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6732240" y="4931288"/>
              <a:ext cx="0" cy="113471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7236296" y="4639488"/>
              <a:ext cx="0" cy="142651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7740352" y="4121784"/>
              <a:ext cx="0" cy="1944216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652120" y="4135432"/>
              <a:ext cx="2074584" cy="13648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8234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65750" y="3932238"/>
            <a:ext cx="204788" cy="381000"/>
          </p:xfrm>
          <a:graphic>
            <a:graphicData uri="http://schemas.openxmlformats.org/presentationml/2006/ole">
              <p:oleObj spid="_x0000_s308234" name="Rovnice" r:id="rId11" imgW="88560" imgH="1648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Spojitá 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Hustota pravděpodobnosti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(probability </a:t>
            </a:r>
            <a:r>
              <a:rPr lang="cs-CZ" dirty="0" err="1" smtClean="0"/>
              <a:t>density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, </a:t>
            </a:r>
            <a:r>
              <a:rPr lang="cs-CZ" b="1" dirty="0" err="1" smtClean="0"/>
              <a:t>pdf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 1d: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75261" y="2708920"/>
            <a:ext cx="3393479" cy="864096"/>
            <a:chOff x="683568" y="2564904"/>
            <a:chExt cx="3393479" cy="864096"/>
          </a:xfrm>
        </p:grpSpPr>
        <p:graphicFrame>
          <p:nvGraphicFramePr>
            <p:cNvPr id="10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83568" y="2684463"/>
            <a:ext cx="3311525" cy="673100"/>
          </p:xfrm>
          <a:graphic>
            <a:graphicData uri="http://schemas.openxmlformats.org/presentationml/2006/ole">
              <p:oleObj spid="_x0000_s309252" name="Rovnice" r:id="rId3" imgW="1434960" imgH="291960" progId="Equation.3">
                <p:embed/>
              </p:oleObj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692671" y="2564904"/>
              <a:ext cx="3384376" cy="8640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0925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55106" y="4509120"/>
          <a:ext cx="3633788" cy="758825"/>
        </p:xfrm>
        <a:graphic>
          <a:graphicData uri="http://schemas.openxmlformats.org/presentationml/2006/ole">
            <p:oleObj spid="_x0000_s309253" name="Rovnice" r:id="rId4" imgW="1574640" imgH="330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Spojitá 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Distribuční funkce</a:t>
            </a:r>
            <a:r>
              <a:rPr lang="cs-CZ" dirty="0" smtClean="0"/>
              <a:t>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cummulative</a:t>
            </a:r>
            <a:r>
              <a:rPr lang="cs-CZ" dirty="0" smtClean="0"/>
              <a:t> </a:t>
            </a:r>
            <a:r>
              <a:rPr lang="cs-CZ" dirty="0" err="1" smtClean="0"/>
              <a:t>distribution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, </a:t>
            </a:r>
            <a:r>
              <a:rPr lang="cs-CZ" b="1" dirty="0" err="1" smtClean="0"/>
              <a:t>cdf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V 1d:</a:t>
            </a:r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graphicFrame>
        <p:nvGraphicFramePr>
          <p:cNvPr id="30925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47925" y="2996952"/>
          <a:ext cx="4248150" cy="758825"/>
        </p:xfrm>
        <a:graphic>
          <a:graphicData uri="http://schemas.openxmlformats.org/presentationml/2006/ole">
            <p:oleObj spid="_x0000_s310274" name="Rovnice" r:id="rId3" imgW="1841400" imgH="330120" progId="Equation.3">
              <p:embed/>
            </p:oleObj>
          </a:graphicData>
        </a:graphic>
      </p:graphicFrame>
      <p:grpSp>
        <p:nvGrpSpPr>
          <p:cNvPr id="6" name="Group 14"/>
          <p:cNvGrpSpPr/>
          <p:nvPr/>
        </p:nvGrpSpPr>
        <p:grpSpPr>
          <a:xfrm>
            <a:off x="2627784" y="4149080"/>
            <a:ext cx="3888432" cy="864096"/>
            <a:chOff x="4788024" y="5517232"/>
            <a:chExt cx="3888432" cy="864096"/>
          </a:xfrm>
        </p:grpSpPr>
        <p:graphicFrame>
          <p:nvGraphicFramePr>
            <p:cNvPr id="309254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24611" y="5549900"/>
            <a:ext cx="3779837" cy="758825"/>
          </p:xfrm>
          <a:graphic>
            <a:graphicData uri="http://schemas.openxmlformats.org/presentationml/2006/ole">
              <p:oleObj spid="_x0000_s310277" name="Rovnice" r:id="rId4" imgW="1638000" imgH="330120" progId="Equation.3">
                <p:embed/>
              </p:oleObj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4788024" y="5517232"/>
              <a:ext cx="3888432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Spojitá 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8274" t="23100" b="9701"/>
          <a:stretch>
            <a:fillRect/>
          </a:stretch>
        </p:blipFill>
        <p:spPr bwMode="auto">
          <a:xfrm>
            <a:off x="4716016" y="1772816"/>
            <a:ext cx="38154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339752" y="4293096"/>
            <a:ext cx="6480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35696" y="170080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Hustota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pravděpodobnosti </a:t>
            </a:r>
            <a:br>
              <a:rPr lang="cs-CZ" sz="2400" dirty="0" smtClean="0">
                <a:latin typeface="+mj-lt"/>
              </a:rPr>
            </a:b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pdf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034" y="1124744"/>
            <a:ext cx="747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+mj-lt"/>
              </a:rPr>
              <a:t>Rovnoměrné rozdělení (</a:t>
            </a:r>
            <a:r>
              <a:rPr lang="cs-CZ" sz="2400" b="1" dirty="0" err="1" smtClean="0">
                <a:latin typeface="+mj-lt"/>
              </a:rPr>
              <a:t>uniform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distribution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436510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Distribuční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funkce </a:t>
            </a: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cdf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Spojitá 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05063"/>
            <a:ext cx="3816424" cy="243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3"/>
            <a:ext cx="383207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16200000">
            <a:off x="7544537" y="3733879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Zdroj: </a:t>
            </a:r>
            <a:r>
              <a:rPr lang="cs-CZ" dirty="0" err="1" smtClean="0">
                <a:latin typeface="+mj-lt"/>
              </a:rPr>
              <a:t>wikipedia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2727" y="1124744"/>
            <a:ext cx="545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latin typeface="+mj-lt"/>
              </a:rPr>
              <a:t>Gaussovské</a:t>
            </a:r>
            <a:r>
              <a:rPr lang="cs-CZ" sz="2400" b="1" dirty="0" smtClean="0">
                <a:latin typeface="+mj-lt"/>
              </a:rPr>
              <a:t> (normální) rozdělení</a:t>
            </a:r>
            <a:endParaRPr lang="en-US" sz="24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940639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Hustota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pravděpodobnosti </a:t>
            </a:r>
            <a:br>
              <a:rPr lang="cs-CZ" sz="2400" dirty="0" smtClean="0">
                <a:latin typeface="+mj-lt"/>
              </a:rPr>
            </a:b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pdf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4398203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Distribuční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funkce </a:t>
            </a: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cdf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Stř</a:t>
            </a:r>
            <a:r>
              <a:rPr lang="cs-CZ" dirty="0" smtClean="0"/>
              <a:t>. hodnota a rozptyl</a:t>
            </a:r>
            <a:endParaRPr lang="en-US" dirty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r>
              <a:rPr lang="cs-CZ" b="1" dirty="0" err="1" smtClean="0"/>
              <a:t>Stř</a:t>
            </a:r>
            <a:r>
              <a:rPr lang="cs-CZ" b="1" dirty="0" smtClean="0"/>
              <a:t>. Hodnota</a:t>
            </a:r>
            <a:r>
              <a:rPr lang="en-US" b="1" dirty="0" smtClean="0"/>
              <a:t> </a:t>
            </a:r>
            <a:r>
              <a:rPr lang="en-US" dirty="0" smtClean="0"/>
              <a:t>(o</a:t>
            </a:r>
            <a:r>
              <a:rPr lang="cs-CZ" dirty="0" smtClean="0"/>
              <a:t>čekávaná hodnota, </a:t>
            </a:r>
            <a:r>
              <a:rPr lang="en-US" dirty="0" smtClean="0"/>
              <a:t>expected value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Rozptyl </a:t>
            </a:r>
            <a:r>
              <a:rPr lang="cs-CZ" dirty="0" smtClean="0"/>
              <a:t>(variance)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Vlastnosti</a:t>
            </a:r>
            <a:endParaRPr lang="cs-CZ" dirty="0"/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96952"/>
            <a:ext cx="45053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37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1350" y="5084787"/>
            <a:ext cx="2781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8057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3151981" y="1844675"/>
          <a:ext cx="2840038" cy="671513"/>
        </p:xfrm>
        <a:graphic>
          <a:graphicData uri="http://schemas.openxmlformats.org/presentationml/2006/ole">
            <p:oleObj spid="_x0000_s280578" name="Rovnice" r:id="rId5" imgW="1231560" imgH="29196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28184" y="5085184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(pokud jsou </a:t>
            </a:r>
            <a:r>
              <a:rPr lang="cs-CZ" i="1" dirty="0" err="1" smtClean="0">
                <a:latin typeface="+mj-lt"/>
              </a:rPr>
              <a:t>X</a:t>
            </a:r>
            <a:r>
              <a:rPr lang="cs-CZ" i="1" baseline="-25000" dirty="0" err="1" smtClean="0">
                <a:latin typeface="+mj-lt"/>
              </a:rPr>
              <a:t>i</a:t>
            </a:r>
            <a:r>
              <a:rPr lang="cs-CZ" i="1" dirty="0" smtClean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nezávislé)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Transformace náhodné veličiny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i="1" dirty="0" smtClean="0"/>
              <a:t>Y</a:t>
            </a:r>
            <a:r>
              <a:rPr lang="cs-CZ" dirty="0" smtClean="0"/>
              <a:t> je náhodná veličina</a:t>
            </a:r>
          </a:p>
          <a:p>
            <a:endParaRPr lang="cs-CZ" dirty="0" smtClean="0"/>
          </a:p>
          <a:p>
            <a:r>
              <a:rPr lang="cs-CZ" dirty="0" err="1" smtClean="0"/>
              <a:t>Stř</a:t>
            </a:r>
            <a:r>
              <a:rPr lang="cs-CZ" dirty="0" smtClean="0"/>
              <a:t>. hodnota </a:t>
            </a:r>
            <a:r>
              <a:rPr lang="cs-CZ" i="1" dirty="0" smtClean="0"/>
              <a:t>Y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graphicFrame>
        <p:nvGraphicFramePr>
          <p:cNvPr id="7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63988" y="1766888"/>
          <a:ext cx="1428750" cy="495300"/>
        </p:xfrm>
        <a:graphic>
          <a:graphicData uri="http://schemas.openxmlformats.org/presentationml/2006/ole">
            <p:oleObj spid="_x0000_s279554" name="Rovnice" r:id="rId3" imgW="622080" imgH="215640" progId="Equation.3">
              <p:embed/>
            </p:oleObj>
          </a:graphicData>
        </a:graphic>
      </p:graphicFrame>
      <p:graphicFrame>
        <p:nvGraphicFramePr>
          <p:cNvPr id="27955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82888" y="3981450"/>
          <a:ext cx="3251200" cy="671513"/>
        </p:xfrm>
        <a:graphic>
          <a:graphicData uri="http://schemas.openxmlformats.org/presentationml/2006/ole">
            <p:oleObj spid="_x0000_s279555" name="Rovnice" r:id="rId4" imgW="140940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= </a:t>
            </a:r>
            <a:r>
              <a:rPr lang="cs-CZ" dirty="0" smtClean="0"/>
              <a:t>Integrování funkcí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2780928"/>
            <a:ext cx="4618856" cy="3133973"/>
          </a:xfrm>
        </p:spPr>
        <p:txBody>
          <a:bodyPr/>
          <a:lstStyle/>
          <a:p>
            <a:r>
              <a:rPr lang="cs-CZ" dirty="0" smtClean="0"/>
              <a:t>Problémy</a:t>
            </a:r>
          </a:p>
          <a:p>
            <a:pPr lvl="1"/>
            <a:r>
              <a:rPr lang="cs-CZ" dirty="0" smtClean="0"/>
              <a:t>Nespojitost </a:t>
            </a:r>
            <a:r>
              <a:rPr lang="cs-CZ" dirty="0" err="1" smtClean="0"/>
              <a:t>integradu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(viditelnost)</a:t>
            </a:r>
          </a:p>
          <a:p>
            <a:pPr lvl="1"/>
            <a:r>
              <a:rPr lang="cs-CZ" dirty="0" smtClean="0"/>
              <a:t>Téměř libovolné hodnoty </a:t>
            </a:r>
            <a:r>
              <a:rPr lang="cs-CZ" dirty="0" err="1" smtClean="0"/>
              <a:t>integrandu</a:t>
            </a:r>
            <a:r>
              <a:rPr lang="cs-CZ" dirty="0" smtClean="0"/>
              <a:t> (distribuce světla, BRDF)</a:t>
            </a:r>
          </a:p>
          <a:p>
            <a:pPr lvl="1"/>
            <a:r>
              <a:rPr lang="cs-CZ" dirty="0" smtClean="0"/>
              <a:t>Složitá geometrie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31683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0883" name="Object 3"/>
          <p:cNvGraphicFramePr>
            <a:graphicFrameLocks noChangeAspect="1"/>
          </p:cNvGraphicFramePr>
          <p:nvPr/>
        </p:nvGraphicFramePr>
        <p:xfrm>
          <a:off x="1084263" y="1628800"/>
          <a:ext cx="6975475" cy="903287"/>
        </p:xfrm>
        <a:graphic>
          <a:graphicData uri="http://schemas.openxmlformats.org/presentationml/2006/ole">
            <p:oleObj spid="_x0000_s250883" name="Rovnice" r:id="rId4" imgW="30351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err="1" smtClean="0"/>
              <a:t>Monte</a:t>
            </a:r>
            <a:r>
              <a:rPr lang="cs-CZ" b="1" dirty="0" smtClean="0"/>
              <a:t> </a:t>
            </a:r>
            <a:r>
              <a:rPr lang="cs-CZ" b="1" dirty="0" err="1" smtClean="0"/>
              <a:t>Carlo</a:t>
            </a:r>
            <a:r>
              <a:rPr lang="cs-CZ" b="1" dirty="0" smtClean="0"/>
              <a:t> integrování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cs-CZ" dirty="0" smtClean="0"/>
              <a:t>Primární estimátor </a:t>
            </a:r>
            <a:r>
              <a:rPr lang="cs-CZ" dirty="0" err="1" smtClean="0"/>
              <a:t>urč</a:t>
            </a:r>
            <a:r>
              <a:rPr lang="cs-CZ" dirty="0" smtClean="0"/>
              <a:t>. integrálu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5123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73650" y="1847850"/>
          <a:ext cx="2011363" cy="673100"/>
        </p:xfrm>
        <a:graphic>
          <a:graphicData uri="http://schemas.openxmlformats.org/presentationml/2006/ole">
            <p:oleObj spid="_x0000_s263170" name="Rovnice" r:id="rId4" imgW="876240" imgH="291960" progId="Equation.3">
              <p:embed/>
            </p:oleObj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69913" y="1889125"/>
            <a:ext cx="3609964" cy="465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b="1" dirty="0">
                <a:latin typeface="+mj-lt"/>
              </a:rPr>
              <a:t>Odhadovaný integrál: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82816" y="3501008"/>
            <a:ext cx="8579273" cy="9022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 smtClean="0">
                <a:latin typeface="+mj-lt"/>
              </a:rPr>
              <a:t>Je-li </a:t>
            </a:r>
            <a:r>
              <a:rPr lang="cs-CZ" sz="2400" i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 náhodná veličina s distribucí </a:t>
            </a:r>
            <a:r>
              <a:rPr lang="cs-CZ" sz="2400" i="1" dirty="0" smtClean="0">
                <a:latin typeface="+mj-lt"/>
              </a:rPr>
              <a:t>p</a:t>
            </a:r>
            <a:r>
              <a:rPr lang="cs-CZ" sz="2400" dirty="0" smtClean="0">
                <a:latin typeface="+mj-lt"/>
              </a:rPr>
              <a:t>(</a:t>
            </a:r>
            <a:r>
              <a:rPr lang="cs-CZ" sz="2400" i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), pak </a:t>
            </a:r>
            <a:r>
              <a:rPr lang="cs-CZ" sz="2400" i="1" dirty="0" smtClean="0">
                <a:latin typeface="+mj-lt"/>
              </a:rPr>
              <a:t>Y</a:t>
            </a:r>
            <a:r>
              <a:rPr lang="cs-CZ" sz="2400" dirty="0" smtClean="0">
                <a:latin typeface="+mj-lt"/>
              </a:rPr>
              <a:t> = </a:t>
            </a:r>
            <a:r>
              <a:rPr lang="cs-CZ" sz="2400" i="1" dirty="0" smtClean="0">
                <a:latin typeface="+mj-lt"/>
              </a:rPr>
              <a:t>f</a:t>
            </a:r>
            <a:r>
              <a:rPr lang="cs-CZ" sz="2400" dirty="0" smtClean="0">
                <a:latin typeface="+mj-lt"/>
              </a:rPr>
              <a:t>(</a:t>
            </a:r>
            <a:r>
              <a:rPr lang="cs-CZ" sz="2400" i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)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i="1" dirty="0" smtClean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dirty="0" smtClean="0">
                <a:latin typeface="+mj-lt"/>
              </a:rPr>
              <a:t>)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je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+mj-lt"/>
              </a:rPr>
              <a:t>tzv. </a:t>
            </a:r>
            <a:r>
              <a:rPr lang="cs-CZ" sz="2400" b="1" dirty="0" smtClean="0">
                <a:latin typeface="+mj-lt"/>
              </a:rPr>
              <a:t>primární estimátor </a:t>
            </a:r>
            <a:r>
              <a:rPr lang="cs-CZ" sz="2400" dirty="0" smtClean="0">
                <a:latin typeface="+mj-lt"/>
              </a:rPr>
              <a:t>integrálu:</a:t>
            </a:r>
            <a:endParaRPr lang="cs-CZ" sz="2400" dirty="0">
              <a:latin typeface="+mj-lt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965700" y="1700808"/>
            <a:ext cx="2184400" cy="93610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4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117850" y="4796731"/>
          <a:ext cx="2509838" cy="1130300"/>
        </p:xfrm>
        <a:graphic>
          <a:graphicData uri="http://schemas.openxmlformats.org/presentationml/2006/ole">
            <p:oleObj spid="_x0000_s263171" name="Rovnice" r:id="rId5" imgW="1091880" imgH="419040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2915816" y="4725144"/>
            <a:ext cx="2880320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dirty="0"/>
              <a:t>Primární </a:t>
            </a:r>
            <a:r>
              <a:rPr lang="cs-CZ" dirty="0" smtClean="0"/>
              <a:t>estimátor </a:t>
            </a:r>
            <a:r>
              <a:rPr lang="cs-CZ" dirty="0" err="1" smtClean="0"/>
              <a:t>urč</a:t>
            </a:r>
            <a:r>
              <a:rPr lang="cs-CZ" dirty="0"/>
              <a:t>. integrálu</a:t>
            </a:r>
            <a:endParaRPr lang="cs-CZ" dirty="0">
              <a:latin typeface="Arial CE" charset="-18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747043" y="5517232"/>
            <a:ext cx="437621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i="1" dirty="0" smtClean="0">
                <a:latin typeface="+mj-lt"/>
              </a:rPr>
              <a:t>X</a:t>
            </a:r>
            <a:endParaRPr lang="cs-CZ" sz="2800" i="1" dirty="0">
              <a:latin typeface="+mj-lt"/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1981200" y="2438400"/>
            <a:ext cx="4954588" cy="3049588"/>
          </a:xfrm>
          <a:custGeom>
            <a:avLst/>
            <a:gdLst/>
            <a:ahLst/>
            <a:cxnLst>
              <a:cxn ang="0">
                <a:pos x="0" y="1392"/>
              </a:cxn>
              <a:cxn ang="0">
                <a:pos x="192" y="816"/>
              </a:cxn>
              <a:cxn ang="0">
                <a:pos x="432" y="336"/>
              </a:cxn>
              <a:cxn ang="0">
                <a:pos x="720" y="48"/>
              </a:cxn>
              <a:cxn ang="0">
                <a:pos x="864" y="0"/>
              </a:cxn>
              <a:cxn ang="0">
                <a:pos x="960" y="0"/>
              </a:cxn>
              <a:cxn ang="0">
                <a:pos x="1104" y="48"/>
              </a:cxn>
              <a:cxn ang="0">
                <a:pos x="1248" y="192"/>
              </a:cxn>
              <a:cxn ang="0">
                <a:pos x="1392" y="432"/>
              </a:cxn>
              <a:cxn ang="0">
                <a:pos x="1536" y="576"/>
              </a:cxn>
              <a:cxn ang="0">
                <a:pos x="1680" y="624"/>
              </a:cxn>
              <a:cxn ang="0">
                <a:pos x="1824" y="624"/>
              </a:cxn>
              <a:cxn ang="0">
                <a:pos x="1968" y="528"/>
              </a:cxn>
              <a:cxn ang="0">
                <a:pos x="2064" y="480"/>
              </a:cxn>
              <a:cxn ang="0">
                <a:pos x="2208" y="480"/>
              </a:cxn>
              <a:cxn ang="0">
                <a:pos x="2352" y="480"/>
              </a:cxn>
              <a:cxn ang="0">
                <a:pos x="2448" y="528"/>
              </a:cxn>
              <a:cxn ang="0">
                <a:pos x="2592" y="624"/>
              </a:cxn>
              <a:cxn ang="0">
                <a:pos x="2736" y="768"/>
              </a:cxn>
              <a:cxn ang="0">
                <a:pos x="2832" y="912"/>
              </a:cxn>
              <a:cxn ang="0">
                <a:pos x="2928" y="1104"/>
              </a:cxn>
              <a:cxn ang="0">
                <a:pos x="3024" y="1200"/>
              </a:cxn>
              <a:cxn ang="0">
                <a:pos x="3120" y="1248"/>
              </a:cxn>
              <a:cxn ang="0">
                <a:pos x="3120" y="1920"/>
              </a:cxn>
              <a:cxn ang="0">
                <a:pos x="0" y="1920"/>
              </a:cxn>
              <a:cxn ang="0">
                <a:pos x="0" y="1392"/>
              </a:cxn>
            </a:cxnLst>
            <a:rect l="0" t="0" r="r" b="b"/>
            <a:pathLst>
              <a:path w="3121" h="1921">
                <a:moveTo>
                  <a:pt x="0" y="1392"/>
                </a:moveTo>
                <a:lnTo>
                  <a:pt x="192" y="816"/>
                </a:lnTo>
                <a:lnTo>
                  <a:pt x="432" y="336"/>
                </a:lnTo>
                <a:lnTo>
                  <a:pt x="720" y="48"/>
                </a:lnTo>
                <a:lnTo>
                  <a:pt x="864" y="0"/>
                </a:lnTo>
                <a:lnTo>
                  <a:pt x="960" y="0"/>
                </a:lnTo>
                <a:lnTo>
                  <a:pt x="1104" y="48"/>
                </a:lnTo>
                <a:lnTo>
                  <a:pt x="1248" y="192"/>
                </a:lnTo>
                <a:lnTo>
                  <a:pt x="1392" y="432"/>
                </a:lnTo>
                <a:lnTo>
                  <a:pt x="1536" y="576"/>
                </a:lnTo>
                <a:lnTo>
                  <a:pt x="1680" y="624"/>
                </a:lnTo>
                <a:lnTo>
                  <a:pt x="1824" y="624"/>
                </a:lnTo>
                <a:lnTo>
                  <a:pt x="1968" y="528"/>
                </a:lnTo>
                <a:lnTo>
                  <a:pt x="2064" y="480"/>
                </a:lnTo>
                <a:lnTo>
                  <a:pt x="2208" y="480"/>
                </a:lnTo>
                <a:lnTo>
                  <a:pt x="2352" y="480"/>
                </a:lnTo>
                <a:lnTo>
                  <a:pt x="2448" y="528"/>
                </a:lnTo>
                <a:lnTo>
                  <a:pt x="2592" y="624"/>
                </a:lnTo>
                <a:lnTo>
                  <a:pt x="2736" y="768"/>
                </a:lnTo>
                <a:lnTo>
                  <a:pt x="2832" y="912"/>
                </a:lnTo>
                <a:lnTo>
                  <a:pt x="2928" y="1104"/>
                </a:lnTo>
                <a:lnTo>
                  <a:pt x="3024" y="1200"/>
                </a:lnTo>
                <a:lnTo>
                  <a:pt x="3120" y="1248"/>
                </a:lnTo>
                <a:lnTo>
                  <a:pt x="3120" y="1920"/>
                </a:lnTo>
                <a:lnTo>
                  <a:pt x="0" y="1920"/>
                </a:lnTo>
                <a:lnTo>
                  <a:pt x="0" y="1392"/>
                </a:lnTo>
              </a:path>
            </a:pathLst>
          </a:custGeom>
          <a:pattFill prst="lgConfetti">
            <a:fgClr>
              <a:srgbClr val="FCFEB9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993900" y="1993900"/>
            <a:ext cx="4927600" cy="347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3962400" y="2738438"/>
            <a:ext cx="0" cy="275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989138" y="2743200"/>
            <a:ext cx="49387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395913" y="3368675"/>
            <a:ext cx="75020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i="1" dirty="0">
                <a:latin typeface="+mj-lt"/>
              </a:rPr>
              <a:t>f</a:t>
            </a:r>
            <a:r>
              <a:rPr lang="cs-CZ" sz="2800" dirty="0">
                <a:latin typeface="+mj-lt"/>
              </a:rPr>
              <a:t>(</a:t>
            </a:r>
            <a:r>
              <a:rPr lang="cs-CZ" sz="2800" i="1" dirty="0">
                <a:latin typeface="+mj-lt"/>
              </a:rPr>
              <a:t>x</a:t>
            </a:r>
            <a:r>
              <a:rPr lang="cs-CZ" sz="2800" dirty="0">
                <a:latin typeface="+mj-lt"/>
              </a:rPr>
              <a:t>)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971600" y="2454275"/>
            <a:ext cx="91211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dirty="0" smtClean="0">
                <a:latin typeface="+mj-lt"/>
              </a:rPr>
              <a:t> </a:t>
            </a:r>
            <a:r>
              <a:rPr lang="cs-CZ" sz="2800" i="1" dirty="0" smtClean="0">
                <a:latin typeface="+mj-lt"/>
              </a:rPr>
              <a:t>f</a:t>
            </a:r>
            <a:r>
              <a:rPr lang="cs-CZ" sz="2800" dirty="0" smtClean="0">
                <a:latin typeface="+mj-lt"/>
              </a:rPr>
              <a:t>(</a:t>
            </a:r>
            <a:r>
              <a:rPr lang="cs-CZ" sz="2800" i="1" dirty="0" smtClean="0">
                <a:latin typeface="+mj-lt"/>
              </a:rPr>
              <a:t>X</a:t>
            </a:r>
            <a:r>
              <a:rPr lang="cs-CZ" sz="2800" dirty="0" smtClean="0">
                <a:latin typeface="+mj-lt"/>
              </a:rPr>
              <a:t>)</a:t>
            </a:r>
            <a:endParaRPr lang="cs-CZ" sz="2800" dirty="0">
              <a:latin typeface="+mj-lt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890713" y="5578475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 dirty="0">
                <a:latin typeface="Arial" pitchFamily="34" charset="0"/>
              </a:rPr>
              <a:t>0</a:t>
            </a:r>
            <a:endParaRPr lang="cs-CZ" sz="2800" b="1" dirty="0">
              <a:latin typeface="Arial CE" charset="-18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615113" y="5578475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Arial" pitchFamily="34" charset="0"/>
              </a:rPr>
              <a:t>1</a:t>
            </a:r>
            <a:endParaRPr lang="cs-CZ" sz="2800" b="1" dirty="0">
              <a:latin typeface="Arial CE" charset="-1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Estimátor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Estimátor</a:t>
            </a:r>
            <a:r>
              <a:rPr lang="cs-CZ" dirty="0" smtClean="0"/>
              <a:t> je </a:t>
            </a:r>
            <a:r>
              <a:rPr lang="cs-CZ" b="1" dirty="0" smtClean="0"/>
              <a:t>náhodná veličina</a:t>
            </a:r>
            <a:endParaRPr lang="cs-CZ" dirty="0" smtClean="0"/>
          </a:p>
          <a:p>
            <a:pPr lvl="1"/>
            <a:r>
              <a:rPr lang="cs-CZ" dirty="0" smtClean="0"/>
              <a:t>Vznikla transformací jiné náhodné veličiny</a:t>
            </a:r>
          </a:p>
          <a:p>
            <a:endParaRPr lang="cs-CZ" dirty="0" smtClean="0"/>
          </a:p>
          <a:p>
            <a:r>
              <a:rPr lang="cs-CZ" dirty="0" smtClean="0"/>
              <a:t>Její </a:t>
            </a:r>
            <a:r>
              <a:rPr lang="cs-CZ" b="1" dirty="0" smtClean="0"/>
              <a:t>realizace</a:t>
            </a:r>
            <a:r>
              <a:rPr lang="cs-CZ" dirty="0" smtClean="0"/>
              <a:t> (hodnota) je konkrétní </a:t>
            </a:r>
            <a:r>
              <a:rPr lang="cs-CZ" b="1" dirty="0" smtClean="0"/>
              <a:t>odhad</a:t>
            </a:r>
            <a:r>
              <a:rPr lang="cs-CZ" dirty="0" smtClean="0"/>
              <a:t> (</a:t>
            </a:r>
            <a:r>
              <a:rPr lang="cs-CZ" b="1" dirty="0" err="1" smtClean="0"/>
              <a:t>estimate</a:t>
            </a:r>
            <a:r>
              <a:rPr lang="cs-CZ" dirty="0" smtClean="0"/>
              <a:t>)</a:t>
            </a:r>
          </a:p>
          <a:p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Nestrannost obecného </a:t>
            </a:r>
            <a:r>
              <a:rPr lang="cs-CZ" dirty="0" err="1" smtClean="0"/>
              <a:t>estimátoru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Nestrannost </a:t>
            </a:r>
            <a:r>
              <a:rPr lang="cs-CZ" b="1" dirty="0" err="1" smtClean="0"/>
              <a:t>estimátoru</a:t>
            </a:r>
            <a:r>
              <a:rPr lang="cs-CZ" dirty="0" smtClean="0"/>
              <a:t> (obecně):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V průměru estimátor dává správnou veličinu (bez systematické chyby)</a:t>
            </a:r>
          </a:p>
          <a:p>
            <a:pPr lvl="1"/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3491880" y="3789040"/>
            <a:ext cx="2160240" cy="720080"/>
            <a:chOff x="3491880" y="3717032"/>
            <a:chExt cx="2160240" cy="720080"/>
          </a:xfrm>
        </p:grpSpPr>
        <p:graphicFrame>
          <p:nvGraphicFramePr>
            <p:cNvPr id="264194" name="Object 2"/>
            <p:cNvGraphicFramePr>
              <a:graphicFrameLocks noChangeAspect="1"/>
            </p:cNvGraphicFramePr>
            <p:nvPr/>
          </p:nvGraphicFramePr>
          <p:xfrm>
            <a:off x="3621088" y="3847530"/>
            <a:ext cx="1905000" cy="496887"/>
          </p:xfrm>
          <a:graphic>
            <a:graphicData uri="http://schemas.openxmlformats.org/presentationml/2006/ole">
              <p:oleObj spid="_x0000_s337922" name="Rovnice" r:id="rId3" imgW="825480" imgH="215640" progId="Equation.3">
                <p:embed/>
              </p:oleObj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491880" y="3717032"/>
              <a:ext cx="2160240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5436096" y="4365104"/>
            <a:ext cx="64807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4168" y="5157192"/>
            <a:ext cx="238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Odhadovaná veličina </a:t>
            </a:r>
          </a:p>
          <a:p>
            <a:r>
              <a:rPr lang="cs-CZ" dirty="0" smtClean="0">
                <a:latin typeface="+mj-lt"/>
              </a:rPr>
              <a:t>(např. integrál)</a:t>
            </a:r>
            <a:endParaRPr lang="en-US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19872" y="4293096"/>
            <a:ext cx="64807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5616" y="5085184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Estimátor veličiny </a:t>
            </a:r>
            <a:r>
              <a:rPr lang="cs-CZ" i="1" dirty="0" smtClean="0">
                <a:latin typeface="+mj-lt"/>
              </a:rPr>
              <a:t>Q</a:t>
            </a:r>
          </a:p>
          <a:p>
            <a:r>
              <a:rPr lang="cs-CZ" dirty="0" smtClean="0">
                <a:latin typeface="+mj-lt"/>
              </a:rPr>
              <a:t>(náhodná veličina)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Nestrannost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Náš estimátor </a:t>
            </a:r>
            <a:r>
              <a:rPr lang="cs-CZ" i="1" dirty="0" err="1" smtClean="0"/>
              <a:t>F</a:t>
            </a:r>
            <a:r>
              <a:rPr lang="cs-CZ" baseline="-25000" dirty="0" err="1" smtClean="0"/>
              <a:t>prim</a:t>
            </a:r>
            <a:r>
              <a:rPr lang="cs-CZ" dirty="0" smtClean="0"/>
              <a:t> je nestranným (</a:t>
            </a:r>
            <a:r>
              <a:rPr lang="cs-CZ" b="1" dirty="0" err="1" smtClean="0"/>
              <a:t>unbiased</a:t>
            </a:r>
            <a:r>
              <a:rPr lang="cs-CZ" dirty="0" smtClean="0"/>
              <a:t>) odhadem </a:t>
            </a:r>
            <a:r>
              <a:rPr lang="cs-CZ" i="1" dirty="0" smtClean="0"/>
              <a:t>I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graphicFrame>
        <p:nvGraphicFramePr>
          <p:cNvPr id="264195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74913" y="2843213"/>
          <a:ext cx="4197350" cy="2197100"/>
        </p:xfrm>
        <a:graphic>
          <a:graphicData uri="http://schemas.openxmlformats.org/presentationml/2006/ole">
            <p:oleObj spid="_x0000_s264195" name="Rovnice" r:id="rId3" imgW="1828800" imgH="952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cs-CZ" dirty="0"/>
              <a:t>Rozptyl </a:t>
            </a:r>
            <a:r>
              <a:rPr lang="cs-CZ" dirty="0" err="1" smtClean="0"/>
              <a:t>estimátoru</a:t>
            </a:r>
            <a:r>
              <a:rPr lang="cs-CZ" dirty="0" smtClean="0"/>
              <a:t> </a:t>
            </a:r>
            <a:r>
              <a:rPr lang="cs-CZ" i="1" dirty="0" err="1" smtClean="0"/>
              <a:t>F</a:t>
            </a:r>
            <a:r>
              <a:rPr lang="cs-CZ" baseline="-25000" dirty="0" err="1" smtClean="0"/>
              <a:t>prim</a:t>
            </a:r>
            <a:endParaRPr lang="cs-CZ" baseline="-25000" dirty="0">
              <a:latin typeface="Arial CE" charset="-18"/>
            </a:endParaRPr>
          </a:p>
        </p:txBody>
      </p:sp>
      <p:graphicFrame>
        <p:nvGraphicFramePr>
          <p:cNvPr id="9219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44600" y="2867025"/>
          <a:ext cx="6867525" cy="1079500"/>
        </p:xfrm>
        <a:graphic>
          <a:graphicData uri="http://schemas.openxmlformats.org/presentationml/2006/ole">
            <p:oleObj spid="_x0000_s265218" name="Rovnice" r:id="rId4" imgW="2984400" imgH="469800" progId="Equation.3">
              <p:embed/>
            </p:oleObj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69913" y="1784350"/>
            <a:ext cx="5777224" cy="791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5000"/>
              </a:lnSpc>
            </a:pPr>
            <a:r>
              <a:rPr lang="cs-CZ" sz="2400" dirty="0">
                <a:latin typeface="+mj-lt"/>
              </a:rPr>
              <a:t>Měřítkem kvality odhadu je jeho </a:t>
            </a:r>
            <a:r>
              <a:rPr lang="cs-CZ" sz="2400" b="1" dirty="0">
                <a:latin typeface="+mj-lt"/>
              </a:rPr>
              <a:t>rozptyl</a:t>
            </a:r>
          </a:p>
          <a:p>
            <a:pPr>
              <a:lnSpc>
                <a:spcPct val="95000"/>
              </a:lnSpc>
            </a:pPr>
            <a:r>
              <a:rPr lang="cs-CZ" sz="2400" dirty="0">
                <a:latin typeface="+mj-lt"/>
              </a:rPr>
              <a:t>(nebo standardní odchylka):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69913" y="4937125"/>
            <a:ext cx="6974667" cy="8719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Při výpočtu </a:t>
            </a:r>
            <a:r>
              <a:rPr lang="cs-CZ" sz="2400" b="1" dirty="0">
                <a:latin typeface="+mj-lt"/>
              </a:rPr>
              <a:t>jediného vzorku </a:t>
            </a:r>
            <a:r>
              <a:rPr lang="cs-CZ" sz="2400" dirty="0">
                <a:latin typeface="+mj-lt"/>
              </a:rPr>
              <a:t>je rozptyl výsledku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příliš velký!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259632" y="3789040"/>
            <a:ext cx="1944216" cy="0"/>
          </a:xfrm>
          <a:prstGeom prst="line">
            <a:avLst/>
          </a:prstGeom>
          <a:noFill/>
          <a:ln w="25400">
            <a:solidFill>
              <a:srgbClr val="B5006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5940152" y="4005064"/>
            <a:ext cx="2448272" cy="0"/>
          </a:xfrm>
          <a:prstGeom prst="line">
            <a:avLst/>
          </a:prstGeom>
          <a:noFill/>
          <a:ln w="25400">
            <a:solidFill>
              <a:srgbClr val="B5006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972570" y="4073525"/>
            <a:ext cx="2487862" cy="371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+mj-lt"/>
              </a:rPr>
              <a:t>(pro nestranný odhad)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Sekundární estimátor integrálu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/>
              <a:t>N</a:t>
            </a:r>
            <a:r>
              <a:rPr lang="cs-CZ" dirty="0" smtClean="0"/>
              <a:t> nezávislých náhodných veličin, </a:t>
            </a:r>
            <a:r>
              <a:rPr lang="cs-CZ" i="1" dirty="0" err="1" smtClean="0"/>
              <a:t>Y</a:t>
            </a:r>
            <a:r>
              <a:rPr lang="cs-CZ" i="1" baseline="-25000" dirty="0" err="1" smtClean="0"/>
              <a:t>i</a:t>
            </a:r>
            <a:r>
              <a:rPr lang="cs-CZ" dirty="0" smtClean="0"/>
              <a:t> = </a:t>
            </a:r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i</a:t>
            </a:r>
            <a:r>
              <a:rPr lang="cs-CZ" dirty="0" smtClean="0"/>
              <a:t>) /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i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Sekundární estimátor</a:t>
            </a:r>
            <a:r>
              <a:rPr lang="en-US" dirty="0" smtClean="0"/>
              <a:t> je </a:t>
            </a:r>
            <a:r>
              <a:rPr lang="cs-CZ" b="1" dirty="0" smtClean="0"/>
              <a:t>nestranný</a:t>
            </a:r>
            <a:endParaRPr lang="cs-CZ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graphicFrame>
        <p:nvGraphicFramePr>
          <p:cNvPr id="26829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24188" y="2319338"/>
          <a:ext cx="3098800" cy="2046287"/>
        </p:xfrm>
        <a:graphic>
          <a:graphicData uri="http://schemas.openxmlformats.org/presentationml/2006/ole">
            <p:oleObj spid="_x0000_s268290" name="Rovnice" r:id="rId3" imgW="134604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cs-CZ" dirty="0"/>
              <a:t>Rozptyl sekundárního </a:t>
            </a:r>
            <a:r>
              <a:rPr lang="cs-CZ" dirty="0" err="1" smtClean="0"/>
              <a:t>estimátoru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5363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28838" y="1341438"/>
          <a:ext cx="3679825" cy="3852862"/>
        </p:xfrm>
        <a:graphic>
          <a:graphicData uri="http://schemas.openxmlformats.org/presentationml/2006/ole">
            <p:oleObj spid="_x0000_s269314" name="Rovnice" r:id="rId4" imgW="1600200" imgH="1676160" progId="Equation.3">
              <p:embed/>
            </p:oleObj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813463" y="5415616"/>
            <a:ext cx="6070905" cy="8710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... </a:t>
            </a:r>
            <a:r>
              <a:rPr lang="cs-CZ" sz="2400" dirty="0" err="1">
                <a:latin typeface="+mj-lt"/>
              </a:rPr>
              <a:t>std</a:t>
            </a:r>
            <a:r>
              <a:rPr lang="cs-CZ" sz="2400" dirty="0">
                <a:latin typeface="+mj-lt"/>
              </a:rPr>
              <a:t>. chyba je </a:t>
            </a:r>
            <a:r>
              <a:rPr lang="cs-CZ" sz="2400" b="1" dirty="0">
                <a:latin typeface="Symbol" pitchFamily="18" charset="2"/>
              </a:rPr>
              <a:t>Ö</a:t>
            </a:r>
            <a:r>
              <a:rPr lang="cs-CZ" sz="2400" b="1" i="1" dirty="0">
                <a:latin typeface="+mj-lt"/>
              </a:rPr>
              <a:t>N</a:t>
            </a:r>
            <a:r>
              <a:rPr lang="cs-CZ" sz="2400" b="1" dirty="0">
                <a:latin typeface="+mj-lt"/>
              </a:rPr>
              <a:t>-krát menší</a:t>
            </a:r>
            <a:r>
              <a:rPr lang="cs-CZ" sz="2400" dirty="0">
                <a:latin typeface="+mj-lt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    (konvergence </a:t>
            </a:r>
            <a:r>
              <a:rPr lang="cs-CZ" sz="2400" b="1" dirty="0">
                <a:latin typeface="+mj-lt"/>
              </a:rPr>
              <a:t>1/</a:t>
            </a:r>
            <a:r>
              <a:rPr lang="cs-CZ" sz="2400" b="1" dirty="0">
                <a:latin typeface="Symbol" pitchFamily="18" charset="2"/>
              </a:rPr>
              <a:t>Ö</a:t>
            </a:r>
            <a:r>
              <a:rPr lang="cs-CZ" sz="2400" b="1" i="1" dirty="0">
                <a:latin typeface="+mj-lt"/>
              </a:rPr>
              <a:t>N</a:t>
            </a:r>
            <a:r>
              <a:rPr lang="cs-CZ" sz="2400" dirty="0">
                <a:latin typeface="+mj-lt"/>
              </a:rPr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Vzorkování podle důležitosti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ct val="75000"/>
              </a:spcBef>
              <a:buClr>
                <a:schemeClr val="accent1"/>
              </a:buClr>
              <a:buSzPct val="90000"/>
            </a:pPr>
            <a:r>
              <a:rPr lang="cs-CZ" dirty="0" smtClean="0"/>
              <a:t>Některé části vzorkovaného intervalu jsou </a:t>
            </a:r>
            <a:r>
              <a:rPr lang="cs-CZ" b="1" dirty="0" smtClean="0"/>
              <a:t>důležitější</a:t>
            </a:r>
            <a:r>
              <a:rPr lang="cs-CZ" dirty="0" smtClean="0"/>
              <a:t>, protože zde má </a:t>
            </a:r>
            <a:r>
              <a:rPr lang="cs-CZ" i="1" dirty="0" smtClean="0">
                <a:latin typeface="+mj-lt"/>
              </a:rPr>
              <a:t>f</a:t>
            </a:r>
            <a:r>
              <a:rPr lang="cs-CZ" dirty="0" smtClean="0"/>
              <a:t> větší hodnotu</a:t>
            </a:r>
          </a:p>
          <a:p>
            <a:pPr lvl="1">
              <a:lnSpc>
                <a:spcPct val="95000"/>
              </a:lnSpc>
              <a:spcBef>
                <a:spcPct val="10000"/>
              </a:spcBef>
              <a:buSzPct val="75000"/>
            </a:pPr>
            <a:r>
              <a:rPr lang="cs-CZ" dirty="0" smtClean="0"/>
              <a:t>Vzorky z těchto oblastí mají větší vliv na výsledek</a:t>
            </a:r>
          </a:p>
          <a:p>
            <a:pPr lvl="1">
              <a:lnSpc>
                <a:spcPct val="95000"/>
              </a:lnSpc>
              <a:spcBef>
                <a:spcPct val="10000"/>
              </a:spcBef>
              <a:buSzPct val="75000"/>
            </a:pPr>
            <a:endParaRPr lang="cs-CZ" dirty="0" smtClean="0"/>
          </a:p>
          <a:p>
            <a:pPr>
              <a:lnSpc>
                <a:spcPct val="95000"/>
              </a:lnSpc>
              <a:spcBef>
                <a:spcPct val="10000"/>
              </a:spcBef>
              <a:buSzPct val="75000"/>
            </a:pPr>
            <a:r>
              <a:rPr lang="cs-CZ" dirty="0" smtClean="0"/>
              <a:t>Vzorkování podle důležitosti (“</a:t>
            </a:r>
            <a:r>
              <a:rPr lang="cs-CZ" b="1" dirty="0" err="1" smtClean="0"/>
              <a:t>importance</a:t>
            </a:r>
            <a:r>
              <a:rPr lang="cs-CZ" b="1" dirty="0" smtClean="0"/>
              <a:t> </a:t>
            </a:r>
            <a:r>
              <a:rPr lang="cs-CZ" b="1" dirty="0" err="1" smtClean="0"/>
              <a:t>sampling</a:t>
            </a:r>
            <a:r>
              <a:rPr lang="cs-CZ" dirty="0" smtClean="0"/>
              <a:t>”) umisťuje vzorky přednostně do takových oblastí</a:t>
            </a:r>
          </a:p>
          <a:p>
            <a:pPr lvl="1">
              <a:lnSpc>
                <a:spcPct val="95000"/>
              </a:lnSpc>
              <a:spcBef>
                <a:spcPct val="10000"/>
              </a:spcBef>
              <a:buSzPct val="75000"/>
            </a:pPr>
            <a:endParaRPr lang="cs-CZ" dirty="0" smtClean="0"/>
          </a:p>
          <a:p>
            <a:pPr lvl="1">
              <a:lnSpc>
                <a:spcPct val="95000"/>
              </a:lnSpc>
              <a:spcBef>
                <a:spcPct val="10000"/>
              </a:spcBef>
              <a:buSzPct val="75000"/>
            </a:pPr>
            <a:r>
              <a:rPr lang="cs-CZ" dirty="0" smtClean="0"/>
              <a:t>Tj. </a:t>
            </a:r>
            <a:r>
              <a:rPr lang="cs-CZ" b="1" dirty="0" err="1" smtClean="0"/>
              <a:t>pdf</a:t>
            </a:r>
            <a:r>
              <a:rPr lang="cs-CZ" dirty="0" smtClean="0"/>
              <a:t> </a:t>
            </a:r>
            <a:r>
              <a:rPr lang="cs-CZ" i="1" dirty="0" smtClean="0"/>
              <a:t>p</a:t>
            </a:r>
            <a:r>
              <a:rPr lang="cs-CZ" dirty="0" smtClean="0"/>
              <a:t> je „ podobná“ </a:t>
            </a:r>
            <a:r>
              <a:rPr lang="cs-CZ" dirty="0" err="1" smtClean="0"/>
              <a:t>integrandu</a:t>
            </a:r>
            <a:endParaRPr lang="cs-CZ" dirty="0" smtClean="0"/>
          </a:p>
          <a:p>
            <a:pPr>
              <a:lnSpc>
                <a:spcPct val="95000"/>
              </a:lnSpc>
              <a:spcBef>
                <a:spcPct val="10000"/>
              </a:spcBef>
              <a:buSzPct val="75000"/>
            </a:pPr>
            <a:endParaRPr lang="cs-CZ" dirty="0" smtClean="0"/>
          </a:p>
          <a:p>
            <a:pPr>
              <a:lnSpc>
                <a:spcPct val="95000"/>
              </a:lnSpc>
              <a:spcBef>
                <a:spcPct val="10000"/>
              </a:spcBef>
              <a:buSzPct val="75000"/>
            </a:pPr>
            <a:r>
              <a:rPr lang="cs-CZ" b="1" dirty="0" smtClean="0"/>
              <a:t>Menší rozptyl </a:t>
            </a:r>
            <a:r>
              <a:rPr lang="cs-CZ" dirty="0" smtClean="0"/>
              <a:t>při zachování nestrannosti</a:t>
            </a:r>
          </a:p>
          <a:p>
            <a:pPr>
              <a:lnSpc>
                <a:spcPct val="95000"/>
              </a:lnSpc>
              <a:spcBef>
                <a:spcPct val="10000"/>
              </a:spcBef>
              <a:buSzPct val="75000"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Historie Monte Carlo (MC)</a:t>
            </a:r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Vývoj atomové bomby, Los </a:t>
            </a:r>
            <a:r>
              <a:rPr lang="cs-CZ" dirty="0" err="1"/>
              <a:t>Alamos</a:t>
            </a:r>
            <a:r>
              <a:rPr lang="cs-CZ" dirty="0"/>
              <a:t> 1940, John </a:t>
            </a:r>
            <a:r>
              <a:rPr lang="cs-CZ" dirty="0" err="1"/>
              <a:t>von</a:t>
            </a:r>
            <a:r>
              <a:rPr lang="cs-CZ" dirty="0"/>
              <a:t> </a:t>
            </a:r>
            <a:r>
              <a:rPr lang="cs-CZ" dirty="0" smtClean="0"/>
              <a:t>Neumann, Stanislav Ulam, </a:t>
            </a:r>
            <a:r>
              <a:rPr lang="cs-CZ" dirty="0" err="1" smtClean="0"/>
              <a:t>Metropolis</a:t>
            </a:r>
            <a:endParaRPr lang="en-US" dirty="0"/>
          </a:p>
          <a:p>
            <a:endParaRPr lang="cs-CZ" dirty="0" smtClean="0"/>
          </a:p>
          <a:p>
            <a:r>
              <a:rPr lang="cs-CZ" dirty="0" smtClean="0"/>
              <a:t>Rozvoj </a:t>
            </a:r>
            <a:r>
              <a:rPr lang="cs-CZ" dirty="0"/>
              <a:t>a aplikace metod od roku 1949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/>
              <a:t>Vzorkování podle důležitosti</a:t>
            </a:r>
            <a:endParaRPr lang="cs-CZ">
              <a:latin typeface="Arial CE" charset="-18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719513" y="5578475"/>
            <a:ext cx="58990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1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1981200" y="2438400"/>
            <a:ext cx="4954588" cy="3049588"/>
          </a:xfrm>
          <a:custGeom>
            <a:avLst/>
            <a:gdLst/>
            <a:ahLst/>
            <a:cxnLst>
              <a:cxn ang="0">
                <a:pos x="0" y="1392"/>
              </a:cxn>
              <a:cxn ang="0">
                <a:pos x="192" y="816"/>
              </a:cxn>
              <a:cxn ang="0">
                <a:pos x="432" y="336"/>
              </a:cxn>
              <a:cxn ang="0">
                <a:pos x="720" y="48"/>
              </a:cxn>
              <a:cxn ang="0">
                <a:pos x="864" y="0"/>
              </a:cxn>
              <a:cxn ang="0">
                <a:pos x="960" y="0"/>
              </a:cxn>
              <a:cxn ang="0">
                <a:pos x="1104" y="48"/>
              </a:cxn>
              <a:cxn ang="0">
                <a:pos x="1248" y="192"/>
              </a:cxn>
              <a:cxn ang="0">
                <a:pos x="1392" y="432"/>
              </a:cxn>
              <a:cxn ang="0">
                <a:pos x="1536" y="576"/>
              </a:cxn>
              <a:cxn ang="0">
                <a:pos x="1680" y="624"/>
              </a:cxn>
              <a:cxn ang="0">
                <a:pos x="1824" y="624"/>
              </a:cxn>
              <a:cxn ang="0">
                <a:pos x="1968" y="528"/>
              </a:cxn>
              <a:cxn ang="0">
                <a:pos x="2064" y="480"/>
              </a:cxn>
              <a:cxn ang="0">
                <a:pos x="2208" y="480"/>
              </a:cxn>
              <a:cxn ang="0">
                <a:pos x="2352" y="480"/>
              </a:cxn>
              <a:cxn ang="0">
                <a:pos x="2448" y="528"/>
              </a:cxn>
              <a:cxn ang="0">
                <a:pos x="2592" y="624"/>
              </a:cxn>
              <a:cxn ang="0">
                <a:pos x="2736" y="768"/>
              </a:cxn>
              <a:cxn ang="0">
                <a:pos x="2832" y="912"/>
              </a:cxn>
              <a:cxn ang="0">
                <a:pos x="2928" y="1104"/>
              </a:cxn>
              <a:cxn ang="0">
                <a:pos x="3024" y="1200"/>
              </a:cxn>
              <a:cxn ang="0">
                <a:pos x="3120" y="1248"/>
              </a:cxn>
              <a:cxn ang="0">
                <a:pos x="3120" y="1920"/>
              </a:cxn>
              <a:cxn ang="0">
                <a:pos x="0" y="1920"/>
              </a:cxn>
              <a:cxn ang="0">
                <a:pos x="0" y="1392"/>
              </a:cxn>
            </a:cxnLst>
            <a:rect l="0" t="0" r="r" b="b"/>
            <a:pathLst>
              <a:path w="3121" h="1921">
                <a:moveTo>
                  <a:pt x="0" y="1392"/>
                </a:moveTo>
                <a:lnTo>
                  <a:pt x="192" y="816"/>
                </a:lnTo>
                <a:lnTo>
                  <a:pt x="432" y="336"/>
                </a:lnTo>
                <a:lnTo>
                  <a:pt x="720" y="48"/>
                </a:lnTo>
                <a:lnTo>
                  <a:pt x="864" y="0"/>
                </a:lnTo>
                <a:lnTo>
                  <a:pt x="960" y="0"/>
                </a:lnTo>
                <a:lnTo>
                  <a:pt x="1104" y="48"/>
                </a:lnTo>
                <a:lnTo>
                  <a:pt x="1248" y="192"/>
                </a:lnTo>
                <a:lnTo>
                  <a:pt x="1392" y="432"/>
                </a:lnTo>
                <a:lnTo>
                  <a:pt x="1536" y="576"/>
                </a:lnTo>
                <a:lnTo>
                  <a:pt x="1680" y="624"/>
                </a:lnTo>
                <a:lnTo>
                  <a:pt x="1824" y="624"/>
                </a:lnTo>
                <a:lnTo>
                  <a:pt x="1968" y="528"/>
                </a:lnTo>
                <a:lnTo>
                  <a:pt x="2064" y="480"/>
                </a:lnTo>
                <a:lnTo>
                  <a:pt x="2208" y="480"/>
                </a:lnTo>
                <a:lnTo>
                  <a:pt x="2352" y="480"/>
                </a:lnTo>
                <a:lnTo>
                  <a:pt x="2448" y="528"/>
                </a:lnTo>
                <a:lnTo>
                  <a:pt x="2592" y="624"/>
                </a:lnTo>
                <a:lnTo>
                  <a:pt x="2736" y="768"/>
                </a:lnTo>
                <a:lnTo>
                  <a:pt x="2832" y="912"/>
                </a:lnTo>
                <a:lnTo>
                  <a:pt x="2928" y="1104"/>
                </a:lnTo>
                <a:lnTo>
                  <a:pt x="3024" y="1200"/>
                </a:lnTo>
                <a:lnTo>
                  <a:pt x="3120" y="1248"/>
                </a:lnTo>
                <a:lnTo>
                  <a:pt x="3120" y="1920"/>
                </a:lnTo>
                <a:lnTo>
                  <a:pt x="0" y="1920"/>
                </a:lnTo>
                <a:lnTo>
                  <a:pt x="0" y="1392"/>
                </a:lnTo>
              </a:path>
            </a:pathLst>
          </a:custGeom>
          <a:pattFill prst="pct25">
            <a:fgClr>
              <a:srgbClr val="FFC5CF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993900" y="1993900"/>
            <a:ext cx="4927600" cy="347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3886200" y="2662238"/>
            <a:ext cx="0" cy="283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81713" y="2987675"/>
            <a:ext cx="733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f(x)</a:t>
            </a:r>
            <a:endParaRPr lang="cs-CZ" sz="2800" b="1">
              <a:latin typeface="Arial CE" charset="-18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890713" y="5578475"/>
            <a:ext cx="3794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0</a:t>
            </a:r>
            <a:endParaRPr lang="cs-CZ" sz="2800" b="1">
              <a:latin typeface="Arial CE" charset="-18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615113" y="5578475"/>
            <a:ext cx="3794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1</a:t>
            </a:r>
            <a:endParaRPr lang="cs-CZ" sz="2800" b="1">
              <a:latin typeface="Arial CE" charset="-18"/>
            </a:endParaRPr>
          </a:p>
        </p:txBody>
      </p:sp>
      <p:sp>
        <p:nvSpPr>
          <p:cNvPr id="29706" name="Freeform 10"/>
          <p:cNvSpPr>
            <a:spLocks/>
          </p:cNvSpPr>
          <p:nvPr/>
        </p:nvSpPr>
        <p:spPr bwMode="auto">
          <a:xfrm>
            <a:off x="1981200" y="4038600"/>
            <a:ext cx="4954588" cy="915988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336" y="288"/>
              </a:cxn>
              <a:cxn ang="0">
                <a:pos x="624" y="96"/>
              </a:cxn>
              <a:cxn ang="0">
                <a:pos x="864" y="0"/>
              </a:cxn>
              <a:cxn ang="0">
                <a:pos x="1104" y="0"/>
              </a:cxn>
              <a:cxn ang="0">
                <a:pos x="1392" y="48"/>
              </a:cxn>
              <a:cxn ang="0">
                <a:pos x="1677" y="86"/>
              </a:cxn>
              <a:cxn ang="0">
                <a:pos x="1872" y="96"/>
              </a:cxn>
              <a:cxn ang="0">
                <a:pos x="2109" y="102"/>
              </a:cxn>
              <a:cxn ang="0">
                <a:pos x="2307" y="115"/>
              </a:cxn>
              <a:cxn ang="0">
                <a:pos x="2496" y="144"/>
              </a:cxn>
              <a:cxn ang="0">
                <a:pos x="2832" y="240"/>
              </a:cxn>
              <a:cxn ang="0">
                <a:pos x="3072" y="288"/>
              </a:cxn>
              <a:cxn ang="0">
                <a:pos x="3120" y="288"/>
              </a:cxn>
            </a:cxnLst>
            <a:rect l="0" t="0" r="r" b="b"/>
            <a:pathLst>
              <a:path w="3121" h="577">
                <a:moveTo>
                  <a:pt x="0" y="576"/>
                </a:moveTo>
                <a:lnTo>
                  <a:pt x="336" y="288"/>
                </a:lnTo>
                <a:lnTo>
                  <a:pt x="624" y="96"/>
                </a:lnTo>
                <a:lnTo>
                  <a:pt x="864" y="0"/>
                </a:lnTo>
                <a:lnTo>
                  <a:pt x="1104" y="0"/>
                </a:lnTo>
                <a:lnTo>
                  <a:pt x="1392" y="48"/>
                </a:lnTo>
                <a:lnTo>
                  <a:pt x="1677" y="86"/>
                </a:lnTo>
                <a:lnTo>
                  <a:pt x="1872" y="96"/>
                </a:lnTo>
                <a:lnTo>
                  <a:pt x="2109" y="102"/>
                </a:lnTo>
                <a:lnTo>
                  <a:pt x="2307" y="115"/>
                </a:lnTo>
                <a:lnTo>
                  <a:pt x="2496" y="144"/>
                </a:lnTo>
                <a:lnTo>
                  <a:pt x="2832" y="240"/>
                </a:lnTo>
                <a:lnTo>
                  <a:pt x="3072" y="288"/>
                </a:lnTo>
                <a:lnTo>
                  <a:pt x="3120" y="28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6157913" y="4511675"/>
            <a:ext cx="83343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p(x)</a:t>
            </a:r>
            <a:endParaRPr lang="cs-CZ" sz="2800" b="1">
              <a:latin typeface="Arial CE" charset="-18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4938713" y="5578475"/>
            <a:ext cx="62357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2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V="1">
            <a:off x="5181600" y="3249613"/>
            <a:ext cx="0" cy="2241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338513" y="5578475"/>
            <a:ext cx="62196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3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V="1">
            <a:off x="3505200" y="2433638"/>
            <a:ext cx="0" cy="3059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405313" y="5578475"/>
            <a:ext cx="62837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4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V="1">
            <a:off x="4572000" y="3424238"/>
            <a:ext cx="0" cy="2068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728913" y="5578475"/>
            <a:ext cx="61555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5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V="1">
            <a:off x="2895600" y="2738438"/>
            <a:ext cx="0" cy="275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5776913" y="5578475"/>
            <a:ext cx="62837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6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V="1">
            <a:off x="5943600" y="3348038"/>
            <a:ext cx="0" cy="2144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Příklady MC </a:t>
            </a:r>
            <a:r>
              <a:rPr lang="cs-CZ" b="1" dirty="0" err="1" smtClean="0"/>
              <a:t>estimátorů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 </a:t>
            </a:r>
            <a:r>
              <a:rPr lang="cs-CZ" dirty="0" err="1" smtClean="0"/>
              <a:t>irradiance</a:t>
            </a:r>
            <a:r>
              <a:rPr lang="cs-CZ" dirty="0" smtClean="0"/>
              <a:t> – uniformní </a:t>
            </a:r>
            <a:r>
              <a:rPr lang="cs-CZ" dirty="0" err="1" smtClean="0"/>
              <a:t>vzork</a:t>
            </a:r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2204864"/>
            <a:ext cx="4186808" cy="3926061"/>
          </a:xfrm>
        </p:spPr>
        <p:txBody>
          <a:bodyPr/>
          <a:lstStyle/>
          <a:p>
            <a:r>
              <a:rPr lang="cs-CZ" dirty="0" smtClean="0"/>
              <a:t>Uniformní vzorkování: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Estimátor: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 cstate="print"/>
          <a:srcRect t="40319" r="49601" b="5921"/>
          <a:stretch>
            <a:fillRect/>
          </a:stretch>
        </p:blipFill>
        <p:spPr bwMode="auto">
          <a:xfrm>
            <a:off x="179512" y="2492896"/>
            <a:ext cx="37804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7377" name="Object 1"/>
          <p:cNvGraphicFramePr>
            <a:graphicFrameLocks noChangeAspect="1"/>
          </p:cNvGraphicFramePr>
          <p:nvPr/>
        </p:nvGraphicFramePr>
        <p:xfrm>
          <a:off x="2470944" y="1052736"/>
          <a:ext cx="4202113" cy="903288"/>
        </p:xfrm>
        <a:graphic>
          <a:graphicData uri="http://schemas.openxmlformats.org/presentationml/2006/ole">
            <p:oleObj spid="_x0000_s357377" name="Rovnice" r:id="rId4" imgW="1828800" imgH="393480" progId="Equation.3">
              <p:embed/>
            </p:oleObj>
          </a:graphicData>
        </a:graphic>
      </p:graphicFrame>
      <p:graphicFrame>
        <p:nvGraphicFramePr>
          <p:cNvPr id="357378" name="Object 2"/>
          <p:cNvGraphicFramePr>
            <a:graphicFrameLocks noChangeAspect="1"/>
          </p:cNvGraphicFramePr>
          <p:nvPr/>
        </p:nvGraphicFramePr>
        <p:xfrm>
          <a:off x="5845175" y="2636838"/>
          <a:ext cx="1635125" cy="903287"/>
        </p:xfrm>
        <a:graphic>
          <a:graphicData uri="http://schemas.openxmlformats.org/presentationml/2006/ole">
            <p:oleObj spid="_x0000_s357378" name="Rovnice" r:id="rId5" imgW="711000" imgH="393480" progId="Equation.3">
              <p:embed/>
            </p:oleObj>
          </a:graphicData>
        </a:graphic>
      </p:graphicFrame>
      <p:graphicFrame>
        <p:nvGraphicFramePr>
          <p:cNvPr id="357380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332288" y="4017963"/>
          <a:ext cx="4735512" cy="2105025"/>
        </p:xfrm>
        <a:graphic>
          <a:graphicData uri="http://schemas.openxmlformats.org/presentationml/2006/ole">
            <p:oleObj spid="_x0000_s357380" name="Rovnice" r:id="rId6" imgW="2057400" imgH="91440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5796136" y="2636912"/>
            <a:ext cx="1944216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 </a:t>
            </a:r>
            <a:r>
              <a:rPr lang="cs-CZ" dirty="0" err="1" smtClean="0"/>
              <a:t>irradiance</a:t>
            </a:r>
            <a:r>
              <a:rPr lang="cs-CZ" dirty="0" smtClean="0"/>
              <a:t> – cos </a:t>
            </a:r>
            <a:r>
              <a:rPr lang="cs-CZ" dirty="0" err="1" smtClean="0"/>
              <a:t>vzork</a:t>
            </a:r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2204864"/>
            <a:ext cx="4186808" cy="3926061"/>
          </a:xfrm>
        </p:spPr>
        <p:txBody>
          <a:bodyPr/>
          <a:lstStyle/>
          <a:p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sampling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Estimátor: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 cstate="print"/>
          <a:srcRect t="40319" r="49601" b="5921"/>
          <a:stretch>
            <a:fillRect/>
          </a:stretch>
        </p:blipFill>
        <p:spPr bwMode="auto">
          <a:xfrm>
            <a:off x="179512" y="2492896"/>
            <a:ext cx="37804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7377" name="Object 1"/>
          <p:cNvGraphicFramePr>
            <a:graphicFrameLocks noChangeAspect="1"/>
          </p:cNvGraphicFramePr>
          <p:nvPr/>
        </p:nvGraphicFramePr>
        <p:xfrm>
          <a:off x="2470944" y="1052736"/>
          <a:ext cx="4202113" cy="903288"/>
        </p:xfrm>
        <a:graphic>
          <a:graphicData uri="http://schemas.openxmlformats.org/presentationml/2006/ole">
            <p:oleObj spid="_x0000_s370690" name="Rovnice" r:id="rId4" imgW="1828800" imgH="393480" progId="Equation.3">
              <p:embed/>
            </p:oleObj>
          </a:graphicData>
        </a:graphic>
      </p:graphicFrame>
      <p:graphicFrame>
        <p:nvGraphicFramePr>
          <p:cNvPr id="357378" name="Object 2"/>
          <p:cNvGraphicFramePr>
            <a:graphicFrameLocks noChangeAspect="1"/>
          </p:cNvGraphicFramePr>
          <p:nvPr/>
        </p:nvGraphicFramePr>
        <p:xfrm>
          <a:off x="5699125" y="2669729"/>
          <a:ext cx="1927225" cy="903287"/>
        </p:xfrm>
        <a:graphic>
          <a:graphicData uri="http://schemas.openxmlformats.org/presentationml/2006/ole">
            <p:oleObj spid="_x0000_s370691" name="Rovnice" r:id="rId5" imgW="838080" imgH="393480" progId="Equation.3">
              <p:embed/>
            </p:oleObj>
          </a:graphicData>
        </a:graphic>
      </p:graphicFrame>
      <p:graphicFrame>
        <p:nvGraphicFramePr>
          <p:cNvPr id="357380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27538" y="4046538"/>
          <a:ext cx="3508375" cy="2046287"/>
        </p:xfrm>
        <a:graphic>
          <a:graphicData uri="http://schemas.openxmlformats.org/presentationml/2006/ole">
            <p:oleObj spid="_x0000_s370692" name="Rovnice" r:id="rId6" imgW="1523880" imgH="88884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5724128" y="2636912"/>
            <a:ext cx="1944216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131840" y="5013176"/>
            <a:ext cx="29523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 </a:t>
            </a:r>
            <a:r>
              <a:rPr lang="cs-CZ" dirty="0" err="1" smtClean="0"/>
              <a:t>irradiance</a:t>
            </a:r>
            <a:r>
              <a:rPr lang="cs-CZ" dirty="0" smtClean="0"/>
              <a:t> – </a:t>
            </a:r>
            <a:r>
              <a:rPr lang="cs-CZ" dirty="0" err="1" smtClean="0"/>
              <a:t>vzrokování</a:t>
            </a:r>
            <a:r>
              <a:rPr lang="cs-CZ" dirty="0" smtClean="0"/>
              <a:t> zdroje</a:t>
            </a:r>
            <a:endParaRPr lang="en-US" sz="3200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1196975"/>
            <a:ext cx="447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 </a:t>
            </a:r>
            <a:r>
              <a:rPr lang="cs-CZ" dirty="0" err="1" smtClean="0"/>
              <a:t>irradiance</a:t>
            </a:r>
            <a:r>
              <a:rPr lang="cs-CZ" dirty="0" smtClean="0"/>
              <a:t> – </a:t>
            </a:r>
            <a:r>
              <a:rPr lang="cs-CZ" dirty="0" err="1" smtClean="0"/>
              <a:t>vzrokování</a:t>
            </a:r>
            <a:r>
              <a:rPr lang="cs-CZ" dirty="0" smtClean="0"/>
              <a:t> zdroje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701925"/>
          </a:xfrm>
        </p:spPr>
        <p:txBody>
          <a:bodyPr/>
          <a:lstStyle/>
          <a:p>
            <a:r>
              <a:rPr lang="cs-CZ" dirty="0" smtClean="0"/>
              <a:t>Uniformní vzorkování plochy zdroje: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Estimátor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graphicFrame>
        <p:nvGraphicFramePr>
          <p:cNvPr id="354305" name="Object 1"/>
          <p:cNvGraphicFramePr>
            <a:graphicFrameLocks noChangeAspect="1"/>
          </p:cNvGraphicFramePr>
          <p:nvPr/>
        </p:nvGraphicFramePr>
        <p:xfrm>
          <a:off x="1259632" y="1124744"/>
          <a:ext cx="6829425" cy="2068513"/>
        </p:xfrm>
        <a:graphic>
          <a:graphicData uri="http://schemas.openxmlformats.org/presentationml/2006/ole">
            <p:oleObj spid="_x0000_s354305" name="Rovnice" r:id="rId3" imgW="2971800" imgH="901440" progId="Equation.3">
              <p:embed/>
            </p:oleObj>
          </a:graphicData>
        </a:graphic>
      </p:graphicFrame>
      <p:graphicFrame>
        <p:nvGraphicFramePr>
          <p:cNvPr id="354306" name="Object 2"/>
          <p:cNvGraphicFramePr>
            <a:graphicFrameLocks noChangeAspect="1"/>
          </p:cNvGraphicFramePr>
          <p:nvPr/>
        </p:nvGraphicFramePr>
        <p:xfrm>
          <a:off x="7308304" y="980728"/>
          <a:ext cx="1517650" cy="466725"/>
        </p:xfrm>
        <a:graphic>
          <a:graphicData uri="http://schemas.openxmlformats.org/presentationml/2006/ole">
            <p:oleObj spid="_x0000_s354306" name="Rovnice" r:id="rId4" imgW="660240" imgH="203040" progId="Equation.3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6948264" y="1484784"/>
            <a:ext cx="108012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80312" y="1412776"/>
            <a:ext cx="1368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4307" name="Object 3"/>
          <p:cNvGraphicFramePr>
            <a:graphicFrameLocks noChangeAspect="1"/>
          </p:cNvGraphicFramePr>
          <p:nvPr/>
        </p:nvGraphicFramePr>
        <p:xfrm>
          <a:off x="3911600" y="3849985"/>
          <a:ext cx="1519238" cy="1019175"/>
        </p:xfrm>
        <a:graphic>
          <a:graphicData uri="http://schemas.openxmlformats.org/presentationml/2006/ole">
            <p:oleObj spid="_x0000_s354307" name="Rovnice" r:id="rId5" imgW="660240" imgH="444240" progId="Equation.3">
              <p:embed/>
            </p:oleObj>
          </a:graphicData>
        </a:graphic>
      </p:graphicFrame>
      <p:graphicFrame>
        <p:nvGraphicFramePr>
          <p:cNvPr id="354308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31863" y="5373688"/>
          <a:ext cx="7281862" cy="1022350"/>
        </p:xfrm>
        <a:graphic>
          <a:graphicData uri="http://schemas.openxmlformats.org/presentationml/2006/ole">
            <p:oleObj spid="_x0000_s354308" name="Rovnice" r:id="rId6" imgW="316224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Plošné zdroje </a:t>
            </a:r>
            <a:r>
              <a:rPr lang="cs-CZ" sz="3200" dirty="0" smtClean="0"/>
              <a:t>světla</a:t>
            </a:r>
            <a:endParaRPr lang="en-US" sz="3200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13325"/>
            <a:ext cx="8229600" cy="1117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 1 vzorek na pixel      9 vzorků na pixel    36 vzorků na pixel</a:t>
            </a:r>
            <a:endParaRPr lang="en-US"/>
          </a:p>
        </p:txBody>
      </p:sp>
      <p:pic>
        <p:nvPicPr>
          <p:cNvPr id="310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947863"/>
            <a:ext cx="84296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Metoda Monte Carlo</a:t>
            </a:r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Simuluje </a:t>
            </a:r>
            <a:r>
              <a:rPr lang="cs-CZ" dirty="0"/>
              <a:t>se mnoho případů daného děje, například</a:t>
            </a:r>
            <a:r>
              <a:rPr lang="cs-CZ" dirty="0" smtClean="0"/>
              <a:t>:</a:t>
            </a:r>
          </a:p>
          <a:p>
            <a:endParaRPr lang="cs-CZ" dirty="0"/>
          </a:p>
          <a:p>
            <a:pPr lvl="1"/>
            <a:r>
              <a:rPr lang="cs-CZ" dirty="0" smtClean="0"/>
              <a:t>Neurony – vznik</a:t>
            </a:r>
            <a:r>
              <a:rPr lang="cs-CZ" dirty="0"/>
              <a:t>, zánik, srážky s atomy </a:t>
            </a:r>
            <a:r>
              <a:rPr lang="cs-CZ" dirty="0" smtClean="0"/>
              <a:t>vodíku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Úlohy hromadné obsluhy – chování počítačových sítí, dopravní </a:t>
            </a:r>
            <a:r>
              <a:rPr lang="cs-CZ" dirty="0" smtClean="0"/>
              <a:t>situace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Sociologické a ekonomické modely – demografie, vývoj inflace, pojišťovnictví atd.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Přímé osvětlení na ploše s obecnou BRDF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30117"/>
          </a:xfrm>
        </p:spPr>
        <p:txBody>
          <a:bodyPr/>
          <a:lstStyle/>
          <a:p>
            <a:r>
              <a:rPr lang="cs-CZ" dirty="0" smtClean="0"/>
              <a:t>Odhadovaný integrál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Estimátor</a:t>
            </a:r>
            <a:r>
              <a:rPr lang="cs-CZ" dirty="0" smtClean="0"/>
              <a:t> (uniformní vzorkování povrchu zdroje)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graphicFrame>
        <p:nvGraphicFramePr>
          <p:cNvPr id="354305" name="Object 1"/>
          <p:cNvGraphicFramePr>
            <a:graphicFrameLocks noChangeAspect="1"/>
          </p:cNvGraphicFramePr>
          <p:nvPr/>
        </p:nvGraphicFramePr>
        <p:xfrm>
          <a:off x="323528" y="2367856"/>
          <a:ext cx="8612187" cy="773112"/>
        </p:xfrm>
        <a:graphic>
          <a:graphicData uri="http://schemas.openxmlformats.org/presentationml/2006/ole">
            <p:oleObj spid="_x0000_s372738" name="Rovnice" r:id="rId3" imgW="4089240" imgH="368280" progId="Equation.3">
              <p:embed/>
            </p:oleObj>
          </a:graphicData>
        </a:graphic>
      </p:graphicFrame>
      <p:graphicFrame>
        <p:nvGraphicFramePr>
          <p:cNvPr id="354308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4294" y="4292600"/>
          <a:ext cx="9015413" cy="979488"/>
        </p:xfrm>
        <a:graphic>
          <a:graphicData uri="http://schemas.openxmlformats.org/presentationml/2006/ole">
            <p:oleObj spid="_x0000_s372741" name="Rovnice" r:id="rId4" imgW="408924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Nepřímé osvětlení na ploše s obecnou BRDF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30117"/>
          </a:xfrm>
        </p:spPr>
        <p:txBody>
          <a:bodyPr/>
          <a:lstStyle/>
          <a:p>
            <a:r>
              <a:rPr lang="cs-CZ" dirty="0" smtClean="0"/>
              <a:t>Odhadovaný integrál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Estimátor</a:t>
            </a:r>
            <a:r>
              <a:rPr lang="cs-CZ" dirty="0" smtClean="0"/>
              <a:t> pro vzorkování směrů s obecnou </a:t>
            </a:r>
            <a:r>
              <a:rPr lang="cs-CZ" dirty="0" err="1" smtClean="0"/>
              <a:t>pdf</a:t>
            </a:r>
            <a:r>
              <a:rPr lang="cs-CZ" dirty="0" smtClean="0"/>
              <a:t> p(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438150" y="2308225"/>
          <a:ext cx="8358188" cy="904875"/>
        </p:xfrm>
        <a:graphic>
          <a:graphicData uri="http://schemas.openxmlformats.org/presentationml/2006/ole">
            <p:oleObj spid="_x0000_s373765" name="Rovnice" r:id="rId3" imgW="3632040" imgH="393480" progId="Equation.3">
              <p:embed/>
            </p:oleObj>
          </a:graphicData>
        </a:graphic>
      </p:graphicFrame>
      <p:graphicFrame>
        <p:nvGraphicFramePr>
          <p:cNvPr id="373766" name="Object 6"/>
          <p:cNvGraphicFramePr>
            <a:graphicFrameLocks noChangeAspect="1"/>
          </p:cNvGraphicFramePr>
          <p:nvPr/>
        </p:nvGraphicFramePr>
        <p:xfrm>
          <a:off x="139700" y="4178300"/>
          <a:ext cx="8883650" cy="1050925"/>
        </p:xfrm>
        <a:graphic>
          <a:graphicData uri="http://schemas.openxmlformats.org/presentationml/2006/ole">
            <p:oleObj spid="_x0000_s373766" name="Rovnice" r:id="rId4" imgW="3860640" imgH="457200" progId="Equation.3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4499992" y="5229200"/>
            <a:ext cx="72008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31840" y="5733256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PDF úměrná nebo velmi </a:t>
            </a:r>
          </a:p>
          <a:p>
            <a:pPr algn="ctr"/>
            <a:r>
              <a:rPr lang="cs-CZ" dirty="0" smtClean="0">
                <a:latin typeface="+mj-lt"/>
              </a:rPr>
              <a:t>podobná BRDF</a:t>
            </a:r>
            <a:endParaRPr lang="en-US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15816" y="1844824"/>
            <a:ext cx="2592288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80112" y="16288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Pozn</a:t>
            </a:r>
            <a:r>
              <a:rPr lang="en-US" dirty="0" smtClean="0">
                <a:latin typeface="+mj-lt"/>
              </a:rPr>
              <a:t>. </a:t>
            </a:r>
            <a:r>
              <a:rPr lang="en-US" i="1" dirty="0" smtClean="0">
                <a:latin typeface="+mj-lt"/>
              </a:rPr>
              <a:t>L</a:t>
            </a:r>
            <a:r>
              <a:rPr lang="en-US" baseline="-25000" dirty="0" smtClean="0">
                <a:latin typeface="+mj-lt"/>
              </a:rPr>
              <a:t>o</a:t>
            </a:r>
            <a:r>
              <a:rPr lang="en-US" dirty="0" smtClean="0">
                <a:latin typeface="+mj-lt"/>
              </a:rPr>
              <a:t> = </a:t>
            </a:r>
            <a:r>
              <a:rPr lang="en-US" i="1" dirty="0" err="1" smtClean="0">
                <a:latin typeface="+mj-lt"/>
              </a:rPr>
              <a:t>L</a:t>
            </a:r>
            <a:r>
              <a:rPr lang="en-US" baseline="-25000" dirty="0" err="1" smtClean="0">
                <a:latin typeface="+mj-lt"/>
              </a:rPr>
              <a:t>r</a:t>
            </a:r>
            <a:r>
              <a:rPr lang="en-US" dirty="0" smtClean="0">
                <a:latin typeface="+mj-lt"/>
              </a:rPr>
              <a:t> + </a:t>
            </a:r>
            <a:r>
              <a:rPr lang="en-US" i="1" dirty="0" smtClean="0">
                <a:latin typeface="+mj-lt"/>
              </a:rPr>
              <a:t>L</a:t>
            </a:r>
            <a:r>
              <a:rPr lang="en-US" baseline="-25000" dirty="0" smtClean="0">
                <a:latin typeface="+mj-lt"/>
              </a:rPr>
              <a:t>e</a:t>
            </a:r>
            <a:endParaRPr lang="en-US" baseline="-25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err="1" smtClean="0"/>
              <a:t>Distribution</a:t>
            </a:r>
            <a:r>
              <a:rPr lang="cs-CZ" b="1" dirty="0" smtClean="0"/>
              <a:t> </a:t>
            </a:r>
            <a:r>
              <a:rPr lang="en-US" b="1" dirty="0" smtClean="0"/>
              <a:t>R</a:t>
            </a:r>
            <a:r>
              <a:rPr lang="cs-CZ" b="1" dirty="0" err="1" smtClean="0"/>
              <a:t>ay</a:t>
            </a:r>
            <a:r>
              <a:rPr lang="cs-CZ" b="1" dirty="0" smtClean="0"/>
              <a:t> </a:t>
            </a:r>
            <a:r>
              <a:rPr lang="en-US" b="1" dirty="0" err="1" smtClean="0"/>
              <a:t>T</a:t>
            </a:r>
            <a:r>
              <a:rPr lang="cs-CZ" b="1" dirty="0" err="1" smtClean="0"/>
              <a:t>racing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err="1" smtClean="0"/>
              <a:t>Path</a:t>
            </a:r>
            <a:r>
              <a:rPr lang="cs-CZ" b="1" dirty="0" smtClean="0"/>
              <a:t> </a:t>
            </a:r>
            <a:r>
              <a:rPr lang="cs-CZ" b="1" dirty="0" err="1" smtClean="0"/>
              <a:t>tracing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Sledování cest od kamery</a:t>
            </a:r>
            <a:endParaRPr lang="en-US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1"/>
            <a:ext cx="8686800" cy="4967833"/>
          </a:xfrm>
        </p:spPr>
        <p:txBody>
          <a:bodyPr/>
          <a:lstStyle/>
          <a:p>
            <a:pPr lvl="1">
              <a:buNone/>
            </a:pPr>
            <a:r>
              <a:rPr lang="cs-CZ" sz="2000" b="1" dirty="0" err="1" smtClean="0">
                <a:latin typeface="Courier New" pitchFamily="49" charset="0"/>
              </a:rPr>
              <a:t>renderImage</a:t>
            </a:r>
            <a:r>
              <a:rPr lang="en-US" sz="2000" b="1" dirty="0" smtClean="0">
                <a:latin typeface="Courier New" pitchFamily="49" charset="0"/>
              </a:rPr>
              <a:t>() </a:t>
            </a:r>
            <a:endParaRPr lang="cs-CZ" sz="2000" b="1" dirty="0" smtClean="0">
              <a:latin typeface="Courier New" pitchFamily="49" charset="0"/>
            </a:endParaRP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</a:rPr>
              <a:t>{</a:t>
            </a:r>
            <a:endParaRPr lang="cs-CZ" sz="2000" b="1" dirty="0" smtClean="0">
              <a:latin typeface="Courier New" pitchFamily="49" charset="0"/>
            </a:endParaRPr>
          </a:p>
          <a:p>
            <a:pPr lvl="1">
              <a:buNone/>
            </a:pPr>
            <a:r>
              <a:rPr lang="cs-CZ" sz="2000" b="1" dirty="0" smtClean="0">
                <a:latin typeface="Courier New" pitchFamily="49" charset="0"/>
              </a:rPr>
              <a:t>  </a:t>
            </a:r>
            <a:r>
              <a:rPr lang="cs-CZ" sz="2000" b="1" dirty="0" err="1" smtClean="0">
                <a:latin typeface="Courier New" pitchFamily="49" charset="0"/>
              </a:rPr>
              <a:t>for</a:t>
            </a:r>
            <a:r>
              <a:rPr lang="cs-CZ" sz="2000" b="1" dirty="0" smtClean="0">
                <a:latin typeface="Courier New" pitchFamily="49" charset="0"/>
              </a:rPr>
              <a:t> </a:t>
            </a:r>
            <a:r>
              <a:rPr lang="cs-CZ" sz="2000" b="1" dirty="0" err="1" smtClean="0">
                <a:latin typeface="Courier New" pitchFamily="49" charset="0"/>
              </a:rPr>
              <a:t>all</a:t>
            </a:r>
            <a:r>
              <a:rPr lang="cs-CZ" sz="2000" b="1" dirty="0" smtClean="0">
                <a:latin typeface="Courier New" pitchFamily="49" charset="0"/>
              </a:rPr>
              <a:t> </a:t>
            </a:r>
            <a:r>
              <a:rPr lang="cs-CZ" sz="2000" b="1" dirty="0" err="1" smtClean="0">
                <a:latin typeface="Courier New" pitchFamily="49" charset="0"/>
              </a:rPr>
              <a:t>pixels</a:t>
            </a:r>
            <a:endParaRPr lang="cs-CZ" sz="2000" b="1" dirty="0" smtClean="0">
              <a:latin typeface="Courier New" pitchFamily="49" charset="0"/>
            </a:endParaRPr>
          </a:p>
          <a:p>
            <a:pPr lvl="1">
              <a:buNone/>
            </a:pPr>
            <a:r>
              <a:rPr lang="cs-CZ" sz="2000" b="1" dirty="0" smtClean="0">
                <a:latin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</a:rPr>
              <a:t>{</a:t>
            </a:r>
          </a:p>
          <a:p>
            <a:pPr lvl="2">
              <a:buNone/>
            </a:pPr>
            <a:r>
              <a:rPr lang="cs-CZ" sz="1800" b="1" dirty="0" smtClean="0">
                <a:latin typeface="Courier New" pitchFamily="49" charset="0"/>
              </a:rPr>
              <a:t>	</a:t>
            </a:r>
            <a:r>
              <a:rPr lang="en-US" sz="1800" b="1" dirty="0" smtClean="0">
                <a:latin typeface="Courier New" pitchFamily="49" charset="0"/>
              </a:rPr>
              <a:t>Color </a:t>
            </a:r>
            <a:r>
              <a:rPr lang="en-US" sz="1800" b="1" dirty="0" err="1" smtClean="0">
                <a:latin typeface="Courier New" pitchFamily="49" charset="0"/>
              </a:rPr>
              <a:t>pixelCol</a:t>
            </a:r>
            <a:r>
              <a:rPr lang="en-US" sz="1800" b="1" dirty="0" smtClean="0">
                <a:latin typeface="Courier New" pitchFamily="49" charset="0"/>
              </a:rPr>
              <a:t> = (0,0,0);</a:t>
            </a:r>
            <a:endParaRPr lang="en-US" sz="1800" dirty="0" smtClean="0">
              <a:latin typeface="Courier New" pitchFamily="49" charset="0"/>
            </a:endParaRPr>
          </a:p>
          <a:p>
            <a:pPr lvl="2">
              <a:buNone/>
            </a:pPr>
            <a:r>
              <a:rPr lang="cs-CZ" sz="1800" b="1" dirty="0" smtClean="0">
                <a:latin typeface="Courier New" pitchFamily="49" charset="0"/>
              </a:rPr>
              <a:t>	</a:t>
            </a:r>
            <a:r>
              <a:rPr lang="cs-CZ" sz="1800" b="1" dirty="0" err="1" smtClean="0">
                <a:latin typeface="Courier New" pitchFamily="49" charset="0"/>
              </a:rPr>
              <a:t>for</a:t>
            </a:r>
            <a:r>
              <a:rPr lang="cs-CZ" sz="1800" b="1" dirty="0" smtClean="0">
                <a:latin typeface="Courier New" pitchFamily="49" charset="0"/>
              </a:rPr>
              <a:t> k = 1 to N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endParaRPr lang="cs-CZ" sz="1800" b="1" dirty="0" smtClean="0">
              <a:latin typeface="Courier New" pitchFamily="49" charset="0"/>
            </a:endParaRPr>
          </a:p>
          <a:p>
            <a:pPr lvl="2">
              <a:buNone/>
            </a:pPr>
            <a:r>
              <a:rPr lang="cs-CZ" sz="1800" b="1" dirty="0" smtClean="0">
                <a:latin typeface="Courier New" pitchFamily="49" charset="0"/>
              </a:rPr>
              <a:t>	</a:t>
            </a:r>
            <a:r>
              <a:rPr lang="en-US" sz="1800" b="1" dirty="0" smtClean="0">
                <a:latin typeface="Courier New" pitchFamily="49" charset="0"/>
              </a:rPr>
              <a:t>{</a:t>
            </a:r>
            <a:endParaRPr lang="cs-CZ" sz="1800" b="1" dirty="0" smtClean="0">
              <a:latin typeface="Courier New" pitchFamily="49" charset="0"/>
            </a:endParaRPr>
          </a:p>
          <a:p>
            <a:pPr lvl="3">
              <a:buNone/>
            </a:pPr>
            <a:r>
              <a:rPr lang="cs-CZ" sz="1800" b="1" dirty="0" smtClean="0">
                <a:latin typeface="Courier New" pitchFamily="49" charset="0"/>
              </a:rPr>
              <a:t>	</a:t>
            </a:r>
            <a:r>
              <a:rPr lang="cs-CZ" sz="1800" b="1" dirty="0" err="1" smtClean="0">
                <a:latin typeface="Courier New" pitchFamily="49" charset="0"/>
              </a:rPr>
              <a:t>wk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cs-CZ" sz="1800" b="1" dirty="0" smtClean="0">
                <a:latin typeface="Courier New" pitchFamily="49" charset="0"/>
              </a:rPr>
              <a:t>:= </a:t>
            </a:r>
            <a:r>
              <a:rPr lang="en-US" sz="1800" b="1" dirty="0" smtClean="0">
                <a:latin typeface="Courier New" pitchFamily="49" charset="0"/>
              </a:rPr>
              <a:t>n</a:t>
            </a:r>
            <a:r>
              <a:rPr lang="cs-CZ" sz="1800" b="1" dirty="0" err="1" smtClean="0">
                <a:latin typeface="Courier New" pitchFamily="49" charset="0"/>
              </a:rPr>
              <a:t>áhodný</a:t>
            </a:r>
            <a:r>
              <a:rPr lang="cs-CZ" sz="1800" b="1" dirty="0" smtClean="0">
                <a:latin typeface="Courier New" pitchFamily="49" charset="0"/>
              </a:rPr>
              <a:t> směr skrz k-</a:t>
            </a:r>
            <a:r>
              <a:rPr lang="cs-CZ" sz="1800" b="1" dirty="0" err="1" smtClean="0">
                <a:latin typeface="Courier New" pitchFamily="49" charset="0"/>
              </a:rPr>
              <a:t>tý</a:t>
            </a:r>
            <a:r>
              <a:rPr lang="cs-CZ" sz="1800" b="1" dirty="0" smtClean="0">
                <a:latin typeface="Courier New" pitchFamily="49" charset="0"/>
              </a:rPr>
              <a:t> pixel</a:t>
            </a:r>
          </a:p>
          <a:p>
            <a:pPr lvl="3">
              <a:buNone/>
            </a:pPr>
            <a:r>
              <a:rPr lang="cs-CZ" sz="1800" b="1" dirty="0" smtClean="0">
                <a:latin typeface="Courier New" pitchFamily="49" charset="0"/>
              </a:rPr>
              <a:t>	</a:t>
            </a:r>
            <a:r>
              <a:rPr lang="en-US" sz="1800" b="1" dirty="0" err="1" smtClean="0">
                <a:latin typeface="Courier New" pitchFamily="49" charset="0"/>
              </a:rPr>
              <a:t>pixelCol</a:t>
            </a:r>
            <a:r>
              <a:rPr lang="en-US" sz="1800" b="1" dirty="0" smtClean="0">
                <a:latin typeface="Courier New" pitchFamily="49" charset="0"/>
              </a:rPr>
              <a:t> +=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itchFamily="49" charset="0"/>
              </a:rPr>
              <a:t>getL</a:t>
            </a:r>
            <a:r>
              <a:rPr lang="cs-CZ" sz="1800" b="1" dirty="0" smtClean="0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cs-CZ" sz="1800" b="1" dirty="0" err="1" smtClean="0">
                <a:solidFill>
                  <a:srgbClr val="FF0000"/>
                </a:solidFill>
                <a:latin typeface="Courier New" pitchFamily="49" charset="0"/>
              </a:rPr>
              <a:t>camPos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,</a:t>
            </a:r>
            <a:r>
              <a:rPr lang="cs-CZ" sz="1800" b="1" dirty="0" err="1" smtClean="0">
                <a:solidFill>
                  <a:srgbClr val="FF0000"/>
                </a:solidFill>
                <a:latin typeface="Courier New" pitchFamily="49" charset="0"/>
              </a:rPr>
              <a:t>wk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  <a:p>
            <a:pPr lvl="2">
              <a:buNone/>
            </a:pPr>
            <a:r>
              <a:rPr lang="cs-CZ" sz="1800" b="1" dirty="0" smtClean="0">
                <a:latin typeface="Courier New" pitchFamily="49" charset="0"/>
              </a:rPr>
              <a:t>	</a:t>
            </a:r>
            <a:r>
              <a:rPr lang="en-US" sz="1800" b="1" dirty="0" smtClean="0">
                <a:latin typeface="Courier New" pitchFamily="49" charset="0"/>
              </a:rPr>
              <a:t>}</a:t>
            </a:r>
          </a:p>
          <a:p>
            <a:pPr lvl="2">
              <a:buNone/>
            </a:pPr>
            <a:r>
              <a:rPr lang="en-US" sz="1800" b="1" dirty="0" smtClean="0">
                <a:latin typeface="Courier New" pitchFamily="49" charset="0"/>
              </a:rPr>
              <a:t>	return Lo / N</a:t>
            </a:r>
          </a:p>
          <a:p>
            <a:pPr lvl="2">
              <a:buNone/>
            </a:pPr>
            <a:r>
              <a:rPr lang="en-US" sz="1800" b="1" dirty="0" smtClean="0">
                <a:latin typeface="Courier New" pitchFamily="49" charset="0"/>
              </a:rPr>
              <a:t>}</a:t>
            </a:r>
          </a:p>
          <a:p>
            <a:pPr lvl="1">
              <a:buNone/>
            </a:pPr>
            <a:r>
              <a:rPr lang="en-US" sz="2000" b="1" dirty="0" smtClean="0">
                <a:latin typeface="Courier New" pitchFamily="49" charset="0"/>
              </a:rPr>
              <a:t>}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Distribution</a:t>
            </a:r>
            <a:r>
              <a:rPr lang="cs-CZ" dirty="0" smtClean="0"/>
              <a:t> </a:t>
            </a:r>
            <a:r>
              <a:rPr lang="cs-CZ" dirty="0" err="1" smtClean="0"/>
              <a:t>Ray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endParaRPr lang="cs-CZ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87"/>
            <a:ext cx="8686800" cy="4967833"/>
          </a:xfrm>
        </p:spPr>
        <p:txBody>
          <a:bodyPr/>
          <a:lstStyle/>
          <a:p>
            <a:pPr>
              <a:buNone/>
            </a:pPr>
            <a:r>
              <a:rPr lang="en-US" sz="1600" b="1" dirty="0" smtClean="0">
                <a:latin typeface="Courier New" pitchFamily="49" charset="0"/>
              </a:rPr>
              <a:t>get</a:t>
            </a:r>
            <a:r>
              <a:rPr lang="cs-CZ" sz="1600" b="1" dirty="0" smtClean="0">
                <a:latin typeface="Courier New" pitchFamily="49" charset="0"/>
              </a:rPr>
              <a:t>Li</a:t>
            </a:r>
            <a:r>
              <a:rPr lang="en-US" sz="1600" b="1" dirty="0" smtClean="0">
                <a:latin typeface="Courier New" pitchFamily="49" charset="0"/>
              </a:rPr>
              <a:t>(x, </a:t>
            </a:r>
            <a:r>
              <a:rPr lang="en-US" sz="1600" b="1" dirty="0" err="1" smtClean="0">
                <a:latin typeface="Courier New" pitchFamily="49" charset="0"/>
              </a:rPr>
              <a:t>wi</a:t>
            </a:r>
            <a:r>
              <a:rPr lang="en-US" sz="1600" b="1" dirty="0" smtClean="0">
                <a:latin typeface="Courier New" pitchFamily="49" charset="0"/>
              </a:rPr>
              <a:t>)</a:t>
            </a:r>
            <a:endParaRPr lang="cs-CZ" sz="1600" b="1" dirty="0" smtClean="0">
              <a:latin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</a:rPr>
              <a:t>{</a:t>
            </a:r>
            <a:endParaRPr lang="cs-CZ" sz="1600" b="1" dirty="0" smtClean="0">
              <a:latin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</a:rPr>
              <a:t>	hit := </a:t>
            </a:r>
            <a:r>
              <a:rPr lang="en-US" sz="1600" b="1" dirty="0" err="1" smtClean="0">
                <a:latin typeface="Courier New" pitchFamily="49" charset="0"/>
              </a:rPr>
              <a:t>NearestIntersect</a:t>
            </a:r>
            <a:r>
              <a:rPr lang="en-US" sz="1600" b="1" dirty="0" smtClean="0">
                <a:latin typeface="Courier New" pitchFamily="49" charset="0"/>
              </a:rPr>
              <a:t>(x, </a:t>
            </a:r>
            <a:r>
              <a:rPr lang="cs-CZ" sz="1600" b="1" dirty="0" smtClean="0">
                <a:latin typeface="Courier New" pitchFamily="49" charset="0"/>
              </a:rPr>
              <a:t>w</a:t>
            </a:r>
            <a:r>
              <a:rPr lang="en-US" sz="1600" b="1" dirty="0" err="1" smtClean="0">
                <a:latin typeface="Courier New" pitchFamily="49" charset="0"/>
              </a:rPr>
              <a:t>i</a:t>
            </a:r>
            <a:r>
              <a:rPr lang="en-US" sz="1600" b="1" dirty="0" smtClean="0">
                <a:latin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</a:rPr>
              <a:t>	</a:t>
            </a:r>
            <a:r>
              <a:rPr lang="en-US" sz="1600" b="1" dirty="0" err="1" smtClean="0">
                <a:latin typeface="Courier New" pitchFamily="49" charset="0"/>
              </a:rPr>
              <a:t>wo</a:t>
            </a:r>
            <a:r>
              <a:rPr lang="en-US" sz="1600" b="1" dirty="0" smtClean="0">
                <a:latin typeface="Courier New" pitchFamily="49" charset="0"/>
              </a:rPr>
              <a:t>  := -</a:t>
            </a:r>
            <a:r>
              <a:rPr lang="en-US" sz="1600" b="1" dirty="0" err="1" smtClean="0">
                <a:latin typeface="Courier New" pitchFamily="49" charset="0"/>
              </a:rPr>
              <a:t>wi</a:t>
            </a:r>
            <a:r>
              <a:rPr lang="en-US" sz="1600" b="1" dirty="0" smtClean="0">
                <a:latin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</a:rPr>
              <a:t>	y   := hit.pos;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</a:rPr>
              <a:t>	if no intersection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</a:rPr>
              <a:t>		return </a:t>
            </a:r>
            <a:r>
              <a:rPr lang="en-US" sz="1600" b="1" dirty="0" err="1" smtClean="0">
                <a:latin typeface="Courier New" pitchFamily="49" charset="0"/>
              </a:rPr>
              <a:t>backgroundCol</a:t>
            </a:r>
            <a:r>
              <a:rPr lang="en-US" sz="1600" b="1" dirty="0" smtClean="0">
                <a:latin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</a:rPr>
              <a:t>	else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</a:rPr>
              <a:t>	{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</a:rPr>
              <a:t>		Lo = (0,0,0)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</a:rPr>
              <a:t>		</a:t>
            </a:r>
            <a:r>
              <a:rPr lang="cs-CZ" sz="1600" b="1" dirty="0" err="1" smtClean="0">
                <a:latin typeface="Courier New" pitchFamily="49" charset="0"/>
              </a:rPr>
              <a:t>for</a:t>
            </a:r>
            <a:r>
              <a:rPr lang="cs-CZ" sz="1600" b="1" dirty="0" smtClean="0">
                <a:latin typeface="Courier New" pitchFamily="49" charset="0"/>
              </a:rPr>
              <a:t> k = 1 to N</a:t>
            </a:r>
            <a:r>
              <a:rPr lang="en-US" sz="1600" b="1" dirty="0" smtClean="0">
                <a:latin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</a:rPr>
              <a:t>		{</a:t>
            </a:r>
            <a:endParaRPr lang="cs-CZ" sz="1600" b="1" dirty="0" smtClean="0">
              <a:latin typeface="Courier New" pitchFamily="49" charset="0"/>
            </a:endParaRPr>
          </a:p>
          <a:p>
            <a:pPr lvl="2">
              <a:buNone/>
            </a:pPr>
            <a:r>
              <a:rPr lang="en-US" sz="1600" b="1" dirty="0" smtClean="0">
                <a:latin typeface="Courier New" pitchFamily="49" charset="0"/>
              </a:rPr>
              <a:t>	</a:t>
            </a:r>
            <a:r>
              <a:rPr lang="cs-CZ" sz="1600" b="1" dirty="0" err="1" smtClean="0">
                <a:latin typeface="Courier New" pitchFamily="49" charset="0"/>
              </a:rPr>
              <a:t>wk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cs-CZ" sz="1600" b="1" dirty="0" smtClean="0">
                <a:latin typeface="Courier New" pitchFamily="49" charset="0"/>
              </a:rPr>
              <a:t>:= </a:t>
            </a:r>
            <a:r>
              <a:rPr lang="en-US" sz="1600" b="1" dirty="0" smtClean="0">
                <a:latin typeface="Courier New" pitchFamily="49" charset="0"/>
              </a:rPr>
              <a:t>n</a:t>
            </a:r>
            <a:r>
              <a:rPr lang="cs-CZ" sz="1600" b="1" dirty="0" err="1" smtClean="0">
                <a:latin typeface="Courier New" pitchFamily="49" charset="0"/>
              </a:rPr>
              <a:t>áhodný</a:t>
            </a:r>
            <a:r>
              <a:rPr lang="cs-CZ" sz="1600" b="1" dirty="0" smtClean="0">
                <a:latin typeface="Courier New" pitchFamily="49" charset="0"/>
              </a:rPr>
              <a:t> směr na hemisféře s hustotou </a:t>
            </a:r>
            <a:r>
              <a:rPr lang="cs-CZ" sz="1600" b="1" i="1" dirty="0" smtClean="0">
                <a:latin typeface="Courier New" pitchFamily="49" charset="0"/>
              </a:rPr>
              <a:t>p</a:t>
            </a:r>
            <a:r>
              <a:rPr lang="cs-CZ" sz="1600" b="1" dirty="0" smtClean="0">
                <a:latin typeface="Courier New" pitchFamily="49" charset="0"/>
              </a:rPr>
              <a:t>(w)</a:t>
            </a:r>
          </a:p>
          <a:p>
            <a:pPr lvl="2">
              <a:buNone/>
            </a:pPr>
            <a:r>
              <a:rPr lang="en-US" sz="1600" b="1" dirty="0" smtClean="0">
                <a:latin typeface="Courier New" pitchFamily="49" charset="0"/>
              </a:rPr>
              <a:t>	</a:t>
            </a:r>
            <a:r>
              <a:rPr lang="cs-CZ" sz="1600" b="1" dirty="0" err="1" smtClean="0">
                <a:latin typeface="Courier New" pitchFamily="49" charset="0"/>
              </a:rPr>
              <a:t>Lo</a:t>
            </a:r>
            <a:r>
              <a:rPr lang="en-US" sz="1600" b="1" dirty="0" smtClean="0">
                <a:latin typeface="Courier New" pitchFamily="49" charset="0"/>
              </a:rPr>
              <a:t> +=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getLi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(y, wk) </a:t>
            </a:r>
            <a:r>
              <a:rPr lang="en-US" sz="1600" b="1" dirty="0" smtClean="0">
                <a:latin typeface="Courier New" pitchFamily="49" charset="0"/>
              </a:rPr>
              <a:t>* </a:t>
            </a:r>
            <a:r>
              <a:rPr lang="en-US" sz="1600" b="1" dirty="0" err="1" smtClean="0">
                <a:latin typeface="Courier New" pitchFamily="49" charset="0"/>
              </a:rPr>
              <a:t>fr</a:t>
            </a:r>
            <a:r>
              <a:rPr lang="en-US" sz="1600" b="1" dirty="0" smtClean="0">
                <a:latin typeface="Courier New" pitchFamily="49" charset="0"/>
              </a:rPr>
              <a:t>(y, wk</a:t>
            </a:r>
            <a:r>
              <a:rPr lang="cs-CZ" sz="1600" b="1" dirty="0" smtClean="0">
                <a:latin typeface="Courier New" pitchFamily="49" charset="0"/>
              </a:rPr>
              <a:t>,</a:t>
            </a:r>
            <a:r>
              <a:rPr lang="en-US" sz="1600" b="1" dirty="0" smtClean="0">
                <a:latin typeface="Courier New" pitchFamily="49" charset="0"/>
              </a:rPr>
              <a:t> </a:t>
            </a:r>
            <a:r>
              <a:rPr lang="cs-CZ" sz="1600" b="1" dirty="0" err="1" smtClean="0">
                <a:latin typeface="Courier New" pitchFamily="49" charset="0"/>
              </a:rPr>
              <a:t>wo</a:t>
            </a:r>
            <a:r>
              <a:rPr lang="en-US" sz="1600" b="1" dirty="0" smtClean="0">
                <a:latin typeface="Courier New" pitchFamily="49" charset="0"/>
              </a:rPr>
              <a:t>) * dot(</a:t>
            </a:r>
            <a:r>
              <a:rPr lang="en-US" sz="1600" b="1" dirty="0" err="1" smtClean="0">
                <a:latin typeface="Courier New" pitchFamily="49" charset="0"/>
              </a:rPr>
              <a:t>hit.n,wk</a:t>
            </a:r>
            <a:r>
              <a:rPr lang="en-US" sz="1600" b="1" dirty="0" smtClean="0">
                <a:latin typeface="Courier New" pitchFamily="49" charset="0"/>
              </a:rPr>
              <a:t>) / p</a:t>
            </a:r>
            <a:r>
              <a:rPr lang="cs-CZ" sz="1600" b="1" dirty="0" smtClean="0">
                <a:latin typeface="Courier New" pitchFamily="49" charset="0"/>
              </a:rPr>
              <a:t>(w</a:t>
            </a:r>
            <a:r>
              <a:rPr lang="en-US" sz="1600" b="1" dirty="0" smtClean="0">
                <a:latin typeface="Courier New" pitchFamily="49" charset="0"/>
              </a:rPr>
              <a:t>k</a:t>
            </a:r>
            <a:r>
              <a:rPr lang="cs-CZ" sz="1600" b="1" dirty="0" smtClean="0">
                <a:latin typeface="Courier New" pitchFamily="49" charset="0"/>
              </a:rPr>
              <a:t>)</a:t>
            </a:r>
            <a:endParaRPr lang="en-US" sz="1600" b="1" dirty="0" smtClean="0">
              <a:latin typeface="Courier New" pitchFamily="49" charset="0"/>
            </a:endParaRPr>
          </a:p>
          <a:p>
            <a:pPr lvl="2">
              <a:buNone/>
            </a:pPr>
            <a:r>
              <a:rPr lang="en-US" sz="1600" b="1" dirty="0" smtClean="0">
                <a:latin typeface="Courier New" pitchFamily="49" charset="0"/>
              </a:rPr>
              <a:t>	}</a:t>
            </a:r>
          </a:p>
          <a:p>
            <a:pPr marL="342900" lvl="1" indent="-342900">
              <a:buClr>
                <a:schemeClr val="accent1"/>
              </a:buClr>
              <a:buSzPct val="65000"/>
              <a:buNone/>
            </a:pPr>
            <a:r>
              <a:rPr lang="en-US" sz="1600" b="1" dirty="0" smtClean="0">
                <a:latin typeface="Courier New" pitchFamily="49" charset="0"/>
              </a:rPr>
              <a:t>		return Lo / N</a:t>
            </a:r>
            <a:r>
              <a:rPr lang="cs-CZ" sz="1600" b="1" dirty="0" smtClean="0">
                <a:latin typeface="Courier New" pitchFamily="49" charset="0"/>
              </a:rPr>
              <a:t> + </a:t>
            </a:r>
            <a:r>
              <a:rPr lang="en-US" sz="1600" b="1" dirty="0" err="1" smtClean="0">
                <a:latin typeface="Courier New" pitchFamily="49" charset="0"/>
              </a:rPr>
              <a:t>directLighting</a:t>
            </a:r>
            <a:r>
              <a:rPr lang="cs-CZ" sz="1600" b="1" dirty="0" smtClean="0">
                <a:latin typeface="Courier New" pitchFamily="49" charset="0"/>
              </a:rPr>
              <a:t> (</a:t>
            </a:r>
            <a:r>
              <a:rPr lang="en-US" sz="1600" b="1" dirty="0" smtClean="0">
                <a:latin typeface="Courier New" pitchFamily="49" charset="0"/>
              </a:rPr>
              <a:t>y</a:t>
            </a:r>
            <a:r>
              <a:rPr lang="cs-CZ" sz="1600" b="1" dirty="0" smtClean="0">
                <a:latin typeface="Courier New" pitchFamily="49" charset="0"/>
              </a:rPr>
              <a:t>, </a:t>
            </a:r>
            <a:r>
              <a:rPr lang="cs-CZ" sz="1600" b="1" dirty="0" err="1" smtClean="0">
                <a:latin typeface="Courier New" pitchFamily="49" charset="0"/>
              </a:rPr>
              <a:t>wo</a:t>
            </a:r>
            <a:r>
              <a:rPr lang="cs-CZ" sz="1600" b="1" dirty="0" smtClean="0">
                <a:latin typeface="Courier New" pitchFamily="49" charset="0"/>
              </a:rPr>
              <a:t>)</a:t>
            </a:r>
            <a:r>
              <a:rPr lang="en-US" sz="1600" b="1" dirty="0" smtClean="0">
                <a:latin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</a:rPr>
              <a:t>	}	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</a:rPr>
              <a:t>}</a:t>
            </a:r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Ad hoc ukončení rekurze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maximální povolená hloubka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minimální povolený příspěvek</a:t>
            </a:r>
          </a:p>
          <a:p>
            <a:pPr lvl="1"/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Sledování cest (</a:t>
            </a:r>
            <a:r>
              <a:rPr lang="cs-CZ" dirty="0" err="1" smtClean="0"/>
              <a:t>Path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608512"/>
          </a:xfrm>
        </p:spPr>
        <p:txBody>
          <a:bodyPr/>
          <a:lstStyle/>
          <a:p>
            <a:r>
              <a:rPr lang="cs-CZ" dirty="0" smtClean="0"/>
              <a:t>Pouze </a:t>
            </a:r>
            <a:r>
              <a:rPr lang="cs-CZ" dirty="0"/>
              <a:t>jeden sekundární </a:t>
            </a:r>
            <a:r>
              <a:rPr lang="cs-CZ" dirty="0" smtClean="0"/>
              <a:t>paprsek</a:t>
            </a:r>
          </a:p>
          <a:p>
            <a:pPr marL="801687" lvl="1" indent="-457200">
              <a:buFont typeface="+mj-lt"/>
              <a:buAutoNum type="arabicPeriod"/>
            </a:pPr>
            <a:r>
              <a:rPr lang="cs-CZ" dirty="0" smtClean="0"/>
              <a:t>vyber </a:t>
            </a:r>
            <a:r>
              <a:rPr lang="cs-CZ" dirty="0"/>
              <a:t>způsob interakce (ideální lom, </a:t>
            </a:r>
            <a:r>
              <a:rPr lang="cs-CZ" dirty="0" smtClean="0"/>
              <a:t>difúzní </a:t>
            </a:r>
            <a:r>
              <a:rPr lang="cs-CZ" dirty="0"/>
              <a:t>odraz, </a:t>
            </a:r>
            <a:r>
              <a:rPr lang="cs-CZ" dirty="0" smtClean="0"/>
              <a:t>…)</a:t>
            </a:r>
          </a:p>
          <a:p>
            <a:pPr marL="801687" lvl="1" indent="-457200">
              <a:buFont typeface="+mj-lt"/>
              <a:buAutoNum type="arabicPeriod"/>
            </a:pPr>
            <a:r>
              <a:rPr lang="cs-CZ" dirty="0" smtClean="0"/>
              <a:t>použij </a:t>
            </a:r>
            <a:r>
              <a:rPr lang="cs-CZ" dirty="0" err="1"/>
              <a:t>importance</a:t>
            </a:r>
            <a:r>
              <a:rPr lang="cs-CZ" dirty="0"/>
              <a:t> </a:t>
            </a:r>
            <a:r>
              <a:rPr lang="cs-CZ" dirty="0" err="1"/>
              <a:t>sampling</a:t>
            </a:r>
            <a:r>
              <a:rPr lang="cs-CZ" dirty="0"/>
              <a:t> podle vybrané interakce</a:t>
            </a:r>
          </a:p>
          <a:p>
            <a:endParaRPr lang="cs-CZ" dirty="0" smtClean="0"/>
          </a:p>
          <a:p>
            <a:r>
              <a:rPr lang="cs-CZ" dirty="0" smtClean="0"/>
              <a:t>Přímé osvětlení</a:t>
            </a:r>
          </a:p>
          <a:p>
            <a:pPr lvl="1"/>
            <a:r>
              <a:rPr lang="cs-CZ" dirty="0" smtClean="0"/>
              <a:t>Doufej, že náhodně vygenerovaný paprsek trefí zdroj, anebo</a:t>
            </a:r>
          </a:p>
          <a:p>
            <a:pPr lvl="1"/>
            <a:r>
              <a:rPr lang="cs-CZ" dirty="0" smtClean="0"/>
              <a:t>Vyber </a:t>
            </a:r>
            <a:r>
              <a:rPr lang="cs-CZ" dirty="0"/>
              <a:t>náhodně jeden vzorek na jednom zdroji </a:t>
            </a:r>
            <a:r>
              <a:rPr lang="cs-CZ" dirty="0" smtClean="0"/>
              <a:t>světla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Trasuj stovky cest přes každý pixel a zprůměruj výsledek</a:t>
            </a:r>
          </a:p>
          <a:p>
            <a:r>
              <a:rPr lang="cs-CZ" dirty="0" smtClean="0"/>
              <a:t>Výhoda: žádná exploze počtu paprsků kvůli rekurzi</a:t>
            </a:r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Path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r>
              <a:rPr lang="cs-CZ" dirty="0" smtClean="0"/>
              <a:t> – Implicitní osvětlení</a:t>
            </a:r>
            <a:endParaRPr lang="cs-CZ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7"/>
            <a:ext cx="8686800" cy="5256584"/>
          </a:xfrm>
        </p:spPr>
        <p:txBody>
          <a:bodyPr/>
          <a:lstStyle/>
          <a:p>
            <a:pPr>
              <a:buNone/>
            </a:pPr>
            <a:r>
              <a:rPr lang="en-US" sz="1400" b="1" dirty="0" smtClean="0">
                <a:latin typeface="Courier New" pitchFamily="49" charset="0"/>
              </a:rPr>
              <a:t>get</a:t>
            </a:r>
            <a:r>
              <a:rPr lang="cs-CZ" sz="1400" b="1" dirty="0" smtClean="0">
                <a:latin typeface="Courier New" pitchFamily="49" charset="0"/>
              </a:rPr>
              <a:t>Li</a:t>
            </a:r>
            <a:r>
              <a:rPr lang="en-US" sz="1400" b="1" dirty="0" smtClean="0">
                <a:latin typeface="Courier New" pitchFamily="49" charset="0"/>
              </a:rPr>
              <a:t>(x, w)</a:t>
            </a:r>
            <a:endParaRPr lang="cs-CZ" sz="1400" b="1" dirty="0" smtClean="0">
              <a:latin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</a:rPr>
              <a:t>{</a:t>
            </a:r>
            <a:endParaRPr lang="cs-CZ" sz="1400" b="1" dirty="0" smtClean="0">
              <a:latin typeface="Courier New" pitchFamily="49" charset="0"/>
            </a:endParaRPr>
          </a:p>
          <a:p>
            <a:pPr>
              <a:buNone/>
            </a:pP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,1,1)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= 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while(1)</a:t>
            </a:r>
            <a:endParaRPr lang="cs-CZ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cs-CZ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hit 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NearestIntersect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(x, 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no intersection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bgRadiance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(x, 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isOnLightSource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(hit)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 Le(hit.pos, -w)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ρ =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reflectance(hit.pos, -w)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rand() &lt; 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ρ </a:t>
            </a:r>
            <a:r>
              <a:rPr lang="el-GR" sz="1400" b="1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400" b="1" dirty="0" err="1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russian</a:t>
            </a:r>
            <a:r>
              <a:rPr lang="en-US" sz="1400" b="1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 roulette – survive (reflect)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SampleDir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(hit)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thrput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*=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(hit.pos,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-w) * </a:t>
            </a:r>
            <a:r>
              <a:rPr lang="en-US" sz="1400" b="1" dirty="0" smtClean="0">
                <a:latin typeface="Courier New" pitchFamily="49" charset="0"/>
              </a:rPr>
              <a:t>dot(</a:t>
            </a:r>
            <a:r>
              <a:rPr lang="en-US" sz="1400" b="1" dirty="0" err="1" smtClean="0">
                <a:latin typeface="Courier New" pitchFamily="49" charset="0"/>
              </a:rPr>
              <a:t>hit.n</a:t>
            </a:r>
            <a:r>
              <a:rPr lang="en-US" sz="1400" b="1" dirty="0" smtClean="0">
                <a:latin typeface="Courier New" pitchFamily="49" charset="0"/>
              </a:rPr>
              <a:t>,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r>
              <a:rPr lang="en-US" sz="1400" b="1" dirty="0" smtClean="0">
                <a:latin typeface="Courier New" pitchFamily="49" charset="0"/>
              </a:rPr>
              <a:t>) / (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ρ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400" b="1" dirty="0" smtClean="0">
                <a:latin typeface="Courier New" pitchFamily="49" charset="0"/>
              </a:rPr>
              <a:t>p</a:t>
            </a:r>
            <a:r>
              <a:rPr lang="cs-CZ" sz="1400" b="1" dirty="0" smtClean="0">
                <a:latin typeface="Courier New" pitchFamily="49" charset="0"/>
              </a:rPr>
              <a:t>(w</a:t>
            </a:r>
            <a:r>
              <a:rPr lang="en-US" sz="1400" b="1" dirty="0" smtClean="0">
                <a:latin typeface="Courier New" pitchFamily="49" charset="0"/>
              </a:rPr>
              <a:t>i</a:t>
            </a:r>
            <a:r>
              <a:rPr lang="cs-CZ" sz="1400" b="1" dirty="0" smtClean="0">
                <a:latin typeface="Courier New" pitchFamily="49" charset="0"/>
              </a:rPr>
              <a:t>)</a:t>
            </a:r>
            <a:r>
              <a:rPr lang="en-US" sz="1400" b="1" dirty="0" smtClean="0">
                <a:latin typeface="Courier New" pitchFamily="49" charset="0"/>
              </a:rPr>
              <a:t>)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x  := hit.pos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	w  :=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wi</a:t>
            </a:r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else </a:t>
            </a:r>
            <a:r>
              <a:rPr lang="en-US" sz="1400" b="1" dirty="0" smtClean="0">
                <a:solidFill>
                  <a:srgbClr val="6699FF"/>
                </a:solidFill>
                <a:latin typeface="Courier New" pitchFamily="49" charset="0"/>
                <a:cs typeface="Courier New" pitchFamily="49" charset="0"/>
              </a:rPr>
              <a:t>// absorb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	    break;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</a:t>
            </a:r>
            <a:r>
              <a:rPr lang="cs-CZ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4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Ukončení rekurze – Ruská ruleta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Pokračuj v rekurzi s pravděpodobností </a:t>
            </a:r>
            <a:r>
              <a:rPr lang="cs-CZ" i="1" dirty="0" smtClean="0"/>
              <a:t>q</a:t>
            </a:r>
          </a:p>
          <a:p>
            <a:endParaRPr lang="cs-CZ" dirty="0" smtClean="0"/>
          </a:p>
          <a:p>
            <a:r>
              <a:rPr lang="cs-CZ" dirty="0" smtClean="0"/>
              <a:t>Uprav váhu faktorem 1 / </a:t>
            </a:r>
            <a:r>
              <a:rPr lang="cs-CZ" i="1" dirty="0" smtClean="0"/>
              <a:t>q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/>
        </p:nvGraphicFramePr>
        <p:xfrm>
          <a:off x="2967038" y="3644900"/>
          <a:ext cx="3211512" cy="960438"/>
        </p:xfrm>
        <a:graphic>
          <a:graphicData uri="http://schemas.openxmlformats.org/presentationml/2006/ole">
            <p:oleObj spid="_x0000_s376834" name="Rovnice" r:id="rId3" imgW="1523880" imgH="457200" progId="Equation.3">
              <p:embed/>
            </p:oleObj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2479675" y="5070475"/>
          <a:ext cx="4229100" cy="879475"/>
        </p:xfrm>
        <a:graphic>
          <a:graphicData uri="http://schemas.openxmlformats.org/presentationml/2006/ole">
            <p:oleObj spid="_x0000_s376835" name="Rovnice" r:id="rId4" imgW="20062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cs-CZ" dirty="0" err="1" smtClean="0"/>
              <a:t>Num</a:t>
            </a:r>
            <a:r>
              <a:rPr lang="cs-CZ" dirty="0" smtClean="0"/>
              <a:t>. integrování – </a:t>
            </a:r>
            <a:r>
              <a:rPr lang="cs-CZ" dirty="0"/>
              <a:t>Kvadraturní vzorce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marL="381000" indent="-381000"/>
            <a:r>
              <a:rPr lang="cs-CZ" dirty="0"/>
              <a:t>Obecný předpis v 1D:</a:t>
            </a:r>
            <a:br>
              <a:rPr lang="cs-CZ" dirty="0"/>
            </a:br>
            <a:endParaRPr lang="cs-CZ" dirty="0" smtClean="0"/>
          </a:p>
          <a:p>
            <a:pPr marL="381000" indent="-381000"/>
            <a:endParaRPr lang="cs-CZ" dirty="0" smtClean="0"/>
          </a:p>
          <a:p>
            <a:pPr marL="381000" indent="-381000"/>
            <a:endParaRPr lang="cs-CZ" dirty="0" smtClean="0"/>
          </a:p>
          <a:p>
            <a:pPr marL="381000" indent="-38100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i="1" dirty="0"/>
              <a:t>f</a:t>
            </a:r>
            <a:r>
              <a:rPr lang="cs-CZ" dirty="0"/>
              <a:t>	</a:t>
            </a:r>
            <a:r>
              <a:rPr lang="cs-CZ" dirty="0" smtClean="0"/>
              <a:t>   </a:t>
            </a:r>
            <a:r>
              <a:rPr lang="cs-CZ" dirty="0" err="1" smtClean="0"/>
              <a:t>integrand</a:t>
            </a:r>
            <a:r>
              <a:rPr lang="cs-CZ" dirty="0" smtClean="0"/>
              <a:t> </a:t>
            </a:r>
            <a:r>
              <a:rPr lang="cs-CZ" dirty="0"/>
              <a:t>(tj. integrovaná funkce)</a:t>
            </a:r>
            <a:br>
              <a:rPr lang="cs-CZ" dirty="0"/>
            </a:br>
            <a:r>
              <a:rPr lang="cs-CZ" i="1" dirty="0"/>
              <a:t>n</a:t>
            </a:r>
            <a:r>
              <a:rPr lang="cs-CZ" dirty="0"/>
              <a:t>	</a:t>
            </a:r>
            <a:r>
              <a:rPr lang="cs-CZ" dirty="0" smtClean="0"/>
              <a:t>   řád </a:t>
            </a:r>
            <a:r>
              <a:rPr lang="cs-CZ" dirty="0"/>
              <a:t>kvadratury (tj. počet vzorků </a:t>
            </a:r>
            <a:r>
              <a:rPr lang="cs-CZ" dirty="0" err="1"/>
              <a:t>integrandu</a:t>
            </a:r>
            <a:r>
              <a:rPr lang="cs-CZ" dirty="0"/>
              <a:t>) </a:t>
            </a:r>
            <a:br>
              <a:rPr lang="cs-CZ" dirty="0"/>
            </a:br>
            <a:r>
              <a:rPr lang="cs-CZ" i="1" dirty="0" err="1"/>
              <a:t>x</a:t>
            </a:r>
            <a:r>
              <a:rPr lang="cs-CZ" i="1" baseline="-25000" dirty="0" err="1"/>
              <a:t>i</a:t>
            </a:r>
            <a:r>
              <a:rPr lang="cs-CZ" dirty="0"/>
              <a:t>	</a:t>
            </a:r>
            <a:r>
              <a:rPr lang="cs-CZ" dirty="0" smtClean="0"/>
              <a:t>   uzlové </a:t>
            </a:r>
            <a:r>
              <a:rPr lang="cs-CZ" dirty="0"/>
              <a:t>body (tj. umístění vzorků v oboru integrálu)</a:t>
            </a:r>
            <a:br>
              <a:rPr lang="cs-CZ" dirty="0"/>
            </a:br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dirty="0" err="1" smtClean="0"/>
              <a:t>x</a:t>
            </a:r>
            <a:r>
              <a:rPr lang="cs-CZ" i="1" baseline="-25000" dirty="0" err="1" smtClean="0"/>
              <a:t>i</a:t>
            </a:r>
            <a:r>
              <a:rPr lang="cs-CZ" dirty="0" smtClean="0"/>
              <a:t>)   vzorky </a:t>
            </a:r>
            <a:r>
              <a:rPr lang="cs-CZ" dirty="0" err="1"/>
              <a:t>integrandu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 err="1"/>
              <a:t>w</a:t>
            </a:r>
            <a:r>
              <a:rPr lang="cs-CZ" i="1" baseline="-25000" dirty="0" err="1"/>
              <a:t>i</a:t>
            </a:r>
            <a:r>
              <a:rPr lang="cs-CZ" dirty="0"/>
              <a:t>	</a:t>
            </a:r>
            <a:r>
              <a:rPr lang="cs-CZ" dirty="0" smtClean="0"/>
              <a:t>   váhy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218116" name="Object 4"/>
          <p:cNvGraphicFramePr>
            <a:graphicFrameLocks noChangeAspect="1"/>
          </p:cNvGraphicFramePr>
          <p:nvPr/>
        </p:nvGraphicFramePr>
        <p:xfrm>
          <a:off x="3563938" y="2132856"/>
          <a:ext cx="2133600" cy="993775"/>
        </p:xfrm>
        <a:graphic>
          <a:graphicData uri="http://schemas.openxmlformats.org/presentationml/2006/ole">
            <p:oleObj spid="_x0000_s247810" name="Rovnice" r:id="rId3" imgW="9270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cs-CZ" dirty="0" err="1" smtClean="0"/>
              <a:t>Num</a:t>
            </a:r>
            <a:r>
              <a:rPr lang="cs-CZ" dirty="0" smtClean="0"/>
              <a:t>. integrování – </a:t>
            </a:r>
            <a:r>
              <a:rPr lang="cs-CZ" dirty="0"/>
              <a:t>Kvadraturní vzorce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marL="381000" indent="-381000"/>
            <a:r>
              <a:rPr lang="cs-CZ" dirty="0" smtClean="0"/>
              <a:t>Kvadraturní </a:t>
            </a:r>
            <a:r>
              <a:rPr lang="cs-CZ" dirty="0"/>
              <a:t>pravidla se liší volbou uzlových bodů </a:t>
            </a:r>
            <a:r>
              <a:rPr lang="cs-CZ" dirty="0" err="1"/>
              <a:t>x</a:t>
            </a:r>
            <a:r>
              <a:rPr lang="cs-CZ" i="1" baseline="-25000" dirty="0" err="1"/>
              <a:t>i</a:t>
            </a:r>
            <a:r>
              <a:rPr lang="cs-CZ" dirty="0"/>
              <a:t> a váhami </a:t>
            </a:r>
            <a:r>
              <a:rPr lang="cs-CZ" i="1" dirty="0" err="1"/>
              <a:t>w</a:t>
            </a:r>
            <a:r>
              <a:rPr lang="cs-CZ" i="1" baseline="-25000" dirty="0" err="1"/>
              <a:t>i</a:t>
            </a:r>
            <a:endParaRPr lang="cs-CZ" dirty="0"/>
          </a:p>
          <a:p>
            <a:pPr marL="725488" lvl="1" indent="-381000"/>
            <a:endParaRPr lang="cs-CZ" dirty="0" smtClean="0"/>
          </a:p>
          <a:p>
            <a:pPr marL="725488" lvl="1" indent="-381000"/>
            <a:r>
              <a:rPr lang="cs-CZ" dirty="0" smtClean="0"/>
              <a:t>Obdélníková </a:t>
            </a:r>
            <a:r>
              <a:rPr lang="cs-CZ" dirty="0"/>
              <a:t>metoda, Rovnoběžníková metoda, </a:t>
            </a:r>
            <a:r>
              <a:rPr lang="cs-CZ" dirty="0" err="1"/>
              <a:t>Simpsonova</a:t>
            </a:r>
            <a:r>
              <a:rPr lang="cs-CZ" dirty="0"/>
              <a:t> metoda, </a:t>
            </a:r>
            <a:r>
              <a:rPr lang="cs-CZ" dirty="0" err="1"/>
              <a:t>Gaussovská</a:t>
            </a:r>
            <a:r>
              <a:rPr lang="cs-CZ" dirty="0"/>
              <a:t> </a:t>
            </a:r>
            <a:r>
              <a:rPr lang="cs-CZ" dirty="0" smtClean="0"/>
              <a:t>kvadratura, …</a:t>
            </a:r>
            <a:endParaRPr lang="cs-CZ" dirty="0"/>
          </a:p>
          <a:p>
            <a:pPr marL="381000" indent="-381000"/>
            <a:endParaRPr lang="cs-CZ" dirty="0" smtClean="0"/>
          </a:p>
          <a:p>
            <a:pPr marL="381000" indent="-381000"/>
            <a:r>
              <a:rPr lang="cs-CZ" dirty="0" smtClean="0"/>
              <a:t>Vzorky </a:t>
            </a:r>
            <a:r>
              <a:rPr lang="cs-CZ" dirty="0"/>
              <a:t>na integračním oboru (tj. uzlové body) jsou rozmístěny deterministicky</a:t>
            </a:r>
          </a:p>
          <a:p>
            <a:pPr marL="725488" lvl="1" indent="-381000"/>
            <a:endParaRPr lang="cs-CZ" dirty="0" smtClean="0"/>
          </a:p>
          <a:p>
            <a:pPr marL="725488" lvl="1" indent="-381000"/>
            <a:r>
              <a:rPr lang="cs-CZ" dirty="0" smtClean="0"/>
              <a:t>Jednoznačně </a:t>
            </a:r>
            <a:r>
              <a:rPr lang="cs-CZ" dirty="0"/>
              <a:t>určeny kvadraturním pravidlem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Kvadraturní vzorce pro více dimenzí</a:t>
            </a:r>
            <a:endParaRPr lang="en-US" dirty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Obecný předpis pro více dimenzí: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smtClean="0"/>
              <a:t>Rychlost </a:t>
            </a:r>
            <a:r>
              <a:rPr lang="cs-CZ" dirty="0"/>
              <a:t>konvergence pro </a:t>
            </a:r>
            <a:r>
              <a:rPr lang="cs-CZ" i="1" dirty="0"/>
              <a:t>s</a:t>
            </a:r>
            <a:r>
              <a:rPr lang="cs-CZ" dirty="0"/>
              <a:t>-dimenzionální integrál je O(</a:t>
            </a:r>
            <a:r>
              <a:rPr lang="cs-CZ" i="1" dirty="0"/>
              <a:t>N</a:t>
            </a:r>
            <a:r>
              <a:rPr lang="cs-CZ" baseline="30000" dirty="0"/>
              <a:t>-1/s</a:t>
            </a:r>
            <a:r>
              <a:rPr lang="cs-CZ" dirty="0"/>
              <a:t>)</a:t>
            </a:r>
          </a:p>
          <a:p>
            <a:pPr lvl="1">
              <a:lnSpc>
                <a:spcPct val="80000"/>
              </a:lnSpc>
            </a:pPr>
            <a:endParaRPr lang="cs-CZ" dirty="0" smtClean="0"/>
          </a:p>
          <a:p>
            <a:pPr lvl="1">
              <a:lnSpc>
                <a:spcPct val="80000"/>
              </a:lnSpc>
            </a:pPr>
            <a:r>
              <a:rPr lang="cs-CZ" dirty="0" smtClean="0"/>
              <a:t>Např</a:t>
            </a:r>
            <a:r>
              <a:rPr lang="cs-CZ" dirty="0"/>
              <a:t>. pro dvojnásobné zpřesnění odhadu 3-rozměrného integrálu </a:t>
            </a:r>
            <a:r>
              <a:rPr lang="cs-CZ" dirty="0" smtClean="0"/>
              <a:t>musím</a:t>
            </a:r>
            <a:r>
              <a:rPr lang="en-US" dirty="0" smtClean="0"/>
              <a:t>e</a:t>
            </a:r>
            <a:r>
              <a:rPr lang="cs-CZ" dirty="0" smtClean="0"/>
              <a:t> </a:t>
            </a:r>
            <a:r>
              <a:rPr lang="cs-CZ" dirty="0"/>
              <a:t>zvýšit počet vzorků 2</a:t>
            </a:r>
            <a:r>
              <a:rPr lang="cs-CZ" baseline="30000" dirty="0"/>
              <a:t>3</a:t>
            </a:r>
            <a:r>
              <a:rPr lang="cs-CZ" dirty="0"/>
              <a:t> = 8 krát</a:t>
            </a:r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smtClean="0"/>
              <a:t>Nepoužitelné </a:t>
            </a:r>
            <a:r>
              <a:rPr lang="cs-CZ" dirty="0"/>
              <a:t>pro </a:t>
            </a:r>
            <a:r>
              <a:rPr lang="cs-CZ" dirty="0" err="1"/>
              <a:t>vysokodimenzionální</a:t>
            </a:r>
            <a:r>
              <a:rPr lang="cs-CZ" dirty="0"/>
              <a:t> integrály</a:t>
            </a:r>
          </a:p>
          <a:p>
            <a:pPr lvl="1">
              <a:lnSpc>
                <a:spcPct val="80000"/>
              </a:lnSpc>
            </a:pPr>
            <a:r>
              <a:rPr lang="cs-CZ" sz="2400" b="1" dirty="0"/>
              <a:t>Dimenzionální </a:t>
            </a:r>
            <a:r>
              <a:rPr lang="cs-CZ" sz="2400" b="1" dirty="0" smtClean="0"/>
              <a:t>exploze</a:t>
            </a:r>
            <a:endParaRPr lang="cs-CZ" sz="2400" b="1" dirty="0"/>
          </a:p>
        </p:txBody>
      </p:sp>
      <p:graphicFrame>
        <p:nvGraphicFramePr>
          <p:cNvPr id="299013" name="Object 5"/>
          <p:cNvGraphicFramePr>
            <a:graphicFrameLocks noChangeAspect="1"/>
          </p:cNvGraphicFramePr>
          <p:nvPr/>
        </p:nvGraphicFramePr>
        <p:xfrm>
          <a:off x="1739900" y="2162051"/>
          <a:ext cx="5664200" cy="1050925"/>
        </p:xfrm>
        <a:graphic>
          <a:graphicData uri="http://schemas.openxmlformats.org/presentationml/2006/ole">
            <p:oleObj spid="_x0000_s252930" name="Rovnice" r:id="rId3" imgW="24634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Kvadraturní vzorce pro více dimenzí</a:t>
            </a:r>
            <a:endParaRPr lang="en-US" dirty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b="1" dirty="0" smtClean="0"/>
              <a:t>Kvadraturní vzorce</a:t>
            </a:r>
            <a:endParaRPr lang="cs-CZ" dirty="0" smtClean="0"/>
          </a:p>
          <a:p>
            <a:pPr lvl="1">
              <a:lnSpc>
                <a:spcPct val="80000"/>
              </a:lnSpc>
            </a:pPr>
            <a:endParaRPr lang="cs-CZ" dirty="0" smtClean="0"/>
          </a:p>
          <a:p>
            <a:pPr lvl="1">
              <a:lnSpc>
                <a:spcPct val="80000"/>
              </a:lnSpc>
            </a:pPr>
            <a:r>
              <a:rPr lang="cs-CZ" dirty="0" smtClean="0"/>
              <a:t>V </a:t>
            </a:r>
            <a:r>
              <a:rPr lang="cs-CZ" dirty="0"/>
              <a:t>1D lepší přesnost než </a:t>
            </a:r>
            <a:r>
              <a:rPr lang="cs-CZ" dirty="0" err="1"/>
              <a:t>Monte</a:t>
            </a:r>
            <a:r>
              <a:rPr lang="cs-CZ" dirty="0"/>
              <a:t> </a:t>
            </a:r>
            <a:r>
              <a:rPr lang="cs-CZ" dirty="0" err="1" smtClean="0"/>
              <a:t>Carlo</a:t>
            </a:r>
            <a:endParaRPr lang="cs-CZ" dirty="0" smtClean="0"/>
          </a:p>
          <a:p>
            <a:pPr lvl="1">
              <a:lnSpc>
                <a:spcPct val="80000"/>
              </a:lnSpc>
            </a:pPr>
            <a:r>
              <a:rPr lang="cs-CZ" dirty="0" smtClean="0"/>
              <a:t>Ve 2D srovnatelné s MC</a:t>
            </a:r>
          </a:p>
          <a:p>
            <a:pPr lvl="1">
              <a:lnSpc>
                <a:spcPct val="80000"/>
              </a:lnSpc>
            </a:pPr>
            <a:r>
              <a:rPr lang="cs-CZ" dirty="0" smtClean="0"/>
              <a:t>Od </a:t>
            </a:r>
            <a:r>
              <a:rPr lang="cs-CZ" dirty="0"/>
              <a:t>3D bude MC téměř vždy lepší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cs-CZ" dirty="0"/>
              <a:t>Kvadraturní metody </a:t>
            </a:r>
            <a:r>
              <a:rPr lang="en-US" dirty="0" smtClean="0"/>
              <a:t>NEJSOU </a:t>
            </a:r>
            <a:r>
              <a:rPr lang="cs-CZ" dirty="0"/>
              <a:t>metody </a:t>
            </a:r>
            <a:r>
              <a:rPr lang="cs-CZ" dirty="0" err="1"/>
              <a:t>Monte</a:t>
            </a:r>
            <a:r>
              <a:rPr lang="cs-CZ" dirty="0"/>
              <a:t> </a:t>
            </a:r>
            <a:r>
              <a:rPr lang="cs-CZ" dirty="0" err="1"/>
              <a:t>Carlo</a:t>
            </a:r>
            <a:r>
              <a:rPr lang="en-US" dirty="0"/>
              <a:t>!</a:t>
            </a:r>
            <a:endParaRPr lang="cs-CZ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 smtClean="0"/>
              <a:t>Carlo</a:t>
            </a:r>
            <a:r>
              <a:rPr lang="cs-CZ" dirty="0" smtClean="0"/>
              <a:t> integrování</a:t>
            </a:r>
            <a:endParaRPr lang="en-US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cs-CZ" dirty="0"/>
              <a:t>Vzorky jsou rozmístěny náhodně (nebo pseudonáhodně)</a:t>
            </a:r>
          </a:p>
          <a:p>
            <a:pPr marL="457200" indent="-457200"/>
            <a:endParaRPr lang="cs-CZ" dirty="0" smtClean="0"/>
          </a:p>
          <a:p>
            <a:pPr marL="457200" indent="-457200"/>
            <a:r>
              <a:rPr lang="cs-CZ" dirty="0" smtClean="0"/>
              <a:t>Konvergence</a:t>
            </a:r>
            <a:r>
              <a:rPr lang="cs-CZ" dirty="0"/>
              <a:t>: O(</a:t>
            </a:r>
            <a:r>
              <a:rPr lang="cs-CZ" i="1" dirty="0"/>
              <a:t>N</a:t>
            </a:r>
            <a:r>
              <a:rPr lang="cs-CZ" baseline="30000" dirty="0"/>
              <a:t>-1/2</a:t>
            </a:r>
            <a:r>
              <a:rPr lang="cs-CZ" dirty="0"/>
              <a:t>)</a:t>
            </a:r>
          </a:p>
          <a:p>
            <a:pPr marL="763588" lvl="1" indent="-419100"/>
            <a:r>
              <a:rPr lang="cs-CZ" b="1" dirty="0" smtClean="0"/>
              <a:t>Konvergence nezávisí na </a:t>
            </a:r>
            <a:r>
              <a:rPr lang="cs-CZ" b="1" dirty="0" err="1" smtClean="0"/>
              <a:t>dimenzionalitě</a:t>
            </a:r>
            <a:endParaRPr lang="cs-CZ" b="1" dirty="0" smtClean="0"/>
          </a:p>
          <a:p>
            <a:pPr marL="763588" lvl="1" indent="-419100"/>
            <a:r>
              <a:rPr lang="cs-CZ" dirty="0" smtClean="0"/>
              <a:t>Rychlejší </a:t>
            </a:r>
            <a:r>
              <a:rPr lang="cs-CZ" dirty="0"/>
              <a:t>než klasické kvadraturní vzorce pro 3 a více dimenzí </a:t>
            </a:r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r>
              <a:rPr lang="cs-CZ" dirty="0" smtClean="0"/>
              <a:t>Speciální </a:t>
            </a:r>
            <a:r>
              <a:rPr lang="cs-CZ" dirty="0"/>
              <a:t>metody pro rozmístění vzorků</a:t>
            </a:r>
          </a:p>
          <a:p>
            <a:pPr marL="763588" lvl="1" indent="-419100"/>
            <a:r>
              <a:rPr lang="cs-CZ" dirty="0"/>
              <a:t>Quasi-</a:t>
            </a:r>
            <a:r>
              <a:rPr lang="cs-CZ" dirty="0" err="1"/>
              <a:t>Monte</a:t>
            </a:r>
            <a:r>
              <a:rPr lang="cs-CZ" dirty="0"/>
              <a:t> </a:t>
            </a:r>
            <a:r>
              <a:rPr lang="cs-CZ" dirty="0" err="1"/>
              <a:t>Carlo</a:t>
            </a:r>
            <a:r>
              <a:rPr lang="cs-CZ" dirty="0"/>
              <a:t>, </a:t>
            </a:r>
            <a:r>
              <a:rPr lang="cs-CZ" dirty="0" err="1"/>
              <a:t>Randomized</a:t>
            </a:r>
            <a:r>
              <a:rPr lang="cs-CZ" dirty="0"/>
              <a:t> </a:t>
            </a:r>
            <a:r>
              <a:rPr lang="cs-CZ" dirty="0" smtClean="0"/>
              <a:t>quasi-</a:t>
            </a:r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/>
              <a:t>Carlo</a:t>
            </a:r>
            <a:endParaRPr lang="cs-CZ" dirty="0"/>
          </a:p>
          <a:p>
            <a:pPr marL="763588" lvl="1" indent="-419100"/>
            <a:r>
              <a:rPr lang="cs-CZ" dirty="0"/>
              <a:t>Ještě rychlejší konvergence než MC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5478</TotalTime>
  <Words>1172</Words>
  <Application>Microsoft Office PowerPoint</Application>
  <PresentationFormat>On-screen Show (4:3)</PresentationFormat>
  <Paragraphs>360</Paragraphs>
  <Slides>48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Hrany</vt:lpstr>
      <vt:lpstr>Rovnice</vt:lpstr>
      <vt:lpstr>Editor rovnic 3.0</vt:lpstr>
      <vt:lpstr>Počítačová grafika III –  Monte Carlo integrování</vt:lpstr>
      <vt:lpstr>Rendering = Integrování funkcí</vt:lpstr>
      <vt:lpstr>Historie Monte Carlo (MC)</vt:lpstr>
      <vt:lpstr>Metoda Monte Carlo</vt:lpstr>
      <vt:lpstr>Num. integrování – Kvadraturní vzorce</vt:lpstr>
      <vt:lpstr>Num. integrování – Kvadraturní vzorce</vt:lpstr>
      <vt:lpstr>Kvadraturní vzorce pro více dimenzí</vt:lpstr>
      <vt:lpstr>Kvadraturní vzorce pro více dimenzí</vt:lpstr>
      <vt:lpstr>Monte Carlo integrování</vt:lpstr>
      <vt:lpstr>Monte Carlo integrování – shrnutí</vt:lpstr>
      <vt:lpstr>Náhodné veličiny</vt:lpstr>
      <vt:lpstr>Náhodná veličina</vt:lpstr>
      <vt:lpstr>Diskrétní náhodná veličina</vt:lpstr>
      <vt:lpstr>Spojitá náhodná veličina</vt:lpstr>
      <vt:lpstr>Spojitá náhodná veličina</vt:lpstr>
      <vt:lpstr>Spojitá náhodná veličina</vt:lpstr>
      <vt:lpstr>Spojitá náhodná veličina</vt:lpstr>
      <vt:lpstr>Stř. hodnota a rozptyl</vt:lpstr>
      <vt:lpstr>Transformace náhodné veličiny</vt:lpstr>
      <vt:lpstr>Monte Carlo integrování</vt:lpstr>
      <vt:lpstr>Primární estimátor urč. integrálu</vt:lpstr>
      <vt:lpstr>Primární estimátor urč. integrálu</vt:lpstr>
      <vt:lpstr>Estimátor</vt:lpstr>
      <vt:lpstr>Nestrannost obecného estimátoru</vt:lpstr>
      <vt:lpstr>Nestrannost</vt:lpstr>
      <vt:lpstr>Rozptyl estimátoru Fprim</vt:lpstr>
      <vt:lpstr>Sekundární estimátor integrálu</vt:lpstr>
      <vt:lpstr>Rozptyl sekundárního estimátoru</vt:lpstr>
      <vt:lpstr>Vzorkování podle důležitosti</vt:lpstr>
      <vt:lpstr>Vzorkování podle důležitosti</vt:lpstr>
      <vt:lpstr>Příklady MC estimátorů</vt:lpstr>
      <vt:lpstr>Odhad irradiance – uniformní vzork.</vt:lpstr>
      <vt:lpstr>Odhad irradiance – cos vzork.</vt:lpstr>
      <vt:lpstr>Slide 34</vt:lpstr>
      <vt:lpstr>Odhad irradiance – vzrokování zdroje</vt:lpstr>
      <vt:lpstr>Odhad irradiance – vzrokování zdroje</vt:lpstr>
      <vt:lpstr>Slide 37</vt:lpstr>
      <vt:lpstr>Slide 38</vt:lpstr>
      <vt:lpstr>Plošné zdroje světla</vt:lpstr>
      <vt:lpstr>Přímé osvětlení na ploše s obecnou BRDF</vt:lpstr>
      <vt:lpstr>Nepřímé osvětlení na ploše s obecnou BRDF</vt:lpstr>
      <vt:lpstr>Distribution Ray Tracing Path tracing</vt:lpstr>
      <vt:lpstr>Sledování cest od kamery</vt:lpstr>
      <vt:lpstr>Distribution Ray Tracing</vt:lpstr>
      <vt:lpstr>Distribution Ray Tracing</vt:lpstr>
      <vt:lpstr>Sledování cest (Path tracing)</vt:lpstr>
      <vt:lpstr>Path Tracing – Implicitní osvětlení</vt:lpstr>
      <vt:lpstr>Ukončení rekurze – Ruská ruleta</vt:lpstr>
    </vt:vector>
  </TitlesOfParts>
  <Company>CTU Prague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integrování - Počítačová grafika III (NPGR010)</dc:title>
  <dc:creator>Jaroslav Křivánek</dc:creator>
  <cp:lastModifiedBy>Jaroslav Křivánek</cp:lastModifiedBy>
  <cp:revision>3518</cp:revision>
  <dcterms:created xsi:type="dcterms:W3CDTF">2006-11-17T09:10:54Z</dcterms:created>
  <dcterms:modified xsi:type="dcterms:W3CDTF">2011-11-18T10:26:05Z</dcterms:modified>
</cp:coreProperties>
</file>