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5" r:id="rId1"/>
  </p:sldMasterIdLst>
  <p:notesMasterIdLst>
    <p:notesMasterId r:id="rId48"/>
  </p:notesMasterIdLst>
  <p:handoutMasterIdLst>
    <p:handoutMasterId r:id="rId49"/>
  </p:handoutMasterIdLst>
  <p:sldIdLst>
    <p:sldId id="257" r:id="rId2"/>
    <p:sldId id="258" r:id="rId3"/>
    <p:sldId id="259" r:id="rId4"/>
    <p:sldId id="260" r:id="rId5"/>
    <p:sldId id="261" r:id="rId6"/>
    <p:sldId id="262" r:id="rId7"/>
    <p:sldId id="264" r:id="rId8"/>
    <p:sldId id="265" r:id="rId9"/>
    <p:sldId id="266" r:id="rId10"/>
    <p:sldId id="302" r:id="rId11"/>
    <p:sldId id="303" r:id="rId12"/>
    <p:sldId id="268" r:id="rId13"/>
    <p:sldId id="269" r:id="rId14"/>
    <p:sldId id="304" r:id="rId15"/>
    <p:sldId id="294" r:id="rId16"/>
    <p:sldId id="295" r:id="rId17"/>
    <p:sldId id="296" r:id="rId18"/>
    <p:sldId id="297" r:id="rId19"/>
    <p:sldId id="298" r:id="rId20"/>
    <p:sldId id="301" r:id="rId21"/>
    <p:sldId id="290" r:id="rId22"/>
    <p:sldId id="291" r:id="rId23"/>
    <p:sldId id="308" r:id="rId24"/>
    <p:sldId id="309" r:id="rId25"/>
    <p:sldId id="310" r:id="rId26"/>
    <p:sldId id="274" r:id="rId27"/>
    <p:sldId id="311" r:id="rId28"/>
    <p:sldId id="312" r:id="rId29"/>
    <p:sldId id="275" r:id="rId30"/>
    <p:sldId id="282" r:id="rId31"/>
    <p:sldId id="319" r:id="rId32"/>
    <p:sldId id="313" r:id="rId33"/>
    <p:sldId id="324" r:id="rId34"/>
    <p:sldId id="320" r:id="rId35"/>
    <p:sldId id="314" r:id="rId36"/>
    <p:sldId id="284" r:id="rId37"/>
    <p:sldId id="317" r:id="rId38"/>
    <p:sldId id="318" r:id="rId39"/>
    <p:sldId id="315" r:id="rId40"/>
    <p:sldId id="321" r:id="rId41"/>
    <p:sldId id="323" r:id="rId42"/>
    <p:sldId id="316" r:id="rId43"/>
    <p:sldId id="305" r:id="rId44"/>
    <p:sldId id="306" r:id="rId45"/>
    <p:sldId id="307" r:id="rId46"/>
    <p:sldId id="300" r:id="rId47"/>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Lucida Console" pitchFamily="49" charset="0"/>
        <a:ea typeface="+mn-ea"/>
        <a:cs typeface="+mn-cs"/>
      </a:defRPr>
    </a:lvl1pPr>
    <a:lvl2pPr marL="457200" algn="l" rtl="0" fontAlgn="base">
      <a:spcBef>
        <a:spcPct val="0"/>
      </a:spcBef>
      <a:spcAft>
        <a:spcPct val="0"/>
      </a:spcAft>
      <a:defRPr kern="1200">
        <a:solidFill>
          <a:schemeClr val="tx1"/>
        </a:solidFill>
        <a:latin typeface="Lucida Console" pitchFamily="49" charset="0"/>
        <a:ea typeface="+mn-ea"/>
        <a:cs typeface="+mn-cs"/>
      </a:defRPr>
    </a:lvl2pPr>
    <a:lvl3pPr marL="914400" algn="l" rtl="0" fontAlgn="base">
      <a:spcBef>
        <a:spcPct val="0"/>
      </a:spcBef>
      <a:spcAft>
        <a:spcPct val="0"/>
      </a:spcAft>
      <a:defRPr kern="1200">
        <a:solidFill>
          <a:schemeClr val="tx1"/>
        </a:solidFill>
        <a:latin typeface="Lucida Console" pitchFamily="49" charset="0"/>
        <a:ea typeface="+mn-ea"/>
        <a:cs typeface="+mn-cs"/>
      </a:defRPr>
    </a:lvl3pPr>
    <a:lvl4pPr marL="1371600" algn="l" rtl="0" fontAlgn="base">
      <a:spcBef>
        <a:spcPct val="0"/>
      </a:spcBef>
      <a:spcAft>
        <a:spcPct val="0"/>
      </a:spcAft>
      <a:defRPr kern="1200">
        <a:solidFill>
          <a:schemeClr val="tx1"/>
        </a:solidFill>
        <a:latin typeface="Lucida Console" pitchFamily="49" charset="0"/>
        <a:ea typeface="+mn-ea"/>
        <a:cs typeface="+mn-cs"/>
      </a:defRPr>
    </a:lvl4pPr>
    <a:lvl5pPr marL="1828800" algn="l" rtl="0" fontAlgn="base">
      <a:spcBef>
        <a:spcPct val="0"/>
      </a:spcBef>
      <a:spcAft>
        <a:spcPct val="0"/>
      </a:spcAft>
      <a:defRPr kern="1200">
        <a:solidFill>
          <a:schemeClr val="tx1"/>
        </a:solidFill>
        <a:latin typeface="Lucida Console" pitchFamily="49" charset="0"/>
        <a:ea typeface="+mn-ea"/>
        <a:cs typeface="+mn-cs"/>
      </a:defRPr>
    </a:lvl5pPr>
    <a:lvl6pPr marL="2286000" algn="l" defTabSz="914400" rtl="0" eaLnBrk="1" latinLnBrk="0" hangingPunct="1">
      <a:defRPr kern="1200">
        <a:solidFill>
          <a:schemeClr val="tx1"/>
        </a:solidFill>
        <a:latin typeface="Lucida Console" pitchFamily="49" charset="0"/>
        <a:ea typeface="+mn-ea"/>
        <a:cs typeface="+mn-cs"/>
      </a:defRPr>
    </a:lvl6pPr>
    <a:lvl7pPr marL="2743200" algn="l" defTabSz="914400" rtl="0" eaLnBrk="1" latinLnBrk="0" hangingPunct="1">
      <a:defRPr kern="1200">
        <a:solidFill>
          <a:schemeClr val="tx1"/>
        </a:solidFill>
        <a:latin typeface="Lucida Console" pitchFamily="49" charset="0"/>
        <a:ea typeface="+mn-ea"/>
        <a:cs typeface="+mn-cs"/>
      </a:defRPr>
    </a:lvl7pPr>
    <a:lvl8pPr marL="3200400" algn="l" defTabSz="914400" rtl="0" eaLnBrk="1" latinLnBrk="0" hangingPunct="1">
      <a:defRPr kern="1200">
        <a:solidFill>
          <a:schemeClr val="tx1"/>
        </a:solidFill>
        <a:latin typeface="Lucida Console" pitchFamily="49" charset="0"/>
        <a:ea typeface="+mn-ea"/>
        <a:cs typeface="+mn-cs"/>
      </a:defRPr>
    </a:lvl8pPr>
    <a:lvl9pPr marL="3657600" algn="l" defTabSz="914400" rtl="0" eaLnBrk="1" latinLnBrk="0" hangingPunct="1">
      <a:defRPr kern="1200">
        <a:solidFill>
          <a:schemeClr val="tx1"/>
        </a:solidFill>
        <a:latin typeface="Lucida Console" pitchFamily="49" charset="0"/>
        <a:ea typeface="+mn-ea"/>
        <a:cs typeface="+mn-cs"/>
      </a:defRPr>
    </a:lvl9pPr>
  </p:defaultTextStyle>
  <p:extLst>
    <p:ext uri="{521415D9-36F7-43E2-AB2F-B90AF26B5E84}">
      <p14:sectionLst xmlns:p14="http://schemas.microsoft.com/office/powerpoint/2010/main">
        <p14:section name="Intro (1:40)" id="{F66C7E0B-25B3-48BD-A29A-A6C3C4C63826}">
          <p14:sldIdLst>
            <p14:sldId id="257"/>
            <p14:sldId id="258"/>
            <p14:sldId id="259"/>
            <p14:sldId id="260"/>
          </p14:sldIdLst>
        </p14:section>
        <p14:section name="Prev. work" id="{14FFEBEE-2D48-434F-A356-5A8E22DDAB9E}">
          <p14:sldIdLst>
            <p14:sldId id="261"/>
            <p14:sldId id="262"/>
            <p14:sldId id="264"/>
            <p14:sldId id="265"/>
            <p14:sldId id="266"/>
            <p14:sldId id="302"/>
            <p14:sldId id="303"/>
            <p14:sldId id="268"/>
          </p14:sldIdLst>
        </p14:section>
        <p14:section name="Zero-var. theory" id="{45D62420-38C3-487F-808E-3048A68E5251}">
          <p14:sldIdLst>
            <p14:sldId id="269"/>
            <p14:sldId id="304"/>
            <p14:sldId id="294"/>
            <p14:sldId id="295"/>
            <p14:sldId id="296"/>
            <p14:sldId id="297"/>
            <p14:sldId id="298"/>
            <p14:sldId id="301"/>
          </p14:sldIdLst>
        </p14:section>
        <p14:section name="Half-space" id="{E8267112-76E7-4AA0-8079-AB85D1A4D1A3}">
          <p14:sldIdLst>
            <p14:sldId id="290"/>
            <p14:sldId id="291"/>
            <p14:sldId id="308"/>
            <p14:sldId id="309"/>
            <p14:sldId id="310"/>
            <p14:sldId id="274"/>
            <p14:sldId id="311"/>
            <p14:sldId id="312"/>
            <p14:sldId id="275"/>
            <p14:sldId id="282"/>
            <p14:sldId id="319"/>
            <p14:sldId id="313"/>
            <p14:sldId id="324"/>
            <p14:sldId id="320"/>
            <p14:sldId id="314"/>
            <p14:sldId id="284"/>
            <p14:sldId id="317"/>
            <p14:sldId id="318"/>
            <p14:sldId id="315"/>
            <p14:sldId id="321"/>
            <p14:sldId id="323"/>
            <p14:sldId id="316"/>
            <p14:sldId id="305"/>
            <p14:sldId id="306"/>
            <p14:sldId id="307"/>
            <p14:sldId id="30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0000FF"/>
    <a:srgbClr val="FFCC00"/>
    <a:srgbClr val="FFFF00"/>
    <a:srgbClr val="FF00FF"/>
    <a:srgbClr val="00FFFF"/>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8" autoAdjust="0"/>
    <p:restoredTop sz="69002" autoAdjust="0"/>
  </p:normalViewPr>
  <p:slideViewPr>
    <p:cSldViewPr>
      <p:cViewPr>
        <p:scale>
          <a:sx n="68" d="100"/>
          <a:sy n="68" d="100"/>
        </p:scale>
        <p:origin x="-972" y="-10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8.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4.wmf"/><Relationship Id="rId1" Type="http://schemas.openxmlformats.org/officeDocument/2006/relationships/image" Target="../media/image20.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7.wmf"/><Relationship Id="rId4"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5070" tIns="47535" rIns="95070" bIns="47535" rtlCol="0"/>
          <a:lstStyle>
            <a:lvl1pPr algn="l">
              <a:defRPr sz="1200"/>
            </a:lvl1pPr>
          </a:lstStyle>
          <a:p>
            <a:endParaRPr lang="en-US"/>
          </a:p>
        </p:txBody>
      </p:sp>
      <p:sp>
        <p:nvSpPr>
          <p:cNvPr id="3" name="Date Placeholder 2"/>
          <p:cNvSpPr>
            <a:spLocks noGrp="1"/>
          </p:cNvSpPr>
          <p:nvPr>
            <p:ph type="dt" sz="quarter" idx="1"/>
          </p:nvPr>
        </p:nvSpPr>
        <p:spPr>
          <a:xfrm>
            <a:off x="4021294" y="1"/>
            <a:ext cx="3076363" cy="511731"/>
          </a:xfrm>
          <a:prstGeom prst="rect">
            <a:avLst/>
          </a:prstGeom>
        </p:spPr>
        <p:txBody>
          <a:bodyPr vert="horz" lIns="95070" tIns="47535" rIns="95070" bIns="47535" rtlCol="0"/>
          <a:lstStyle>
            <a:lvl1pPr algn="r">
              <a:defRPr sz="1200"/>
            </a:lvl1pPr>
          </a:lstStyle>
          <a:p>
            <a:fld id="{B73D1F43-93B1-4BBD-A343-86A43FEB693A}" type="datetimeFigureOut">
              <a:rPr lang="en-US" smtClean="0"/>
              <a:pPr/>
              <a:t>9/9/2014</a:t>
            </a:fld>
            <a:endParaRPr lang="en-US"/>
          </a:p>
        </p:txBody>
      </p:sp>
      <p:sp>
        <p:nvSpPr>
          <p:cNvPr id="4" name="Footer Placeholder 3"/>
          <p:cNvSpPr>
            <a:spLocks noGrp="1"/>
          </p:cNvSpPr>
          <p:nvPr>
            <p:ph type="ftr" sz="quarter" idx="2"/>
          </p:nvPr>
        </p:nvSpPr>
        <p:spPr>
          <a:xfrm>
            <a:off x="1" y="9721108"/>
            <a:ext cx="3076363" cy="511731"/>
          </a:xfrm>
          <a:prstGeom prst="rect">
            <a:avLst/>
          </a:prstGeom>
        </p:spPr>
        <p:txBody>
          <a:bodyPr vert="horz" lIns="95070" tIns="47535" rIns="95070" bIns="47535" rtlCol="0" anchor="b"/>
          <a:lstStyle>
            <a:lvl1pPr algn="l">
              <a:defRPr sz="1200"/>
            </a:lvl1pPr>
          </a:lstStyle>
          <a:p>
            <a:endParaRPr lang="en-US"/>
          </a:p>
        </p:txBody>
      </p:sp>
      <p:sp>
        <p:nvSpPr>
          <p:cNvPr id="5" name="Slide Number Placeholder 4"/>
          <p:cNvSpPr>
            <a:spLocks noGrp="1"/>
          </p:cNvSpPr>
          <p:nvPr>
            <p:ph type="sldNum" sz="quarter" idx="3"/>
          </p:nvPr>
        </p:nvSpPr>
        <p:spPr>
          <a:xfrm>
            <a:off x="4021294" y="9721108"/>
            <a:ext cx="3076363" cy="511731"/>
          </a:xfrm>
          <a:prstGeom prst="rect">
            <a:avLst/>
          </a:prstGeom>
        </p:spPr>
        <p:txBody>
          <a:bodyPr vert="horz" lIns="95070" tIns="47535" rIns="95070" bIns="47535" rtlCol="0" anchor="b"/>
          <a:lstStyle>
            <a:lvl1pPr algn="r">
              <a:defRPr sz="1200"/>
            </a:lvl1pPr>
          </a:lstStyle>
          <a:p>
            <a:fld id="{E5108C6D-B24D-4CC0-BB7E-5236BDC86841}" type="slidenum">
              <a:rPr lang="en-US" smtClean="0"/>
              <a:pPr/>
              <a:t>‹#›</a:t>
            </a:fld>
            <a:endParaRPr lang="en-US"/>
          </a:p>
        </p:txBody>
      </p:sp>
    </p:spTree>
    <p:extLst>
      <p:ext uri="{BB962C8B-B14F-4D97-AF65-F5344CB8AC3E}">
        <p14:creationId xmlns:p14="http://schemas.microsoft.com/office/powerpoint/2010/main" val="13106066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1" y="1"/>
            <a:ext cx="3076363" cy="511731"/>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lvl1pPr>
              <a:defRPr sz="1200">
                <a:latin typeface="Arial" charset="0"/>
              </a:defRPr>
            </a:lvl1pPr>
          </a:lstStyle>
          <a:p>
            <a:pPr>
              <a:defRPr/>
            </a:pPr>
            <a:endParaRPr lang="en-US"/>
          </a:p>
        </p:txBody>
      </p:sp>
      <p:sp>
        <p:nvSpPr>
          <p:cNvPr id="69635" name="Rectangle 3"/>
          <p:cNvSpPr>
            <a:spLocks noGrp="1" noChangeArrowheads="1"/>
          </p:cNvSpPr>
          <p:nvPr>
            <p:ph type="dt" idx="1"/>
          </p:nvPr>
        </p:nvSpPr>
        <p:spPr bwMode="auto">
          <a:xfrm>
            <a:off x="4021294" y="1"/>
            <a:ext cx="3076363" cy="511731"/>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lvl1pPr algn="r">
              <a:defRPr sz="1200">
                <a:latin typeface="Arial"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990600" y="766763"/>
            <a:ext cx="5118100" cy="3840162"/>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709930" y="4861443"/>
            <a:ext cx="5679440" cy="4605576"/>
          </a:xfrm>
          <a:prstGeom prst="rect">
            <a:avLst/>
          </a:prstGeom>
          <a:noFill/>
          <a:ln w="9525">
            <a:noFill/>
            <a:miter lim="800000"/>
            <a:headEnd/>
            <a:tailEnd/>
          </a:ln>
          <a:effectLst/>
        </p:spPr>
        <p:txBody>
          <a:bodyPr vert="horz" wrap="square" lIns="95070" tIns="47535" rIns="95070" bIns="47535" numCol="1" anchor="t" anchorCtr="0" compatLnSpc="1">
            <a:prstTxWarp prst="textNoShape">
              <a:avLst/>
            </a:prstTxWarp>
          </a:bodyPr>
          <a:lstStyle/>
          <a:p>
            <a:pPr lvl="0"/>
            <a:r>
              <a:rPr lang="en-US" noProof="0" smtClean="0"/>
              <a:t>Klepnutím lze upravit styly předlohy textu.</a:t>
            </a:r>
          </a:p>
          <a:p>
            <a:pPr lvl="1"/>
            <a:r>
              <a:rPr lang="en-US" noProof="0" smtClean="0"/>
              <a:t>Druhá úroveň</a:t>
            </a:r>
          </a:p>
          <a:p>
            <a:pPr lvl="2"/>
            <a:r>
              <a:rPr lang="en-US" noProof="0" smtClean="0"/>
              <a:t>Třetí úroveň</a:t>
            </a:r>
          </a:p>
          <a:p>
            <a:pPr lvl="3"/>
            <a:r>
              <a:rPr lang="en-US" noProof="0" smtClean="0"/>
              <a:t>Čtvrtá úroveň</a:t>
            </a:r>
          </a:p>
          <a:p>
            <a:pPr lvl="4"/>
            <a:r>
              <a:rPr lang="en-US" noProof="0" smtClean="0"/>
              <a:t>Pátá úroveň</a:t>
            </a:r>
          </a:p>
        </p:txBody>
      </p:sp>
      <p:sp>
        <p:nvSpPr>
          <p:cNvPr id="69638" name="Rectangle 6"/>
          <p:cNvSpPr>
            <a:spLocks noGrp="1" noChangeArrowheads="1"/>
          </p:cNvSpPr>
          <p:nvPr>
            <p:ph type="ftr" sz="quarter" idx="4"/>
          </p:nvPr>
        </p:nvSpPr>
        <p:spPr bwMode="auto">
          <a:xfrm>
            <a:off x="1" y="9721108"/>
            <a:ext cx="3076363" cy="511731"/>
          </a:xfrm>
          <a:prstGeom prst="rect">
            <a:avLst/>
          </a:prstGeom>
          <a:noFill/>
          <a:ln w="9525">
            <a:noFill/>
            <a:miter lim="800000"/>
            <a:headEnd/>
            <a:tailEnd/>
          </a:ln>
          <a:effectLst/>
        </p:spPr>
        <p:txBody>
          <a:bodyPr vert="horz" wrap="square" lIns="95070" tIns="47535" rIns="95070" bIns="47535" numCol="1" anchor="b" anchorCtr="0" compatLnSpc="1">
            <a:prstTxWarp prst="textNoShape">
              <a:avLst/>
            </a:prstTxWarp>
          </a:bodyPr>
          <a:lstStyle>
            <a:lvl1pPr>
              <a:defRPr sz="1200">
                <a:latin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4021294" y="9721108"/>
            <a:ext cx="3076363" cy="511731"/>
          </a:xfrm>
          <a:prstGeom prst="rect">
            <a:avLst/>
          </a:prstGeom>
          <a:noFill/>
          <a:ln w="9525">
            <a:noFill/>
            <a:miter lim="800000"/>
            <a:headEnd/>
            <a:tailEnd/>
          </a:ln>
          <a:effectLst/>
        </p:spPr>
        <p:txBody>
          <a:bodyPr vert="horz" wrap="square" lIns="95070" tIns="47535" rIns="95070" bIns="47535" numCol="1" anchor="b" anchorCtr="0" compatLnSpc="1">
            <a:prstTxWarp prst="textNoShape">
              <a:avLst/>
            </a:prstTxWarp>
          </a:bodyPr>
          <a:lstStyle>
            <a:lvl1pPr algn="r">
              <a:defRPr sz="1200">
                <a:latin typeface="Arial" charset="0"/>
              </a:defRPr>
            </a:lvl1pPr>
          </a:lstStyle>
          <a:p>
            <a:pPr>
              <a:defRPr/>
            </a:pPr>
            <a:fld id="{A193184A-B19B-4B8E-9E7D-76FD5B3FD12F}" type="slidenum">
              <a:rPr lang="en-US"/>
              <a:pPr>
                <a:defRPr/>
              </a:pPr>
              <a:t>‹#›</a:t>
            </a:fld>
            <a:endParaRPr lang="en-US"/>
          </a:p>
        </p:txBody>
      </p:sp>
    </p:spTree>
    <p:extLst>
      <p:ext uri="{BB962C8B-B14F-4D97-AF65-F5344CB8AC3E}">
        <p14:creationId xmlns:p14="http://schemas.microsoft.com/office/powerpoint/2010/main" val="315579150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8257" indent="-178257">
              <a:buFont typeface="Arial" panose="020B0604020202020204" pitchFamily="34" charset="0"/>
              <a:buChar char="•"/>
            </a:pPr>
            <a:r>
              <a:rPr lang="en-US" baseline="0" dirty="0" smtClean="0"/>
              <a:t>The so called “deep penetration problems” used in reactor shield design are particularly closely related.</a:t>
            </a:r>
          </a:p>
          <a:p>
            <a:pPr marL="178257" indent="-178257">
              <a:buFont typeface="Arial" panose="020B0604020202020204" pitchFamily="34" charset="0"/>
              <a:buChar char="•"/>
            </a:pPr>
            <a:r>
              <a:rPr lang="en-US" baseline="0" dirty="0" smtClean="0"/>
              <a:t>By design, only a tiny fraction of the incident radiation is allowed to pass through a reactor shield.</a:t>
            </a:r>
          </a:p>
          <a:p>
            <a:pPr marL="178257" indent="-178257">
              <a:buFont typeface="Arial" panose="020B0604020202020204" pitchFamily="34" charset="0"/>
              <a:buChar char="•"/>
            </a:pPr>
            <a:r>
              <a:rPr lang="en-US" baseline="0" dirty="0" smtClean="0"/>
              <a:t>For example, in a blind MC simulation only one in a billion particles would make it through, which makes the classic MC simulation totally hopeless.</a:t>
            </a:r>
          </a:p>
        </p:txBody>
      </p:sp>
    </p:spTree>
    <p:extLst>
      <p:ext uri="{BB962C8B-B14F-4D97-AF65-F5344CB8AC3E}">
        <p14:creationId xmlns:p14="http://schemas.microsoft.com/office/powerpoint/2010/main" val="45827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8257" indent="-178257">
              <a:buFont typeface="Arial" panose="020B0604020202020204" pitchFamily="34" charset="0"/>
              <a:buChar char="•"/>
            </a:pPr>
            <a:r>
              <a:rPr lang="en-US" baseline="0" dirty="0" smtClean="0"/>
              <a:t>One of the approaches to solve this issue is the so-called “path stretching”.</a:t>
            </a:r>
          </a:p>
          <a:p>
            <a:pPr marL="178257" indent="-178257">
              <a:buFont typeface="Arial" panose="020B0604020202020204" pitchFamily="34" charset="0"/>
              <a:buChar char="•"/>
            </a:pPr>
            <a:r>
              <a:rPr lang="en-US" baseline="0" dirty="0" smtClean="0"/>
              <a:t>The idea is to advance the particles toward the outside by artificially stretching the sampled distance whenever the particle in a MC simulation points toward the exterior, and to shrink it when the particle is directed to the interior. To compensate for this, one needs to adjust the weight of the particle, because its behavior no longer follows the laws of physics.</a:t>
            </a:r>
          </a:p>
          <a:p>
            <a:pPr marL="178257" indent="-178257">
              <a:buFont typeface="Arial" panose="020B0604020202020204" pitchFamily="34" charset="0"/>
              <a:buChar char="•"/>
            </a:pPr>
            <a:r>
              <a:rPr lang="en-US" baseline="0" dirty="0" smtClean="0"/>
              <a:t>Path stretching has originally been derived heuristically and relied on an ad-hoc parameter (the ‘strength’ of the stretching). While it often worked great, it could actually deteriorate the result (increase variance) when the stretching parameter wasn’t set judiciously.</a:t>
            </a:r>
          </a:p>
          <a:p>
            <a:pPr marL="178257" indent="-178257">
              <a:buFont typeface="Arial" panose="020B0604020202020204" pitchFamily="34" charset="0"/>
              <a:buChar char="•"/>
            </a:pPr>
            <a:endParaRPr lang="en-US" baseline="0" dirty="0" smtClean="0"/>
          </a:p>
        </p:txBody>
      </p:sp>
    </p:spTree>
    <p:extLst>
      <p:ext uri="{BB962C8B-B14F-4D97-AF65-F5344CB8AC3E}">
        <p14:creationId xmlns:p14="http://schemas.microsoft.com/office/powerpoint/2010/main" val="458270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8257" indent="-178257">
              <a:buFont typeface="Arial" panose="020B0604020202020204" pitchFamily="34" charset="0"/>
              <a:buChar char="•"/>
            </a:pPr>
            <a:r>
              <a:rPr lang="en-US" dirty="0" smtClean="0"/>
              <a:t>This is where the theory of zero-variance random walks comes into play</a:t>
            </a:r>
            <a:r>
              <a:rPr lang="en-US" baseline="0" dirty="0" smtClean="0"/>
              <a:t>.</a:t>
            </a:r>
          </a:p>
          <a:p>
            <a:pPr marL="178257" indent="-178257">
              <a:buFont typeface="Arial" panose="020B0604020202020204" pitchFamily="34" charset="0"/>
              <a:buChar char="•"/>
            </a:pPr>
            <a:r>
              <a:rPr lang="en-US" baseline="0" dirty="0" smtClean="0"/>
              <a:t>The idea that a random walk can be constructed in such a way that it always yields the correct answer with absolutely no variance has been around for almost as long as MC methods themselves.</a:t>
            </a:r>
          </a:p>
          <a:p>
            <a:pPr marL="178257" indent="-178257">
              <a:buFont typeface="Arial" panose="020B0604020202020204" pitchFamily="34" charset="0"/>
              <a:buChar char="•"/>
            </a:pPr>
            <a:r>
              <a:rPr lang="en-US" dirty="0" smtClean="0"/>
              <a:t>Despite the zero variance theory being old, </a:t>
            </a:r>
            <a:r>
              <a:rPr lang="en-US" dirty="0" err="1" smtClean="0"/>
              <a:t>Hoogenboom's</a:t>
            </a:r>
            <a:r>
              <a:rPr lang="en-US" dirty="0" smtClean="0"/>
              <a:t> recent 2008 NSE article (</a:t>
            </a:r>
            <a:r>
              <a:rPr lang="en-US" i="1" dirty="0" smtClean="0"/>
              <a:t>Zero-variance Monte Carlo Schemes Revisited</a:t>
            </a:r>
            <a:r>
              <a:rPr lang="en-US" dirty="0" smtClean="0"/>
              <a:t>) is very important: he corrects some misconceptions about the uniqueness of zero-variance walk construction that have lingered for several decades, and includes discussions about boundary crossing and track-length estimators as well.</a:t>
            </a:r>
          </a:p>
          <a:p>
            <a:pPr marL="178257" marR="0" indent="-178257"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Booth</a:t>
            </a:r>
            <a:r>
              <a:rPr lang="en-US" b="0" baseline="0" dirty="0" smtClean="0"/>
              <a:t>’s 2012 article (</a:t>
            </a:r>
            <a:r>
              <a:rPr lang="fr-FR" b="0" i="1" dirty="0" smtClean="0"/>
              <a:t>Common misconceptions in Monte Carlo particle transport</a:t>
            </a:r>
            <a:r>
              <a:rPr lang="fr-FR" b="0" dirty="0" smtClean="0"/>
              <a:t>)</a:t>
            </a:r>
            <a:r>
              <a:rPr lang="fr-FR" b="0" baseline="0" dirty="0" smtClean="0"/>
              <a:t> further clarifies and generalizes some of the concepts of zero-variance schemes. He argues that Hoogenbooms’ conclusion concerning the uniqueness of the zero-variance construstions are not correct and that there are multiple </a:t>
            </a:r>
            <a:r>
              <a:rPr lang="fr-FR" b="0" baseline="0" dirty="0" smtClean="0"/>
              <a:t>ways </a:t>
            </a:r>
            <a:r>
              <a:rPr lang="fr-FR" b="0" baseline="0" dirty="0" smtClean="0"/>
              <a:t>in which a zero-variance walk can be constructed.</a:t>
            </a:r>
          </a:p>
          <a:p>
            <a:pPr marL="178257" indent="-178257">
              <a:buFont typeface="Arial" panose="020B0604020202020204" pitchFamily="34" charset="0"/>
              <a:buChar char="•"/>
            </a:pPr>
            <a:r>
              <a:rPr lang="en-US" baseline="0" dirty="0" err="1" smtClean="0"/>
              <a:t>Dwivedi</a:t>
            </a:r>
            <a:r>
              <a:rPr lang="en-US" baseline="0" dirty="0" smtClean="0"/>
              <a:t> [1981] was the first to apply the theory of zero-variance random walks to deep penetration problems.</a:t>
            </a:r>
          </a:p>
          <a:p>
            <a:pPr marL="178257" indent="-178257">
              <a:buFont typeface="Arial" panose="020B0604020202020204" pitchFamily="34" charset="0"/>
              <a:buChar char="•"/>
            </a:pPr>
            <a:r>
              <a:rPr lang="en-US" baseline="0" dirty="0" smtClean="0"/>
              <a:t>He has shown how the heuristic path stretching automatically follows from the theory, while giving a clear answer to the parameter setting.</a:t>
            </a:r>
          </a:p>
          <a:p>
            <a:pPr marL="178257" indent="-178257">
              <a:buFont typeface="Arial" panose="020B0604020202020204" pitchFamily="34" charset="0"/>
              <a:buChar char="•"/>
            </a:pPr>
            <a:r>
              <a:rPr lang="en-US" baseline="0" dirty="0" smtClean="0"/>
              <a:t>He was also the first to show that to robustly reduce variance, the path stretching needs to be combined with an appropriate angular sampling.</a:t>
            </a:r>
          </a:p>
          <a:p>
            <a:pPr marL="178257" indent="-178257">
              <a:buFont typeface="Arial" panose="020B0604020202020204" pitchFamily="34" charset="0"/>
              <a:buChar char="•"/>
            </a:pPr>
            <a:r>
              <a:rPr lang="en-US" baseline="0" dirty="0" smtClean="0"/>
              <a:t>While he conceived his work with reactor shield design problems in mind, we apply his ideas to subsurface light transport and make further improvements.</a:t>
            </a:r>
          </a:p>
          <a:p>
            <a:pPr marL="178257" indent="-178257">
              <a:buFont typeface="Arial" panose="020B0604020202020204" pitchFamily="34" charset="0"/>
              <a:buChar char="•"/>
            </a:pPr>
            <a:endParaRPr lang="en-US" baseline="0" dirty="0" smtClean="0"/>
          </a:p>
          <a:p>
            <a:pPr marL="178257" indent="-178257">
              <a:buFont typeface="Arial" panose="020B0604020202020204" pitchFamily="34" charset="0"/>
              <a:buChar char="•"/>
            </a:pPr>
            <a:endParaRPr lang="en-US" baseline="0" dirty="0" smtClean="0"/>
          </a:p>
          <a:p>
            <a:pPr marL="178257" indent="-178257">
              <a:buFont typeface="Arial" panose="020B0604020202020204" pitchFamily="34" charset="0"/>
              <a:buChar char="•"/>
            </a:pPr>
            <a:endParaRPr lang="cs-CZ" dirty="0"/>
          </a:p>
        </p:txBody>
      </p:sp>
    </p:spTree>
    <p:extLst>
      <p:ext uri="{BB962C8B-B14F-4D97-AF65-F5344CB8AC3E}">
        <p14:creationId xmlns:p14="http://schemas.microsoft.com/office/powerpoint/2010/main" val="624141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Because</a:t>
            </a:r>
            <a:r>
              <a:rPr lang="en-US" baseline="0" dirty="0" smtClean="0"/>
              <a:t> we believe that the theory of zero-variance random walks is important, we start by exposing it in a general setting, without any reference to our particular problem.</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8257" indent="-178257">
              <a:buFont typeface="Arial" panose="020B0604020202020204" pitchFamily="34" charset="0"/>
              <a:buChar char="•"/>
            </a:pPr>
            <a:r>
              <a:rPr lang="en-US" dirty="0" smtClean="0"/>
              <a:t>Before</a:t>
            </a:r>
            <a:r>
              <a:rPr lang="en-US" baseline="0" dirty="0" smtClean="0"/>
              <a:t> starting, let me point out that constructing a zero-variance random walk is a hard problem. In fact, it is much harder than calculating the desired answer itself.</a:t>
            </a:r>
          </a:p>
          <a:p>
            <a:pPr marL="178257" indent="-178257">
              <a:buFont typeface="Arial" panose="020B0604020202020204" pitchFamily="34" charset="0"/>
              <a:buChar char="•"/>
            </a:pPr>
            <a:r>
              <a:rPr lang="en-US" baseline="0" dirty="0" smtClean="0"/>
              <a:t>In order to construct a zero variance random walk, one needs to know the desired </a:t>
            </a:r>
            <a:r>
              <a:rPr lang="en-US" b="1" baseline="0" dirty="0" smtClean="0"/>
              <a:t>solution everywhere</a:t>
            </a:r>
            <a:r>
              <a:rPr lang="en-US" baseline="0" dirty="0" smtClean="0"/>
              <a:t> and be able to generate samples proportional to it.</a:t>
            </a:r>
          </a:p>
          <a:p>
            <a:pPr marL="178257" indent="-178257">
              <a:buFont typeface="Arial" panose="020B0604020202020204" pitchFamily="34" charset="0"/>
              <a:buChar char="•"/>
            </a:pPr>
            <a:r>
              <a:rPr lang="en-US" baseline="0" dirty="0" smtClean="0"/>
              <a:t>So at the first sight, this looks like a fairly useless thing to do.</a:t>
            </a:r>
          </a:p>
          <a:p>
            <a:pPr marL="178257" indent="-178257">
              <a:buFont typeface="Arial" panose="020B0604020202020204" pitchFamily="34" charset="0"/>
              <a:buChar char="•"/>
            </a:pPr>
            <a:r>
              <a:rPr lang="en-US" baseline="0" dirty="0" smtClean="0"/>
              <a:t>But, we can achieve practical results – something that approaches the zero-variance ideal – by using suitable approximations.</a:t>
            </a:r>
          </a:p>
          <a:p>
            <a:pPr marL="178257" indent="-178257">
              <a:buFont typeface="Arial" panose="020B0604020202020204" pitchFamily="34" charset="0"/>
              <a:buChar char="•"/>
            </a:pPr>
            <a:r>
              <a:rPr lang="en-US" baseline="0" dirty="0" smtClean="0"/>
              <a:t>And this is what </a:t>
            </a:r>
            <a:r>
              <a:rPr lang="en-US" baseline="0" dirty="0" err="1" smtClean="0"/>
              <a:t>Dwivedi</a:t>
            </a:r>
            <a:r>
              <a:rPr lang="en-US" baseline="0" dirty="0" smtClean="0"/>
              <a:t> did in neutron transport and what we propose to do in graphics.</a:t>
            </a:r>
            <a:endParaRPr lang="cs-CZ" dirty="0"/>
          </a:p>
        </p:txBody>
      </p:sp>
    </p:spTree>
    <p:extLst>
      <p:ext uri="{BB962C8B-B14F-4D97-AF65-F5344CB8AC3E}">
        <p14:creationId xmlns:p14="http://schemas.microsoft.com/office/powerpoint/2010/main" val="2805646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8257" indent="-178257">
              <a:buFont typeface="Arial" panose="020B0604020202020204" pitchFamily="34" charset="0"/>
              <a:buChar char="•"/>
            </a:pPr>
            <a:r>
              <a:rPr lang="en-US" dirty="0" smtClean="0"/>
              <a:t>Suppose</a:t>
            </a:r>
            <a:r>
              <a:rPr lang="en-US" baseline="0" dirty="0" smtClean="0"/>
              <a:t> we have a volume with a volumetric light source.</a:t>
            </a:r>
          </a:p>
          <a:p>
            <a:pPr marL="178257" indent="-178257">
              <a:buFont typeface="Arial" panose="020B0604020202020204" pitchFamily="34" charset="0"/>
              <a:buChar char="•"/>
            </a:pPr>
            <a:r>
              <a:rPr lang="en-US" baseline="0" dirty="0" smtClean="0"/>
              <a:t>Particles (neutrons, photons) in this volume are defined by their position and direction of travel that we will, for the sake of conciseness, denote as </a:t>
            </a:r>
            <a:r>
              <a:rPr lang="en-US" b="1" baseline="0" dirty="0" smtClean="0"/>
              <a:t>r</a:t>
            </a:r>
            <a:r>
              <a:rPr lang="en-US" b="0" baseline="0" dirty="0" smtClean="0"/>
              <a:t> (the “phase-space position”).</a:t>
            </a:r>
            <a:endParaRPr lang="en-US" baseline="0" dirty="0" smtClean="0"/>
          </a:p>
          <a:p>
            <a:pPr marL="178257" indent="-178257">
              <a:buFont typeface="Arial" panose="020B0604020202020204" pitchFamily="34" charset="0"/>
              <a:buChar char="•"/>
            </a:pPr>
            <a:r>
              <a:rPr lang="en-US" baseline="0" dirty="0" smtClean="0"/>
              <a:t>The volume rendering equation can be written in a simple way as shown at the top of the slide. In this more general form, we refer to it simply as the transport equation.</a:t>
            </a:r>
          </a:p>
          <a:p>
            <a:pPr marL="178257" indent="-178257">
              <a:buFont typeface="Arial" panose="020B0604020202020204" pitchFamily="34" charset="0"/>
              <a:buChar char="•"/>
            </a:pPr>
            <a:r>
              <a:rPr lang="en-US" baseline="0" dirty="0" smtClean="0"/>
              <a:t>It states that the radiance at </a:t>
            </a:r>
            <a:r>
              <a:rPr lang="en-US" b="1" baseline="0" dirty="0" smtClean="0"/>
              <a:t>r</a:t>
            </a:r>
            <a:r>
              <a:rPr lang="en-US" b="0" baseline="0" dirty="0" smtClean="0"/>
              <a:t> (please recall that </a:t>
            </a:r>
            <a:r>
              <a:rPr lang="en-US" b="1" baseline="0" dirty="0" smtClean="0"/>
              <a:t>r</a:t>
            </a:r>
            <a:r>
              <a:rPr lang="en-US" b="0" baseline="0" dirty="0" smtClean="0"/>
              <a:t> is both a spatial position and a direction) is the self-emission at </a:t>
            </a:r>
            <a:r>
              <a:rPr lang="en-US" b="1" baseline="0" dirty="0" smtClean="0"/>
              <a:t>r</a:t>
            </a:r>
            <a:r>
              <a:rPr lang="en-US" b="0" baseline="0" dirty="0" smtClean="0"/>
              <a:t> plus the radiance transported to </a:t>
            </a:r>
            <a:r>
              <a:rPr lang="en-US" b="1" baseline="0" dirty="0" smtClean="0"/>
              <a:t>r</a:t>
            </a:r>
            <a:r>
              <a:rPr lang="en-US" b="0" baseline="0" dirty="0" smtClean="0"/>
              <a:t> from all other positions </a:t>
            </a:r>
            <a:r>
              <a:rPr lang="en-US" b="1" baseline="0" dirty="0" smtClean="0"/>
              <a:t>r’</a:t>
            </a:r>
            <a:r>
              <a:rPr lang="en-US" b="0" baseline="0" dirty="0" smtClean="0"/>
              <a:t> of the volume.</a:t>
            </a:r>
          </a:p>
          <a:p>
            <a:pPr marL="178257" indent="-178257">
              <a:buFont typeface="Arial" panose="020B0604020202020204" pitchFamily="34" charset="0"/>
              <a:buChar char="•"/>
            </a:pPr>
            <a:r>
              <a:rPr lang="en-US" b="0" baseline="0" dirty="0" smtClean="0"/>
              <a:t>The transport kernel </a:t>
            </a:r>
            <a:r>
              <a:rPr lang="en-US" b="0" i="1" baseline="0" dirty="0" smtClean="0"/>
              <a:t>T</a:t>
            </a:r>
            <a:r>
              <a:rPr lang="en-US" b="0" baseline="0" dirty="0" smtClean="0"/>
              <a:t> consists of a </a:t>
            </a:r>
            <a:r>
              <a:rPr lang="en-US" b="1" baseline="0" dirty="0" smtClean="0"/>
              <a:t>spatial</a:t>
            </a:r>
            <a:r>
              <a:rPr lang="en-US" b="0" baseline="0" dirty="0" smtClean="0"/>
              <a:t> as well as the </a:t>
            </a:r>
            <a:r>
              <a:rPr lang="en-US" b="1" baseline="0" dirty="0" smtClean="0"/>
              <a:t>angular</a:t>
            </a:r>
            <a:r>
              <a:rPr lang="en-US" b="0" baseline="0" dirty="0" smtClean="0"/>
              <a:t> (=directional) part. The spatial part describes the effect of light attenuation along the line from </a:t>
            </a:r>
            <a:r>
              <a:rPr lang="en-US" b="1" baseline="0" dirty="0" smtClean="0"/>
              <a:t>r’</a:t>
            </a:r>
            <a:r>
              <a:rPr lang="en-US" b="0" baseline="0" dirty="0" smtClean="0"/>
              <a:t> to </a:t>
            </a:r>
            <a:r>
              <a:rPr lang="en-US" b="1" baseline="0" dirty="0" smtClean="0"/>
              <a:t>r</a:t>
            </a:r>
            <a:r>
              <a:rPr lang="en-US" b="0" baseline="0" dirty="0" smtClean="0"/>
              <a:t>, and it is equal to the transmittance between </a:t>
            </a:r>
            <a:r>
              <a:rPr lang="en-US" b="1" baseline="0" dirty="0" smtClean="0"/>
              <a:t>r</a:t>
            </a:r>
            <a:r>
              <a:rPr lang="en-US" b="0" baseline="0" dirty="0" smtClean="0"/>
              <a:t> and </a:t>
            </a:r>
            <a:r>
              <a:rPr lang="en-US" b="1" baseline="0" dirty="0" smtClean="0"/>
              <a:t>r’</a:t>
            </a:r>
            <a:r>
              <a:rPr lang="en-US" b="0" baseline="0" dirty="0" smtClean="0"/>
              <a:t>. The angular part described the directional properties of scattering in the medium and is equal to the phase function at </a:t>
            </a:r>
            <a:r>
              <a:rPr lang="en-US" b="1" baseline="0" dirty="0" smtClean="0"/>
              <a:t>r</a:t>
            </a:r>
            <a:r>
              <a:rPr lang="en-US" b="0" baseline="0" dirty="0" smtClean="0"/>
              <a:t>.</a:t>
            </a:r>
            <a:endParaRPr lang="cs-CZ" b="0" dirty="0"/>
          </a:p>
        </p:txBody>
      </p:sp>
    </p:spTree>
    <p:extLst>
      <p:ext uri="{BB962C8B-B14F-4D97-AF65-F5344CB8AC3E}">
        <p14:creationId xmlns:p14="http://schemas.microsoft.com/office/powerpoint/2010/main" val="1201355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US" dirty="0" smtClean="0"/>
              <a:t>Solving the transport equation using Monte Carlo involves a recursive application of MC integration to evaluate the integral on the right hand</a:t>
            </a:r>
            <a:r>
              <a:rPr lang="en-US" baseline="0" dirty="0" smtClean="0"/>
              <a:t> side.</a:t>
            </a:r>
          </a:p>
          <a:p>
            <a:pPr marL="171450" indent="-171450">
              <a:buFont typeface="Arial" panose="020B0604020202020204" pitchFamily="34" charset="0"/>
              <a:buChar char="•"/>
            </a:pPr>
            <a:r>
              <a:rPr lang="en-US" baseline="0" dirty="0" smtClean="0"/>
              <a:t>To estimate the radiance at </a:t>
            </a:r>
            <a:r>
              <a:rPr lang="en-US" b="1" baseline="0" dirty="0" smtClean="0"/>
              <a:t>r</a:t>
            </a:r>
            <a:r>
              <a:rPr lang="en-US" baseline="0" dirty="0" smtClean="0"/>
              <a:t>, we sample a phase-space position </a:t>
            </a:r>
            <a:r>
              <a:rPr lang="en-US" b="1" baseline="0" dirty="0" smtClean="0"/>
              <a:t>r’</a:t>
            </a:r>
            <a:r>
              <a:rPr lang="en-US" baseline="0" dirty="0" smtClean="0"/>
              <a:t> at random, evaluate the integrand and divide by the pdf of choosing </a:t>
            </a:r>
            <a:r>
              <a:rPr lang="en-US" b="1" baseline="0" dirty="0" smtClean="0"/>
              <a:t>r’</a:t>
            </a:r>
            <a:r>
              <a:rPr lang="en-US" baseline="0" dirty="0" smtClean="0"/>
              <a:t>. This involves evaluating the transport kernel and also the radiance at </a:t>
            </a:r>
            <a:r>
              <a:rPr lang="en-US" b="1" baseline="0" dirty="0" smtClean="0"/>
              <a:t>r’</a:t>
            </a:r>
            <a:r>
              <a:rPr lang="en-US" baseline="0" dirty="0" smtClean="0"/>
              <a:t>. But the radiance at </a:t>
            </a:r>
            <a:r>
              <a:rPr lang="en-US" b="1" baseline="0" dirty="0" smtClean="0"/>
              <a:t>r’</a:t>
            </a:r>
            <a:r>
              <a:rPr lang="en-US" baseline="0" dirty="0" smtClean="0"/>
              <a:t> is unknown and we have to again evaluate it using a recursive MC estimation of the integral, this time at </a:t>
            </a:r>
            <a:r>
              <a:rPr lang="en-US" b="1" baseline="0" dirty="0" smtClean="0"/>
              <a:t>r’</a:t>
            </a:r>
            <a:r>
              <a:rPr lang="en-US" baseline="0" dirty="0" smtClean="0"/>
              <a:t>.</a:t>
            </a:r>
          </a:p>
          <a:p>
            <a:pPr marL="171450" indent="-171450">
              <a:buFont typeface="Arial" panose="020B0604020202020204" pitchFamily="34" charset="0"/>
              <a:buChar char="•"/>
            </a:pPr>
            <a:r>
              <a:rPr lang="en-US" baseline="0" dirty="0" smtClean="0"/>
              <a:t>This leads to the classic random walk as we know it from the path tracing algorithm.</a:t>
            </a:r>
          </a:p>
          <a:p>
            <a:pPr marL="171450" indent="-171450">
              <a:buFont typeface="Arial" panose="020B0604020202020204" pitchFamily="34" charset="0"/>
              <a:buChar char="•"/>
            </a:pPr>
            <a:endParaRPr lang="cs-CZ" dirty="0"/>
          </a:p>
        </p:txBody>
      </p:sp>
    </p:spTree>
    <p:extLst>
      <p:ext uri="{BB962C8B-B14F-4D97-AF65-F5344CB8AC3E}">
        <p14:creationId xmlns:p14="http://schemas.microsoft.com/office/powerpoint/2010/main" val="1201355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8257" marR="0" indent="-178257"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Clearly, if the result of the estimator were always the same, it would have zero variance.</a:t>
            </a:r>
          </a:p>
          <a:p>
            <a:pPr marL="178257" indent="-178257">
              <a:buFont typeface="Arial" panose="020B0604020202020204" pitchFamily="34" charset="0"/>
              <a:buChar char="•"/>
            </a:pPr>
            <a:r>
              <a:rPr lang="en-US" baseline="0" dirty="0" smtClean="0"/>
              <a:t>Let us now see how to make this calculation return the same result no matter what random walk we sample.</a:t>
            </a:r>
          </a:p>
          <a:p>
            <a:pPr marL="178257" indent="-178257">
              <a:buFont typeface="Arial" panose="020B0604020202020204" pitchFamily="34" charset="0"/>
              <a:buChar char="•"/>
            </a:pPr>
            <a:r>
              <a:rPr lang="en-US" baseline="0" dirty="0" smtClean="0"/>
              <a:t>What I describe here is just one way to construct a zero variance random walk, but it is not the only one as pointed out by Booth [2011].</a:t>
            </a:r>
          </a:p>
          <a:p>
            <a:pPr marL="178257" indent="-178257">
              <a:buFont typeface="Arial" panose="020B0604020202020204" pitchFamily="34" charset="0"/>
              <a:buChar char="•"/>
            </a:pPr>
            <a:r>
              <a:rPr lang="en-US" b="1" baseline="0" dirty="0" smtClean="0"/>
              <a:t>Rule 1</a:t>
            </a:r>
            <a:r>
              <a:rPr lang="en-US" baseline="0" dirty="0" smtClean="0"/>
              <a:t>: The walk termination probability must be equal to the ratio of the self-emission to total radiance. In our words, the walk is only allowed to stop on a light source. The more indirect illumination, the less likely </a:t>
            </a:r>
            <a:r>
              <a:rPr lang="en-US" baseline="0" dirty="0" smtClean="0"/>
              <a:t>it is that the </a:t>
            </a:r>
            <a:r>
              <a:rPr lang="en-US" baseline="0" dirty="0" smtClean="0"/>
              <a:t>walk will stop.</a:t>
            </a:r>
          </a:p>
          <a:p>
            <a:pPr marL="178257" indent="-178257">
              <a:buFont typeface="Arial" panose="020B0604020202020204" pitchFamily="34" charset="0"/>
              <a:buChar char="•"/>
            </a:pPr>
            <a:r>
              <a:rPr lang="en-US" b="1" baseline="0" dirty="0" smtClean="0"/>
              <a:t>Rule 2</a:t>
            </a:r>
            <a:r>
              <a:rPr lang="en-US" baseline="0" dirty="0" smtClean="0"/>
              <a:t>: The intermediate vertices of the walk must not make any contribution to the </a:t>
            </a:r>
            <a:r>
              <a:rPr lang="en-US" baseline="0" dirty="0" smtClean="0"/>
              <a:t>result; we </a:t>
            </a:r>
            <a:r>
              <a:rPr lang="en-US" baseline="0" dirty="0" smtClean="0"/>
              <a:t>only accumulate emission on terminating the walk. From the path integral point of view, one single random walk yields just a single light transport path (as opposed to the usual practice in, say, path tracing).</a:t>
            </a:r>
          </a:p>
          <a:p>
            <a:pPr marL="178257" indent="-178257">
              <a:buFont typeface="Arial" panose="020B0604020202020204" pitchFamily="34" charset="0"/>
              <a:buChar char="•"/>
            </a:pPr>
            <a:r>
              <a:rPr lang="en-US" b="1" baseline="0" dirty="0" smtClean="0"/>
              <a:t>Rule 3</a:t>
            </a:r>
            <a:r>
              <a:rPr lang="en-US" baseline="0" dirty="0" smtClean="0"/>
              <a:t>: When continuing the walk, we pick the next phase-space position </a:t>
            </a:r>
            <a:r>
              <a:rPr lang="en-US" b="1" baseline="0" dirty="0" smtClean="0"/>
              <a:t>r’</a:t>
            </a:r>
            <a:r>
              <a:rPr lang="en-US" baseline="0" dirty="0" smtClean="0"/>
              <a:t> from the unique pdf that is exactly proportional to the integrand in the transport equation.</a:t>
            </a:r>
          </a:p>
          <a:p>
            <a:pPr marL="178257" indent="-178257">
              <a:buFont typeface="Arial" panose="020B0604020202020204" pitchFamily="34" charset="0"/>
              <a:buChar char="•"/>
            </a:pPr>
            <a:r>
              <a:rPr lang="en-US" baseline="0" dirty="0" smtClean="0"/>
              <a:t>Why is this difficult? One needs to know the answer </a:t>
            </a:r>
            <a:r>
              <a:rPr lang="en-US" i="1" baseline="0" dirty="0" smtClean="0"/>
              <a:t>L</a:t>
            </a:r>
            <a:r>
              <a:rPr lang="en-US" baseline="0" dirty="0" smtClean="0"/>
              <a:t>(</a:t>
            </a:r>
            <a:r>
              <a:rPr lang="en-US" b="1" baseline="0" dirty="0" smtClean="0"/>
              <a:t>r</a:t>
            </a:r>
            <a:r>
              <a:rPr lang="en-US" baseline="0" dirty="0" smtClean="0"/>
              <a:t>) to decide the termination. Furthermore, one needs to sample </a:t>
            </a:r>
            <a:r>
              <a:rPr lang="en-US" baseline="0" dirty="0" smtClean="0"/>
              <a:t>from </a:t>
            </a:r>
            <a:r>
              <a:rPr lang="en-US" baseline="0" dirty="0" smtClean="0"/>
              <a:t>the product of the correct </a:t>
            </a:r>
            <a:r>
              <a:rPr lang="en-US" baseline="0" dirty="0" smtClean="0"/>
              <a:t>solution (which, therefore, needs to be known everywhere!!!) and </a:t>
            </a:r>
            <a:r>
              <a:rPr lang="en-US" baseline="0" dirty="0" smtClean="0"/>
              <a:t>the transport kernel to pick the next phase-space position.</a:t>
            </a:r>
          </a:p>
          <a:p>
            <a:pPr marL="178257" indent="-178257">
              <a:buFont typeface="Arial" panose="020B0604020202020204" pitchFamily="34" charset="0"/>
              <a:buChar char="•"/>
            </a:pPr>
            <a:endParaRPr lang="en-US" baseline="0" dirty="0" smtClean="0"/>
          </a:p>
          <a:p>
            <a:pPr marL="178257" indent="-178257">
              <a:buFont typeface="Arial" panose="020B0604020202020204" pitchFamily="34" charset="0"/>
              <a:buChar char="•"/>
            </a:pPr>
            <a:r>
              <a:rPr lang="en-US" baseline="0" dirty="0" smtClean="0"/>
              <a:t>Let us now </a:t>
            </a:r>
            <a:r>
              <a:rPr lang="en-US" b="1" baseline="0" dirty="0" smtClean="0"/>
              <a:t>prove</a:t>
            </a:r>
            <a:r>
              <a:rPr lang="en-US" baseline="0" dirty="0" smtClean="0"/>
              <a:t> that these rules lead to a zero-variance calculation. Our goal is to calculate </a:t>
            </a:r>
            <a:r>
              <a:rPr lang="en-US" i="1" baseline="0" dirty="0" smtClean="0"/>
              <a:t>L</a:t>
            </a:r>
            <a:r>
              <a:rPr lang="en-US" baseline="0" dirty="0" smtClean="0"/>
              <a:t>(</a:t>
            </a:r>
            <a:r>
              <a:rPr lang="en-US" b="1" baseline="0" dirty="0" smtClean="0"/>
              <a:t>r</a:t>
            </a:r>
            <a:r>
              <a:rPr lang="en-US" baseline="0" dirty="0" smtClean="0"/>
              <a:t>) which is given by the sum of two terms. Let us calculate the sum with MC summation by picking only one of the two terms. To achieve zero-variance, the probability of picking the terms must be exactly proportional to the their respective contributions to the sum.</a:t>
            </a:r>
          </a:p>
        </p:txBody>
      </p:sp>
    </p:spTree>
    <p:extLst>
      <p:ext uri="{BB962C8B-B14F-4D97-AF65-F5344CB8AC3E}">
        <p14:creationId xmlns:p14="http://schemas.microsoft.com/office/powerpoint/2010/main" val="1201355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8257" indent="-178257">
              <a:buFont typeface="Arial" panose="020B0604020202020204" pitchFamily="34" charset="0"/>
              <a:buChar char="•"/>
            </a:pPr>
            <a:r>
              <a:rPr lang="en-US" dirty="0" smtClean="0"/>
              <a:t>Let’s see</a:t>
            </a:r>
            <a:r>
              <a:rPr lang="en-US" baseline="0" dirty="0" smtClean="0"/>
              <a:t> what happens if we pick the first term.</a:t>
            </a:r>
          </a:p>
          <a:p>
            <a:pPr marL="178257" indent="-178257">
              <a:buFont typeface="Arial" panose="020B0604020202020204" pitchFamily="34" charset="0"/>
              <a:buChar char="•"/>
            </a:pPr>
            <a:r>
              <a:rPr lang="en-US" baseline="0" dirty="0" smtClean="0"/>
              <a:t>The probability of choosing this term must be proportional to the self-emission </a:t>
            </a:r>
            <a:r>
              <a:rPr lang="en-US" baseline="0" dirty="0" smtClean="0"/>
              <a:t>in </a:t>
            </a:r>
            <a:r>
              <a:rPr lang="en-US" baseline="0" dirty="0" smtClean="0"/>
              <a:t>order to obtain a zero-variance estimator of the sum.</a:t>
            </a:r>
          </a:p>
          <a:p>
            <a:pPr marL="178257" indent="-178257">
              <a:buFont typeface="Arial" panose="020B0604020202020204" pitchFamily="34" charset="0"/>
              <a:buChar char="•"/>
            </a:pPr>
            <a:r>
              <a:rPr lang="en-US" baseline="0" dirty="0" smtClean="0"/>
              <a:t>Therefore, it is given by the self-emission </a:t>
            </a:r>
            <a:r>
              <a:rPr lang="en-US" i="1" baseline="0" dirty="0" smtClean="0"/>
              <a:t>L</a:t>
            </a:r>
            <a:r>
              <a:rPr lang="en-US" i="0" baseline="30000" dirty="0" smtClean="0"/>
              <a:t>e</a:t>
            </a:r>
            <a:r>
              <a:rPr lang="en-US" i="0" baseline="-25000" dirty="0" smtClean="0"/>
              <a:t> </a:t>
            </a:r>
            <a:r>
              <a:rPr lang="en-US" baseline="0" dirty="0" smtClean="0"/>
              <a:t>divided by the sum (so that it is a properly normalized probability).</a:t>
            </a:r>
          </a:p>
          <a:p>
            <a:pPr marL="178257" indent="-178257">
              <a:buFont typeface="Arial" panose="020B0604020202020204" pitchFamily="34" charset="0"/>
              <a:buChar char="•"/>
            </a:pPr>
            <a:r>
              <a:rPr lang="en-US" baseline="0" dirty="0" smtClean="0"/>
              <a:t>Notice that this probability is exactly equal to the termination probability of the zero-variance walk (cf. Rule 1).</a:t>
            </a:r>
          </a:p>
          <a:p>
            <a:pPr marL="178257" indent="-178257">
              <a:buFont typeface="Arial" panose="020B0604020202020204" pitchFamily="34" charset="0"/>
              <a:buChar char="•"/>
            </a:pPr>
            <a:endParaRPr lang="en-US" baseline="0" dirty="0" smtClean="0"/>
          </a:p>
          <a:p>
            <a:pPr marL="178257" indent="-178257">
              <a:buFont typeface="Arial" panose="020B0604020202020204" pitchFamily="34" charset="0"/>
              <a:buChar char="•"/>
            </a:pPr>
            <a:r>
              <a:rPr lang="en-US" baseline="0" dirty="0" smtClean="0"/>
              <a:t>The estimator of the sum, in this case, is given by the summand, </a:t>
            </a:r>
            <a:r>
              <a:rPr lang="en-US" i="1" baseline="0" dirty="0" smtClean="0"/>
              <a:t>L</a:t>
            </a:r>
            <a:r>
              <a:rPr lang="en-US" i="0" baseline="30000" dirty="0" smtClean="0"/>
              <a:t>e</a:t>
            </a:r>
            <a:r>
              <a:rPr lang="en-US" baseline="0" dirty="0" smtClean="0"/>
              <a:t>, divided by the probability of choosing this first term. </a:t>
            </a:r>
          </a:p>
          <a:p>
            <a:pPr marL="178257" indent="-178257">
              <a:buFont typeface="Arial" panose="020B0604020202020204" pitchFamily="34" charset="0"/>
              <a:buChar char="•"/>
            </a:pPr>
            <a:r>
              <a:rPr lang="en-US" baseline="0" dirty="0" smtClean="0"/>
              <a:t>This fraction is exactly equal to the desired answer </a:t>
            </a:r>
            <a:r>
              <a:rPr lang="en-US" i="1" baseline="0" dirty="0" smtClean="0"/>
              <a:t>L</a:t>
            </a:r>
            <a:r>
              <a:rPr lang="en-US" baseline="0" dirty="0" smtClean="0"/>
              <a:t>(</a:t>
            </a:r>
            <a:r>
              <a:rPr lang="en-US" b="1" baseline="0" dirty="0" smtClean="0"/>
              <a:t>r</a:t>
            </a:r>
            <a:r>
              <a:rPr lang="en-US" baseline="0" dirty="0" smtClean="0"/>
              <a:t>) because the self-emission </a:t>
            </a:r>
            <a:r>
              <a:rPr lang="en-US" i="1" baseline="0" dirty="0" smtClean="0"/>
              <a:t>L</a:t>
            </a:r>
            <a:r>
              <a:rPr lang="en-US" i="0" baseline="30000" dirty="0" smtClean="0"/>
              <a:t>e</a:t>
            </a:r>
            <a:r>
              <a:rPr lang="en-US" i="0" baseline="-25000" dirty="0" smtClean="0"/>
              <a:t> </a:t>
            </a:r>
            <a:r>
              <a:rPr lang="en-US" baseline="0" dirty="0" smtClean="0"/>
              <a:t>cancels out.</a:t>
            </a:r>
          </a:p>
          <a:p>
            <a:pPr marL="178257" indent="-178257">
              <a:buFont typeface="Arial" panose="020B0604020202020204" pitchFamily="34" charset="0"/>
              <a:buChar char="•"/>
            </a:pPr>
            <a:r>
              <a:rPr lang="en-US" baseline="0" dirty="0" smtClean="0"/>
              <a:t>And because evaluating the first term of the sum only involves nothing but reading the value of </a:t>
            </a:r>
            <a:r>
              <a:rPr lang="en-US" i="1" baseline="0" dirty="0" smtClean="0"/>
              <a:t>L</a:t>
            </a:r>
            <a:r>
              <a:rPr lang="en-US" i="0" baseline="30000" dirty="0" smtClean="0"/>
              <a:t>e</a:t>
            </a:r>
            <a:r>
              <a:rPr lang="en-US" baseline="0" dirty="0" smtClean="0"/>
              <a:t> from the scene database, there is really nothing left to do, so the walk terminates</a:t>
            </a:r>
            <a:r>
              <a:rPr lang="en-US" baseline="0" dirty="0" smtClean="0"/>
              <a:t>.</a:t>
            </a:r>
          </a:p>
          <a:p>
            <a:pPr marL="178257" indent="-178257">
              <a:buFont typeface="Arial" panose="020B0604020202020204" pitchFamily="34" charset="0"/>
              <a:buChar char="•"/>
            </a:pPr>
            <a:r>
              <a:rPr lang="en-US" baseline="0" dirty="0" smtClean="0"/>
              <a:t>Note that in this case, the complicated thing is calculating the termination probability, as it requires knowing the correct solution </a:t>
            </a:r>
            <a:r>
              <a:rPr lang="en-US" i="1" baseline="0" dirty="0" smtClean="0"/>
              <a:t>L</a:t>
            </a:r>
            <a:r>
              <a:rPr lang="en-US" baseline="0" dirty="0" smtClean="0"/>
              <a:t>(</a:t>
            </a:r>
            <a:r>
              <a:rPr lang="en-US" b="1" baseline="0" dirty="0" smtClean="0"/>
              <a:t>r</a:t>
            </a:r>
            <a:r>
              <a:rPr lang="en-US" baseline="0" dirty="0" smtClean="0"/>
              <a:t>).</a:t>
            </a:r>
            <a:endParaRPr lang="cs-CZ" dirty="0"/>
          </a:p>
        </p:txBody>
      </p:sp>
    </p:spTree>
    <p:extLst>
      <p:ext uri="{BB962C8B-B14F-4D97-AF65-F5344CB8AC3E}">
        <p14:creationId xmlns:p14="http://schemas.microsoft.com/office/powerpoint/2010/main" val="1201355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8257" indent="-178257">
              <a:buFont typeface="Arial" panose="020B0604020202020204" pitchFamily="34" charset="0"/>
              <a:buChar char="•"/>
            </a:pPr>
            <a:r>
              <a:rPr lang="en-US" dirty="0" smtClean="0"/>
              <a:t>If we choose the second</a:t>
            </a:r>
            <a:r>
              <a:rPr lang="en-US" baseline="0" dirty="0" smtClean="0"/>
              <a:t> term, the estimator is given by the 2</a:t>
            </a:r>
            <a:r>
              <a:rPr lang="en-US" baseline="30000" dirty="0" smtClean="0"/>
              <a:t>nd</a:t>
            </a:r>
            <a:r>
              <a:rPr lang="en-US" baseline="0" dirty="0" smtClean="0"/>
              <a:t> term of the sum (the integral) divided by the probability of choosing the 2</a:t>
            </a:r>
            <a:r>
              <a:rPr lang="en-US" baseline="30000" dirty="0" smtClean="0"/>
              <a:t>nd</a:t>
            </a:r>
            <a:r>
              <a:rPr lang="en-US" baseline="0" dirty="0" smtClean="0"/>
              <a:t> term (which is 1 minus the termination probability).</a:t>
            </a:r>
          </a:p>
          <a:p>
            <a:pPr marL="178257" indent="-178257">
              <a:buFont typeface="Arial" panose="020B0604020202020204" pitchFamily="34" charset="0"/>
              <a:buChar char="•"/>
            </a:pPr>
            <a:r>
              <a:rPr lang="en-US" baseline="0" dirty="0" smtClean="0"/>
              <a:t>We do not know the value of the integral so we replace it by its estimator.</a:t>
            </a:r>
          </a:p>
          <a:p>
            <a:pPr marL="178257" indent="-178257">
              <a:buFont typeface="Arial" panose="020B0604020202020204" pitchFamily="34" charset="0"/>
              <a:buChar char="•"/>
            </a:pPr>
            <a:r>
              <a:rPr lang="en-US" baseline="0" dirty="0" smtClean="0"/>
              <a:t>But in order for the entire random walk to yield a zero-variance result, the estimator of this integral itself must have zero variance.</a:t>
            </a:r>
          </a:p>
          <a:p>
            <a:pPr marL="178257" indent="-178257">
              <a:buFont typeface="Arial" panose="020B0604020202020204" pitchFamily="34" charset="0"/>
              <a:buChar char="•"/>
            </a:pPr>
            <a:r>
              <a:rPr lang="en-US" baseline="0" dirty="0" smtClean="0"/>
              <a:t>This is achieved by sampling the next position </a:t>
            </a:r>
            <a:r>
              <a:rPr lang="en-US" b="1" baseline="0" dirty="0" smtClean="0"/>
              <a:t>r’</a:t>
            </a:r>
            <a:r>
              <a:rPr lang="en-US" baseline="0" dirty="0" smtClean="0"/>
              <a:t> from a pdf exactly proportional to the integrand.</a:t>
            </a:r>
          </a:p>
          <a:p>
            <a:pPr marL="178257" indent="-178257">
              <a:buFont typeface="Arial" panose="020B0604020202020204" pitchFamily="34" charset="0"/>
              <a:buChar char="•"/>
            </a:pPr>
            <a:r>
              <a:rPr lang="en-US" baseline="0" dirty="0" smtClean="0"/>
              <a:t>Of course, this pdf must be properly normalized, so it is given by the integrand divided by the integral itself. </a:t>
            </a:r>
          </a:p>
          <a:p>
            <a:pPr marL="178257" indent="-178257">
              <a:buFont typeface="Arial" panose="020B0604020202020204" pitchFamily="34" charset="0"/>
              <a:buChar char="•"/>
            </a:pPr>
            <a:r>
              <a:rPr lang="en-US" baseline="0" dirty="0" smtClean="0"/>
              <a:t>The actual equations for these ideas are provided on the supplemental slide at the end of the slideshow.</a:t>
            </a:r>
          </a:p>
          <a:p>
            <a:pPr marL="178257" indent="-178257">
              <a:buFont typeface="Arial" panose="020B0604020202020204" pitchFamily="34" charset="0"/>
              <a:buChar char="•"/>
            </a:pPr>
            <a:r>
              <a:rPr lang="en-US" baseline="0" dirty="0" smtClean="0"/>
              <a:t>After some manipulations (see the supplemental slide), the estimator in this case ends up being given by the formula: L(</a:t>
            </a:r>
            <a:r>
              <a:rPr lang="en-US" b="1" baseline="0" dirty="0" smtClean="0"/>
              <a:t>r</a:t>
            </a:r>
            <a:r>
              <a:rPr lang="en-US" baseline="0" dirty="0" smtClean="0"/>
              <a:t>) &lt;L(</a:t>
            </a:r>
            <a:r>
              <a:rPr lang="en-US" b="1" baseline="0" dirty="0" smtClean="0"/>
              <a:t>r’</a:t>
            </a:r>
            <a:r>
              <a:rPr lang="en-US" baseline="0" dirty="0" smtClean="0"/>
              <a:t>)&gt; / L(</a:t>
            </a:r>
            <a:r>
              <a:rPr lang="en-US" b="1" baseline="0" dirty="0" smtClean="0"/>
              <a:t>r’</a:t>
            </a:r>
            <a:r>
              <a:rPr lang="en-US" baseline="0" dirty="0" smtClean="0"/>
              <a:t>).</a:t>
            </a:r>
          </a:p>
          <a:p>
            <a:pPr marL="178257" indent="-178257">
              <a:buFont typeface="Arial" panose="020B0604020202020204" pitchFamily="34" charset="0"/>
              <a:buChar char="•"/>
            </a:pPr>
            <a:r>
              <a:rPr lang="en-US" dirty="0" smtClean="0"/>
              <a:t>The estimator </a:t>
            </a:r>
            <a:r>
              <a:rPr lang="en-US" baseline="0" dirty="0" smtClean="0"/>
              <a:t>&lt;L(</a:t>
            </a:r>
            <a:r>
              <a:rPr lang="en-US" b="1" baseline="0" dirty="0" smtClean="0"/>
              <a:t>r’</a:t>
            </a:r>
            <a:r>
              <a:rPr lang="en-US" baseline="0" dirty="0" smtClean="0"/>
              <a:t>)&gt; is evaluated by recursively repeating the same zero-variance procedure described here for </a:t>
            </a:r>
            <a:r>
              <a:rPr lang="en-US" b="1" baseline="0" dirty="0" smtClean="0"/>
              <a:t>r</a:t>
            </a:r>
            <a:r>
              <a:rPr lang="en-US" baseline="0" dirty="0" smtClean="0"/>
              <a:t>. </a:t>
            </a:r>
          </a:p>
          <a:p>
            <a:pPr marL="178257" indent="-178257">
              <a:buFont typeface="Arial" panose="020B0604020202020204" pitchFamily="34" charset="0"/>
              <a:buChar char="•"/>
            </a:pPr>
            <a:r>
              <a:rPr lang="en-US" baseline="0" dirty="0" smtClean="0"/>
              <a:t>Sooner or later in the recursion, the first summand (self-emission) will be chosen, the walk will terminate, and start returning the actual value of L(</a:t>
            </a:r>
            <a:r>
              <a:rPr lang="en-US" b="1" baseline="0" dirty="0" smtClean="0"/>
              <a:t>r’</a:t>
            </a:r>
            <a:r>
              <a:rPr lang="en-US" baseline="0" dirty="0" smtClean="0"/>
              <a:t>) as a result of the estimator &lt;L(</a:t>
            </a:r>
            <a:r>
              <a:rPr lang="en-US" b="1" baseline="0" dirty="0" smtClean="0"/>
              <a:t>r’</a:t>
            </a:r>
            <a:r>
              <a:rPr lang="en-US" baseline="0" dirty="0" smtClean="0"/>
              <a:t>)&gt;. </a:t>
            </a:r>
          </a:p>
          <a:p>
            <a:pPr marL="178257" indent="-178257">
              <a:buFont typeface="Arial" panose="020B0604020202020204" pitchFamily="34" charset="0"/>
              <a:buChar char="•"/>
            </a:pPr>
            <a:r>
              <a:rPr lang="en-US" baseline="0" dirty="0" smtClean="0"/>
              <a:t>As a consequence, &lt;L(</a:t>
            </a:r>
            <a:r>
              <a:rPr lang="en-US" b="1" baseline="0" dirty="0" smtClean="0"/>
              <a:t>r’</a:t>
            </a:r>
            <a:r>
              <a:rPr lang="en-US" baseline="0" dirty="0" smtClean="0"/>
              <a:t>)&gt;/L(</a:t>
            </a:r>
            <a:r>
              <a:rPr lang="en-US" b="1" baseline="0" dirty="0" smtClean="0"/>
              <a:t>r’</a:t>
            </a:r>
            <a:r>
              <a:rPr lang="en-US" baseline="0" dirty="0" smtClean="0"/>
              <a:t>) will cancel out and we are, again, left with the correct answer L(</a:t>
            </a:r>
            <a:r>
              <a:rPr lang="en-US" b="1" baseline="0" dirty="0" smtClean="0"/>
              <a:t>r</a:t>
            </a:r>
            <a:r>
              <a:rPr lang="en-US" baseline="0" dirty="0" smtClean="0"/>
              <a:t>).</a:t>
            </a:r>
          </a:p>
          <a:p>
            <a:pPr marL="178257" indent="-178257">
              <a:buFont typeface="Arial" panose="020B0604020202020204" pitchFamily="34" charset="0"/>
              <a:buChar char="•"/>
            </a:pPr>
            <a:r>
              <a:rPr lang="en-US" baseline="0" dirty="0" smtClean="0"/>
              <a:t>This completes the proof that the given three rules yield a random walk that always returns the same correct answer.</a:t>
            </a:r>
            <a:endParaRPr lang="cs-CZ" dirty="0"/>
          </a:p>
        </p:txBody>
      </p:sp>
    </p:spTree>
    <p:extLst>
      <p:ext uri="{BB962C8B-B14F-4D97-AF65-F5344CB8AC3E}">
        <p14:creationId xmlns:p14="http://schemas.microsoft.com/office/powerpoint/2010/main" val="120135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8257" indent="-178257">
              <a:buFont typeface="Arial" panose="020B0604020202020204" pitchFamily="34" charset="0"/>
              <a:buChar char="•"/>
            </a:pPr>
            <a:r>
              <a:rPr lang="en-US" dirty="0" smtClean="0"/>
              <a:t>This</a:t>
            </a:r>
            <a:r>
              <a:rPr lang="en-US" baseline="0" dirty="0" smtClean="0"/>
              <a:t> work was started during my last year’s stay at </a:t>
            </a:r>
            <a:r>
              <a:rPr lang="en-US" baseline="0" dirty="0" err="1" smtClean="0"/>
              <a:t>Weta</a:t>
            </a:r>
            <a:r>
              <a:rPr lang="en-US" baseline="0" dirty="0" smtClean="0"/>
              <a:t> Digital and deals with the calculation of subsurface scattering using Monte Carlo simulation as opposed to an analytic BSSRDF model.</a:t>
            </a:r>
            <a:endParaRPr lang="cs-CZ" dirty="0"/>
          </a:p>
        </p:txBody>
      </p:sp>
    </p:spTree>
    <p:extLst>
      <p:ext uri="{BB962C8B-B14F-4D97-AF65-F5344CB8AC3E}">
        <p14:creationId xmlns:p14="http://schemas.microsoft.com/office/powerpoint/2010/main" val="1613605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It should</a:t>
            </a:r>
            <a:r>
              <a:rPr lang="en-US" baseline="0" dirty="0" smtClean="0"/>
              <a:t> now by clearer why constructing the zero-variance walk is actually that hard: We needed to know the answer </a:t>
            </a:r>
            <a:r>
              <a:rPr lang="en-US" i="1" baseline="0" dirty="0" smtClean="0"/>
              <a:t>L</a:t>
            </a:r>
            <a:r>
              <a:rPr lang="en-US" baseline="0" dirty="0" smtClean="0"/>
              <a:t>(</a:t>
            </a:r>
            <a:r>
              <a:rPr lang="en-US" b="1" baseline="0" dirty="0" smtClean="0"/>
              <a:t>r</a:t>
            </a:r>
            <a:r>
              <a:rPr lang="en-US" baseline="0" dirty="0" smtClean="0"/>
              <a:t>) to decide the termination criterion. Furthermore, we  needed to sample from the product of the correct answer and the transport kernel to pick the next phase-space position.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However, by using an approximate solution to preform these two operations, we can achieve a random walk that is close to the zero-variance ideal.</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One way to obtain the approximate solution is through a rough Monte Carlo pre-calculation.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This idea has been used before in graphics, though without the reference to the theory of zero-variance walks (e.g. [Jensen 1995, </a:t>
            </a:r>
            <a:r>
              <a:rPr lang="en-US" baseline="0" dirty="0" err="1" smtClean="0"/>
              <a:t>Vorba</a:t>
            </a:r>
            <a:r>
              <a:rPr lang="en-US" baseline="0" dirty="0" smtClean="0"/>
              <a:t> et al. 2014] and many others).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These works use sampling according to the product of the BRDF and the incoming radiance to choose the direction of the next ray in path tracing.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This corresponds to choosing the next phase-space position </a:t>
            </a:r>
            <a:r>
              <a:rPr lang="en-US" b="1" baseline="0" dirty="0" smtClean="0"/>
              <a:t>r’</a:t>
            </a:r>
            <a:r>
              <a:rPr lang="en-US" baseline="0" dirty="0" smtClean="0"/>
              <a:t> with a pdf proportional to the integrand of the transport equation.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However, what many of these previous works have missed is that in a truly zero-variance walk, the rules for terminating the walk must also be modified from the usual ones.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Probably the </a:t>
            </a:r>
            <a:r>
              <a:rPr lang="en-US" baseline="0" dirty="0" smtClean="0"/>
              <a:t>first work in graphics </a:t>
            </a:r>
            <a:r>
              <a:rPr lang="en-US" baseline="0" dirty="0" smtClean="0"/>
              <a:t>to consider the </a:t>
            </a:r>
            <a:r>
              <a:rPr lang="en-US" baseline="0" dirty="0" smtClean="0"/>
              <a:t>path termination issue </a:t>
            </a:r>
            <a:r>
              <a:rPr lang="en-US" baseline="0" dirty="0" smtClean="0"/>
              <a:t>in conjunction with approximating a zero-variance scheme is </a:t>
            </a:r>
            <a:r>
              <a:rPr lang="en-US" baseline="0" dirty="0" smtClean="0"/>
              <a:t>that of </a:t>
            </a:r>
            <a:r>
              <a:rPr lang="en-US" baseline="0" dirty="0" err="1" smtClean="0"/>
              <a:t>Vorba</a:t>
            </a:r>
            <a:r>
              <a:rPr lang="en-US" baseline="0" dirty="0" smtClean="0"/>
              <a:t> et al. [2014].</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Another option for obtaining the approximate solution is using an analytic solution for a canonical configuration for which a closed-form solution exists and which that is similar to the practical configuration under consideration.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This is the approach that we use for simulating subsurface scattering.</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cs-CZ" dirty="0"/>
          </a:p>
        </p:txBody>
      </p:sp>
    </p:spTree>
    <p:extLst>
      <p:ext uri="{BB962C8B-B14F-4D97-AF65-F5344CB8AC3E}">
        <p14:creationId xmlns:p14="http://schemas.microsoft.com/office/powerpoint/2010/main" val="1954699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r>
              <a:rPr lang="en-US" dirty="0" smtClean="0"/>
              <a:t> Let us now follow</a:t>
            </a:r>
            <a:r>
              <a:rPr lang="en-US" baseline="0" dirty="0" smtClean="0"/>
              <a:t> </a:t>
            </a:r>
            <a:r>
              <a:rPr lang="en-US" baseline="0" dirty="0" err="1" smtClean="0"/>
              <a:t>Dwivedi’s</a:t>
            </a:r>
            <a:r>
              <a:rPr lang="en-US" baseline="0" dirty="0" smtClean="0"/>
              <a:t> work and approximate a zero variance walk for subsurface scattering.</a:t>
            </a: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8257" indent="-178257" defTabSz="950702">
              <a:buFont typeface="Arial" panose="020B0604020202020204" pitchFamily="34" charset="0"/>
              <a:buChar char="•"/>
              <a:defRPr/>
            </a:pPr>
            <a:r>
              <a:rPr lang="en-US" dirty="0" smtClean="0"/>
              <a:t>We apply the technique in a </a:t>
            </a:r>
            <a:r>
              <a:rPr lang="en-US" baseline="0" dirty="0" smtClean="0"/>
              <a:t>unidirectional path tracer.</a:t>
            </a:r>
          </a:p>
          <a:p>
            <a:pPr marL="178257" indent="-178257" defTabSz="950702">
              <a:buFont typeface="Arial" panose="020B0604020202020204" pitchFamily="34" charset="0"/>
              <a:buChar char="•"/>
              <a:defRPr/>
            </a:pPr>
            <a:r>
              <a:rPr lang="en-US" baseline="0" dirty="0" smtClean="0"/>
              <a:t>The zero-variance-based random walk is used only for the part of the path under the surface.</a:t>
            </a:r>
          </a:p>
          <a:p>
            <a:pPr marL="178257" indent="-178257" defTabSz="950702">
              <a:buFont typeface="Arial" panose="020B0604020202020204" pitchFamily="34" charset="0"/>
              <a:buChar char="•"/>
              <a:defRPr/>
            </a:pPr>
            <a:r>
              <a:rPr lang="en-US" baseline="0" dirty="0" smtClean="0"/>
              <a:t>The rest of the path is not affected at all and follows the same rules as in a regular path tracer.</a:t>
            </a:r>
            <a:endParaRPr lang="cs-CZ" dirty="0" smtClean="0"/>
          </a:p>
          <a:p>
            <a:endParaRPr lang="cs-CZ" dirty="0"/>
          </a:p>
        </p:txBody>
      </p:sp>
    </p:spTree>
    <p:extLst>
      <p:ext uri="{BB962C8B-B14F-4D97-AF65-F5344CB8AC3E}">
        <p14:creationId xmlns:p14="http://schemas.microsoft.com/office/powerpoint/2010/main" val="3799021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8257" indent="-178257" defTabSz="950702">
              <a:buFont typeface="Arial" panose="020B0604020202020204" pitchFamily="34" charset="0"/>
              <a:buChar char="•"/>
              <a:defRPr/>
            </a:pPr>
            <a:r>
              <a:rPr lang="en-US" dirty="0" smtClean="0"/>
              <a:t>Since </a:t>
            </a:r>
            <a:r>
              <a:rPr lang="en-US" baseline="0" dirty="0" smtClean="0"/>
              <a:t>we do not know what the path tracer will encounter after escaping from the surface, we assume, for the sake of constructing the zero-variance walk, white-sky illumination, uniform in the directional and spatial domains. </a:t>
            </a:r>
          </a:p>
          <a:p>
            <a:pPr marL="178257" indent="-178257" defTabSz="950702">
              <a:buFont typeface="Arial" panose="020B0604020202020204" pitchFamily="34" charset="0"/>
              <a:buChar char="•"/>
              <a:defRPr/>
            </a:pPr>
            <a:r>
              <a:rPr lang="en-US" baseline="0" dirty="0" smtClean="0"/>
              <a:t>This is equivalent to saying that ‘escape’ from the medium is our only source of importance that guides the random walk.</a:t>
            </a:r>
          </a:p>
          <a:p>
            <a:pPr marL="178257" indent="-178257" defTabSz="950702">
              <a:buFont typeface="Arial" panose="020B0604020202020204" pitchFamily="34" charset="0"/>
              <a:buChar char="•"/>
              <a:defRPr/>
            </a:pPr>
            <a:r>
              <a:rPr lang="en-US" baseline="0" dirty="0" smtClean="0"/>
              <a:t>Note that this is not a </a:t>
            </a:r>
            <a:r>
              <a:rPr lang="en-US" dirty="0" smtClean="0"/>
              <a:t>necessary step: the general theory (‘</a:t>
            </a:r>
            <a:r>
              <a:rPr lang="en-US" dirty="0" err="1" smtClean="0"/>
              <a:t>Caseology</a:t>
            </a:r>
            <a:r>
              <a:rPr lang="en-US" dirty="0" smtClean="0"/>
              <a:t>’</a:t>
            </a:r>
            <a:r>
              <a:rPr lang="en-US" baseline="0" dirty="0" smtClean="0"/>
              <a:t> </a:t>
            </a:r>
            <a:r>
              <a:rPr lang="en-US" dirty="0" smtClean="0"/>
              <a:t>on</a:t>
            </a:r>
            <a:r>
              <a:rPr lang="en-US" baseline="0" dirty="0" smtClean="0"/>
              <a:t> the next slide) </a:t>
            </a:r>
            <a:r>
              <a:rPr lang="en-US" dirty="0" smtClean="0"/>
              <a:t>permits knowing (in theory) the full directional radiance distribution inside some volume due to a particular light source(s) outside of it. In this much more complicated case, the approximate internal radiance solution would guide the subsurface sub-paths not only to try to escape the medium, but also tend to positions which permit angle selections that then leave the medium in a direction that tends to hit the light. However, this would be quite complex in practice so we decided not to pursue</a:t>
            </a:r>
            <a:r>
              <a:rPr lang="en-US" baseline="0" dirty="0" smtClean="0"/>
              <a:t> this option.</a:t>
            </a:r>
          </a:p>
          <a:p>
            <a:pPr marL="0" indent="0" defTabSz="950702">
              <a:buFont typeface="Arial" panose="020B0604020202020204" pitchFamily="34" charset="0"/>
              <a:buNone/>
              <a:defRPr/>
            </a:pPr>
            <a:endParaRPr lang="cs-CZ" dirty="0" smtClean="0"/>
          </a:p>
        </p:txBody>
      </p:sp>
    </p:spTree>
    <p:extLst>
      <p:ext uri="{BB962C8B-B14F-4D97-AF65-F5344CB8AC3E}">
        <p14:creationId xmlns:p14="http://schemas.microsoft.com/office/powerpoint/2010/main" val="3799021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US" dirty="0" smtClean="0"/>
              <a:t>In order to be able to build upon the zero-variance theory in constructing the random walk, we need an approximation of the radiance solution under the surface.</a:t>
            </a:r>
          </a:p>
          <a:p>
            <a:pPr marL="171450" indent="-171450">
              <a:buFont typeface="Arial" panose="020B0604020202020204" pitchFamily="34" charset="0"/>
              <a:buChar char="•"/>
            </a:pPr>
            <a:r>
              <a:rPr lang="en-US" dirty="0" smtClean="0"/>
              <a:t>Note</a:t>
            </a:r>
            <a:r>
              <a:rPr lang="en-US" baseline="0" dirty="0" smtClean="0"/>
              <a:t> that the Monte Carlo estimator that we construct is unbiased irrespective of the accuracy of this approximate solution; the accuracy only affects the variance reduction but not the unbiasedness of the resulting estimator.</a:t>
            </a:r>
          </a:p>
          <a:p>
            <a:pPr marL="171450" indent="-171450">
              <a:buFont typeface="Arial" panose="020B0604020202020204" pitchFamily="34" charset="0"/>
              <a:buChar char="•"/>
            </a:pPr>
            <a:r>
              <a:rPr lang="en-US" baseline="0" dirty="0" smtClean="0"/>
              <a:t>For this reason, we choose to approximate the true sub-surface distribution of radiance using a solution for a half-space with flat boundary.</a:t>
            </a:r>
          </a:p>
          <a:p>
            <a:pPr marL="171450" indent="-171450">
              <a:buFont typeface="Arial" panose="020B0604020202020204" pitchFamily="34" charset="0"/>
              <a:buChar char="•"/>
            </a:pPr>
            <a:r>
              <a:rPr lang="en-US" baseline="0" dirty="0" smtClean="0"/>
              <a:t>In this setting, the phase space position </a:t>
            </a:r>
            <a:r>
              <a:rPr lang="en-US" b="1" baseline="0" dirty="0" smtClean="0"/>
              <a:t>r</a:t>
            </a:r>
            <a:r>
              <a:rPr lang="en-US" baseline="0" dirty="0" smtClean="0"/>
              <a:t> can be specified by the (optical) depth under the surface, </a:t>
            </a:r>
            <a:r>
              <a:rPr lang="en-US" i="1" baseline="0" dirty="0" smtClean="0"/>
              <a:t>x</a:t>
            </a:r>
            <a:r>
              <a:rPr lang="en-US" baseline="0" dirty="0" smtClean="0"/>
              <a:t>, and the direction cosine </a:t>
            </a:r>
            <a:r>
              <a:rPr lang="en-US" i="1" baseline="0" dirty="0" smtClean="0">
                <a:latin typeface="Symbol" panose="05050102010706020507" pitchFamily="18" charset="2"/>
              </a:rPr>
              <a:t>u</a:t>
            </a:r>
            <a:r>
              <a:rPr lang="en-US" baseline="0" dirty="0" smtClean="0"/>
              <a:t>.</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exact half-space solutions that we use can be derived in several ways, including what is known as </a:t>
            </a:r>
            <a:r>
              <a:rPr lang="en-US" dirty="0" err="1" smtClean="0"/>
              <a:t>Caseology</a:t>
            </a:r>
            <a:r>
              <a:rPr lang="en-US" dirty="0" smtClean="0"/>
              <a:t>, named after Kenneth Case who was on the theoretical division at Los Alamos building the first bombs. In 1960 Case studied in detail the 'spectrum' of the transport operator in the plane-parallel case, and derived an expansion into the discrete asymptotic diffusion mode, and the continuous spectrum of 'singular </a:t>
            </a:r>
            <a:r>
              <a:rPr lang="en-US" dirty="0" err="1" smtClean="0"/>
              <a:t>eigenfunctions</a:t>
            </a:r>
            <a:r>
              <a:rPr lang="en-US" dirty="0" smtClean="0"/>
              <a:t>' - so named because the angular distributions (the</a:t>
            </a:r>
            <a:r>
              <a:rPr lang="en-US" baseline="0" dirty="0" smtClean="0"/>
              <a:t> phi-functions on the slide</a:t>
            </a:r>
            <a:r>
              <a:rPr lang="en-US" dirty="0" smtClean="0"/>
              <a:t>) for the transient terms are singular. This study of the structure of exact solutions in transport is incredibly insightful and we are the first, to our knowledge, to exploit it directly in a rendering technique.</a:t>
            </a:r>
          </a:p>
          <a:p>
            <a:pPr marL="171450" indent="-171450">
              <a:buFont typeface="Arial" panose="020B0604020202020204" pitchFamily="34" charset="0"/>
              <a:buChar char="•"/>
            </a:pPr>
            <a:r>
              <a:rPr lang="en-US" dirty="0" smtClean="0"/>
              <a:t>Each </a:t>
            </a:r>
            <a:r>
              <a:rPr lang="en-US" dirty="0" err="1" smtClean="0"/>
              <a:t>eigenfunction</a:t>
            </a:r>
            <a:r>
              <a:rPr lang="en-US" dirty="0" smtClean="0"/>
              <a:t> of the spectrum has the same form: the spatial term that only depends on the depth under the surface is a simple exponential, with different </a:t>
            </a:r>
            <a:r>
              <a:rPr lang="en-US" dirty="0" err="1" smtClean="0"/>
              <a:t>eigenfunctions</a:t>
            </a:r>
            <a:r>
              <a:rPr lang="en-US" dirty="0" smtClean="0"/>
              <a:t> having different decay rates.</a:t>
            </a:r>
            <a:r>
              <a:rPr lang="en-US" baseline="0" dirty="0" smtClean="0"/>
              <a:t> The angular term then corresponds to integrating the spatial term along a line from a given depth in a given direction.</a:t>
            </a:r>
            <a:endParaRPr lang="cs-CZ" dirty="0"/>
          </a:p>
        </p:txBody>
      </p:sp>
    </p:spTree>
    <p:extLst>
      <p:ext uri="{BB962C8B-B14F-4D97-AF65-F5344CB8AC3E}">
        <p14:creationId xmlns:p14="http://schemas.microsoft.com/office/powerpoint/2010/main" val="3799021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US" dirty="0" smtClean="0"/>
              <a:t>Since the complete solution is rather complex – being given by</a:t>
            </a:r>
            <a:r>
              <a:rPr lang="en-US" baseline="0" dirty="0" smtClean="0"/>
              <a:t> an integral over the spectrum – </a:t>
            </a:r>
            <a:r>
              <a:rPr lang="en-US" baseline="0" dirty="0" err="1" smtClean="0"/>
              <a:t>Dwivedi</a:t>
            </a:r>
            <a:r>
              <a:rPr lang="en-US" baseline="0" dirty="0" smtClean="0"/>
              <a:t> choose to only use the discrete (asymptotic) mode of the spectrum, disregarding its continuous part.</a:t>
            </a:r>
          </a:p>
          <a:p>
            <a:pPr marL="171450" indent="-171450">
              <a:buFont typeface="Arial" panose="020B0604020202020204" pitchFamily="34" charset="0"/>
              <a:buChar char="•"/>
            </a:pPr>
            <a:r>
              <a:rPr lang="en-US" baseline="0" dirty="0" smtClean="0"/>
              <a:t>This is a reasonable assumption because the spatial part of the discrete mode has a slower decay rate than the rest of the spectrum. Therefore, as one moves away from the boundary, this terms dominates all the other terms and </a:t>
            </a:r>
            <a:r>
              <a:rPr lang="en-US" i="1" baseline="0" dirty="0" smtClean="0"/>
              <a:t>asymptotically </a:t>
            </a:r>
            <a:r>
              <a:rPr lang="en-US" baseline="0" dirty="0" smtClean="0"/>
              <a:t>becomes the correct solution.</a:t>
            </a:r>
            <a:endParaRPr lang="cs-CZ" dirty="0"/>
          </a:p>
        </p:txBody>
      </p:sp>
    </p:spTree>
    <p:extLst>
      <p:ext uri="{BB962C8B-B14F-4D97-AF65-F5344CB8AC3E}">
        <p14:creationId xmlns:p14="http://schemas.microsoft.com/office/powerpoint/2010/main" val="3799021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US" dirty="0" smtClean="0"/>
              <a:t>This slide illustrates</a:t>
            </a:r>
            <a:r>
              <a:rPr lang="en-US" baseline="0" dirty="0" smtClean="0"/>
              <a:t> in a log-plot the accuracy of approximating the spatial part of the sub-surface solution (the dotted lines) with a single exponential (the straight dashed lines).</a:t>
            </a:r>
          </a:p>
          <a:p>
            <a:pPr marL="171450" indent="-171450">
              <a:buFont typeface="Arial" panose="020B0604020202020204" pitchFamily="34" charset="0"/>
              <a:buChar char="•"/>
            </a:pPr>
            <a:r>
              <a:rPr lang="en-US" baseline="0" dirty="0" smtClean="0"/>
              <a:t>We can see that the approximation is very accurate for the low absorption case (high albedo). As the absorption increases (albedo decreases) the approximation becomes less accurate, especially near the boundary, where the transient terms (the continuous part of the Case’s spectrum) dominates the solution.</a:t>
            </a:r>
            <a:endParaRPr lang="cs-CZ" dirty="0"/>
          </a:p>
        </p:txBody>
      </p:sp>
    </p:spTree>
    <p:extLst>
      <p:ext uri="{BB962C8B-B14F-4D97-AF65-F5344CB8AC3E}">
        <p14:creationId xmlns:p14="http://schemas.microsoft.com/office/powerpoint/2010/main" val="1333325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US" dirty="0" smtClean="0"/>
              <a:t>We</a:t>
            </a:r>
            <a:r>
              <a:rPr lang="en-US" baseline="0" dirty="0" smtClean="0"/>
              <a:t> follow </a:t>
            </a:r>
            <a:r>
              <a:rPr lang="en-US" baseline="0" dirty="0" err="1" smtClean="0"/>
              <a:t>Dwivedi</a:t>
            </a:r>
            <a:r>
              <a:rPr lang="en-US" baseline="0" dirty="0" smtClean="0"/>
              <a:t> and use only the discrete, asymptotic term as an approximation of the true solution under the surface for constructing the random walk.</a:t>
            </a:r>
          </a:p>
          <a:p>
            <a:pPr marL="171450" indent="-171450">
              <a:buFont typeface="Arial" panose="020B0604020202020204" pitchFamily="34" charset="0"/>
              <a:buChar char="•"/>
            </a:pPr>
            <a:r>
              <a:rPr lang="en-US" baseline="0" dirty="0" smtClean="0"/>
              <a:t>Given a particle as a location </a:t>
            </a:r>
            <a:r>
              <a:rPr lang="en-US" b="1" baseline="0" dirty="0" smtClean="0"/>
              <a:t>r</a:t>
            </a:r>
            <a:r>
              <a:rPr lang="en-US" baseline="0" dirty="0" smtClean="0"/>
              <a:t> = (</a:t>
            </a:r>
            <a:r>
              <a:rPr lang="en-US" i="1" baseline="0" dirty="0" smtClean="0"/>
              <a:t>x</a:t>
            </a:r>
            <a:r>
              <a:rPr lang="en-US" baseline="0" dirty="0" smtClean="0"/>
              <a:t>, </a:t>
            </a:r>
            <a:r>
              <a:rPr lang="en-US" i="1" baseline="0" dirty="0" smtClean="0"/>
              <a:t>u</a:t>
            </a:r>
            <a:r>
              <a:rPr lang="en-US" baseline="0" dirty="0" smtClean="0"/>
              <a:t>) under the surface, we want to randomly sample its next position </a:t>
            </a:r>
            <a:r>
              <a:rPr lang="en-US" b="1" baseline="0" dirty="0" smtClean="0"/>
              <a:t>r’</a:t>
            </a:r>
            <a:r>
              <a:rPr lang="en-US" baseline="0" dirty="0" smtClean="0"/>
              <a:t> = (x’, u’).</a:t>
            </a:r>
          </a:p>
          <a:p>
            <a:pPr marL="171450" indent="-171450">
              <a:buFont typeface="Arial" panose="020B0604020202020204" pitchFamily="34" charset="0"/>
              <a:buChar char="•"/>
            </a:pPr>
            <a:r>
              <a:rPr lang="en-US" baseline="0" dirty="0" smtClean="0"/>
              <a:t>This is decomposed into sampling the next collision distance along the line from </a:t>
            </a:r>
            <a:r>
              <a:rPr lang="en-US" i="1" baseline="0" dirty="0" smtClean="0"/>
              <a:t>x</a:t>
            </a:r>
            <a:r>
              <a:rPr lang="en-US" baseline="0" dirty="0" smtClean="0"/>
              <a:t> in the direction </a:t>
            </a:r>
            <a:r>
              <a:rPr lang="en-US" i="1" baseline="0" dirty="0" smtClean="0"/>
              <a:t>u</a:t>
            </a:r>
            <a:r>
              <a:rPr lang="en-US" baseline="0" dirty="0" smtClean="0"/>
              <a:t>, followed by sampling the new particle direction.</a:t>
            </a:r>
          </a:p>
          <a:p>
            <a:pPr marL="171450" indent="-171450">
              <a:buFont typeface="Arial" panose="020B0604020202020204" pitchFamily="34" charset="0"/>
              <a:buChar char="•"/>
            </a:pPr>
            <a:r>
              <a:rPr lang="en-US" baseline="0" dirty="0" smtClean="0"/>
              <a:t>When sampling the collision distance, the zero-variance theory tells us that we should do this with a pdf proportional to the product of the spatial part of the transport kernel (i.e. transmittance = exponential) and the solution (which we assume to the Case’s discrete mode = exponential).</a:t>
            </a:r>
          </a:p>
          <a:p>
            <a:pPr marL="171450" indent="-171450">
              <a:buFont typeface="Arial" panose="020B0604020202020204" pitchFamily="34" charset="0"/>
              <a:buChar char="•"/>
            </a:pPr>
            <a:r>
              <a:rPr lang="en-US" baseline="0" dirty="0" smtClean="0"/>
              <a:t>This yields an extremely convenient result, where we sample from a simple exponential pdf, where the transport coefficient is modified from its true value using the equation shown on the slide.</a:t>
            </a:r>
          </a:p>
          <a:p>
            <a:pPr marL="171450" indent="-171450">
              <a:buFont typeface="Arial" panose="020B0604020202020204" pitchFamily="34" charset="0"/>
              <a:buChar char="•"/>
            </a:pPr>
            <a:r>
              <a:rPr lang="en-US" baseline="0" dirty="0" smtClean="0"/>
              <a:t>Note that this is exactly equivalent to the idea of path stretching: for directions toward the boundary the sampled distance will be stretched, whereas it will be shortened for directions away from the boundary.</a:t>
            </a:r>
          </a:p>
          <a:p>
            <a:pPr marL="171450" indent="-171450">
              <a:buFont typeface="Arial" panose="020B0604020202020204" pitchFamily="34" charset="0"/>
              <a:buChar char="•"/>
            </a:pPr>
            <a:r>
              <a:rPr lang="en-US" baseline="0" dirty="0" smtClean="0"/>
              <a:t>Note that the </a:t>
            </a:r>
            <a:r>
              <a:rPr lang="en-US" i="1" baseline="0" dirty="0" smtClean="0"/>
              <a:t>v</a:t>
            </a:r>
            <a:r>
              <a:rPr lang="en-US" i="0" baseline="-25000" dirty="0" smtClean="0"/>
              <a:t>0</a:t>
            </a:r>
            <a:r>
              <a:rPr lang="en-US" baseline="0" dirty="0" smtClean="0"/>
              <a:t> parameter is a constant here, because it only depends on the single scattering albedo of the medium.</a:t>
            </a:r>
          </a:p>
        </p:txBody>
      </p:sp>
    </p:spTree>
    <p:extLst>
      <p:ext uri="{BB962C8B-B14F-4D97-AF65-F5344CB8AC3E}">
        <p14:creationId xmlns:p14="http://schemas.microsoft.com/office/powerpoint/2010/main" val="2148100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US" dirty="0" smtClean="0"/>
              <a:t>The</a:t>
            </a:r>
            <a:r>
              <a:rPr lang="en-US" baseline="0" dirty="0" smtClean="0"/>
              <a:t> work of </a:t>
            </a:r>
            <a:r>
              <a:rPr lang="en-US" baseline="0" dirty="0" err="1" smtClean="0"/>
              <a:t>Dwivedi</a:t>
            </a:r>
            <a:r>
              <a:rPr lang="en-US" baseline="0" dirty="0" smtClean="0"/>
              <a:t> was the first to point out that path stretching must be accompanied by a corresponding modification of the direction sampling in order to achieve a robust variance reduction.</a:t>
            </a:r>
          </a:p>
          <a:p>
            <a:pPr marL="171450" indent="-171450">
              <a:buFont typeface="Arial" panose="020B0604020202020204" pitchFamily="34" charset="0"/>
              <a:buChar char="•"/>
            </a:pPr>
            <a:r>
              <a:rPr lang="en-US" baseline="0" dirty="0" smtClean="0"/>
              <a:t>This follows naturally from the zero-variance theory: we need to sample the direction from the product of the angular part of the transport kernel (=phase function) and the angular part of the true solution.</a:t>
            </a:r>
          </a:p>
          <a:p>
            <a:pPr marL="171450" indent="-171450">
              <a:buFont typeface="Arial" panose="020B0604020202020204" pitchFamily="34" charset="0"/>
              <a:buChar char="•"/>
            </a:pPr>
            <a:r>
              <a:rPr lang="en-US" baseline="0" dirty="0" smtClean="0"/>
              <a:t>In our work, we assume isotropic media with a constant phase function, so we only need to sample from a pdf proportional to the angular part of the solution.</a:t>
            </a:r>
          </a:p>
          <a:p>
            <a:pPr marL="171450" indent="-171450">
              <a:buFont typeface="Arial" panose="020B0604020202020204" pitchFamily="34" charset="0"/>
              <a:buChar char="•"/>
            </a:pPr>
            <a:r>
              <a:rPr lang="en-US" baseline="0" dirty="0" smtClean="0"/>
              <a:t>This can be derived simply by integrating the spatial part of the solution (=exponential) along lines of different direction.</a:t>
            </a:r>
          </a:p>
          <a:p>
            <a:pPr marL="171450" indent="-171450">
              <a:buFont typeface="Arial" panose="020B0604020202020204" pitchFamily="34" charset="0"/>
              <a:buChar char="•"/>
            </a:pPr>
            <a:r>
              <a:rPr lang="en-US" baseline="0" dirty="0" smtClean="0"/>
              <a:t>Furthermore, in deriving the angular solution, </a:t>
            </a:r>
            <a:r>
              <a:rPr lang="en-US" baseline="0" dirty="0" err="1" smtClean="0"/>
              <a:t>Dwivedi</a:t>
            </a:r>
            <a:r>
              <a:rPr lang="en-US" baseline="0" dirty="0" smtClean="0"/>
              <a:t> assumes that the spatial solution extends beyond the boundary surface, so he does not need to treat the direction toward the boundary as a special case.</a:t>
            </a:r>
          </a:p>
          <a:p>
            <a:pPr marL="171450" indent="-171450">
              <a:buFont typeface="Arial" panose="020B0604020202020204" pitchFamily="34" charset="0"/>
              <a:buChar char="•"/>
            </a:pPr>
            <a:r>
              <a:rPr lang="en-US" baseline="0" dirty="0" smtClean="0"/>
              <a:t>This yields an extremely elegant solution for the angular part, which is independent of the depth under the </a:t>
            </a:r>
            <a:r>
              <a:rPr lang="en-US" baseline="0" dirty="0" smtClean="0"/>
              <a:t>surface, and can </a:t>
            </a:r>
            <a:r>
              <a:rPr lang="en-US" baseline="0" dirty="0" smtClean="0"/>
              <a:t>be easily normalized and used for sampling in a closed form.</a:t>
            </a:r>
            <a:endParaRPr lang="en-US" dirty="0" smtClean="0"/>
          </a:p>
          <a:p>
            <a:pPr marL="171450" indent="-171450">
              <a:buFont typeface="Arial" panose="020B0604020202020204" pitchFamily="34" charset="0"/>
              <a:buChar char="•"/>
            </a:pPr>
            <a:r>
              <a:rPr lang="en-US" dirty="0" smtClean="0"/>
              <a:t>Note that because we only assumed 'escape' as our goal, the ‘guided’ direction selection only involves modifying the selection of the direction</a:t>
            </a:r>
            <a:r>
              <a:rPr lang="en-US" baseline="0" dirty="0" smtClean="0"/>
              <a:t> cosine </a:t>
            </a:r>
            <a:r>
              <a:rPr lang="en-US" i="1" baseline="0" dirty="0" smtClean="0"/>
              <a:t>u</a:t>
            </a:r>
            <a:r>
              <a:rPr lang="en-US" dirty="0" smtClean="0"/>
              <a:t>: the azimuthal angle selections at each step are chosen uniformly. This is one feature that would change if, say, you knew the source of light outside the medium came from a particular direction. In these cases, more advanced deterministic solutions interior to the medium would be required, and works of </a:t>
            </a:r>
            <a:r>
              <a:rPr lang="en-US" dirty="0" err="1" smtClean="0"/>
              <a:t>Jakob</a:t>
            </a:r>
            <a:r>
              <a:rPr lang="en-US" dirty="0" smtClean="0"/>
              <a:t> et al. [2014] (</a:t>
            </a:r>
            <a:r>
              <a:rPr lang="en-US" i="1" dirty="0" smtClean="0"/>
              <a:t>A Comprehensive Framework for Rendering Layered Materials</a:t>
            </a:r>
            <a:r>
              <a:rPr lang="en-US" dirty="0" smtClean="0"/>
              <a:t>) and </a:t>
            </a:r>
            <a:r>
              <a:rPr lang="en-US" dirty="0" err="1" smtClean="0"/>
              <a:t>d’Eon</a:t>
            </a:r>
            <a:r>
              <a:rPr lang="en-US" dirty="0" smtClean="0"/>
              <a:t> [2014] (</a:t>
            </a:r>
            <a:r>
              <a:rPr lang="en-US" b="0" i="1" dirty="0" smtClean="0"/>
              <a:t>A Dual-Beam 3D Searchlight BSSRDF</a:t>
            </a:r>
            <a:r>
              <a:rPr lang="en-US" dirty="0" smtClean="0"/>
              <a:t>) could both be used to produce such importance functions for walk guidance (for the plane-parallel directional light source case, or the point source near a subsurface surface case).</a:t>
            </a:r>
            <a:endParaRPr lang="cs-CZ" dirty="0"/>
          </a:p>
        </p:txBody>
      </p:sp>
    </p:spTree>
    <p:extLst>
      <p:ext uri="{BB962C8B-B14F-4D97-AF65-F5344CB8AC3E}">
        <p14:creationId xmlns:p14="http://schemas.microsoft.com/office/powerpoint/2010/main" val="1695074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US" dirty="0" smtClean="0"/>
              <a:t>These plots</a:t>
            </a:r>
            <a:r>
              <a:rPr lang="en-US" baseline="0" dirty="0" smtClean="0"/>
              <a:t> show the resulting angular pdf (the horizontal axis corresponds to the direction cosine and the vertical axis is the pdf value).</a:t>
            </a:r>
          </a:p>
          <a:p>
            <a:pPr marL="171450" indent="-171450">
              <a:buFont typeface="Arial" panose="020B0604020202020204" pitchFamily="34" charset="0"/>
              <a:buChar char="•"/>
            </a:pPr>
            <a:r>
              <a:rPr lang="en-US" baseline="0" dirty="0" smtClean="0"/>
              <a:t>We can see that for low absorption (high albedo) the solution is mostly uniform, which corresponds to the well-known fact that the diffusive multiple scattering in low-absorption media leads to a solution that is mostly uniform in directions.</a:t>
            </a:r>
          </a:p>
          <a:p>
            <a:pPr marL="171450" indent="-171450">
              <a:buFont typeface="Arial" panose="020B0604020202020204" pitchFamily="34" charset="0"/>
              <a:buChar char="•"/>
            </a:pPr>
            <a:r>
              <a:rPr lang="en-US" baseline="0" dirty="0" smtClean="0"/>
              <a:t>For high absorption, we can see a pronounced peak of the distribution with strong preference to sampling directions toward the boundary.</a:t>
            </a:r>
            <a:endParaRPr lang="cs-CZ" dirty="0"/>
          </a:p>
        </p:txBody>
      </p:sp>
    </p:spTree>
    <p:extLst>
      <p:ext uri="{BB962C8B-B14F-4D97-AF65-F5344CB8AC3E}">
        <p14:creationId xmlns:p14="http://schemas.microsoft.com/office/powerpoint/2010/main" val="400678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8257" indent="-178257">
              <a:buFont typeface="Arial" panose="020B0604020202020204" pitchFamily="34" charset="0"/>
              <a:buChar char="•"/>
            </a:pPr>
            <a:r>
              <a:rPr lang="en-US" dirty="0" smtClean="0"/>
              <a:t>The MC simulation involves </a:t>
            </a:r>
            <a:r>
              <a:rPr lang="en-US" baseline="0" dirty="0" smtClean="0"/>
              <a:t>a random walk, where the light path enters under the surface, scatters around in a way that is totally oblivious to where the surface actually is and then eventually, it may get out and connect to light sources, but often it just dies somewhere under the surface.</a:t>
            </a:r>
          </a:p>
          <a:p>
            <a:pPr marL="178257" indent="-178257">
              <a:buFont typeface="Arial" panose="020B0604020202020204" pitchFamily="34" charset="0"/>
              <a:buChar char="•"/>
            </a:pPr>
            <a:r>
              <a:rPr lang="en-US" baseline="0" dirty="0" smtClean="0"/>
              <a:t>The visualization (top right) shows a superposition of a number of such random walks and you can see that they have the tendency to wander quite far from the entry point</a:t>
            </a:r>
            <a:r>
              <a:rPr lang="en-US" baseline="0" dirty="0" smtClean="0"/>
              <a:t>.</a:t>
            </a:r>
            <a:endParaRPr lang="en-US" baseline="0" dirty="0" smtClean="0"/>
          </a:p>
          <a:p>
            <a:pPr marL="178257" indent="-178257">
              <a:buFont typeface="Arial" panose="020B0604020202020204" pitchFamily="34" charset="0"/>
              <a:buChar char="•"/>
            </a:pPr>
            <a:endParaRPr lang="en-US" baseline="0" dirty="0" smtClean="0"/>
          </a:p>
          <a:p>
            <a:pPr marL="178257" indent="-178257">
              <a:buFont typeface="Arial" panose="020B0604020202020204" pitchFamily="34" charset="0"/>
              <a:buChar char="•"/>
            </a:pPr>
            <a:r>
              <a:rPr lang="en-US" baseline="0" dirty="0" smtClean="0"/>
              <a:t>We </a:t>
            </a:r>
            <a:r>
              <a:rPr lang="en-US" baseline="0" dirty="0" smtClean="0"/>
              <a:t>thought </a:t>
            </a:r>
            <a:r>
              <a:rPr lang="en-US" baseline="0" dirty="0" smtClean="0"/>
              <a:t>this wasn’t a particularly smart way of doing things and we wanted to somehow inform the random walk that it should eventually get back to the surface because that’s where the light sources can be found.</a:t>
            </a:r>
          </a:p>
          <a:p>
            <a:pPr marL="178257" indent="-178257">
              <a:buFont typeface="Arial" panose="020B0604020202020204" pitchFamily="34" charset="0"/>
              <a:buChar char="•"/>
            </a:pPr>
            <a:r>
              <a:rPr lang="en-US" baseline="0" dirty="0" smtClean="0"/>
              <a:t>The method we end up developing does exactly that. You can see that the resulting random walks are much more concentrated around the entry point, which is what we set to achieve</a:t>
            </a:r>
            <a:r>
              <a:rPr lang="en-US" baseline="0" dirty="0" smtClean="0"/>
              <a:t>.</a:t>
            </a:r>
          </a:p>
          <a:p>
            <a:pPr marL="171450" indent="-171450">
              <a:buFont typeface="Arial" panose="020B0604020202020204" pitchFamily="34" charset="0"/>
              <a:buChar char="•"/>
            </a:pPr>
            <a:r>
              <a:rPr lang="en-US" baseline="0" dirty="0" smtClean="0"/>
              <a:t>(Note e</a:t>
            </a:r>
            <a:r>
              <a:rPr lang="cs-CZ" sz="1200" b="0" i="0" u="none" strike="noStrike" kern="1200" baseline="0" dirty="0" smtClean="0">
                <a:solidFill>
                  <a:schemeClr val="tx1"/>
                </a:solidFill>
                <a:latin typeface="Arial" charset="0"/>
                <a:ea typeface="+mn-ea"/>
                <a:cs typeface="+mn-cs"/>
              </a:rPr>
              <a:t>ach </a:t>
            </a:r>
            <a:r>
              <a:rPr lang="en-US" sz="1200" b="0" i="0" u="none" strike="noStrike" kern="1200" baseline="0" noProof="0" dirty="0" smtClean="0">
                <a:solidFill>
                  <a:schemeClr val="tx1"/>
                </a:solidFill>
                <a:latin typeface="Arial" charset="0"/>
                <a:ea typeface="+mn-ea"/>
                <a:cs typeface="+mn-cs"/>
              </a:rPr>
              <a:t>path is rasterized</a:t>
            </a:r>
            <a:r>
              <a:rPr lang="en-US" sz="1200" b="0" i="0" u="none" strike="noStrike" kern="1200" baseline="0" dirty="0" smtClean="0">
                <a:solidFill>
                  <a:schemeClr val="tx1"/>
                </a:solidFill>
                <a:latin typeface="Arial" charset="0"/>
                <a:ea typeface="+mn-ea"/>
                <a:cs typeface="+mn-cs"/>
              </a:rPr>
              <a:t> with the same opacity, regardless of sample weight.)</a:t>
            </a:r>
            <a:endParaRPr lang="cs-CZ" dirty="0"/>
          </a:p>
        </p:txBody>
      </p:sp>
    </p:spTree>
    <p:extLst>
      <p:ext uri="{BB962C8B-B14F-4D97-AF65-F5344CB8AC3E}">
        <p14:creationId xmlns:p14="http://schemas.microsoft.com/office/powerpoint/2010/main" val="2453227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US" dirty="0" smtClean="0"/>
              <a:t>Before using the method in rendering, we have tested it in a</a:t>
            </a:r>
            <a:r>
              <a:rPr lang="en-US" baseline="0" dirty="0" smtClean="0"/>
              <a:t> simple simulator of light transport in a half-space.</a:t>
            </a:r>
          </a:p>
          <a:p>
            <a:pPr marL="171450" indent="-171450">
              <a:buFont typeface="Arial" panose="020B0604020202020204" pitchFamily="34" charset="0"/>
              <a:buChar char="•"/>
            </a:pPr>
            <a:r>
              <a:rPr lang="en-US" baseline="0" dirty="0" smtClean="0"/>
              <a:t>On this slide, we demonstrate the effect that the new method has on the trajectory of light paths under the surface.</a:t>
            </a:r>
          </a:p>
          <a:p>
            <a:pPr marL="171450" indent="-171450">
              <a:buFont typeface="Arial" panose="020B0604020202020204" pitchFamily="34" charset="0"/>
              <a:buChar char="•"/>
            </a:pPr>
            <a:r>
              <a:rPr lang="en-US" baseline="0" dirty="0" smtClean="0"/>
              <a:t>In the classical sampling the paths tend to wander quite far from the point of entry, while the new sampling scheme concentrates most of the sampling effort around the entry point. This effect is more pronounced for higher absorption levels (lower albedos) because in this regime, the diffusive multiple scattering has only low effect on the final result.</a:t>
            </a:r>
          </a:p>
          <a:p>
            <a:endParaRPr lang="en-US" dirty="0" smtClean="0"/>
          </a:p>
        </p:txBody>
      </p:sp>
    </p:spTree>
    <p:extLst>
      <p:ext uri="{BB962C8B-B14F-4D97-AF65-F5344CB8AC3E}">
        <p14:creationId xmlns:p14="http://schemas.microsoft.com/office/powerpoint/2010/main" val="199472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images on this slide correspond </a:t>
            </a:r>
            <a:r>
              <a:rPr lang="en-US" dirty="0" smtClean="0"/>
              <a:t>to rendering </a:t>
            </a:r>
            <a:r>
              <a:rPr lang="en-US" dirty="0" smtClean="0"/>
              <a:t>subsurface scattering on the flat, index-matched </a:t>
            </a:r>
            <a:r>
              <a:rPr lang="en-US" baseline="0" dirty="0" smtClean="0"/>
              <a:t>boundary of </a:t>
            </a:r>
            <a:r>
              <a:rPr lang="en-US" dirty="0" smtClean="0"/>
              <a:t>a </a:t>
            </a:r>
            <a:r>
              <a:rPr lang="en-US" baseline="0" dirty="0" smtClean="0"/>
              <a:t>semi-infinite medium under white-sky illumination.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These are exactly the assumptions used to build the zero-variance walk, so it is the best case for what we can achieve.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We can observe substantial variance reduction for low absorption, i.e. higher albedos (0.95 roughly corresponds to human skin).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There is little, if any, variance reduction for lower albedos. This is due to the fact that the assumed shape of the solution does not match the true shape (see slide 27).</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However,</a:t>
            </a:r>
            <a:r>
              <a:rPr lang="en-US" baseline="0" dirty="0" smtClean="0"/>
              <a:t> when we take the computation time into account, we obtain a substantial net improvement in efficiency even in those cases because the resulting sub-surface walks are </a:t>
            </a:r>
            <a:r>
              <a:rPr lang="en-US" baseline="0" dirty="0" smtClean="0"/>
              <a:t>much </a:t>
            </a:r>
            <a:r>
              <a:rPr lang="en-US" baseline="0" dirty="0" smtClean="0"/>
              <a:t>shorter on average.</a:t>
            </a:r>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Note that in the case that there is no absorption (albedo = 1), the classical subsurface walk is already zero variance: you just keep sampling (with whatever sample weight you had as you entered) until finally you exit: with that same weight no matter where you went, so there is nothing to improve upon in that case (unless, as mentioned above, you knew more about where light sources might enter the medium).</a:t>
            </a:r>
            <a:endParaRPr lang="cs-CZ" dirty="0" smtClean="0"/>
          </a:p>
          <a:p>
            <a:pPr marL="171450" indent="-171450">
              <a:buFont typeface="Arial" panose="020B0604020202020204" pitchFamily="34" charset="0"/>
              <a:buChar char="•"/>
            </a:pPr>
            <a:endParaRPr lang="cs-CZ" dirty="0"/>
          </a:p>
        </p:txBody>
      </p:sp>
    </p:spTree>
    <p:extLst>
      <p:ext uri="{BB962C8B-B14F-4D97-AF65-F5344CB8AC3E}">
        <p14:creationId xmlns:p14="http://schemas.microsoft.com/office/powerpoint/2010/main" val="3144178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US" dirty="0" smtClean="0"/>
              <a:t>To use the method in rendering, we</a:t>
            </a:r>
            <a:r>
              <a:rPr lang="en-US" baseline="0" dirty="0" smtClean="0"/>
              <a:t> assume that the half-space is aligned with the surface normal at the point where the path enters under the surface.</a:t>
            </a:r>
            <a:endParaRPr lang="cs-CZ" dirty="0"/>
          </a:p>
        </p:txBody>
      </p:sp>
    </p:spTree>
    <p:extLst>
      <p:ext uri="{BB962C8B-B14F-4D97-AF65-F5344CB8AC3E}">
        <p14:creationId xmlns:p14="http://schemas.microsoft.com/office/powerpoint/2010/main" val="2472308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The assumed half-space solution may substantially differ form the true solution on curved regions of the geometry. </a:t>
            </a: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This may lead to occasional high sample weights, or fireflies (see top left image around the nose) because the estimated importance of each path was not accurately predicted. </a:t>
            </a: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We mitigate this problem by using Multiple Importance Sampling (MIS) at each transition to combine classical and </a:t>
            </a:r>
            <a:r>
              <a:rPr lang="en-US" sz="1200" b="0" i="0" u="none" strike="noStrike" kern="1200" baseline="0" dirty="0" err="1" smtClean="0">
                <a:solidFill>
                  <a:schemeClr val="tx1"/>
                </a:solidFill>
                <a:latin typeface="Arial" charset="0"/>
                <a:ea typeface="+mn-ea"/>
                <a:cs typeface="+mn-cs"/>
              </a:rPr>
              <a:t>Dwivedi</a:t>
            </a:r>
            <a:r>
              <a:rPr lang="en-US" sz="1200" b="0" i="0" u="none" strike="noStrike" kern="1200" baseline="0" dirty="0" smtClean="0">
                <a:solidFill>
                  <a:schemeClr val="tx1"/>
                </a:solidFill>
                <a:latin typeface="Arial" charset="0"/>
                <a:ea typeface="+mn-ea"/>
                <a:cs typeface="+mn-cs"/>
              </a:rPr>
              <a:t> sampling. </a:t>
            </a: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Note more fireflies near the nose and curved areas and their reduction as MIS mixes the classical and </a:t>
            </a:r>
            <a:r>
              <a:rPr lang="en-US" sz="1200" b="0" i="0" u="none" strike="noStrike" kern="1200" baseline="0" dirty="0" err="1" smtClean="0">
                <a:solidFill>
                  <a:schemeClr val="tx1"/>
                </a:solidFill>
                <a:latin typeface="Arial" charset="0"/>
                <a:ea typeface="+mn-ea"/>
                <a:cs typeface="+mn-cs"/>
              </a:rPr>
              <a:t>Dwivedi</a:t>
            </a:r>
            <a:r>
              <a:rPr lang="en-US" sz="1200" b="0" i="0" u="none" strike="noStrike" kern="1200" baseline="0" dirty="0" smtClean="0">
                <a:solidFill>
                  <a:schemeClr val="tx1"/>
                </a:solidFill>
                <a:latin typeface="Arial" charset="0"/>
                <a:ea typeface="+mn-ea"/>
                <a:cs typeface="+mn-cs"/>
              </a:rPr>
              <a:t> methods. </a:t>
            </a: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Also note how the render time changes. While the use of the classical sampling is essential to avoid the fireflies for the curved regions, for flat regions like the cheek the pure </a:t>
            </a:r>
            <a:r>
              <a:rPr lang="en-US" sz="1200" b="0" i="0" u="none" strike="noStrike" kern="1200" baseline="0" dirty="0" err="1" smtClean="0">
                <a:solidFill>
                  <a:schemeClr val="tx1"/>
                </a:solidFill>
                <a:latin typeface="Arial" charset="0"/>
                <a:ea typeface="+mn-ea"/>
                <a:cs typeface="+mn-cs"/>
              </a:rPr>
              <a:t>Dwivedi</a:t>
            </a:r>
            <a:r>
              <a:rPr lang="en-US" sz="1200" b="0" i="0" u="none" strike="noStrike" kern="1200" baseline="0" dirty="0" smtClean="0">
                <a:solidFill>
                  <a:schemeClr val="tx1"/>
                </a:solidFill>
                <a:latin typeface="Arial" charset="0"/>
                <a:ea typeface="+mn-ea"/>
                <a:cs typeface="+mn-cs"/>
              </a:rPr>
              <a:t> walk works well and mixing in the classical sampling actually adds some noise. To get the best performance, the mixing weights could be driven by local curvature.</a:t>
            </a:r>
          </a:p>
        </p:txBody>
      </p:sp>
    </p:spTree>
    <p:extLst>
      <p:ext uri="{BB962C8B-B14F-4D97-AF65-F5344CB8AC3E}">
        <p14:creationId xmlns:p14="http://schemas.microsoft.com/office/powerpoint/2010/main" val="4039184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Despite the fact that the importance function driving the sampling assumes uniform hemispherical illumination, the modified path sampling lowers variance even when the illumination is </a:t>
            </a:r>
            <a:r>
              <a:rPr lang="en-US" sz="1200" b="0" i="0" u="none" strike="noStrike" kern="1200" baseline="0" dirty="0" err="1" smtClean="0">
                <a:solidFill>
                  <a:schemeClr val="tx1"/>
                </a:solidFill>
                <a:latin typeface="Arial" charset="0"/>
                <a:ea typeface="+mn-ea"/>
                <a:cs typeface="+mn-cs"/>
              </a:rPr>
              <a:t>nonuniform</a:t>
            </a:r>
            <a:r>
              <a:rPr lang="en-US" sz="1200" b="0" i="0" u="none" strike="noStrike" kern="1200" baseline="0" dirty="0" smtClean="0">
                <a:solidFill>
                  <a:schemeClr val="tx1"/>
                </a:solidFill>
                <a:latin typeface="Arial" charset="0"/>
                <a:ea typeface="+mn-ea"/>
                <a:cs typeface="+mn-cs"/>
              </a:rPr>
              <a:t>. </a:t>
            </a: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The images rendered with classical sampling use 100 samples/pixel while in our results we trace about 50% more samples/pixel in the same time. </a:t>
            </a: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While the speedup is a profitable side-effect, most of the variance reduction is due to the sampling pdfs closely approximating the zero-variance sampling scheme. </a:t>
            </a: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As on the previous slide, the subsurface medium has a single scattering albedo of 0.943 for all wavelengths and index-matched smooth boundaries. </a:t>
            </a: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The individual rows show results for different environment maps.</a:t>
            </a:r>
            <a:endParaRPr lang="cs-CZ" dirty="0"/>
          </a:p>
        </p:txBody>
      </p:sp>
    </p:spTree>
    <p:extLst>
      <p:ext uri="{BB962C8B-B14F-4D97-AF65-F5344CB8AC3E}">
        <p14:creationId xmlns:p14="http://schemas.microsoft.com/office/powerpoint/2010/main" val="3832523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8257" indent="-178257">
              <a:buFont typeface="Arial" panose="020B0604020202020204" pitchFamily="34" charset="0"/>
              <a:buChar char="•"/>
            </a:pPr>
            <a:r>
              <a:rPr lang="en-US" dirty="0" smtClean="0"/>
              <a:t>There are a few reasons for which the </a:t>
            </a:r>
            <a:r>
              <a:rPr lang="en-US" dirty="0" err="1" smtClean="0"/>
              <a:t>Dwivedi</a:t>
            </a:r>
            <a:r>
              <a:rPr lang="en-US" dirty="0" smtClean="0"/>
              <a:t> sampling scheme still yields a substantial</a:t>
            </a:r>
            <a:r>
              <a:rPr lang="en-US" baseline="0" dirty="0" smtClean="0"/>
              <a:t> amount of variance, despite being derived from a </a:t>
            </a:r>
            <a:r>
              <a:rPr lang="en-US" i="1" baseline="0" dirty="0" smtClean="0"/>
              <a:t>zero-variance</a:t>
            </a:r>
            <a:r>
              <a:rPr lang="en-US" baseline="0" dirty="0" smtClean="0"/>
              <a:t> scheme.</a:t>
            </a:r>
          </a:p>
          <a:p>
            <a:pPr marL="178257" indent="-178257">
              <a:buFont typeface="Arial" panose="020B0604020202020204" pitchFamily="34" charset="0"/>
              <a:buChar char="•"/>
            </a:pPr>
            <a:r>
              <a:rPr lang="en-US" baseline="0" dirty="0" smtClean="0"/>
              <a:t>First, the assumed solution inside of the medium is a poor approximation when absorption is high.</a:t>
            </a:r>
            <a:endParaRPr lang="en-US" dirty="0" smtClean="0"/>
          </a:p>
          <a:p>
            <a:endParaRPr lang="cs-CZ" dirty="0"/>
          </a:p>
        </p:txBody>
      </p:sp>
    </p:spTree>
    <p:extLst>
      <p:ext uri="{BB962C8B-B14F-4D97-AF65-F5344CB8AC3E}">
        <p14:creationId xmlns:p14="http://schemas.microsoft.com/office/powerpoint/2010/main" val="41969132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US" dirty="0" smtClean="0"/>
              <a:t>Second, the </a:t>
            </a:r>
            <a:r>
              <a:rPr lang="en-US" dirty="0" err="1" smtClean="0"/>
              <a:t>Dwivedi</a:t>
            </a:r>
            <a:r>
              <a:rPr lang="en-US" dirty="0" smtClean="0"/>
              <a:t> scheme assumes that the exponential importance solution extends all the way outside of the medium,</a:t>
            </a:r>
            <a:r>
              <a:rPr lang="en-US" baseline="0" dirty="0" smtClean="0"/>
              <a:t> when in fact, the importance is constant (equal to one) for any point outside of the medium (remember that ‘escape’ is our only source of importance and it does not matter to us where exactly we escape from the medium).</a:t>
            </a:r>
            <a:endParaRPr lang="en-US" dirty="0" smtClean="0"/>
          </a:p>
          <a:p>
            <a:endParaRPr lang="en-US" dirty="0" smtClean="0"/>
          </a:p>
          <a:p>
            <a:endParaRPr lang="cs-CZ" dirty="0"/>
          </a:p>
        </p:txBody>
      </p:sp>
    </p:spTree>
    <p:extLst>
      <p:ext uri="{BB962C8B-B14F-4D97-AF65-F5344CB8AC3E}">
        <p14:creationId xmlns:p14="http://schemas.microsoft.com/office/powerpoint/2010/main" val="31868189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8257" indent="-178257">
              <a:buFont typeface="Arial" panose="020B0604020202020204" pitchFamily="34" charset="0"/>
              <a:buChar char="•"/>
            </a:pPr>
            <a:r>
              <a:rPr lang="en-US" dirty="0" smtClean="0"/>
              <a:t>We can see in these plots</a:t>
            </a:r>
            <a:r>
              <a:rPr lang="en-US" baseline="0" dirty="0" smtClean="0"/>
              <a:t> that there can be a significant discrepancy between the directional distributions assumed by </a:t>
            </a:r>
            <a:r>
              <a:rPr lang="en-US" baseline="0" dirty="0" err="1" smtClean="0"/>
              <a:t>Dwivedi</a:t>
            </a:r>
            <a:r>
              <a:rPr lang="en-US" baseline="0" dirty="0" smtClean="0"/>
              <a:t> and those obtained by a reference MC simulation, especially just below the surface. This is a consequence of both considering only the discrete asymptotic mode of the true solution and ignoring the boundary.</a:t>
            </a:r>
            <a:endParaRPr lang="en-US" dirty="0" smtClean="0"/>
          </a:p>
          <a:p>
            <a:pPr marL="178257" indent="-178257">
              <a:buFont typeface="Arial" panose="020B0604020202020204" pitchFamily="34" charset="0"/>
              <a:buChar char="•"/>
            </a:pPr>
            <a:endParaRPr lang="en-US" dirty="0" smtClean="0"/>
          </a:p>
          <a:p>
            <a:endParaRPr lang="cs-CZ" dirty="0"/>
          </a:p>
        </p:txBody>
      </p:sp>
    </p:spTree>
    <p:extLst>
      <p:ext uri="{BB962C8B-B14F-4D97-AF65-F5344CB8AC3E}">
        <p14:creationId xmlns:p14="http://schemas.microsoft.com/office/powerpoint/2010/main" val="467066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8257" indent="-178257">
              <a:buFont typeface="Arial" panose="020B0604020202020204" pitchFamily="34" charset="0"/>
              <a:buChar char="•"/>
            </a:pPr>
            <a:r>
              <a:rPr lang="en-US" dirty="0" smtClean="0"/>
              <a:t>However, the method</a:t>
            </a:r>
            <a:r>
              <a:rPr lang="en-US" baseline="0" dirty="0" smtClean="0"/>
              <a:t> we use does more than just guiding paths toward the surface, thus improving efficiency.</a:t>
            </a:r>
          </a:p>
          <a:p>
            <a:pPr marL="178257" indent="-178257">
              <a:buFont typeface="Arial" panose="020B0604020202020204" pitchFamily="34" charset="0"/>
              <a:buChar char="•"/>
            </a:pPr>
            <a:r>
              <a:rPr lang="en-US" baseline="0" dirty="0" smtClean="0"/>
              <a:t>It is mainly a </a:t>
            </a:r>
            <a:r>
              <a:rPr lang="en-US" b="1" baseline="0" dirty="0" smtClean="0"/>
              <a:t>variance reduction</a:t>
            </a:r>
            <a:r>
              <a:rPr lang="en-US" baseline="0" dirty="0" smtClean="0"/>
              <a:t> scheme. The improved efficiency only comes as a nice extra benefit to it.</a:t>
            </a:r>
          </a:p>
          <a:p>
            <a:pPr marL="178257" indent="-178257">
              <a:buFont typeface="Arial" panose="020B0604020202020204" pitchFamily="34" charset="0"/>
              <a:buChar char="•"/>
            </a:pPr>
            <a:r>
              <a:rPr lang="en-US" baseline="0" dirty="0" smtClean="0"/>
              <a:t>You can see one result here, the left image was renderer with a classic MC random walk, and the right one using our improved subsurface sampling scheme.</a:t>
            </a:r>
            <a:endParaRPr lang="cs-CZ" dirty="0"/>
          </a:p>
        </p:txBody>
      </p:sp>
    </p:spTree>
    <p:extLst>
      <p:ext uri="{BB962C8B-B14F-4D97-AF65-F5344CB8AC3E}">
        <p14:creationId xmlns:p14="http://schemas.microsoft.com/office/powerpoint/2010/main" val="115478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US" dirty="0" smtClean="0"/>
              <a:t>In our work on improving the </a:t>
            </a:r>
            <a:r>
              <a:rPr lang="en-US" dirty="0" err="1" smtClean="0"/>
              <a:t>Dwivedi</a:t>
            </a:r>
            <a:r>
              <a:rPr lang="en-US" dirty="0" smtClean="0"/>
              <a:t> scheme, we build on the paper by </a:t>
            </a:r>
            <a:r>
              <a:rPr lang="en-US" dirty="0" err="1" smtClean="0"/>
              <a:t>Hoogenboom</a:t>
            </a:r>
            <a:r>
              <a:rPr lang="en-US" dirty="0" smtClean="0"/>
              <a:t> [2008] who</a:t>
            </a:r>
            <a:r>
              <a:rPr lang="en-US" baseline="0" dirty="0" smtClean="0"/>
              <a:t> </a:t>
            </a:r>
            <a:r>
              <a:rPr lang="en-US" dirty="0" smtClean="0"/>
              <a:t>describes precisely how to construct a truly zero-variance walk for a half-space that considers the correct probability of escaping from the medium at any given step.</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To approach the zero</a:t>
            </a:r>
            <a:r>
              <a:rPr lang="en-US" baseline="0" dirty="0" smtClean="0"/>
              <a:t> variance ideal more closely, we employ a better approximation of the solution inside the half-space, based on matching the </a:t>
            </a:r>
            <a:r>
              <a:rPr lang="en-US" dirty="0" smtClean="0"/>
              <a:t>1</a:t>
            </a:r>
            <a:r>
              <a:rPr lang="en-US" baseline="30000" dirty="0" smtClean="0"/>
              <a:t>st</a:t>
            </a:r>
            <a:r>
              <a:rPr lang="en-US" dirty="0" smtClean="0"/>
              <a:t> and 2</a:t>
            </a:r>
            <a:r>
              <a:rPr lang="en-US" baseline="30000" dirty="0" smtClean="0"/>
              <a:t>nd</a:t>
            </a:r>
            <a:r>
              <a:rPr lang="en-US" dirty="0" smtClean="0"/>
              <a:t> moments of the true solution.</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Another</a:t>
            </a:r>
            <a:r>
              <a:rPr lang="en-US" baseline="0" dirty="0" smtClean="0"/>
              <a:t> important aspect is that we explicitly take the boundary into account. This has a significant effect on the probability of escaping the medium and on the shape of the angular distribution.</a:t>
            </a:r>
            <a:endParaRPr lang="cs-CZ" dirty="0" smtClean="0"/>
          </a:p>
          <a:p>
            <a:pPr marL="171450" indent="-171450">
              <a:buFont typeface="Arial" panose="020B0604020202020204" pitchFamily="34" charset="0"/>
              <a:buChar char="•"/>
            </a:pPr>
            <a:endParaRPr lang="en-US" dirty="0" smtClean="0"/>
          </a:p>
          <a:p>
            <a:endParaRPr lang="cs-CZ" dirty="0"/>
          </a:p>
        </p:txBody>
      </p:sp>
    </p:spTree>
    <p:extLst>
      <p:ext uri="{BB962C8B-B14F-4D97-AF65-F5344CB8AC3E}">
        <p14:creationId xmlns:p14="http://schemas.microsoft.com/office/powerpoint/2010/main" val="23166963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US" dirty="0" smtClean="0"/>
              <a:t>With this improved scheme,</a:t>
            </a:r>
            <a:r>
              <a:rPr lang="en-US" baseline="0" dirty="0" smtClean="0"/>
              <a:t> we are able to achieve a variance reduction of two orders of magnitude compared to classical sampling.</a:t>
            </a:r>
          </a:p>
          <a:p>
            <a:pPr marL="171450" indent="-171450">
              <a:buFont typeface="Arial" panose="020B0604020202020204" pitchFamily="34" charset="0"/>
              <a:buChar char="•"/>
            </a:pPr>
            <a:r>
              <a:rPr lang="en-US" baseline="0" dirty="0" smtClean="0"/>
              <a:t>So far, we have only tested the scheme in our synthetic half-space simulator. Application to rendering is an ongoing work.</a:t>
            </a:r>
            <a:endParaRPr lang="cs-CZ" dirty="0"/>
          </a:p>
        </p:txBody>
      </p:sp>
    </p:spTree>
    <p:extLst>
      <p:ext uri="{BB962C8B-B14F-4D97-AF65-F5344CB8AC3E}">
        <p14:creationId xmlns:p14="http://schemas.microsoft.com/office/powerpoint/2010/main" val="5429474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US" dirty="0" smtClean="0"/>
              <a:t>Much work remains to be done.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First, in our tests, we have assumed index-matched boundary.</a:t>
            </a:r>
            <a:r>
              <a:rPr lang="en-US" baseline="0" dirty="0" smtClean="0"/>
              <a:t>  </a:t>
            </a:r>
            <a:r>
              <a:rPr lang="en-US" dirty="0" smtClean="0"/>
              <a:t>Changing the roughness or Fresnel ratio at the boundary does actually change the magnitude of the asymptotic term, but not its decay rate. Because the </a:t>
            </a:r>
            <a:r>
              <a:rPr lang="en-US" dirty="0" err="1" smtClean="0"/>
              <a:t>Dwivedi</a:t>
            </a:r>
            <a:r>
              <a:rPr lang="en-US" dirty="0" smtClean="0"/>
              <a:t> sampling discards the transient terms and renormalize, the magnitude of the asymptotic part goes away, and the </a:t>
            </a:r>
            <a:r>
              <a:rPr lang="en-US" dirty="0" err="1" smtClean="0"/>
              <a:t>Dwivedi</a:t>
            </a:r>
            <a:r>
              <a:rPr lang="en-US" dirty="0" smtClean="0"/>
              <a:t> scheme is then completely invariant to the boundary conditions. </a:t>
            </a:r>
          </a:p>
          <a:p>
            <a:pPr marL="171450" indent="-171450">
              <a:buFont typeface="Arial" panose="020B0604020202020204" pitchFamily="34" charset="0"/>
              <a:buChar char="•"/>
            </a:pPr>
            <a:r>
              <a:rPr lang="en-US" dirty="0" smtClean="0"/>
              <a:t>However, in our improved approach, changing the boundary condition - and therefore the magnitude of the solution - has a huge effect. This is because in the improved method we strictly separate the solution approximation inside of the medium (an </a:t>
            </a:r>
            <a:r>
              <a:rPr lang="en-US" i="1" dirty="0" smtClean="0"/>
              <a:t>appropriately scaled</a:t>
            </a:r>
            <a:r>
              <a:rPr lang="en-US" dirty="0" smtClean="0"/>
              <a:t> exponential), and outside (constant, unit source of importance). So one can say that </a:t>
            </a:r>
            <a:r>
              <a:rPr lang="en-US" dirty="0" err="1" smtClean="0"/>
              <a:t>Dwivedi's</a:t>
            </a:r>
            <a:r>
              <a:rPr lang="en-US" dirty="0" smtClean="0"/>
              <a:t> invariance to boundary conditions is only a lucky 'artifact' of some major simplifications in his scheme.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Another open issue is anisotropic</a:t>
            </a:r>
            <a:r>
              <a:rPr lang="en-US" baseline="0" dirty="0" smtClean="0"/>
              <a:t> scattering. </a:t>
            </a:r>
            <a:r>
              <a:rPr lang="en-US" dirty="0" smtClean="0"/>
              <a:t>As the phase function changes away from isotropic, more and more discrete asymptotic terms appear. You</a:t>
            </a:r>
            <a:r>
              <a:rPr lang="en-US" baseline="0" dirty="0" smtClean="0"/>
              <a:t> </a:t>
            </a:r>
            <a:r>
              <a:rPr lang="en-US" dirty="0" smtClean="0"/>
              <a:t>can pick the largest one and still apply </a:t>
            </a:r>
            <a:r>
              <a:rPr lang="en-US" dirty="0" err="1" smtClean="0"/>
              <a:t>Dwivedi’s</a:t>
            </a:r>
            <a:r>
              <a:rPr lang="en-US" dirty="0" smtClean="0"/>
              <a:t> scheme with success (we've tried HG with g = 0.75 and still get a nice variance reduction).</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Of course, we still need to apply our improved scheme in rendering.</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And finally, we believe there is much space for exploring other applications of the </a:t>
            </a:r>
            <a:r>
              <a:rPr lang="en-US" baseline="0" dirty="0" smtClean="0"/>
              <a:t>zero-variance theory in rendering problems.</a:t>
            </a:r>
            <a:endParaRPr lang="en-US" dirty="0" smtClean="0"/>
          </a:p>
        </p:txBody>
      </p:sp>
    </p:spTree>
    <p:extLst>
      <p:ext uri="{BB962C8B-B14F-4D97-AF65-F5344CB8AC3E}">
        <p14:creationId xmlns:p14="http://schemas.microsoft.com/office/powerpoint/2010/main" val="1178515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US" dirty="0" smtClean="0"/>
              <a:t>In</a:t>
            </a:r>
            <a:r>
              <a:rPr lang="en-US" baseline="0" dirty="0" smtClean="0"/>
              <a:t> conclusion, in this talk we have proposed a first practical solution for subsurface scattering based on MC simulation.</a:t>
            </a:r>
          </a:p>
          <a:p>
            <a:pPr marL="171450" indent="-171450">
              <a:buFont typeface="Arial" panose="020B0604020202020204" pitchFamily="34" charset="0"/>
              <a:buChar char="•"/>
            </a:pPr>
            <a:r>
              <a:rPr lang="en-US" baseline="0" dirty="0" smtClean="0"/>
              <a:t>Unlike for analytical BSSRDFs, the accuracy of the scheme is not affected by the departure from model assumptions.</a:t>
            </a:r>
          </a:p>
          <a:p>
            <a:pPr marL="171450" indent="-171450">
              <a:buFont typeface="Arial" panose="020B0604020202020204" pitchFamily="34" charset="0"/>
              <a:buChar char="•"/>
            </a:pPr>
            <a:r>
              <a:rPr lang="en-US" baseline="0" dirty="0" smtClean="0"/>
              <a:t>To achieve this goal, we have built upon the theory of zero-variance random walk. To the best of our knowledge, we are the first to bring this theory to the attention of the computer graphics research community.</a:t>
            </a:r>
            <a:endParaRPr lang="cs-CZ" dirty="0"/>
          </a:p>
        </p:txBody>
      </p:sp>
    </p:spTree>
    <p:extLst>
      <p:ext uri="{BB962C8B-B14F-4D97-AF65-F5344CB8AC3E}">
        <p14:creationId xmlns:p14="http://schemas.microsoft.com/office/powerpoint/2010/main" val="37911084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4987018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27354182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20135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pitchFamily="34" charset="0"/>
              <a:buChar char="•"/>
            </a:pPr>
            <a:endParaRPr lang="cs-CZ" dirty="0"/>
          </a:p>
        </p:txBody>
      </p:sp>
      <p:sp>
        <p:nvSpPr>
          <p:cNvPr id="4" name="Zástupný symbol pro číslo snímku 3"/>
          <p:cNvSpPr>
            <a:spLocks noGrp="1"/>
          </p:cNvSpPr>
          <p:nvPr>
            <p:ph type="sldNum" sz="quarter" idx="10"/>
          </p:nvPr>
        </p:nvSpPr>
        <p:spPr/>
        <p:txBody>
          <a:bodyPr/>
          <a:lstStyle/>
          <a:p>
            <a:pPr>
              <a:defRPr/>
            </a:pPr>
            <a:fld id="{A193184A-B19B-4B8E-9E7D-76FD5B3FD12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8257" indent="-178257">
              <a:buFont typeface="Arial" panose="020B0604020202020204" pitchFamily="34" charset="0"/>
              <a:buChar char="•"/>
            </a:pPr>
            <a:r>
              <a:rPr lang="en-US" dirty="0" smtClean="0"/>
              <a:t>Traditionally,</a:t>
            </a:r>
            <a:r>
              <a:rPr lang="en-US" baseline="0" dirty="0" smtClean="0"/>
              <a:t> subsurface scattering in graphics has been simulated using analytical BSSRDF models based on the diffusion approximation. </a:t>
            </a:r>
          </a:p>
          <a:p>
            <a:pPr marL="178257" indent="-178257">
              <a:buFont typeface="Arial" panose="020B0604020202020204" pitchFamily="34" charset="0"/>
              <a:buChar char="•"/>
            </a:pPr>
            <a:r>
              <a:rPr lang="en-US" baseline="0" dirty="0" smtClean="0"/>
              <a:t>This approach was introduced to graphics by Jensen et al. in 2001.</a:t>
            </a:r>
            <a:endParaRPr lang="cs-CZ" dirty="0"/>
          </a:p>
        </p:txBody>
      </p:sp>
    </p:spTree>
    <p:extLst>
      <p:ext uri="{BB962C8B-B14F-4D97-AF65-F5344CB8AC3E}">
        <p14:creationId xmlns:p14="http://schemas.microsoft.com/office/powerpoint/2010/main" val="2522578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8257" indent="-178257">
              <a:buFont typeface="Arial" panose="020B0604020202020204" pitchFamily="34" charset="0"/>
              <a:buChar char="•"/>
            </a:pPr>
            <a:r>
              <a:rPr lang="en-US" dirty="0" smtClean="0"/>
              <a:t>There’s plenty of follow-up work</a:t>
            </a:r>
            <a:r>
              <a:rPr lang="en-US" baseline="0" dirty="0" smtClean="0"/>
              <a:t> on this topic, some of which is mentioned on this slide.</a:t>
            </a:r>
            <a:endParaRPr lang="cs-CZ" dirty="0"/>
          </a:p>
        </p:txBody>
      </p:sp>
    </p:spTree>
    <p:extLst>
      <p:ext uri="{BB962C8B-B14F-4D97-AF65-F5344CB8AC3E}">
        <p14:creationId xmlns:p14="http://schemas.microsoft.com/office/powerpoint/2010/main" val="1642699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8257" indent="-178257">
              <a:buFont typeface="Arial" panose="020B0604020202020204" pitchFamily="34" charset="0"/>
              <a:buChar char="•"/>
            </a:pPr>
            <a:r>
              <a:rPr lang="en-US" dirty="0" smtClean="0"/>
              <a:t>However,</a:t>
            </a:r>
            <a:r>
              <a:rPr lang="en-US" baseline="0" dirty="0" smtClean="0"/>
              <a:t> the diffusion-based BSSRDF models come with some serious limitations.</a:t>
            </a:r>
          </a:p>
          <a:p>
            <a:pPr marL="178257" indent="-178257">
              <a:buFont typeface="Arial" panose="020B0604020202020204" pitchFamily="34" charset="0"/>
              <a:buChar char="•"/>
            </a:pPr>
            <a:r>
              <a:rPr lang="en-US" baseline="0" dirty="0" smtClean="0"/>
              <a:t>First, the model is usually valid only for semi-infinite media with a flat boundary, and this assumption is rarely met in practice. When rendering a human head, this would be problematic especially around the nose and the ears.</a:t>
            </a:r>
          </a:p>
          <a:p>
            <a:pPr marL="178257" indent="-178257">
              <a:buFont typeface="Arial" panose="020B0604020202020204" pitchFamily="34" charset="0"/>
              <a:buChar char="•"/>
            </a:pPr>
            <a:r>
              <a:rPr lang="en-US" baseline="0" dirty="0" smtClean="0"/>
              <a:t>But even if the assumption held, there are inaccuracies of the diffusion approximation itself: after all, it’s an </a:t>
            </a:r>
            <a:r>
              <a:rPr lang="en-US" i="1" baseline="0" dirty="0" smtClean="0"/>
              <a:t>approximation</a:t>
            </a:r>
            <a:r>
              <a:rPr lang="en-US" baseline="0" dirty="0" smtClean="0"/>
              <a:t>.</a:t>
            </a:r>
          </a:p>
        </p:txBody>
      </p:sp>
    </p:spTree>
    <p:extLst>
      <p:ext uri="{BB962C8B-B14F-4D97-AF65-F5344CB8AC3E}">
        <p14:creationId xmlns:p14="http://schemas.microsoft.com/office/powerpoint/2010/main" val="2038589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8257" indent="-178257">
              <a:buFont typeface="Arial" panose="020B0604020202020204" pitchFamily="34" charset="0"/>
              <a:buChar char="•"/>
            </a:pPr>
            <a:r>
              <a:rPr lang="en-US" dirty="0" smtClean="0"/>
              <a:t>For these reasons,</a:t>
            </a:r>
            <a:r>
              <a:rPr lang="en-US" baseline="0" dirty="0" smtClean="0"/>
              <a:t> an explicit Monte Carlo (MC) simulation of the subsurface scattering process is an interesting alternative to the approximate analytical BSSRDFS.</a:t>
            </a:r>
          </a:p>
          <a:p>
            <a:pPr marL="178257" indent="-178257">
              <a:buFont typeface="Arial" panose="020B0604020202020204" pitchFamily="34" charset="0"/>
              <a:buChar char="•"/>
            </a:pPr>
            <a:r>
              <a:rPr lang="en-US" baseline="0" dirty="0" smtClean="0"/>
              <a:t>With this approach, many approximations and assumptions go away and the integration into a physically-based path tracer is very natural.</a:t>
            </a:r>
          </a:p>
          <a:p>
            <a:pPr marL="178257" indent="-178257">
              <a:buFont typeface="Arial" panose="020B0604020202020204" pitchFamily="34" charset="0"/>
              <a:buChar char="•"/>
            </a:pPr>
            <a:r>
              <a:rPr lang="en-US" baseline="0" dirty="0" smtClean="0"/>
              <a:t>But the MC simulation can be very slow because a high number of scattering events have to be simulated for each path. Furthermore, the result is just a random sample with an associated variance (=noise), whereas evaluating a BSSRDF is relatively fast and gives a noise-free result.</a:t>
            </a:r>
          </a:p>
          <a:p>
            <a:pPr marL="178257" indent="-178257">
              <a:buFont typeface="Arial" panose="020B0604020202020204" pitchFamily="34" charset="0"/>
              <a:buChar char="•"/>
            </a:pPr>
            <a:r>
              <a:rPr lang="en-US" baseline="0" dirty="0" smtClean="0"/>
              <a:t>Can we do something to alleviate the limitations of MC sampling?</a:t>
            </a:r>
          </a:p>
          <a:p>
            <a:pPr marL="178257" indent="-178257">
              <a:buFont typeface="Arial" panose="020B0604020202020204" pitchFamily="34" charset="0"/>
              <a:buChar char="•"/>
            </a:pPr>
            <a:r>
              <a:rPr lang="en-US" baseline="0" dirty="0" smtClean="0"/>
              <a:t>As is often the case, it turns out that neutron transport research has investigated a similar problem many years ago.</a:t>
            </a:r>
            <a:endParaRPr lang="cs-CZ" dirty="0"/>
          </a:p>
        </p:txBody>
      </p:sp>
    </p:spTree>
    <p:extLst>
      <p:ext uri="{BB962C8B-B14F-4D97-AF65-F5344CB8AC3E}">
        <p14:creationId xmlns:p14="http://schemas.microsoft.com/office/powerpoint/2010/main" val="360518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solidFill>
                <a:prstClr val="black"/>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
        <p:nvSpPr>
          <p:cNvPr id="60418" name="Rectangle 2"/>
          <p:cNvSpPr>
            <a:spLocks noGrp="1" noChangeArrowheads="1"/>
          </p:cNvSpPr>
          <p:nvPr>
            <p:ph type="ctrTitle"/>
          </p:nvPr>
        </p:nvSpPr>
        <p:spPr>
          <a:xfrm>
            <a:off x="914400" y="1524000"/>
            <a:ext cx="7623175" cy="1752600"/>
          </a:xfrm>
        </p:spPr>
        <p:txBody>
          <a:bodyPr/>
          <a:lstStyle>
            <a:lvl1pPr>
              <a:defRPr sz="3600"/>
            </a:lvl1pPr>
          </a:lstStyle>
          <a:p>
            <a:r>
              <a:rPr lang="en-US" altLang="en-US"/>
              <a:t>Klepnutím lze upravit styl předlohy nadpisů.</a:t>
            </a:r>
          </a:p>
        </p:txBody>
      </p:sp>
      <p:sp>
        <p:nvSpPr>
          <p:cNvPr id="604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200"/>
            </a:lvl1pPr>
          </a:lstStyle>
          <a:p>
            <a:r>
              <a:rPr lang="en-US" altLang="en-US"/>
              <a:t>Klepnutím lze upravit styl předlohy podnadpisů.</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prstClr val="black"/>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r>
              <a:rPr lang="en-US" altLang="en-US" smtClean="0">
                <a:solidFill>
                  <a:prstClr val="black"/>
                </a:solidFill>
              </a:rPr>
              <a:t>Křivánek and d'Eon - Zero-variance-based MC SSS</a:t>
            </a:r>
            <a:endParaRPr lang="en-US" altLang="en-US">
              <a:solidFill>
                <a:prstClr val="black"/>
              </a:solidFill>
            </a:endParaRPr>
          </a:p>
        </p:txBody>
      </p:sp>
      <p:sp>
        <p:nvSpPr>
          <p:cNvPr id="8" name="Rectangle 6"/>
          <p:cNvSpPr>
            <a:spLocks noGrp="1" noChangeArrowheads="1"/>
          </p:cNvSpPr>
          <p:nvPr>
            <p:ph type="sldNum" sz="quarter" idx="12"/>
          </p:nvPr>
        </p:nvSpPr>
        <p:spPr/>
        <p:txBody>
          <a:bodyPr/>
          <a:lstStyle>
            <a:lvl1pPr>
              <a:defRPr/>
            </a:lvl1pPr>
          </a:lstStyle>
          <a:p>
            <a:pPr>
              <a:defRPr/>
            </a:pPr>
            <a:fld id="{173736DA-9EC8-4C5D-A819-DF8025DE513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0170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Křivánek and d'Eon - Zero-variance-based MC SSS</a:t>
            </a:r>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CF1E95-6F33-49A8-81B6-573098CE387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235162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Křivánek and d'Eon - Zero-variance-based MC SSS</a:t>
            </a:r>
            <a:endParaRPr lang="en-US"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739E66-8862-4318-8FCC-B36EF010FB0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12815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Křivánek and d'Eon - Zero-variance-based MC SSS</a:t>
            </a:r>
            <a:endParaRPr lang="en-US"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0C687D-0553-4E8F-B50D-778393E6935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080850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dirty="0">
              <a:solidFill>
                <a:prstClr val="black"/>
              </a:solidFill>
            </a:endParaRPr>
          </a:p>
        </p:txBody>
      </p:sp>
      <p:sp>
        <p:nvSpPr>
          <p:cNvPr id="7" name="Rectangle 5"/>
          <p:cNvSpPr>
            <a:spLocks noGrp="1" noChangeArrowheads="1"/>
          </p:cNvSpPr>
          <p:nvPr>
            <p:ph type="ftr" sz="quarter" idx="11"/>
          </p:nvPr>
        </p:nvSpPr>
        <p:spPr>
          <a:xfrm>
            <a:off x="164232" y="6248400"/>
            <a:ext cx="2895600" cy="457200"/>
          </a:xfrm>
          <a:ln/>
        </p:spPr>
        <p:txBody>
          <a:bodyPr/>
          <a:lstStyle>
            <a:lvl1pPr>
              <a:defRPr/>
            </a:lvl1p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2F8B706-0ACD-40B3-AB95-4E5D869EDC9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66848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Křivánek and d'Eon - Zero-variance-based MC SSS</a:t>
            </a:r>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B0EFF5-42FE-4857-86A7-726EDF73FA8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95735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Křivánek and d'Eon - Zero-variance-based MC SSS</a:t>
            </a:r>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FD136D-F7F6-4687-8AF5-8DD3B44F692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24827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Křivánek and d'Eon - Zero-variance-based MC SSS</a:t>
            </a:r>
            <a:endParaRPr lang="en-US" alt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CB31B0E-0D36-48F6-8B83-9FB9BC865C7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963897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Křivánek and d'Eon - Zero-variance-based MC SSS</a:t>
            </a:r>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5D4DDC-3877-46A6-ADFA-63D64A86618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676108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Křivánek and d'Eon - Zero-variance-based MC SSS</a:t>
            </a:r>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BF24B9-7C0C-4B4F-82A6-2E812FE33BD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306506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in title only">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1051560"/>
            <a:ext cx="9136380" cy="5806440"/>
          </a:xfrm>
          <a:prstGeom prst="rect">
            <a:avLst/>
          </a:prstGeom>
        </p:spPr>
        <p:txBody>
          <a:bodyPr lIns="144000" tIns="144000">
            <a:normAutofit/>
            <a:scene3d>
              <a:camera prst="orthographicFront"/>
              <a:lightRig rig="threePt" dir="t"/>
            </a:scene3d>
            <a:sp3d prstMaterial="metal">
              <a:bevelT w="31750" h="6350"/>
              <a:extrusionClr>
                <a:schemeClr val="tx1"/>
              </a:extrusionClr>
              <a:contourClr>
                <a:schemeClr val="tx1"/>
              </a:contourClr>
            </a:sp3d>
          </a:bodyPr>
          <a:lstStyle>
            <a:lvl1pPr>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1pPr>
            <a:lvl2pPr marL="756000">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2pPr>
            <a:lvl3pPr marL="1019175" indent="-228600">
              <a:buClr>
                <a:srgbClr val="FFC000"/>
              </a:buClr>
              <a:defRPr>
                <a:ln w="31750">
                  <a:noFill/>
                </a:ln>
                <a:effectLst>
                  <a:outerShdw blurRad="50800" dist="38100" dir="2700000" algn="tl" rotWithShape="0">
                    <a:prstClr val="black"/>
                  </a:outerShdw>
                </a:effectLst>
                <a:latin typeface="Calibri" pitchFamily="34" charset="0"/>
              </a:defRPr>
            </a:lvl3pPr>
            <a:lvl4pPr marL="1236663" indent="-209550">
              <a:buClr>
                <a:srgbClr val="FFC000"/>
              </a:buClr>
              <a:buSzPct val="90000"/>
              <a:buFont typeface="Verdana" pitchFamily="34" charset="0"/>
              <a:buChar char="-"/>
              <a:defRPr>
                <a:ln w="31750">
                  <a:noFill/>
                </a:ln>
                <a:effectLst>
                  <a:outerShdw blurRad="50800" dist="38100" dir="2700000" algn="tl" rotWithShape="0">
                    <a:prstClr val="black"/>
                  </a:outerShdw>
                </a:effectLst>
                <a:latin typeface="Calibri" pitchFamily="34" charset="0"/>
              </a:defRPr>
            </a:lvl4pPr>
            <a:lvl5pPr marL="1455738" indent="-209550">
              <a:buClr>
                <a:srgbClr val="FFC000"/>
              </a:buClr>
              <a:defRPr>
                <a:ln w="31750">
                  <a:noFill/>
                </a:ln>
                <a:effectLst>
                  <a:outerShdw blurRad="50800" dist="38100" dir="2700000" algn="tl" rotWithShape="0">
                    <a:prstClr val="black"/>
                  </a:outerShdw>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10"/>
          <p:cNvSpPr>
            <a:spLocks noGrp="1"/>
          </p:cNvSpPr>
          <p:nvPr>
            <p:ph type="title" hasCustomPrompt="1"/>
          </p:nvPr>
        </p:nvSpPr>
        <p:spPr/>
        <p:txBody>
          <a:bodyPr/>
          <a:lstStyle>
            <a:lvl1pPr>
              <a:defRPr/>
            </a:lvl1pPr>
          </a:lstStyle>
          <a:p>
            <a:r>
              <a:rPr lang="en-US" dirty="0" smtClean="0"/>
              <a:t>Click to edit title</a:t>
            </a:r>
            <a:endParaRPr lang="bg-BG" dirty="0"/>
          </a:p>
        </p:txBody>
      </p:sp>
    </p:spTree>
    <p:extLst>
      <p:ext uri="{BB962C8B-B14F-4D97-AF65-F5344CB8AC3E}">
        <p14:creationId xmlns:p14="http://schemas.microsoft.com/office/powerpoint/2010/main" val="1917008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342900" dist="38100" dir="18900000" sx="139000" sy="139000" algn="bl" rotWithShape="0">
              <a:prstClr val="black">
                <a:alpha val="40000"/>
              </a:prstClr>
            </a:outerShdw>
          </a:effectLst>
        </p:spPr>
        <p:txBody>
          <a:bodyPr/>
          <a:lstStyle>
            <a:lvl1pPr>
              <a:defRPr b="1">
                <a:solidFill>
                  <a:schemeClr val="tx2"/>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457200" y="6381328"/>
            <a:ext cx="2133600" cy="457200"/>
          </a:xfrm>
          <a:ln/>
        </p:spPr>
        <p:txBody>
          <a:bodyPr/>
          <a:lstStyle>
            <a:lvl1pPr>
              <a:defRPr/>
            </a:lvl1pPr>
          </a:lstStyle>
          <a:p>
            <a:pPr>
              <a:defRPr/>
            </a:pPr>
            <a:endParaRPr lang="en-US" altLang="en-US" dirty="0">
              <a:solidFill>
                <a:prstClr val="black"/>
              </a:solidFill>
            </a:endParaRPr>
          </a:p>
        </p:txBody>
      </p:sp>
      <p:sp>
        <p:nvSpPr>
          <p:cNvPr id="6" name="Rectangle 6"/>
          <p:cNvSpPr>
            <a:spLocks noGrp="1" noChangeArrowheads="1"/>
          </p:cNvSpPr>
          <p:nvPr>
            <p:ph type="sldNum" sz="quarter" idx="12"/>
          </p:nvPr>
        </p:nvSpPr>
        <p:spPr>
          <a:xfrm>
            <a:off x="6553200" y="6381328"/>
            <a:ext cx="2133600" cy="457200"/>
          </a:xfrm>
          <a:ln/>
        </p:spPr>
        <p:txBody>
          <a:bodyPr/>
          <a:lstStyle>
            <a:lvl1pPr>
              <a:defRPr/>
            </a:lvl1pPr>
          </a:lstStyle>
          <a:p>
            <a:pPr>
              <a:defRPr/>
            </a:pPr>
            <a:fld id="{81494967-73EE-4A75-A827-47B02327E019}" type="slidenum">
              <a:rPr lang="en-US" altLang="en-US">
                <a:solidFill>
                  <a:prstClr val="black"/>
                </a:solidFill>
              </a:rPr>
              <a:pPr>
                <a:defRPr/>
              </a:pPr>
              <a:t>‹#›</a:t>
            </a:fld>
            <a:endParaRPr lang="en-US" altLang="en-US">
              <a:solidFill>
                <a:prstClr val="black"/>
              </a:solidFill>
            </a:endParaRPr>
          </a:p>
        </p:txBody>
      </p:sp>
      <p:sp>
        <p:nvSpPr>
          <p:cNvPr id="8" name="Zástupný symbol pro zápatí 23"/>
          <p:cNvSpPr>
            <a:spLocks noGrp="1"/>
          </p:cNvSpPr>
          <p:nvPr>
            <p:ph type="ftr" sz="quarter" idx="11"/>
          </p:nvPr>
        </p:nvSpPr>
        <p:spPr bwMode="auto">
          <a:xfrm>
            <a:off x="1403350" y="6356176"/>
            <a:ext cx="63373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Lucida Console" pitchFamily="49" charset="0"/>
                <a:ea typeface="+mn-ea"/>
                <a:cs typeface="+mn-cs"/>
              </a:defRPr>
            </a:lvl2pPr>
            <a:lvl3pPr marL="914400" algn="l" rtl="0" fontAlgn="base">
              <a:spcBef>
                <a:spcPct val="0"/>
              </a:spcBef>
              <a:spcAft>
                <a:spcPct val="0"/>
              </a:spcAft>
              <a:defRPr kern="1200">
                <a:solidFill>
                  <a:schemeClr val="tx1"/>
                </a:solidFill>
                <a:latin typeface="Lucida Console" pitchFamily="49" charset="0"/>
                <a:ea typeface="+mn-ea"/>
                <a:cs typeface="+mn-cs"/>
              </a:defRPr>
            </a:lvl3pPr>
            <a:lvl4pPr marL="1371600" algn="l" rtl="0" fontAlgn="base">
              <a:spcBef>
                <a:spcPct val="0"/>
              </a:spcBef>
              <a:spcAft>
                <a:spcPct val="0"/>
              </a:spcAft>
              <a:defRPr kern="1200">
                <a:solidFill>
                  <a:schemeClr val="tx1"/>
                </a:solidFill>
                <a:latin typeface="Lucida Console" pitchFamily="49" charset="0"/>
                <a:ea typeface="+mn-ea"/>
                <a:cs typeface="+mn-cs"/>
              </a:defRPr>
            </a:lvl4pPr>
            <a:lvl5pPr marL="1828800" algn="l" rtl="0" fontAlgn="base">
              <a:spcBef>
                <a:spcPct val="0"/>
              </a:spcBef>
              <a:spcAft>
                <a:spcPct val="0"/>
              </a:spcAft>
              <a:defRPr kern="1200">
                <a:solidFill>
                  <a:schemeClr val="tx1"/>
                </a:solidFill>
                <a:latin typeface="Lucida Console" pitchFamily="49" charset="0"/>
                <a:ea typeface="+mn-ea"/>
                <a:cs typeface="+mn-cs"/>
              </a:defRPr>
            </a:lvl5pPr>
            <a:lvl6pPr marL="2286000" algn="l" defTabSz="914400" rtl="0" eaLnBrk="1" latinLnBrk="0" hangingPunct="1">
              <a:defRPr kern="1200">
                <a:solidFill>
                  <a:schemeClr val="tx1"/>
                </a:solidFill>
                <a:latin typeface="Lucida Console" pitchFamily="49" charset="0"/>
                <a:ea typeface="+mn-ea"/>
                <a:cs typeface="+mn-cs"/>
              </a:defRPr>
            </a:lvl6pPr>
            <a:lvl7pPr marL="2743200" algn="l" defTabSz="914400" rtl="0" eaLnBrk="1" latinLnBrk="0" hangingPunct="1">
              <a:defRPr kern="1200">
                <a:solidFill>
                  <a:schemeClr val="tx1"/>
                </a:solidFill>
                <a:latin typeface="Lucida Console" pitchFamily="49" charset="0"/>
                <a:ea typeface="+mn-ea"/>
                <a:cs typeface="+mn-cs"/>
              </a:defRPr>
            </a:lvl7pPr>
            <a:lvl8pPr marL="3200400" algn="l" defTabSz="914400" rtl="0" eaLnBrk="1" latinLnBrk="0" hangingPunct="1">
              <a:defRPr kern="1200">
                <a:solidFill>
                  <a:schemeClr val="tx1"/>
                </a:solidFill>
                <a:latin typeface="Lucida Console" pitchFamily="49" charset="0"/>
                <a:ea typeface="+mn-ea"/>
                <a:cs typeface="+mn-cs"/>
              </a:defRPr>
            </a:lvl8pPr>
            <a:lvl9pPr marL="3657600" algn="l" defTabSz="914400" rtl="0" eaLnBrk="1" latinLnBrk="0" hangingPunct="1">
              <a:defRPr kern="1200">
                <a:solidFill>
                  <a:schemeClr val="tx1"/>
                </a:solidFill>
                <a:latin typeface="Lucida Console" pitchFamily="49" charset="0"/>
                <a:ea typeface="+mn-ea"/>
                <a:cs typeface="+mn-cs"/>
              </a:defRPr>
            </a:lvl9p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Tree>
    <p:extLst>
      <p:ext uri="{BB962C8B-B14F-4D97-AF65-F5344CB8AC3E}">
        <p14:creationId xmlns:p14="http://schemas.microsoft.com/office/powerpoint/2010/main" val="34523526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ain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bg-BG" dirty="0"/>
          </a:p>
        </p:txBody>
      </p:sp>
      <p:sp>
        <p:nvSpPr>
          <p:cNvPr id="3" name="Text Placeholder 9"/>
          <p:cNvSpPr>
            <a:spLocks noGrp="1"/>
          </p:cNvSpPr>
          <p:nvPr>
            <p:ph type="body" sz="quarter" idx="10" hasCustomPrompt="1"/>
          </p:nvPr>
        </p:nvSpPr>
        <p:spPr>
          <a:xfrm>
            <a:off x="0" y="594360"/>
            <a:ext cx="7524000" cy="433394"/>
          </a:xfrm>
          <a:prstGeom prst="rect">
            <a:avLst/>
          </a:prstGeom>
        </p:spPr>
        <p:txBody>
          <a:bodyPr lIns="118800" tIns="0" bIns="0" anchor="ctr" anchorCtr="0">
            <a:noAutofit/>
            <a:scene3d>
              <a:camera prst="orthographicFront"/>
              <a:lightRig rig="threePt" dir="t">
                <a:rot lat="0" lon="0" rev="2700000"/>
              </a:lightRig>
            </a:scene3d>
            <a:sp3d prstMaterial="dkEdge">
              <a:bevelT w="31750" h="19050"/>
              <a:contourClr>
                <a:srgbClr val="434343"/>
              </a:contourClr>
            </a:sp3d>
          </a:bodyPr>
          <a:lstStyle>
            <a:lvl1pPr>
              <a:buFontTx/>
              <a:buNone/>
              <a:defRPr b="1">
                <a:gradFill>
                  <a:gsLst>
                    <a:gs pos="100000">
                      <a:schemeClr val="accent3"/>
                    </a:gs>
                    <a:gs pos="47000">
                      <a:srgbClr val="FFF9E9"/>
                    </a:gs>
                  </a:gsLst>
                  <a:lin ang="5400000" scaled="0"/>
                </a:gradFill>
                <a:effectLst>
                  <a:outerShdw blurRad="50800" dist="38100" dir="2700000" algn="tl" rotWithShape="0">
                    <a:prstClr val="black">
                      <a:alpha val="40000"/>
                    </a:prstClr>
                  </a:outerShdw>
                </a:effectLst>
                <a:latin typeface="Calibri" pitchFamily="34" charset="0"/>
              </a:defRPr>
            </a:lvl1pPr>
          </a:lstStyle>
          <a:p>
            <a:pPr lvl="0"/>
            <a:r>
              <a:rPr lang="en-US" dirty="0" smtClean="0"/>
              <a:t>Click to edit subtitle</a:t>
            </a:r>
            <a:endParaRPr lang="bg-BG" dirty="0"/>
          </a:p>
        </p:txBody>
      </p:sp>
      <p:sp>
        <p:nvSpPr>
          <p:cNvPr id="8" name="Content Placeholder 2"/>
          <p:cNvSpPr>
            <a:spLocks noGrp="1"/>
          </p:cNvSpPr>
          <p:nvPr>
            <p:ph idx="1"/>
          </p:nvPr>
        </p:nvSpPr>
        <p:spPr>
          <a:xfrm>
            <a:off x="0" y="1051560"/>
            <a:ext cx="9136380" cy="5806440"/>
          </a:xfrm>
          <a:prstGeom prst="rect">
            <a:avLst/>
          </a:prstGeom>
        </p:spPr>
        <p:txBody>
          <a:bodyPr lIns="144000" tIns="144000">
            <a:normAutofit/>
            <a:scene3d>
              <a:camera prst="orthographicFront"/>
              <a:lightRig rig="threePt" dir="t"/>
            </a:scene3d>
            <a:sp3d prstMaterial="metal">
              <a:bevelT w="31750" h="6350"/>
              <a:extrusionClr>
                <a:schemeClr val="tx1"/>
              </a:extrusionClr>
              <a:contourClr>
                <a:schemeClr val="tx1"/>
              </a:contourClr>
            </a:sp3d>
          </a:bodyPr>
          <a:lstStyle>
            <a:lvl1pPr>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1pPr>
            <a:lvl2pPr marL="756000">
              <a:buClr>
                <a:srgbClr val="FFC000"/>
              </a:buClr>
              <a:buSzPct val="70000"/>
              <a:buFont typeface="Wingdings 2" pitchFamily="18" charset="2"/>
              <a:buChar char=""/>
              <a:defRPr>
                <a:ln w="31750">
                  <a:noFill/>
                </a:ln>
                <a:effectLst>
                  <a:outerShdw blurRad="50800" dist="38100" dir="2700000" algn="tl" rotWithShape="0">
                    <a:prstClr val="black"/>
                  </a:outerShdw>
                </a:effectLst>
                <a:latin typeface="Calibri" pitchFamily="34" charset="0"/>
              </a:defRPr>
            </a:lvl2pPr>
            <a:lvl3pPr marL="1019175" indent="-228600">
              <a:buClr>
                <a:srgbClr val="FFC000"/>
              </a:buClr>
              <a:defRPr>
                <a:ln w="31750">
                  <a:noFill/>
                </a:ln>
                <a:effectLst>
                  <a:outerShdw blurRad="50800" dist="38100" dir="2700000" algn="tl" rotWithShape="0">
                    <a:prstClr val="black"/>
                  </a:outerShdw>
                </a:effectLst>
                <a:latin typeface="Calibri" pitchFamily="34" charset="0"/>
              </a:defRPr>
            </a:lvl3pPr>
            <a:lvl4pPr marL="1236663" indent="-209550">
              <a:buClr>
                <a:srgbClr val="FFC000"/>
              </a:buClr>
              <a:buSzPct val="90000"/>
              <a:buFont typeface="Verdana" pitchFamily="34" charset="0"/>
              <a:buChar char="-"/>
              <a:defRPr>
                <a:ln w="31750">
                  <a:noFill/>
                </a:ln>
                <a:effectLst>
                  <a:outerShdw blurRad="50800" dist="38100" dir="2700000" algn="tl" rotWithShape="0">
                    <a:prstClr val="black"/>
                  </a:outerShdw>
                </a:effectLst>
                <a:latin typeface="Calibri" pitchFamily="34" charset="0"/>
              </a:defRPr>
            </a:lvl4pPr>
            <a:lvl5pPr marL="1455738" indent="-209550">
              <a:buClr>
                <a:srgbClr val="FFC000"/>
              </a:buClr>
              <a:defRPr>
                <a:ln w="31750">
                  <a:noFill/>
                </a:ln>
                <a:effectLst>
                  <a:outerShdw blurRad="50800" dist="38100" dir="2700000" algn="tl" rotWithShape="0">
                    <a:prstClr val="black"/>
                  </a:outerShdw>
                </a:effectLst>
                <a:latin typeface="Calibri" pitchFamily="34" charset="0"/>
              </a:defRPr>
            </a:lvl5pPr>
          </a:lstStyle>
          <a:p>
            <a:pPr lvl="0"/>
            <a:r>
              <a:rPr lang="en-US" dirty="0" smtClean="0"/>
              <a:t>Click to edit Master text styles</a:t>
            </a:r>
          </a:p>
          <a:p>
            <a:pPr lvl="1"/>
            <a:r>
              <a:rPr lang="en-US" dirty="0" smtClean="0"/>
              <a:t>Second level</a:t>
            </a:r>
          </a:p>
          <a:p>
            <a:pPr lvl="0"/>
            <a:r>
              <a:rPr lang="en-US" dirty="0" smtClean="0"/>
              <a:t>Third level</a:t>
            </a:r>
          </a:p>
          <a:p>
            <a:pPr lvl="1"/>
            <a:r>
              <a:rPr lang="en-US" dirty="0" smtClean="0"/>
              <a:t>Fourth level</a:t>
            </a:r>
          </a:p>
          <a:p>
            <a:pPr lvl="2"/>
            <a:r>
              <a:rPr lang="en-US" dirty="0" smtClean="0"/>
              <a:t>Fifth level</a:t>
            </a:r>
          </a:p>
        </p:txBody>
      </p:sp>
    </p:spTree>
    <p:extLst>
      <p:ext uri="{BB962C8B-B14F-4D97-AF65-F5344CB8AC3E}">
        <p14:creationId xmlns:p14="http://schemas.microsoft.com/office/powerpoint/2010/main" val="376139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6857999"/>
          </a:xfrm>
        </p:spPr>
        <p:txBody>
          <a:bodyPr lIns="0" tIns="0" rIns="0" bIns="0" anchor="ctr" anchorCtr="0"/>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789040"/>
            <a:ext cx="7772400" cy="295232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3575537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6857999"/>
          </a:xfrm>
        </p:spPr>
        <p:txBody>
          <a:bodyPr lIns="0" tIns="0" rIns="0" bIns="0" anchor="ctr" anchorCtr="0"/>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789040"/>
            <a:ext cx="7772400" cy="295232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1683290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Křivánek and d'Eon - Zero-variance-based MC SSS</a:t>
            </a:r>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704892-885C-4952-AB7F-4033DB81472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8156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Křivánek and d'Eon - Zero-variance-based MC SSS</a:t>
            </a:r>
            <a:endParaRPr lang="en-US" alt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174B3E-777B-4A0F-8CA0-7C90F9FFFC8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53259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Křivánek and d'Eon - Zero-variance-based MC SSS</a:t>
            </a:r>
            <a:endParaRPr lang="en-US" alt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E484AC6-BBE4-40F9-8123-1EEF9B763C3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51732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Křivánek and d'Eon - Zero-variance-based MC SSS</a:t>
            </a:r>
            <a:endParaRPr lang="en-US" alt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76B09E-6C07-4E8D-8FFB-2A03C4B2BCB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459901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smtClean="0">
                <a:solidFill>
                  <a:prstClr val="black"/>
                </a:solidFill>
              </a:rPr>
              <a:t>Křivánek and d'Eon - Zero-variance-based MC SSS</a:t>
            </a:r>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D81A3E-06ED-4858-9E95-C47F753CD7E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52257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 předlohy nadpisů.</a:t>
            </a:r>
          </a:p>
        </p:txBody>
      </p:sp>
      <p:sp>
        <p:nvSpPr>
          <p:cNvPr id="1638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styly předlohy textu.</a:t>
            </a:r>
          </a:p>
          <a:p>
            <a:pPr lvl="1"/>
            <a:r>
              <a:rPr lang="en-US" altLang="en-US" smtClean="0"/>
              <a:t>Druhá úroveň</a:t>
            </a:r>
          </a:p>
          <a:p>
            <a:pPr lvl="2"/>
            <a:r>
              <a:rPr lang="en-US" altLang="en-US" smtClean="0"/>
              <a:t>Třetí úroveň</a:t>
            </a:r>
          </a:p>
          <a:p>
            <a:pPr lvl="3"/>
            <a:r>
              <a:rPr lang="en-US" altLang="en-US" smtClean="0"/>
              <a:t>Čtvrtá úroveň</a:t>
            </a:r>
          </a:p>
          <a:p>
            <a:pPr lvl="4"/>
            <a:r>
              <a:rPr lang="en-US" altLang="en-US" smtClean="0"/>
              <a:t>Pátá úroveň</a:t>
            </a:r>
          </a:p>
        </p:txBody>
      </p:sp>
      <p:sp>
        <p:nvSpPr>
          <p:cNvPr id="5939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n-US" altLang="en-US">
              <a:solidFill>
                <a:prstClr val="black"/>
              </a:solidFill>
            </a:endParaRPr>
          </a:p>
        </p:txBody>
      </p:sp>
      <p:sp>
        <p:nvSpPr>
          <p:cNvPr id="59397" name="Rectangle 5"/>
          <p:cNvSpPr>
            <a:spLocks noGrp="1" noChangeArrowheads="1"/>
          </p:cNvSpPr>
          <p:nvPr>
            <p:ph type="ftr" sz="quarter" idx="3"/>
          </p:nvPr>
        </p:nvSpPr>
        <p:spPr bwMode="auto">
          <a:xfrm>
            <a:off x="1403648" y="6248400"/>
            <a:ext cx="6336704"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
        <p:nvSpPr>
          <p:cNvPr id="5939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7DD9C3A3-A5F7-4232-B253-D7CE55098032}" type="slidenum">
              <a:rPr lang="en-US" altLang="en-US">
                <a:solidFill>
                  <a:prstClr val="black"/>
                </a:solidFill>
              </a:rPr>
              <a:pPr>
                <a:defRPr/>
              </a:pPr>
              <a:t>‹#›</a:t>
            </a:fld>
            <a:endParaRPr lang="en-US" altLang="en-US">
              <a:solidFill>
                <a:prstClr val="black"/>
              </a:solidFill>
            </a:endParaRPr>
          </a:p>
        </p:txBody>
      </p:sp>
      <p:sp>
        <p:nvSpPr>
          <p:cNvPr id="5939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solidFill>
                <a:prstClr val="black"/>
              </a:solidFill>
            </a:endParaRPr>
          </a:p>
        </p:txBody>
      </p:sp>
    </p:spTree>
    <p:extLst>
      <p:ext uri="{BB962C8B-B14F-4D97-AF65-F5344CB8AC3E}">
        <p14:creationId xmlns:p14="http://schemas.microsoft.com/office/powerpoint/2010/main" val="420860406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Lst>
  <p:timing>
    <p:tnLst>
      <p:par>
        <p:cTn id="1" dur="indefinite" restart="never" nodeType="tmRoot"/>
      </p:par>
    </p:tnLst>
  </p:timing>
  <p:hf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Georgia" pitchFamily="18" charset="0"/>
        </a:defRPr>
      </a:lvl2pPr>
      <a:lvl3pPr algn="l" rtl="0" eaLnBrk="0" fontAlgn="base" hangingPunct="0">
        <a:spcBef>
          <a:spcPct val="0"/>
        </a:spcBef>
        <a:spcAft>
          <a:spcPct val="0"/>
        </a:spcAft>
        <a:defRPr sz="3200">
          <a:solidFill>
            <a:schemeClr val="tx2"/>
          </a:solidFill>
          <a:latin typeface="Georgia" pitchFamily="18" charset="0"/>
        </a:defRPr>
      </a:lvl3pPr>
      <a:lvl4pPr algn="l" rtl="0" eaLnBrk="0" fontAlgn="base" hangingPunct="0">
        <a:spcBef>
          <a:spcPct val="0"/>
        </a:spcBef>
        <a:spcAft>
          <a:spcPct val="0"/>
        </a:spcAft>
        <a:defRPr sz="3200">
          <a:solidFill>
            <a:schemeClr val="tx2"/>
          </a:solidFill>
          <a:latin typeface="Georgia" pitchFamily="18" charset="0"/>
        </a:defRPr>
      </a:lvl4pPr>
      <a:lvl5pPr algn="l" rtl="0" eaLnBrk="0" fontAlgn="base" hangingPunct="0">
        <a:spcBef>
          <a:spcPct val="0"/>
        </a:spcBef>
        <a:spcAft>
          <a:spcPct val="0"/>
        </a:spcAft>
        <a:defRPr sz="3200">
          <a:solidFill>
            <a:schemeClr val="tx2"/>
          </a:solidFill>
          <a:latin typeface="Georgia" pitchFamily="18"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16.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17.xml"/><Relationship Id="rId7" Type="http://schemas.openxmlformats.org/officeDocument/2006/relationships/oleObject" Target="../embeddings/oleObject3.bin"/><Relationship Id="rId12"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png"/><Relationship Id="rId11" Type="http://schemas.openxmlformats.org/officeDocument/2006/relationships/oleObject" Target="../embeddings/oleObject5.bin"/><Relationship Id="rId5" Type="http://schemas.openxmlformats.org/officeDocument/2006/relationships/image" Target="../media/image13.png"/><Relationship Id="rId10" Type="http://schemas.openxmlformats.org/officeDocument/2006/relationships/image" Target="../media/image17.wmf"/><Relationship Id="rId4" Type="http://schemas.openxmlformats.org/officeDocument/2006/relationships/image" Target="../media/image12.png"/><Relationship Id="rId9"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8.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7.wmf"/><Relationship Id="rId5" Type="http://schemas.openxmlformats.org/officeDocument/2006/relationships/image" Target="../media/image18.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9.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9.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11" Type="http://schemas.openxmlformats.org/officeDocument/2006/relationships/image" Target="../media/image17.wmf"/><Relationship Id="rId5" Type="http://schemas.openxmlformats.org/officeDocument/2006/relationships/image" Target="../media/image20.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1.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22.wmf"/><Relationship Id="rId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24.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24.wmf"/><Relationship Id="rId4" Type="http://schemas.openxmlformats.org/officeDocument/2006/relationships/oleObject" Target="../embeddings/oleObject16.bin"/><Relationship Id="rId9" Type="http://schemas.openxmlformats.org/officeDocument/2006/relationships/image" Target="../media/image23.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25.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24.wmf"/><Relationship Id="rId4" Type="http://schemas.openxmlformats.org/officeDocument/2006/relationships/oleObject" Target="../embeddings/oleObject19.bin"/><Relationship Id="rId9" Type="http://schemas.openxmlformats.org/officeDocument/2006/relationships/image" Target="../media/image23.wmf"/></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27.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3.bin"/><Relationship Id="rId11" Type="http://schemas.openxmlformats.org/officeDocument/2006/relationships/image" Target="../media/image28.wmf"/><Relationship Id="rId5" Type="http://schemas.openxmlformats.org/officeDocument/2006/relationships/image" Target="../media/image27.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3.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7.bin"/><Relationship Id="rId5" Type="http://schemas.openxmlformats.org/officeDocument/2006/relationships/image" Target="../media/image29.wmf"/><Relationship Id="rId4" Type="http://schemas.openxmlformats.org/officeDocument/2006/relationships/oleObject" Target="../embeddings/oleObject26.bin"/></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4.jpeg"/><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jp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9.bin"/><Relationship Id="rId5" Type="http://schemas.openxmlformats.org/officeDocument/2006/relationships/image" Target="../media/image30.wmf"/><Relationship Id="rId4" Type="http://schemas.openxmlformats.org/officeDocument/2006/relationships/oleObject" Target="../embeddings/oleObject28.bin"/></Relationships>
</file>

<file path=ppt/slides/_rels/slide3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32.png"/><Relationship Id="rId4" Type="http://schemas.openxmlformats.org/officeDocument/2006/relationships/image" Target="../media/image48.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55.png"/><Relationship Id="rId5" Type="http://schemas.openxmlformats.org/officeDocument/2006/relationships/image" Target="../media/image37.png"/><Relationship Id="rId10" Type="http://schemas.openxmlformats.org/officeDocument/2006/relationships/image" Target="../media/image54.png"/><Relationship Id="rId4" Type="http://schemas.openxmlformats.org/officeDocument/2006/relationships/image" Target="../media/image36.png"/><Relationship Id="rId9" Type="http://schemas.openxmlformats.org/officeDocument/2006/relationships/image" Target="../media/image5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1.bin"/><Relationship Id="rId5" Type="http://schemas.openxmlformats.org/officeDocument/2006/relationships/image" Target="../media/image56.wmf"/><Relationship Id="rId4" Type="http://schemas.openxmlformats.org/officeDocument/2006/relationships/oleObject" Target="../embeddings/oleObject30.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7772400" cy="3573016"/>
          </a:xfrm>
        </p:spPr>
        <p:txBody>
          <a:bodyPr/>
          <a:lstStyle/>
          <a:p>
            <a:r>
              <a:rPr lang="en-US" sz="3600" dirty="0">
                <a:solidFill>
                  <a:schemeClr val="tx2">
                    <a:lumMod val="40000"/>
                    <a:lumOff val="60000"/>
                  </a:schemeClr>
                </a:solidFill>
              </a:rPr>
              <a:t>A</a:t>
            </a:r>
            <a:r>
              <a:rPr lang="en-US" sz="3600" dirty="0"/>
              <a:t> Zero-Variance</a:t>
            </a:r>
            <a:r>
              <a:rPr lang="en-US" sz="3600" dirty="0">
                <a:solidFill>
                  <a:schemeClr val="tx2">
                    <a:lumMod val="40000"/>
                    <a:lumOff val="60000"/>
                  </a:schemeClr>
                </a:solidFill>
              </a:rPr>
              <a:t>-Based</a:t>
            </a:r>
            <a:r>
              <a:rPr lang="en-US" sz="3600" dirty="0"/>
              <a:t> </a:t>
            </a:r>
            <a:r>
              <a:rPr lang="en-US" sz="3600" dirty="0">
                <a:solidFill>
                  <a:schemeClr val="tx2">
                    <a:lumMod val="40000"/>
                    <a:lumOff val="60000"/>
                  </a:schemeClr>
                </a:solidFill>
              </a:rPr>
              <a:t>Sampling Scheme for </a:t>
            </a:r>
            <a:r>
              <a:rPr lang="en-US" sz="3600" dirty="0"/>
              <a:t>Monte Carlo </a:t>
            </a:r>
            <a:r>
              <a:rPr lang="en-US" sz="3600" dirty="0" smtClean="0"/>
              <a:t/>
            </a:r>
            <a:br>
              <a:rPr lang="en-US" sz="3600" dirty="0" smtClean="0"/>
            </a:br>
            <a:r>
              <a:rPr lang="en-US" sz="3600" dirty="0" smtClean="0"/>
              <a:t>Subsurface Scattering</a:t>
            </a:r>
            <a:endParaRPr lang="en-US" sz="2800" b="1" dirty="0"/>
          </a:p>
        </p:txBody>
      </p:sp>
      <p:cxnSp>
        <p:nvCxnSpPr>
          <p:cNvPr id="14" name="Přímá spojovací čára 13"/>
          <p:cNvCxnSpPr/>
          <p:nvPr/>
        </p:nvCxnSpPr>
        <p:spPr>
          <a:xfrm>
            <a:off x="3707904" y="3212976"/>
            <a:ext cx="172819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6922" name="AutoShape 10" descr="data:image/jpeg;base64,/9j/4AAQSkZJRgABAQAAAQABAAD/2wCEAAkGBxQTEhIUExQVFhUWFxkUFhgUFRgcFxwgGxkYHBsaHBkaHSggGBslGxcYJDIhJSkrLi4uFx8zODMsNygtLisBCgoKDg0OGhAQGzQmHyQtLzItNSw3NywsMC8sLCwsLDcsNy8yLC80MCwrLTQ1LDc0LCw3NywsNy0vLC4sLy0sLP/AABEIAJgBSwMBIgACEQEDEQH/xAAcAAACAwADAQAAAAAAAAAAAAAABwUGCAEDBAL/xABMEAABAwICAwoKBgcIAgMAAAABAAIDBBEFEgYhMQcIEyIyQVFhcbIUMzRScnOBkaGxFyNCU6PSFlRkkpPR0xVidKLBwsPwJENEY4L/xAAaAQEAAgMBAAAAAAAAAAAAAAAAAQMCBAUG/8QALhEBAAIBAQUGBgIDAAAAAAAAAAECAxEEEyExQQUSFVGh0TJxgZGx8CLhI2HB/9oADAMBAAIRAxEAPwB4oQhAIQhAIQhAIQvJiWJxQNzyvDR17T2DaURNorGsvWhUmn0/a+pjjazLE45S9x41zqBsNQF7K7KZiYV4s9MuvcnXQJXbsenlZhroG07YssrXHO9pcQWkXA1gbHDbdNFK/fB4VwuHNmA40Egd/wDl/Fd7L5T7FC0nK7dPxWW+aseL80bWMH+VoUHU6R1cnLqqh3pTPI911FoQemKqeXDju2j7R6VtWl5DPRHyWJIeU3tHzW26XkM9EfJB2oQhAIQqVunaeR4ZBxbOqZAeCZ0f33DzR8UEfutborcPj4GAg1cg1c/Bg/bcOnoBWZZ5nPc573FznEuc5xuSTtJPOV24jXSTyvllcXyPcXOc46ySvMgEIQgFoLcQ3POBa2uqWfWvH1LHDWxp+2RzOI2dAPWqnuK7nnhcgrKlv/jxniNcNUrh032sHxOrpWjUCY3yviKL1kndCQafm+V8RResk7oSDQCEIQNje5eXz+oPfarbvkvIqX/Ef8b1Ut7l5fP6g99qtu+S8ipf8R/xvQZ6QhCAQhCAQhCAQhCAQhCDcaEIQCEIQCCUKF0uw2SencyJ5a7bYGwfb7JKQwvaa1mYjVCaS6dMjvHTWe/YX/Yb2ecfgl3W1b5Xl8ji9x5z/p0DqC6XNIJBFiDYg7R1LhXxWIeZz7TkzT/Kfp0Ccmh2LeEUzHE8dvEf2jn9osUm1aNz7FuBqRG48SbinoDhfKf9PaFF41hdsGbd5YieU8PY2FD6X4YKmiqoD/7InAdtrtP7wCmEKl6Nh1zSCQdRGorhWPdEwrwbEqyK1gJXOb6L+MPgbexVxB9w8pvaPmtt0vIZ6I+SxJDym9o+a23S8hnoj5IO1CFB6Y6UQ4dTunmPUxg5T3czWj5nmCDx6f6Zw4ZTmR9nSuuIo763Hp6mjnKynjmMTVc755355Hm5PN1ADmAGqy9Olekc1fUPnndcnU1oPFY3ma3qCh0AhCEArjuZaEPxOpAIIp4yHTP6vMB853w2qE0W0flrqmOnhHGdrJOxrRtceoLWuimjkNBTMp4Rqbrc48p7udzus/BBI0NGyGNkUbQ1jGhjGjYABYBd6EIExvlfEUXrJO6Eg0/N8r4ii9ZJ3QkGgEIQgbG9y8vn9Qe+1W3fJeRUv+I/43qpb3Ly+f1B77U69MdEKfEo446jPlY/OODdlN7Ea9R1WKDHiFpf6DsM/aP4o/Kj6DsM/aP4o/KgzQhMPdj0Np8NmpmU3CWkY5zuEdm1hwAtqCXiAQhCAQmTuNaE02JuqxU8J9UIi3g3ZeUZL31G/JCZ30HYZ+0fxR+VBmhC0v8AQdhn7R/FH5UfQdhn7R/FH5UDMQhCAQuCbayqhHp7D4S6NwtFfK2Tr5yR5vQVMRMqsmamPTvzpquCF8seCAQQQdYI2L6ULVF0/wBGM4NTCOMBeVo5wPtAdI50uVoAhK7TvRngHGeIfVOPGA+wT/tPwVtLdHG7Q2TT/LT6+/uqC5BI1jURrBXCFY5B16MYqKmnjk+1bK/qcNv8/apVK7c3xbg5zC48WXZ1OGz3jV7AmiqLRpL02x5t7iiZ58pZ43xuFZKyCoA1SxZD6TCf9rm+5KNaV3wWFcLholA1wStefRddp+Jas1LFtPuHlN7R81tul5DPRHyWJIeU3tHzW2I5A2IOOxrA4+wXQeTSLHYaKB887g1jR7XHma0c7j0LKWnWl02JVLppNTBcRR31Mb0dZNrkr27pGnMuJ1GY3ZBGSIY77B57ul5Hu2dtPQCEIQC7qOlfK9kcbS97yGta0ayTsC6VorcU3PPBYxWVLfr5B9W1w8W08/U9w9w9qCy7l+g7MMpgHAGokAdM8dwHzW/E61dEIQCEIQJjfK+IovWSd0JBp+b5XxFF6yTuhINAIQhA2N7l5fP6g99q0Ws6b3Ly+f1B77VotAIQhAgN8p5RReqf3gk2nJvlPKKL1T+8Em0AhCEDt3s/LxD0YPnKnskTvZ+XiHowfOVPZAIQhAIQvDjWJNp4Xyu+yNQ6Sdg9pRFrRWJmVV3RdIMjfBozxnj6wjmafs9p+SW67aupdK90jzdzjmJ/7zLqV9Y0h5faM85rzafosei2lclKQx13w87edvW3+SamH18c7BJE4OaecfIjmPUkQpHA8blpX54zqPKYb5Xdo6etRamrZ2TbrYv4241/B3rrnha9rmuAc1wsQdhCjdH9IIqtl2GzhymHlD+Y61LKnk71bVvXWOMSTelmj7qSWwuYna2O/wBp6x8VBp6YthrKiJ0UguDsPODzEdBCTONYU+mldE/m1tPM4cxCurbVwNt2Tc271fhn0eOKQtIc02LSHA9BBuE7sBxIVEEco+0OMOgjUR70j1dtzPFskjqdx1ScZnpAax7R8kvGsHZ2bd5e7PKfz0XXSrDfCaOpg28JE9o7bG3xssZObYkHaNRW4lkHdJwvwbE6yICw4Qvb2Ps8d5UvQq7Dym9o+a2lU+TO9Ue4sWw8pvaPmtpVPkzvVHuIMVv2lcLl+0rhAIQvRh72NljMrS+MOaXtabEtvrAPNcIGvuJbnfDvbXVLfqWH6ljhy3D7Z/ug+89i0IozRqugmpYZKXLwBYMgaLZQBybcxGyyk0AhCEAhCECY3yviKL1kndCQafm+V8RResk7oSDQCEIQNje5eXz+oPfatFrOm9y8vn9Qe+1aLQCEIQIDfKeUUXqn94JNpyb5Tyii9U/vBJtAIQhA7d7Py8Q9GD5yp7JE72fl4h6MHzlT2QCEIQCrOm+BzVTGCJzbNJcWHVmPMc3Vr96syFMTory44yVmluUkPXUEkLssrHMP94bew7D7F50+qulZI0tkY17TzOFwqZjO56x13U78h8x+tnsO1vxVkXjq42bs29eNOMepcIXvxTBpqc2ljLeh21p7HDUvArHNtWazpMO6jqnxPa+Nxa5uwj/usdSaGimmDKm0ctmTf5X9beg9SVKAej4LGaxK/Z9pvgnWOXk0AobSjAW1cWU6nt1xu6D0HqKq2iem/Jiqj1Nl/wBH/m9/SmC11xcawehVTE1l38eTFtOOY6dYIWqp3Rvcx4yuabEFcU1Q6N7XtNnNIcO0Jo6c6M+EM4WMfXMH74HN29CVRCtrOsOBtOz2wX0+0nrhNe2eGOVux7Qew849hSF3x2F5KunqAPGxlhPXGR8bOHuTC3McWsX0zjtvIz4Zh8j715t3/CuFw3hQLugka/2O4rvZrB9iptGkvQbNm3uOLdevzZrh5Te0fNbSqfJneqPcWLYeU3tHzW2qYfVs9EfJQ2GI3bSuE4d2Tcy4AvraNv1JN5o2/wDrJPKaAOR09HZsTyAQhCBgbkun7sOn4OUk0sp448x2wSD3WI6OxaghlDmhzSC1wBBGwg7CFh9ObcQ3ROCLaCqd9W42p3uPJJPiyTsaTs6Dq50D9QhCAQhCBMb5XxFF6yTuhINPzfK+IovWSd0JBoBCEIGxvcvL5/UHvtWi1nTe5eXz+oPfatFoBCEIEBvlPKKL1T+8Em05N8p5RReqf3gk2gEIQgdu9n5eIejB85U9kid7Py8Q9GD5yp7IBCEIBCXenekE0VU1kMjmBjBmA2EnXrB6re9eOh3QqhvjGRyDsLXfDV8Fn3J0aNu0MVbzS2vA0EKnUW6HTu1SMkjPTYOb7wb/AAVhoscp5fFzMcejMAfcdaxmJhsY9oxX+G0PbLGHAhwBB2gi49yqeNaAwyXdCeBd0AXZ+7zexW9CRMwnLhx5Y0vGpK4xo3UU1zIwlg+23W3+Y9qiU/yFW8a0Kp57uaOCf0s2Htbs91lZGTzcrN2XMccc/SSkVm0V0ufTEMku+Ho+0zrb0jqXRjOiFTT3OXhGedHc+9u0fJQCz4TDnxOXBfXlJ80VYyVgfG4OadhH/dR6lRN0DRm16mEdcrR3x/r71VcAx6WlfmjN2nlMPJd/I9abGB43FVx5mHXbjsdbM2/SOcdar0ms6uvTNj2ynctwt+8iaoKt0UjJGbWODh19I9o1Ju41TsrsPmY3W2eF2XtLdXudb3Kiab6NeDP4SMfUvP7hPN2dCmtzHFrtfTuPJ48fYeUPYdftU24xqo2K1sGacN+v5/tl5rC14BFiHWI6wVtml5DPRHyWS90TCfBsVqo7WbwpkZ6LzmHzt7FrSl5DPRHyVTtPt7AQQQCCLEHYVnHde3MzRudVUrSaVx47BtiJ+bCefm2dC0guuoha9rmPAc1wLXAi4IOoghBiBCY+61ucuw+QzwAupHu1c5jJPId/d6D7O1cIBcgrhCDR24tuh+Fxto6h3/kRt4jifGNA74G3pGvpTVWIqOqfE9kkbix7CHNc02II51qrcx05ZidPc2bURgCZg+D2jzT8DqQXNCEIExvlfEUXrJO6Eg0/N8r4ii9ZJ3QkGgEIQgbG9y8vn9Qe+1aLWdN7l5fP6g99q0WgEIQgQG+U8oovVP7wSbTk3ynlFF6p/eCTaAQhCB272fl4h6MHzlT2SJ3s/LxD0YPnKnsgEIQgS2ls+esqD/fy/ugD/RRC766TNLK7znud73EroWxDyWS3etM+chFkIUsHvosbqIvFzSN6s1x7jcKwUW6FUN8Y1kg/dPvGr4KoIUTESuptGWnw2kz6HdDp3eMY+M9mYe8a/grBQ47TzeLmY7qvY+42KSCFjNIblO08sfFET6fv2aAUHjOitPUXLmZX+ezU728x9qVNDjNRD4uZ7R0ZiW+46lYKLdBqW+MbHIOzK73jV8Fj3Jjk2fEMGSO7kr/11YzoNUQ3Mf1zP7upw7Wk6/ZdV+jq5IJA9hLHtPt7CDzdRTFot0SndqkZJGemwc34G/wXtqf7PrhYvic7mIcGyezYSp70xzhRbZcN51wX4+U/urowHSSGujMEwDZHCzmHku62np6toVNxCikw2rY8XLA7Mx3nN+009djb3FSOLaAzRnPTP4QDWBfLIOix2H4LspsaE7DR4gCx+xkrhYg8xdfYevYUjToZJvaIrljS8cp6T81D3f6EGqo6tmtk8Qbfrabj/K4e5aApeQz0R8kkdP6B5w18Eo+sopmTMPM6J5ykjpF3BO6l5DPRHyVcxpLr4cm8pFvv8+rtQhCha6K2kZNG+OVoex4LXNcLgg8xWXt1Hc9fhs2eO7qWQ/VvO1p8x3WOY84WqF5MVw2KpifDMwPjeMrmn/uojpQYnQrjuk6CS4ZPbW6nkJMMnV5juh4+O3spyAUtovj8tDUx1EJs5h1jmc3naeohRKEGydENJYcQpmVEJ1HU9p5THc7T2dPONamlknc402kwypDxd0L+LNGOcdI6HDm9y1bhtfHPEyWJ4fG8ZmuabghAod8r4ii9ZJ3QkGn5vlfEUXrJO6Eg0AhCEDY3uXl8/qD32rRazpvcvL5/UHvtWi0AhCECA3ynlFF6p/eCTacm+U8oovVP7wSbQCEIQO3ez8vEPRg+cqeyRO9n5eIejB85U9kAhCECe/Qyu+4P8SL86P0LrvuPxIvzpwoWe8lzPCsXnPp7E9+hdd9x+JF+dH6F133H4kX504UJvJPCsXnPp7E9+hdd9x+JF+dH6F133H4kX504UJvJPCsXnPp7E9+hdd9x+JF+dH6F133H4kX504UJvJPCsXnPp7E9+hdd9x+JF+dH6F133H4kX504UJvJPCsXnPp7E9+hdd9x+JF+dH6F1v3H4kX504UKd5J4Vi859PYrKLBMVi8WJG9XDRke4vspSSDEZW5amiinHS58TXjsc1+oq/oUd/8A0trsFaxpF7afTT8FpiejdVJA+IQSWLHMa2SWFxaHDkCTPcsvbURqIBCY8DbNaDtAAPuXYhYzOrYw4YxRpEhCEKFwQhCCOx/BYayB8E7A+N41jnB5nA8zh0rOmN7jOJRzSNp4hPEDxJBLE2462veCCNh1LTiEGVfoixf9U/Hp/wCoj6IsX/VPx6f+otVIQZV+iLF/1T8en/qJlbkOEYvh7zBU0p8Eeb34aA8E7zgBISWnnA7U4EIFlu4aK1dfFStpIuFLHvc7jxtsC0Actwv7Eovoixf9U/Hp/wCotVIQZV+iLF/1T8en/qI+iLF/1T8en/qLVSECX3FdBq6hrJZKqDg2OhLAeEidrzNNrMeTsBToQhAIQhAnd3LQ+srpqV1LAZWsjc1xD2CxLgRynBLL6KcW/U3fxIfzrV6EGUPopxb9Td/Eh/Oj6KcW/U3fxIfzrV6ECk3CtEqyhdWmrhMQkEQZdzDfKZL8lxtbMNvSm2hCAQhCCmYPuhQvwwYjUN4BhLxkzZiS1zmhrTYZnG2y381NaKYrNVQCaan8Hzm8bHPzPyfZc4ZRkJ83XZIfQMcA3DaqvaZcPDpGQn7FPKZTx5G241yLgnZ7E7dOcXpoqF75zI6KQNY0U5+skLyMrYy0jWem+xBYw4FDjbakhSweB4jhj4MPmw9s0vAPD52ubK0jY5gcSHC99amaXRaKvxnFxVZnwxGC0WdzWFzoW8YhpFyA027UF0wrHpJMSrqRwbwdPHA9hAOYmRpLrm9ubVqViDh7kuqenkfimOxwOySupKdkTvNcYnhp9hsofczpqalq4qeppJKfEskgEr3ucyovcvc12azjZt7W1a9aBukrlKLcj0VhnY6sqM0kkVVKIA578seV+a4aDa5drN78ysm5PLeGtubkV1SDc7OPq+CCW3QcekoaKSoiDXPa6NoD75ePI1p2EczlPwyXA2XIBI7UipHF+jVbxttabG/7RHZTml2iUGH01LWU/CCrZNAHTGR5fJnIa/Pc2IPRZA3CbbVylDplI+qxh9NLTTVcEFOyRtPFK2Npc4i8j8zm5wL29yntzGgqaeWsjdTzU9GSx9NHNIx5YSDwjQWudZt7EBBYdMtJPAYoZOD4ThKiOntmy24QnjXsb2tsU+qDuyeTUf8Aj6b5uUfpLgjazHYoZXP4DwMulY17mh4zmzXZTfLexI6kDNBvsRmGznSx0fw0UeK11DRkxxSUgnYwucWslJLcwve3N7lF6A0FNTVMdNX0ksWIPErRUOke5lQHA5iH5rE5ea2rqKBn0GPRTVNTTMzcJT5OEuLN44uADz6l8YTV1Tn1XhMLY42PtA5rg4yMsbuIDjlN+Y2S70P0Moxi+It4I2pnQOh+tk4pLLm/G42vzrqSwXCYquXHYqhpezwtrrZ3N1iIEa2kFBeMAxmOrhbPFmyOLgMwseK4tOrtCkUpNANHqeLCJqmNhEzoahjnZ3nUHPtxS7KNg1gKTw2W2i4cT/8ACfrv1O50F00jx6KjiEs2bKXsjGUXOZ5sPYpRI/SvAoJMFwupewmbLRw5s7+S61xa9r6zrtdS+6HRtpW4fh1LFL4NUTPMsUUpD5ByjHwkjtQcSb8YdCBsA32LlKrRPB56fEYnU2Hz0dI9jm1LHzMfGXW4jw0PcQdVtX81b90jFpKXDaqaG4kayzXD7OYhub2Xv7EFlvzc6rWn2kMlHTxuhax0000dPHwl8oLzbMbayAqdiGgFLFhhq43yNrGQipFXwr+EL8ocSSXWLXbLdBUVpvh0VXSYRWzRnh6mWljlOd4Bab3GUOs2/SBfWgb2CxztiaKp8b5teZ0TS1h16rAkkalSNIdPq+ku6TCjwXCCJj/Co+MXOszihpIzdexXfBsJipYmwwNyxtuQC5ztpudbiTtPSqnuw+Rw/wCMpu+gmdF8YrJ3SCqoTSBoBYTOyTMTe4s3ZbV71YAb7Ett1ytkMmH0bWSyRVEjuFZC8MdIGAERZyRYG9zrGxeLRfCqilxBklNh89JSPjeKhj5o3szBt2PDQ8kHi21dKBrFwVYwvSKSTE62kcGCOCKKRrhfMS/bc3tZVHQbRanxSGSurw6eaWWQDNI8CJrHkBjA0jLa118HRqGtx/EGVALoWQQOMQc5rXmwy5spGYN16ukhA2AUFyVWjMfg79IKKMu8HgYHwsLicnCQuc4NJ1gX+SiKDQuB+AGtlMj6ptK6eOUyPzR8GHOjawXs1osObnJQO1cNcDsN+xKPFcSlrWaP0ksjmx1sXCVLmuLXSZI2uyZhsDiTftC9OOYLFhFbhklBeJtTUMpZ4Q9xY9r7DPlcTxm9PZ1oLdo9pBJPX4pTPa0MpDTiMtBzHhY3Odm12Otuq1lZcwva+voSrixF9PV6VTx8uKOme2+y4gksV84boBSzYYKuR73VkkPhPhfCvzteWlwIINg0bLdSBrrhrgdmvsSXmxqbEKXAKaeRzWVzpRUuacrpBAQA248/ntzr249orT0GJ4R4LeJks5zwiRxYS1mqQNcTY2NiexA3EJWUmK/2TPjcTzxAzw+muducWc0X/wDsyi3b0qc0M0NjbRU/hDM0zmcJKXbc0hLyD2F1vYglMB0Ngp6DwA3mhOcHhQLnO4uOwAaidR6lFt3N4vAnUTqiofEHiSElzeEhLTcBjrbOooQgGbnuaemqKitqZ5ad4fHnyBlh9nI1tteq7tpsp/C9H2QVVZUtc4uqjGXtNsreDZlGWwvrHShCDoOjDeHrp2yysfVxNhcWEAx5GFofGbXDtd7m+sBeHCdCclVHVVFVPVSwtcyHhQwBgcLONmAXcQbXKEIJPRPRxlBC6GN7nh0j5bvte7zcjUBqULPufN4aofBV1NPHUuzzwwlga4naWuLbxk85GtCEHEG5xAzDn4e2WXgnyiXNxc4Ie1wA1Wtdo5lN6TaOMrKdsD3ua1r433ba94yCBrFuZCEHi0k0NZUzR1Mc0tNUxjIJoCLlu3I9pBD235ivfo7gz6cScLVTVL5CCXTZbNsLWY1oAaOznQhB86U6Osro4o5HuaI5o5wWWuSy9gbg6ta+/wCwWeG+G5nZ+B4DLqy2zZr7L39qEIOiXRdhrJawSSNkkp/BrNIAaL3zNNrhwKjsN0Hy1MNRU1lRVOgDhCJcgazMLFxytGZ1ucoQg7avQ29a6sgqpoHSBgmZGGFkgZsvmaS0karj4KSwfR9lPLVyNc5xqpBK8OtYHKG2FhssOdcoQRejmhQpHSNZUzPpn8IRTvyFjeE22cBmttsL8/Soobl7OBdSmtq/BOMW0+Zga29yAX5czmgm4aTbUL35xCCaxDQuGXD46Bz5AyNsbWSAgSAx2yuva19XQumu0JbUUzIaqpnlkjfwkdRxWTMdzFpaLC3xQhB6ME0amhmEs1fU1GVpY1kmRsev7RaxozO6Cekqdr6Nk0b4pWhzHtLHNOwg6iEIQUsbmwMYp31tW6jadVMXNy2BuGGQNzlg82/MFO6QaLRVTKaMl0baeWOZgjta8fJabjk9i5QgnVD6UaPsrYmRSOc0Nljmuy17sNwNY2IQg+NKtGIq6JrJC9jmOD4pYnZZI3Dna7mXnwPRuaGUSzV9TU2aWNZJkbHrtxi1jRmdq2npKEIPBLoFkllfR1lRSNmdnkjiyGMuO1zQ9p4MnnIUvh+jbIqyorA95fPHHG5rrZQGDURqvcoQg88OiMbZsQmEj81a1rJBxbNysLLt1X2Hnuu2DReNuHHDw9/B8A6nz6s9nNLb7LX19C5Qg8dZoNBJR01KXyNNMGiCZjg2ZhaAA4EC1yBr1WXxhWhIZUMqampnq5Yxli4bKGR9LmsYAM587auEIJCg0YijqK+e7nmt4MSsfbIBGxzABqvYhxvdQB3NQI3U7K6rZRuNzTBzctjtYHlucMPm3XCEHZp/huHxUdPHU8JBFE5rYJadrs0JA1OzNBLRqtcjbZUzCqaGrxSgdSVFVXGB7pJ6mcuMbGhvFibdrW3JN9WvXz83CEErpdFBiuLUMMGZ5pnP8Nc1pDGsa5rmxuJFnEvYQAOk+xsBC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924" name="AutoShape 12" descr="data:image/jpeg;base64,/9j/4AAQSkZJRgABAQAAAQABAAD/2wCEAAkGBxQTEhIUExQVFhUWFxkUFhgUFRgcFxwgGxkYHBsaHBkaHSggGBslGxcYJDIhJSkrLi4uFx8zODMsNygtLisBCgoKDg0OGhAQGzQmHyQtLzItNSw3NywsMC8sLCwsLDcsNy8yLC80MCwrLTQ1LDc0LCw3NywsNy0vLC4sLy0sLP/AABEIAJgBSwMBIgACEQEDEQH/xAAcAAACAwADAQAAAAAAAAAAAAAABwUGCAEDBAL/xABMEAABAwICAwoKBgcIAgMAAAABAAIDBBEFEgYhMQcIEyIyQVFhcbIUMzRScnOBkaGxFyNCU6PSFlRkkpPR0xVidKLBwsPwJENEY4L/xAAaAQEAAgMBAAAAAAAAAAAAAAAAAQMCBAUG/8QALhEBAAIBAQUGBgIDAAAAAAAAAAECAxEEEyExQQUSFVGh0TJxgZGx8CLhI2HB/9oADAMBAAIRAxEAPwB4oQhAIQhAIQhAIQvJiWJxQNzyvDR17T2DaURNorGsvWhUmn0/a+pjjazLE45S9x41zqBsNQF7K7KZiYV4s9MuvcnXQJXbsenlZhroG07YssrXHO9pcQWkXA1gbHDbdNFK/fB4VwuHNmA40Egd/wDl/Fd7L5T7FC0nK7dPxWW+aseL80bWMH+VoUHU6R1cnLqqh3pTPI911FoQemKqeXDju2j7R6VtWl5DPRHyWJIeU3tHzW26XkM9EfJB2oQhAIQqVunaeR4ZBxbOqZAeCZ0f33DzR8UEfutborcPj4GAg1cg1c/Bg/bcOnoBWZZ5nPc573FznEuc5xuSTtJPOV24jXSTyvllcXyPcXOc46ySvMgEIQgFoLcQ3POBa2uqWfWvH1LHDWxp+2RzOI2dAPWqnuK7nnhcgrKlv/jxniNcNUrh032sHxOrpWjUCY3yviKL1kndCQafm+V8RResk7oSDQCEIQNje5eXz+oPfarbvkvIqX/Ef8b1Ut7l5fP6g99qtu+S8ipf8R/xvQZ6QhCAQhCAQhCAQhCAQhCDcaEIQCEIQCCUKF0uw2SencyJ5a7bYGwfb7JKQwvaa1mYjVCaS6dMjvHTWe/YX/Yb2ecfgl3W1b5Xl8ji9x5z/p0DqC6XNIJBFiDYg7R1LhXxWIeZz7TkzT/Kfp0Ccmh2LeEUzHE8dvEf2jn9osUm1aNz7FuBqRG48SbinoDhfKf9PaFF41hdsGbd5YieU8PY2FD6X4YKmiqoD/7InAdtrtP7wCmEKl6Nh1zSCQdRGorhWPdEwrwbEqyK1gJXOb6L+MPgbexVxB9w8pvaPmtt0vIZ6I+SxJDym9o+a23S8hnoj5IO1CFB6Y6UQ4dTunmPUxg5T3czWj5nmCDx6f6Zw4ZTmR9nSuuIo763Hp6mjnKynjmMTVc755355Hm5PN1ADmAGqy9Olekc1fUPnndcnU1oPFY3ma3qCh0AhCEArjuZaEPxOpAIIp4yHTP6vMB853w2qE0W0flrqmOnhHGdrJOxrRtceoLWuimjkNBTMp4Rqbrc48p7udzus/BBI0NGyGNkUbQ1jGhjGjYABYBd6EIExvlfEUXrJO6Eg0/N8r4ii9ZJ3QkGgEIQgbG9y8vn9Qe+1W3fJeRUv+I/43qpb3Ly+f1B77U69MdEKfEo446jPlY/OODdlN7Ea9R1WKDHiFpf6DsM/aP4o/Kj6DsM/aP4o/KgzQhMPdj0Np8NmpmU3CWkY5zuEdm1hwAtqCXiAQhCAQmTuNaE02JuqxU8J9UIi3g3ZeUZL31G/JCZ30HYZ+0fxR+VBmhC0v8AQdhn7R/FH5UfQdhn7R/FH5UDMQhCAQuCbayqhHp7D4S6NwtFfK2Tr5yR5vQVMRMqsmamPTvzpquCF8seCAQQQdYI2L6ULVF0/wBGM4NTCOMBeVo5wPtAdI50uVoAhK7TvRngHGeIfVOPGA+wT/tPwVtLdHG7Q2TT/LT6+/uqC5BI1jURrBXCFY5B16MYqKmnjk+1bK/qcNv8/apVK7c3xbg5zC48WXZ1OGz3jV7AmiqLRpL02x5t7iiZ58pZ43xuFZKyCoA1SxZD6TCf9rm+5KNaV3wWFcLholA1wStefRddp+Jas1LFtPuHlN7R81tul5DPRHyWJIeU3tHzW2I5A2IOOxrA4+wXQeTSLHYaKB887g1jR7XHma0c7j0LKWnWl02JVLppNTBcRR31Mb0dZNrkr27pGnMuJ1GY3ZBGSIY77B57ul5Hu2dtPQCEIQC7qOlfK9kcbS97yGta0ayTsC6VorcU3PPBYxWVLfr5B9W1w8W08/U9w9w9qCy7l+g7MMpgHAGokAdM8dwHzW/E61dEIQCEIQJjfK+IovWSd0JBp+b5XxFF6yTuhINAIQhA2N7l5fP6g99q0Ws6b3Ly+f1B77VotAIQhAgN8p5RReqf3gk2nJvlPKKL1T+8Em0AhCEDt3s/LxD0YPnKnskTvZ+XiHowfOVPZAIQhAIQvDjWJNp4Xyu+yNQ6Sdg9pRFrRWJmVV3RdIMjfBozxnj6wjmafs9p+SW67aupdK90jzdzjmJ/7zLqV9Y0h5faM85rzafosei2lclKQx13w87edvW3+SamH18c7BJE4OaecfIjmPUkQpHA8blpX54zqPKYb5Xdo6etRamrZ2TbrYv4241/B3rrnha9rmuAc1wsQdhCjdH9IIqtl2GzhymHlD+Y61LKnk71bVvXWOMSTelmj7qSWwuYna2O/wBp6x8VBp6YthrKiJ0UguDsPODzEdBCTONYU+mldE/m1tPM4cxCurbVwNt2Tc271fhn0eOKQtIc02LSHA9BBuE7sBxIVEEco+0OMOgjUR70j1dtzPFskjqdx1ScZnpAax7R8kvGsHZ2bd5e7PKfz0XXSrDfCaOpg28JE9o7bG3xssZObYkHaNRW4lkHdJwvwbE6yICw4Qvb2Ps8d5UvQq7Dym9o+a2lU+TO9Ue4sWw8pvaPmtpVPkzvVHuIMVv2lcLl+0rhAIQvRh72NljMrS+MOaXtabEtvrAPNcIGvuJbnfDvbXVLfqWH6ljhy3D7Z/ug+89i0IozRqugmpYZKXLwBYMgaLZQBybcxGyyk0AhCEAhCECY3yviKL1kndCQafm+V8RResk7oSDQCEIQNje5eXz+oPfatFrOm9y8vn9Qe+1aLQCEIQIDfKeUUXqn94JNpyb5Tyii9U/vBJtAIQhA7d7Py8Q9GD5yp7JE72fl4h6MHzlT2QCEIQCrOm+BzVTGCJzbNJcWHVmPMc3Vr96syFMTory44yVmluUkPXUEkLssrHMP94bew7D7F50+qulZI0tkY17TzOFwqZjO56x13U78h8x+tnsO1vxVkXjq42bs29eNOMepcIXvxTBpqc2ljLeh21p7HDUvArHNtWazpMO6jqnxPa+Nxa5uwj/usdSaGimmDKm0ctmTf5X9beg9SVKAej4LGaxK/Z9pvgnWOXk0AobSjAW1cWU6nt1xu6D0HqKq2iem/Jiqj1Nl/wBH/m9/SmC11xcawehVTE1l38eTFtOOY6dYIWqp3Rvcx4yuabEFcU1Q6N7XtNnNIcO0Jo6c6M+EM4WMfXMH74HN29CVRCtrOsOBtOz2wX0+0nrhNe2eGOVux7Qew849hSF3x2F5KunqAPGxlhPXGR8bOHuTC3McWsX0zjtvIz4Zh8j715t3/CuFw3hQLugka/2O4rvZrB9iptGkvQbNm3uOLdevzZrh5Te0fNbSqfJneqPcWLYeU3tHzW2qYfVs9EfJQ2GI3bSuE4d2Tcy4AvraNv1JN5o2/wDrJPKaAOR09HZsTyAQhCBgbkun7sOn4OUk0sp448x2wSD3WI6OxaghlDmhzSC1wBBGwg7CFh9ObcQ3ROCLaCqd9W42p3uPJJPiyTsaTs6Dq50D9QhCAQhCBMb5XxFF6yTuhINPzfK+IovWSd0JBoBCEIGxvcvL5/UHvtWi1nTe5eXz+oPfatFoBCEIEBvlPKKL1T+8Em05N8p5RReqf3gk2gEIQgdu9n5eIejB85U9kid7Py8Q9GD5yp7IBCEIBCXenekE0VU1kMjmBjBmA2EnXrB6re9eOh3QqhvjGRyDsLXfDV8Fn3J0aNu0MVbzS2vA0EKnUW6HTu1SMkjPTYOb7wb/AAVhoscp5fFzMcejMAfcdaxmJhsY9oxX+G0PbLGHAhwBB2gi49yqeNaAwyXdCeBd0AXZ+7zexW9CRMwnLhx5Y0vGpK4xo3UU1zIwlg+23W3+Y9qiU/yFW8a0Kp57uaOCf0s2Htbs91lZGTzcrN2XMccc/SSkVm0V0ufTEMku+Ho+0zrb0jqXRjOiFTT3OXhGedHc+9u0fJQCz4TDnxOXBfXlJ80VYyVgfG4OadhH/dR6lRN0DRm16mEdcrR3x/r71VcAx6WlfmjN2nlMPJd/I9abGB43FVx5mHXbjsdbM2/SOcdar0ms6uvTNj2ynctwt+8iaoKt0UjJGbWODh19I9o1Ju41TsrsPmY3W2eF2XtLdXudb3Kiab6NeDP4SMfUvP7hPN2dCmtzHFrtfTuPJ48fYeUPYdftU24xqo2K1sGacN+v5/tl5rC14BFiHWI6wVtml5DPRHyWS90TCfBsVqo7WbwpkZ6LzmHzt7FrSl5DPRHyVTtPt7AQQQCCLEHYVnHde3MzRudVUrSaVx47BtiJ+bCefm2dC0guuoha9rmPAc1wLXAi4IOoghBiBCY+61ucuw+QzwAupHu1c5jJPId/d6D7O1cIBcgrhCDR24tuh+Fxto6h3/kRt4jifGNA74G3pGvpTVWIqOqfE9kkbix7CHNc02II51qrcx05ZidPc2bURgCZg+D2jzT8DqQXNCEIExvlfEUXrJO6Eg0/N8r4ii9ZJ3QkGgEIQgbG9y8vn9Qe+1aLWdN7l5fP6g99q0WgEIQgQG+U8oovVP7wSbTk3ynlFF6p/eCTaAQhCB272fl4h6MHzlT2SJ3s/LxD0YPnKnsgEIQgS2ls+esqD/fy/ugD/RRC766TNLK7znud73EroWxDyWS3etM+chFkIUsHvosbqIvFzSN6s1x7jcKwUW6FUN8Y1kg/dPvGr4KoIUTESuptGWnw2kz6HdDp3eMY+M9mYe8a/grBQ47TzeLmY7qvY+42KSCFjNIblO08sfFET6fv2aAUHjOitPUXLmZX+ezU728x9qVNDjNRD4uZ7R0ZiW+46lYKLdBqW+MbHIOzK73jV8Fj3Jjk2fEMGSO7kr/11YzoNUQ3Mf1zP7upw7Wk6/ZdV+jq5IJA9hLHtPt7CDzdRTFot0SndqkZJGemwc34G/wXtqf7PrhYvic7mIcGyezYSp70xzhRbZcN51wX4+U/urowHSSGujMEwDZHCzmHku62np6toVNxCikw2rY8XLA7Mx3nN+009djb3FSOLaAzRnPTP4QDWBfLIOix2H4LspsaE7DR4gCx+xkrhYg8xdfYevYUjToZJvaIrljS8cp6T81D3f6EGqo6tmtk8Qbfrabj/K4e5aApeQz0R8kkdP6B5w18Eo+sopmTMPM6J5ykjpF3BO6l5DPRHyVcxpLr4cm8pFvv8+rtQhCha6K2kZNG+OVoex4LXNcLgg8xWXt1Hc9fhs2eO7qWQ/VvO1p8x3WOY84WqF5MVw2KpifDMwPjeMrmn/uojpQYnQrjuk6CS4ZPbW6nkJMMnV5juh4+O3spyAUtovj8tDUx1EJs5h1jmc3naeohRKEGydENJYcQpmVEJ1HU9p5THc7T2dPONamlknc402kwypDxd0L+LNGOcdI6HDm9y1bhtfHPEyWJ4fG8ZmuabghAod8r4ii9ZJ3QkGn5vlfEUXrJO6Eg0AhCEDY3uXl8/qD32rRazpvcvL5/UHvtWi0AhCECA3ynlFF6p/eCTacm+U8oovVP7wSbQCEIQO3ez8vEPRg+cqeyRO9n5eIejB85U9kAhCECe/Qyu+4P8SL86P0LrvuPxIvzpwoWe8lzPCsXnPp7E9+hdd9x+JF+dH6F133H4kX504UJvJPCsXnPp7E9+hdd9x+JF+dH6F133H4kX504UJvJPCsXnPp7E9+hdd9x+JF+dH6F133H4kX504UJvJPCsXnPp7E9+hdd9x+JF+dH6F133H4kX504UJvJPCsXnPp7E9+hdd9x+JF+dH6F1v3H4kX504UKd5J4Vi859PYrKLBMVi8WJG9XDRke4vspSSDEZW5amiinHS58TXjsc1+oq/oUd/8A0trsFaxpF7afTT8FpiejdVJA+IQSWLHMa2SWFxaHDkCTPcsvbURqIBCY8DbNaDtAAPuXYhYzOrYw4YxRpEhCEKFwQhCCOx/BYayB8E7A+N41jnB5nA8zh0rOmN7jOJRzSNp4hPEDxJBLE2462veCCNh1LTiEGVfoixf9U/Hp/wCoj6IsX/VPx6f+otVIQZV+iLF/1T8en/qJlbkOEYvh7zBU0p8Eeb34aA8E7zgBISWnnA7U4EIFlu4aK1dfFStpIuFLHvc7jxtsC0Actwv7Eovoixf9U/Hp/wCotVIQZV+iLF/1T8en/qI+iLF/1T8en/qLVSECX3FdBq6hrJZKqDg2OhLAeEidrzNNrMeTsBToQhAIQhAnd3LQ+srpqV1LAZWsjc1xD2CxLgRynBLL6KcW/U3fxIfzrV6EGUPopxb9Td/Eh/Oj6KcW/U3fxIfzrV6ECk3CtEqyhdWmrhMQkEQZdzDfKZL8lxtbMNvSm2hCAQhCCmYPuhQvwwYjUN4BhLxkzZiS1zmhrTYZnG2y381NaKYrNVQCaan8Hzm8bHPzPyfZc4ZRkJ83XZIfQMcA3DaqvaZcPDpGQn7FPKZTx5G241yLgnZ7E7dOcXpoqF75zI6KQNY0U5+skLyMrYy0jWem+xBYw4FDjbakhSweB4jhj4MPmw9s0vAPD52ubK0jY5gcSHC99amaXRaKvxnFxVZnwxGC0WdzWFzoW8YhpFyA027UF0wrHpJMSrqRwbwdPHA9hAOYmRpLrm9ubVqViDh7kuqenkfimOxwOySupKdkTvNcYnhp9hsofczpqalq4qeppJKfEskgEr3ucyovcvc12azjZt7W1a9aBukrlKLcj0VhnY6sqM0kkVVKIA578seV+a4aDa5drN78ysm5PLeGtubkV1SDc7OPq+CCW3QcekoaKSoiDXPa6NoD75ePI1p2EczlPwyXA2XIBI7UipHF+jVbxttabG/7RHZTml2iUGH01LWU/CCrZNAHTGR5fJnIa/Pc2IPRZA3CbbVylDplI+qxh9NLTTVcEFOyRtPFK2Npc4i8j8zm5wL29yntzGgqaeWsjdTzU9GSx9NHNIx5YSDwjQWudZt7EBBYdMtJPAYoZOD4ThKiOntmy24QnjXsb2tsU+qDuyeTUf8Aj6b5uUfpLgjazHYoZXP4DwMulY17mh4zmzXZTfLexI6kDNBvsRmGznSx0fw0UeK11DRkxxSUgnYwucWslJLcwve3N7lF6A0FNTVMdNX0ksWIPErRUOke5lQHA5iH5rE5ea2rqKBn0GPRTVNTTMzcJT5OEuLN44uADz6l8YTV1Tn1XhMLY42PtA5rg4yMsbuIDjlN+Y2S70P0Moxi+It4I2pnQOh+tk4pLLm/G42vzrqSwXCYquXHYqhpezwtrrZ3N1iIEa2kFBeMAxmOrhbPFmyOLgMwseK4tOrtCkUpNANHqeLCJqmNhEzoahjnZ3nUHPtxS7KNg1gKTw2W2i4cT/8ACfrv1O50F00jx6KjiEs2bKXsjGUXOZ5sPYpRI/SvAoJMFwupewmbLRw5s7+S61xa9r6zrtdS+6HRtpW4fh1LFL4NUTPMsUUpD5ByjHwkjtQcSb8YdCBsA32LlKrRPB56fEYnU2Hz0dI9jm1LHzMfGXW4jw0PcQdVtX81b90jFpKXDaqaG4kayzXD7OYhub2Xv7EFlvzc6rWn2kMlHTxuhax0000dPHwl8oLzbMbayAqdiGgFLFhhq43yNrGQipFXwr+EL8ocSSXWLXbLdBUVpvh0VXSYRWzRnh6mWljlOd4Bab3GUOs2/SBfWgb2CxztiaKp8b5teZ0TS1h16rAkkalSNIdPq+ku6TCjwXCCJj/Co+MXOszihpIzdexXfBsJipYmwwNyxtuQC5ztpudbiTtPSqnuw+Rw/wCMpu+gmdF8YrJ3SCqoTSBoBYTOyTMTe4s3ZbV71YAb7Ett1ytkMmH0bWSyRVEjuFZC8MdIGAERZyRYG9zrGxeLRfCqilxBklNh89JSPjeKhj5o3szBt2PDQ8kHi21dKBrFwVYwvSKSTE62kcGCOCKKRrhfMS/bc3tZVHQbRanxSGSurw6eaWWQDNI8CJrHkBjA0jLa118HRqGtx/EGVALoWQQOMQc5rXmwy5spGYN16ukhA2AUFyVWjMfg79IKKMu8HgYHwsLicnCQuc4NJ1gX+SiKDQuB+AGtlMj6ptK6eOUyPzR8GHOjawXs1osObnJQO1cNcDsN+xKPFcSlrWaP0ksjmx1sXCVLmuLXSZI2uyZhsDiTftC9OOYLFhFbhklBeJtTUMpZ4Q9xY9r7DPlcTxm9PZ1oLdo9pBJPX4pTPa0MpDTiMtBzHhY3Odm12Otuq1lZcwva+voSrixF9PV6VTx8uKOme2+y4gksV84boBSzYYKuR73VkkPhPhfCvzteWlwIINg0bLdSBrrhrgdmvsSXmxqbEKXAKaeRzWVzpRUuacrpBAQA248/ntzr249orT0GJ4R4LeJks5zwiRxYS1mqQNcTY2NiexA3EJWUmK/2TPjcTzxAzw+muducWc0X/wDsyi3b0qc0M0NjbRU/hDM0zmcJKXbc0hLyD2F1vYglMB0Ngp6DwA3mhOcHhQLnO4uOwAaidR6lFt3N4vAnUTqiofEHiSElzeEhLTcBjrbOooQgGbnuaemqKitqZ5ad4fHnyBlh9nI1tteq7tpsp/C9H2QVVZUtc4uqjGXtNsreDZlGWwvrHShCDoOjDeHrp2yysfVxNhcWEAx5GFofGbXDtd7m+sBeHCdCclVHVVFVPVSwtcyHhQwBgcLONmAXcQbXKEIJPRPRxlBC6GN7nh0j5bvte7zcjUBqULPufN4aofBV1NPHUuzzwwlga4naWuLbxk85GtCEHEG5xAzDn4e2WXgnyiXNxc4Ie1wA1Wtdo5lN6TaOMrKdsD3ua1r433ba94yCBrFuZCEHi0k0NZUzR1Mc0tNUxjIJoCLlu3I9pBD235ivfo7gz6cScLVTVL5CCXTZbNsLWY1oAaOznQhB86U6Osro4o5HuaI5o5wWWuSy9gbg6ta+/wCwWeG+G5nZ+B4DLqy2zZr7L39qEIOiXRdhrJawSSNkkp/BrNIAaL3zNNrhwKjsN0Hy1MNRU1lRVOgDhCJcgazMLFxytGZ1ucoQg7avQ29a6sgqpoHSBgmZGGFkgZsvmaS0karj4KSwfR9lPLVyNc5xqpBK8OtYHKG2FhssOdcoQRejmhQpHSNZUzPpn8IRTvyFjeE22cBmttsL8/Soobl7OBdSmtq/BOMW0+Zga29yAX5czmgm4aTbUL35xCCaxDQuGXD46Bz5AyNsbWSAgSAx2yuva19XQumu0JbUUzIaqpnlkjfwkdRxWTMdzFpaLC3xQhB6ME0amhmEs1fU1GVpY1kmRsev7RaxozO6Cekqdr6Nk0b4pWhzHtLHNOwg6iEIQUsbmwMYp31tW6jadVMXNy2BuGGQNzlg82/MFO6QaLRVTKaMl0baeWOZgjta8fJabjk9i5QgnVD6UaPsrYmRSOc0Nljmuy17sNwNY2IQg+NKtGIq6JrJC9jmOD4pYnZZI3Dna7mXnwPRuaGUSzV9TU2aWNZJkbHrtxi1jRmdq2npKEIPBLoFkllfR1lRSNmdnkjiyGMuO1zQ9p4MnnIUvh+jbIqyorA95fPHHG5rrZQGDURqvcoQg88OiMbZsQmEj81a1rJBxbNysLLt1X2Hnuu2DReNuHHDw9/B8A6nz6s9nNLb7LX19C5Qg8dZoNBJR01KXyNNMGiCZjg2ZhaAA4EC1yBr1WXxhWhIZUMqampnq5Yxli4bKGR9LmsYAM587auEIJCg0YijqK+e7nmt4MSsfbIBGxzABqvYhxvdQB3NQI3U7K6rZRuNzTBzctjtYHlucMPm3XCEHZp/huHxUdPHU8JBFE5rYJadrs0JA1OzNBLRqtcjbZUzCqaGrxSgdSVFVXGB7pJ6mcuMbGhvFibdrW3JN9WvXz83CEErpdFBiuLUMMGZ5pnP8Nc1pDGsa5rmxuJFnEvYQAOk+xsBC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4" name="Skupina 3"/>
          <p:cNvGrpSpPr/>
          <p:nvPr/>
        </p:nvGrpSpPr>
        <p:grpSpPr>
          <a:xfrm>
            <a:off x="755777" y="3789040"/>
            <a:ext cx="7632446" cy="707886"/>
            <a:chOff x="1403648" y="3861048"/>
            <a:chExt cx="7632446" cy="707886"/>
          </a:xfrm>
        </p:grpSpPr>
        <p:sp>
          <p:nvSpPr>
            <p:cNvPr id="8" name="TextovéPole 7"/>
            <p:cNvSpPr txBox="1"/>
            <p:nvPr/>
          </p:nvSpPr>
          <p:spPr>
            <a:xfrm>
              <a:off x="1403648" y="3861048"/>
              <a:ext cx="3600000" cy="707886"/>
            </a:xfrm>
            <a:prstGeom prst="rect">
              <a:avLst/>
            </a:prstGeom>
            <a:noFill/>
          </p:spPr>
          <p:txBody>
            <a:bodyPr wrap="square" rtlCol="0">
              <a:spAutoFit/>
            </a:bodyPr>
            <a:lstStyle/>
            <a:p>
              <a:pPr algn="ctr"/>
              <a:r>
                <a:rPr lang="cs-CZ" sz="2400" b="1" dirty="0" smtClean="0">
                  <a:solidFill>
                    <a:srgbClr val="464646"/>
                  </a:solidFill>
                  <a:latin typeface="Georgia"/>
                </a:rPr>
                <a:t>Jaroslav</a:t>
              </a:r>
              <a:r>
                <a:rPr lang="en-US" sz="2400" b="1" dirty="0" smtClean="0">
                  <a:solidFill>
                    <a:srgbClr val="464646"/>
                  </a:solidFill>
                  <a:latin typeface="Georgia"/>
                </a:rPr>
                <a:t> </a:t>
              </a:r>
              <a:r>
                <a:rPr lang="cs-CZ" sz="2400" b="1" dirty="0" err="1" smtClean="0">
                  <a:solidFill>
                    <a:srgbClr val="464646"/>
                  </a:solidFill>
                  <a:latin typeface="Georgia"/>
                </a:rPr>
                <a:t>Křiváne</a:t>
              </a:r>
              <a:r>
                <a:rPr lang="en-US" sz="2400" b="1" dirty="0" smtClean="0">
                  <a:solidFill>
                    <a:srgbClr val="464646"/>
                  </a:solidFill>
                  <a:latin typeface="Georgia"/>
                </a:rPr>
                <a:t>k</a:t>
              </a:r>
            </a:p>
            <a:p>
              <a:pPr algn="ctr"/>
              <a:r>
                <a:rPr lang="en-US" sz="1600" dirty="0" smtClean="0">
                  <a:solidFill>
                    <a:srgbClr val="464646"/>
                  </a:solidFill>
                  <a:latin typeface="Georgia"/>
                </a:rPr>
                <a:t>Charles University in Prague</a:t>
              </a:r>
              <a:endParaRPr lang="cs-CZ" sz="1600" dirty="0" smtClean="0">
                <a:solidFill>
                  <a:srgbClr val="464646"/>
                </a:solidFill>
                <a:latin typeface="Georgia"/>
              </a:endParaRPr>
            </a:p>
          </p:txBody>
        </p:sp>
        <p:sp>
          <p:nvSpPr>
            <p:cNvPr id="17" name="TextovéPole 16"/>
            <p:cNvSpPr txBox="1"/>
            <p:nvPr/>
          </p:nvSpPr>
          <p:spPr>
            <a:xfrm>
              <a:off x="5436094" y="3861048"/>
              <a:ext cx="3600000" cy="707886"/>
            </a:xfrm>
            <a:prstGeom prst="rect">
              <a:avLst/>
            </a:prstGeom>
            <a:noFill/>
          </p:spPr>
          <p:txBody>
            <a:bodyPr wrap="square" rtlCol="0">
              <a:spAutoFit/>
            </a:bodyPr>
            <a:lstStyle/>
            <a:p>
              <a:pPr algn="ctr"/>
              <a:r>
                <a:rPr lang="en-US" sz="2400" b="1" dirty="0" smtClean="0">
                  <a:solidFill>
                    <a:srgbClr val="464646"/>
                  </a:solidFill>
                  <a:latin typeface="Georgia"/>
                </a:rPr>
                <a:t>Eugene </a:t>
              </a:r>
              <a:r>
                <a:rPr lang="en-US" sz="2400" b="1" dirty="0" err="1" smtClean="0">
                  <a:solidFill>
                    <a:srgbClr val="464646"/>
                  </a:solidFill>
                  <a:latin typeface="Georgia"/>
                </a:rPr>
                <a:t>d’Eon</a:t>
              </a:r>
              <a:endParaRPr lang="en-US" sz="2400" dirty="0" smtClean="0">
                <a:solidFill>
                  <a:srgbClr val="464646"/>
                </a:solidFill>
                <a:latin typeface="Georgia"/>
              </a:endParaRPr>
            </a:p>
            <a:p>
              <a:pPr algn="ctr"/>
              <a:r>
                <a:rPr lang="en-US" sz="1600" dirty="0" err="1" smtClean="0">
                  <a:solidFill>
                    <a:srgbClr val="464646"/>
                  </a:solidFill>
                  <a:latin typeface="Georgia"/>
                </a:rPr>
                <a:t>Weta</a:t>
              </a:r>
              <a:r>
                <a:rPr lang="en-US" sz="1600" dirty="0" smtClean="0">
                  <a:solidFill>
                    <a:srgbClr val="464646"/>
                  </a:solidFill>
                  <a:latin typeface="Georgia"/>
                </a:rPr>
                <a:t> Digital</a:t>
              </a:r>
            </a:p>
          </p:txBody>
        </p:sp>
      </p:grpSp>
      <p:sp>
        <p:nvSpPr>
          <p:cNvPr id="5" name="TextovéPole 4"/>
          <p:cNvSpPr txBox="1"/>
          <p:nvPr/>
        </p:nvSpPr>
        <p:spPr>
          <a:xfrm>
            <a:off x="1218358" y="4869160"/>
            <a:ext cx="6707285" cy="369332"/>
          </a:xfrm>
          <a:prstGeom prst="rect">
            <a:avLst/>
          </a:prstGeom>
          <a:noFill/>
        </p:spPr>
        <p:txBody>
          <a:bodyPr wrap="none" rtlCol="0">
            <a:spAutoFit/>
          </a:bodyPr>
          <a:lstStyle/>
          <a:p>
            <a:r>
              <a:rPr lang="en-US" dirty="0" smtClean="0">
                <a:solidFill>
                  <a:schemeClr val="tx2"/>
                </a:solidFill>
                <a:latin typeface="+mn-lt"/>
              </a:rPr>
              <a:t>The work was done while both authors were with </a:t>
            </a:r>
            <a:r>
              <a:rPr lang="en-US" b="1" dirty="0" err="1" smtClean="0">
                <a:solidFill>
                  <a:schemeClr val="tx2"/>
                </a:solidFill>
                <a:latin typeface="+mn-lt"/>
              </a:rPr>
              <a:t>Weta</a:t>
            </a:r>
            <a:r>
              <a:rPr lang="en-US" b="1" dirty="0" smtClean="0">
                <a:solidFill>
                  <a:schemeClr val="tx2"/>
                </a:solidFill>
                <a:latin typeface="+mn-lt"/>
              </a:rPr>
              <a:t> Digital</a:t>
            </a:r>
            <a:endParaRPr lang="cs-CZ" b="1" dirty="0" smtClean="0">
              <a:solidFill>
                <a:schemeClr val="tx2"/>
              </a:solidFill>
              <a:latin typeface="+mn-lt"/>
            </a:endParaRPr>
          </a:p>
        </p:txBody>
      </p:sp>
      <p:grpSp>
        <p:nvGrpSpPr>
          <p:cNvPr id="3" name="Skupina 2"/>
          <p:cNvGrpSpPr/>
          <p:nvPr/>
        </p:nvGrpSpPr>
        <p:grpSpPr>
          <a:xfrm>
            <a:off x="2502248" y="5362500"/>
            <a:ext cx="4139504" cy="1412776"/>
            <a:chOff x="1835696" y="5362500"/>
            <a:chExt cx="4139504" cy="1412776"/>
          </a:xfrm>
        </p:grpSpPr>
        <p:pic>
          <p:nvPicPr>
            <p:cNvPr id="13" name="Picture 10" descr="http://www.cuni.cz/uknew2/img/headerRGB-E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0196"/>
            <a:stretch/>
          </p:blipFill>
          <p:spPr bwMode="auto">
            <a:xfrm>
              <a:off x="1835696" y="5362500"/>
              <a:ext cx="1369056" cy="1412776"/>
            </a:xfrm>
            <a:prstGeom prst="rect">
              <a:avLst/>
            </a:prstGeom>
            <a:noFill/>
            <a:extLst>
              <a:ext uri="{909E8E84-426E-40DD-AFC4-6F175D3DCCD1}">
                <a14:hiddenFill xmlns:a14="http://schemas.microsoft.com/office/drawing/2010/main">
                  <a:solidFill>
                    <a:srgbClr val="FFFFFF"/>
                  </a:solidFill>
                </a14:hiddenFill>
              </a:ext>
            </a:extLst>
          </p:spPr>
        </p:pic>
        <p:pic>
          <p:nvPicPr>
            <p:cNvPr id="355333" name="Picture 5" descr="http://nzcsrsc09.auckland.ac.nz/uploaded/WDlogo_flat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5970" y="5457126"/>
              <a:ext cx="2429230" cy="12235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059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en-US" dirty="0" smtClean="0"/>
              <a:t>“</a:t>
            </a:r>
            <a:r>
              <a:rPr lang="en-US" b="1" dirty="0"/>
              <a:t>Deep penetration problems</a:t>
            </a:r>
            <a:r>
              <a:rPr lang="en-US" dirty="0"/>
              <a:t>” </a:t>
            </a:r>
            <a:r>
              <a:rPr lang="en-US" dirty="0" smtClean="0"/>
              <a:t>(reactor shield design)</a:t>
            </a:r>
          </a:p>
          <a:p>
            <a:pPr lvl="1"/>
            <a:r>
              <a:rPr lang="en-US" dirty="0" smtClean="0"/>
              <a:t>Blind MC: </a:t>
            </a:r>
            <a:r>
              <a:rPr lang="en-US" b="1" dirty="0" smtClean="0"/>
              <a:t>One in a billion</a:t>
            </a:r>
            <a:r>
              <a:rPr lang="en-US" dirty="0" smtClean="0"/>
              <a:t> particles makes it through</a:t>
            </a:r>
          </a:p>
        </p:txBody>
      </p:sp>
      <p:sp>
        <p:nvSpPr>
          <p:cNvPr id="9" name="Obdélník 8"/>
          <p:cNvSpPr/>
          <p:nvPr/>
        </p:nvSpPr>
        <p:spPr>
          <a:xfrm>
            <a:off x="2915816" y="3284984"/>
            <a:ext cx="3096344" cy="288032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70C0"/>
                </a:solidFill>
              </a:rPr>
              <a:t>s</a:t>
            </a:r>
            <a:r>
              <a:rPr lang="en-US" sz="2400" b="1" dirty="0" smtClean="0">
                <a:solidFill>
                  <a:srgbClr val="0070C0"/>
                </a:solidFill>
              </a:rPr>
              <a:t>lab</a:t>
            </a:r>
          </a:p>
          <a:p>
            <a:pPr algn="ctr"/>
            <a:r>
              <a:rPr lang="en-US" sz="2400" b="1" dirty="0" smtClean="0">
                <a:solidFill>
                  <a:srgbClr val="0070C0"/>
                </a:solidFill>
              </a:rPr>
              <a:t>(reactor shield)</a:t>
            </a:r>
            <a:endParaRPr lang="cs-CZ" sz="2400" b="1" dirty="0">
              <a:solidFill>
                <a:srgbClr val="0070C0"/>
              </a:solidFill>
            </a:endParaRPr>
          </a:p>
        </p:txBody>
      </p:sp>
      <p:sp>
        <p:nvSpPr>
          <p:cNvPr id="2" name="Nadpis 1"/>
          <p:cNvSpPr>
            <a:spLocks noGrp="1"/>
          </p:cNvSpPr>
          <p:nvPr>
            <p:ph type="title"/>
          </p:nvPr>
        </p:nvSpPr>
        <p:spPr/>
        <p:txBody>
          <a:bodyPr/>
          <a:lstStyle/>
          <a:p>
            <a:r>
              <a:rPr lang="en-US" dirty="0" smtClean="0"/>
              <a:t>Previous </a:t>
            </a:r>
            <a:r>
              <a:rPr lang="en-US" dirty="0"/>
              <a:t>work in </a:t>
            </a:r>
            <a:r>
              <a:rPr lang="en-US" dirty="0" smtClean="0"/>
              <a:t>neutron transport</a:t>
            </a:r>
            <a:endParaRPr lang="cs-CZ" dirty="0"/>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10</a:t>
            </a:fld>
            <a:endParaRPr lang="en-US" altLang="en-US">
              <a:solidFill>
                <a:prstClr val="black"/>
              </a:solidFill>
            </a:endParaRPr>
          </a:p>
        </p:txBody>
      </p:sp>
      <p:sp>
        <p:nvSpPr>
          <p:cNvPr id="5" name="Zástupný symbol pro zápatí 4"/>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cxnSp>
        <p:nvCxnSpPr>
          <p:cNvPr id="8" name="Přímá spojnice 7"/>
          <p:cNvCxnSpPr/>
          <p:nvPr/>
        </p:nvCxnSpPr>
        <p:spPr>
          <a:xfrm>
            <a:off x="2915816" y="3140968"/>
            <a:ext cx="0" cy="316835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6012160" y="3140968"/>
            <a:ext cx="0" cy="316835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flipH="1">
            <a:off x="6444208" y="3929608"/>
            <a:ext cx="187220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H="1">
            <a:off x="6444208" y="4098010"/>
            <a:ext cx="187220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H="1">
            <a:off x="6444208" y="4266412"/>
            <a:ext cx="187220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a:off x="6444208" y="4434814"/>
            <a:ext cx="187220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flipH="1">
            <a:off x="6444208" y="4603216"/>
            <a:ext cx="187220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6444208" y="4771618"/>
            <a:ext cx="187220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flipH="1">
            <a:off x="6444208" y="4940020"/>
            <a:ext cx="187220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flipH="1">
            <a:off x="6444208" y="5108422"/>
            <a:ext cx="187220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H="1">
            <a:off x="6444208" y="5276824"/>
            <a:ext cx="187220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flipH="1">
            <a:off x="6444208" y="5445224"/>
            <a:ext cx="187220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6732240" y="3090726"/>
            <a:ext cx="1431802" cy="830997"/>
          </a:xfrm>
          <a:prstGeom prst="rect">
            <a:avLst/>
          </a:prstGeom>
          <a:noFill/>
        </p:spPr>
        <p:txBody>
          <a:bodyPr wrap="none" rtlCol="0">
            <a:spAutoFit/>
          </a:bodyPr>
          <a:lstStyle/>
          <a:p>
            <a:pPr algn="ctr"/>
            <a:r>
              <a:rPr lang="en-US" sz="2400" dirty="0" smtClean="0">
                <a:solidFill>
                  <a:schemeClr val="tx2"/>
                </a:solidFill>
                <a:latin typeface="+mn-lt"/>
              </a:rPr>
              <a:t>incident</a:t>
            </a:r>
          </a:p>
          <a:p>
            <a:pPr algn="ctr"/>
            <a:r>
              <a:rPr lang="en-US" sz="2400" dirty="0" smtClean="0">
                <a:solidFill>
                  <a:schemeClr val="tx2"/>
                </a:solidFill>
                <a:latin typeface="+mn-lt"/>
              </a:rPr>
              <a:t>radiation</a:t>
            </a:r>
            <a:endParaRPr lang="cs-CZ" sz="2400" dirty="0" smtClean="0">
              <a:solidFill>
                <a:schemeClr val="tx2"/>
              </a:solidFill>
              <a:latin typeface="+mn-lt"/>
            </a:endParaRPr>
          </a:p>
        </p:txBody>
      </p:sp>
      <p:cxnSp>
        <p:nvCxnSpPr>
          <p:cNvPr id="20" name="Přímá spojnice se šipkou 19"/>
          <p:cNvCxnSpPr/>
          <p:nvPr/>
        </p:nvCxnSpPr>
        <p:spPr>
          <a:xfrm flipH="1">
            <a:off x="755576" y="4653136"/>
            <a:ext cx="1872208"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848701" y="3090726"/>
            <a:ext cx="1784463" cy="830997"/>
          </a:xfrm>
          <a:prstGeom prst="rect">
            <a:avLst/>
          </a:prstGeom>
          <a:noFill/>
        </p:spPr>
        <p:txBody>
          <a:bodyPr wrap="none" rtlCol="0">
            <a:spAutoFit/>
          </a:bodyPr>
          <a:lstStyle/>
          <a:p>
            <a:pPr algn="ctr"/>
            <a:r>
              <a:rPr lang="en-US" sz="2400" dirty="0" smtClean="0">
                <a:solidFill>
                  <a:schemeClr val="tx2"/>
                </a:solidFill>
                <a:latin typeface="+mn-lt"/>
              </a:rPr>
              <a:t>transmitted</a:t>
            </a:r>
            <a:br>
              <a:rPr lang="en-US" sz="2400" dirty="0" smtClean="0">
                <a:solidFill>
                  <a:schemeClr val="tx2"/>
                </a:solidFill>
                <a:latin typeface="+mn-lt"/>
              </a:rPr>
            </a:br>
            <a:r>
              <a:rPr lang="en-US" sz="2400" dirty="0" smtClean="0">
                <a:solidFill>
                  <a:schemeClr val="tx2"/>
                </a:solidFill>
                <a:latin typeface="+mn-lt"/>
              </a:rPr>
              <a:t>radiation</a:t>
            </a:r>
          </a:p>
        </p:txBody>
      </p:sp>
    </p:spTree>
    <p:extLst>
      <p:ext uri="{BB962C8B-B14F-4D97-AF65-F5344CB8AC3E}">
        <p14:creationId xmlns:p14="http://schemas.microsoft.com/office/powerpoint/2010/main" val="428695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en-US" b="1" dirty="0" smtClean="0"/>
              <a:t>Path stretching</a:t>
            </a:r>
            <a:r>
              <a:rPr lang="en-US" dirty="0" smtClean="0"/>
              <a:t/>
            </a:r>
            <a:br>
              <a:rPr lang="en-US" dirty="0" smtClean="0"/>
            </a:br>
            <a:r>
              <a:rPr lang="en-US" sz="2000" dirty="0">
                <a:solidFill>
                  <a:schemeClr val="accent1"/>
                </a:solidFill>
              </a:rPr>
              <a:t>[Clark </a:t>
            </a:r>
            <a:r>
              <a:rPr lang="en-US" sz="2000" dirty="0" smtClean="0">
                <a:solidFill>
                  <a:schemeClr val="accent1"/>
                </a:solidFill>
              </a:rPr>
              <a:t>’66, </a:t>
            </a:r>
            <a:r>
              <a:rPr lang="en-US" sz="2000" dirty="0" err="1" smtClean="0">
                <a:solidFill>
                  <a:schemeClr val="accent1"/>
                </a:solidFill>
              </a:rPr>
              <a:t>Ponti</a:t>
            </a:r>
            <a:r>
              <a:rPr lang="en-US" sz="2000" dirty="0" smtClean="0">
                <a:solidFill>
                  <a:schemeClr val="accent1"/>
                </a:solidFill>
              </a:rPr>
              <a:t> ‘71, </a:t>
            </a:r>
            <a:r>
              <a:rPr lang="en-US" sz="2000" dirty="0" err="1" smtClean="0">
                <a:solidFill>
                  <a:schemeClr val="accent1"/>
                </a:solidFill>
              </a:rPr>
              <a:t>Spanier</a:t>
            </a:r>
            <a:r>
              <a:rPr lang="en-US" sz="2000" dirty="0" smtClean="0">
                <a:solidFill>
                  <a:schemeClr val="accent1"/>
                </a:solidFill>
              </a:rPr>
              <a:t> </a:t>
            </a:r>
            <a:r>
              <a:rPr lang="en-US" sz="2000" dirty="0">
                <a:solidFill>
                  <a:schemeClr val="accent1"/>
                </a:solidFill>
              </a:rPr>
              <a:t>‘71]</a:t>
            </a:r>
          </a:p>
          <a:p>
            <a:pPr lvl="1"/>
            <a:r>
              <a:rPr lang="en-US" dirty="0" smtClean="0"/>
              <a:t>heuristic, manual “stretching parameter” setting</a:t>
            </a:r>
          </a:p>
        </p:txBody>
      </p:sp>
      <p:sp>
        <p:nvSpPr>
          <p:cNvPr id="2" name="Nadpis 1"/>
          <p:cNvSpPr>
            <a:spLocks noGrp="1"/>
          </p:cNvSpPr>
          <p:nvPr>
            <p:ph type="title"/>
          </p:nvPr>
        </p:nvSpPr>
        <p:spPr/>
        <p:txBody>
          <a:bodyPr/>
          <a:lstStyle/>
          <a:p>
            <a:r>
              <a:rPr lang="en-US" dirty="0" smtClean="0"/>
              <a:t>Previous </a:t>
            </a:r>
            <a:r>
              <a:rPr lang="en-US" dirty="0"/>
              <a:t>work in </a:t>
            </a:r>
            <a:r>
              <a:rPr lang="en-US" dirty="0" smtClean="0"/>
              <a:t>neutron transport</a:t>
            </a:r>
            <a:endParaRPr lang="cs-CZ" dirty="0"/>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11</a:t>
            </a:fld>
            <a:endParaRPr lang="en-US" altLang="en-US">
              <a:solidFill>
                <a:prstClr val="black"/>
              </a:solidFill>
            </a:endParaRPr>
          </a:p>
        </p:txBody>
      </p:sp>
      <p:sp>
        <p:nvSpPr>
          <p:cNvPr id="5" name="Zástupný symbol pro zápatí 4"/>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
        <p:nvSpPr>
          <p:cNvPr id="40" name="Obdélník 39"/>
          <p:cNvSpPr/>
          <p:nvPr/>
        </p:nvSpPr>
        <p:spPr>
          <a:xfrm>
            <a:off x="2915816" y="3284984"/>
            <a:ext cx="3096344" cy="288032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70C0"/>
              </a:solidFill>
            </a:endParaRPr>
          </a:p>
          <a:p>
            <a:pPr algn="ctr"/>
            <a:endParaRPr lang="cs-CZ" sz="2400" b="1" dirty="0">
              <a:solidFill>
                <a:srgbClr val="0070C0"/>
              </a:solidFill>
            </a:endParaRPr>
          </a:p>
        </p:txBody>
      </p:sp>
      <p:cxnSp>
        <p:nvCxnSpPr>
          <p:cNvPr id="41" name="Přímá spojnice 40"/>
          <p:cNvCxnSpPr/>
          <p:nvPr/>
        </p:nvCxnSpPr>
        <p:spPr>
          <a:xfrm>
            <a:off x="2915816" y="3140968"/>
            <a:ext cx="0" cy="316835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Přímá spojnice 41"/>
          <p:cNvCxnSpPr/>
          <p:nvPr/>
        </p:nvCxnSpPr>
        <p:spPr>
          <a:xfrm>
            <a:off x="6012160" y="3140968"/>
            <a:ext cx="0" cy="316835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Přímá spojnice se šipkou 42"/>
          <p:cNvCxnSpPr/>
          <p:nvPr/>
        </p:nvCxnSpPr>
        <p:spPr>
          <a:xfrm flipH="1">
            <a:off x="6444208" y="3929608"/>
            <a:ext cx="187220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4" name="Přímá spojnice se šipkou 43"/>
          <p:cNvCxnSpPr/>
          <p:nvPr/>
        </p:nvCxnSpPr>
        <p:spPr>
          <a:xfrm flipH="1">
            <a:off x="6444208" y="4098010"/>
            <a:ext cx="187220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5" name="Přímá spojnice se šipkou 44"/>
          <p:cNvCxnSpPr/>
          <p:nvPr/>
        </p:nvCxnSpPr>
        <p:spPr>
          <a:xfrm flipH="1">
            <a:off x="6444208" y="4266412"/>
            <a:ext cx="187220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6" name="Přímá spojnice se šipkou 45"/>
          <p:cNvCxnSpPr/>
          <p:nvPr/>
        </p:nvCxnSpPr>
        <p:spPr>
          <a:xfrm flipH="1">
            <a:off x="6444208" y="4434814"/>
            <a:ext cx="187220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7" name="Přímá spojnice se šipkou 46"/>
          <p:cNvCxnSpPr/>
          <p:nvPr/>
        </p:nvCxnSpPr>
        <p:spPr>
          <a:xfrm flipH="1">
            <a:off x="6444208" y="4603216"/>
            <a:ext cx="187220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8" name="Přímá spojnice se šipkou 47"/>
          <p:cNvCxnSpPr/>
          <p:nvPr/>
        </p:nvCxnSpPr>
        <p:spPr>
          <a:xfrm flipH="1">
            <a:off x="6444208" y="4771618"/>
            <a:ext cx="187220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9" name="Přímá spojnice se šipkou 48"/>
          <p:cNvCxnSpPr/>
          <p:nvPr/>
        </p:nvCxnSpPr>
        <p:spPr>
          <a:xfrm flipH="1">
            <a:off x="6444208" y="4940020"/>
            <a:ext cx="187220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0" name="Přímá spojnice se šipkou 49"/>
          <p:cNvCxnSpPr/>
          <p:nvPr/>
        </p:nvCxnSpPr>
        <p:spPr>
          <a:xfrm flipH="1">
            <a:off x="6444208" y="5108422"/>
            <a:ext cx="187220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1" name="Přímá spojnice se šipkou 50"/>
          <p:cNvCxnSpPr/>
          <p:nvPr/>
        </p:nvCxnSpPr>
        <p:spPr>
          <a:xfrm flipH="1">
            <a:off x="6444208" y="5276824"/>
            <a:ext cx="187220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2" name="Přímá spojnice se šipkou 51"/>
          <p:cNvCxnSpPr/>
          <p:nvPr/>
        </p:nvCxnSpPr>
        <p:spPr>
          <a:xfrm flipH="1">
            <a:off x="6444208" y="5445224"/>
            <a:ext cx="187220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3" name="TextovéPole 52"/>
          <p:cNvSpPr txBox="1"/>
          <p:nvPr/>
        </p:nvSpPr>
        <p:spPr>
          <a:xfrm>
            <a:off x="6732240" y="3090726"/>
            <a:ext cx="1431802" cy="830997"/>
          </a:xfrm>
          <a:prstGeom prst="rect">
            <a:avLst/>
          </a:prstGeom>
          <a:noFill/>
        </p:spPr>
        <p:txBody>
          <a:bodyPr wrap="none" rtlCol="0">
            <a:spAutoFit/>
          </a:bodyPr>
          <a:lstStyle/>
          <a:p>
            <a:pPr algn="ctr"/>
            <a:r>
              <a:rPr lang="en-US" sz="2400" dirty="0" smtClean="0">
                <a:solidFill>
                  <a:schemeClr val="tx2"/>
                </a:solidFill>
                <a:latin typeface="+mn-lt"/>
              </a:rPr>
              <a:t>incident</a:t>
            </a:r>
          </a:p>
          <a:p>
            <a:pPr algn="ctr"/>
            <a:r>
              <a:rPr lang="en-US" sz="2400" dirty="0" smtClean="0">
                <a:solidFill>
                  <a:schemeClr val="tx2"/>
                </a:solidFill>
                <a:latin typeface="+mn-lt"/>
              </a:rPr>
              <a:t>radiation</a:t>
            </a:r>
            <a:endParaRPr lang="cs-CZ" sz="2400" dirty="0" smtClean="0">
              <a:solidFill>
                <a:schemeClr val="tx2"/>
              </a:solidFill>
              <a:latin typeface="+mn-lt"/>
            </a:endParaRPr>
          </a:p>
        </p:txBody>
      </p:sp>
      <p:cxnSp>
        <p:nvCxnSpPr>
          <p:cNvPr id="54" name="Přímá spojnice se šipkou 53"/>
          <p:cNvCxnSpPr/>
          <p:nvPr/>
        </p:nvCxnSpPr>
        <p:spPr>
          <a:xfrm flipH="1">
            <a:off x="755576" y="4653136"/>
            <a:ext cx="1872208"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5" name="TextovéPole 54"/>
          <p:cNvSpPr txBox="1"/>
          <p:nvPr/>
        </p:nvSpPr>
        <p:spPr>
          <a:xfrm>
            <a:off x="848701" y="3090726"/>
            <a:ext cx="1784463" cy="830997"/>
          </a:xfrm>
          <a:prstGeom prst="rect">
            <a:avLst/>
          </a:prstGeom>
          <a:noFill/>
        </p:spPr>
        <p:txBody>
          <a:bodyPr wrap="none" rtlCol="0">
            <a:spAutoFit/>
          </a:bodyPr>
          <a:lstStyle/>
          <a:p>
            <a:pPr algn="ctr"/>
            <a:r>
              <a:rPr lang="en-US" sz="2400" dirty="0" smtClean="0">
                <a:solidFill>
                  <a:schemeClr val="tx2"/>
                </a:solidFill>
                <a:latin typeface="+mn-lt"/>
              </a:rPr>
              <a:t>transmitted</a:t>
            </a:r>
            <a:br>
              <a:rPr lang="en-US" sz="2400" dirty="0" smtClean="0">
                <a:solidFill>
                  <a:schemeClr val="tx2"/>
                </a:solidFill>
                <a:latin typeface="+mn-lt"/>
              </a:rPr>
            </a:br>
            <a:r>
              <a:rPr lang="en-US" sz="2400" dirty="0" smtClean="0">
                <a:solidFill>
                  <a:schemeClr val="tx2"/>
                </a:solidFill>
                <a:latin typeface="+mn-lt"/>
              </a:rPr>
              <a:t>radiation</a:t>
            </a:r>
          </a:p>
        </p:txBody>
      </p:sp>
      <p:sp>
        <p:nvSpPr>
          <p:cNvPr id="24" name="Šipka doprava 23"/>
          <p:cNvSpPr/>
          <p:nvPr/>
        </p:nvSpPr>
        <p:spPr>
          <a:xfrm flipH="1">
            <a:off x="3622086" y="5231920"/>
            <a:ext cx="1683804" cy="861376"/>
          </a:xfrm>
          <a:prstGeom prst="rightArrow">
            <a:avLst>
              <a:gd name="adj1" fmla="val 41153"/>
              <a:gd name="adj2" fmla="val 89808"/>
            </a:avLst>
          </a:prstGeom>
          <a:solidFill>
            <a:schemeClr val="tx2">
              <a:alpha val="25000"/>
            </a:schemeClr>
          </a:solidFill>
          <a:ln w="57150">
            <a:solidFill>
              <a:schemeClr val="tx2"/>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0070C0"/>
              </a:solidFill>
            </a:endParaRPr>
          </a:p>
        </p:txBody>
      </p:sp>
      <p:grpSp>
        <p:nvGrpSpPr>
          <p:cNvPr id="63" name="Skupina 62"/>
          <p:cNvGrpSpPr/>
          <p:nvPr/>
        </p:nvGrpSpPr>
        <p:grpSpPr>
          <a:xfrm>
            <a:off x="3143114" y="3605347"/>
            <a:ext cx="2653022" cy="661065"/>
            <a:chOff x="3143114" y="3245307"/>
            <a:chExt cx="2653022" cy="661065"/>
          </a:xfrm>
        </p:grpSpPr>
        <p:cxnSp>
          <p:nvCxnSpPr>
            <p:cNvPr id="59" name="Přímá spojnice se šipkou 58"/>
            <p:cNvCxnSpPr/>
            <p:nvPr/>
          </p:nvCxnSpPr>
          <p:spPr>
            <a:xfrm flipH="1">
              <a:off x="3143114" y="3511379"/>
              <a:ext cx="2653022" cy="39499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2" name="TextovéPole 61"/>
            <p:cNvSpPr txBox="1"/>
            <p:nvPr/>
          </p:nvSpPr>
          <p:spPr>
            <a:xfrm rot="21137229">
              <a:off x="3741523" y="3245307"/>
              <a:ext cx="1374094" cy="400110"/>
            </a:xfrm>
            <a:prstGeom prst="rect">
              <a:avLst/>
            </a:prstGeom>
            <a:noFill/>
          </p:spPr>
          <p:txBody>
            <a:bodyPr wrap="none" rtlCol="0">
              <a:spAutoFit/>
            </a:bodyPr>
            <a:lstStyle/>
            <a:p>
              <a:r>
                <a:rPr lang="en-US" sz="2000" b="1" dirty="0" smtClean="0">
                  <a:solidFill>
                    <a:schemeClr val="tx2"/>
                  </a:solidFill>
                  <a:latin typeface="+mn-lt"/>
                </a:rPr>
                <a:t>long step</a:t>
              </a:r>
              <a:endParaRPr lang="cs-CZ" sz="2000" b="1" dirty="0" smtClean="0">
                <a:solidFill>
                  <a:schemeClr val="tx2"/>
                </a:solidFill>
                <a:latin typeface="+mn-lt"/>
              </a:endParaRPr>
            </a:p>
          </p:txBody>
        </p:sp>
      </p:grpSp>
      <p:grpSp>
        <p:nvGrpSpPr>
          <p:cNvPr id="64" name="Skupina 63"/>
          <p:cNvGrpSpPr/>
          <p:nvPr/>
        </p:nvGrpSpPr>
        <p:grpSpPr>
          <a:xfrm>
            <a:off x="4121038" y="4415623"/>
            <a:ext cx="1503938" cy="597553"/>
            <a:chOff x="3968638" y="3369113"/>
            <a:chExt cx="1503938" cy="597553"/>
          </a:xfrm>
        </p:grpSpPr>
        <p:cxnSp>
          <p:nvCxnSpPr>
            <p:cNvPr id="65" name="Přímá spojnice se šipkou 64"/>
            <p:cNvCxnSpPr/>
            <p:nvPr/>
          </p:nvCxnSpPr>
          <p:spPr>
            <a:xfrm>
              <a:off x="4119403" y="3687502"/>
              <a:ext cx="1008112" cy="27916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6" name="TextovéPole 65"/>
            <p:cNvSpPr txBox="1"/>
            <p:nvPr/>
          </p:nvSpPr>
          <p:spPr>
            <a:xfrm rot="961838">
              <a:off x="3968638" y="3369113"/>
              <a:ext cx="1503938" cy="400110"/>
            </a:xfrm>
            <a:prstGeom prst="rect">
              <a:avLst/>
            </a:prstGeom>
            <a:noFill/>
          </p:spPr>
          <p:txBody>
            <a:bodyPr wrap="none" rtlCol="0">
              <a:spAutoFit/>
            </a:bodyPr>
            <a:lstStyle/>
            <a:p>
              <a:r>
                <a:rPr lang="en-US" sz="2000" b="1" dirty="0" smtClean="0">
                  <a:solidFill>
                    <a:schemeClr val="tx2"/>
                  </a:solidFill>
                  <a:latin typeface="+mn-lt"/>
                </a:rPr>
                <a:t>short step</a:t>
              </a:r>
              <a:endParaRPr lang="cs-CZ" sz="2000" b="1" dirty="0" smtClean="0">
                <a:solidFill>
                  <a:schemeClr val="tx2"/>
                </a:solidFill>
                <a:latin typeface="+mn-lt"/>
              </a:endParaRPr>
            </a:p>
          </p:txBody>
        </p:sp>
      </p:grpSp>
    </p:spTree>
    <p:extLst>
      <p:ext uri="{BB962C8B-B14F-4D97-AF65-F5344CB8AC3E}">
        <p14:creationId xmlns:p14="http://schemas.microsoft.com/office/powerpoint/2010/main" val="42438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Zero-variance random walk theory</a:t>
            </a:r>
            <a:endParaRPr lang="cs-CZ" dirty="0"/>
          </a:p>
        </p:txBody>
      </p:sp>
      <p:sp>
        <p:nvSpPr>
          <p:cNvPr id="3" name="Zástupný symbol pro obsah 2"/>
          <p:cNvSpPr>
            <a:spLocks noGrp="1"/>
          </p:cNvSpPr>
          <p:nvPr>
            <p:ph idx="1"/>
          </p:nvPr>
        </p:nvSpPr>
        <p:spPr/>
        <p:txBody>
          <a:bodyPr/>
          <a:lstStyle/>
          <a:p>
            <a:r>
              <a:rPr lang="en-US" dirty="0"/>
              <a:t>Zero variance </a:t>
            </a:r>
            <a:r>
              <a:rPr lang="en-US" dirty="0" smtClean="0"/>
              <a:t>random walk theory</a:t>
            </a:r>
            <a:br>
              <a:rPr lang="en-US" dirty="0" smtClean="0"/>
            </a:br>
            <a:r>
              <a:rPr lang="en-US" sz="2000" dirty="0" smtClean="0">
                <a:solidFill>
                  <a:schemeClr val="accent1"/>
                </a:solidFill>
                <a:ea typeface="+mn-ea"/>
                <a:cs typeface="+mn-cs"/>
              </a:rPr>
              <a:t>[Kahn ‘54, </a:t>
            </a:r>
            <a:r>
              <a:rPr lang="en-US" sz="2000" dirty="0" err="1" smtClean="0">
                <a:solidFill>
                  <a:schemeClr val="accent1"/>
                </a:solidFill>
                <a:ea typeface="+mn-ea"/>
                <a:cs typeface="+mn-cs"/>
              </a:rPr>
              <a:t>Kalos</a:t>
            </a:r>
            <a:r>
              <a:rPr lang="en-US" sz="2000" dirty="0" smtClean="0">
                <a:solidFill>
                  <a:schemeClr val="accent1"/>
                </a:solidFill>
                <a:ea typeface="+mn-ea"/>
                <a:cs typeface="+mn-cs"/>
              </a:rPr>
              <a:t> </a:t>
            </a:r>
            <a:r>
              <a:rPr lang="en-US" sz="2000" dirty="0">
                <a:solidFill>
                  <a:schemeClr val="accent1"/>
                </a:solidFill>
                <a:ea typeface="+mn-ea"/>
                <a:cs typeface="+mn-cs"/>
              </a:rPr>
              <a:t>and Whitlock ’08, </a:t>
            </a:r>
            <a:r>
              <a:rPr lang="en-US" sz="2000" b="1" dirty="0" err="1">
                <a:solidFill>
                  <a:schemeClr val="accent1"/>
                </a:solidFill>
                <a:ea typeface="+mn-ea"/>
                <a:cs typeface="+mn-cs"/>
              </a:rPr>
              <a:t>Hoogenboom</a:t>
            </a:r>
            <a:r>
              <a:rPr lang="en-US" sz="2000" b="1" dirty="0">
                <a:solidFill>
                  <a:schemeClr val="accent1"/>
                </a:solidFill>
                <a:ea typeface="+mn-ea"/>
                <a:cs typeface="+mn-cs"/>
              </a:rPr>
              <a:t> ’08, Booth </a:t>
            </a:r>
            <a:r>
              <a:rPr lang="en-US" sz="2000" b="1" dirty="0" smtClean="0">
                <a:solidFill>
                  <a:schemeClr val="accent1"/>
                </a:solidFill>
                <a:ea typeface="+mn-ea"/>
                <a:cs typeface="+mn-cs"/>
              </a:rPr>
              <a:t>‘11</a:t>
            </a:r>
            <a:r>
              <a:rPr lang="en-US" sz="2000" dirty="0">
                <a:solidFill>
                  <a:schemeClr val="accent1"/>
                </a:solidFill>
                <a:ea typeface="+mn-ea"/>
                <a:cs typeface="+mn-cs"/>
              </a:rPr>
              <a:t>] </a:t>
            </a:r>
          </a:p>
          <a:p>
            <a:pPr marL="0" indent="0">
              <a:buNone/>
            </a:pPr>
            <a:endParaRPr lang="en-US" b="1" dirty="0" smtClean="0"/>
          </a:p>
          <a:p>
            <a:r>
              <a:rPr lang="en-US" b="1" dirty="0" smtClean="0"/>
              <a:t>[</a:t>
            </a:r>
            <a:r>
              <a:rPr lang="en-US" b="1" dirty="0" err="1" smtClean="0"/>
              <a:t>Dwivedi</a:t>
            </a:r>
            <a:r>
              <a:rPr lang="en-US" b="1" dirty="0" smtClean="0"/>
              <a:t> ‘81]</a:t>
            </a:r>
            <a:endParaRPr lang="en-US" dirty="0" smtClean="0"/>
          </a:p>
          <a:p>
            <a:pPr lvl="1"/>
            <a:r>
              <a:rPr lang="en-US" dirty="0" smtClean="0"/>
              <a:t>Synergistic </a:t>
            </a:r>
            <a:r>
              <a:rPr lang="en-US" b="1" dirty="0" smtClean="0"/>
              <a:t>path stretching</a:t>
            </a:r>
            <a:r>
              <a:rPr lang="en-US" dirty="0" smtClean="0"/>
              <a:t> and </a:t>
            </a:r>
            <a:r>
              <a:rPr lang="en-US" b="1" dirty="0" smtClean="0"/>
              <a:t>angular sampling</a:t>
            </a:r>
          </a:p>
          <a:p>
            <a:pPr lvl="1"/>
            <a:r>
              <a:rPr lang="en-US" dirty="0" smtClean="0"/>
              <a:t>Solid theory, no heuristics</a:t>
            </a:r>
          </a:p>
          <a:p>
            <a:pPr marL="0" indent="0">
              <a:buNone/>
            </a:pPr>
            <a:endParaRPr lang="en-US" dirty="0"/>
          </a:p>
          <a:p>
            <a:r>
              <a:rPr lang="en-US" dirty="0" smtClean="0"/>
              <a:t>We apply these ideas in SSS in computer graphics</a:t>
            </a:r>
            <a:endParaRPr lang="cs-CZ" dirty="0"/>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12</a:t>
            </a:fld>
            <a:endParaRPr lang="en-US" altLang="en-US">
              <a:solidFill>
                <a:prstClr val="black"/>
              </a:solidFill>
            </a:endParaRPr>
          </a:p>
        </p:txBody>
      </p:sp>
      <p:sp>
        <p:nvSpPr>
          <p:cNvPr id="5" name="Zástupný symbol pro zápatí 4"/>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Tree>
    <p:extLst>
      <p:ext uri="{BB962C8B-B14F-4D97-AF65-F5344CB8AC3E}">
        <p14:creationId xmlns:p14="http://schemas.microsoft.com/office/powerpoint/2010/main" val="303682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Theory of </a:t>
            </a:r>
            <a:br>
              <a:rPr lang="en-US" dirty="0" smtClean="0"/>
            </a:br>
            <a:r>
              <a:rPr lang="en-US" dirty="0" smtClean="0"/>
              <a:t>Zero-Variance </a:t>
            </a:r>
            <a:br>
              <a:rPr lang="en-US" dirty="0" smtClean="0"/>
            </a:br>
            <a:r>
              <a:rPr lang="en-US" dirty="0" smtClean="0"/>
              <a:t>Random walks</a:t>
            </a:r>
            <a:endParaRPr lang="en-US" dirty="0"/>
          </a:p>
        </p:txBody>
      </p:sp>
      <p:sp>
        <p:nvSpPr>
          <p:cNvPr id="3" name="Zástupný symbol pro text 2"/>
          <p:cNvSpPr>
            <a:spLocks noGrp="1"/>
          </p:cNvSpPr>
          <p:nvPr>
            <p:ph type="body" idx="1"/>
          </p:nvPr>
        </p:nvSpPr>
        <p:spPr/>
        <p:txBody>
          <a:bodyPr/>
          <a:lstStyle/>
          <a:p>
            <a:endParaRPr lang="cs-CZ" dirty="0" smtClean="0"/>
          </a:p>
          <a:p>
            <a:endParaRPr lang="cs-CZ" dirty="0" smtClean="0"/>
          </a:p>
          <a:p>
            <a:endParaRPr lang="cs-CZ" dirty="0" smtClean="0"/>
          </a:p>
          <a:p>
            <a:endParaRPr lang="en-US" dirty="0"/>
          </a:p>
        </p:txBody>
      </p:sp>
    </p:spTree>
    <p:extLst>
      <p:ext uri="{BB962C8B-B14F-4D97-AF65-F5344CB8AC3E}">
        <p14:creationId xmlns:p14="http://schemas.microsoft.com/office/powerpoint/2010/main" val="135156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smtClean="0"/>
              <a:t>WARNING!</a:t>
            </a:r>
            <a:endParaRPr lang="cs-CZ" dirty="0"/>
          </a:p>
        </p:txBody>
      </p:sp>
      <p:sp>
        <p:nvSpPr>
          <p:cNvPr id="5" name="Zástupný symbol pro obsah 4"/>
          <p:cNvSpPr>
            <a:spLocks noGrp="1"/>
          </p:cNvSpPr>
          <p:nvPr>
            <p:ph idx="1"/>
          </p:nvPr>
        </p:nvSpPr>
        <p:spPr/>
        <p:txBody>
          <a:bodyPr/>
          <a:lstStyle/>
          <a:p>
            <a:r>
              <a:rPr lang="en-US" dirty="0" smtClean="0"/>
              <a:t>Zero-variance walk much </a:t>
            </a:r>
            <a:r>
              <a:rPr lang="en-US" dirty="0"/>
              <a:t>harder than calculating the desired answer!</a:t>
            </a:r>
          </a:p>
          <a:p>
            <a:endParaRPr lang="en-US" dirty="0"/>
          </a:p>
          <a:p>
            <a:pPr lvl="1"/>
            <a:r>
              <a:rPr lang="en-US" dirty="0"/>
              <a:t>Requires knowing </a:t>
            </a:r>
            <a:r>
              <a:rPr lang="en-US" dirty="0" smtClean="0"/>
              <a:t>the solution </a:t>
            </a:r>
            <a:r>
              <a:rPr lang="en-US" b="1" dirty="0" smtClean="0"/>
              <a:t>everywhere</a:t>
            </a:r>
            <a:endParaRPr lang="en-US" dirty="0"/>
          </a:p>
          <a:p>
            <a:pPr lvl="1"/>
            <a:endParaRPr lang="en-US" dirty="0"/>
          </a:p>
          <a:p>
            <a:r>
              <a:rPr lang="en-US" b="1" dirty="0"/>
              <a:t>Approximate </a:t>
            </a:r>
            <a:r>
              <a:rPr lang="en-US" b="1" dirty="0" smtClean="0"/>
              <a:t>zero-variance walks yield </a:t>
            </a:r>
            <a:r>
              <a:rPr lang="en-US" b="1" dirty="0"/>
              <a:t>low </a:t>
            </a:r>
            <a:r>
              <a:rPr lang="en-US" b="1" dirty="0" smtClean="0"/>
              <a:t>variance</a:t>
            </a:r>
          </a:p>
          <a:p>
            <a:pPr lvl="1"/>
            <a:r>
              <a:rPr lang="en-US" dirty="0" smtClean="0"/>
              <a:t>[</a:t>
            </a:r>
            <a:r>
              <a:rPr lang="en-US" dirty="0" err="1" smtClean="0"/>
              <a:t>Dwivedi</a:t>
            </a:r>
            <a:r>
              <a:rPr lang="en-US" dirty="0" smtClean="0"/>
              <a:t> ‘81]</a:t>
            </a:r>
          </a:p>
          <a:p>
            <a:pPr lvl="1"/>
            <a:r>
              <a:rPr lang="en-US" dirty="0" smtClean="0"/>
              <a:t>This work</a:t>
            </a:r>
            <a:endParaRPr lang="en-US" dirty="0"/>
          </a:p>
          <a:p>
            <a:endParaRPr lang="cs-CZ" dirty="0"/>
          </a:p>
        </p:txBody>
      </p:sp>
    </p:spTree>
    <p:extLst>
      <p:ext uri="{BB962C8B-B14F-4D97-AF65-F5344CB8AC3E}">
        <p14:creationId xmlns:p14="http://schemas.microsoft.com/office/powerpoint/2010/main" val="21813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http://www.clker.com/cliparts/8/9/e/4/12170845631587244963flame.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3465" y="4017795"/>
            <a:ext cx="1214599" cy="1674494"/>
          </a:xfrm>
          <a:prstGeom prst="rect">
            <a:avLst/>
          </a:prstGeom>
          <a:noFill/>
          <a:extLst>
            <a:ext uri="{909E8E84-426E-40DD-AFC4-6F175D3DCCD1}">
              <a14:hiddenFill xmlns:a14="http://schemas.microsoft.com/office/drawing/2010/main">
                <a:solidFill>
                  <a:srgbClr val="FFFFFF"/>
                </a:solidFill>
              </a14:hiddenFill>
            </a:ext>
          </a:extLst>
        </p:spPr>
      </p:pic>
      <p:sp>
        <p:nvSpPr>
          <p:cNvPr id="9" name="Volný tvar 8"/>
          <p:cNvSpPr/>
          <p:nvPr/>
        </p:nvSpPr>
        <p:spPr>
          <a:xfrm>
            <a:off x="2843808" y="2857254"/>
            <a:ext cx="3459459" cy="3086688"/>
          </a:xfrm>
          <a:custGeom>
            <a:avLst/>
            <a:gdLst>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64333"/>
              <a:gd name="connsiteY0" fmla="*/ 148086 h 1133318"/>
              <a:gd name="connsiteX1" fmla="*/ 1169394 w 1264333"/>
              <a:gd name="connsiteY1" fmla="*/ 156753 h 1133318"/>
              <a:gd name="connsiteX2" fmla="*/ 1143392 w 1264333"/>
              <a:gd name="connsiteY2" fmla="*/ 529447 h 1133318"/>
              <a:gd name="connsiteX3" fmla="*/ 1230065 w 1264333"/>
              <a:gd name="connsiteY3" fmla="*/ 837136 h 1133318"/>
              <a:gd name="connsiteX4" fmla="*/ 957045 w 1264333"/>
              <a:gd name="connsiteY4" fmla="*/ 971479 h 1133318"/>
              <a:gd name="connsiteX5" fmla="*/ 675358 w 1264333"/>
              <a:gd name="connsiteY5" fmla="*/ 1131824 h 1133318"/>
              <a:gd name="connsiteX6" fmla="*/ 445674 w 1264333"/>
              <a:gd name="connsiteY6" fmla="*/ 1045151 h 1133318"/>
              <a:gd name="connsiteX7" fmla="*/ 38311 w 1264333"/>
              <a:gd name="connsiteY7" fmla="*/ 936810 h 1133318"/>
              <a:gd name="connsiteX8" fmla="*/ 107650 w 1264333"/>
              <a:gd name="connsiteY8" fmla="*/ 525113 h 1133318"/>
              <a:gd name="connsiteX9" fmla="*/ 7976 w 1264333"/>
              <a:gd name="connsiteY9" fmla="*/ 208757 h 1133318"/>
              <a:gd name="connsiteX10" fmla="*/ 359001 w 1264333"/>
              <a:gd name="connsiteY10" fmla="*/ 96082 h 1133318"/>
              <a:gd name="connsiteX11" fmla="*/ 645022 w 1264333"/>
              <a:gd name="connsiteY11" fmla="*/ 742 h 1133318"/>
              <a:gd name="connsiteX12" fmla="*/ 853037 w 1264333"/>
              <a:gd name="connsiteY12" fmla="*/ 148086 h 1133318"/>
              <a:gd name="connsiteX0" fmla="*/ 853037 w 1264333"/>
              <a:gd name="connsiteY0" fmla="*/ 148086 h 1133318"/>
              <a:gd name="connsiteX1" fmla="*/ 1169394 w 1264333"/>
              <a:gd name="connsiteY1" fmla="*/ 156753 h 1133318"/>
              <a:gd name="connsiteX2" fmla="*/ 1143392 w 1264333"/>
              <a:gd name="connsiteY2" fmla="*/ 529447 h 1133318"/>
              <a:gd name="connsiteX3" fmla="*/ 1230065 w 1264333"/>
              <a:gd name="connsiteY3" fmla="*/ 837136 h 1133318"/>
              <a:gd name="connsiteX4" fmla="*/ 957045 w 1264333"/>
              <a:gd name="connsiteY4" fmla="*/ 971479 h 1133318"/>
              <a:gd name="connsiteX5" fmla="*/ 675358 w 1264333"/>
              <a:gd name="connsiteY5" fmla="*/ 1131824 h 1133318"/>
              <a:gd name="connsiteX6" fmla="*/ 445674 w 1264333"/>
              <a:gd name="connsiteY6" fmla="*/ 1045151 h 1133318"/>
              <a:gd name="connsiteX7" fmla="*/ 38311 w 1264333"/>
              <a:gd name="connsiteY7" fmla="*/ 936810 h 1133318"/>
              <a:gd name="connsiteX8" fmla="*/ 107650 w 1264333"/>
              <a:gd name="connsiteY8" fmla="*/ 525113 h 1133318"/>
              <a:gd name="connsiteX9" fmla="*/ 7976 w 1264333"/>
              <a:gd name="connsiteY9" fmla="*/ 208757 h 1133318"/>
              <a:gd name="connsiteX10" fmla="*/ 359001 w 1264333"/>
              <a:gd name="connsiteY10" fmla="*/ 96082 h 1133318"/>
              <a:gd name="connsiteX11" fmla="*/ 645022 w 1264333"/>
              <a:gd name="connsiteY11" fmla="*/ 742 h 1133318"/>
              <a:gd name="connsiteX12" fmla="*/ 853037 w 1264333"/>
              <a:gd name="connsiteY12" fmla="*/ 148086 h 1133318"/>
              <a:gd name="connsiteX0" fmla="*/ 853037 w 1264333"/>
              <a:gd name="connsiteY0" fmla="*/ 148086 h 1133318"/>
              <a:gd name="connsiteX1" fmla="*/ 1169394 w 1264333"/>
              <a:gd name="connsiteY1" fmla="*/ 156753 h 1133318"/>
              <a:gd name="connsiteX2" fmla="*/ 1143392 w 1264333"/>
              <a:gd name="connsiteY2" fmla="*/ 529447 h 1133318"/>
              <a:gd name="connsiteX3" fmla="*/ 1230065 w 1264333"/>
              <a:gd name="connsiteY3" fmla="*/ 837136 h 1133318"/>
              <a:gd name="connsiteX4" fmla="*/ 957045 w 1264333"/>
              <a:gd name="connsiteY4" fmla="*/ 971479 h 1133318"/>
              <a:gd name="connsiteX5" fmla="*/ 675358 w 1264333"/>
              <a:gd name="connsiteY5" fmla="*/ 1131824 h 1133318"/>
              <a:gd name="connsiteX6" fmla="*/ 445674 w 1264333"/>
              <a:gd name="connsiteY6" fmla="*/ 1045151 h 1133318"/>
              <a:gd name="connsiteX7" fmla="*/ 38311 w 1264333"/>
              <a:gd name="connsiteY7" fmla="*/ 936810 h 1133318"/>
              <a:gd name="connsiteX8" fmla="*/ 107650 w 1264333"/>
              <a:gd name="connsiteY8" fmla="*/ 525113 h 1133318"/>
              <a:gd name="connsiteX9" fmla="*/ 7976 w 1264333"/>
              <a:gd name="connsiteY9" fmla="*/ 208757 h 1133318"/>
              <a:gd name="connsiteX10" fmla="*/ 359001 w 1264333"/>
              <a:gd name="connsiteY10" fmla="*/ 96082 h 1133318"/>
              <a:gd name="connsiteX11" fmla="*/ 645022 w 1264333"/>
              <a:gd name="connsiteY11" fmla="*/ 742 h 1133318"/>
              <a:gd name="connsiteX12" fmla="*/ 853037 w 1264333"/>
              <a:gd name="connsiteY12" fmla="*/ 148086 h 1133318"/>
              <a:gd name="connsiteX0" fmla="*/ 853037 w 1264333"/>
              <a:gd name="connsiteY0" fmla="*/ 148086 h 1133318"/>
              <a:gd name="connsiteX1" fmla="*/ 1169394 w 1264333"/>
              <a:gd name="connsiteY1" fmla="*/ 156753 h 1133318"/>
              <a:gd name="connsiteX2" fmla="*/ 1143392 w 1264333"/>
              <a:gd name="connsiteY2" fmla="*/ 529447 h 1133318"/>
              <a:gd name="connsiteX3" fmla="*/ 1230065 w 1264333"/>
              <a:gd name="connsiteY3" fmla="*/ 837136 h 1133318"/>
              <a:gd name="connsiteX4" fmla="*/ 957045 w 1264333"/>
              <a:gd name="connsiteY4" fmla="*/ 971479 h 1133318"/>
              <a:gd name="connsiteX5" fmla="*/ 675358 w 1264333"/>
              <a:gd name="connsiteY5" fmla="*/ 1131824 h 1133318"/>
              <a:gd name="connsiteX6" fmla="*/ 445674 w 1264333"/>
              <a:gd name="connsiteY6" fmla="*/ 1045151 h 1133318"/>
              <a:gd name="connsiteX7" fmla="*/ 38311 w 1264333"/>
              <a:gd name="connsiteY7" fmla="*/ 936810 h 1133318"/>
              <a:gd name="connsiteX8" fmla="*/ 107650 w 1264333"/>
              <a:gd name="connsiteY8" fmla="*/ 525113 h 1133318"/>
              <a:gd name="connsiteX9" fmla="*/ 7976 w 1264333"/>
              <a:gd name="connsiteY9" fmla="*/ 208757 h 1133318"/>
              <a:gd name="connsiteX10" fmla="*/ 359001 w 1264333"/>
              <a:gd name="connsiteY10" fmla="*/ 96082 h 1133318"/>
              <a:gd name="connsiteX11" fmla="*/ 645022 w 1264333"/>
              <a:gd name="connsiteY11" fmla="*/ 742 h 1133318"/>
              <a:gd name="connsiteX12" fmla="*/ 853037 w 1264333"/>
              <a:gd name="connsiteY12" fmla="*/ 148086 h 1133318"/>
              <a:gd name="connsiteX0" fmla="*/ 853037 w 1264333"/>
              <a:gd name="connsiteY0" fmla="*/ 148086 h 1133318"/>
              <a:gd name="connsiteX1" fmla="*/ 1169394 w 1264333"/>
              <a:gd name="connsiteY1" fmla="*/ 156753 h 1133318"/>
              <a:gd name="connsiteX2" fmla="*/ 1143392 w 1264333"/>
              <a:gd name="connsiteY2" fmla="*/ 529447 h 1133318"/>
              <a:gd name="connsiteX3" fmla="*/ 1230065 w 1264333"/>
              <a:gd name="connsiteY3" fmla="*/ 837136 h 1133318"/>
              <a:gd name="connsiteX4" fmla="*/ 957045 w 1264333"/>
              <a:gd name="connsiteY4" fmla="*/ 971479 h 1133318"/>
              <a:gd name="connsiteX5" fmla="*/ 675358 w 1264333"/>
              <a:gd name="connsiteY5" fmla="*/ 1131824 h 1133318"/>
              <a:gd name="connsiteX6" fmla="*/ 445674 w 1264333"/>
              <a:gd name="connsiteY6" fmla="*/ 1045151 h 1133318"/>
              <a:gd name="connsiteX7" fmla="*/ 38311 w 1264333"/>
              <a:gd name="connsiteY7" fmla="*/ 936810 h 1133318"/>
              <a:gd name="connsiteX8" fmla="*/ 107650 w 1264333"/>
              <a:gd name="connsiteY8" fmla="*/ 525113 h 1133318"/>
              <a:gd name="connsiteX9" fmla="*/ 7976 w 1264333"/>
              <a:gd name="connsiteY9" fmla="*/ 208757 h 1133318"/>
              <a:gd name="connsiteX10" fmla="*/ 359001 w 1264333"/>
              <a:gd name="connsiteY10" fmla="*/ 96082 h 1133318"/>
              <a:gd name="connsiteX11" fmla="*/ 645022 w 1264333"/>
              <a:gd name="connsiteY11" fmla="*/ 742 h 1133318"/>
              <a:gd name="connsiteX12" fmla="*/ 853037 w 1264333"/>
              <a:gd name="connsiteY12" fmla="*/ 148086 h 1133318"/>
              <a:gd name="connsiteX0" fmla="*/ 853037 w 1264333"/>
              <a:gd name="connsiteY0" fmla="*/ 151340 h 1136572"/>
              <a:gd name="connsiteX1" fmla="*/ 1169394 w 1264333"/>
              <a:gd name="connsiteY1" fmla="*/ 160007 h 1136572"/>
              <a:gd name="connsiteX2" fmla="*/ 1143392 w 1264333"/>
              <a:gd name="connsiteY2" fmla="*/ 532701 h 1136572"/>
              <a:gd name="connsiteX3" fmla="*/ 1230065 w 1264333"/>
              <a:gd name="connsiteY3" fmla="*/ 840390 h 1136572"/>
              <a:gd name="connsiteX4" fmla="*/ 957045 w 1264333"/>
              <a:gd name="connsiteY4" fmla="*/ 974733 h 1136572"/>
              <a:gd name="connsiteX5" fmla="*/ 675358 w 1264333"/>
              <a:gd name="connsiteY5" fmla="*/ 1135078 h 1136572"/>
              <a:gd name="connsiteX6" fmla="*/ 445674 w 1264333"/>
              <a:gd name="connsiteY6" fmla="*/ 1048405 h 1136572"/>
              <a:gd name="connsiteX7" fmla="*/ 38311 w 1264333"/>
              <a:gd name="connsiteY7" fmla="*/ 940064 h 1136572"/>
              <a:gd name="connsiteX8" fmla="*/ 107650 w 1264333"/>
              <a:gd name="connsiteY8" fmla="*/ 528367 h 1136572"/>
              <a:gd name="connsiteX9" fmla="*/ 7976 w 1264333"/>
              <a:gd name="connsiteY9" fmla="*/ 212011 h 1136572"/>
              <a:gd name="connsiteX10" fmla="*/ 359001 w 1264333"/>
              <a:gd name="connsiteY10" fmla="*/ 99336 h 1136572"/>
              <a:gd name="connsiteX11" fmla="*/ 645022 w 1264333"/>
              <a:gd name="connsiteY11" fmla="*/ 3996 h 1136572"/>
              <a:gd name="connsiteX12" fmla="*/ 853037 w 1264333"/>
              <a:gd name="connsiteY12" fmla="*/ 151340 h 1136572"/>
              <a:gd name="connsiteX0" fmla="*/ 853037 w 1264333"/>
              <a:gd name="connsiteY0" fmla="*/ 151340 h 1136572"/>
              <a:gd name="connsiteX1" fmla="*/ 1169394 w 1264333"/>
              <a:gd name="connsiteY1" fmla="*/ 160007 h 1136572"/>
              <a:gd name="connsiteX2" fmla="*/ 1143392 w 1264333"/>
              <a:gd name="connsiteY2" fmla="*/ 532701 h 1136572"/>
              <a:gd name="connsiteX3" fmla="*/ 1230065 w 1264333"/>
              <a:gd name="connsiteY3" fmla="*/ 840390 h 1136572"/>
              <a:gd name="connsiteX4" fmla="*/ 957045 w 1264333"/>
              <a:gd name="connsiteY4" fmla="*/ 974733 h 1136572"/>
              <a:gd name="connsiteX5" fmla="*/ 675358 w 1264333"/>
              <a:gd name="connsiteY5" fmla="*/ 1135078 h 1136572"/>
              <a:gd name="connsiteX6" fmla="*/ 445674 w 1264333"/>
              <a:gd name="connsiteY6" fmla="*/ 1048405 h 1136572"/>
              <a:gd name="connsiteX7" fmla="*/ 38311 w 1264333"/>
              <a:gd name="connsiteY7" fmla="*/ 940064 h 1136572"/>
              <a:gd name="connsiteX8" fmla="*/ 107650 w 1264333"/>
              <a:gd name="connsiteY8" fmla="*/ 528367 h 1136572"/>
              <a:gd name="connsiteX9" fmla="*/ 7976 w 1264333"/>
              <a:gd name="connsiteY9" fmla="*/ 212011 h 1136572"/>
              <a:gd name="connsiteX10" fmla="*/ 359001 w 1264333"/>
              <a:gd name="connsiteY10" fmla="*/ 99336 h 1136572"/>
              <a:gd name="connsiteX11" fmla="*/ 645022 w 1264333"/>
              <a:gd name="connsiteY11" fmla="*/ 3996 h 1136572"/>
              <a:gd name="connsiteX12" fmla="*/ 853037 w 1264333"/>
              <a:gd name="connsiteY12" fmla="*/ 151340 h 1136572"/>
              <a:gd name="connsiteX0" fmla="*/ 866125 w 1277421"/>
              <a:gd name="connsiteY0" fmla="*/ 151340 h 1136572"/>
              <a:gd name="connsiteX1" fmla="*/ 1182482 w 1277421"/>
              <a:gd name="connsiteY1" fmla="*/ 160007 h 1136572"/>
              <a:gd name="connsiteX2" fmla="*/ 1156480 w 1277421"/>
              <a:gd name="connsiteY2" fmla="*/ 532701 h 1136572"/>
              <a:gd name="connsiteX3" fmla="*/ 1243153 w 1277421"/>
              <a:gd name="connsiteY3" fmla="*/ 840390 h 1136572"/>
              <a:gd name="connsiteX4" fmla="*/ 970133 w 1277421"/>
              <a:gd name="connsiteY4" fmla="*/ 974733 h 1136572"/>
              <a:gd name="connsiteX5" fmla="*/ 688446 w 1277421"/>
              <a:gd name="connsiteY5" fmla="*/ 1135078 h 1136572"/>
              <a:gd name="connsiteX6" fmla="*/ 458762 w 1277421"/>
              <a:gd name="connsiteY6" fmla="*/ 1048405 h 1136572"/>
              <a:gd name="connsiteX7" fmla="*/ 51399 w 1277421"/>
              <a:gd name="connsiteY7" fmla="*/ 940064 h 1136572"/>
              <a:gd name="connsiteX8" fmla="*/ 120738 w 1277421"/>
              <a:gd name="connsiteY8" fmla="*/ 528367 h 1136572"/>
              <a:gd name="connsiteX9" fmla="*/ 21064 w 1277421"/>
              <a:gd name="connsiteY9" fmla="*/ 212011 h 1136572"/>
              <a:gd name="connsiteX10" fmla="*/ 372089 w 1277421"/>
              <a:gd name="connsiteY10" fmla="*/ 99336 h 1136572"/>
              <a:gd name="connsiteX11" fmla="*/ 658110 w 1277421"/>
              <a:gd name="connsiteY11" fmla="*/ 3996 h 1136572"/>
              <a:gd name="connsiteX12" fmla="*/ 866125 w 1277421"/>
              <a:gd name="connsiteY12" fmla="*/ 151340 h 1136572"/>
              <a:gd name="connsiteX0" fmla="*/ 880956 w 1292252"/>
              <a:gd name="connsiteY0" fmla="*/ 151340 h 1136572"/>
              <a:gd name="connsiteX1" fmla="*/ 1197313 w 1292252"/>
              <a:gd name="connsiteY1" fmla="*/ 160007 h 1136572"/>
              <a:gd name="connsiteX2" fmla="*/ 1171311 w 1292252"/>
              <a:gd name="connsiteY2" fmla="*/ 532701 h 1136572"/>
              <a:gd name="connsiteX3" fmla="*/ 1257984 w 1292252"/>
              <a:gd name="connsiteY3" fmla="*/ 840390 h 1136572"/>
              <a:gd name="connsiteX4" fmla="*/ 984964 w 1292252"/>
              <a:gd name="connsiteY4" fmla="*/ 974733 h 1136572"/>
              <a:gd name="connsiteX5" fmla="*/ 703277 w 1292252"/>
              <a:gd name="connsiteY5" fmla="*/ 1135078 h 1136572"/>
              <a:gd name="connsiteX6" fmla="*/ 473593 w 1292252"/>
              <a:gd name="connsiteY6" fmla="*/ 1048405 h 1136572"/>
              <a:gd name="connsiteX7" fmla="*/ 66230 w 1292252"/>
              <a:gd name="connsiteY7" fmla="*/ 940064 h 1136572"/>
              <a:gd name="connsiteX8" fmla="*/ 135569 w 1292252"/>
              <a:gd name="connsiteY8" fmla="*/ 528367 h 1136572"/>
              <a:gd name="connsiteX9" fmla="*/ 35895 w 1292252"/>
              <a:gd name="connsiteY9" fmla="*/ 212011 h 1136572"/>
              <a:gd name="connsiteX10" fmla="*/ 386920 w 1292252"/>
              <a:gd name="connsiteY10" fmla="*/ 99336 h 1136572"/>
              <a:gd name="connsiteX11" fmla="*/ 672941 w 1292252"/>
              <a:gd name="connsiteY11" fmla="*/ 3996 h 1136572"/>
              <a:gd name="connsiteX12" fmla="*/ 880956 w 1292252"/>
              <a:gd name="connsiteY12" fmla="*/ 151340 h 1136572"/>
              <a:gd name="connsiteX0" fmla="*/ 895691 w 1306987"/>
              <a:gd name="connsiteY0" fmla="*/ 151340 h 1136572"/>
              <a:gd name="connsiteX1" fmla="*/ 1212048 w 1306987"/>
              <a:gd name="connsiteY1" fmla="*/ 160007 h 1136572"/>
              <a:gd name="connsiteX2" fmla="*/ 1186046 w 1306987"/>
              <a:gd name="connsiteY2" fmla="*/ 532701 h 1136572"/>
              <a:gd name="connsiteX3" fmla="*/ 1272719 w 1306987"/>
              <a:gd name="connsiteY3" fmla="*/ 840390 h 1136572"/>
              <a:gd name="connsiteX4" fmla="*/ 999699 w 1306987"/>
              <a:gd name="connsiteY4" fmla="*/ 974733 h 1136572"/>
              <a:gd name="connsiteX5" fmla="*/ 718012 w 1306987"/>
              <a:gd name="connsiteY5" fmla="*/ 1135078 h 1136572"/>
              <a:gd name="connsiteX6" fmla="*/ 488328 w 1306987"/>
              <a:gd name="connsiteY6" fmla="*/ 1048405 h 1136572"/>
              <a:gd name="connsiteX7" fmla="*/ 80965 w 1306987"/>
              <a:gd name="connsiteY7" fmla="*/ 940064 h 1136572"/>
              <a:gd name="connsiteX8" fmla="*/ 150304 w 1306987"/>
              <a:gd name="connsiteY8" fmla="*/ 528367 h 1136572"/>
              <a:gd name="connsiteX9" fmla="*/ 50630 w 1306987"/>
              <a:gd name="connsiteY9" fmla="*/ 212011 h 1136572"/>
              <a:gd name="connsiteX10" fmla="*/ 401655 w 1306987"/>
              <a:gd name="connsiteY10" fmla="*/ 99336 h 1136572"/>
              <a:gd name="connsiteX11" fmla="*/ 687676 w 1306987"/>
              <a:gd name="connsiteY11" fmla="*/ 3996 h 1136572"/>
              <a:gd name="connsiteX12" fmla="*/ 895691 w 1306987"/>
              <a:gd name="connsiteY12" fmla="*/ 151340 h 1136572"/>
              <a:gd name="connsiteX0" fmla="*/ 884605 w 1295901"/>
              <a:gd name="connsiteY0" fmla="*/ 151340 h 1136572"/>
              <a:gd name="connsiteX1" fmla="*/ 1200962 w 1295901"/>
              <a:gd name="connsiteY1" fmla="*/ 160007 h 1136572"/>
              <a:gd name="connsiteX2" fmla="*/ 1174960 w 1295901"/>
              <a:gd name="connsiteY2" fmla="*/ 532701 h 1136572"/>
              <a:gd name="connsiteX3" fmla="*/ 1261633 w 1295901"/>
              <a:gd name="connsiteY3" fmla="*/ 840390 h 1136572"/>
              <a:gd name="connsiteX4" fmla="*/ 988613 w 1295901"/>
              <a:gd name="connsiteY4" fmla="*/ 974733 h 1136572"/>
              <a:gd name="connsiteX5" fmla="*/ 706926 w 1295901"/>
              <a:gd name="connsiteY5" fmla="*/ 1135078 h 1136572"/>
              <a:gd name="connsiteX6" fmla="*/ 477242 w 1295901"/>
              <a:gd name="connsiteY6" fmla="*/ 1048405 h 1136572"/>
              <a:gd name="connsiteX7" fmla="*/ 69879 w 1295901"/>
              <a:gd name="connsiteY7" fmla="*/ 940064 h 1136572"/>
              <a:gd name="connsiteX8" fmla="*/ 139218 w 1295901"/>
              <a:gd name="connsiteY8" fmla="*/ 528367 h 1136572"/>
              <a:gd name="connsiteX9" fmla="*/ 39544 w 1295901"/>
              <a:gd name="connsiteY9" fmla="*/ 212011 h 1136572"/>
              <a:gd name="connsiteX10" fmla="*/ 390569 w 1295901"/>
              <a:gd name="connsiteY10" fmla="*/ 99336 h 1136572"/>
              <a:gd name="connsiteX11" fmla="*/ 676590 w 1295901"/>
              <a:gd name="connsiteY11" fmla="*/ 3996 h 1136572"/>
              <a:gd name="connsiteX12" fmla="*/ 884605 w 1295901"/>
              <a:gd name="connsiteY12" fmla="*/ 151340 h 1136572"/>
              <a:gd name="connsiteX0" fmla="*/ 884605 w 1295901"/>
              <a:gd name="connsiteY0" fmla="*/ 151340 h 1136572"/>
              <a:gd name="connsiteX1" fmla="*/ 1200962 w 1295901"/>
              <a:gd name="connsiteY1" fmla="*/ 160007 h 1136572"/>
              <a:gd name="connsiteX2" fmla="*/ 1174960 w 1295901"/>
              <a:gd name="connsiteY2" fmla="*/ 532701 h 1136572"/>
              <a:gd name="connsiteX3" fmla="*/ 1261633 w 1295901"/>
              <a:gd name="connsiteY3" fmla="*/ 840390 h 1136572"/>
              <a:gd name="connsiteX4" fmla="*/ 988613 w 1295901"/>
              <a:gd name="connsiteY4" fmla="*/ 974733 h 1136572"/>
              <a:gd name="connsiteX5" fmla="*/ 706926 w 1295901"/>
              <a:gd name="connsiteY5" fmla="*/ 1135078 h 1136572"/>
              <a:gd name="connsiteX6" fmla="*/ 477242 w 1295901"/>
              <a:gd name="connsiteY6" fmla="*/ 1048405 h 1136572"/>
              <a:gd name="connsiteX7" fmla="*/ 69879 w 1295901"/>
              <a:gd name="connsiteY7" fmla="*/ 940064 h 1136572"/>
              <a:gd name="connsiteX8" fmla="*/ 139218 w 1295901"/>
              <a:gd name="connsiteY8" fmla="*/ 528367 h 1136572"/>
              <a:gd name="connsiteX9" fmla="*/ 39544 w 1295901"/>
              <a:gd name="connsiteY9" fmla="*/ 212011 h 1136572"/>
              <a:gd name="connsiteX10" fmla="*/ 390569 w 1295901"/>
              <a:gd name="connsiteY10" fmla="*/ 99336 h 1136572"/>
              <a:gd name="connsiteX11" fmla="*/ 676590 w 1295901"/>
              <a:gd name="connsiteY11" fmla="*/ 3996 h 1136572"/>
              <a:gd name="connsiteX12" fmla="*/ 884605 w 1295901"/>
              <a:gd name="connsiteY12" fmla="*/ 151340 h 1136572"/>
              <a:gd name="connsiteX0" fmla="*/ 884605 w 1295901"/>
              <a:gd name="connsiteY0" fmla="*/ 151340 h 1136351"/>
              <a:gd name="connsiteX1" fmla="*/ 1200962 w 1295901"/>
              <a:gd name="connsiteY1" fmla="*/ 160007 h 1136351"/>
              <a:gd name="connsiteX2" fmla="*/ 1174960 w 1295901"/>
              <a:gd name="connsiteY2" fmla="*/ 532701 h 1136351"/>
              <a:gd name="connsiteX3" fmla="*/ 1261633 w 1295901"/>
              <a:gd name="connsiteY3" fmla="*/ 840390 h 1136351"/>
              <a:gd name="connsiteX4" fmla="*/ 988613 w 1295901"/>
              <a:gd name="connsiteY4" fmla="*/ 974733 h 1136351"/>
              <a:gd name="connsiteX5" fmla="*/ 706926 w 1295901"/>
              <a:gd name="connsiteY5" fmla="*/ 1135078 h 1136351"/>
              <a:gd name="connsiteX6" fmla="*/ 468575 w 1295901"/>
              <a:gd name="connsiteY6" fmla="*/ 1044071 h 1136351"/>
              <a:gd name="connsiteX7" fmla="*/ 69879 w 1295901"/>
              <a:gd name="connsiteY7" fmla="*/ 940064 h 1136351"/>
              <a:gd name="connsiteX8" fmla="*/ 139218 w 1295901"/>
              <a:gd name="connsiteY8" fmla="*/ 528367 h 1136351"/>
              <a:gd name="connsiteX9" fmla="*/ 39544 w 1295901"/>
              <a:gd name="connsiteY9" fmla="*/ 212011 h 1136351"/>
              <a:gd name="connsiteX10" fmla="*/ 390569 w 1295901"/>
              <a:gd name="connsiteY10" fmla="*/ 99336 h 1136351"/>
              <a:gd name="connsiteX11" fmla="*/ 676590 w 1295901"/>
              <a:gd name="connsiteY11" fmla="*/ 3996 h 1136351"/>
              <a:gd name="connsiteX12" fmla="*/ 884605 w 1295901"/>
              <a:gd name="connsiteY12" fmla="*/ 151340 h 1136351"/>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98782 w 1310078"/>
              <a:gd name="connsiteY0" fmla="*/ 151340 h 1140055"/>
              <a:gd name="connsiteX1" fmla="*/ 1215139 w 1310078"/>
              <a:gd name="connsiteY1" fmla="*/ 160007 h 1140055"/>
              <a:gd name="connsiteX2" fmla="*/ 1189137 w 1310078"/>
              <a:gd name="connsiteY2" fmla="*/ 532701 h 1140055"/>
              <a:gd name="connsiteX3" fmla="*/ 1275810 w 1310078"/>
              <a:gd name="connsiteY3" fmla="*/ 840390 h 1140055"/>
              <a:gd name="connsiteX4" fmla="*/ 1002790 w 1310078"/>
              <a:gd name="connsiteY4" fmla="*/ 974733 h 1140055"/>
              <a:gd name="connsiteX5" fmla="*/ 721103 w 1310078"/>
              <a:gd name="connsiteY5" fmla="*/ 1135078 h 1140055"/>
              <a:gd name="connsiteX6" fmla="*/ 482752 w 1310078"/>
              <a:gd name="connsiteY6" fmla="*/ 1044071 h 1140055"/>
              <a:gd name="connsiteX7" fmla="*/ 84056 w 1310078"/>
              <a:gd name="connsiteY7" fmla="*/ 940064 h 1140055"/>
              <a:gd name="connsiteX8" fmla="*/ 153395 w 1310078"/>
              <a:gd name="connsiteY8" fmla="*/ 528367 h 1140055"/>
              <a:gd name="connsiteX9" fmla="*/ 53721 w 1310078"/>
              <a:gd name="connsiteY9" fmla="*/ 212011 h 1140055"/>
              <a:gd name="connsiteX10" fmla="*/ 404746 w 1310078"/>
              <a:gd name="connsiteY10" fmla="*/ 99336 h 1140055"/>
              <a:gd name="connsiteX11" fmla="*/ 690767 w 1310078"/>
              <a:gd name="connsiteY11" fmla="*/ 3996 h 1140055"/>
              <a:gd name="connsiteX12" fmla="*/ 898782 w 1310078"/>
              <a:gd name="connsiteY12" fmla="*/ 151340 h 1140055"/>
              <a:gd name="connsiteX0" fmla="*/ 880384 w 1291680"/>
              <a:gd name="connsiteY0" fmla="*/ 151340 h 1140055"/>
              <a:gd name="connsiteX1" fmla="*/ 1196741 w 1291680"/>
              <a:gd name="connsiteY1" fmla="*/ 160007 h 1140055"/>
              <a:gd name="connsiteX2" fmla="*/ 1170739 w 1291680"/>
              <a:gd name="connsiteY2" fmla="*/ 532701 h 1140055"/>
              <a:gd name="connsiteX3" fmla="*/ 1257412 w 1291680"/>
              <a:gd name="connsiteY3" fmla="*/ 840390 h 1140055"/>
              <a:gd name="connsiteX4" fmla="*/ 984392 w 1291680"/>
              <a:gd name="connsiteY4" fmla="*/ 974733 h 1140055"/>
              <a:gd name="connsiteX5" fmla="*/ 702705 w 1291680"/>
              <a:gd name="connsiteY5" fmla="*/ 1135078 h 1140055"/>
              <a:gd name="connsiteX6" fmla="*/ 464354 w 1291680"/>
              <a:gd name="connsiteY6" fmla="*/ 1044071 h 1140055"/>
              <a:gd name="connsiteX7" fmla="*/ 65658 w 1291680"/>
              <a:gd name="connsiteY7" fmla="*/ 940064 h 1140055"/>
              <a:gd name="connsiteX8" fmla="*/ 134997 w 1291680"/>
              <a:gd name="connsiteY8" fmla="*/ 528367 h 1140055"/>
              <a:gd name="connsiteX9" fmla="*/ 65955 w 1291680"/>
              <a:gd name="connsiteY9" fmla="*/ 189037 h 1140055"/>
              <a:gd name="connsiteX10" fmla="*/ 386348 w 1291680"/>
              <a:gd name="connsiteY10" fmla="*/ 99336 h 1140055"/>
              <a:gd name="connsiteX11" fmla="*/ 672369 w 1291680"/>
              <a:gd name="connsiteY11" fmla="*/ 3996 h 1140055"/>
              <a:gd name="connsiteX12" fmla="*/ 880384 w 1291680"/>
              <a:gd name="connsiteY12" fmla="*/ 151340 h 1140055"/>
              <a:gd name="connsiteX0" fmla="*/ 866441 w 1277737"/>
              <a:gd name="connsiteY0" fmla="*/ 151340 h 1140055"/>
              <a:gd name="connsiteX1" fmla="*/ 1182798 w 1277737"/>
              <a:gd name="connsiteY1" fmla="*/ 160007 h 1140055"/>
              <a:gd name="connsiteX2" fmla="*/ 1156796 w 1277737"/>
              <a:gd name="connsiteY2" fmla="*/ 532701 h 1140055"/>
              <a:gd name="connsiteX3" fmla="*/ 1243469 w 1277737"/>
              <a:gd name="connsiteY3" fmla="*/ 840390 h 1140055"/>
              <a:gd name="connsiteX4" fmla="*/ 970449 w 1277737"/>
              <a:gd name="connsiteY4" fmla="*/ 974733 h 1140055"/>
              <a:gd name="connsiteX5" fmla="*/ 688762 w 1277737"/>
              <a:gd name="connsiteY5" fmla="*/ 1135078 h 1140055"/>
              <a:gd name="connsiteX6" fmla="*/ 450411 w 1277737"/>
              <a:gd name="connsiteY6" fmla="*/ 1044071 h 1140055"/>
              <a:gd name="connsiteX7" fmla="*/ 51715 w 1277737"/>
              <a:gd name="connsiteY7" fmla="*/ 940064 h 1140055"/>
              <a:gd name="connsiteX8" fmla="*/ 121054 w 1277737"/>
              <a:gd name="connsiteY8" fmla="*/ 528367 h 1140055"/>
              <a:gd name="connsiteX9" fmla="*/ 52012 w 1277737"/>
              <a:gd name="connsiteY9" fmla="*/ 189037 h 1140055"/>
              <a:gd name="connsiteX10" fmla="*/ 372405 w 1277737"/>
              <a:gd name="connsiteY10" fmla="*/ 99336 h 1140055"/>
              <a:gd name="connsiteX11" fmla="*/ 658426 w 1277737"/>
              <a:gd name="connsiteY11" fmla="*/ 3996 h 1140055"/>
              <a:gd name="connsiteX12" fmla="*/ 866441 w 1277737"/>
              <a:gd name="connsiteY12" fmla="*/ 151340 h 1140055"/>
              <a:gd name="connsiteX0" fmla="*/ 866441 w 1277737"/>
              <a:gd name="connsiteY0" fmla="*/ 151340 h 1140055"/>
              <a:gd name="connsiteX1" fmla="*/ 1182798 w 1277737"/>
              <a:gd name="connsiteY1" fmla="*/ 160007 h 1140055"/>
              <a:gd name="connsiteX2" fmla="*/ 1156796 w 1277737"/>
              <a:gd name="connsiteY2" fmla="*/ 532701 h 1140055"/>
              <a:gd name="connsiteX3" fmla="*/ 1243469 w 1277737"/>
              <a:gd name="connsiteY3" fmla="*/ 840390 h 1140055"/>
              <a:gd name="connsiteX4" fmla="*/ 970449 w 1277737"/>
              <a:gd name="connsiteY4" fmla="*/ 974733 h 1140055"/>
              <a:gd name="connsiteX5" fmla="*/ 688762 w 1277737"/>
              <a:gd name="connsiteY5" fmla="*/ 1135078 h 1140055"/>
              <a:gd name="connsiteX6" fmla="*/ 450411 w 1277737"/>
              <a:gd name="connsiteY6" fmla="*/ 1044071 h 1140055"/>
              <a:gd name="connsiteX7" fmla="*/ 51715 w 1277737"/>
              <a:gd name="connsiteY7" fmla="*/ 940064 h 1140055"/>
              <a:gd name="connsiteX8" fmla="*/ 121054 w 1277737"/>
              <a:gd name="connsiteY8" fmla="*/ 528367 h 1140055"/>
              <a:gd name="connsiteX9" fmla="*/ 52012 w 1277737"/>
              <a:gd name="connsiteY9" fmla="*/ 189037 h 1140055"/>
              <a:gd name="connsiteX10" fmla="*/ 372405 w 1277737"/>
              <a:gd name="connsiteY10" fmla="*/ 99336 h 1140055"/>
              <a:gd name="connsiteX11" fmla="*/ 658426 w 1277737"/>
              <a:gd name="connsiteY11" fmla="*/ 3996 h 1140055"/>
              <a:gd name="connsiteX12" fmla="*/ 866441 w 1277737"/>
              <a:gd name="connsiteY12" fmla="*/ 151340 h 1140055"/>
              <a:gd name="connsiteX0" fmla="*/ 866441 w 1277737"/>
              <a:gd name="connsiteY0" fmla="*/ 151340 h 1140055"/>
              <a:gd name="connsiteX1" fmla="*/ 1182798 w 1277737"/>
              <a:gd name="connsiteY1" fmla="*/ 160007 h 1140055"/>
              <a:gd name="connsiteX2" fmla="*/ 1156796 w 1277737"/>
              <a:gd name="connsiteY2" fmla="*/ 532701 h 1140055"/>
              <a:gd name="connsiteX3" fmla="*/ 1243469 w 1277737"/>
              <a:gd name="connsiteY3" fmla="*/ 840390 h 1140055"/>
              <a:gd name="connsiteX4" fmla="*/ 970449 w 1277737"/>
              <a:gd name="connsiteY4" fmla="*/ 974733 h 1140055"/>
              <a:gd name="connsiteX5" fmla="*/ 688762 w 1277737"/>
              <a:gd name="connsiteY5" fmla="*/ 1135078 h 1140055"/>
              <a:gd name="connsiteX6" fmla="*/ 450411 w 1277737"/>
              <a:gd name="connsiteY6" fmla="*/ 1044071 h 1140055"/>
              <a:gd name="connsiteX7" fmla="*/ 51715 w 1277737"/>
              <a:gd name="connsiteY7" fmla="*/ 940064 h 1140055"/>
              <a:gd name="connsiteX8" fmla="*/ 121054 w 1277737"/>
              <a:gd name="connsiteY8" fmla="*/ 528367 h 1140055"/>
              <a:gd name="connsiteX9" fmla="*/ 52012 w 1277737"/>
              <a:gd name="connsiteY9" fmla="*/ 189037 h 1140055"/>
              <a:gd name="connsiteX10" fmla="*/ 372405 w 1277737"/>
              <a:gd name="connsiteY10" fmla="*/ 99336 h 1140055"/>
              <a:gd name="connsiteX11" fmla="*/ 658426 w 1277737"/>
              <a:gd name="connsiteY11" fmla="*/ 3996 h 1140055"/>
              <a:gd name="connsiteX12" fmla="*/ 866441 w 1277737"/>
              <a:gd name="connsiteY12" fmla="*/ 151340 h 114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737" h="1140055">
                <a:moveTo>
                  <a:pt x="866441" y="151340"/>
                </a:moveTo>
                <a:cubicBezTo>
                  <a:pt x="966837" y="29998"/>
                  <a:pt x="1134406" y="96447"/>
                  <a:pt x="1182798" y="160007"/>
                </a:cubicBezTo>
                <a:cubicBezTo>
                  <a:pt x="1231190" y="223567"/>
                  <a:pt x="1302695" y="319630"/>
                  <a:pt x="1156796" y="532701"/>
                </a:cubicBezTo>
                <a:cubicBezTo>
                  <a:pt x="1331586" y="641764"/>
                  <a:pt x="1274527" y="766718"/>
                  <a:pt x="1243469" y="840390"/>
                </a:cubicBezTo>
                <a:cubicBezTo>
                  <a:pt x="1212411" y="914062"/>
                  <a:pt x="1097570" y="990623"/>
                  <a:pt x="970449" y="974733"/>
                </a:cubicBezTo>
                <a:cubicBezTo>
                  <a:pt x="886666" y="1084519"/>
                  <a:pt x="775435" y="1123522"/>
                  <a:pt x="688762" y="1135078"/>
                </a:cubicBezTo>
                <a:cubicBezTo>
                  <a:pt x="602089" y="1146634"/>
                  <a:pt x="521916" y="1145912"/>
                  <a:pt x="450411" y="1044071"/>
                </a:cubicBezTo>
                <a:cubicBezTo>
                  <a:pt x="300900" y="1171914"/>
                  <a:pt x="106608" y="1026015"/>
                  <a:pt x="51715" y="940064"/>
                </a:cubicBezTo>
                <a:cubicBezTo>
                  <a:pt x="-3178" y="854113"/>
                  <a:pt x="-51570" y="667044"/>
                  <a:pt x="121054" y="528367"/>
                </a:cubicBezTo>
                <a:cubicBezTo>
                  <a:pt x="-61681" y="493698"/>
                  <a:pt x="4005" y="267845"/>
                  <a:pt x="52012" y="189037"/>
                </a:cubicBezTo>
                <a:cubicBezTo>
                  <a:pt x="100019" y="110229"/>
                  <a:pt x="232748" y="59622"/>
                  <a:pt x="372405" y="99336"/>
                </a:cubicBezTo>
                <a:cubicBezTo>
                  <a:pt x="448244" y="-9005"/>
                  <a:pt x="575364" y="-4671"/>
                  <a:pt x="658426" y="3996"/>
                </a:cubicBezTo>
                <a:cubicBezTo>
                  <a:pt x="741488" y="12663"/>
                  <a:pt x="855358" y="46284"/>
                  <a:pt x="866441" y="151340"/>
                </a:cubicBezTo>
                <a:close/>
              </a:path>
            </a:pathLst>
          </a:custGeom>
          <a:gradFill flip="none" rotWithShape="1">
            <a:gsLst>
              <a:gs pos="50000">
                <a:schemeClr val="bg1">
                  <a:lumMod val="95000"/>
                  <a:alpha val="60000"/>
                </a:schemeClr>
              </a:gs>
              <a:gs pos="0">
                <a:schemeClr val="bg1">
                  <a:lumMod val="95000"/>
                  <a:alpha val="60000"/>
                </a:schemeClr>
              </a:gs>
              <a:gs pos="100000">
                <a:schemeClr val="bg1">
                  <a:lumMod val="85000"/>
                  <a:alpha val="60000"/>
                </a:schemeClr>
              </a:gs>
            </a:gsLst>
            <a:path path="circle">
              <a:fillToRect l="50000" t="50000" r="50000" b="50000"/>
            </a:path>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0070C0"/>
              </a:solidFill>
            </a:endParaRPr>
          </a:p>
        </p:txBody>
      </p:sp>
      <p:sp>
        <p:nvSpPr>
          <p:cNvPr id="4" name="Nadpis 3"/>
          <p:cNvSpPr>
            <a:spLocks noGrp="1"/>
          </p:cNvSpPr>
          <p:nvPr>
            <p:ph type="title"/>
          </p:nvPr>
        </p:nvSpPr>
        <p:spPr/>
        <p:txBody>
          <a:bodyPr/>
          <a:lstStyle/>
          <a:p>
            <a:r>
              <a:rPr lang="en-US" dirty="0" smtClean="0"/>
              <a:t>Transport equation</a:t>
            </a:r>
            <a:endParaRPr lang="cs-CZ" dirty="0"/>
          </a:p>
        </p:txBody>
      </p:sp>
      <p:pic>
        <p:nvPicPr>
          <p:cNvPr id="3553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0755" y="6087958"/>
            <a:ext cx="1293495" cy="29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ovéPole 43"/>
          <p:cNvSpPr txBox="1"/>
          <p:nvPr/>
        </p:nvSpPr>
        <p:spPr>
          <a:xfrm>
            <a:off x="4369043" y="4938898"/>
            <a:ext cx="311304" cy="461665"/>
          </a:xfrm>
          <a:prstGeom prst="rect">
            <a:avLst/>
          </a:prstGeom>
          <a:noFill/>
        </p:spPr>
        <p:txBody>
          <a:bodyPr wrap="none" rtlCol="0">
            <a:spAutoFit/>
          </a:bodyPr>
          <a:lstStyle/>
          <a:p>
            <a:r>
              <a:rPr lang="en-US" sz="2400" dirty="0" smtClean="0">
                <a:solidFill>
                  <a:schemeClr val="tx1">
                    <a:lumMod val="85000"/>
                    <a:lumOff val="15000"/>
                  </a:schemeClr>
                </a:solidFill>
                <a:latin typeface="+mn-lt"/>
              </a:rPr>
              <a:t>r</a:t>
            </a:r>
            <a:endParaRPr lang="cs-CZ" sz="2400" dirty="0" smtClean="0">
              <a:solidFill>
                <a:schemeClr val="tx1">
                  <a:lumMod val="85000"/>
                  <a:lumOff val="15000"/>
                </a:schemeClr>
              </a:solidFill>
              <a:latin typeface="+mn-lt"/>
            </a:endParaRPr>
          </a:p>
        </p:txBody>
      </p:sp>
      <p:sp>
        <p:nvSpPr>
          <p:cNvPr id="59" name="TextovéPole 58"/>
          <p:cNvSpPr txBox="1"/>
          <p:nvPr/>
        </p:nvSpPr>
        <p:spPr>
          <a:xfrm>
            <a:off x="4220585" y="3762712"/>
            <a:ext cx="381836" cy="461665"/>
          </a:xfrm>
          <a:prstGeom prst="rect">
            <a:avLst/>
          </a:prstGeom>
          <a:noFill/>
        </p:spPr>
        <p:txBody>
          <a:bodyPr wrap="none" rtlCol="0">
            <a:spAutoFit/>
          </a:bodyPr>
          <a:lstStyle/>
          <a:p>
            <a:r>
              <a:rPr lang="en-US" sz="2400" dirty="0" smtClean="0">
                <a:solidFill>
                  <a:schemeClr val="tx1">
                    <a:lumMod val="85000"/>
                    <a:lumOff val="15000"/>
                  </a:schemeClr>
                </a:solidFill>
                <a:latin typeface="+mn-lt"/>
              </a:rPr>
              <a:t>r’</a:t>
            </a:r>
            <a:endParaRPr lang="cs-CZ" sz="2400" dirty="0" smtClean="0">
              <a:solidFill>
                <a:schemeClr val="tx1">
                  <a:lumMod val="85000"/>
                  <a:lumOff val="15000"/>
                </a:schemeClr>
              </a:solidFill>
              <a:latin typeface="+mn-lt"/>
            </a:endParaRPr>
          </a:p>
        </p:txBody>
      </p:sp>
      <p:sp>
        <p:nvSpPr>
          <p:cNvPr id="355348" name="Zástupný symbol pro zápatí 355347"/>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
        <p:nvSpPr>
          <p:cNvPr id="355349" name="Zástupný symbol pro číslo snímku 355348"/>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15</a:t>
            </a:fld>
            <a:endParaRPr lang="en-US" altLang="en-US">
              <a:solidFill>
                <a:prstClr val="black"/>
              </a:solidFill>
            </a:endParaRPr>
          </a:p>
        </p:txBody>
      </p:sp>
      <p:grpSp>
        <p:nvGrpSpPr>
          <p:cNvPr id="20" name="Skupina 19"/>
          <p:cNvGrpSpPr/>
          <p:nvPr/>
        </p:nvGrpSpPr>
        <p:grpSpPr>
          <a:xfrm>
            <a:off x="3479228" y="3413419"/>
            <a:ext cx="2373442" cy="2079355"/>
            <a:chOff x="3479228" y="3413419"/>
            <a:chExt cx="2373442" cy="2079355"/>
          </a:xfrm>
        </p:grpSpPr>
        <p:grpSp>
          <p:nvGrpSpPr>
            <p:cNvPr id="56" name="Skupina 55"/>
            <p:cNvGrpSpPr/>
            <p:nvPr/>
          </p:nvGrpSpPr>
          <p:grpSpPr>
            <a:xfrm rot="15055946">
              <a:off x="4903912" y="3500591"/>
              <a:ext cx="378291" cy="321667"/>
              <a:chOff x="4841781" y="3789040"/>
              <a:chExt cx="378291" cy="321667"/>
            </a:xfrm>
          </p:grpSpPr>
          <p:sp>
            <p:nvSpPr>
              <p:cNvPr id="46" name="Ovál 45"/>
              <p:cNvSpPr/>
              <p:nvPr/>
            </p:nvSpPr>
            <p:spPr>
              <a:xfrm>
                <a:off x="5129813" y="4020448"/>
                <a:ext cx="90259" cy="90259"/>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7" name="Přímá spojnice 46"/>
              <p:cNvCxnSpPr>
                <a:stCxn id="46" idx="1"/>
              </p:cNvCxnSpPr>
              <p:nvPr/>
            </p:nvCxnSpPr>
            <p:spPr>
              <a:xfrm flipH="1" flipV="1">
                <a:off x="4841781" y="3789040"/>
                <a:ext cx="301250" cy="244626"/>
              </a:xfrm>
              <a:prstGeom prst="line">
                <a:avLst/>
              </a:prstGeom>
              <a:ln w="28575">
                <a:solidFill>
                  <a:srgbClr val="00B050"/>
                </a:solidFill>
                <a:prstDash val="solid"/>
                <a:tailEnd type="triangle" w="med" len="lg"/>
              </a:ln>
            </p:spPr>
            <p:style>
              <a:lnRef idx="1">
                <a:schemeClr val="accent1"/>
              </a:lnRef>
              <a:fillRef idx="0">
                <a:schemeClr val="accent1"/>
              </a:fillRef>
              <a:effectRef idx="0">
                <a:schemeClr val="accent1"/>
              </a:effectRef>
              <a:fontRef idx="minor">
                <a:schemeClr val="tx1"/>
              </a:fontRef>
            </p:style>
          </p:cxnSp>
        </p:grpSp>
        <p:cxnSp>
          <p:nvCxnSpPr>
            <p:cNvPr id="58" name="Přímá spojnice 57"/>
            <p:cNvCxnSpPr>
              <a:endCxn id="7" idx="6"/>
            </p:cNvCxnSpPr>
            <p:nvPr/>
          </p:nvCxnSpPr>
          <p:spPr>
            <a:xfrm flipH="1">
              <a:off x="4602421" y="4221088"/>
              <a:ext cx="1121708" cy="775256"/>
            </a:xfrm>
            <a:prstGeom prst="line">
              <a:avLst/>
            </a:prstGeom>
            <a:ln w="12700">
              <a:solidFill>
                <a:schemeClr val="tx1">
                  <a:lumMod val="85000"/>
                  <a:lumOff val="1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Přímá spojnice 63"/>
            <p:cNvCxnSpPr>
              <a:endCxn id="7" idx="7"/>
            </p:cNvCxnSpPr>
            <p:nvPr/>
          </p:nvCxnSpPr>
          <p:spPr>
            <a:xfrm flipH="1">
              <a:off x="4589203" y="3893871"/>
              <a:ext cx="409312" cy="1070561"/>
            </a:xfrm>
            <a:prstGeom prst="line">
              <a:avLst/>
            </a:prstGeom>
            <a:ln w="12700">
              <a:solidFill>
                <a:schemeClr val="tx1">
                  <a:lumMod val="85000"/>
                  <a:lumOff val="1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5" name="Skupina 44"/>
            <p:cNvGrpSpPr/>
            <p:nvPr/>
          </p:nvGrpSpPr>
          <p:grpSpPr>
            <a:xfrm rot="11971294">
              <a:off x="3534424" y="3413419"/>
              <a:ext cx="378292" cy="321661"/>
              <a:chOff x="3790241" y="4910955"/>
              <a:chExt cx="378292" cy="321661"/>
            </a:xfrm>
          </p:grpSpPr>
          <p:sp>
            <p:nvSpPr>
              <p:cNvPr id="53" name="Ovál 52"/>
              <p:cNvSpPr/>
              <p:nvPr/>
            </p:nvSpPr>
            <p:spPr>
              <a:xfrm>
                <a:off x="4078274" y="5142357"/>
                <a:ext cx="90259" cy="90259"/>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4" name="Přímá spojnice 53"/>
              <p:cNvCxnSpPr>
                <a:stCxn id="53" idx="1"/>
              </p:cNvCxnSpPr>
              <p:nvPr/>
            </p:nvCxnSpPr>
            <p:spPr>
              <a:xfrm flipH="1" flipV="1">
                <a:off x="3790241" y="4910955"/>
                <a:ext cx="301250" cy="244626"/>
              </a:xfrm>
              <a:prstGeom prst="line">
                <a:avLst/>
              </a:prstGeom>
              <a:ln w="28575">
                <a:solidFill>
                  <a:srgbClr val="00B050"/>
                </a:solidFill>
                <a:prstDash val="solid"/>
                <a:tailEnd type="triangle" w="med" len="lg"/>
              </a:ln>
            </p:spPr>
            <p:style>
              <a:lnRef idx="1">
                <a:schemeClr val="accent1"/>
              </a:lnRef>
              <a:fillRef idx="0">
                <a:schemeClr val="accent1"/>
              </a:fillRef>
              <a:effectRef idx="0">
                <a:schemeClr val="accent1"/>
              </a:effectRef>
              <a:fontRef idx="minor">
                <a:schemeClr val="tx1"/>
              </a:fontRef>
            </p:style>
          </p:cxnSp>
        </p:grpSp>
        <p:cxnSp>
          <p:nvCxnSpPr>
            <p:cNvPr id="73" name="Přímá spojnice 72"/>
            <p:cNvCxnSpPr>
              <a:endCxn id="7" idx="0"/>
            </p:cNvCxnSpPr>
            <p:nvPr/>
          </p:nvCxnSpPr>
          <p:spPr>
            <a:xfrm>
              <a:off x="3846297" y="3789041"/>
              <a:ext cx="710995" cy="1162173"/>
            </a:xfrm>
            <a:prstGeom prst="line">
              <a:avLst/>
            </a:prstGeom>
            <a:ln w="12700">
              <a:solidFill>
                <a:schemeClr val="tx1">
                  <a:lumMod val="85000"/>
                  <a:lumOff val="1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81" name="Skupina 80"/>
            <p:cNvGrpSpPr/>
            <p:nvPr/>
          </p:nvGrpSpPr>
          <p:grpSpPr>
            <a:xfrm rot="7612984">
              <a:off x="3450916" y="5094220"/>
              <a:ext cx="378291" cy="321667"/>
              <a:chOff x="4355976" y="4339853"/>
              <a:chExt cx="378291" cy="321667"/>
            </a:xfrm>
          </p:grpSpPr>
          <p:cxnSp>
            <p:nvCxnSpPr>
              <p:cNvPr id="83" name="Přímá spojnice 82"/>
              <p:cNvCxnSpPr>
                <a:stCxn id="82" idx="1"/>
              </p:cNvCxnSpPr>
              <p:nvPr/>
            </p:nvCxnSpPr>
            <p:spPr>
              <a:xfrm flipH="1" flipV="1">
                <a:off x="4355976" y="4339853"/>
                <a:ext cx="301250" cy="244626"/>
              </a:xfrm>
              <a:prstGeom prst="line">
                <a:avLst/>
              </a:prstGeom>
              <a:ln w="28575">
                <a:solidFill>
                  <a:srgbClr val="00B050"/>
                </a:solidFill>
                <a:prstDash val="solid"/>
                <a:tailEnd type="triangle" w="med" len="lg"/>
              </a:ln>
            </p:spPr>
            <p:style>
              <a:lnRef idx="1">
                <a:schemeClr val="accent1"/>
              </a:lnRef>
              <a:fillRef idx="0">
                <a:schemeClr val="accent1"/>
              </a:fillRef>
              <a:effectRef idx="0">
                <a:schemeClr val="accent1"/>
              </a:effectRef>
              <a:fontRef idx="minor">
                <a:schemeClr val="tx1"/>
              </a:fontRef>
            </p:style>
          </p:cxnSp>
          <p:sp>
            <p:nvSpPr>
              <p:cNvPr id="82" name="Ovál 81"/>
              <p:cNvSpPr/>
              <p:nvPr/>
            </p:nvSpPr>
            <p:spPr>
              <a:xfrm>
                <a:off x="4644008" y="4571261"/>
                <a:ext cx="90259" cy="90259"/>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84" name="Přímá spojnice 83"/>
            <p:cNvCxnSpPr>
              <a:endCxn id="7" idx="5"/>
            </p:cNvCxnSpPr>
            <p:nvPr/>
          </p:nvCxnSpPr>
          <p:spPr>
            <a:xfrm flipH="1" flipV="1">
              <a:off x="4589203" y="5028255"/>
              <a:ext cx="209031" cy="412997"/>
            </a:xfrm>
            <a:prstGeom prst="line">
              <a:avLst/>
            </a:prstGeom>
            <a:ln w="12700">
              <a:solidFill>
                <a:schemeClr val="tx1">
                  <a:lumMod val="85000"/>
                  <a:lumOff val="1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7" name="Přímá spojnice 86"/>
            <p:cNvCxnSpPr>
              <a:endCxn id="7" idx="3"/>
            </p:cNvCxnSpPr>
            <p:nvPr/>
          </p:nvCxnSpPr>
          <p:spPr>
            <a:xfrm flipV="1">
              <a:off x="3882229" y="5028255"/>
              <a:ext cx="643151" cy="166899"/>
            </a:xfrm>
            <a:prstGeom prst="line">
              <a:avLst/>
            </a:prstGeom>
            <a:ln w="12700">
              <a:solidFill>
                <a:schemeClr val="tx1">
                  <a:lumMod val="85000"/>
                  <a:lumOff val="1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8" name="Skupina 77"/>
            <p:cNvGrpSpPr/>
            <p:nvPr/>
          </p:nvGrpSpPr>
          <p:grpSpPr>
            <a:xfrm rot="1446861">
              <a:off x="4550555" y="5171107"/>
              <a:ext cx="378291" cy="321667"/>
              <a:chOff x="4355976" y="4339853"/>
              <a:chExt cx="378291" cy="321667"/>
            </a:xfrm>
          </p:grpSpPr>
          <p:sp>
            <p:nvSpPr>
              <p:cNvPr id="79" name="Ovál 78"/>
              <p:cNvSpPr/>
              <p:nvPr/>
            </p:nvSpPr>
            <p:spPr>
              <a:xfrm>
                <a:off x="4644008" y="4571261"/>
                <a:ext cx="90259" cy="90259"/>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0" name="Přímá spojnice 79"/>
              <p:cNvCxnSpPr>
                <a:stCxn id="79" idx="1"/>
              </p:cNvCxnSpPr>
              <p:nvPr/>
            </p:nvCxnSpPr>
            <p:spPr>
              <a:xfrm flipH="1" flipV="1">
                <a:off x="4355976" y="4339853"/>
                <a:ext cx="301250" cy="244626"/>
              </a:xfrm>
              <a:prstGeom prst="line">
                <a:avLst/>
              </a:prstGeom>
              <a:ln w="28575">
                <a:solidFill>
                  <a:srgbClr val="00B050"/>
                </a:solidFill>
                <a:prstDash val="solid"/>
                <a:tailEnd type="triangle" w="med" len="lg"/>
              </a:ln>
            </p:spPr>
            <p:style>
              <a:lnRef idx="1">
                <a:schemeClr val="accent1"/>
              </a:lnRef>
              <a:fillRef idx="0">
                <a:schemeClr val="accent1"/>
              </a:fillRef>
              <a:effectRef idx="0">
                <a:schemeClr val="accent1"/>
              </a:effectRef>
              <a:fontRef idx="minor">
                <a:schemeClr val="tx1"/>
              </a:fontRef>
            </p:style>
          </p:cxnSp>
        </p:grpSp>
        <p:grpSp>
          <p:nvGrpSpPr>
            <p:cNvPr id="48" name="Skupina 47"/>
            <p:cNvGrpSpPr/>
            <p:nvPr/>
          </p:nvGrpSpPr>
          <p:grpSpPr>
            <a:xfrm rot="17151073">
              <a:off x="5502691" y="4091511"/>
              <a:ext cx="378291" cy="321667"/>
              <a:chOff x="4913789" y="4187453"/>
              <a:chExt cx="378291" cy="321667"/>
            </a:xfrm>
          </p:grpSpPr>
          <p:sp>
            <p:nvSpPr>
              <p:cNvPr id="51" name="Ovál 50"/>
              <p:cNvSpPr/>
              <p:nvPr/>
            </p:nvSpPr>
            <p:spPr>
              <a:xfrm>
                <a:off x="5201821" y="4418861"/>
                <a:ext cx="90259" cy="90259"/>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2" name="Přímá spojnice 51"/>
              <p:cNvCxnSpPr>
                <a:stCxn id="51" idx="1"/>
              </p:cNvCxnSpPr>
              <p:nvPr/>
            </p:nvCxnSpPr>
            <p:spPr>
              <a:xfrm flipH="1" flipV="1">
                <a:off x="4913789" y="4187453"/>
                <a:ext cx="301250" cy="244626"/>
              </a:xfrm>
              <a:prstGeom prst="line">
                <a:avLst/>
              </a:prstGeom>
              <a:ln w="28575">
                <a:solidFill>
                  <a:srgbClr val="00B050"/>
                </a:solidFill>
                <a:prstDash val="solid"/>
                <a:tailEnd type="triangle" w="med" len="lg"/>
              </a:ln>
            </p:spPr>
            <p:style>
              <a:lnRef idx="1">
                <a:schemeClr val="accent1"/>
              </a:lnRef>
              <a:fillRef idx="0">
                <a:schemeClr val="accent1"/>
              </a:fillRef>
              <a:effectRef idx="0">
                <a:schemeClr val="accent1"/>
              </a:effectRef>
              <a:fontRef idx="minor">
                <a:schemeClr val="tx1"/>
              </a:fontRef>
            </p:style>
          </p:cxnSp>
        </p:grpSp>
      </p:grpSp>
      <p:grpSp>
        <p:nvGrpSpPr>
          <p:cNvPr id="2" name="Skupina 1"/>
          <p:cNvGrpSpPr/>
          <p:nvPr/>
        </p:nvGrpSpPr>
        <p:grpSpPr>
          <a:xfrm>
            <a:off x="4224130" y="4719806"/>
            <a:ext cx="378291" cy="321667"/>
            <a:chOff x="4224130" y="4719806"/>
            <a:chExt cx="378291" cy="321667"/>
          </a:xfrm>
        </p:grpSpPr>
        <p:cxnSp>
          <p:nvCxnSpPr>
            <p:cNvPr id="42" name="Přímá spojnice 41"/>
            <p:cNvCxnSpPr>
              <a:stCxn id="7" idx="1"/>
            </p:cNvCxnSpPr>
            <p:nvPr/>
          </p:nvCxnSpPr>
          <p:spPr>
            <a:xfrm flipH="1" flipV="1">
              <a:off x="4224130" y="4719806"/>
              <a:ext cx="301250" cy="244626"/>
            </a:xfrm>
            <a:prstGeom prst="line">
              <a:avLst/>
            </a:prstGeom>
            <a:ln w="28575">
              <a:solidFill>
                <a:srgbClr val="00B050"/>
              </a:solidFill>
              <a:prstDash val="solid"/>
              <a:tailEnd type="triangle"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Ovál 6"/>
            <p:cNvSpPr/>
            <p:nvPr/>
          </p:nvSpPr>
          <p:spPr>
            <a:xfrm>
              <a:off x="4512162" y="4951214"/>
              <a:ext cx="90259" cy="90259"/>
            </a:xfrm>
            <a:prstGeom prst="ellipse">
              <a:avLst/>
            </a:prstGeom>
            <a:solidFill>
              <a:schemeClr val="bg1"/>
            </a:solidFill>
            <a:ln>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aphicFrame>
        <p:nvGraphicFramePr>
          <p:cNvPr id="3" name="Objekt 2"/>
          <p:cNvGraphicFramePr>
            <a:graphicFrameLocks noChangeAspect="1"/>
          </p:cNvGraphicFramePr>
          <p:nvPr>
            <p:extLst>
              <p:ext uri="{D42A27DB-BD31-4B8C-83A1-F6EECF244321}">
                <p14:modId xmlns:p14="http://schemas.microsoft.com/office/powerpoint/2010/main" val="200780727"/>
              </p:ext>
            </p:extLst>
          </p:nvPr>
        </p:nvGraphicFramePr>
        <p:xfrm>
          <a:off x="2295765" y="1628800"/>
          <a:ext cx="4579938" cy="614363"/>
        </p:xfrm>
        <a:graphic>
          <a:graphicData uri="http://schemas.openxmlformats.org/presentationml/2006/ole">
            <mc:AlternateContent xmlns:mc="http://schemas.openxmlformats.org/markup-compatibility/2006">
              <mc:Choice xmlns:v="urn:schemas-microsoft-com:vml" Requires="v">
                <p:oleObj spid="_x0000_s360024" name="Rovnice" r:id="rId6" imgW="2082600" imgH="279360" progId="Equation.3">
                  <p:embed/>
                </p:oleObj>
              </mc:Choice>
              <mc:Fallback>
                <p:oleObj name="Rovnice" r:id="rId6" imgW="2082600" imgH="279360" progId="Equation.3">
                  <p:embed/>
                  <p:pic>
                    <p:nvPicPr>
                      <p:cNvPr id="0" name="Objekt 6"/>
                      <p:cNvPicPr>
                        <a:picLocks noChangeAspect="1" noChangeArrowheads="1"/>
                      </p:cNvPicPr>
                      <p:nvPr/>
                    </p:nvPicPr>
                    <p:blipFill>
                      <a:blip r:embed="rId7"/>
                      <a:srcRect/>
                      <a:stretch>
                        <a:fillRect/>
                      </a:stretch>
                    </p:blipFill>
                    <p:spPr bwMode="auto">
                      <a:xfrm>
                        <a:off x="2295765" y="1628800"/>
                        <a:ext cx="4579938" cy="614363"/>
                      </a:xfrm>
                      <a:prstGeom prst="rect">
                        <a:avLst/>
                      </a:prstGeom>
                      <a:noFill/>
                      <a:ln w="9525">
                        <a:solidFill>
                          <a:srgbClr val="26262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5758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http://www.clker.com/cliparts/8/9/e/4/12170845631587244963flame.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3465" y="4017795"/>
            <a:ext cx="1214599" cy="1674494"/>
          </a:xfrm>
          <a:prstGeom prst="rect">
            <a:avLst/>
          </a:prstGeom>
          <a:noFill/>
          <a:extLst>
            <a:ext uri="{909E8E84-426E-40DD-AFC4-6F175D3DCCD1}">
              <a14:hiddenFill xmlns:a14="http://schemas.microsoft.com/office/drawing/2010/main">
                <a:solidFill>
                  <a:srgbClr val="FFFFFF"/>
                </a:solidFill>
              </a14:hiddenFill>
            </a:ext>
          </a:extLst>
        </p:spPr>
      </p:pic>
      <p:sp>
        <p:nvSpPr>
          <p:cNvPr id="36" name="Volný tvar 35"/>
          <p:cNvSpPr/>
          <p:nvPr/>
        </p:nvSpPr>
        <p:spPr>
          <a:xfrm>
            <a:off x="2843808" y="2857254"/>
            <a:ext cx="3459459" cy="3086688"/>
          </a:xfrm>
          <a:custGeom>
            <a:avLst/>
            <a:gdLst>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64333"/>
              <a:gd name="connsiteY0" fmla="*/ 148086 h 1133318"/>
              <a:gd name="connsiteX1" fmla="*/ 1169394 w 1264333"/>
              <a:gd name="connsiteY1" fmla="*/ 156753 h 1133318"/>
              <a:gd name="connsiteX2" fmla="*/ 1143392 w 1264333"/>
              <a:gd name="connsiteY2" fmla="*/ 529447 h 1133318"/>
              <a:gd name="connsiteX3" fmla="*/ 1230065 w 1264333"/>
              <a:gd name="connsiteY3" fmla="*/ 837136 h 1133318"/>
              <a:gd name="connsiteX4" fmla="*/ 957045 w 1264333"/>
              <a:gd name="connsiteY4" fmla="*/ 971479 h 1133318"/>
              <a:gd name="connsiteX5" fmla="*/ 675358 w 1264333"/>
              <a:gd name="connsiteY5" fmla="*/ 1131824 h 1133318"/>
              <a:gd name="connsiteX6" fmla="*/ 445674 w 1264333"/>
              <a:gd name="connsiteY6" fmla="*/ 1045151 h 1133318"/>
              <a:gd name="connsiteX7" fmla="*/ 38311 w 1264333"/>
              <a:gd name="connsiteY7" fmla="*/ 936810 h 1133318"/>
              <a:gd name="connsiteX8" fmla="*/ 107650 w 1264333"/>
              <a:gd name="connsiteY8" fmla="*/ 525113 h 1133318"/>
              <a:gd name="connsiteX9" fmla="*/ 7976 w 1264333"/>
              <a:gd name="connsiteY9" fmla="*/ 208757 h 1133318"/>
              <a:gd name="connsiteX10" fmla="*/ 359001 w 1264333"/>
              <a:gd name="connsiteY10" fmla="*/ 96082 h 1133318"/>
              <a:gd name="connsiteX11" fmla="*/ 645022 w 1264333"/>
              <a:gd name="connsiteY11" fmla="*/ 742 h 1133318"/>
              <a:gd name="connsiteX12" fmla="*/ 853037 w 1264333"/>
              <a:gd name="connsiteY12" fmla="*/ 148086 h 1133318"/>
              <a:gd name="connsiteX0" fmla="*/ 853037 w 1264333"/>
              <a:gd name="connsiteY0" fmla="*/ 148086 h 1133318"/>
              <a:gd name="connsiteX1" fmla="*/ 1169394 w 1264333"/>
              <a:gd name="connsiteY1" fmla="*/ 156753 h 1133318"/>
              <a:gd name="connsiteX2" fmla="*/ 1143392 w 1264333"/>
              <a:gd name="connsiteY2" fmla="*/ 529447 h 1133318"/>
              <a:gd name="connsiteX3" fmla="*/ 1230065 w 1264333"/>
              <a:gd name="connsiteY3" fmla="*/ 837136 h 1133318"/>
              <a:gd name="connsiteX4" fmla="*/ 957045 w 1264333"/>
              <a:gd name="connsiteY4" fmla="*/ 971479 h 1133318"/>
              <a:gd name="connsiteX5" fmla="*/ 675358 w 1264333"/>
              <a:gd name="connsiteY5" fmla="*/ 1131824 h 1133318"/>
              <a:gd name="connsiteX6" fmla="*/ 445674 w 1264333"/>
              <a:gd name="connsiteY6" fmla="*/ 1045151 h 1133318"/>
              <a:gd name="connsiteX7" fmla="*/ 38311 w 1264333"/>
              <a:gd name="connsiteY7" fmla="*/ 936810 h 1133318"/>
              <a:gd name="connsiteX8" fmla="*/ 107650 w 1264333"/>
              <a:gd name="connsiteY8" fmla="*/ 525113 h 1133318"/>
              <a:gd name="connsiteX9" fmla="*/ 7976 w 1264333"/>
              <a:gd name="connsiteY9" fmla="*/ 208757 h 1133318"/>
              <a:gd name="connsiteX10" fmla="*/ 359001 w 1264333"/>
              <a:gd name="connsiteY10" fmla="*/ 96082 h 1133318"/>
              <a:gd name="connsiteX11" fmla="*/ 645022 w 1264333"/>
              <a:gd name="connsiteY11" fmla="*/ 742 h 1133318"/>
              <a:gd name="connsiteX12" fmla="*/ 853037 w 1264333"/>
              <a:gd name="connsiteY12" fmla="*/ 148086 h 1133318"/>
              <a:gd name="connsiteX0" fmla="*/ 853037 w 1264333"/>
              <a:gd name="connsiteY0" fmla="*/ 148086 h 1133318"/>
              <a:gd name="connsiteX1" fmla="*/ 1169394 w 1264333"/>
              <a:gd name="connsiteY1" fmla="*/ 156753 h 1133318"/>
              <a:gd name="connsiteX2" fmla="*/ 1143392 w 1264333"/>
              <a:gd name="connsiteY2" fmla="*/ 529447 h 1133318"/>
              <a:gd name="connsiteX3" fmla="*/ 1230065 w 1264333"/>
              <a:gd name="connsiteY3" fmla="*/ 837136 h 1133318"/>
              <a:gd name="connsiteX4" fmla="*/ 957045 w 1264333"/>
              <a:gd name="connsiteY4" fmla="*/ 971479 h 1133318"/>
              <a:gd name="connsiteX5" fmla="*/ 675358 w 1264333"/>
              <a:gd name="connsiteY5" fmla="*/ 1131824 h 1133318"/>
              <a:gd name="connsiteX6" fmla="*/ 445674 w 1264333"/>
              <a:gd name="connsiteY6" fmla="*/ 1045151 h 1133318"/>
              <a:gd name="connsiteX7" fmla="*/ 38311 w 1264333"/>
              <a:gd name="connsiteY7" fmla="*/ 936810 h 1133318"/>
              <a:gd name="connsiteX8" fmla="*/ 107650 w 1264333"/>
              <a:gd name="connsiteY8" fmla="*/ 525113 h 1133318"/>
              <a:gd name="connsiteX9" fmla="*/ 7976 w 1264333"/>
              <a:gd name="connsiteY9" fmla="*/ 208757 h 1133318"/>
              <a:gd name="connsiteX10" fmla="*/ 359001 w 1264333"/>
              <a:gd name="connsiteY10" fmla="*/ 96082 h 1133318"/>
              <a:gd name="connsiteX11" fmla="*/ 645022 w 1264333"/>
              <a:gd name="connsiteY11" fmla="*/ 742 h 1133318"/>
              <a:gd name="connsiteX12" fmla="*/ 853037 w 1264333"/>
              <a:gd name="connsiteY12" fmla="*/ 148086 h 1133318"/>
              <a:gd name="connsiteX0" fmla="*/ 853037 w 1264333"/>
              <a:gd name="connsiteY0" fmla="*/ 148086 h 1133318"/>
              <a:gd name="connsiteX1" fmla="*/ 1169394 w 1264333"/>
              <a:gd name="connsiteY1" fmla="*/ 156753 h 1133318"/>
              <a:gd name="connsiteX2" fmla="*/ 1143392 w 1264333"/>
              <a:gd name="connsiteY2" fmla="*/ 529447 h 1133318"/>
              <a:gd name="connsiteX3" fmla="*/ 1230065 w 1264333"/>
              <a:gd name="connsiteY3" fmla="*/ 837136 h 1133318"/>
              <a:gd name="connsiteX4" fmla="*/ 957045 w 1264333"/>
              <a:gd name="connsiteY4" fmla="*/ 971479 h 1133318"/>
              <a:gd name="connsiteX5" fmla="*/ 675358 w 1264333"/>
              <a:gd name="connsiteY5" fmla="*/ 1131824 h 1133318"/>
              <a:gd name="connsiteX6" fmla="*/ 445674 w 1264333"/>
              <a:gd name="connsiteY6" fmla="*/ 1045151 h 1133318"/>
              <a:gd name="connsiteX7" fmla="*/ 38311 w 1264333"/>
              <a:gd name="connsiteY7" fmla="*/ 936810 h 1133318"/>
              <a:gd name="connsiteX8" fmla="*/ 107650 w 1264333"/>
              <a:gd name="connsiteY8" fmla="*/ 525113 h 1133318"/>
              <a:gd name="connsiteX9" fmla="*/ 7976 w 1264333"/>
              <a:gd name="connsiteY9" fmla="*/ 208757 h 1133318"/>
              <a:gd name="connsiteX10" fmla="*/ 359001 w 1264333"/>
              <a:gd name="connsiteY10" fmla="*/ 96082 h 1133318"/>
              <a:gd name="connsiteX11" fmla="*/ 645022 w 1264333"/>
              <a:gd name="connsiteY11" fmla="*/ 742 h 1133318"/>
              <a:gd name="connsiteX12" fmla="*/ 853037 w 1264333"/>
              <a:gd name="connsiteY12" fmla="*/ 148086 h 1133318"/>
              <a:gd name="connsiteX0" fmla="*/ 853037 w 1264333"/>
              <a:gd name="connsiteY0" fmla="*/ 148086 h 1133318"/>
              <a:gd name="connsiteX1" fmla="*/ 1169394 w 1264333"/>
              <a:gd name="connsiteY1" fmla="*/ 156753 h 1133318"/>
              <a:gd name="connsiteX2" fmla="*/ 1143392 w 1264333"/>
              <a:gd name="connsiteY2" fmla="*/ 529447 h 1133318"/>
              <a:gd name="connsiteX3" fmla="*/ 1230065 w 1264333"/>
              <a:gd name="connsiteY3" fmla="*/ 837136 h 1133318"/>
              <a:gd name="connsiteX4" fmla="*/ 957045 w 1264333"/>
              <a:gd name="connsiteY4" fmla="*/ 971479 h 1133318"/>
              <a:gd name="connsiteX5" fmla="*/ 675358 w 1264333"/>
              <a:gd name="connsiteY5" fmla="*/ 1131824 h 1133318"/>
              <a:gd name="connsiteX6" fmla="*/ 445674 w 1264333"/>
              <a:gd name="connsiteY6" fmla="*/ 1045151 h 1133318"/>
              <a:gd name="connsiteX7" fmla="*/ 38311 w 1264333"/>
              <a:gd name="connsiteY7" fmla="*/ 936810 h 1133318"/>
              <a:gd name="connsiteX8" fmla="*/ 107650 w 1264333"/>
              <a:gd name="connsiteY8" fmla="*/ 525113 h 1133318"/>
              <a:gd name="connsiteX9" fmla="*/ 7976 w 1264333"/>
              <a:gd name="connsiteY9" fmla="*/ 208757 h 1133318"/>
              <a:gd name="connsiteX10" fmla="*/ 359001 w 1264333"/>
              <a:gd name="connsiteY10" fmla="*/ 96082 h 1133318"/>
              <a:gd name="connsiteX11" fmla="*/ 645022 w 1264333"/>
              <a:gd name="connsiteY11" fmla="*/ 742 h 1133318"/>
              <a:gd name="connsiteX12" fmla="*/ 853037 w 1264333"/>
              <a:gd name="connsiteY12" fmla="*/ 148086 h 1133318"/>
              <a:gd name="connsiteX0" fmla="*/ 853037 w 1264333"/>
              <a:gd name="connsiteY0" fmla="*/ 151340 h 1136572"/>
              <a:gd name="connsiteX1" fmla="*/ 1169394 w 1264333"/>
              <a:gd name="connsiteY1" fmla="*/ 160007 h 1136572"/>
              <a:gd name="connsiteX2" fmla="*/ 1143392 w 1264333"/>
              <a:gd name="connsiteY2" fmla="*/ 532701 h 1136572"/>
              <a:gd name="connsiteX3" fmla="*/ 1230065 w 1264333"/>
              <a:gd name="connsiteY3" fmla="*/ 840390 h 1136572"/>
              <a:gd name="connsiteX4" fmla="*/ 957045 w 1264333"/>
              <a:gd name="connsiteY4" fmla="*/ 974733 h 1136572"/>
              <a:gd name="connsiteX5" fmla="*/ 675358 w 1264333"/>
              <a:gd name="connsiteY5" fmla="*/ 1135078 h 1136572"/>
              <a:gd name="connsiteX6" fmla="*/ 445674 w 1264333"/>
              <a:gd name="connsiteY6" fmla="*/ 1048405 h 1136572"/>
              <a:gd name="connsiteX7" fmla="*/ 38311 w 1264333"/>
              <a:gd name="connsiteY7" fmla="*/ 940064 h 1136572"/>
              <a:gd name="connsiteX8" fmla="*/ 107650 w 1264333"/>
              <a:gd name="connsiteY8" fmla="*/ 528367 h 1136572"/>
              <a:gd name="connsiteX9" fmla="*/ 7976 w 1264333"/>
              <a:gd name="connsiteY9" fmla="*/ 212011 h 1136572"/>
              <a:gd name="connsiteX10" fmla="*/ 359001 w 1264333"/>
              <a:gd name="connsiteY10" fmla="*/ 99336 h 1136572"/>
              <a:gd name="connsiteX11" fmla="*/ 645022 w 1264333"/>
              <a:gd name="connsiteY11" fmla="*/ 3996 h 1136572"/>
              <a:gd name="connsiteX12" fmla="*/ 853037 w 1264333"/>
              <a:gd name="connsiteY12" fmla="*/ 151340 h 1136572"/>
              <a:gd name="connsiteX0" fmla="*/ 853037 w 1264333"/>
              <a:gd name="connsiteY0" fmla="*/ 151340 h 1136572"/>
              <a:gd name="connsiteX1" fmla="*/ 1169394 w 1264333"/>
              <a:gd name="connsiteY1" fmla="*/ 160007 h 1136572"/>
              <a:gd name="connsiteX2" fmla="*/ 1143392 w 1264333"/>
              <a:gd name="connsiteY2" fmla="*/ 532701 h 1136572"/>
              <a:gd name="connsiteX3" fmla="*/ 1230065 w 1264333"/>
              <a:gd name="connsiteY3" fmla="*/ 840390 h 1136572"/>
              <a:gd name="connsiteX4" fmla="*/ 957045 w 1264333"/>
              <a:gd name="connsiteY4" fmla="*/ 974733 h 1136572"/>
              <a:gd name="connsiteX5" fmla="*/ 675358 w 1264333"/>
              <a:gd name="connsiteY5" fmla="*/ 1135078 h 1136572"/>
              <a:gd name="connsiteX6" fmla="*/ 445674 w 1264333"/>
              <a:gd name="connsiteY6" fmla="*/ 1048405 h 1136572"/>
              <a:gd name="connsiteX7" fmla="*/ 38311 w 1264333"/>
              <a:gd name="connsiteY7" fmla="*/ 940064 h 1136572"/>
              <a:gd name="connsiteX8" fmla="*/ 107650 w 1264333"/>
              <a:gd name="connsiteY8" fmla="*/ 528367 h 1136572"/>
              <a:gd name="connsiteX9" fmla="*/ 7976 w 1264333"/>
              <a:gd name="connsiteY9" fmla="*/ 212011 h 1136572"/>
              <a:gd name="connsiteX10" fmla="*/ 359001 w 1264333"/>
              <a:gd name="connsiteY10" fmla="*/ 99336 h 1136572"/>
              <a:gd name="connsiteX11" fmla="*/ 645022 w 1264333"/>
              <a:gd name="connsiteY11" fmla="*/ 3996 h 1136572"/>
              <a:gd name="connsiteX12" fmla="*/ 853037 w 1264333"/>
              <a:gd name="connsiteY12" fmla="*/ 151340 h 1136572"/>
              <a:gd name="connsiteX0" fmla="*/ 866125 w 1277421"/>
              <a:gd name="connsiteY0" fmla="*/ 151340 h 1136572"/>
              <a:gd name="connsiteX1" fmla="*/ 1182482 w 1277421"/>
              <a:gd name="connsiteY1" fmla="*/ 160007 h 1136572"/>
              <a:gd name="connsiteX2" fmla="*/ 1156480 w 1277421"/>
              <a:gd name="connsiteY2" fmla="*/ 532701 h 1136572"/>
              <a:gd name="connsiteX3" fmla="*/ 1243153 w 1277421"/>
              <a:gd name="connsiteY3" fmla="*/ 840390 h 1136572"/>
              <a:gd name="connsiteX4" fmla="*/ 970133 w 1277421"/>
              <a:gd name="connsiteY4" fmla="*/ 974733 h 1136572"/>
              <a:gd name="connsiteX5" fmla="*/ 688446 w 1277421"/>
              <a:gd name="connsiteY5" fmla="*/ 1135078 h 1136572"/>
              <a:gd name="connsiteX6" fmla="*/ 458762 w 1277421"/>
              <a:gd name="connsiteY6" fmla="*/ 1048405 h 1136572"/>
              <a:gd name="connsiteX7" fmla="*/ 51399 w 1277421"/>
              <a:gd name="connsiteY7" fmla="*/ 940064 h 1136572"/>
              <a:gd name="connsiteX8" fmla="*/ 120738 w 1277421"/>
              <a:gd name="connsiteY8" fmla="*/ 528367 h 1136572"/>
              <a:gd name="connsiteX9" fmla="*/ 21064 w 1277421"/>
              <a:gd name="connsiteY9" fmla="*/ 212011 h 1136572"/>
              <a:gd name="connsiteX10" fmla="*/ 372089 w 1277421"/>
              <a:gd name="connsiteY10" fmla="*/ 99336 h 1136572"/>
              <a:gd name="connsiteX11" fmla="*/ 658110 w 1277421"/>
              <a:gd name="connsiteY11" fmla="*/ 3996 h 1136572"/>
              <a:gd name="connsiteX12" fmla="*/ 866125 w 1277421"/>
              <a:gd name="connsiteY12" fmla="*/ 151340 h 1136572"/>
              <a:gd name="connsiteX0" fmla="*/ 880956 w 1292252"/>
              <a:gd name="connsiteY0" fmla="*/ 151340 h 1136572"/>
              <a:gd name="connsiteX1" fmla="*/ 1197313 w 1292252"/>
              <a:gd name="connsiteY1" fmla="*/ 160007 h 1136572"/>
              <a:gd name="connsiteX2" fmla="*/ 1171311 w 1292252"/>
              <a:gd name="connsiteY2" fmla="*/ 532701 h 1136572"/>
              <a:gd name="connsiteX3" fmla="*/ 1257984 w 1292252"/>
              <a:gd name="connsiteY3" fmla="*/ 840390 h 1136572"/>
              <a:gd name="connsiteX4" fmla="*/ 984964 w 1292252"/>
              <a:gd name="connsiteY4" fmla="*/ 974733 h 1136572"/>
              <a:gd name="connsiteX5" fmla="*/ 703277 w 1292252"/>
              <a:gd name="connsiteY5" fmla="*/ 1135078 h 1136572"/>
              <a:gd name="connsiteX6" fmla="*/ 473593 w 1292252"/>
              <a:gd name="connsiteY6" fmla="*/ 1048405 h 1136572"/>
              <a:gd name="connsiteX7" fmla="*/ 66230 w 1292252"/>
              <a:gd name="connsiteY7" fmla="*/ 940064 h 1136572"/>
              <a:gd name="connsiteX8" fmla="*/ 135569 w 1292252"/>
              <a:gd name="connsiteY8" fmla="*/ 528367 h 1136572"/>
              <a:gd name="connsiteX9" fmla="*/ 35895 w 1292252"/>
              <a:gd name="connsiteY9" fmla="*/ 212011 h 1136572"/>
              <a:gd name="connsiteX10" fmla="*/ 386920 w 1292252"/>
              <a:gd name="connsiteY10" fmla="*/ 99336 h 1136572"/>
              <a:gd name="connsiteX11" fmla="*/ 672941 w 1292252"/>
              <a:gd name="connsiteY11" fmla="*/ 3996 h 1136572"/>
              <a:gd name="connsiteX12" fmla="*/ 880956 w 1292252"/>
              <a:gd name="connsiteY12" fmla="*/ 151340 h 1136572"/>
              <a:gd name="connsiteX0" fmla="*/ 895691 w 1306987"/>
              <a:gd name="connsiteY0" fmla="*/ 151340 h 1136572"/>
              <a:gd name="connsiteX1" fmla="*/ 1212048 w 1306987"/>
              <a:gd name="connsiteY1" fmla="*/ 160007 h 1136572"/>
              <a:gd name="connsiteX2" fmla="*/ 1186046 w 1306987"/>
              <a:gd name="connsiteY2" fmla="*/ 532701 h 1136572"/>
              <a:gd name="connsiteX3" fmla="*/ 1272719 w 1306987"/>
              <a:gd name="connsiteY3" fmla="*/ 840390 h 1136572"/>
              <a:gd name="connsiteX4" fmla="*/ 999699 w 1306987"/>
              <a:gd name="connsiteY4" fmla="*/ 974733 h 1136572"/>
              <a:gd name="connsiteX5" fmla="*/ 718012 w 1306987"/>
              <a:gd name="connsiteY5" fmla="*/ 1135078 h 1136572"/>
              <a:gd name="connsiteX6" fmla="*/ 488328 w 1306987"/>
              <a:gd name="connsiteY6" fmla="*/ 1048405 h 1136572"/>
              <a:gd name="connsiteX7" fmla="*/ 80965 w 1306987"/>
              <a:gd name="connsiteY7" fmla="*/ 940064 h 1136572"/>
              <a:gd name="connsiteX8" fmla="*/ 150304 w 1306987"/>
              <a:gd name="connsiteY8" fmla="*/ 528367 h 1136572"/>
              <a:gd name="connsiteX9" fmla="*/ 50630 w 1306987"/>
              <a:gd name="connsiteY9" fmla="*/ 212011 h 1136572"/>
              <a:gd name="connsiteX10" fmla="*/ 401655 w 1306987"/>
              <a:gd name="connsiteY10" fmla="*/ 99336 h 1136572"/>
              <a:gd name="connsiteX11" fmla="*/ 687676 w 1306987"/>
              <a:gd name="connsiteY11" fmla="*/ 3996 h 1136572"/>
              <a:gd name="connsiteX12" fmla="*/ 895691 w 1306987"/>
              <a:gd name="connsiteY12" fmla="*/ 151340 h 1136572"/>
              <a:gd name="connsiteX0" fmla="*/ 884605 w 1295901"/>
              <a:gd name="connsiteY0" fmla="*/ 151340 h 1136572"/>
              <a:gd name="connsiteX1" fmla="*/ 1200962 w 1295901"/>
              <a:gd name="connsiteY1" fmla="*/ 160007 h 1136572"/>
              <a:gd name="connsiteX2" fmla="*/ 1174960 w 1295901"/>
              <a:gd name="connsiteY2" fmla="*/ 532701 h 1136572"/>
              <a:gd name="connsiteX3" fmla="*/ 1261633 w 1295901"/>
              <a:gd name="connsiteY3" fmla="*/ 840390 h 1136572"/>
              <a:gd name="connsiteX4" fmla="*/ 988613 w 1295901"/>
              <a:gd name="connsiteY4" fmla="*/ 974733 h 1136572"/>
              <a:gd name="connsiteX5" fmla="*/ 706926 w 1295901"/>
              <a:gd name="connsiteY5" fmla="*/ 1135078 h 1136572"/>
              <a:gd name="connsiteX6" fmla="*/ 477242 w 1295901"/>
              <a:gd name="connsiteY6" fmla="*/ 1048405 h 1136572"/>
              <a:gd name="connsiteX7" fmla="*/ 69879 w 1295901"/>
              <a:gd name="connsiteY7" fmla="*/ 940064 h 1136572"/>
              <a:gd name="connsiteX8" fmla="*/ 139218 w 1295901"/>
              <a:gd name="connsiteY8" fmla="*/ 528367 h 1136572"/>
              <a:gd name="connsiteX9" fmla="*/ 39544 w 1295901"/>
              <a:gd name="connsiteY9" fmla="*/ 212011 h 1136572"/>
              <a:gd name="connsiteX10" fmla="*/ 390569 w 1295901"/>
              <a:gd name="connsiteY10" fmla="*/ 99336 h 1136572"/>
              <a:gd name="connsiteX11" fmla="*/ 676590 w 1295901"/>
              <a:gd name="connsiteY11" fmla="*/ 3996 h 1136572"/>
              <a:gd name="connsiteX12" fmla="*/ 884605 w 1295901"/>
              <a:gd name="connsiteY12" fmla="*/ 151340 h 1136572"/>
              <a:gd name="connsiteX0" fmla="*/ 884605 w 1295901"/>
              <a:gd name="connsiteY0" fmla="*/ 151340 h 1136572"/>
              <a:gd name="connsiteX1" fmla="*/ 1200962 w 1295901"/>
              <a:gd name="connsiteY1" fmla="*/ 160007 h 1136572"/>
              <a:gd name="connsiteX2" fmla="*/ 1174960 w 1295901"/>
              <a:gd name="connsiteY2" fmla="*/ 532701 h 1136572"/>
              <a:gd name="connsiteX3" fmla="*/ 1261633 w 1295901"/>
              <a:gd name="connsiteY3" fmla="*/ 840390 h 1136572"/>
              <a:gd name="connsiteX4" fmla="*/ 988613 w 1295901"/>
              <a:gd name="connsiteY4" fmla="*/ 974733 h 1136572"/>
              <a:gd name="connsiteX5" fmla="*/ 706926 w 1295901"/>
              <a:gd name="connsiteY5" fmla="*/ 1135078 h 1136572"/>
              <a:gd name="connsiteX6" fmla="*/ 477242 w 1295901"/>
              <a:gd name="connsiteY6" fmla="*/ 1048405 h 1136572"/>
              <a:gd name="connsiteX7" fmla="*/ 69879 w 1295901"/>
              <a:gd name="connsiteY7" fmla="*/ 940064 h 1136572"/>
              <a:gd name="connsiteX8" fmla="*/ 139218 w 1295901"/>
              <a:gd name="connsiteY8" fmla="*/ 528367 h 1136572"/>
              <a:gd name="connsiteX9" fmla="*/ 39544 w 1295901"/>
              <a:gd name="connsiteY9" fmla="*/ 212011 h 1136572"/>
              <a:gd name="connsiteX10" fmla="*/ 390569 w 1295901"/>
              <a:gd name="connsiteY10" fmla="*/ 99336 h 1136572"/>
              <a:gd name="connsiteX11" fmla="*/ 676590 w 1295901"/>
              <a:gd name="connsiteY11" fmla="*/ 3996 h 1136572"/>
              <a:gd name="connsiteX12" fmla="*/ 884605 w 1295901"/>
              <a:gd name="connsiteY12" fmla="*/ 151340 h 1136572"/>
              <a:gd name="connsiteX0" fmla="*/ 884605 w 1295901"/>
              <a:gd name="connsiteY0" fmla="*/ 151340 h 1136351"/>
              <a:gd name="connsiteX1" fmla="*/ 1200962 w 1295901"/>
              <a:gd name="connsiteY1" fmla="*/ 160007 h 1136351"/>
              <a:gd name="connsiteX2" fmla="*/ 1174960 w 1295901"/>
              <a:gd name="connsiteY2" fmla="*/ 532701 h 1136351"/>
              <a:gd name="connsiteX3" fmla="*/ 1261633 w 1295901"/>
              <a:gd name="connsiteY3" fmla="*/ 840390 h 1136351"/>
              <a:gd name="connsiteX4" fmla="*/ 988613 w 1295901"/>
              <a:gd name="connsiteY4" fmla="*/ 974733 h 1136351"/>
              <a:gd name="connsiteX5" fmla="*/ 706926 w 1295901"/>
              <a:gd name="connsiteY5" fmla="*/ 1135078 h 1136351"/>
              <a:gd name="connsiteX6" fmla="*/ 468575 w 1295901"/>
              <a:gd name="connsiteY6" fmla="*/ 1044071 h 1136351"/>
              <a:gd name="connsiteX7" fmla="*/ 69879 w 1295901"/>
              <a:gd name="connsiteY7" fmla="*/ 940064 h 1136351"/>
              <a:gd name="connsiteX8" fmla="*/ 139218 w 1295901"/>
              <a:gd name="connsiteY8" fmla="*/ 528367 h 1136351"/>
              <a:gd name="connsiteX9" fmla="*/ 39544 w 1295901"/>
              <a:gd name="connsiteY9" fmla="*/ 212011 h 1136351"/>
              <a:gd name="connsiteX10" fmla="*/ 390569 w 1295901"/>
              <a:gd name="connsiteY10" fmla="*/ 99336 h 1136351"/>
              <a:gd name="connsiteX11" fmla="*/ 676590 w 1295901"/>
              <a:gd name="connsiteY11" fmla="*/ 3996 h 1136351"/>
              <a:gd name="connsiteX12" fmla="*/ 884605 w 1295901"/>
              <a:gd name="connsiteY12" fmla="*/ 151340 h 1136351"/>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98782 w 1310078"/>
              <a:gd name="connsiteY0" fmla="*/ 151340 h 1140055"/>
              <a:gd name="connsiteX1" fmla="*/ 1215139 w 1310078"/>
              <a:gd name="connsiteY1" fmla="*/ 160007 h 1140055"/>
              <a:gd name="connsiteX2" fmla="*/ 1189137 w 1310078"/>
              <a:gd name="connsiteY2" fmla="*/ 532701 h 1140055"/>
              <a:gd name="connsiteX3" fmla="*/ 1275810 w 1310078"/>
              <a:gd name="connsiteY3" fmla="*/ 840390 h 1140055"/>
              <a:gd name="connsiteX4" fmla="*/ 1002790 w 1310078"/>
              <a:gd name="connsiteY4" fmla="*/ 974733 h 1140055"/>
              <a:gd name="connsiteX5" fmla="*/ 721103 w 1310078"/>
              <a:gd name="connsiteY5" fmla="*/ 1135078 h 1140055"/>
              <a:gd name="connsiteX6" fmla="*/ 482752 w 1310078"/>
              <a:gd name="connsiteY6" fmla="*/ 1044071 h 1140055"/>
              <a:gd name="connsiteX7" fmla="*/ 84056 w 1310078"/>
              <a:gd name="connsiteY7" fmla="*/ 940064 h 1140055"/>
              <a:gd name="connsiteX8" fmla="*/ 153395 w 1310078"/>
              <a:gd name="connsiteY8" fmla="*/ 528367 h 1140055"/>
              <a:gd name="connsiteX9" fmla="*/ 53721 w 1310078"/>
              <a:gd name="connsiteY9" fmla="*/ 212011 h 1140055"/>
              <a:gd name="connsiteX10" fmla="*/ 404746 w 1310078"/>
              <a:gd name="connsiteY10" fmla="*/ 99336 h 1140055"/>
              <a:gd name="connsiteX11" fmla="*/ 690767 w 1310078"/>
              <a:gd name="connsiteY11" fmla="*/ 3996 h 1140055"/>
              <a:gd name="connsiteX12" fmla="*/ 898782 w 1310078"/>
              <a:gd name="connsiteY12" fmla="*/ 151340 h 1140055"/>
              <a:gd name="connsiteX0" fmla="*/ 880384 w 1291680"/>
              <a:gd name="connsiteY0" fmla="*/ 151340 h 1140055"/>
              <a:gd name="connsiteX1" fmla="*/ 1196741 w 1291680"/>
              <a:gd name="connsiteY1" fmla="*/ 160007 h 1140055"/>
              <a:gd name="connsiteX2" fmla="*/ 1170739 w 1291680"/>
              <a:gd name="connsiteY2" fmla="*/ 532701 h 1140055"/>
              <a:gd name="connsiteX3" fmla="*/ 1257412 w 1291680"/>
              <a:gd name="connsiteY3" fmla="*/ 840390 h 1140055"/>
              <a:gd name="connsiteX4" fmla="*/ 984392 w 1291680"/>
              <a:gd name="connsiteY4" fmla="*/ 974733 h 1140055"/>
              <a:gd name="connsiteX5" fmla="*/ 702705 w 1291680"/>
              <a:gd name="connsiteY5" fmla="*/ 1135078 h 1140055"/>
              <a:gd name="connsiteX6" fmla="*/ 464354 w 1291680"/>
              <a:gd name="connsiteY6" fmla="*/ 1044071 h 1140055"/>
              <a:gd name="connsiteX7" fmla="*/ 65658 w 1291680"/>
              <a:gd name="connsiteY7" fmla="*/ 940064 h 1140055"/>
              <a:gd name="connsiteX8" fmla="*/ 134997 w 1291680"/>
              <a:gd name="connsiteY8" fmla="*/ 528367 h 1140055"/>
              <a:gd name="connsiteX9" fmla="*/ 65955 w 1291680"/>
              <a:gd name="connsiteY9" fmla="*/ 189037 h 1140055"/>
              <a:gd name="connsiteX10" fmla="*/ 386348 w 1291680"/>
              <a:gd name="connsiteY10" fmla="*/ 99336 h 1140055"/>
              <a:gd name="connsiteX11" fmla="*/ 672369 w 1291680"/>
              <a:gd name="connsiteY11" fmla="*/ 3996 h 1140055"/>
              <a:gd name="connsiteX12" fmla="*/ 880384 w 1291680"/>
              <a:gd name="connsiteY12" fmla="*/ 151340 h 1140055"/>
              <a:gd name="connsiteX0" fmla="*/ 866441 w 1277737"/>
              <a:gd name="connsiteY0" fmla="*/ 151340 h 1140055"/>
              <a:gd name="connsiteX1" fmla="*/ 1182798 w 1277737"/>
              <a:gd name="connsiteY1" fmla="*/ 160007 h 1140055"/>
              <a:gd name="connsiteX2" fmla="*/ 1156796 w 1277737"/>
              <a:gd name="connsiteY2" fmla="*/ 532701 h 1140055"/>
              <a:gd name="connsiteX3" fmla="*/ 1243469 w 1277737"/>
              <a:gd name="connsiteY3" fmla="*/ 840390 h 1140055"/>
              <a:gd name="connsiteX4" fmla="*/ 970449 w 1277737"/>
              <a:gd name="connsiteY4" fmla="*/ 974733 h 1140055"/>
              <a:gd name="connsiteX5" fmla="*/ 688762 w 1277737"/>
              <a:gd name="connsiteY5" fmla="*/ 1135078 h 1140055"/>
              <a:gd name="connsiteX6" fmla="*/ 450411 w 1277737"/>
              <a:gd name="connsiteY6" fmla="*/ 1044071 h 1140055"/>
              <a:gd name="connsiteX7" fmla="*/ 51715 w 1277737"/>
              <a:gd name="connsiteY7" fmla="*/ 940064 h 1140055"/>
              <a:gd name="connsiteX8" fmla="*/ 121054 w 1277737"/>
              <a:gd name="connsiteY8" fmla="*/ 528367 h 1140055"/>
              <a:gd name="connsiteX9" fmla="*/ 52012 w 1277737"/>
              <a:gd name="connsiteY9" fmla="*/ 189037 h 1140055"/>
              <a:gd name="connsiteX10" fmla="*/ 372405 w 1277737"/>
              <a:gd name="connsiteY10" fmla="*/ 99336 h 1140055"/>
              <a:gd name="connsiteX11" fmla="*/ 658426 w 1277737"/>
              <a:gd name="connsiteY11" fmla="*/ 3996 h 1140055"/>
              <a:gd name="connsiteX12" fmla="*/ 866441 w 1277737"/>
              <a:gd name="connsiteY12" fmla="*/ 151340 h 1140055"/>
              <a:gd name="connsiteX0" fmla="*/ 866441 w 1277737"/>
              <a:gd name="connsiteY0" fmla="*/ 151340 h 1140055"/>
              <a:gd name="connsiteX1" fmla="*/ 1182798 w 1277737"/>
              <a:gd name="connsiteY1" fmla="*/ 160007 h 1140055"/>
              <a:gd name="connsiteX2" fmla="*/ 1156796 w 1277737"/>
              <a:gd name="connsiteY2" fmla="*/ 532701 h 1140055"/>
              <a:gd name="connsiteX3" fmla="*/ 1243469 w 1277737"/>
              <a:gd name="connsiteY3" fmla="*/ 840390 h 1140055"/>
              <a:gd name="connsiteX4" fmla="*/ 970449 w 1277737"/>
              <a:gd name="connsiteY4" fmla="*/ 974733 h 1140055"/>
              <a:gd name="connsiteX5" fmla="*/ 688762 w 1277737"/>
              <a:gd name="connsiteY5" fmla="*/ 1135078 h 1140055"/>
              <a:gd name="connsiteX6" fmla="*/ 450411 w 1277737"/>
              <a:gd name="connsiteY6" fmla="*/ 1044071 h 1140055"/>
              <a:gd name="connsiteX7" fmla="*/ 51715 w 1277737"/>
              <a:gd name="connsiteY7" fmla="*/ 940064 h 1140055"/>
              <a:gd name="connsiteX8" fmla="*/ 121054 w 1277737"/>
              <a:gd name="connsiteY8" fmla="*/ 528367 h 1140055"/>
              <a:gd name="connsiteX9" fmla="*/ 52012 w 1277737"/>
              <a:gd name="connsiteY9" fmla="*/ 189037 h 1140055"/>
              <a:gd name="connsiteX10" fmla="*/ 372405 w 1277737"/>
              <a:gd name="connsiteY10" fmla="*/ 99336 h 1140055"/>
              <a:gd name="connsiteX11" fmla="*/ 658426 w 1277737"/>
              <a:gd name="connsiteY11" fmla="*/ 3996 h 1140055"/>
              <a:gd name="connsiteX12" fmla="*/ 866441 w 1277737"/>
              <a:gd name="connsiteY12" fmla="*/ 151340 h 1140055"/>
              <a:gd name="connsiteX0" fmla="*/ 866441 w 1277737"/>
              <a:gd name="connsiteY0" fmla="*/ 151340 h 1140055"/>
              <a:gd name="connsiteX1" fmla="*/ 1182798 w 1277737"/>
              <a:gd name="connsiteY1" fmla="*/ 160007 h 1140055"/>
              <a:gd name="connsiteX2" fmla="*/ 1156796 w 1277737"/>
              <a:gd name="connsiteY2" fmla="*/ 532701 h 1140055"/>
              <a:gd name="connsiteX3" fmla="*/ 1243469 w 1277737"/>
              <a:gd name="connsiteY3" fmla="*/ 840390 h 1140055"/>
              <a:gd name="connsiteX4" fmla="*/ 970449 w 1277737"/>
              <a:gd name="connsiteY4" fmla="*/ 974733 h 1140055"/>
              <a:gd name="connsiteX5" fmla="*/ 688762 w 1277737"/>
              <a:gd name="connsiteY5" fmla="*/ 1135078 h 1140055"/>
              <a:gd name="connsiteX6" fmla="*/ 450411 w 1277737"/>
              <a:gd name="connsiteY6" fmla="*/ 1044071 h 1140055"/>
              <a:gd name="connsiteX7" fmla="*/ 51715 w 1277737"/>
              <a:gd name="connsiteY7" fmla="*/ 940064 h 1140055"/>
              <a:gd name="connsiteX8" fmla="*/ 121054 w 1277737"/>
              <a:gd name="connsiteY8" fmla="*/ 528367 h 1140055"/>
              <a:gd name="connsiteX9" fmla="*/ 52012 w 1277737"/>
              <a:gd name="connsiteY9" fmla="*/ 189037 h 1140055"/>
              <a:gd name="connsiteX10" fmla="*/ 372405 w 1277737"/>
              <a:gd name="connsiteY10" fmla="*/ 99336 h 1140055"/>
              <a:gd name="connsiteX11" fmla="*/ 658426 w 1277737"/>
              <a:gd name="connsiteY11" fmla="*/ 3996 h 1140055"/>
              <a:gd name="connsiteX12" fmla="*/ 866441 w 1277737"/>
              <a:gd name="connsiteY12" fmla="*/ 151340 h 114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737" h="1140055">
                <a:moveTo>
                  <a:pt x="866441" y="151340"/>
                </a:moveTo>
                <a:cubicBezTo>
                  <a:pt x="966837" y="29998"/>
                  <a:pt x="1134406" y="96447"/>
                  <a:pt x="1182798" y="160007"/>
                </a:cubicBezTo>
                <a:cubicBezTo>
                  <a:pt x="1231190" y="223567"/>
                  <a:pt x="1302695" y="319630"/>
                  <a:pt x="1156796" y="532701"/>
                </a:cubicBezTo>
                <a:cubicBezTo>
                  <a:pt x="1331586" y="641764"/>
                  <a:pt x="1274527" y="766718"/>
                  <a:pt x="1243469" y="840390"/>
                </a:cubicBezTo>
                <a:cubicBezTo>
                  <a:pt x="1212411" y="914062"/>
                  <a:pt x="1097570" y="990623"/>
                  <a:pt x="970449" y="974733"/>
                </a:cubicBezTo>
                <a:cubicBezTo>
                  <a:pt x="886666" y="1084519"/>
                  <a:pt x="775435" y="1123522"/>
                  <a:pt x="688762" y="1135078"/>
                </a:cubicBezTo>
                <a:cubicBezTo>
                  <a:pt x="602089" y="1146634"/>
                  <a:pt x="521916" y="1145912"/>
                  <a:pt x="450411" y="1044071"/>
                </a:cubicBezTo>
                <a:cubicBezTo>
                  <a:pt x="300900" y="1171914"/>
                  <a:pt x="106608" y="1026015"/>
                  <a:pt x="51715" y="940064"/>
                </a:cubicBezTo>
                <a:cubicBezTo>
                  <a:pt x="-3178" y="854113"/>
                  <a:pt x="-51570" y="667044"/>
                  <a:pt x="121054" y="528367"/>
                </a:cubicBezTo>
                <a:cubicBezTo>
                  <a:pt x="-61681" y="493698"/>
                  <a:pt x="4005" y="267845"/>
                  <a:pt x="52012" y="189037"/>
                </a:cubicBezTo>
                <a:cubicBezTo>
                  <a:pt x="100019" y="110229"/>
                  <a:pt x="232748" y="59622"/>
                  <a:pt x="372405" y="99336"/>
                </a:cubicBezTo>
                <a:cubicBezTo>
                  <a:pt x="448244" y="-9005"/>
                  <a:pt x="575364" y="-4671"/>
                  <a:pt x="658426" y="3996"/>
                </a:cubicBezTo>
                <a:cubicBezTo>
                  <a:pt x="741488" y="12663"/>
                  <a:pt x="855358" y="46284"/>
                  <a:pt x="866441" y="151340"/>
                </a:cubicBezTo>
                <a:close/>
              </a:path>
            </a:pathLst>
          </a:custGeom>
          <a:gradFill flip="none" rotWithShape="1">
            <a:gsLst>
              <a:gs pos="50000">
                <a:schemeClr val="bg1">
                  <a:lumMod val="95000"/>
                  <a:alpha val="60000"/>
                </a:schemeClr>
              </a:gs>
              <a:gs pos="0">
                <a:schemeClr val="bg1">
                  <a:lumMod val="95000"/>
                  <a:alpha val="60000"/>
                </a:schemeClr>
              </a:gs>
              <a:gs pos="100000">
                <a:schemeClr val="bg1">
                  <a:lumMod val="85000"/>
                  <a:alpha val="60000"/>
                </a:schemeClr>
              </a:gs>
            </a:gsLst>
            <a:path path="circle">
              <a:fillToRect l="50000" t="50000" r="50000" b="50000"/>
            </a:path>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0070C0"/>
              </a:solidFill>
            </a:endParaRPr>
          </a:p>
        </p:txBody>
      </p:sp>
      <p:sp>
        <p:nvSpPr>
          <p:cNvPr id="4" name="Nadpis 3"/>
          <p:cNvSpPr>
            <a:spLocks noGrp="1"/>
          </p:cNvSpPr>
          <p:nvPr>
            <p:ph type="title"/>
          </p:nvPr>
        </p:nvSpPr>
        <p:spPr/>
        <p:txBody>
          <a:bodyPr/>
          <a:lstStyle/>
          <a:p>
            <a:r>
              <a:rPr lang="en-US" dirty="0" smtClean="0"/>
              <a:t>Solving the transport equation</a:t>
            </a:r>
            <a:endParaRPr lang="cs-CZ" dirty="0"/>
          </a:p>
        </p:txBody>
      </p:sp>
      <p:pic>
        <p:nvPicPr>
          <p:cNvPr id="3553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0755" y="6087958"/>
            <a:ext cx="1293495" cy="29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ovéPole 43"/>
          <p:cNvSpPr txBox="1"/>
          <p:nvPr/>
        </p:nvSpPr>
        <p:spPr>
          <a:xfrm>
            <a:off x="4369043" y="4938898"/>
            <a:ext cx="311304" cy="461665"/>
          </a:xfrm>
          <a:prstGeom prst="rect">
            <a:avLst/>
          </a:prstGeom>
          <a:noFill/>
        </p:spPr>
        <p:txBody>
          <a:bodyPr wrap="none" rtlCol="0">
            <a:spAutoFit/>
          </a:bodyPr>
          <a:lstStyle/>
          <a:p>
            <a:r>
              <a:rPr lang="en-US" sz="2400" dirty="0" smtClean="0">
                <a:solidFill>
                  <a:schemeClr val="tx1">
                    <a:lumMod val="85000"/>
                    <a:lumOff val="15000"/>
                  </a:schemeClr>
                </a:solidFill>
                <a:latin typeface="+mn-lt"/>
              </a:rPr>
              <a:t>r</a:t>
            </a:r>
            <a:endParaRPr lang="cs-CZ" sz="2400" dirty="0" smtClean="0">
              <a:solidFill>
                <a:schemeClr val="tx1">
                  <a:lumMod val="85000"/>
                  <a:lumOff val="15000"/>
                </a:schemeClr>
              </a:solidFill>
              <a:latin typeface="+mn-lt"/>
            </a:endParaRPr>
          </a:p>
        </p:txBody>
      </p:sp>
      <p:sp>
        <p:nvSpPr>
          <p:cNvPr id="59" name="TextovéPole 58"/>
          <p:cNvSpPr txBox="1"/>
          <p:nvPr/>
        </p:nvSpPr>
        <p:spPr>
          <a:xfrm>
            <a:off x="4220585" y="3762712"/>
            <a:ext cx="381836" cy="461665"/>
          </a:xfrm>
          <a:prstGeom prst="rect">
            <a:avLst/>
          </a:prstGeom>
          <a:noFill/>
        </p:spPr>
        <p:txBody>
          <a:bodyPr wrap="none" rtlCol="0">
            <a:spAutoFit/>
          </a:bodyPr>
          <a:lstStyle/>
          <a:p>
            <a:r>
              <a:rPr lang="en-US" sz="2400" dirty="0" smtClean="0">
                <a:solidFill>
                  <a:schemeClr val="tx1">
                    <a:lumMod val="85000"/>
                    <a:lumOff val="15000"/>
                  </a:schemeClr>
                </a:solidFill>
                <a:latin typeface="+mn-lt"/>
              </a:rPr>
              <a:t>r’</a:t>
            </a:r>
            <a:endParaRPr lang="cs-CZ" sz="2400" dirty="0" smtClean="0">
              <a:solidFill>
                <a:schemeClr val="tx1">
                  <a:lumMod val="85000"/>
                  <a:lumOff val="15000"/>
                </a:schemeClr>
              </a:solidFill>
              <a:latin typeface="+mn-lt"/>
            </a:endParaRPr>
          </a:p>
        </p:txBody>
      </p:sp>
      <p:sp>
        <p:nvSpPr>
          <p:cNvPr id="355348" name="Zástupný symbol pro zápatí 355347"/>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
        <p:nvSpPr>
          <p:cNvPr id="355349" name="Zástupný symbol pro číslo snímku 355348"/>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16</a:t>
            </a:fld>
            <a:endParaRPr lang="en-US" altLang="en-US">
              <a:solidFill>
                <a:prstClr val="black"/>
              </a:solidFill>
            </a:endParaRPr>
          </a:p>
        </p:txBody>
      </p:sp>
      <p:pic>
        <p:nvPicPr>
          <p:cNvPr id="3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022448">
            <a:off x="2007193" y="2875111"/>
            <a:ext cx="642388" cy="49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9" name="Přímá spojnice 38"/>
          <p:cNvCxnSpPr/>
          <p:nvPr/>
        </p:nvCxnSpPr>
        <p:spPr>
          <a:xfrm flipH="1" flipV="1">
            <a:off x="2547468" y="3358296"/>
            <a:ext cx="1977913" cy="1606137"/>
          </a:xfrm>
          <a:prstGeom prst="line">
            <a:avLst/>
          </a:prstGeom>
          <a:ln w="12700">
            <a:solidFill>
              <a:schemeClr val="tx1">
                <a:lumMod val="85000"/>
                <a:lumOff val="1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Skupina 1"/>
          <p:cNvGrpSpPr/>
          <p:nvPr/>
        </p:nvGrpSpPr>
        <p:grpSpPr>
          <a:xfrm>
            <a:off x="4224130" y="4719806"/>
            <a:ext cx="378291" cy="321667"/>
            <a:chOff x="4224130" y="4719806"/>
            <a:chExt cx="378291" cy="321667"/>
          </a:xfrm>
        </p:grpSpPr>
        <p:cxnSp>
          <p:nvCxnSpPr>
            <p:cNvPr id="42" name="Přímá spojnice 41"/>
            <p:cNvCxnSpPr/>
            <p:nvPr/>
          </p:nvCxnSpPr>
          <p:spPr>
            <a:xfrm flipH="1" flipV="1">
              <a:off x="4224130" y="4719806"/>
              <a:ext cx="301250" cy="244626"/>
            </a:xfrm>
            <a:prstGeom prst="line">
              <a:avLst/>
            </a:prstGeom>
            <a:ln w="28575">
              <a:solidFill>
                <a:srgbClr val="00B050"/>
              </a:solidFill>
              <a:prstDash val="solid"/>
              <a:tailEnd type="triangle"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Ovál 6"/>
            <p:cNvSpPr/>
            <p:nvPr/>
          </p:nvSpPr>
          <p:spPr>
            <a:xfrm>
              <a:off x="4512162" y="4951214"/>
              <a:ext cx="90259" cy="90259"/>
            </a:xfrm>
            <a:prstGeom prst="ellipse">
              <a:avLst/>
            </a:prstGeom>
            <a:solidFill>
              <a:schemeClr val="bg1"/>
            </a:solidFill>
            <a:ln>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3" name="Skupina 2"/>
          <p:cNvGrpSpPr/>
          <p:nvPr/>
        </p:nvGrpSpPr>
        <p:grpSpPr>
          <a:xfrm>
            <a:off x="4602421" y="4063199"/>
            <a:ext cx="1250249" cy="933145"/>
            <a:chOff x="4602421" y="4063199"/>
            <a:chExt cx="1250249" cy="933145"/>
          </a:xfrm>
        </p:grpSpPr>
        <p:cxnSp>
          <p:nvCxnSpPr>
            <p:cNvPr id="22" name="Přímá spojnice 21"/>
            <p:cNvCxnSpPr>
              <a:endCxn id="7" idx="6"/>
            </p:cNvCxnSpPr>
            <p:nvPr/>
          </p:nvCxnSpPr>
          <p:spPr>
            <a:xfrm flipH="1">
              <a:off x="4602421" y="4221088"/>
              <a:ext cx="1121708" cy="775256"/>
            </a:xfrm>
            <a:prstGeom prst="line">
              <a:avLst/>
            </a:prstGeom>
            <a:ln w="12700">
              <a:solidFill>
                <a:schemeClr val="tx1">
                  <a:lumMod val="85000"/>
                  <a:lumOff val="1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0" name="Skupina 29"/>
            <p:cNvGrpSpPr/>
            <p:nvPr/>
          </p:nvGrpSpPr>
          <p:grpSpPr>
            <a:xfrm rot="17151073">
              <a:off x="5502691" y="4091511"/>
              <a:ext cx="378291" cy="321667"/>
              <a:chOff x="4913789" y="4187453"/>
              <a:chExt cx="378291" cy="321667"/>
            </a:xfrm>
          </p:grpSpPr>
          <p:sp>
            <p:nvSpPr>
              <p:cNvPr id="31" name="Ovál 30"/>
              <p:cNvSpPr/>
              <p:nvPr/>
            </p:nvSpPr>
            <p:spPr>
              <a:xfrm>
                <a:off x="5201821" y="4418861"/>
                <a:ext cx="90259" cy="90259"/>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2" name="Přímá spojnice 31"/>
              <p:cNvCxnSpPr>
                <a:stCxn id="31" idx="1"/>
              </p:cNvCxnSpPr>
              <p:nvPr/>
            </p:nvCxnSpPr>
            <p:spPr>
              <a:xfrm flipH="1" flipV="1">
                <a:off x="4913789" y="4187453"/>
                <a:ext cx="301250" cy="244626"/>
              </a:xfrm>
              <a:prstGeom prst="line">
                <a:avLst/>
              </a:prstGeom>
              <a:ln w="28575">
                <a:solidFill>
                  <a:srgbClr val="00B050"/>
                </a:solidFill>
                <a:prstDash val="solid"/>
                <a:tailEnd type="triangle" w="med" len="lg"/>
              </a:ln>
            </p:spPr>
            <p:style>
              <a:lnRef idx="1">
                <a:schemeClr val="accent1"/>
              </a:lnRef>
              <a:fillRef idx="0">
                <a:schemeClr val="accent1"/>
              </a:fillRef>
              <a:effectRef idx="0">
                <a:schemeClr val="accent1"/>
              </a:effectRef>
              <a:fontRef idx="minor">
                <a:schemeClr val="tx1"/>
              </a:fontRef>
            </p:style>
          </p:cxnSp>
        </p:grpSp>
      </p:grpSp>
      <p:grpSp>
        <p:nvGrpSpPr>
          <p:cNvPr id="45" name="Skupina 44"/>
          <p:cNvGrpSpPr/>
          <p:nvPr/>
        </p:nvGrpSpPr>
        <p:grpSpPr>
          <a:xfrm rot="15228175">
            <a:off x="4823892" y="3165265"/>
            <a:ext cx="966114" cy="932090"/>
            <a:chOff x="4886556" y="4063199"/>
            <a:chExt cx="966114" cy="932090"/>
          </a:xfrm>
        </p:grpSpPr>
        <p:cxnSp>
          <p:nvCxnSpPr>
            <p:cNvPr id="46" name="Přímá spojnice 45"/>
            <p:cNvCxnSpPr/>
            <p:nvPr/>
          </p:nvCxnSpPr>
          <p:spPr>
            <a:xfrm rot="6371825">
              <a:off x="4803568" y="4184894"/>
              <a:ext cx="893383" cy="727407"/>
            </a:xfrm>
            <a:prstGeom prst="line">
              <a:avLst/>
            </a:prstGeom>
            <a:ln w="12700">
              <a:solidFill>
                <a:schemeClr val="tx1">
                  <a:lumMod val="85000"/>
                  <a:lumOff val="1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7" name="Skupina 46"/>
            <p:cNvGrpSpPr/>
            <p:nvPr/>
          </p:nvGrpSpPr>
          <p:grpSpPr>
            <a:xfrm rot="17151073">
              <a:off x="5502691" y="4091511"/>
              <a:ext cx="378291" cy="321667"/>
              <a:chOff x="4913789" y="4187453"/>
              <a:chExt cx="378291" cy="321667"/>
            </a:xfrm>
          </p:grpSpPr>
          <p:cxnSp>
            <p:nvCxnSpPr>
              <p:cNvPr id="50" name="Přímá spojnice 49"/>
              <p:cNvCxnSpPr>
                <a:stCxn id="49" idx="1"/>
              </p:cNvCxnSpPr>
              <p:nvPr/>
            </p:nvCxnSpPr>
            <p:spPr>
              <a:xfrm flipH="1" flipV="1">
                <a:off x="4913789" y="4187453"/>
                <a:ext cx="301250" cy="244626"/>
              </a:xfrm>
              <a:prstGeom prst="line">
                <a:avLst/>
              </a:prstGeom>
              <a:ln w="28575">
                <a:solidFill>
                  <a:srgbClr val="00B050"/>
                </a:solidFill>
                <a:prstDash val="solid"/>
                <a:tailEnd type="triangle" w="med" len="lg"/>
              </a:ln>
            </p:spPr>
            <p:style>
              <a:lnRef idx="1">
                <a:schemeClr val="accent1"/>
              </a:lnRef>
              <a:fillRef idx="0">
                <a:schemeClr val="accent1"/>
              </a:fillRef>
              <a:effectRef idx="0">
                <a:schemeClr val="accent1"/>
              </a:effectRef>
              <a:fontRef idx="minor">
                <a:schemeClr val="tx1"/>
              </a:fontRef>
            </p:style>
          </p:cxnSp>
          <p:sp>
            <p:nvSpPr>
              <p:cNvPr id="49" name="Ovál 48"/>
              <p:cNvSpPr/>
              <p:nvPr/>
            </p:nvSpPr>
            <p:spPr>
              <a:xfrm>
                <a:off x="5201821" y="4418861"/>
                <a:ext cx="90259" cy="90259"/>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grpSp>
        <p:nvGrpSpPr>
          <p:cNvPr id="53" name="Skupina 52"/>
          <p:cNvGrpSpPr/>
          <p:nvPr/>
        </p:nvGrpSpPr>
        <p:grpSpPr>
          <a:xfrm rot="8191774">
            <a:off x="4126931" y="3480311"/>
            <a:ext cx="966114" cy="932090"/>
            <a:chOff x="4886556" y="4063199"/>
            <a:chExt cx="966114" cy="932090"/>
          </a:xfrm>
        </p:grpSpPr>
        <p:cxnSp>
          <p:nvCxnSpPr>
            <p:cNvPr id="54" name="Přímá spojnice 53"/>
            <p:cNvCxnSpPr/>
            <p:nvPr/>
          </p:nvCxnSpPr>
          <p:spPr>
            <a:xfrm rot="6371825">
              <a:off x="4803568" y="4184894"/>
              <a:ext cx="893383" cy="727407"/>
            </a:xfrm>
            <a:prstGeom prst="line">
              <a:avLst/>
            </a:prstGeom>
            <a:ln w="12700">
              <a:solidFill>
                <a:schemeClr val="tx1">
                  <a:lumMod val="85000"/>
                  <a:lumOff val="1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6" name="Skupina 55"/>
            <p:cNvGrpSpPr/>
            <p:nvPr/>
          </p:nvGrpSpPr>
          <p:grpSpPr>
            <a:xfrm rot="17151073">
              <a:off x="5502691" y="4091511"/>
              <a:ext cx="378291" cy="321667"/>
              <a:chOff x="4913789" y="4187453"/>
              <a:chExt cx="378291" cy="321667"/>
            </a:xfrm>
          </p:grpSpPr>
          <p:sp>
            <p:nvSpPr>
              <p:cNvPr id="57" name="Ovál 56"/>
              <p:cNvSpPr/>
              <p:nvPr/>
            </p:nvSpPr>
            <p:spPr>
              <a:xfrm>
                <a:off x="5201821" y="4418861"/>
                <a:ext cx="90259" cy="90259"/>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0" name="Přímá spojnice 59"/>
              <p:cNvCxnSpPr>
                <a:stCxn id="57" idx="1"/>
              </p:cNvCxnSpPr>
              <p:nvPr/>
            </p:nvCxnSpPr>
            <p:spPr>
              <a:xfrm flipH="1" flipV="1">
                <a:off x="4913789" y="4187453"/>
                <a:ext cx="301250" cy="244626"/>
              </a:xfrm>
              <a:prstGeom prst="line">
                <a:avLst/>
              </a:prstGeom>
              <a:ln w="28575">
                <a:solidFill>
                  <a:srgbClr val="00B050"/>
                </a:solidFill>
                <a:prstDash val="solid"/>
                <a:tailEnd type="triangle" w="med" len="lg"/>
              </a:ln>
            </p:spPr>
            <p:style>
              <a:lnRef idx="1">
                <a:schemeClr val="accent1"/>
              </a:lnRef>
              <a:fillRef idx="0">
                <a:schemeClr val="accent1"/>
              </a:fillRef>
              <a:effectRef idx="0">
                <a:schemeClr val="accent1"/>
              </a:effectRef>
              <a:fontRef idx="minor">
                <a:schemeClr val="tx1"/>
              </a:fontRef>
            </p:style>
          </p:cxnSp>
        </p:grpSp>
      </p:grpSp>
      <p:grpSp>
        <p:nvGrpSpPr>
          <p:cNvPr id="61" name="Skupina 60"/>
          <p:cNvGrpSpPr/>
          <p:nvPr/>
        </p:nvGrpSpPr>
        <p:grpSpPr>
          <a:xfrm rot="15951477">
            <a:off x="3658004" y="3527499"/>
            <a:ext cx="966114" cy="932090"/>
            <a:chOff x="4886556" y="4063199"/>
            <a:chExt cx="966114" cy="932090"/>
          </a:xfrm>
        </p:grpSpPr>
        <p:cxnSp>
          <p:nvCxnSpPr>
            <p:cNvPr id="62" name="Přímá spojnice 61"/>
            <p:cNvCxnSpPr/>
            <p:nvPr/>
          </p:nvCxnSpPr>
          <p:spPr>
            <a:xfrm rot="6371825">
              <a:off x="4803568" y="4184894"/>
              <a:ext cx="893383" cy="727407"/>
            </a:xfrm>
            <a:prstGeom prst="line">
              <a:avLst/>
            </a:prstGeom>
            <a:ln w="12700">
              <a:solidFill>
                <a:schemeClr val="tx1">
                  <a:lumMod val="85000"/>
                  <a:lumOff val="1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3" name="Skupina 62"/>
            <p:cNvGrpSpPr/>
            <p:nvPr/>
          </p:nvGrpSpPr>
          <p:grpSpPr>
            <a:xfrm rot="17151073">
              <a:off x="5502691" y="4091511"/>
              <a:ext cx="378291" cy="321667"/>
              <a:chOff x="4913789" y="4187453"/>
              <a:chExt cx="378291" cy="321667"/>
            </a:xfrm>
          </p:grpSpPr>
          <p:sp>
            <p:nvSpPr>
              <p:cNvPr id="64" name="Ovál 63"/>
              <p:cNvSpPr/>
              <p:nvPr/>
            </p:nvSpPr>
            <p:spPr>
              <a:xfrm>
                <a:off x="5201821" y="4418861"/>
                <a:ext cx="90259" cy="90259"/>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5" name="Přímá spojnice 64"/>
              <p:cNvCxnSpPr>
                <a:stCxn id="64" idx="1"/>
              </p:cNvCxnSpPr>
              <p:nvPr/>
            </p:nvCxnSpPr>
            <p:spPr>
              <a:xfrm flipH="1" flipV="1">
                <a:off x="4913789" y="4187453"/>
                <a:ext cx="301250" cy="244626"/>
              </a:xfrm>
              <a:prstGeom prst="line">
                <a:avLst/>
              </a:prstGeom>
              <a:ln w="28575">
                <a:solidFill>
                  <a:srgbClr val="00B050"/>
                </a:solidFill>
                <a:prstDash val="solid"/>
                <a:tailEnd type="triangle" w="med" len="lg"/>
              </a:ln>
            </p:spPr>
            <p:style>
              <a:lnRef idx="1">
                <a:schemeClr val="accent1"/>
              </a:lnRef>
              <a:fillRef idx="0">
                <a:schemeClr val="accent1"/>
              </a:fillRef>
              <a:effectRef idx="0">
                <a:schemeClr val="accent1"/>
              </a:effectRef>
              <a:fontRef idx="minor">
                <a:schemeClr val="tx1"/>
              </a:fontRef>
            </p:style>
          </p:cxnSp>
        </p:grpSp>
      </p:grpSp>
      <p:graphicFrame>
        <p:nvGraphicFramePr>
          <p:cNvPr id="5" name="Objekt 4"/>
          <p:cNvGraphicFramePr>
            <a:graphicFrameLocks noChangeAspect="1"/>
          </p:cNvGraphicFramePr>
          <p:nvPr>
            <p:extLst>
              <p:ext uri="{D42A27DB-BD31-4B8C-83A1-F6EECF244321}">
                <p14:modId xmlns:p14="http://schemas.microsoft.com/office/powerpoint/2010/main" val="200780727"/>
              </p:ext>
            </p:extLst>
          </p:nvPr>
        </p:nvGraphicFramePr>
        <p:xfrm>
          <a:off x="2295525" y="1628775"/>
          <a:ext cx="4579938" cy="614363"/>
        </p:xfrm>
        <a:graphic>
          <a:graphicData uri="http://schemas.openxmlformats.org/presentationml/2006/ole">
            <mc:AlternateContent xmlns:mc="http://schemas.openxmlformats.org/markup-compatibility/2006">
              <mc:Choice xmlns:v="urn:schemas-microsoft-com:vml" Requires="v">
                <p:oleObj spid="_x0000_s361047" name="Rovnice" r:id="rId7" imgW="2082600" imgH="279360" progId="Equation.3">
                  <p:embed/>
                </p:oleObj>
              </mc:Choice>
              <mc:Fallback>
                <p:oleObj name="Rovnice" r:id="rId7" imgW="2082600" imgH="279360" progId="Equation.3">
                  <p:embed/>
                  <p:pic>
                    <p:nvPicPr>
                      <p:cNvPr id="0" name="Objek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5525" y="1628775"/>
                        <a:ext cx="4579938" cy="614363"/>
                      </a:xfrm>
                      <a:prstGeom prst="rect">
                        <a:avLst/>
                      </a:prstGeom>
                      <a:noFill/>
                      <a:ln w="9525">
                        <a:solidFill>
                          <a:srgbClr val="26262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9939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http://www.clker.com/cliparts/8/9/e/4/12170845631587244963flame.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5915" y="4017795"/>
            <a:ext cx="1214599" cy="1674494"/>
          </a:xfrm>
          <a:prstGeom prst="rect">
            <a:avLst/>
          </a:prstGeom>
          <a:noFill/>
          <a:extLst>
            <a:ext uri="{909E8E84-426E-40DD-AFC4-6F175D3DCCD1}">
              <a14:hiddenFill xmlns:a14="http://schemas.microsoft.com/office/drawing/2010/main">
                <a:solidFill>
                  <a:srgbClr val="FFFFFF"/>
                </a:solidFill>
              </a14:hiddenFill>
            </a:ext>
          </a:extLst>
        </p:spPr>
      </p:pic>
      <p:sp>
        <p:nvSpPr>
          <p:cNvPr id="39" name="Volný tvar 38"/>
          <p:cNvSpPr/>
          <p:nvPr/>
        </p:nvSpPr>
        <p:spPr>
          <a:xfrm>
            <a:off x="1187624" y="2857254"/>
            <a:ext cx="3459459" cy="3086688"/>
          </a:xfrm>
          <a:custGeom>
            <a:avLst/>
            <a:gdLst>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35672"/>
              <a:gd name="connsiteY0" fmla="*/ 148086 h 1133318"/>
              <a:gd name="connsiteX1" fmla="*/ 1169394 w 1235672"/>
              <a:gd name="connsiteY1" fmla="*/ 156753 h 1133318"/>
              <a:gd name="connsiteX2" fmla="*/ 1143392 w 1235672"/>
              <a:gd name="connsiteY2" fmla="*/ 529447 h 1133318"/>
              <a:gd name="connsiteX3" fmla="*/ 1230065 w 1235672"/>
              <a:gd name="connsiteY3" fmla="*/ 837136 h 1133318"/>
              <a:gd name="connsiteX4" fmla="*/ 957045 w 1235672"/>
              <a:gd name="connsiteY4" fmla="*/ 971479 h 1133318"/>
              <a:gd name="connsiteX5" fmla="*/ 675358 w 1235672"/>
              <a:gd name="connsiteY5" fmla="*/ 1131824 h 1133318"/>
              <a:gd name="connsiteX6" fmla="*/ 445674 w 1235672"/>
              <a:gd name="connsiteY6" fmla="*/ 1045151 h 1133318"/>
              <a:gd name="connsiteX7" fmla="*/ 38311 w 1235672"/>
              <a:gd name="connsiteY7" fmla="*/ 936810 h 1133318"/>
              <a:gd name="connsiteX8" fmla="*/ 107650 w 1235672"/>
              <a:gd name="connsiteY8" fmla="*/ 525113 h 1133318"/>
              <a:gd name="connsiteX9" fmla="*/ 7976 w 1235672"/>
              <a:gd name="connsiteY9" fmla="*/ 208757 h 1133318"/>
              <a:gd name="connsiteX10" fmla="*/ 359001 w 1235672"/>
              <a:gd name="connsiteY10" fmla="*/ 96082 h 1133318"/>
              <a:gd name="connsiteX11" fmla="*/ 645022 w 1235672"/>
              <a:gd name="connsiteY11" fmla="*/ 742 h 1133318"/>
              <a:gd name="connsiteX12" fmla="*/ 853037 w 1235672"/>
              <a:gd name="connsiteY12" fmla="*/ 148086 h 1133318"/>
              <a:gd name="connsiteX0" fmla="*/ 853037 w 1264333"/>
              <a:gd name="connsiteY0" fmla="*/ 148086 h 1133318"/>
              <a:gd name="connsiteX1" fmla="*/ 1169394 w 1264333"/>
              <a:gd name="connsiteY1" fmla="*/ 156753 h 1133318"/>
              <a:gd name="connsiteX2" fmla="*/ 1143392 w 1264333"/>
              <a:gd name="connsiteY2" fmla="*/ 529447 h 1133318"/>
              <a:gd name="connsiteX3" fmla="*/ 1230065 w 1264333"/>
              <a:gd name="connsiteY3" fmla="*/ 837136 h 1133318"/>
              <a:gd name="connsiteX4" fmla="*/ 957045 w 1264333"/>
              <a:gd name="connsiteY4" fmla="*/ 971479 h 1133318"/>
              <a:gd name="connsiteX5" fmla="*/ 675358 w 1264333"/>
              <a:gd name="connsiteY5" fmla="*/ 1131824 h 1133318"/>
              <a:gd name="connsiteX6" fmla="*/ 445674 w 1264333"/>
              <a:gd name="connsiteY6" fmla="*/ 1045151 h 1133318"/>
              <a:gd name="connsiteX7" fmla="*/ 38311 w 1264333"/>
              <a:gd name="connsiteY7" fmla="*/ 936810 h 1133318"/>
              <a:gd name="connsiteX8" fmla="*/ 107650 w 1264333"/>
              <a:gd name="connsiteY8" fmla="*/ 525113 h 1133318"/>
              <a:gd name="connsiteX9" fmla="*/ 7976 w 1264333"/>
              <a:gd name="connsiteY9" fmla="*/ 208757 h 1133318"/>
              <a:gd name="connsiteX10" fmla="*/ 359001 w 1264333"/>
              <a:gd name="connsiteY10" fmla="*/ 96082 h 1133318"/>
              <a:gd name="connsiteX11" fmla="*/ 645022 w 1264333"/>
              <a:gd name="connsiteY11" fmla="*/ 742 h 1133318"/>
              <a:gd name="connsiteX12" fmla="*/ 853037 w 1264333"/>
              <a:gd name="connsiteY12" fmla="*/ 148086 h 1133318"/>
              <a:gd name="connsiteX0" fmla="*/ 853037 w 1264333"/>
              <a:gd name="connsiteY0" fmla="*/ 148086 h 1133318"/>
              <a:gd name="connsiteX1" fmla="*/ 1169394 w 1264333"/>
              <a:gd name="connsiteY1" fmla="*/ 156753 h 1133318"/>
              <a:gd name="connsiteX2" fmla="*/ 1143392 w 1264333"/>
              <a:gd name="connsiteY2" fmla="*/ 529447 h 1133318"/>
              <a:gd name="connsiteX3" fmla="*/ 1230065 w 1264333"/>
              <a:gd name="connsiteY3" fmla="*/ 837136 h 1133318"/>
              <a:gd name="connsiteX4" fmla="*/ 957045 w 1264333"/>
              <a:gd name="connsiteY4" fmla="*/ 971479 h 1133318"/>
              <a:gd name="connsiteX5" fmla="*/ 675358 w 1264333"/>
              <a:gd name="connsiteY5" fmla="*/ 1131824 h 1133318"/>
              <a:gd name="connsiteX6" fmla="*/ 445674 w 1264333"/>
              <a:gd name="connsiteY6" fmla="*/ 1045151 h 1133318"/>
              <a:gd name="connsiteX7" fmla="*/ 38311 w 1264333"/>
              <a:gd name="connsiteY7" fmla="*/ 936810 h 1133318"/>
              <a:gd name="connsiteX8" fmla="*/ 107650 w 1264333"/>
              <a:gd name="connsiteY8" fmla="*/ 525113 h 1133318"/>
              <a:gd name="connsiteX9" fmla="*/ 7976 w 1264333"/>
              <a:gd name="connsiteY9" fmla="*/ 208757 h 1133318"/>
              <a:gd name="connsiteX10" fmla="*/ 359001 w 1264333"/>
              <a:gd name="connsiteY10" fmla="*/ 96082 h 1133318"/>
              <a:gd name="connsiteX11" fmla="*/ 645022 w 1264333"/>
              <a:gd name="connsiteY11" fmla="*/ 742 h 1133318"/>
              <a:gd name="connsiteX12" fmla="*/ 853037 w 1264333"/>
              <a:gd name="connsiteY12" fmla="*/ 148086 h 1133318"/>
              <a:gd name="connsiteX0" fmla="*/ 853037 w 1264333"/>
              <a:gd name="connsiteY0" fmla="*/ 148086 h 1133318"/>
              <a:gd name="connsiteX1" fmla="*/ 1169394 w 1264333"/>
              <a:gd name="connsiteY1" fmla="*/ 156753 h 1133318"/>
              <a:gd name="connsiteX2" fmla="*/ 1143392 w 1264333"/>
              <a:gd name="connsiteY2" fmla="*/ 529447 h 1133318"/>
              <a:gd name="connsiteX3" fmla="*/ 1230065 w 1264333"/>
              <a:gd name="connsiteY3" fmla="*/ 837136 h 1133318"/>
              <a:gd name="connsiteX4" fmla="*/ 957045 w 1264333"/>
              <a:gd name="connsiteY4" fmla="*/ 971479 h 1133318"/>
              <a:gd name="connsiteX5" fmla="*/ 675358 w 1264333"/>
              <a:gd name="connsiteY5" fmla="*/ 1131824 h 1133318"/>
              <a:gd name="connsiteX6" fmla="*/ 445674 w 1264333"/>
              <a:gd name="connsiteY6" fmla="*/ 1045151 h 1133318"/>
              <a:gd name="connsiteX7" fmla="*/ 38311 w 1264333"/>
              <a:gd name="connsiteY7" fmla="*/ 936810 h 1133318"/>
              <a:gd name="connsiteX8" fmla="*/ 107650 w 1264333"/>
              <a:gd name="connsiteY8" fmla="*/ 525113 h 1133318"/>
              <a:gd name="connsiteX9" fmla="*/ 7976 w 1264333"/>
              <a:gd name="connsiteY9" fmla="*/ 208757 h 1133318"/>
              <a:gd name="connsiteX10" fmla="*/ 359001 w 1264333"/>
              <a:gd name="connsiteY10" fmla="*/ 96082 h 1133318"/>
              <a:gd name="connsiteX11" fmla="*/ 645022 w 1264333"/>
              <a:gd name="connsiteY11" fmla="*/ 742 h 1133318"/>
              <a:gd name="connsiteX12" fmla="*/ 853037 w 1264333"/>
              <a:gd name="connsiteY12" fmla="*/ 148086 h 1133318"/>
              <a:gd name="connsiteX0" fmla="*/ 853037 w 1264333"/>
              <a:gd name="connsiteY0" fmla="*/ 148086 h 1133318"/>
              <a:gd name="connsiteX1" fmla="*/ 1169394 w 1264333"/>
              <a:gd name="connsiteY1" fmla="*/ 156753 h 1133318"/>
              <a:gd name="connsiteX2" fmla="*/ 1143392 w 1264333"/>
              <a:gd name="connsiteY2" fmla="*/ 529447 h 1133318"/>
              <a:gd name="connsiteX3" fmla="*/ 1230065 w 1264333"/>
              <a:gd name="connsiteY3" fmla="*/ 837136 h 1133318"/>
              <a:gd name="connsiteX4" fmla="*/ 957045 w 1264333"/>
              <a:gd name="connsiteY4" fmla="*/ 971479 h 1133318"/>
              <a:gd name="connsiteX5" fmla="*/ 675358 w 1264333"/>
              <a:gd name="connsiteY5" fmla="*/ 1131824 h 1133318"/>
              <a:gd name="connsiteX6" fmla="*/ 445674 w 1264333"/>
              <a:gd name="connsiteY6" fmla="*/ 1045151 h 1133318"/>
              <a:gd name="connsiteX7" fmla="*/ 38311 w 1264333"/>
              <a:gd name="connsiteY7" fmla="*/ 936810 h 1133318"/>
              <a:gd name="connsiteX8" fmla="*/ 107650 w 1264333"/>
              <a:gd name="connsiteY8" fmla="*/ 525113 h 1133318"/>
              <a:gd name="connsiteX9" fmla="*/ 7976 w 1264333"/>
              <a:gd name="connsiteY9" fmla="*/ 208757 h 1133318"/>
              <a:gd name="connsiteX10" fmla="*/ 359001 w 1264333"/>
              <a:gd name="connsiteY10" fmla="*/ 96082 h 1133318"/>
              <a:gd name="connsiteX11" fmla="*/ 645022 w 1264333"/>
              <a:gd name="connsiteY11" fmla="*/ 742 h 1133318"/>
              <a:gd name="connsiteX12" fmla="*/ 853037 w 1264333"/>
              <a:gd name="connsiteY12" fmla="*/ 148086 h 1133318"/>
              <a:gd name="connsiteX0" fmla="*/ 853037 w 1264333"/>
              <a:gd name="connsiteY0" fmla="*/ 148086 h 1133318"/>
              <a:gd name="connsiteX1" fmla="*/ 1169394 w 1264333"/>
              <a:gd name="connsiteY1" fmla="*/ 156753 h 1133318"/>
              <a:gd name="connsiteX2" fmla="*/ 1143392 w 1264333"/>
              <a:gd name="connsiteY2" fmla="*/ 529447 h 1133318"/>
              <a:gd name="connsiteX3" fmla="*/ 1230065 w 1264333"/>
              <a:gd name="connsiteY3" fmla="*/ 837136 h 1133318"/>
              <a:gd name="connsiteX4" fmla="*/ 957045 w 1264333"/>
              <a:gd name="connsiteY4" fmla="*/ 971479 h 1133318"/>
              <a:gd name="connsiteX5" fmla="*/ 675358 w 1264333"/>
              <a:gd name="connsiteY5" fmla="*/ 1131824 h 1133318"/>
              <a:gd name="connsiteX6" fmla="*/ 445674 w 1264333"/>
              <a:gd name="connsiteY6" fmla="*/ 1045151 h 1133318"/>
              <a:gd name="connsiteX7" fmla="*/ 38311 w 1264333"/>
              <a:gd name="connsiteY7" fmla="*/ 936810 h 1133318"/>
              <a:gd name="connsiteX8" fmla="*/ 107650 w 1264333"/>
              <a:gd name="connsiteY8" fmla="*/ 525113 h 1133318"/>
              <a:gd name="connsiteX9" fmla="*/ 7976 w 1264333"/>
              <a:gd name="connsiteY9" fmla="*/ 208757 h 1133318"/>
              <a:gd name="connsiteX10" fmla="*/ 359001 w 1264333"/>
              <a:gd name="connsiteY10" fmla="*/ 96082 h 1133318"/>
              <a:gd name="connsiteX11" fmla="*/ 645022 w 1264333"/>
              <a:gd name="connsiteY11" fmla="*/ 742 h 1133318"/>
              <a:gd name="connsiteX12" fmla="*/ 853037 w 1264333"/>
              <a:gd name="connsiteY12" fmla="*/ 148086 h 1133318"/>
              <a:gd name="connsiteX0" fmla="*/ 853037 w 1264333"/>
              <a:gd name="connsiteY0" fmla="*/ 151340 h 1136572"/>
              <a:gd name="connsiteX1" fmla="*/ 1169394 w 1264333"/>
              <a:gd name="connsiteY1" fmla="*/ 160007 h 1136572"/>
              <a:gd name="connsiteX2" fmla="*/ 1143392 w 1264333"/>
              <a:gd name="connsiteY2" fmla="*/ 532701 h 1136572"/>
              <a:gd name="connsiteX3" fmla="*/ 1230065 w 1264333"/>
              <a:gd name="connsiteY3" fmla="*/ 840390 h 1136572"/>
              <a:gd name="connsiteX4" fmla="*/ 957045 w 1264333"/>
              <a:gd name="connsiteY4" fmla="*/ 974733 h 1136572"/>
              <a:gd name="connsiteX5" fmla="*/ 675358 w 1264333"/>
              <a:gd name="connsiteY5" fmla="*/ 1135078 h 1136572"/>
              <a:gd name="connsiteX6" fmla="*/ 445674 w 1264333"/>
              <a:gd name="connsiteY6" fmla="*/ 1048405 h 1136572"/>
              <a:gd name="connsiteX7" fmla="*/ 38311 w 1264333"/>
              <a:gd name="connsiteY7" fmla="*/ 940064 h 1136572"/>
              <a:gd name="connsiteX8" fmla="*/ 107650 w 1264333"/>
              <a:gd name="connsiteY8" fmla="*/ 528367 h 1136572"/>
              <a:gd name="connsiteX9" fmla="*/ 7976 w 1264333"/>
              <a:gd name="connsiteY9" fmla="*/ 212011 h 1136572"/>
              <a:gd name="connsiteX10" fmla="*/ 359001 w 1264333"/>
              <a:gd name="connsiteY10" fmla="*/ 99336 h 1136572"/>
              <a:gd name="connsiteX11" fmla="*/ 645022 w 1264333"/>
              <a:gd name="connsiteY11" fmla="*/ 3996 h 1136572"/>
              <a:gd name="connsiteX12" fmla="*/ 853037 w 1264333"/>
              <a:gd name="connsiteY12" fmla="*/ 151340 h 1136572"/>
              <a:gd name="connsiteX0" fmla="*/ 853037 w 1264333"/>
              <a:gd name="connsiteY0" fmla="*/ 151340 h 1136572"/>
              <a:gd name="connsiteX1" fmla="*/ 1169394 w 1264333"/>
              <a:gd name="connsiteY1" fmla="*/ 160007 h 1136572"/>
              <a:gd name="connsiteX2" fmla="*/ 1143392 w 1264333"/>
              <a:gd name="connsiteY2" fmla="*/ 532701 h 1136572"/>
              <a:gd name="connsiteX3" fmla="*/ 1230065 w 1264333"/>
              <a:gd name="connsiteY3" fmla="*/ 840390 h 1136572"/>
              <a:gd name="connsiteX4" fmla="*/ 957045 w 1264333"/>
              <a:gd name="connsiteY4" fmla="*/ 974733 h 1136572"/>
              <a:gd name="connsiteX5" fmla="*/ 675358 w 1264333"/>
              <a:gd name="connsiteY5" fmla="*/ 1135078 h 1136572"/>
              <a:gd name="connsiteX6" fmla="*/ 445674 w 1264333"/>
              <a:gd name="connsiteY6" fmla="*/ 1048405 h 1136572"/>
              <a:gd name="connsiteX7" fmla="*/ 38311 w 1264333"/>
              <a:gd name="connsiteY7" fmla="*/ 940064 h 1136572"/>
              <a:gd name="connsiteX8" fmla="*/ 107650 w 1264333"/>
              <a:gd name="connsiteY8" fmla="*/ 528367 h 1136572"/>
              <a:gd name="connsiteX9" fmla="*/ 7976 w 1264333"/>
              <a:gd name="connsiteY9" fmla="*/ 212011 h 1136572"/>
              <a:gd name="connsiteX10" fmla="*/ 359001 w 1264333"/>
              <a:gd name="connsiteY10" fmla="*/ 99336 h 1136572"/>
              <a:gd name="connsiteX11" fmla="*/ 645022 w 1264333"/>
              <a:gd name="connsiteY11" fmla="*/ 3996 h 1136572"/>
              <a:gd name="connsiteX12" fmla="*/ 853037 w 1264333"/>
              <a:gd name="connsiteY12" fmla="*/ 151340 h 1136572"/>
              <a:gd name="connsiteX0" fmla="*/ 866125 w 1277421"/>
              <a:gd name="connsiteY0" fmla="*/ 151340 h 1136572"/>
              <a:gd name="connsiteX1" fmla="*/ 1182482 w 1277421"/>
              <a:gd name="connsiteY1" fmla="*/ 160007 h 1136572"/>
              <a:gd name="connsiteX2" fmla="*/ 1156480 w 1277421"/>
              <a:gd name="connsiteY2" fmla="*/ 532701 h 1136572"/>
              <a:gd name="connsiteX3" fmla="*/ 1243153 w 1277421"/>
              <a:gd name="connsiteY3" fmla="*/ 840390 h 1136572"/>
              <a:gd name="connsiteX4" fmla="*/ 970133 w 1277421"/>
              <a:gd name="connsiteY4" fmla="*/ 974733 h 1136572"/>
              <a:gd name="connsiteX5" fmla="*/ 688446 w 1277421"/>
              <a:gd name="connsiteY5" fmla="*/ 1135078 h 1136572"/>
              <a:gd name="connsiteX6" fmla="*/ 458762 w 1277421"/>
              <a:gd name="connsiteY6" fmla="*/ 1048405 h 1136572"/>
              <a:gd name="connsiteX7" fmla="*/ 51399 w 1277421"/>
              <a:gd name="connsiteY7" fmla="*/ 940064 h 1136572"/>
              <a:gd name="connsiteX8" fmla="*/ 120738 w 1277421"/>
              <a:gd name="connsiteY8" fmla="*/ 528367 h 1136572"/>
              <a:gd name="connsiteX9" fmla="*/ 21064 w 1277421"/>
              <a:gd name="connsiteY9" fmla="*/ 212011 h 1136572"/>
              <a:gd name="connsiteX10" fmla="*/ 372089 w 1277421"/>
              <a:gd name="connsiteY10" fmla="*/ 99336 h 1136572"/>
              <a:gd name="connsiteX11" fmla="*/ 658110 w 1277421"/>
              <a:gd name="connsiteY11" fmla="*/ 3996 h 1136572"/>
              <a:gd name="connsiteX12" fmla="*/ 866125 w 1277421"/>
              <a:gd name="connsiteY12" fmla="*/ 151340 h 1136572"/>
              <a:gd name="connsiteX0" fmla="*/ 880956 w 1292252"/>
              <a:gd name="connsiteY0" fmla="*/ 151340 h 1136572"/>
              <a:gd name="connsiteX1" fmla="*/ 1197313 w 1292252"/>
              <a:gd name="connsiteY1" fmla="*/ 160007 h 1136572"/>
              <a:gd name="connsiteX2" fmla="*/ 1171311 w 1292252"/>
              <a:gd name="connsiteY2" fmla="*/ 532701 h 1136572"/>
              <a:gd name="connsiteX3" fmla="*/ 1257984 w 1292252"/>
              <a:gd name="connsiteY3" fmla="*/ 840390 h 1136572"/>
              <a:gd name="connsiteX4" fmla="*/ 984964 w 1292252"/>
              <a:gd name="connsiteY4" fmla="*/ 974733 h 1136572"/>
              <a:gd name="connsiteX5" fmla="*/ 703277 w 1292252"/>
              <a:gd name="connsiteY5" fmla="*/ 1135078 h 1136572"/>
              <a:gd name="connsiteX6" fmla="*/ 473593 w 1292252"/>
              <a:gd name="connsiteY6" fmla="*/ 1048405 h 1136572"/>
              <a:gd name="connsiteX7" fmla="*/ 66230 w 1292252"/>
              <a:gd name="connsiteY7" fmla="*/ 940064 h 1136572"/>
              <a:gd name="connsiteX8" fmla="*/ 135569 w 1292252"/>
              <a:gd name="connsiteY8" fmla="*/ 528367 h 1136572"/>
              <a:gd name="connsiteX9" fmla="*/ 35895 w 1292252"/>
              <a:gd name="connsiteY9" fmla="*/ 212011 h 1136572"/>
              <a:gd name="connsiteX10" fmla="*/ 386920 w 1292252"/>
              <a:gd name="connsiteY10" fmla="*/ 99336 h 1136572"/>
              <a:gd name="connsiteX11" fmla="*/ 672941 w 1292252"/>
              <a:gd name="connsiteY11" fmla="*/ 3996 h 1136572"/>
              <a:gd name="connsiteX12" fmla="*/ 880956 w 1292252"/>
              <a:gd name="connsiteY12" fmla="*/ 151340 h 1136572"/>
              <a:gd name="connsiteX0" fmla="*/ 895691 w 1306987"/>
              <a:gd name="connsiteY0" fmla="*/ 151340 h 1136572"/>
              <a:gd name="connsiteX1" fmla="*/ 1212048 w 1306987"/>
              <a:gd name="connsiteY1" fmla="*/ 160007 h 1136572"/>
              <a:gd name="connsiteX2" fmla="*/ 1186046 w 1306987"/>
              <a:gd name="connsiteY2" fmla="*/ 532701 h 1136572"/>
              <a:gd name="connsiteX3" fmla="*/ 1272719 w 1306987"/>
              <a:gd name="connsiteY3" fmla="*/ 840390 h 1136572"/>
              <a:gd name="connsiteX4" fmla="*/ 999699 w 1306987"/>
              <a:gd name="connsiteY4" fmla="*/ 974733 h 1136572"/>
              <a:gd name="connsiteX5" fmla="*/ 718012 w 1306987"/>
              <a:gd name="connsiteY5" fmla="*/ 1135078 h 1136572"/>
              <a:gd name="connsiteX6" fmla="*/ 488328 w 1306987"/>
              <a:gd name="connsiteY6" fmla="*/ 1048405 h 1136572"/>
              <a:gd name="connsiteX7" fmla="*/ 80965 w 1306987"/>
              <a:gd name="connsiteY7" fmla="*/ 940064 h 1136572"/>
              <a:gd name="connsiteX8" fmla="*/ 150304 w 1306987"/>
              <a:gd name="connsiteY8" fmla="*/ 528367 h 1136572"/>
              <a:gd name="connsiteX9" fmla="*/ 50630 w 1306987"/>
              <a:gd name="connsiteY9" fmla="*/ 212011 h 1136572"/>
              <a:gd name="connsiteX10" fmla="*/ 401655 w 1306987"/>
              <a:gd name="connsiteY10" fmla="*/ 99336 h 1136572"/>
              <a:gd name="connsiteX11" fmla="*/ 687676 w 1306987"/>
              <a:gd name="connsiteY11" fmla="*/ 3996 h 1136572"/>
              <a:gd name="connsiteX12" fmla="*/ 895691 w 1306987"/>
              <a:gd name="connsiteY12" fmla="*/ 151340 h 1136572"/>
              <a:gd name="connsiteX0" fmla="*/ 884605 w 1295901"/>
              <a:gd name="connsiteY0" fmla="*/ 151340 h 1136572"/>
              <a:gd name="connsiteX1" fmla="*/ 1200962 w 1295901"/>
              <a:gd name="connsiteY1" fmla="*/ 160007 h 1136572"/>
              <a:gd name="connsiteX2" fmla="*/ 1174960 w 1295901"/>
              <a:gd name="connsiteY2" fmla="*/ 532701 h 1136572"/>
              <a:gd name="connsiteX3" fmla="*/ 1261633 w 1295901"/>
              <a:gd name="connsiteY3" fmla="*/ 840390 h 1136572"/>
              <a:gd name="connsiteX4" fmla="*/ 988613 w 1295901"/>
              <a:gd name="connsiteY4" fmla="*/ 974733 h 1136572"/>
              <a:gd name="connsiteX5" fmla="*/ 706926 w 1295901"/>
              <a:gd name="connsiteY5" fmla="*/ 1135078 h 1136572"/>
              <a:gd name="connsiteX6" fmla="*/ 477242 w 1295901"/>
              <a:gd name="connsiteY6" fmla="*/ 1048405 h 1136572"/>
              <a:gd name="connsiteX7" fmla="*/ 69879 w 1295901"/>
              <a:gd name="connsiteY7" fmla="*/ 940064 h 1136572"/>
              <a:gd name="connsiteX8" fmla="*/ 139218 w 1295901"/>
              <a:gd name="connsiteY8" fmla="*/ 528367 h 1136572"/>
              <a:gd name="connsiteX9" fmla="*/ 39544 w 1295901"/>
              <a:gd name="connsiteY9" fmla="*/ 212011 h 1136572"/>
              <a:gd name="connsiteX10" fmla="*/ 390569 w 1295901"/>
              <a:gd name="connsiteY10" fmla="*/ 99336 h 1136572"/>
              <a:gd name="connsiteX11" fmla="*/ 676590 w 1295901"/>
              <a:gd name="connsiteY11" fmla="*/ 3996 h 1136572"/>
              <a:gd name="connsiteX12" fmla="*/ 884605 w 1295901"/>
              <a:gd name="connsiteY12" fmla="*/ 151340 h 1136572"/>
              <a:gd name="connsiteX0" fmla="*/ 884605 w 1295901"/>
              <a:gd name="connsiteY0" fmla="*/ 151340 h 1136572"/>
              <a:gd name="connsiteX1" fmla="*/ 1200962 w 1295901"/>
              <a:gd name="connsiteY1" fmla="*/ 160007 h 1136572"/>
              <a:gd name="connsiteX2" fmla="*/ 1174960 w 1295901"/>
              <a:gd name="connsiteY2" fmla="*/ 532701 h 1136572"/>
              <a:gd name="connsiteX3" fmla="*/ 1261633 w 1295901"/>
              <a:gd name="connsiteY3" fmla="*/ 840390 h 1136572"/>
              <a:gd name="connsiteX4" fmla="*/ 988613 w 1295901"/>
              <a:gd name="connsiteY4" fmla="*/ 974733 h 1136572"/>
              <a:gd name="connsiteX5" fmla="*/ 706926 w 1295901"/>
              <a:gd name="connsiteY5" fmla="*/ 1135078 h 1136572"/>
              <a:gd name="connsiteX6" fmla="*/ 477242 w 1295901"/>
              <a:gd name="connsiteY6" fmla="*/ 1048405 h 1136572"/>
              <a:gd name="connsiteX7" fmla="*/ 69879 w 1295901"/>
              <a:gd name="connsiteY7" fmla="*/ 940064 h 1136572"/>
              <a:gd name="connsiteX8" fmla="*/ 139218 w 1295901"/>
              <a:gd name="connsiteY8" fmla="*/ 528367 h 1136572"/>
              <a:gd name="connsiteX9" fmla="*/ 39544 w 1295901"/>
              <a:gd name="connsiteY9" fmla="*/ 212011 h 1136572"/>
              <a:gd name="connsiteX10" fmla="*/ 390569 w 1295901"/>
              <a:gd name="connsiteY10" fmla="*/ 99336 h 1136572"/>
              <a:gd name="connsiteX11" fmla="*/ 676590 w 1295901"/>
              <a:gd name="connsiteY11" fmla="*/ 3996 h 1136572"/>
              <a:gd name="connsiteX12" fmla="*/ 884605 w 1295901"/>
              <a:gd name="connsiteY12" fmla="*/ 151340 h 1136572"/>
              <a:gd name="connsiteX0" fmla="*/ 884605 w 1295901"/>
              <a:gd name="connsiteY0" fmla="*/ 151340 h 1136351"/>
              <a:gd name="connsiteX1" fmla="*/ 1200962 w 1295901"/>
              <a:gd name="connsiteY1" fmla="*/ 160007 h 1136351"/>
              <a:gd name="connsiteX2" fmla="*/ 1174960 w 1295901"/>
              <a:gd name="connsiteY2" fmla="*/ 532701 h 1136351"/>
              <a:gd name="connsiteX3" fmla="*/ 1261633 w 1295901"/>
              <a:gd name="connsiteY3" fmla="*/ 840390 h 1136351"/>
              <a:gd name="connsiteX4" fmla="*/ 988613 w 1295901"/>
              <a:gd name="connsiteY4" fmla="*/ 974733 h 1136351"/>
              <a:gd name="connsiteX5" fmla="*/ 706926 w 1295901"/>
              <a:gd name="connsiteY5" fmla="*/ 1135078 h 1136351"/>
              <a:gd name="connsiteX6" fmla="*/ 468575 w 1295901"/>
              <a:gd name="connsiteY6" fmla="*/ 1044071 h 1136351"/>
              <a:gd name="connsiteX7" fmla="*/ 69879 w 1295901"/>
              <a:gd name="connsiteY7" fmla="*/ 940064 h 1136351"/>
              <a:gd name="connsiteX8" fmla="*/ 139218 w 1295901"/>
              <a:gd name="connsiteY8" fmla="*/ 528367 h 1136351"/>
              <a:gd name="connsiteX9" fmla="*/ 39544 w 1295901"/>
              <a:gd name="connsiteY9" fmla="*/ 212011 h 1136351"/>
              <a:gd name="connsiteX10" fmla="*/ 390569 w 1295901"/>
              <a:gd name="connsiteY10" fmla="*/ 99336 h 1136351"/>
              <a:gd name="connsiteX11" fmla="*/ 676590 w 1295901"/>
              <a:gd name="connsiteY11" fmla="*/ 3996 h 1136351"/>
              <a:gd name="connsiteX12" fmla="*/ 884605 w 1295901"/>
              <a:gd name="connsiteY12" fmla="*/ 151340 h 1136351"/>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84605 w 1295901"/>
              <a:gd name="connsiteY0" fmla="*/ 151340 h 1140055"/>
              <a:gd name="connsiteX1" fmla="*/ 1200962 w 1295901"/>
              <a:gd name="connsiteY1" fmla="*/ 160007 h 1140055"/>
              <a:gd name="connsiteX2" fmla="*/ 1174960 w 1295901"/>
              <a:gd name="connsiteY2" fmla="*/ 532701 h 1140055"/>
              <a:gd name="connsiteX3" fmla="*/ 1261633 w 1295901"/>
              <a:gd name="connsiteY3" fmla="*/ 840390 h 1140055"/>
              <a:gd name="connsiteX4" fmla="*/ 988613 w 1295901"/>
              <a:gd name="connsiteY4" fmla="*/ 974733 h 1140055"/>
              <a:gd name="connsiteX5" fmla="*/ 706926 w 1295901"/>
              <a:gd name="connsiteY5" fmla="*/ 1135078 h 1140055"/>
              <a:gd name="connsiteX6" fmla="*/ 468575 w 1295901"/>
              <a:gd name="connsiteY6" fmla="*/ 1044071 h 1140055"/>
              <a:gd name="connsiteX7" fmla="*/ 69879 w 1295901"/>
              <a:gd name="connsiteY7" fmla="*/ 940064 h 1140055"/>
              <a:gd name="connsiteX8" fmla="*/ 139218 w 1295901"/>
              <a:gd name="connsiteY8" fmla="*/ 528367 h 1140055"/>
              <a:gd name="connsiteX9" fmla="*/ 39544 w 1295901"/>
              <a:gd name="connsiteY9" fmla="*/ 212011 h 1140055"/>
              <a:gd name="connsiteX10" fmla="*/ 390569 w 1295901"/>
              <a:gd name="connsiteY10" fmla="*/ 99336 h 1140055"/>
              <a:gd name="connsiteX11" fmla="*/ 676590 w 1295901"/>
              <a:gd name="connsiteY11" fmla="*/ 3996 h 1140055"/>
              <a:gd name="connsiteX12" fmla="*/ 884605 w 1295901"/>
              <a:gd name="connsiteY12" fmla="*/ 151340 h 1140055"/>
              <a:gd name="connsiteX0" fmla="*/ 898782 w 1310078"/>
              <a:gd name="connsiteY0" fmla="*/ 151340 h 1140055"/>
              <a:gd name="connsiteX1" fmla="*/ 1215139 w 1310078"/>
              <a:gd name="connsiteY1" fmla="*/ 160007 h 1140055"/>
              <a:gd name="connsiteX2" fmla="*/ 1189137 w 1310078"/>
              <a:gd name="connsiteY2" fmla="*/ 532701 h 1140055"/>
              <a:gd name="connsiteX3" fmla="*/ 1275810 w 1310078"/>
              <a:gd name="connsiteY3" fmla="*/ 840390 h 1140055"/>
              <a:gd name="connsiteX4" fmla="*/ 1002790 w 1310078"/>
              <a:gd name="connsiteY4" fmla="*/ 974733 h 1140055"/>
              <a:gd name="connsiteX5" fmla="*/ 721103 w 1310078"/>
              <a:gd name="connsiteY5" fmla="*/ 1135078 h 1140055"/>
              <a:gd name="connsiteX6" fmla="*/ 482752 w 1310078"/>
              <a:gd name="connsiteY6" fmla="*/ 1044071 h 1140055"/>
              <a:gd name="connsiteX7" fmla="*/ 84056 w 1310078"/>
              <a:gd name="connsiteY7" fmla="*/ 940064 h 1140055"/>
              <a:gd name="connsiteX8" fmla="*/ 153395 w 1310078"/>
              <a:gd name="connsiteY8" fmla="*/ 528367 h 1140055"/>
              <a:gd name="connsiteX9" fmla="*/ 53721 w 1310078"/>
              <a:gd name="connsiteY9" fmla="*/ 212011 h 1140055"/>
              <a:gd name="connsiteX10" fmla="*/ 404746 w 1310078"/>
              <a:gd name="connsiteY10" fmla="*/ 99336 h 1140055"/>
              <a:gd name="connsiteX11" fmla="*/ 690767 w 1310078"/>
              <a:gd name="connsiteY11" fmla="*/ 3996 h 1140055"/>
              <a:gd name="connsiteX12" fmla="*/ 898782 w 1310078"/>
              <a:gd name="connsiteY12" fmla="*/ 151340 h 1140055"/>
              <a:gd name="connsiteX0" fmla="*/ 880384 w 1291680"/>
              <a:gd name="connsiteY0" fmla="*/ 151340 h 1140055"/>
              <a:gd name="connsiteX1" fmla="*/ 1196741 w 1291680"/>
              <a:gd name="connsiteY1" fmla="*/ 160007 h 1140055"/>
              <a:gd name="connsiteX2" fmla="*/ 1170739 w 1291680"/>
              <a:gd name="connsiteY2" fmla="*/ 532701 h 1140055"/>
              <a:gd name="connsiteX3" fmla="*/ 1257412 w 1291680"/>
              <a:gd name="connsiteY3" fmla="*/ 840390 h 1140055"/>
              <a:gd name="connsiteX4" fmla="*/ 984392 w 1291680"/>
              <a:gd name="connsiteY4" fmla="*/ 974733 h 1140055"/>
              <a:gd name="connsiteX5" fmla="*/ 702705 w 1291680"/>
              <a:gd name="connsiteY5" fmla="*/ 1135078 h 1140055"/>
              <a:gd name="connsiteX6" fmla="*/ 464354 w 1291680"/>
              <a:gd name="connsiteY6" fmla="*/ 1044071 h 1140055"/>
              <a:gd name="connsiteX7" fmla="*/ 65658 w 1291680"/>
              <a:gd name="connsiteY7" fmla="*/ 940064 h 1140055"/>
              <a:gd name="connsiteX8" fmla="*/ 134997 w 1291680"/>
              <a:gd name="connsiteY8" fmla="*/ 528367 h 1140055"/>
              <a:gd name="connsiteX9" fmla="*/ 65955 w 1291680"/>
              <a:gd name="connsiteY9" fmla="*/ 189037 h 1140055"/>
              <a:gd name="connsiteX10" fmla="*/ 386348 w 1291680"/>
              <a:gd name="connsiteY10" fmla="*/ 99336 h 1140055"/>
              <a:gd name="connsiteX11" fmla="*/ 672369 w 1291680"/>
              <a:gd name="connsiteY11" fmla="*/ 3996 h 1140055"/>
              <a:gd name="connsiteX12" fmla="*/ 880384 w 1291680"/>
              <a:gd name="connsiteY12" fmla="*/ 151340 h 1140055"/>
              <a:gd name="connsiteX0" fmla="*/ 866441 w 1277737"/>
              <a:gd name="connsiteY0" fmla="*/ 151340 h 1140055"/>
              <a:gd name="connsiteX1" fmla="*/ 1182798 w 1277737"/>
              <a:gd name="connsiteY1" fmla="*/ 160007 h 1140055"/>
              <a:gd name="connsiteX2" fmla="*/ 1156796 w 1277737"/>
              <a:gd name="connsiteY2" fmla="*/ 532701 h 1140055"/>
              <a:gd name="connsiteX3" fmla="*/ 1243469 w 1277737"/>
              <a:gd name="connsiteY3" fmla="*/ 840390 h 1140055"/>
              <a:gd name="connsiteX4" fmla="*/ 970449 w 1277737"/>
              <a:gd name="connsiteY4" fmla="*/ 974733 h 1140055"/>
              <a:gd name="connsiteX5" fmla="*/ 688762 w 1277737"/>
              <a:gd name="connsiteY5" fmla="*/ 1135078 h 1140055"/>
              <a:gd name="connsiteX6" fmla="*/ 450411 w 1277737"/>
              <a:gd name="connsiteY6" fmla="*/ 1044071 h 1140055"/>
              <a:gd name="connsiteX7" fmla="*/ 51715 w 1277737"/>
              <a:gd name="connsiteY7" fmla="*/ 940064 h 1140055"/>
              <a:gd name="connsiteX8" fmla="*/ 121054 w 1277737"/>
              <a:gd name="connsiteY8" fmla="*/ 528367 h 1140055"/>
              <a:gd name="connsiteX9" fmla="*/ 52012 w 1277737"/>
              <a:gd name="connsiteY9" fmla="*/ 189037 h 1140055"/>
              <a:gd name="connsiteX10" fmla="*/ 372405 w 1277737"/>
              <a:gd name="connsiteY10" fmla="*/ 99336 h 1140055"/>
              <a:gd name="connsiteX11" fmla="*/ 658426 w 1277737"/>
              <a:gd name="connsiteY11" fmla="*/ 3996 h 1140055"/>
              <a:gd name="connsiteX12" fmla="*/ 866441 w 1277737"/>
              <a:gd name="connsiteY12" fmla="*/ 151340 h 1140055"/>
              <a:gd name="connsiteX0" fmla="*/ 866441 w 1277737"/>
              <a:gd name="connsiteY0" fmla="*/ 151340 h 1140055"/>
              <a:gd name="connsiteX1" fmla="*/ 1182798 w 1277737"/>
              <a:gd name="connsiteY1" fmla="*/ 160007 h 1140055"/>
              <a:gd name="connsiteX2" fmla="*/ 1156796 w 1277737"/>
              <a:gd name="connsiteY2" fmla="*/ 532701 h 1140055"/>
              <a:gd name="connsiteX3" fmla="*/ 1243469 w 1277737"/>
              <a:gd name="connsiteY3" fmla="*/ 840390 h 1140055"/>
              <a:gd name="connsiteX4" fmla="*/ 970449 w 1277737"/>
              <a:gd name="connsiteY4" fmla="*/ 974733 h 1140055"/>
              <a:gd name="connsiteX5" fmla="*/ 688762 w 1277737"/>
              <a:gd name="connsiteY5" fmla="*/ 1135078 h 1140055"/>
              <a:gd name="connsiteX6" fmla="*/ 450411 w 1277737"/>
              <a:gd name="connsiteY6" fmla="*/ 1044071 h 1140055"/>
              <a:gd name="connsiteX7" fmla="*/ 51715 w 1277737"/>
              <a:gd name="connsiteY7" fmla="*/ 940064 h 1140055"/>
              <a:gd name="connsiteX8" fmla="*/ 121054 w 1277737"/>
              <a:gd name="connsiteY8" fmla="*/ 528367 h 1140055"/>
              <a:gd name="connsiteX9" fmla="*/ 52012 w 1277737"/>
              <a:gd name="connsiteY9" fmla="*/ 189037 h 1140055"/>
              <a:gd name="connsiteX10" fmla="*/ 372405 w 1277737"/>
              <a:gd name="connsiteY10" fmla="*/ 99336 h 1140055"/>
              <a:gd name="connsiteX11" fmla="*/ 658426 w 1277737"/>
              <a:gd name="connsiteY11" fmla="*/ 3996 h 1140055"/>
              <a:gd name="connsiteX12" fmla="*/ 866441 w 1277737"/>
              <a:gd name="connsiteY12" fmla="*/ 151340 h 1140055"/>
              <a:gd name="connsiteX0" fmla="*/ 866441 w 1277737"/>
              <a:gd name="connsiteY0" fmla="*/ 151340 h 1140055"/>
              <a:gd name="connsiteX1" fmla="*/ 1182798 w 1277737"/>
              <a:gd name="connsiteY1" fmla="*/ 160007 h 1140055"/>
              <a:gd name="connsiteX2" fmla="*/ 1156796 w 1277737"/>
              <a:gd name="connsiteY2" fmla="*/ 532701 h 1140055"/>
              <a:gd name="connsiteX3" fmla="*/ 1243469 w 1277737"/>
              <a:gd name="connsiteY3" fmla="*/ 840390 h 1140055"/>
              <a:gd name="connsiteX4" fmla="*/ 970449 w 1277737"/>
              <a:gd name="connsiteY4" fmla="*/ 974733 h 1140055"/>
              <a:gd name="connsiteX5" fmla="*/ 688762 w 1277737"/>
              <a:gd name="connsiteY5" fmla="*/ 1135078 h 1140055"/>
              <a:gd name="connsiteX6" fmla="*/ 450411 w 1277737"/>
              <a:gd name="connsiteY6" fmla="*/ 1044071 h 1140055"/>
              <a:gd name="connsiteX7" fmla="*/ 51715 w 1277737"/>
              <a:gd name="connsiteY7" fmla="*/ 940064 h 1140055"/>
              <a:gd name="connsiteX8" fmla="*/ 121054 w 1277737"/>
              <a:gd name="connsiteY8" fmla="*/ 528367 h 1140055"/>
              <a:gd name="connsiteX9" fmla="*/ 52012 w 1277737"/>
              <a:gd name="connsiteY9" fmla="*/ 189037 h 1140055"/>
              <a:gd name="connsiteX10" fmla="*/ 372405 w 1277737"/>
              <a:gd name="connsiteY10" fmla="*/ 99336 h 1140055"/>
              <a:gd name="connsiteX11" fmla="*/ 658426 w 1277737"/>
              <a:gd name="connsiteY11" fmla="*/ 3996 h 1140055"/>
              <a:gd name="connsiteX12" fmla="*/ 866441 w 1277737"/>
              <a:gd name="connsiteY12" fmla="*/ 151340 h 114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737" h="1140055">
                <a:moveTo>
                  <a:pt x="866441" y="151340"/>
                </a:moveTo>
                <a:cubicBezTo>
                  <a:pt x="966837" y="29998"/>
                  <a:pt x="1134406" y="96447"/>
                  <a:pt x="1182798" y="160007"/>
                </a:cubicBezTo>
                <a:cubicBezTo>
                  <a:pt x="1231190" y="223567"/>
                  <a:pt x="1302695" y="319630"/>
                  <a:pt x="1156796" y="532701"/>
                </a:cubicBezTo>
                <a:cubicBezTo>
                  <a:pt x="1331586" y="641764"/>
                  <a:pt x="1274527" y="766718"/>
                  <a:pt x="1243469" y="840390"/>
                </a:cubicBezTo>
                <a:cubicBezTo>
                  <a:pt x="1212411" y="914062"/>
                  <a:pt x="1097570" y="990623"/>
                  <a:pt x="970449" y="974733"/>
                </a:cubicBezTo>
                <a:cubicBezTo>
                  <a:pt x="886666" y="1084519"/>
                  <a:pt x="775435" y="1123522"/>
                  <a:pt x="688762" y="1135078"/>
                </a:cubicBezTo>
                <a:cubicBezTo>
                  <a:pt x="602089" y="1146634"/>
                  <a:pt x="521916" y="1145912"/>
                  <a:pt x="450411" y="1044071"/>
                </a:cubicBezTo>
                <a:cubicBezTo>
                  <a:pt x="300900" y="1171914"/>
                  <a:pt x="106608" y="1026015"/>
                  <a:pt x="51715" y="940064"/>
                </a:cubicBezTo>
                <a:cubicBezTo>
                  <a:pt x="-3178" y="854113"/>
                  <a:pt x="-51570" y="667044"/>
                  <a:pt x="121054" y="528367"/>
                </a:cubicBezTo>
                <a:cubicBezTo>
                  <a:pt x="-61681" y="493698"/>
                  <a:pt x="4005" y="267845"/>
                  <a:pt x="52012" y="189037"/>
                </a:cubicBezTo>
                <a:cubicBezTo>
                  <a:pt x="100019" y="110229"/>
                  <a:pt x="232748" y="59622"/>
                  <a:pt x="372405" y="99336"/>
                </a:cubicBezTo>
                <a:cubicBezTo>
                  <a:pt x="448244" y="-9005"/>
                  <a:pt x="575364" y="-4671"/>
                  <a:pt x="658426" y="3996"/>
                </a:cubicBezTo>
                <a:cubicBezTo>
                  <a:pt x="741488" y="12663"/>
                  <a:pt x="855358" y="46284"/>
                  <a:pt x="866441" y="151340"/>
                </a:cubicBezTo>
                <a:close/>
              </a:path>
            </a:pathLst>
          </a:custGeom>
          <a:gradFill flip="none" rotWithShape="1">
            <a:gsLst>
              <a:gs pos="50000">
                <a:schemeClr val="bg1">
                  <a:lumMod val="95000"/>
                  <a:alpha val="60000"/>
                </a:schemeClr>
              </a:gs>
              <a:gs pos="0">
                <a:schemeClr val="bg1">
                  <a:lumMod val="95000"/>
                  <a:alpha val="60000"/>
                </a:schemeClr>
              </a:gs>
              <a:gs pos="100000">
                <a:schemeClr val="bg1">
                  <a:lumMod val="85000"/>
                  <a:alpha val="60000"/>
                </a:schemeClr>
              </a:gs>
            </a:gsLst>
            <a:path path="circle">
              <a:fillToRect l="50000" t="50000" r="50000" b="50000"/>
            </a:path>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0070C0"/>
              </a:solidFill>
            </a:endParaRPr>
          </a:p>
        </p:txBody>
      </p:sp>
      <p:sp>
        <p:nvSpPr>
          <p:cNvPr id="4" name="Nadpis 3"/>
          <p:cNvSpPr>
            <a:spLocks noGrp="1"/>
          </p:cNvSpPr>
          <p:nvPr>
            <p:ph type="title"/>
          </p:nvPr>
        </p:nvSpPr>
        <p:spPr/>
        <p:txBody>
          <a:bodyPr/>
          <a:lstStyle/>
          <a:p>
            <a:r>
              <a:rPr lang="en-US" dirty="0" smtClean="0"/>
              <a:t>Zero-variance estimator</a:t>
            </a:r>
            <a:endParaRPr lang="cs-CZ" dirty="0"/>
          </a:p>
        </p:txBody>
      </p:sp>
      <p:sp>
        <p:nvSpPr>
          <p:cNvPr id="355348" name="Zástupný symbol pro zápatí 355347"/>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
        <p:nvSpPr>
          <p:cNvPr id="355349" name="Zástupný symbol pro číslo snímku 355348"/>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17</a:t>
            </a:fld>
            <a:endParaRPr lang="en-US" altLang="en-US">
              <a:solidFill>
                <a:prstClr val="black"/>
              </a:solidFill>
            </a:endParaRPr>
          </a:p>
        </p:txBody>
      </p:sp>
      <p:pic>
        <p:nvPicPr>
          <p:cNvPr id="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3205" y="6087958"/>
            <a:ext cx="1293495" cy="29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ovéPole 40"/>
          <p:cNvSpPr txBox="1"/>
          <p:nvPr/>
        </p:nvSpPr>
        <p:spPr>
          <a:xfrm>
            <a:off x="2701493" y="4938898"/>
            <a:ext cx="311304" cy="461665"/>
          </a:xfrm>
          <a:prstGeom prst="rect">
            <a:avLst/>
          </a:prstGeom>
          <a:noFill/>
        </p:spPr>
        <p:txBody>
          <a:bodyPr wrap="none" rtlCol="0">
            <a:spAutoFit/>
          </a:bodyPr>
          <a:lstStyle/>
          <a:p>
            <a:r>
              <a:rPr lang="en-US" sz="2400" dirty="0" smtClean="0">
                <a:solidFill>
                  <a:schemeClr val="tx1">
                    <a:lumMod val="85000"/>
                    <a:lumOff val="15000"/>
                  </a:schemeClr>
                </a:solidFill>
                <a:latin typeface="+mn-lt"/>
              </a:rPr>
              <a:t>r</a:t>
            </a:r>
            <a:endParaRPr lang="cs-CZ" sz="2400" dirty="0" smtClean="0">
              <a:solidFill>
                <a:schemeClr val="tx1">
                  <a:lumMod val="85000"/>
                  <a:lumOff val="15000"/>
                </a:schemeClr>
              </a:solidFill>
              <a:latin typeface="+mn-lt"/>
            </a:endParaRPr>
          </a:p>
        </p:txBody>
      </p:sp>
      <p:sp>
        <p:nvSpPr>
          <p:cNvPr id="43" name="TextovéPole 42"/>
          <p:cNvSpPr txBox="1"/>
          <p:nvPr/>
        </p:nvSpPr>
        <p:spPr>
          <a:xfrm>
            <a:off x="2553035" y="3762712"/>
            <a:ext cx="381836" cy="461665"/>
          </a:xfrm>
          <a:prstGeom prst="rect">
            <a:avLst/>
          </a:prstGeom>
          <a:noFill/>
        </p:spPr>
        <p:txBody>
          <a:bodyPr wrap="none" rtlCol="0">
            <a:spAutoFit/>
          </a:bodyPr>
          <a:lstStyle/>
          <a:p>
            <a:r>
              <a:rPr lang="en-US" sz="2400" dirty="0" smtClean="0">
                <a:solidFill>
                  <a:schemeClr val="tx1">
                    <a:lumMod val="85000"/>
                    <a:lumOff val="15000"/>
                  </a:schemeClr>
                </a:solidFill>
                <a:latin typeface="+mn-lt"/>
              </a:rPr>
              <a:t>r’</a:t>
            </a:r>
            <a:endParaRPr lang="cs-CZ" sz="2400" dirty="0" smtClean="0">
              <a:solidFill>
                <a:schemeClr val="tx1">
                  <a:lumMod val="85000"/>
                  <a:lumOff val="15000"/>
                </a:schemeClr>
              </a:solidFill>
              <a:latin typeface="+mn-lt"/>
            </a:endParaRPr>
          </a:p>
        </p:txBody>
      </p:sp>
      <p:pic>
        <p:nvPicPr>
          <p:cNvPr id="4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022448">
            <a:off x="339643" y="2875111"/>
            <a:ext cx="642388" cy="49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1" name="Přímá spojnice 50"/>
          <p:cNvCxnSpPr/>
          <p:nvPr/>
        </p:nvCxnSpPr>
        <p:spPr>
          <a:xfrm flipH="1" flipV="1">
            <a:off x="879918" y="3358296"/>
            <a:ext cx="1977913" cy="1606137"/>
          </a:xfrm>
          <a:prstGeom prst="line">
            <a:avLst/>
          </a:prstGeom>
          <a:ln w="12700">
            <a:solidFill>
              <a:schemeClr val="tx1">
                <a:lumMod val="85000"/>
                <a:lumOff val="1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2" name="Skupina 51"/>
          <p:cNvGrpSpPr/>
          <p:nvPr/>
        </p:nvGrpSpPr>
        <p:grpSpPr>
          <a:xfrm>
            <a:off x="2556580" y="4719806"/>
            <a:ext cx="378291" cy="321667"/>
            <a:chOff x="4224130" y="4719806"/>
            <a:chExt cx="378291" cy="321667"/>
          </a:xfrm>
        </p:grpSpPr>
        <p:cxnSp>
          <p:nvCxnSpPr>
            <p:cNvPr id="58" name="Přímá spojnice 57"/>
            <p:cNvCxnSpPr/>
            <p:nvPr/>
          </p:nvCxnSpPr>
          <p:spPr>
            <a:xfrm flipH="1" flipV="1">
              <a:off x="4224130" y="4719806"/>
              <a:ext cx="301250" cy="244626"/>
            </a:xfrm>
            <a:prstGeom prst="line">
              <a:avLst/>
            </a:prstGeom>
            <a:ln w="28575">
              <a:solidFill>
                <a:srgbClr val="00B050"/>
              </a:solidFill>
              <a:prstDash val="solid"/>
              <a:tailEnd type="triangle"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6" name="Ovál 65"/>
            <p:cNvSpPr/>
            <p:nvPr/>
          </p:nvSpPr>
          <p:spPr>
            <a:xfrm>
              <a:off x="4512162" y="4951214"/>
              <a:ext cx="90259" cy="90259"/>
            </a:xfrm>
            <a:prstGeom prst="ellipse">
              <a:avLst/>
            </a:prstGeom>
            <a:solidFill>
              <a:schemeClr val="bg1"/>
            </a:solidFill>
            <a:ln>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67" name="Skupina 66"/>
          <p:cNvGrpSpPr/>
          <p:nvPr/>
        </p:nvGrpSpPr>
        <p:grpSpPr>
          <a:xfrm>
            <a:off x="2934871" y="4063199"/>
            <a:ext cx="1250249" cy="933145"/>
            <a:chOff x="4602421" y="4063199"/>
            <a:chExt cx="1250249" cy="933145"/>
          </a:xfrm>
        </p:grpSpPr>
        <p:cxnSp>
          <p:nvCxnSpPr>
            <p:cNvPr id="68" name="Přímá spojnice 67"/>
            <p:cNvCxnSpPr>
              <a:endCxn id="66" idx="6"/>
            </p:cNvCxnSpPr>
            <p:nvPr/>
          </p:nvCxnSpPr>
          <p:spPr>
            <a:xfrm flipH="1">
              <a:off x="4602421" y="4221088"/>
              <a:ext cx="1121708" cy="775256"/>
            </a:xfrm>
            <a:prstGeom prst="line">
              <a:avLst/>
            </a:prstGeom>
            <a:ln w="12700">
              <a:solidFill>
                <a:schemeClr val="tx1">
                  <a:lumMod val="85000"/>
                  <a:lumOff val="1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9" name="Skupina 68"/>
            <p:cNvGrpSpPr/>
            <p:nvPr/>
          </p:nvGrpSpPr>
          <p:grpSpPr>
            <a:xfrm rot="17151073">
              <a:off x="5502691" y="4091511"/>
              <a:ext cx="378291" cy="321667"/>
              <a:chOff x="4913789" y="4187453"/>
              <a:chExt cx="378291" cy="321667"/>
            </a:xfrm>
          </p:grpSpPr>
          <p:sp>
            <p:nvSpPr>
              <p:cNvPr id="70" name="Ovál 69"/>
              <p:cNvSpPr/>
              <p:nvPr/>
            </p:nvSpPr>
            <p:spPr>
              <a:xfrm>
                <a:off x="5201821" y="4418861"/>
                <a:ext cx="90259" cy="90259"/>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1" name="Přímá spojnice 70"/>
              <p:cNvCxnSpPr>
                <a:stCxn id="70" idx="1"/>
              </p:cNvCxnSpPr>
              <p:nvPr/>
            </p:nvCxnSpPr>
            <p:spPr>
              <a:xfrm flipH="1" flipV="1">
                <a:off x="4913789" y="4187453"/>
                <a:ext cx="301250" cy="244626"/>
              </a:xfrm>
              <a:prstGeom prst="line">
                <a:avLst/>
              </a:prstGeom>
              <a:ln w="28575">
                <a:solidFill>
                  <a:srgbClr val="00B050"/>
                </a:solidFill>
                <a:prstDash val="solid"/>
                <a:tailEnd type="triangle" w="med" len="lg"/>
              </a:ln>
            </p:spPr>
            <p:style>
              <a:lnRef idx="1">
                <a:schemeClr val="accent1"/>
              </a:lnRef>
              <a:fillRef idx="0">
                <a:schemeClr val="accent1"/>
              </a:fillRef>
              <a:effectRef idx="0">
                <a:schemeClr val="accent1"/>
              </a:effectRef>
              <a:fontRef idx="minor">
                <a:schemeClr val="tx1"/>
              </a:fontRef>
            </p:style>
          </p:cxnSp>
        </p:grpSp>
      </p:grpSp>
      <p:grpSp>
        <p:nvGrpSpPr>
          <p:cNvPr id="72" name="Skupina 71"/>
          <p:cNvGrpSpPr/>
          <p:nvPr/>
        </p:nvGrpSpPr>
        <p:grpSpPr>
          <a:xfrm rot="15228175">
            <a:off x="3156342" y="3165265"/>
            <a:ext cx="966114" cy="932090"/>
            <a:chOff x="4886556" y="4063199"/>
            <a:chExt cx="966114" cy="932090"/>
          </a:xfrm>
        </p:grpSpPr>
        <p:cxnSp>
          <p:nvCxnSpPr>
            <p:cNvPr id="73" name="Přímá spojnice 72"/>
            <p:cNvCxnSpPr/>
            <p:nvPr/>
          </p:nvCxnSpPr>
          <p:spPr>
            <a:xfrm rot="6371825">
              <a:off x="4803568" y="4184894"/>
              <a:ext cx="893383" cy="727407"/>
            </a:xfrm>
            <a:prstGeom prst="line">
              <a:avLst/>
            </a:prstGeom>
            <a:ln w="12700">
              <a:solidFill>
                <a:schemeClr val="tx1">
                  <a:lumMod val="85000"/>
                  <a:lumOff val="1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4" name="Skupina 73"/>
            <p:cNvGrpSpPr/>
            <p:nvPr/>
          </p:nvGrpSpPr>
          <p:grpSpPr>
            <a:xfrm rot="17151073">
              <a:off x="5502691" y="4091511"/>
              <a:ext cx="378291" cy="321667"/>
              <a:chOff x="4913789" y="4187453"/>
              <a:chExt cx="378291" cy="321667"/>
            </a:xfrm>
          </p:grpSpPr>
          <p:cxnSp>
            <p:nvCxnSpPr>
              <p:cNvPr id="75" name="Přímá spojnice 74"/>
              <p:cNvCxnSpPr>
                <a:stCxn id="76" idx="1"/>
              </p:cNvCxnSpPr>
              <p:nvPr/>
            </p:nvCxnSpPr>
            <p:spPr>
              <a:xfrm flipH="1" flipV="1">
                <a:off x="4913789" y="4187453"/>
                <a:ext cx="301250" cy="244626"/>
              </a:xfrm>
              <a:prstGeom prst="line">
                <a:avLst/>
              </a:prstGeom>
              <a:ln w="28575">
                <a:solidFill>
                  <a:srgbClr val="00B050"/>
                </a:solidFill>
                <a:prstDash val="solid"/>
                <a:tailEnd type="triangle" w="med" len="lg"/>
              </a:ln>
            </p:spPr>
            <p:style>
              <a:lnRef idx="1">
                <a:schemeClr val="accent1"/>
              </a:lnRef>
              <a:fillRef idx="0">
                <a:schemeClr val="accent1"/>
              </a:fillRef>
              <a:effectRef idx="0">
                <a:schemeClr val="accent1"/>
              </a:effectRef>
              <a:fontRef idx="minor">
                <a:schemeClr val="tx1"/>
              </a:fontRef>
            </p:style>
          </p:cxnSp>
          <p:sp>
            <p:nvSpPr>
              <p:cNvPr id="76" name="Ovál 75"/>
              <p:cNvSpPr/>
              <p:nvPr/>
            </p:nvSpPr>
            <p:spPr>
              <a:xfrm>
                <a:off x="5201821" y="4418861"/>
                <a:ext cx="90259" cy="90259"/>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grpSp>
        <p:nvGrpSpPr>
          <p:cNvPr id="77" name="Skupina 76"/>
          <p:cNvGrpSpPr/>
          <p:nvPr/>
        </p:nvGrpSpPr>
        <p:grpSpPr>
          <a:xfrm rot="8191774">
            <a:off x="2459381" y="3480311"/>
            <a:ext cx="966114" cy="932090"/>
            <a:chOff x="4886556" y="4063199"/>
            <a:chExt cx="966114" cy="932090"/>
          </a:xfrm>
        </p:grpSpPr>
        <p:cxnSp>
          <p:nvCxnSpPr>
            <p:cNvPr id="78" name="Přímá spojnice 77"/>
            <p:cNvCxnSpPr/>
            <p:nvPr/>
          </p:nvCxnSpPr>
          <p:spPr>
            <a:xfrm rot="6371825">
              <a:off x="4803568" y="4184894"/>
              <a:ext cx="893383" cy="727407"/>
            </a:xfrm>
            <a:prstGeom prst="line">
              <a:avLst/>
            </a:prstGeom>
            <a:ln w="12700">
              <a:solidFill>
                <a:schemeClr val="tx1">
                  <a:lumMod val="85000"/>
                  <a:lumOff val="1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9" name="Skupina 78"/>
            <p:cNvGrpSpPr/>
            <p:nvPr/>
          </p:nvGrpSpPr>
          <p:grpSpPr>
            <a:xfrm rot="17151073">
              <a:off x="5502691" y="4091511"/>
              <a:ext cx="378291" cy="321667"/>
              <a:chOff x="4913789" y="4187453"/>
              <a:chExt cx="378291" cy="321667"/>
            </a:xfrm>
          </p:grpSpPr>
          <p:sp>
            <p:nvSpPr>
              <p:cNvPr id="80" name="Ovál 79"/>
              <p:cNvSpPr/>
              <p:nvPr/>
            </p:nvSpPr>
            <p:spPr>
              <a:xfrm>
                <a:off x="5201821" y="4418861"/>
                <a:ext cx="90259" cy="90259"/>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1" name="Přímá spojnice 80"/>
              <p:cNvCxnSpPr>
                <a:stCxn id="80" idx="1"/>
              </p:cNvCxnSpPr>
              <p:nvPr/>
            </p:nvCxnSpPr>
            <p:spPr>
              <a:xfrm flipH="1" flipV="1">
                <a:off x="4913789" y="4187453"/>
                <a:ext cx="301250" cy="244626"/>
              </a:xfrm>
              <a:prstGeom prst="line">
                <a:avLst/>
              </a:prstGeom>
              <a:ln w="28575">
                <a:solidFill>
                  <a:srgbClr val="00B050"/>
                </a:solidFill>
                <a:prstDash val="solid"/>
                <a:tailEnd type="triangle" w="med" len="lg"/>
              </a:ln>
            </p:spPr>
            <p:style>
              <a:lnRef idx="1">
                <a:schemeClr val="accent1"/>
              </a:lnRef>
              <a:fillRef idx="0">
                <a:schemeClr val="accent1"/>
              </a:fillRef>
              <a:effectRef idx="0">
                <a:schemeClr val="accent1"/>
              </a:effectRef>
              <a:fontRef idx="minor">
                <a:schemeClr val="tx1"/>
              </a:fontRef>
            </p:style>
          </p:cxnSp>
        </p:grpSp>
      </p:grpSp>
      <p:grpSp>
        <p:nvGrpSpPr>
          <p:cNvPr id="82" name="Skupina 81"/>
          <p:cNvGrpSpPr/>
          <p:nvPr/>
        </p:nvGrpSpPr>
        <p:grpSpPr>
          <a:xfrm rot="15951477">
            <a:off x="1990454" y="3527499"/>
            <a:ext cx="966114" cy="932090"/>
            <a:chOff x="4886556" y="4063199"/>
            <a:chExt cx="966114" cy="932090"/>
          </a:xfrm>
        </p:grpSpPr>
        <p:cxnSp>
          <p:nvCxnSpPr>
            <p:cNvPr id="83" name="Přímá spojnice 82"/>
            <p:cNvCxnSpPr/>
            <p:nvPr/>
          </p:nvCxnSpPr>
          <p:spPr>
            <a:xfrm rot="6371825">
              <a:off x="4803568" y="4184894"/>
              <a:ext cx="893383" cy="727407"/>
            </a:xfrm>
            <a:prstGeom prst="line">
              <a:avLst/>
            </a:prstGeom>
            <a:ln w="12700">
              <a:solidFill>
                <a:schemeClr val="tx1">
                  <a:lumMod val="85000"/>
                  <a:lumOff val="15000"/>
                </a:schemeClr>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84" name="Skupina 83"/>
            <p:cNvGrpSpPr/>
            <p:nvPr/>
          </p:nvGrpSpPr>
          <p:grpSpPr>
            <a:xfrm rot="17151073">
              <a:off x="5502691" y="4091511"/>
              <a:ext cx="378291" cy="321667"/>
              <a:chOff x="4913789" y="4187453"/>
              <a:chExt cx="378291" cy="321667"/>
            </a:xfrm>
          </p:grpSpPr>
          <p:sp>
            <p:nvSpPr>
              <p:cNvPr id="85" name="Ovál 84"/>
              <p:cNvSpPr/>
              <p:nvPr/>
            </p:nvSpPr>
            <p:spPr>
              <a:xfrm>
                <a:off x="5201821" y="4418861"/>
                <a:ext cx="90259" cy="90259"/>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6" name="Přímá spojnice 85"/>
              <p:cNvCxnSpPr>
                <a:stCxn id="85" idx="1"/>
              </p:cNvCxnSpPr>
              <p:nvPr/>
            </p:nvCxnSpPr>
            <p:spPr>
              <a:xfrm flipH="1" flipV="1">
                <a:off x="4913789" y="4187453"/>
                <a:ext cx="301250" cy="244626"/>
              </a:xfrm>
              <a:prstGeom prst="line">
                <a:avLst/>
              </a:prstGeom>
              <a:ln w="28575">
                <a:solidFill>
                  <a:srgbClr val="00B050"/>
                </a:solidFill>
                <a:prstDash val="solid"/>
                <a:tailEnd type="triangle" w="med" len="lg"/>
              </a:ln>
            </p:spPr>
            <p:style>
              <a:lnRef idx="1">
                <a:schemeClr val="accent1"/>
              </a:lnRef>
              <a:fillRef idx="0">
                <a:schemeClr val="accent1"/>
              </a:fillRef>
              <a:effectRef idx="0">
                <a:schemeClr val="accent1"/>
              </a:effectRef>
              <a:fontRef idx="minor">
                <a:schemeClr val="tx1"/>
              </a:fontRef>
            </p:style>
          </p:cxnSp>
        </p:grpSp>
      </p:grpSp>
      <p:sp>
        <p:nvSpPr>
          <p:cNvPr id="87" name="Zástupný symbol pro obsah 2"/>
          <p:cNvSpPr>
            <a:spLocks noGrp="1"/>
          </p:cNvSpPr>
          <p:nvPr>
            <p:ph idx="1"/>
          </p:nvPr>
        </p:nvSpPr>
        <p:spPr>
          <a:xfrm>
            <a:off x="5364088" y="1628800"/>
            <a:ext cx="3672408" cy="4781128"/>
          </a:xfrm>
          <a:solidFill>
            <a:schemeClr val="accent1">
              <a:alpha val="14000"/>
            </a:schemeClr>
          </a:solidFill>
          <a:ln>
            <a:solidFill>
              <a:schemeClr val="accent1"/>
            </a:solidFill>
          </a:ln>
        </p:spPr>
        <p:txBody>
          <a:bodyPr/>
          <a:lstStyle/>
          <a:p>
            <a:pPr marL="457200" indent="-457200">
              <a:buFont typeface="+mj-lt"/>
              <a:buAutoNum type="arabicPeriod"/>
            </a:pPr>
            <a:r>
              <a:rPr lang="en-US" dirty="0" smtClean="0"/>
              <a:t>Terminate with prob.:</a:t>
            </a:r>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r>
              <a:rPr lang="en-US" dirty="0"/>
              <a:t>Score </a:t>
            </a:r>
            <a:r>
              <a:rPr lang="en-US" b="1" dirty="0"/>
              <a:t>only </a:t>
            </a:r>
            <a:r>
              <a:rPr lang="en-US" dirty="0" smtClean="0"/>
              <a:t>when terminating</a:t>
            </a:r>
            <a:endParaRPr lang="cs-CZ" dirty="0"/>
          </a:p>
          <a:p>
            <a:pPr marL="457200" indent="-457200">
              <a:buFont typeface="+mj-lt"/>
              <a:buAutoNum type="arabicPeriod"/>
            </a:pPr>
            <a:endParaRPr lang="en-US" dirty="0" smtClean="0"/>
          </a:p>
          <a:p>
            <a:pPr marL="457200" indent="-457200">
              <a:buFont typeface="+mj-lt"/>
              <a:buAutoNum type="arabicPeriod"/>
            </a:pPr>
            <a:r>
              <a:rPr lang="en-US" dirty="0" smtClean="0"/>
              <a:t>Sample </a:t>
            </a:r>
            <a:r>
              <a:rPr lang="en-US" b="1" dirty="0" smtClean="0"/>
              <a:t>r</a:t>
            </a:r>
            <a:r>
              <a:rPr lang="en-US" dirty="0" smtClean="0"/>
              <a:t>’ with pdf:</a:t>
            </a:r>
            <a:endParaRPr lang="cs-CZ" dirty="0"/>
          </a:p>
        </p:txBody>
      </p:sp>
      <p:graphicFrame>
        <p:nvGraphicFramePr>
          <p:cNvPr id="6" name="Objekt 5"/>
          <p:cNvGraphicFramePr>
            <a:graphicFrameLocks noChangeAspect="1"/>
          </p:cNvGraphicFramePr>
          <p:nvPr>
            <p:extLst>
              <p:ext uri="{D42A27DB-BD31-4B8C-83A1-F6EECF244321}">
                <p14:modId xmlns:p14="http://schemas.microsoft.com/office/powerpoint/2010/main" val="558036939"/>
              </p:ext>
            </p:extLst>
          </p:nvPr>
        </p:nvGraphicFramePr>
        <p:xfrm>
          <a:off x="6076950" y="2276475"/>
          <a:ext cx="2151063" cy="979488"/>
        </p:xfrm>
        <a:graphic>
          <a:graphicData uri="http://schemas.openxmlformats.org/presentationml/2006/ole">
            <mc:AlternateContent xmlns:mc="http://schemas.openxmlformats.org/markup-compatibility/2006">
              <mc:Choice xmlns:v="urn:schemas-microsoft-com:vml" Requires="v">
                <p:oleObj spid="_x0000_s372570" name="Rovnice" r:id="rId7" imgW="977760" imgH="444240" progId="Equation.3">
                  <p:embed/>
                </p:oleObj>
              </mc:Choice>
              <mc:Fallback>
                <p:oleObj name="Rovnice" r:id="rId7" imgW="977760" imgH="444240" progId="Equation.3">
                  <p:embed/>
                  <p:pic>
                    <p:nvPicPr>
                      <p:cNvPr id="0" name="Object 2"/>
                      <p:cNvPicPr>
                        <a:picLocks noChangeAspect="1" noChangeArrowheads="1"/>
                      </p:cNvPicPr>
                      <p:nvPr/>
                    </p:nvPicPr>
                    <p:blipFill>
                      <a:blip r:embed="rId8"/>
                      <a:srcRect/>
                      <a:stretch>
                        <a:fillRect/>
                      </a:stretch>
                    </p:blipFill>
                    <p:spPr bwMode="auto">
                      <a:xfrm>
                        <a:off x="6076950" y="2276475"/>
                        <a:ext cx="2151063" cy="979488"/>
                      </a:xfrm>
                      <a:prstGeom prst="rect">
                        <a:avLst/>
                      </a:prstGeom>
                      <a:noFill/>
                      <a:ln>
                        <a:solidFill>
                          <a:schemeClr val="tx1">
                            <a:lumMod val="85000"/>
                            <a:lumOff val="15000"/>
                          </a:schemeClr>
                        </a:solidFill>
                      </a:ln>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181896827"/>
              </p:ext>
            </p:extLst>
          </p:nvPr>
        </p:nvGraphicFramePr>
        <p:xfrm>
          <a:off x="5485705" y="5640283"/>
          <a:ext cx="3406775" cy="447675"/>
        </p:xfrm>
        <a:graphic>
          <a:graphicData uri="http://schemas.openxmlformats.org/presentationml/2006/ole">
            <mc:AlternateContent xmlns:mc="http://schemas.openxmlformats.org/markup-compatibility/2006">
              <mc:Choice xmlns:v="urn:schemas-microsoft-com:vml" Requires="v">
                <p:oleObj spid="_x0000_s372571" name="Rovnice" r:id="rId9" imgW="1549080" imgH="203040" progId="Equation.3">
                  <p:embed/>
                </p:oleObj>
              </mc:Choice>
              <mc:Fallback>
                <p:oleObj name="Rovnice" r:id="rId9" imgW="1549080" imgH="203040" progId="Equation.3">
                  <p:embed/>
                  <p:pic>
                    <p:nvPicPr>
                      <p:cNvPr id="0" name="Objekt 5"/>
                      <p:cNvPicPr>
                        <a:picLocks noChangeAspect="1" noChangeArrowheads="1"/>
                      </p:cNvPicPr>
                      <p:nvPr/>
                    </p:nvPicPr>
                    <p:blipFill>
                      <a:blip r:embed="rId10"/>
                      <a:srcRect/>
                      <a:stretch>
                        <a:fillRect/>
                      </a:stretch>
                    </p:blipFill>
                    <p:spPr bwMode="auto">
                      <a:xfrm>
                        <a:off x="5485705" y="5640283"/>
                        <a:ext cx="3406775" cy="447675"/>
                      </a:xfrm>
                      <a:prstGeom prst="rect">
                        <a:avLst/>
                      </a:prstGeom>
                      <a:noFill/>
                      <a:ln w="9525">
                        <a:solidFill>
                          <a:srgbClr val="26262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kt 1"/>
          <p:cNvGraphicFramePr>
            <a:graphicFrameLocks noChangeAspect="1"/>
          </p:cNvGraphicFramePr>
          <p:nvPr>
            <p:extLst>
              <p:ext uri="{D42A27DB-BD31-4B8C-83A1-F6EECF244321}">
                <p14:modId xmlns:p14="http://schemas.microsoft.com/office/powerpoint/2010/main" val="1631191418"/>
              </p:ext>
            </p:extLst>
          </p:nvPr>
        </p:nvGraphicFramePr>
        <p:xfrm>
          <a:off x="660836" y="1628775"/>
          <a:ext cx="4579938" cy="614363"/>
        </p:xfrm>
        <a:graphic>
          <a:graphicData uri="http://schemas.openxmlformats.org/presentationml/2006/ole">
            <mc:AlternateContent xmlns:mc="http://schemas.openxmlformats.org/markup-compatibility/2006">
              <mc:Choice xmlns:v="urn:schemas-microsoft-com:vml" Requires="v">
                <p:oleObj spid="_x0000_s372572" name="Rovnice" r:id="rId11" imgW="2082600" imgH="279360" progId="Equation.3">
                  <p:embed/>
                </p:oleObj>
              </mc:Choice>
              <mc:Fallback>
                <p:oleObj name="Rovnice" r:id="rId11" imgW="2082600" imgH="279360" progId="Equation.3">
                  <p:embed/>
                  <p:pic>
                    <p:nvPicPr>
                      <p:cNvPr id="0" name="Objek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0836" y="1628775"/>
                        <a:ext cx="4579938" cy="614363"/>
                      </a:xfrm>
                      <a:prstGeom prst="rect">
                        <a:avLst/>
                      </a:prstGeom>
                      <a:noFill/>
                      <a:ln w="9525">
                        <a:solidFill>
                          <a:srgbClr val="26262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6803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bg/>
                                          </p:spTgt>
                                        </p:tgtEl>
                                        <p:attrNameLst>
                                          <p:attrName>style.visibility</p:attrName>
                                        </p:attrNameLst>
                                      </p:cBhvr>
                                      <p:to>
                                        <p:strVal val="visible"/>
                                      </p:to>
                                    </p:set>
                                    <p:animEffect transition="in" filter="fade">
                                      <p:cBhvr>
                                        <p:cTn id="7" dur="500"/>
                                        <p:tgtEl>
                                          <p:spTgt spid="8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xEl>
                                              <p:pRg st="0" end="0"/>
                                            </p:txEl>
                                          </p:spTgt>
                                        </p:tgtEl>
                                        <p:attrNameLst>
                                          <p:attrName>style.visibility</p:attrName>
                                        </p:attrNameLst>
                                      </p:cBhvr>
                                      <p:to>
                                        <p:strVal val="visible"/>
                                      </p:to>
                                    </p:set>
                                    <p:animEffect transition="in" filter="fade">
                                      <p:cBhvr>
                                        <p:cTn id="10" dur="500"/>
                                        <p:tgtEl>
                                          <p:spTgt spid="8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7">
                                            <p:txEl>
                                              <p:pRg st="5" end="5"/>
                                            </p:txEl>
                                          </p:spTgt>
                                        </p:tgtEl>
                                        <p:attrNameLst>
                                          <p:attrName>style.visibility</p:attrName>
                                        </p:attrNameLst>
                                      </p:cBhvr>
                                      <p:to>
                                        <p:strVal val="visible"/>
                                      </p:to>
                                    </p:set>
                                    <p:animEffect transition="in" filter="fade">
                                      <p:cBhvr>
                                        <p:cTn id="18" dur="500"/>
                                        <p:tgtEl>
                                          <p:spTgt spid="87">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7">
                                            <p:txEl>
                                              <p:pRg st="7" end="7"/>
                                            </p:txEl>
                                          </p:spTgt>
                                        </p:tgtEl>
                                        <p:attrNameLst>
                                          <p:attrName>style.visibility</p:attrName>
                                        </p:attrNameLst>
                                      </p:cBhvr>
                                      <p:to>
                                        <p:strVal val="visible"/>
                                      </p:to>
                                    </p:set>
                                    <p:animEffect transition="in" filter="fade">
                                      <p:cBhvr>
                                        <p:cTn id="23" dur="500"/>
                                        <p:tgtEl>
                                          <p:spTgt spid="87">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p:txBody>
          <a:bodyPr/>
          <a:lstStyle/>
          <a:p>
            <a:endParaRPr lang="cs-CZ" dirty="0"/>
          </a:p>
        </p:txBody>
      </p:sp>
      <p:sp>
        <p:nvSpPr>
          <p:cNvPr id="4" name="Nadpis 3"/>
          <p:cNvSpPr>
            <a:spLocks noGrp="1"/>
          </p:cNvSpPr>
          <p:nvPr>
            <p:ph type="title"/>
          </p:nvPr>
        </p:nvSpPr>
        <p:spPr/>
        <p:txBody>
          <a:bodyPr/>
          <a:lstStyle/>
          <a:p>
            <a:r>
              <a:rPr lang="en-US" dirty="0" smtClean="0"/>
              <a:t>Proof of zero-variance</a:t>
            </a:r>
            <a:endParaRPr lang="cs-CZ" dirty="0"/>
          </a:p>
        </p:txBody>
      </p:sp>
      <p:sp>
        <p:nvSpPr>
          <p:cNvPr id="355348" name="Zástupný symbol pro zápatí 355347"/>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
        <p:nvSpPr>
          <p:cNvPr id="355349" name="Zástupný symbol pro číslo snímku 355348"/>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18</a:t>
            </a:fld>
            <a:endParaRPr lang="en-US" altLang="en-US">
              <a:solidFill>
                <a:prstClr val="black"/>
              </a:solidFill>
            </a:endParaRPr>
          </a:p>
        </p:txBody>
      </p:sp>
      <p:sp>
        <p:nvSpPr>
          <p:cNvPr id="42" name="Zástupný symbol pro obsah 4"/>
          <p:cNvSpPr txBox="1">
            <a:spLocks/>
          </p:cNvSpPr>
          <p:nvPr/>
        </p:nvSpPr>
        <p:spPr bwMode="auto">
          <a:xfrm>
            <a:off x="457200" y="2636912"/>
            <a:ext cx="4690864" cy="3494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2"/>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2"/>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2"/>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2"/>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2"/>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US" kern="0" dirty="0" smtClean="0"/>
              <a:t>If  the </a:t>
            </a:r>
            <a:r>
              <a:rPr lang="en-US" i="1" kern="0" dirty="0" smtClean="0"/>
              <a:t>L</a:t>
            </a:r>
            <a:r>
              <a:rPr lang="en-US" kern="0" baseline="30000" dirty="0" smtClean="0"/>
              <a:t>e</a:t>
            </a:r>
            <a:r>
              <a:rPr lang="en-US" kern="0" dirty="0" smtClean="0"/>
              <a:t>(</a:t>
            </a:r>
            <a:r>
              <a:rPr lang="en-US" b="1" kern="0" dirty="0" smtClean="0"/>
              <a:t>r</a:t>
            </a:r>
            <a:r>
              <a:rPr lang="en-US" kern="0" dirty="0" smtClean="0"/>
              <a:t>) term selected</a:t>
            </a:r>
          </a:p>
          <a:p>
            <a:pPr lvl="1"/>
            <a:endParaRPr lang="en-US" kern="0" dirty="0" smtClean="0"/>
          </a:p>
          <a:p>
            <a:pPr lvl="1"/>
            <a:r>
              <a:rPr lang="en-US" kern="0" dirty="0" smtClean="0"/>
              <a:t>Return</a:t>
            </a:r>
          </a:p>
          <a:p>
            <a:pPr lvl="1"/>
            <a:endParaRPr lang="en-US" kern="0" dirty="0"/>
          </a:p>
          <a:p>
            <a:pPr lvl="1"/>
            <a:endParaRPr lang="en-US" kern="0" dirty="0" smtClean="0"/>
          </a:p>
          <a:p>
            <a:pPr lvl="1"/>
            <a:endParaRPr lang="en-US" kern="0" dirty="0"/>
          </a:p>
          <a:p>
            <a:pPr lvl="1"/>
            <a:endParaRPr lang="en-US" kern="0" dirty="0" smtClean="0"/>
          </a:p>
          <a:p>
            <a:pPr lvl="1"/>
            <a:r>
              <a:rPr lang="en-US" kern="0" dirty="0" smtClean="0"/>
              <a:t>Terminate</a:t>
            </a:r>
          </a:p>
        </p:txBody>
      </p:sp>
      <p:graphicFrame>
        <p:nvGraphicFramePr>
          <p:cNvPr id="2" name="Objekt 1"/>
          <p:cNvGraphicFramePr>
            <a:graphicFrameLocks noChangeAspect="1"/>
          </p:cNvGraphicFramePr>
          <p:nvPr>
            <p:extLst>
              <p:ext uri="{D42A27DB-BD31-4B8C-83A1-F6EECF244321}">
                <p14:modId xmlns:p14="http://schemas.microsoft.com/office/powerpoint/2010/main" val="4140534220"/>
              </p:ext>
            </p:extLst>
          </p:nvPr>
        </p:nvGraphicFramePr>
        <p:xfrm>
          <a:off x="1263650" y="3933825"/>
          <a:ext cx="3913188" cy="1008063"/>
        </p:xfrm>
        <a:graphic>
          <a:graphicData uri="http://schemas.openxmlformats.org/presentationml/2006/ole">
            <mc:AlternateContent xmlns:mc="http://schemas.openxmlformats.org/markup-compatibility/2006">
              <mc:Choice xmlns:v="urn:schemas-microsoft-com:vml" Requires="v">
                <p:oleObj spid="_x0000_s374212" name="Rovnice" r:id="rId4" imgW="1777680" imgH="457200" progId="Equation.3">
                  <p:embed/>
                </p:oleObj>
              </mc:Choice>
              <mc:Fallback>
                <p:oleObj name="Rovnice" r:id="rId4" imgW="1777680" imgH="457200" progId="Equation.3">
                  <p:embed/>
                  <p:pic>
                    <p:nvPicPr>
                      <p:cNvPr id="0" name="Objekt 5"/>
                      <p:cNvPicPr>
                        <a:picLocks noChangeAspect="1" noChangeArrowheads="1"/>
                      </p:cNvPicPr>
                      <p:nvPr/>
                    </p:nvPicPr>
                    <p:blipFill>
                      <a:blip r:embed="rId5"/>
                      <a:srcRect/>
                      <a:stretch>
                        <a:fillRect/>
                      </a:stretch>
                    </p:blipFill>
                    <p:spPr bwMode="auto">
                      <a:xfrm>
                        <a:off x="1263650" y="3933825"/>
                        <a:ext cx="3913188" cy="1008063"/>
                      </a:xfrm>
                      <a:prstGeom prst="rect">
                        <a:avLst/>
                      </a:prstGeom>
                      <a:noFill/>
                      <a:ln w="9525">
                        <a:noFill/>
                        <a:miter lim="800000"/>
                        <a:headEnd/>
                        <a:tailEnd/>
                      </a:ln>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631191418"/>
              </p:ext>
            </p:extLst>
          </p:nvPr>
        </p:nvGraphicFramePr>
        <p:xfrm>
          <a:off x="660400" y="1628775"/>
          <a:ext cx="4579938" cy="614363"/>
        </p:xfrm>
        <a:graphic>
          <a:graphicData uri="http://schemas.openxmlformats.org/presentationml/2006/ole">
            <mc:AlternateContent xmlns:mc="http://schemas.openxmlformats.org/markup-compatibility/2006">
              <mc:Choice xmlns:v="urn:schemas-microsoft-com:vml" Requires="v">
                <p:oleObj spid="_x0000_s374213" name="Rovnice" r:id="rId6" imgW="2082800" imgH="279400" progId="Equation.3">
                  <p:embed/>
                </p:oleObj>
              </mc:Choice>
              <mc:Fallback>
                <p:oleObj name="Rovnice" r:id="rId6" imgW="2082800" imgH="279400" progId="Equation.3">
                  <p:embed/>
                  <p:pic>
                    <p:nvPicPr>
                      <p:cNvPr id="0" name="Objek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400" y="1628775"/>
                        <a:ext cx="4579938" cy="614363"/>
                      </a:xfrm>
                      <a:prstGeom prst="rect">
                        <a:avLst/>
                      </a:prstGeom>
                      <a:noFill/>
                      <a:ln w="9525">
                        <a:solidFill>
                          <a:srgbClr val="26262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Skupina 13"/>
          <p:cNvGrpSpPr/>
          <p:nvPr/>
        </p:nvGrpSpPr>
        <p:grpSpPr>
          <a:xfrm>
            <a:off x="5364088" y="1628800"/>
            <a:ext cx="3672408" cy="4781128"/>
            <a:chOff x="5364088" y="1628800"/>
            <a:chExt cx="3672408" cy="4781128"/>
          </a:xfrm>
        </p:grpSpPr>
        <p:sp>
          <p:nvSpPr>
            <p:cNvPr id="15" name="Zástupný symbol pro obsah 2"/>
            <p:cNvSpPr txBox="1">
              <a:spLocks/>
            </p:cNvSpPr>
            <p:nvPr/>
          </p:nvSpPr>
          <p:spPr bwMode="auto">
            <a:xfrm>
              <a:off x="5364088" y="1628800"/>
              <a:ext cx="3672408" cy="4781128"/>
            </a:xfrm>
            <a:prstGeom prst="rect">
              <a:avLst/>
            </a:prstGeom>
            <a:solidFill>
              <a:schemeClr val="accent1">
                <a:alpha val="14000"/>
              </a:schemeClr>
            </a:solid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2"/>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2"/>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2"/>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2"/>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2"/>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457200" indent="-457200">
                <a:buFont typeface="+mj-lt"/>
                <a:buAutoNum type="arabicPeriod"/>
              </a:pPr>
              <a:r>
                <a:rPr lang="en-US" kern="0" smtClean="0"/>
                <a:t>Terminate with prob.:</a:t>
              </a:r>
            </a:p>
            <a:p>
              <a:pPr marL="457200" indent="-457200">
                <a:buFont typeface="+mj-lt"/>
                <a:buAutoNum type="arabicPeriod"/>
              </a:pPr>
              <a:endParaRPr lang="en-US" kern="0" smtClean="0"/>
            </a:p>
            <a:p>
              <a:pPr marL="457200" indent="-457200">
                <a:buFont typeface="+mj-lt"/>
                <a:buAutoNum type="arabicPeriod"/>
              </a:pPr>
              <a:endParaRPr lang="en-US" kern="0" smtClean="0"/>
            </a:p>
            <a:p>
              <a:pPr marL="457200" indent="-457200">
                <a:buFont typeface="+mj-lt"/>
                <a:buAutoNum type="arabicPeriod"/>
              </a:pPr>
              <a:endParaRPr lang="en-US" kern="0" smtClean="0"/>
            </a:p>
            <a:p>
              <a:pPr marL="457200" indent="-457200">
                <a:buFont typeface="+mj-lt"/>
                <a:buAutoNum type="arabicPeriod"/>
              </a:pPr>
              <a:endParaRPr lang="en-US" kern="0" smtClean="0"/>
            </a:p>
            <a:p>
              <a:pPr marL="457200" indent="-457200">
                <a:buFont typeface="+mj-lt"/>
                <a:buAutoNum type="arabicPeriod"/>
              </a:pPr>
              <a:r>
                <a:rPr lang="en-US" kern="0" smtClean="0"/>
                <a:t>Score </a:t>
              </a:r>
              <a:r>
                <a:rPr lang="en-US" b="1" kern="0" smtClean="0"/>
                <a:t>only </a:t>
              </a:r>
              <a:r>
                <a:rPr lang="en-US" kern="0" smtClean="0"/>
                <a:t>when terminating</a:t>
              </a:r>
              <a:endParaRPr lang="cs-CZ" kern="0" smtClean="0"/>
            </a:p>
            <a:p>
              <a:pPr marL="457200" indent="-457200">
                <a:buFont typeface="+mj-lt"/>
                <a:buAutoNum type="arabicPeriod"/>
              </a:pPr>
              <a:endParaRPr lang="en-US" kern="0" smtClean="0"/>
            </a:p>
            <a:p>
              <a:pPr marL="457200" indent="-457200">
                <a:buFont typeface="+mj-lt"/>
                <a:buAutoNum type="arabicPeriod"/>
              </a:pPr>
              <a:r>
                <a:rPr lang="en-US" kern="0" smtClean="0"/>
                <a:t>Sample </a:t>
              </a:r>
              <a:r>
                <a:rPr lang="en-US" b="1" kern="0" smtClean="0"/>
                <a:t>r</a:t>
              </a:r>
              <a:r>
                <a:rPr lang="en-US" kern="0" smtClean="0"/>
                <a:t>’ with pdf:</a:t>
              </a:r>
              <a:endParaRPr lang="cs-CZ" kern="0" dirty="0"/>
            </a:p>
          </p:txBody>
        </p:sp>
        <p:graphicFrame>
          <p:nvGraphicFramePr>
            <p:cNvPr id="16" name="Objekt 15"/>
            <p:cNvGraphicFramePr>
              <a:graphicFrameLocks noChangeAspect="1"/>
            </p:cNvGraphicFramePr>
            <p:nvPr>
              <p:extLst>
                <p:ext uri="{D42A27DB-BD31-4B8C-83A1-F6EECF244321}">
                  <p14:modId xmlns:p14="http://schemas.microsoft.com/office/powerpoint/2010/main" val="3143759769"/>
                </p:ext>
              </p:extLst>
            </p:nvPr>
          </p:nvGraphicFramePr>
          <p:xfrm>
            <a:off x="6076950" y="2276475"/>
            <a:ext cx="2151063" cy="979488"/>
          </p:xfrm>
          <a:graphic>
            <a:graphicData uri="http://schemas.openxmlformats.org/presentationml/2006/ole">
              <mc:AlternateContent xmlns:mc="http://schemas.openxmlformats.org/markup-compatibility/2006">
                <mc:Choice xmlns:v="urn:schemas-microsoft-com:vml" Requires="v">
                  <p:oleObj spid="_x0000_s374214" name="Rovnice" r:id="rId8" imgW="977760" imgH="444240" progId="Equation.3">
                    <p:embed/>
                  </p:oleObj>
                </mc:Choice>
                <mc:Fallback>
                  <p:oleObj name="Rovnice" r:id="rId8" imgW="977760" imgH="444240" progId="Equation.3">
                    <p:embed/>
                    <p:pic>
                      <p:nvPicPr>
                        <p:cNvPr id="0" name=""/>
                        <p:cNvPicPr>
                          <a:picLocks noChangeAspect="1" noChangeArrowheads="1"/>
                        </p:cNvPicPr>
                        <p:nvPr/>
                      </p:nvPicPr>
                      <p:blipFill>
                        <a:blip r:embed="rId9"/>
                        <a:srcRect/>
                        <a:stretch>
                          <a:fillRect/>
                        </a:stretch>
                      </p:blipFill>
                      <p:spPr bwMode="auto">
                        <a:xfrm>
                          <a:off x="6076950" y="2276475"/>
                          <a:ext cx="2151063" cy="979488"/>
                        </a:xfrm>
                        <a:prstGeom prst="rect">
                          <a:avLst/>
                        </a:prstGeom>
                        <a:noFill/>
                        <a:ln>
                          <a:solidFill>
                            <a:schemeClr val="tx1">
                              <a:lumMod val="85000"/>
                              <a:lumOff val="15000"/>
                            </a:schemeClr>
                          </a:solidFill>
                        </a:ln>
                      </p:spPr>
                    </p:pic>
                  </p:oleObj>
                </mc:Fallback>
              </mc:AlternateContent>
            </a:graphicData>
          </a:graphic>
        </p:graphicFrame>
        <p:graphicFrame>
          <p:nvGraphicFramePr>
            <p:cNvPr id="17" name="Objekt 16"/>
            <p:cNvGraphicFramePr>
              <a:graphicFrameLocks noChangeAspect="1"/>
            </p:cNvGraphicFramePr>
            <p:nvPr>
              <p:extLst>
                <p:ext uri="{D42A27DB-BD31-4B8C-83A1-F6EECF244321}">
                  <p14:modId xmlns:p14="http://schemas.microsoft.com/office/powerpoint/2010/main" val="3499129708"/>
                </p:ext>
              </p:extLst>
            </p:nvPr>
          </p:nvGraphicFramePr>
          <p:xfrm>
            <a:off x="5485705" y="5640283"/>
            <a:ext cx="3406775" cy="447675"/>
          </p:xfrm>
          <a:graphic>
            <a:graphicData uri="http://schemas.openxmlformats.org/presentationml/2006/ole">
              <mc:AlternateContent xmlns:mc="http://schemas.openxmlformats.org/markup-compatibility/2006">
                <mc:Choice xmlns:v="urn:schemas-microsoft-com:vml" Requires="v">
                  <p:oleObj spid="_x0000_s374215" name="Rovnice" r:id="rId10" imgW="1549080" imgH="203040" progId="Equation.3">
                    <p:embed/>
                  </p:oleObj>
                </mc:Choice>
                <mc:Fallback>
                  <p:oleObj name="Rovnice" r:id="rId10" imgW="1549080" imgH="203040" progId="Equation.3">
                    <p:embed/>
                    <p:pic>
                      <p:nvPicPr>
                        <p:cNvPr id="0" name=""/>
                        <p:cNvPicPr>
                          <a:picLocks noChangeAspect="1" noChangeArrowheads="1"/>
                        </p:cNvPicPr>
                        <p:nvPr/>
                      </p:nvPicPr>
                      <p:blipFill>
                        <a:blip r:embed="rId11"/>
                        <a:srcRect/>
                        <a:stretch>
                          <a:fillRect/>
                        </a:stretch>
                      </p:blipFill>
                      <p:spPr bwMode="auto">
                        <a:xfrm>
                          <a:off x="5485705" y="5640283"/>
                          <a:ext cx="3406775" cy="447675"/>
                        </a:xfrm>
                        <a:prstGeom prst="rect">
                          <a:avLst/>
                        </a:prstGeom>
                        <a:noFill/>
                        <a:ln w="9525">
                          <a:solidFill>
                            <a:srgbClr val="26262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0667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2" end="2"/>
                                            </p:txEl>
                                          </p:spTgt>
                                        </p:tgtEl>
                                        <p:attrNameLst>
                                          <p:attrName>style.visibility</p:attrName>
                                        </p:attrNameLst>
                                      </p:cBhvr>
                                      <p:to>
                                        <p:strVal val="visible"/>
                                      </p:to>
                                    </p:set>
                                    <p:animEffect transition="in" filter="fade">
                                      <p:cBhvr>
                                        <p:cTn id="7" dur="500"/>
                                        <p:tgtEl>
                                          <p:spTgt spid="4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xEl>
                                              <p:pRg st="7" end="7"/>
                                            </p:txEl>
                                          </p:spTgt>
                                        </p:tgtEl>
                                        <p:attrNameLst>
                                          <p:attrName>style.visibility</p:attrName>
                                        </p:attrNameLst>
                                      </p:cBhvr>
                                      <p:to>
                                        <p:strVal val="visible"/>
                                      </p:to>
                                    </p:set>
                                    <p:animEffect transition="in" filter="fade">
                                      <p:cBhvr>
                                        <p:cTn id="15" dur="500"/>
                                        <p:tgtEl>
                                          <p:spTgt spid="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dirty="0"/>
          </a:p>
        </p:txBody>
      </p:sp>
      <p:sp>
        <p:nvSpPr>
          <p:cNvPr id="4" name="Nadpis 3"/>
          <p:cNvSpPr>
            <a:spLocks noGrp="1"/>
          </p:cNvSpPr>
          <p:nvPr>
            <p:ph type="title"/>
          </p:nvPr>
        </p:nvSpPr>
        <p:spPr/>
        <p:txBody>
          <a:bodyPr/>
          <a:lstStyle/>
          <a:p>
            <a:r>
              <a:rPr lang="en-US" dirty="0" smtClean="0"/>
              <a:t>Proof of zero-variance</a:t>
            </a:r>
            <a:endParaRPr lang="cs-CZ" dirty="0"/>
          </a:p>
        </p:txBody>
      </p:sp>
      <p:sp>
        <p:nvSpPr>
          <p:cNvPr id="355348" name="Zástupný symbol pro zápatí 355347"/>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
        <p:nvSpPr>
          <p:cNvPr id="355349" name="Zástupný symbol pro číslo snímku 355348"/>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19</a:t>
            </a:fld>
            <a:endParaRPr lang="en-US" altLang="en-US">
              <a:solidFill>
                <a:prstClr val="black"/>
              </a:solidFill>
            </a:endParaRPr>
          </a:p>
        </p:txBody>
      </p:sp>
      <p:sp>
        <p:nvSpPr>
          <p:cNvPr id="42" name="Zástupný symbol pro obsah 4"/>
          <p:cNvSpPr txBox="1">
            <a:spLocks/>
          </p:cNvSpPr>
          <p:nvPr/>
        </p:nvSpPr>
        <p:spPr bwMode="auto">
          <a:xfrm>
            <a:off x="457200" y="2636912"/>
            <a:ext cx="4690864" cy="3494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2"/>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2"/>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2"/>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2"/>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2"/>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US" kern="0" dirty="0" smtClean="0"/>
              <a:t>Else:</a:t>
            </a:r>
          </a:p>
          <a:p>
            <a:pPr lvl="1"/>
            <a:r>
              <a:rPr lang="en-US" kern="0" dirty="0" smtClean="0"/>
              <a:t>Return</a:t>
            </a:r>
          </a:p>
          <a:p>
            <a:pPr lvl="1"/>
            <a:endParaRPr lang="en-US" kern="0" dirty="0"/>
          </a:p>
          <a:p>
            <a:pPr lvl="1"/>
            <a:endParaRPr lang="en-US" kern="0" dirty="0" smtClean="0"/>
          </a:p>
          <a:p>
            <a:pPr lvl="1"/>
            <a:endParaRPr lang="en-US" kern="0" dirty="0"/>
          </a:p>
          <a:p>
            <a:pPr lvl="1"/>
            <a:endParaRPr lang="en-US" kern="0" dirty="0" smtClean="0"/>
          </a:p>
        </p:txBody>
      </p:sp>
      <p:graphicFrame>
        <p:nvGraphicFramePr>
          <p:cNvPr id="5" name="Objekt 4"/>
          <p:cNvGraphicFramePr>
            <a:graphicFrameLocks noChangeAspect="1"/>
          </p:cNvGraphicFramePr>
          <p:nvPr>
            <p:extLst>
              <p:ext uri="{D42A27DB-BD31-4B8C-83A1-F6EECF244321}">
                <p14:modId xmlns:p14="http://schemas.microsoft.com/office/powerpoint/2010/main" val="135862241"/>
              </p:ext>
            </p:extLst>
          </p:nvPr>
        </p:nvGraphicFramePr>
        <p:xfrm>
          <a:off x="636588" y="3363913"/>
          <a:ext cx="4635500" cy="3048000"/>
        </p:xfrm>
        <a:graphic>
          <a:graphicData uri="http://schemas.openxmlformats.org/presentationml/2006/ole">
            <mc:AlternateContent xmlns:mc="http://schemas.openxmlformats.org/markup-compatibility/2006">
              <mc:Choice xmlns:v="urn:schemas-microsoft-com:vml" Requires="v">
                <p:oleObj spid="_x0000_s375223" name="Rovnice" r:id="rId4" imgW="2108160" imgH="1384200" progId="Equation.3">
                  <p:embed/>
                </p:oleObj>
              </mc:Choice>
              <mc:Fallback>
                <p:oleObj name="Rovnice" r:id="rId4" imgW="2108160" imgH="1384200" progId="Equation.3">
                  <p:embed/>
                  <p:pic>
                    <p:nvPicPr>
                      <p:cNvPr id="0" name="Objekt 2"/>
                      <p:cNvPicPr>
                        <a:picLocks noChangeAspect="1" noChangeArrowheads="1"/>
                      </p:cNvPicPr>
                      <p:nvPr/>
                    </p:nvPicPr>
                    <p:blipFill>
                      <a:blip r:embed="rId5"/>
                      <a:srcRect/>
                      <a:stretch>
                        <a:fillRect/>
                      </a:stretch>
                    </p:blipFill>
                    <p:spPr bwMode="auto">
                      <a:xfrm>
                        <a:off x="636588" y="3363913"/>
                        <a:ext cx="4635500" cy="3048000"/>
                      </a:xfrm>
                      <a:prstGeom prst="rect">
                        <a:avLst/>
                      </a:prstGeom>
                      <a:noFill/>
                      <a:ln w="9525">
                        <a:noFill/>
                        <a:miter lim="800000"/>
                        <a:headEnd/>
                        <a:tailEnd/>
                      </a:ln>
                    </p:spPr>
                  </p:pic>
                </p:oleObj>
              </mc:Fallback>
            </mc:AlternateContent>
          </a:graphicData>
        </a:graphic>
      </p:graphicFrame>
      <p:sp>
        <p:nvSpPr>
          <p:cNvPr id="7" name="Obdélník 6"/>
          <p:cNvSpPr/>
          <p:nvPr/>
        </p:nvSpPr>
        <p:spPr>
          <a:xfrm>
            <a:off x="660836" y="5386370"/>
            <a:ext cx="189494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660836" y="4383918"/>
            <a:ext cx="4487228" cy="9892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2483768" y="5373216"/>
            <a:ext cx="1894940"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1" name="Objekt 10"/>
          <p:cNvGraphicFramePr>
            <a:graphicFrameLocks noChangeAspect="1"/>
          </p:cNvGraphicFramePr>
          <p:nvPr>
            <p:extLst>
              <p:ext uri="{D42A27DB-BD31-4B8C-83A1-F6EECF244321}">
                <p14:modId xmlns:p14="http://schemas.microsoft.com/office/powerpoint/2010/main" val="1631191418"/>
              </p:ext>
            </p:extLst>
          </p:nvPr>
        </p:nvGraphicFramePr>
        <p:xfrm>
          <a:off x="660400" y="1628775"/>
          <a:ext cx="4579938" cy="614363"/>
        </p:xfrm>
        <a:graphic>
          <a:graphicData uri="http://schemas.openxmlformats.org/presentationml/2006/ole">
            <mc:AlternateContent xmlns:mc="http://schemas.openxmlformats.org/markup-compatibility/2006">
              <mc:Choice xmlns:v="urn:schemas-microsoft-com:vml" Requires="v">
                <p:oleObj spid="_x0000_s375224" name="Rovnice" r:id="rId6" imgW="2082800" imgH="279400" progId="Equation.3">
                  <p:embed/>
                </p:oleObj>
              </mc:Choice>
              <mc:Fallback>
                <p:oleObj name="Rovnice" r:id="rId6" imgW="2082800" imgH="279400" progId="Equation.3">
                  <p:embed/>
                  <p:pic>
                    <p:nvPicPr>
                      <p:cNvPr id="0" name="Objek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400" y="1628775"/>
                        <a:ext cx="4579938" cy="614363"/>
                      </a:xfrm>
                      <a:prstGeom prst="rect">
                        <a:avLst/>
                      </a:prstGeom>
                      <a:noFill/>
                      <a:ln w="9525">
                        <a:solidFill>
                          <a:srgbClr val="26262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 name="Skupina 15"/>
          <p:cNvGrpSpPr/>
          <p:nvPr/>
        </p:nvGrpSpPr>
        <p:grpSpPr>
          <a:xfrm>
            <a:off x="5364088" y="1628800"/>
            <a:ext cx="3672408" cy="4781128"/>
            <a:chOff x="5364088" y="1628800"/>
            <a:chExt cx="3672408" cy="4781128"/>
          </a:xfrm>
        </p:grpSpPr>
        <p:sp>
          <p:nvSpPr>
            <p:cNvPr id="17" name="Zástupný symbol pro obsah 2"/>
            <p:cNvSpPr txBox="1">
              <a:spLocks/>
            </p:cNvSpPr>
            <p:nvPr/>
          </p:nvSpPr>
          <p:spPr bwMode="auto">
            <a:xfrm>
              <a:off x="5364088" y="1628800"/>
              <a:ext cx="3672408" cy="4781128"/>
            </a:xfrm>
            <a:prstGeom prst="rect">
              <a:avLst/>
            </a:prstGeom>
            <a:solidFill>
              <a:schemeClr val="accent1">
                <a:alpha val="14000"/>
              </a:schemeClr>
            </a:solid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2"/>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2"/>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2"/>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2"/>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2"/>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457200" indent="-457200">
                <a:buFont typeface="+mj-lt"/>
                <a:buAutoNum type="arabicPeriod"/>
              </a:pPr>
              <a:r>
                <a:rPr lang="en-US" kern="0" smtClean="0"/>
                <a:t>Terminate with prob.:</a:t>
              </a:r>
            </a:p>
            <a:p>
              <a:pPr marL="457200" indent="-457200">
                <a:buFont typeface="+mj-lt"/>
                <a:buAutoNum type="arabicPeriod"/>
              </a:pPr>
              <a:endParaRPr lang="en-US" kern="0" smtClean="0"/>
            </a:p>
            <a:p>
              <a:pPr marL="457200" indent="-457200">
                <a:buFont typeface="+mj-lt"/>
                <a:buAutoNum type="arabicPeriod"/>
              </a:pPr>
              <a:endParaRPr lang="en-US" kern="0" smtClean="0"/>
            </a:p>
            <a:p>
              <a:pPr marL="457200" indent="-457200">
                <a:buFont typeface="+mj-lt"/>
                <a:buAutoNum type="arabicPeriod"/>
              </a:pPr>
              <a:endParaRPr lang="en-US" kern="0" smtClean="0"/>
            </a:p>
            <a:p>
              <a:pPr marL="457200" indent="-457200">
                <a:buFont typeface="+mj-lt"/>
                <a:buAutoNum type="arabicPeriod"/>
              </a:pPr>
              <a:endParaRPr lang="en-US" kern="0" smtClean="0"/>
            </a:p>
            <a:p>
              <a:pPr marL="457200" indent="-457200">
                <a:buFont typeface="+mj-lt"/>
                <a:buAutoNum type="arabicPeriod"/>
              </a:pPr>
              <a:r>
                <a:rPr lang="en-US" kern="0" smtClean="0"/>
                <a:t>Score </a:t>
              </a:r>
              <a:r>
                <a:rPr lang="en-US" b="1" kern="0" smtClean="0"/>
                <a:t>only </a:t>
              </a:r>
              <a:r>
                <a:rPr lang="en-US" kern="0" smtClean="0"/>
                <a:t>when terminating</a:t>
              </a:r>
              <a:endParaRPr lang="cs-CZ" kern="0" smtClean="0"/>
            </a:p>
            <a:p>
              <a:pPr marL="457200" indent="-457200">
                <a:buFont typeface="+mj-lt"/>
                <a:buAutoNum type="arabicPeriod"/>
              </a:pPr>
              <a:endParaRPr lang="en-US" kern="0" smtClean="0"/>
            </a:p>
            <a:p>
              <a:pPr marL="457200" indent="-457200">
                <a:buFont typeface="+mj-lt"/>
                <a:buAutoNum type="arabicPeriod"/>
              </a:pPr>
              <a:r>
                <a:rPr lang="en-US" kern="0" smtClean="0"/>
                <a:t>Sample </a:t>
              </a:r>
              <a:r>
                <a:rPr lang="en-US" b="1" kern="0" smtClean="0"/>
                <a:t>r</a:t>
              </a:r>
              <a:r>
                <a:rPr lang="en-US" kern="0" smtClean="0"/>
                <a:t>’ with pdf:</a:t>
              </a:r>
              <a:endParaRPr lang="cs-CZ" kern="0" dirty="0"/>
            </a:p>
          </p:txBody>
        </p:sp>
        <p:graphicFrame>
          <p:nvGraphicFramePr>
            <p:cNvPr id="18" name="Objekt 17"/>
            <p:cNvGraphicFramePr>
              <a:graphicFrameLocks noChangeAspect="1"/>
            </p:cNvGraphicFramePr>
            <p:nvPr>
              <p:extLst>
                <p:ext uri="{D42A27DB-BD31-4B8C-83A1-F6EECF244321}">
                  <p14:modId xmlns:p14="http://schemas.microsoft.com/office/powerpoint/2010/main" val="195543406"/>
                </p:ext>
              </p:extLst>
            </p:nvPr>
          </p:nvGraphicFramePr>
          <p:xfrm>
            <a:off x="6076950" y="2276475"/>
            <a:ext cx="2151063" cy="979488"/>
          </p:xfrm>
          <a:graphic>
            <a:graphicData uri="http://schemas.openxmlformats.org/presentationml/2006/ole">
              <mc:AlternateContent xmlns:mc="http://schemas.openxmlformats.org/markup-compatibility/2006">
                <mc:Choice xmlns:v="urn:schemas-microsoft-com:vml" Requires="v">
                  <p:oleObj spid="_x0000_s375225" name="Rovnice" r:id="rId8" imgW="977760" imgH="444240" progId="Equation.3">
                    <p:embed/>
                  </p:oleObj>
                </mc:Choice>
                <mc:Fallback>
                  <p:oleObj name="Rovnice" r:id="rId8" imgW="977760" imgH="444240" progId="Equation.3">
                    <p:embed/>
                    <p:pic>
                      <p:nvPicPr>
                        <p:cNvPr id="0" name=""/>
                        <p:cNvPicPr>
                          <a:picLocks noChangeAspect="1" noChangeArrowheads="1"/>
                        </p:cNvPicPr>
                        <p:nvPr/>
                      </p:nvPicPr>
                      <p:blipFill>
                        <a:blip r:embed="rId9"/>
                        <a:srcRect/>
                        <a:stretch>
                          <a:fillRect/>
                        </a:stretch>
                      </p:blipFill>
                      <p:spPr bwMode="auto">
                        <a:xfrm>
                          <a:off x="6076950" y="2276475"/>
                          <a:ext cx="2151063" cy="979488"/>
                        </a:xfrm>
                        <a:prstGeom prst="rect">
                          <a:avLst/>
                        </a:prstGeom>
                        <a:noFill/>
                        <a:ln>
                          <a:solidFill>
                            <a:schemeClr val="tx1">
                              <a:lumMod val="85000"/>
                              <a:lumOff val="15000"/>
                            </a:schemeClr>
                          </a:solidFill>
                        </a:ln>
                      </p:spPr>
                    </p:pic>
                  </p:oleObj>
                </mc:Fallback>
              </mc:AlternateContent>
            </a:graphicData>
          </a:graphic>
        </p:graphicFrame>
        <p:graphicFrame>
          <p:nvGraphicFramePr>
            <p:cNvPr id="19" name="Objekt 18"/>
            <p:cNvGraphicFramePr>
              <a:graphicFrameLocks noChangeAspect="1"/>
            </p:cNvGraphicFramePr>
            <p:nvPr>
              <p:extLst>
                <p:ext uri="{D42A27DB-BD31-4B8C-83A1-F6EECF244321}">
                  <p14:modId xmlns:p14="http://schemas.microsoft.com/office/powerpoint/2010/main" val="3499129708"/>
                </p:ext>
              </p:extLst>
            </p:nvPr>
          </p:nvGraphicFramePr>
          <p:xfrm>
            <a:off x="5485705" y="5640283"/>
            <a:ext cx="3406775" cy="447675"/>
          </p:xfrm>
          <a:graphic>
            <a:graphicData uri="http://schemas.openxmlformats.org/presentationml/2006/ole">
              <mc:AlternateContent xmlns:mc="http://schemas.openxmlformats.org/markup-compatibility/2006">
                <mc:Choice xmlns:v="urn:schemas-microsoft-com:vml" Requires="v">
                  <p:oleObj spid="_x0000_s375226" name="Rovnice" r:id="rId10" imgW="1549080" imgH="203040" progId="Equation.3">
                    <p:embed/>
                  </p:oleObj>
                </mc:Choice>
                <mc:Fallback>
                  <p:oleObj name="Rovnice" r:id="rId10" imgW="1549080" imgH="203040" progId="Equation.3">
                    <p:embed/>
                    <p:pic>
                      <p:nvPicPr>
                        <p:cNvPr id="0" name=""/>
                        <p:cNvPicPr>
                          <a:picLocks noChangeAspect="1" noChangeArrowheads="1"/>
                        </p:cNvPicPr>
                        <p:nvPr/>
                      </p:nvPicPr>
                      <p:blipFill>
                        <a:blip r:embed="rId11"/>
                        <a:srcRect/>
                        <a:stretch>
                          <a:fillRect/>
                        </a:stretch>
                      </p:blipFill>
                      <p:spPr bwMode="auto">
                        <a:xfrm>
                          <a:off x="5485705" y="5640283"/>
                          <a:ext cx="3406775" cy="447675"/>
                        </a:xfrm>
                        <a:prstGeom prst="rect">
                          <a:avLst/>
                        </a:prstGeom>
                        <a:noFill/>
                        <a:ln w="9525">
                          <a:solidFill>
                            <a:srgbClr val="26262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21228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p:txBody>
          <a:bodyPr/>
          <a:lstStyle/>
          <a:p>
            <a:endParaRPr lang="cs-CZ" dirty="0"/>
          </a:p>
        </p:txBody>
      </p:sp>
      <p:sp>
        <p:nvSpPr>
          <p:cNvPr id="4" name="Nadpis 3"/>
          <p:cNvSpPr>
            <a:spLocks noGrp="1"/>
          </p:cNvSpPr>
          <p:nvPr>
            <p:ph type="title"/>
          </p:nvPr>
        </p:nvSpPr>
        <p:spPr/>
        <p:txBody>
          <a:bodyPr/>
          <a:lstStyle/>
          <a:p>
            <a:r>
              <a:rPr lang="en-US" dirty="0" smtClean="0"/>
              <a:t>Monte Carlo subsurface </a:t>
            </a:r>
            <a:r>
              <a:rPr lang="en-US" dirty="0"/>
              <a:t>s</a:t>
            </a:r>
            <a:r>
              <a:rPr lang="en-US" dirty="0" smtClean="0"/>
              <a:t>cattering</a:t>
            </a:r>
            <a:endParaRPr lang="cs-CZ" dirty="0"/>
          </a:p>
        </p:txBody>
      </p:sp>
      <p:grpSp>
        <p:nvGrpSpPr>
          <p:cNvPr id="19" name="Skupina 18"/>
          <p:cNvGrpSpPr/>
          <p:nvPr/>
        </p:nvGrpSpPr>
        <p:grpSpPr>
          <a:xfrm>
            <a:off x="2571847" y="2204864"/>
            <a:ext cx="4000306" cy="3332851"/>
            <a:chOff x="2627784" y="2132856"/>
            <a:chExt cx="3248084" cy="2706138"/>
          </a:xfrm>
        </p:grpSpPr>
        <p:grpSp>
          <p:nvGrpSpPr>
            <p:cNvPr id="8" name="Skupina 7"/>
            <p:cNvGrpSpPr/>
            <p:nvPr/>
          </p:nvGrpSpPr>
          <p:grpSpPr>
            <a:xfrm>
              <a:off x="2627784" y="3717032"/>
              <a:ext cx="3248084" cy="1121962"/>
              <a:chOff x="3066323" y="2591735"/>
              <a:chExt cx="3248084" cy="1121962"/>
            </a:xfrm>
          </p:grpSpPr>
          <p:sp>
            <p:nvSpPr>
              <p:cNvPr id="7" name="Volný tvar 6"/>
              <p:cNvSpPr/>
              <p:nvPr/>
            </p:nvSpPr>
            <p:spPr>
              <a:xfrm>
                <a:off x="3066323" y="2591735"/>
                <a:ext cx="3248084" cy="1121962"/>
              </a:xfrm>
              <a:custGeom>
                <a:avLst/>
                <a:gdLst>
                  <a:gd name="connsiteX0" fmla="*/ 0 w 3250889"/>
                  <a:gd name="connsiteY0" fmla="*/ 16830 h 409517"/>
                  <a:gd name="connsiteX1" fmla="*/ 58904 w 3250889"/>
                  <a:gd name="connsiteY1" fmla="*/ 11220 h 409517"/>
                  <a:gd name="connsiteX2" fmla="*/ 106587 w 3250889"/>
                  <a:gd name="connsiteY2" fmla="*/ 36464 h 409517"/>
                  <a:gd name="connsiteX3" fmla="*/ 137441 w 3250889"/>
                  <a:gd name="connsiteY3" fmla="*/ 16830 h 409517"/>
                  <a:gd name="connsiteX4" fmla="*/ 157075 w 3250889"/>
                  <a:gd name="connsiteY4" fmla="*/ 42074 h 409517"/>
                  <a:gd name="connsiteX5" fmla="*/ 213173 w 3250889"/>
                  <a:gd name="connsiteY5" fmla="*/ 19635 h 409517"/>
                  <a:gd name="connsiteX6" fmla="*/ 260857 w 3250889"/>
                  <a:gd name="connsiteY6" fmla="*/ 19635 h 409517"/>
                  <a:gd name="connsiteX7" fmla="*/ 294516 w 3250889"/>
                  <a:gd name="connsiteY7" fmla="*/ 39269 h 409517"/>
                  <a:gd name="connsiteX8" fmla="*/ 359029 w 3250889"/>
                  <a:gd name="connsiteY8" fmla="*/ 16830 h 409517"/>
                  <a:gd name="connsiteX9" fmla="*/ 403907 w 3250889"/>
                  <a:gd name="connsiteY9" fmla="*/ 42074 h 409517"/>
                  <a:gd name="connsiteX10" fmla="*/ 471225 w 3250889"/>
                  <a:gd name="connsiteY10" fmla="*/ 14025 h 409517"/>
                  <a:gd name="connsiteX11" fmla="*/ 496469 w 3250889"/>
                  <a:gd name="connsiteY11" fmla="*/ 36464 h 409517"/>
                  <a:gd name="connsiteX12" fmla="*/ 538543 w 3250889"/>
                  <a:gd name="connsiteY12" fmla="*/ 16830 h 409517"/>
                  <a:gd name="connsiteX13" fmla="*/ 583421 w 3250889"/>
                  <a:gd name="connsiteY13" fmla="*/ 25245 h 409517"/>
                  <a:gd name="connsiteX14" fmla="*/ 583421 w 3250889"/>
                  <a:gd name="connsiteY14" fmla="*/ 25245 h 409517"/>
                  <a:gd name="connsiteX15" fmla="*/ 642324 w 3250889"/>
                  <a:gd name="connsiteY15" fmla="*/ 19635 h 409517"/>
                  <a:gd name="connsiteX16" fmla="*/ 661959 w 3250889"/>
                  <a:gd name="connsiteY16" fmla="*/ 36464 h 409517"/>
                  <a:gd name="connsiteX17" fmla="*/ 732081 w 3250889"/>
                  <a:gd name="connsiteY17" fmla="*/ 22440 h 409517"/>
                  <a:gd name="connsiteX18" fmla="*/ 776960 w 3250889"/>
                  <a:gd name="connsiteY18" fmla="*/ 39269 h 409517"/>
                  <a:gd name="connsiteX19" fmla="*/ 847083 w 3250889"/>
                  <a:gd name="connsiteY19" fmla="*/ 25245 h 409517"/>
                  <a:gd name="connsiteX20" fmla="*/ 869522 w 3250889"/>
                  <a:gd name="connsiteY20" fmla="*/ 44879 h 409517"/>
                  <a:gd name="connsiteX21" fmla="*/ 939645 w 3250889"/>
                  <a:gd name="connsiteY21" fmla="*/ 30854 h 409517"/>
                  <a:gd name="connsiteX22" fmla="*/ 964889 w 3250889"/>
                  <a:gd name="connsiteY22" fmla="*/ 28049 h 409517"/>
                  <a:gd name="connsiteX23" fmla="*/ 987328 w 3250889"/>
                  <a:gd name="connsiteY23" fmla="*/ 47684 h 409517"/>
                  <a:gd name="connsiteX24" fmla="*/ 1029402 w 3250889"/>
                  <a:gd name="connsiteY24" fmla="*/ 14025 h 409517"/>
                  <a:gd name="connsiteX25" fmla="*/ 1054646 w 3250889"/>
                  <a:gd name="connsiteY25" fmla="*/ 30854 h 409517"/>
                  <a:gd name="connsiteX26" fmla="*/ 1127573 w 3250889"/>
                  <a:gd name="connsiteY26" fmla="*/ 19635 h 409517"/>
                  <a:gd name="connsiteX27" fmla="*/ 1183672 w 3250889"/>
                  <a:gd name="connsiteY27" fmla="*/ 28049 h 409517"/>
                  <a:gd name="connsiteX28" fmla="*/ 1228550 w 3250889"/>
                  <a:gd name="connsiteY28" fmla="*/ 42074 h 409517"/>
                  <a:gd name="connsiteX29" fmla="*/ 1281843 w 3250889"/>
                  <a:gd name="connsiteY29" fmla="*/ 25245 h 409517"/>
                  <a:gd name="connsiteX30" fmla="*/ 1332332 w 3250889"/>
                  <a:gd name="connsiteY30" fmla="*/ 30854 h 409517"/>
                  <a:gd name="connsiteX31" fmla="*/ 1391235 w 3250889"/>
                  <a:gd name="connsiteY31" fmla="*/ 28049 h 409517"/>
                  <a:gd name="connsiteX32" fmla="*/ 1416479 w 3250889"/>
                  <a:gd name="connsiteY32" fmla="*/ 42074 h 409517"/>
                  <a:gd name="connsiteX33" fmla="*/ 1458553 w 3250889"/>
                  <a:gd name="connsiteY33" fmla="*/ 28049 h 409517"/>
                  <a:gd name="connsiteX34" fmla="*/ 1489407 w 3250889"/>
                  <a:gd name="connsiteY34" fmla="*/ 39269 h 409517"/>
                  <a:gd name="connsiteX35" fmla="*/ 1548310 w 3250889"/>
                  <a:gd name="connsiteY35" fmla="*/ 22440 h 409517"/>
                  <a:gd name="connsiteX36" fmla="*/ 1610018 w 3250889"/>
                  <a:gd name="connsiteY36" fmla="*/ 42074 h 409517"/>
                  <a:gd name="connsiteX37" fmla="*/ 1680140 w 3250889"/>
                  <a:gd name="connsiteY37" fmla="*/ 22440 h 409517"/>
                  <a:gd name="connsiteX38" fmla="*/ 1722214 w 3250889"/>
                  <a:gd name="connsiteY38" fmla="*/ 36464 h 409517"/>
                  <a:gd name="connsiteX39" fmla="*/ 1778312 w 3250889"/>
                  <a:gd name="connsiteY39" fmla="*/ 25245 h 409517"/>
                  <a:gd name="connsiteX40" fmla="*/ 1831605 w 3250889"/>
                  <a:gd name="connsiteY40" fmla="*/ 42074 h 409517"/>
                  <a:gd name="connsiteX41" fmla="*/ 1884899 w 3250889"/>
                  <a:gd name="connsiteY41" fmla="*/ 33659 h 409517"/>
                  <a:gd name="connsiteX42" fmla="*/ 1912948 w 3250889"/>
                  <a:gd name="connsiteY42" fmla="*/ 47684 h 409517"/>
                  <a:gd name="connsiteX43" fmla="*/ 1957826 w 3250889"/>
                  <a:gd name="connsiteY43" fmla="*/ 22440 h 409517"/>
                  <a:gd name="connsiteX44" fmla="*/ 2013924 w 3250889"/>
                  <a:gd name="connsiteY44" fmla="*/ 36464 h 409517"/>
                  <a:gd name="connsiteX45" fmla="*/ 2053193 w 3250889"/>
                  <a:gd name="connsiteY45" fmla="*/ 30854 h 409517"/>
                  <a:gd name="connsiteX46" fmla="*/ 2067218 w 3250889"/>
                  <a:gd name="connsiteY46" fmla="*/ 36464 h 409517"/>
                  <a:gd name="connsiteX47" fmla="*/ 2126121 w 3250889"/>
                  <a:gd name="connsiteY47" fmla="*/ 22440 h 409517"/>
                  <a:gd name="connsiteX48" fmla="*/ 2165389 w 3250889"/>
                  <a:gd name="connsiteY48" fmla="*/ 28049 h 409517"/>
                  <a:gd name="connsiteX49" fmla="*/ 2229902 w 3250889"/>
                  <a:gd name="connsiteY49" fmla="*/ 30854 h 409517"/>
                  <a:gd name="connsiteX50" fmla="*/ 2252342 w 3250889"/>
                  <a:gd name="connsiteY50" fmla="*/ 14025 h 409517"/>
                  <a:gd name="connsiteX51" fmla="*/ 2300025 w 3250889"/>
                  <a:gd name="connsiteY51" fmla="*/ 33659 h 409517"/>
                  <a:gd name="connsiteX52" fmla="*/ 2361733 w 3250889"/>
                  <a:gd name="connsiteY52" fmla="*/ 19635 h 409517"/>
                  <a:gd name="connsiteX53" fmla="*/ 2384172 w 3250889"/>
                  <a:gd name="connsiteY53" fmla="*/ 39269 h 409517"/>
                  <a:gd name="connsiteX54" fmla="*/ 2420636 w 3250889"/>
                  <a:gd name="connsiteY54" fmla="*/ 11220 h 409517"/>
                  <a:gd name="connsiteX55" fmla="*/ 2451490 w 3250889"/>
                  <a:gd name="connsiteY55" fmla="*/ 33659 h 409517"/>
                  <a:gd name="connsiteX56" fmla="*/ 2518808 w 3250889"/>
                  <a:gd name="connsiteY56" fmla="*/ 22440 h 409517"/>
                  <a:gd name="connsiteX57" fmla="*/ 2552467 w 3250889"/>
                  <a:gd name="connsiteY57" fmla="*/ 39269 h 409517"/>
                  <a:gd name="connsiteX58" fmla="*/ 2588931 w 3250889"/>
                  <a:gd name="connsiteY58" fmla="*/ 22440 h 409517"/>
                  <a:gd name="connsiteX59" fmla="*/ 2664663 w 3250889"/>
                  <a:gd name="connsiteY59" fmla="*/ 36464 h 409517"/>
                  <a:gd name="connsiteX60" fmla="*/ 2712347 w 3250889"/>
                  <a:gd name="connsiteY60" fmla="*/ 22440 h 409517"/>
                  <a:gd name="connsiteX61" fmla="*/ 2748810 w 3250889"/>
                  <a:gd name="connsiteY61" fmla="*/ 25245 h 409517"/>
                  <a:gd name="connsiteX62" fmla="*/ 2796494 w 3250889"/>
                  <a:gd name="connsiteY62" fmla="*/ 8415 h 409517"/>
                  <a:gd name="connsiteX63" fmla="*/ 2869421 w 3250889"/>
                  <a:gd name="connsiteY63" fmla="*/ 39269 h 409517"/>
                  <a:gd name="connsiteX64" fmla="*/ 2889056 w 3250889"/>
                  <a:gd name="connsiteY64" fmla="*/ 39269 h 409517"/>
                  <a:gd name="connsiteX65" fmla="*/ 2917105 w 3250889"/>
                  <a:gd name="connsiteY65" fmla="*/ 8415 h 409517"/>
                  <a:gd name="connsiteX66" fmla="*/ 2973203 w 3250889"/>
                  <a:gd name="connsiteY66" fmla="*/ 33659 h 409517"/>
                  <a:gd name="connsiteX67" fmla="*/ 3012472 w 3250889"/>
                  <a:gd name="connsiteY67" fmla="*/ 33659 h 409517"/>
                  <a:gd name="connsiteX68" fmla="*/ 3012472 w 3250889"/>
                  <a:gd name="connsiteY68" fmla="*/ 0 h 409517"/>
                  <a:gd name="connsiteX69" fmla="*/ 3102229 w 3250889"/>
                  <a:gd name="connsiteY69" fmla="*/ 33659 h 409517"/>
                  <a:gd name="connsiteX70" fmla="*/ 3119058 w 3250889"/>
                  <a:gd name="connsiteY70" fmla="*/ 16830 h 409517"/>
                  <a:gd name="connsiteX71" fmla="*/ 3135888 w 3250889"/>
                  <a:gd name="connsiteY71" fmla="*/ 19635 h 409517"/>
                  <a:gd name="connsiteX72" fmla="*/ 3189181 w 3250889"/>
                  <a:gd name="connsiteY72" fmla="*/ 19635 h 409517"/>
                  <a:gd name="connsiteX73" fmla="*/ 3239669 w 3250889"/>
                  <a:gd name="connsiteY73" fmla="*/ 36464 h 409517"/>
                  <a:gd name="connsiteX74" fmla="*/ 3248084 w 3250889"/>
                  <a:gd name="connsiteY74" fmla="*/ 22440 h 409517"/>
                  <a:gd name="connsiteX75" fmla="*/ 3250889 w 3250889"/>
                  <a:gd name="connsiteY75" fmla="*/ 409517 h 409517"/>
                  <a:gd name="connsiteX76" fmla="*/ 11220 w 3250889"/>
                  <a:gd name="connsiteY76" fmla="*/ 395492 h 409517"/>
                  <a:gd name="connsiteX77" fmla="*/ 0 w 3250889"/>
                  <a:gd name="connsiteY77" fmla="*/ 16830 h 409517"/>
                  <a:gd name="connsiteX0" fmla="*/ 0 w 3248084"/>
                  <a:gd name="connsiteY0" fmla="*/ 16830 h 1121964"/>
                  <a:gd name="connsiteX1" fmla="*/ 58904 w 3248084"/>
                  <a:gd name="connsiteY1" fmla="*/ 11220 h 1121964"/>
                  <a:gd name="connsiteX2" fmla="*/ 106587 w 3248084"/>
                  <a:gd name="connsiteY2" fmla="*/ 36464 h 1121964"/>
                  <a:gd name="connsiteX3" fmla="*/ 137441 w 3248084"/>
                  <a:gd name="connsiteY3" fmla="*/ 16830 h 1121964"/>
                  <a:gd name="connsiteX4" fmla="*/ 157075 w 3248084"/>
                  <a:gd name="connsiteY4" fmla="*/ 42074 h 1121964"/>
                  <a:gd name="connsiteX5" fmla="*/ 213173 w 3248084"/>
                  <a:gd name="connsiteY5" fmla="*/ 19635 h 1121964"/>
                  <a:gd name="connsiteX6" fmla="*/ 260857 w 3248084"/>
                  <a:gd name="connsiteY6" fmla="*/ 19635 h 1121964"/>
                  <a:gd name="connsiteX7" fmla="*/ 294516 w 3248084"/>
                  <a:gd name="connsiteY7" fmla="*/ 39269 h 1121964"/>
                  <a:gd name="connsiteX8" fmla="*/ 359029 w 3248084"/>
                  <a:gd name="connsiteY8" fmla="*/ 16830 h 1121964"/>
                  <a:gd name="connsiteX9" fmla="*/ 403907 w 3248084"/>
                  <a:gd name="connsiteY9" fmla="*/ 42074 h 1121964"/>
                  <a:gd name="connsiteX10" fmla="*/ 471225 w 3248084"/>
                  <a:gd name="connsiteY10" fmla="*/ 14025 h 1121964"/>
                  <a:gd name="connsiteX11" fmla="*/ 496469 w 3248084"/>
                  <a:gd name="connsiteY11" fmla="*/ 36464 h 1121964"/>
                  <a:gd name="connsiteX12" fmla="*/ 538543 w 3248084"/>
                  <a:gd name="connsiteY12" fmla="*/ 16830 h 1121964"/>
                  <a:gd name="connsiteX13" fmla="*/ 583421 w 3248084"/>
                  <a:gd name="connsiteY13" fmla="*/ 25245 h 1121964"/>
                  <a:gd name="connsiteX14" fmla="*/ 583421 w 3248084"/>
                  <a:gd name="connsiteY14" fmla="*/ 25245 h 1121964"/>
                  <a:gd name="connsiteX15" fmla="*/ 642324 w 3248084"/>
                  <a:gd name="connsiteY15" fmla="*/ 19635 h 1121964"/>
                  <a:gd name="connsiteX16" fmla="*/ 661959 w 3248084"/>
                  <a:gd name="connsiteY16" fmla="*/ 36464 h 1121964"/>
                  <a:gd name="connsiteX17" fmla="*/ 732081 w 3248084"/>
                  <a:gd name="connsiteY17" fmla="*/ 22440 h 1121964"/>
                  <a:gd name="connsiteX18" fmla="*/ 776960 w 3248084"/>
                  <a:gd name="connsiteY18" fmla="*/ 39269 h 1121964"/>
                  <a:gd name="connsiteX19" fmla="*/ 847083 w 3248084"/>
                  <a:gd name="connsiteY19" fmla="*/ 25245 h 1121964"/>
                  <a:gd name="connsiteX20" fmla="*/ 869522 w 3248084"/>
                  <a:gd name="connsiteY20" fmla="*/ 44879 h 1121964"/>
                  <a:gd name="connsiteX21" fmla="*/ 939645 w 3248084"/>
                  <a:gd name="connsiteY21" fmla="*/ 30854 h 1121964"/>
                  <a:gd name="connsiteX22" fmla="*/ 964889 w 3248084"/>
                  <a:gd name="connsiteY22" fmla="*/ 28049 h 1121964"/>
                  <a:gd name="connsiteX23" fmla="*/ 987328 w 3248084"/>
                  <a:gd name="connsiteY23" fmla="*/ 47684 h 1121964"/>
                  <a:gd name="connsiteX24" fmla="*/ 1029402 w 3248084"/>
                  <a:gd name="connsiteY24" fmla="*/ 14025 h 1121964"/>
                  <a:gd name="connsiteX25" fmla="*/ 1054646 w 3248084"/>
                  <a:gd name="connsiteY25" fmla="*/ 30854 h 1121964"/>
                  <a:gd name="connsiteX26" fmla="*/ 1127573 w 3248084"/>
                  <a:gd name="connsiteY26" fmla="*/ 19635 h 1121964"/>
                  <a:gd name="connsiteX27" fmla="*/ 1183672 w 3248084"/>
                  <a:gd name="connsiteY27" fmla="*/ 28049 h 1121964"/>
                  <a:gd name="connsiteX28" fmla="*/ 1228550 w 3248084"/>
                  <a:gd name="connsiteY28" fmla="*/ 42074 h 1121964"/>
                  <a:gd name="connsiteX29" fmla="*/ 1281843 w 3248084"/>
                  <a:gd name="connsiteY29" fmla="*/ 25245 h 1121964"/>
                  <a:gd name="connsiteX30" fmla="*/ 1332332 w 3248084"/>
                  <a:gd name="connsiteY30" fmla="*/ 30854 h 1121964"/>
                  <a:gd name="connsiteX31" fmla="*/ 1391235 w 3248084"/>
                  <a:gd name="connsiteY31" fmla="*/ 28049 h 1121964"/>
                  <a:gd name="connsiteX32" fmla="*/ 1416479 w 3248084"/>
                  <a:gd name="connsiteY32" fmla="*/ 42074 h 1121964"/>
                  <a:gd name="connsiteX33" fmla="*/ 1458553 w 3248084"/>
                  <a:gd name="connsiteY33" fmla="*/ 28049 h 1121964"/>
                  <a:gd name="connsiteX34" fmla="*/ 1489407 w 3248084"/>
                  <a:gd name="connsiteY34" fmla="*/ 39269 h 1121964"/>
                  <a:gd name="connsiteX35" fmla="*/ 1548310 w 3248084"/>
                  <a:gd name="connsiteY35" fmla="*/ 22440 h 1121964"/>
                  <a:gd name="connsiteX36" fmla="*/ 1610018 w 3248084"/>
                  <a:gd name="connsiteY36" fmla="*/ 42074 h 1121964"/>
                  <a:gd name="connsiteX37" fmla="*/ 1680140 w 3248084"/>
                  <a:gd name="connsiteY37" fmla="*/ 22440 h 1121964"/>
                  <a:gd name="connsiteX38" fmla="*/ 1722214 w 3248084"/>
                  <a:gd name="connsiteY38" fmla="*/ 36464 h 1121964"/>
                  <a:gd name="connsiteX39" fmla="*/ 1778312 w 3248084"/>
                  <a:gd name="connsiteY39" fmla="*/ 25245 h 1121964"/>
                  <a:gd name="connsiteX40" fmla="*/ 1831605 w 3248084"/>
                  <a:gd name="connsiteY40" fmla="*/ 42074 h 1121964"/>
                  <a:gd name="connsiteX41" fmla="*/ 1884899 w 3248084"/>
                  <a:gd name="connsiteY41" fmla="*/ 33659 h 1121964"/>
                  <a:gd name="connsiteX42" fmla="*/ 1912948 w 3248084"/>
                  <a:gd name="connsiteY42" fmla="*/ 47684 h 1121964"/>
                  <a:gd name="connsiteX43" fmla="*/ 1957826 w 3248084"/>
                  <a:gd name="connsiteY43" fmla="*/ 22440 h 1121964"/>
                  <a:gd name="connsiteX44" fmla="*/ 2013924 w 3248084"/>
                  <a:gd name="connsiteY44" fmla="*/ 36464 h 1121964"/>
                  <a:gd name="connsiteX45" fmla="*/ 2053193 w 3248084"/>
                  <a:gd name="connsiteY45" fmla="*/ 30854 h 1121964"/>
                  <a:gd name="connsiteX46" fmla="*/ 2067218 w 3248084"/>
                  <a:gd name="connsiteY46" fmla="*/ 36464 h 1121964"/>
                  <a:gd name="connsiteX47" fmla="*/ 2126121 w 3248084"/>
                  <a:gd name="connsiteY47" fmla="*/ 22440 h 1121964"/>
                  <a:gd name="connsiteX48" fmla="*/ 2165389 w 3248084"/>
                  <a:gd name="connsiteY48" fmla="*/ 28049 h 1121964"/>
                  <a:gd name="connsiteX49" fmla="*/ 2229902 w 3248084"/>
                  <a:gd name="connsiteY49" fmla="*/ 30854 h 1121964"/>
                  <a:gd name="connsiteX50" fmla="*/ 2252342 w 3248084"/>
                  <a:gd name="connsiteY50" fmla="*/ 14025 h 1121964"/>
                  <a:gd name="connsiteX51" fmla="*/ 2300025 w 3248084"/>
                  <a:gd name="connsiteY51" fmla="*/ 33659 h 1121964"/>
                  <a:gd name="connsiteX52" fmla="*/ 2361733 w 3248084"/>
                  <a:gd name="connsiteY52" fmla="*/ 19635 h 1121964"/>
                  <a:gd name="connsiteX53" fmla="*/ 2384172 w 3248084"/>
                  <a:gd name="connsiteY53" fmla="*/ 39269 h 1121964"/>
                  <a:gd name="connsiteX54" fmla="*/ 2420636 w 3248084"/>
                  <a:gd name="connsiteY54" fmla="*/ 11220 h 1121964"/>
                  <a:gd name="connsiteX55" fmla="*/ 2451490 w 3248084"/>
                  <a:gd name="connsiteY55" fmla="*/ 33659 h 1121964"/>
                  <a:gd name="connsiteX56" fmla="*/ 2518808 w 3248084"/>
                  <a:gd name="connsiteY56" fmla="*/ 22440 h 1121964"/>
                  <a:gd name="connsiteX57" fmla="*/ 2552467 w 3248084"/>
                  <a:gd name="connsiteY57" fmla="*/ 39269 h 1121964"/>
                  <a:gd name="connsiteX58" fmla="*/ 2588931 w 3248084"/>
                  <a:gd name="connsiteY58" fmla="*/ 22440 h 1121964"/>
                  <a:gd name="connsiteX59" fmla="*/ 2664663 w 3248084"/>
                  <a:gd name="connsiteY59" fmla="*/ 36464 h 1121964"/>
                  <a:gd name="connsiteX60" fmla="*/ 2712347 w 3248084"/>
                  <a:gd name="connsiteY60" fmla="*/ 22440 h 1121964"/>
                  <a:gd name="connsiteX61" fmla="*/ 2748810 w 3248084"/>
                  <a:gd name="connsiteY61" fmla="*/ 25245 h 1121964"/>
                  <a:gd name="connsiteX62" fmla="*/ 2796494 w 3248084"/>
                  <a:gd name="connsiteY62" fmla="*/ 8415 h 1121964"/>
                  <a:gd name="connsiteX63" fmla="*/ 2869421 w 3248084"/>
                  <a:gd name="connsiteY63" fmla="*/ 39269 h 1121964"/>
                  <a:gd name="connsiteX64" fmla="*/ 2889056 w 3248084"/>
                  <a:gd name="connsiteY64" fmla="*/ 39269 h 1121964"/>
                  <a:gd name="connsiteX65" fmla="*/ 2917105 w 3248084"/>
                  <a:gd name="connsiteY65" fmla="*/ 8415 h 1121964"/>
                  <a:gd name="connsiteX66" fmla="*/ 2973203 w 3248084"/>
                  <a:gd name="connsiteY66" fmla="*/ 33659 h 1121964"/>
                  <a:gd name="connsiteX67" fmla="*/ 3012472 w 3248084"/>
                  <a:gd name="connsiteY67" fmla="*/ 33659 h 1121964"/>
                  <a:gd name="connsiteX68" fmla="*/ 3012472 w 3248084"/>
                  <a:gd name="connsiteY68" fmla="*/ 0 h 1121964"/>
                  <a:gd name="connsiteX69" fmla="*/ 3102229 w 3248084"/>
                  <a:gd name="connsiteY69" fmla="*/ 33659 h 1121964"/>
                  <a:gd name="connsiteX70" fmla="*/ 3119058 w 3248084"/>
                  <a:gd name="connsiteY70" fmla="*/ 16830 h 1121964"/>
                  <a:gd name="connsiteX71" fmla="*/ 3135888 w 3248084"/>
                  <a:gd name="connsiteY71" fmla="*/ 19635 h 1121964"/>
                  <a:gd name="connsiteX72" fmla="*/ 3189181 w 3248084"/>
                  <a:gd name="connsiteY72" fmla="*/ 19635 h 1121964"/>
                  <a:gd name="connsiteX73" fmla="*/ 3239669 w 3248084"/>
                  <a:gd name="connsiteY73" fmla="*/ 36464 h 1121964"/>
                  <a:gd name="connsiteX74" fmla="*/ 3248084 w 3248084"/>
                  <a:gd name="connsiteY74" fmla="*/ 22440 h 1121964"/>
                  <a:gd name="connsiteX75" fmla="*/ 3248084 w 3248084"/>
                  <a:gd name="connsiteY75" fmla="*/ 1121964 h 1121964"/>
                  <a:gd name="connsiteX76" fmla="*/ 11220 w 3248084"/>
                  <a:gd name="connsiteY76" fmla="*/ 395492 h 1121964"/>
                  <a:gd name="connsiteX77" fmla="*/ 0 w 3248084"/>
                  <a:gd name="connsiteY77" fmla="*/ 16830 h 1121964"/>
                  <a:gd name="connsiteX0" fmla="*/ 0 w 3248084"/>
                  <a:gd name="connsiteY0" fmla="*/ 16830 h 1130377"/>
                  <a:gd name="connsiteX1" fmla="*/ 58904 w 3248084"/>
                  <a:gd name="connsiteY1" fmla="*/ 11220 h 1130377"/>
                  <a:gd name="connsiteX2" fmla="*/ 106587 w 3248084"/>
                  <a:gd name="connsiteY2" fmla="*/ 36464 h 1130377"/>
                  <a:gd name="connsiteX3" fmla="*/ 137441 w 3248084"/>
                  <a:gd name="connsiteY3" fmla="*/ 16830 h 1130377"/>
                  <a:gd name="connsiteX4" fmla="*/ 157075 w 3248084"/>
                  <a:gd name="connsiteY4" fmla="*/ 42074 h 1130377"/>
                  <a:gd name="connsiteX5" fmla="*/ 213173 w 3248084"/>
                  <a:gd name="connsiteY5" fmla="*/ 19635 h 1130377"/>
                  <a:gd name="connsiteX6" fmla="*/ 260857 w 3248084"/>
                  <a:gd name="connsiteY6" fmla="*/ 19635 h 1130377"/>
                  <a:gd name="connsiteX7" fmla="*/ 294516 w 3248084"/>
                  <a:gd name="connsiteY7" fmla="*/ 39269 h 1130377"/>
                  <a:gd name="connsiteX8" fmla="*/ 359029 w 3248084"/>
                  <a:gd name="connsiteY8" fmla="*/ 16830 h 1130377"/>
                  <a:gd name="connsiteX9" fmla="*/ 403907 w 3248084"/>
                  <a:gd name="connsiteY9" fmla="*/ 42074 h 1130377"/>
                  <a:gd name="connsiteX10" fmla="*/ 471225 w 3248084"/>
                  <a:gd name="connsiteY10" fmla="*/ 14025 h 1130377"/>
                  <a:gd name="connsiteX11" fmla="*/ 496469 w 3248084"/>
                  <a:gd name="connsiteY11" fmla="*/ 36464 h 1130377"/>
                  <a:gd name="connsiteX12" fmla="*/ 538543 w 3248084"/>
                  <a:gd name="connsiteY12" fmla="*/ 16830 h 1130377"/>
                  <a:gd name="connsiteX13" fmla="*/ 583421 w 3248084"/>
                  <a:gd name="connsiteY13" fmla="*/ 25245 h 1130377"/>
                  <a:gd name="connsiteX14" fmla="*/ 583421 w 3248084"/>
                  <a:gd name="connsiteY14" fmla="*/ 25245 h 1130377"/>
                  <a:gd name="connsiteX15" fmla="*/ 642324 w 3248084"/>
                  <a:gd name="connsiteY15" fmla="*/ 19635 h 1130377"/>
                  <a:gd name="connsiteX16" fmla="*/ 661959 w 3248084"/>
                  <a:gd name="connsiteY16" fmla="*/ 36464 h 1130377"/>
                  <a:gd name="connsiteX17" fmla="*/ 732081 w 3248084"/>
                  <a:gd name="connsiteY17" fmla="*/ 22440 h 1130377"/>
                  <a:gd name="connsiteX18" fmla="*/ 776960 w 3248084"/>
                  <a:gd name="connsiteY18" fmla="*/ 39269 h 1130377"/>
                  <a:gd name="connsiteX19" fmla="*/ 847083 w 3248084"/>
                  <a:gd name="connsiteY19" fmla="*/ 25245 h 1130377"/>
                  <a:gd name="connsiteX20" fmla="*/ 869522 w 3248084"/>
                  <a:gd name="connsiteY20" fmla="*/ 44879 h 1130377"/>
                  <a:gd name="connsiteX21" fmla="*/ 939645 w 3248084"/>
                  <a:gd name="connsiteY21" fmla="*/ 30854 h 1130377"/>
                  <a:gd name="connsiteX22" fmla="*/ 964889 w 3248084"/>
                  <a:gd name="connsiteY22" fmla="*/ 28049 h 1130377"/>
                  <a:gd name="connsiteX23" fmla="*/ 987328 w 3248084"/>
                  <a:gd name="connsiteY23" fmla="*/ 47684 h 1130377"/>
                  <a:gd name="connsiteX24" fmla="*/ 1029402 w 3248084"/>
                  <a:gd name="connsiteY24" fmla="*/ 14025 h 1130377"/>
                  <a:gd name="connsiteX25" fmla="*/ 1054646 w 3248084"/>
                  <a:gd name="connsiteY25" fmla="*/ 30854 h 1130377"/>
                  <a:gd name="connsiteX26" fmla="*/ 1127573 w 3248084"/>
                  <a:gd name="connsiteY26" fmla="*/ 19635 h 1130377"/>
                  <a:gd name="connsiteX27" fmla="*/ 1183672 w 3248084"/>
                  <a:gd name="connsiteY27" fmla="*/ 28049 h 1130377"/>
                  <a:gd name="connsiteX28" fmla="*/ 1228550 w 3248084"/>
                  <a:gd name="connsiteY28" fmla="*/ 42074 h 1130377"/>
                  <a:gd name="connsiteX29" fmla="*/ 1281843 w 3248084"/>
                  <a:gd name="connsiteY29" fmla="*/ 25245 h 1130377"/>
                  <a:gd name="connsiteX30" fmla="*/ 1332332 w 3248084"/>
                  <a:gd name="connsiteY30" fmla="*/ 30854 h 1130377"/>
                  <a:gd name="connsiteX31" fmla="*/ 1391235 w 3248084"/>
                  <a:gd name="connsiteY31" fmla="*/ 28049 h 1130377"/>
                  <a:gd name="connsiteX32" fmla="*/ 1416479 w 3248084"/>
                  <a:gd name="connsiteY32" fmla="*/ 42074 h 1130377"/>
                  <a:gd name="connsiteX33" fmla="*/ 1458553 w 3248084"/>
                  <a:gd name="connsiteY33" fmla="*/ 28049 h 1130377"/>
                  <a:gd name="connsiteX34" fmla="*/ 1489407 w 3248084"/>
                  <a:gd name="connsiteY34" fmla="*/ 39269 h 1130377"/>
                  <a:gd name="connsiteX35" fmla="*/ 1548310 w 3248084"/>
                  <a:gd name="connsiteY35" fmla="*/ 22440 h 1130377"/>
                  <a:gd name="connsiteX36" fmla="*/ 1610018 w 3248084"/>
                  <a:gd name="connsiteY36" fmla="*/ 42074 h 1130377"/>
                  <a:gd name="connsiteX37" fmla="*/ 1680140 w 3248084"/>
                  <a:gd name="connsiteY37" fmla="*/ 22440 h 1130377"/>
                  <a:gd name="connsiteX38" fmla="*/ 1722214 w 3248084"/>
                  <a:gd name="connsiteY38" fmla="*/ 36464 h 1130377"/>
                  <a:gd name="connsiteX39" fmla="*/ 1778312 w 3248084"/>
                  <a:gd name="connsiteY39" fmla="*/ 25245 h 1130377"/>
                  <a:gd name="connsiteX40" fmla="*/ 1831605 w 3248084"/>
                  <a:gd name="connsiteY40" fmla="*/ 42074 h 1130377"/>
                  <a:gd name="connsiteX41" fmla="*/ 1884899 w 3248084"/>
                  <a:gd name="connsiteY41" fmla="*/ 33659 h 1130377"/>
                  <a:gd name="connsiteX42" fmla="*/ 1912948 w 3248084"/>
                  <a:gd name="connsiteY42" fmla="*/ 47684 h 1130377"/>
                  <a:gd name="connsiteX43" fmla="*/ 1957826 w 3248084"/>
                  <a:gd name="connsiteY43" fmla="*/ 22440 h 1130377"/>
                  <a:gd name="connsiteX44" fmla="*/ 2013924 w 3248084"/>
                  <a:gd name="connsiteY44" fmla="*/ 36464 h 1130377"/>
                  <a:gd name="connsiteX45" fmla="*/ 2053193 w 3248084"/>
                  <a:gd name="connsiteY45" fmla="*/ 30854 h 1130377"/>
                  <a:gd name="connsiteX46" fmla="*/ 2067218 w 3248084"/>
                  <a:gd name="connsiteY46" fmla="*/ 36464 h 1130377"/>
                  <a:gd name="connsiteX47" fmla="*/ 2126121 w 3248084"/>
                  <a:gd name="connsiteY47" fmla="*/ 22440 h 1130377"/>
                  <a:gd name="connsiteX48" fmla="*/ 2165389 w 3248084"/>
                  <a:gd name="connsiteY48" fmla="*/ 28049 h 1130377"/>
                  <a:gd name="connsiteX49" fmla="*/ 2229902 w 3248084"/>
                  <a:gd name="connsiteY49" fmla="*/ 30854 h 1130377"/>
                  <a:gd name="connsiteX50" fmla="*/ 2252342 w 3248084"/>
                  <a:gd name="connsiteY50" fmla="*/ 14025 h 1130377"/>
                  <a:gd name="connsiteX51" fmla="*/ 2300025 w 3248084"/>
                  <a:gd name="connsiteY51" fmla="*/ 33659 h 1130377"/>
                  <a:gd name="connsiteX52" fmla="*/ 2361733 w 3248084"/>
                  <a:gd name="connsiteY52" fmla="*/ 19635 h 1130377"/>
                  <a:gd name="connsiteX53" fmla="*/ 2384172 w 3248084"/>
                  <a:gd name="connsiteY53" fmla="*/ 39269 h 1130377"/>
                  <a:gd name="connsiteX54" fmla="*/ 2420636 w 3248084"/>
                  <a:gd name="connsiteY54" fmla="*/ 11220 h 1130377"/>
                  <a:gd name="connsiteX55" fmla="*/ 2451490 w 3248084"/>
                  <a:gd name="connsiteY55" fmla="*/ 33659 h 1130377"/>
                  <a:gd name="connsiteX56" fmla="*/ 2518808 w 3248084"/>
                  <a:gd name="connsiteY56" fmla="*/ 22440 h 1130377"/>
                  <a:gd name="connsiteX57" fmla="*/ 2552467 w 3248084"/>
                  <a:gd name="connsiteY57" fmla="*/ 39269 h 1130377"/>
                  <a:gd name="connsiteX58" fmla="*/ 2588931 w 3248084"/>
                  <a:gd name="connsiteY58" fmla="*/ 22440 h 1130377"/>
                  <a:gd name="connsiteX59" fmla="*/ 2664663 w 3248084"/>
                  <a:gd name="connsiteY59" fmla="*/ 36464 h 1130377"/>
                  <a:gd name="connsiteX60" fmla="*/ 2712347 w 3248084"/>
                  <a:gd name="connsiteY60" fmla="*/ 22440 h 1130377"/>
                  <a:gd name="connsiteX61" fmla="*/ 2748810 w 3248084"/>
                  <a:gd name="connsiteY61" fmla="*/ 25245 h 1130377"/>
                  <a:gd name="connsiteX62" fmla="*/ 2796494 w 3248084"/>
                  <a:gd name="connsiteY62" fmla="*/ 8415 h 1130377"/>
                  <a:gd name="connsiteX63" fmla="*/ 2869421 w 3248084"/>
                  <a:gd name="connsiteY63" fmla="*/ 39269 h 1130377"/>
                  <a:gd name="connsiteX64" fmla="*/ 2889056 w 3248084"/>
                  <a:gd name="connsiteY64" fmla="*/ 39269 h 1130377"/>
                  <a:gd name="connsiteX65" fmla="*/ 2917105 w 3248084"/>
                  <a:gd name="connsiteY65" fmla="*/ 8415 h 1130377"/>
                  <a:gd name="connsiteX66" fmla="*/ 2973203 w 3248084"/>
                  <a:gd name="connsiteY66" fmla="*/ 33659 h 1130377"/>
                  <a:gd name="connsiteX67" fmla="*/ 3012472 w 3248084"/>
                  <a:gd name="connsiteY67" fmla="*/ 33659 h 1130377"/>
                  <a:gd name="connsiteX68" fmla="*/ 3012472 w 3248084"/>
                  <a:gd name="connsiteY68" fmla="*/ 0 h 1130377"/>
                  <a:gd name="connsiteX69" fmla="*/ 3102229 w 3248084"/>
                  <a:gd name="connsiteY69" fmla="*/ 33659 h 1130377"/>
                  <a:gd name="connsiteX70" fmla="*/ 3119058 w 3248084"/>
                  <a:gd name="connsiteY70" fmla="*/ 16830 h 1130377"/>
                  <a:gd name="connsiteX71" fmla="*/ 3135888 w 3248084"/>
                  <a:gd name="connsiteY71" fmla="*/ 19635 h 1130377"/>
                  <a:gd name="connsiteX72" fmla="*/ 3189181 w 3248084"/>
                  <a:gd name="connsiteY72" fmla="*/ 19635 h 1130377"/>
                  <a:gd name="connsiteX73" fmla="*/ 3239669 w 3248084"/>
                  <a:gd name="connsiteY73" fmla="*/ 36464 h 1130377"/>
                  <a:gd name="connsiteX74" fmla="*/ 3248084 w 3248084"/>
                  <a:gd name="connsiteY74" fmla="*/ 22440 h 1130377"/>
                  <a:gd name="connsiteX75" fmla="*/ 3248084 w 3248084"/>
                  <a:gd name="connsiteY75" fmla="*/ 1121964 h 1130377"/>
                  <a:gd name="connsiteX76" fmla="*/ 2805 w 3248084"/>
                  <a:gd name="connsiteY76" fmla="*/ 1130377 h 1130377"/>
                  <a:gd name="connsiteX77" fmla="*/ 0 w 3248084"/>
                  <a:gd name="connsiteY77" fmla="*/ 16830 h 1130377"/>
                  <a:gd name="connsiteX0" fmla="*/ 0 w 3248084"/>
                  <a:gd name="connsiteY0" fmla="*/ 8415 h 1121962"/>
                  <a:gd name="connsiteX1" fmla="*/ 58904 w 3248084"/>
                  <a:gd name="connsiteY1" fmla="*/ 2805 h 1121962"/>
                  <a:gd name="connsiteX2" fmla="*/ 106587 w 3248084"/>
                  <a:gd name="connsiteY2" fmla="*/ 28049 h 1121962"/>
                  <a:gd name="connsiteX3" fmla="*/ 137441 w 3248084"/>
                  <a:gd name="connsiteY3" fmla="*/ 8415 h 1121962"/>
                  <a:gd name="connsiteX4" fmla="*/ 157075 w 3248084"/>
                  <a:gd name="connsiteY4" fmla="*/ 33659 h 1121962"/>
                  <a:gd name="connsiteX5" fmla="*/ 213173 w 3248084"/>
                  <a:gd name="connsiteY5" fmla="*/ 11220 h 1121962"/>
                  <a:gd name="connsiteX6" fmla="*/ 260857 w 3248084"/>
                  <a:gd name="connsiteY6" fmla="*/ 11220 h 1121962"/>
                  <a:gd name="connsiteX7" fmla="*/ 294516 w 3248084"/>
                  <a:gd name="connsiteY7" fmla="*/ 30854 h 1121962"/>
                  <a:gd name="connsiteX8" fmla="*/ 359029 w 3248084"/>
                  <a:gd name="connsiteY8" fmla="*/ 8415 h 1121962"/>
                  <a:gd name="connsiteX9" fmla="*/ 403907 w 3248084"/>
                  <a:gd name="connsiteY9" fmla="*/ 33659 h 1121962"/>
                  <a:gd name="connsiteX10" fmla="*/ 471225 w 3248084"/>
                  <a:gd name="connsiteY10" fmla="*/ 5610 h 1121962"/>
                  <a:gd name="connsiteX11" fmla="*/ 496469 w 3248084"/>
                  <a:gd name="connsiteY11" fmla="*/ 28049 h 1121962"/>
                  <a:gd name="connsiteX12" fmla="*/ 538543 w 3248084"/>
                  <a:gd name="connsiteY12" fmla="*/ 8415 h 1121962"/>
                  <a:gd name="connsiteX13" fmla="*/ 583421 w 3248084"/>
                  <a:gd name="connsiteY13" fmla="*/ 16830 h 1121962"/>
                  <a:gd name="connsiteX14" fmla="*/ 583421 w 3248084"/>
                  <a:gd name="connsiteY14" fmla="*/ 16830 h 1121962"/>
                  <a:gd name="connsiteX15" fmla="*/ 642324 w 3248084"/>
                  <a:gd name="connsiteY15" fmla="*/ 11220 h 1121962"/>
                  <a:gd name="connsiteX16" fmla="*/ 661959 w 3248084"/>
                  <a:gd name="connsiteY16" fmla="*/ 28049 h 1121962"/>
                  <a:gd name="connsiteX17" fmla="*/ 732081 w 3248084"/>
                  <a:gd name="connsiteY17" fmla="*/ 14025 h 1121962"/>
                  <a:gd name="connsiteX18" fmla="*/ 776960 w 3248084"/>
                  <a:gd name="connsiteY18" fmla="*/ 30854 h 1121962"/>
                  <a:gd name="connsiteX19" fmla="*/ 847083 w 3248084"/>
                  <a:gd name="connsiteY19" fmla="*/ 16830 h 1121962"/>
                  <a:gd name="connsiteX20" fmla="*/ 869522 w 3248084"/>
                  <a:gd name="connsiteY20" fmla="*/ 36464 h 1121962"/>
                  <a:gd name="connsiteX21" fmla="*/ 939645 w 3248084"/>
                  <a:gd name="connsiteY21" fmla="*/ 22439 h 1121962"/>
                  <a:gd name="connsiteX22" fmla="*/ 964889 w 3248084"/>
                  <a:gd name="connsiteY22" fmla="*/ 19634 h 1121962"/>
                  <a:gd name="connsiteX23" fmla="*/ 987328 w 3248084"/>
                  <a:gd name="connsiteY23" fmla="*/ 39269 h 1121962"/>
                  <a:gd name="connsiteX24" fmla="*/ 1029402 w 3248084"/>
                  <a:gd name="connsiteY24" fmla="*/ 5610 h 1121962"/>
                  <a:gd name="connsiteX25" fmla="*/ 1054646 w 3248084"/>
                  <a:gd name="connsiteY25" fmla="*/ 22439 h 1121962"/>
                  <a:gd name="connsiteX26" fmla="*/ 1127573 w 3248084"/>
                  <a:gd name="connsiteY26" fmla="*/ 11220 h 1121962"/>
                  <a:gd name="connsiteX27" fmla="*/ 1183672 w 3248084"/>
                  <a:gd name="connsiteY27" fmla="*/ 19634 h 1121962"/>
                  <a:gd name="connsiteX28" fmla="*/ 1228550 w 3248084"/>
                  <a:gd name="connsiteY28" fmla="*/ 33659 h 1121962"/>
                  <a:gd name="connsiteX29" fmla="*/ 1281843 w 3248084"/>
                  <a:gd name="connsiteY29" fmla="*/ 16830 h 1121962"/>
                  <a:gd name="connsiteX30" fmla="*/ 1332332 w 3248084"/>
                  <a:gd name="connsiteY30" fmla="*/ 22439 h 1121962"/>
                  <a:gd name="connsiteX31" fmla="*/ 1391235 w 3248084"/>
                  <a:gd name="connsiteY31" fmla="*/ 19634 h 1121962"/>
                  <a:gd name="connsiteX32" fmla="*/ 1416479 w 3248084"/>
                  <a:gd name="connsiteY32" fmla="*/ 33659 h 1121962"/>
                  <a:gd name="connsiteX33" fmla="*/ 1458553 w 3248084"/>
                  <a:gd name="connsiteY33" fmla="*/ 19634 h 1121962"/>
                  <a:gd name="connsiteX34" fmla="*/ 1489407 w 3248084"/>
                  <a:gd name="connsiteY34" fmla="*/ 30854 h 1121962"/>
                  <a:gd name="connsiteX35" fmla="*/ 1548310 w 3248084"/>
                  <a:gd name="connsiteY35" fmla="*/ 14025 h 1121962"/>
                  <a:gd name="connsiteX36" fmla="*/ 1610018 w 3248084"/>
                  <a:gd name="connsiteY36" fmla="*/ 33659 h 1121962"/>
                  <a:gd name="connsiteX37" fmla="*/ 1680140 w 3248084"/>
                  <a:gd name="connsiteY37" fmla="*/ 14025 h 1121962"/>
                  <a:gd name="connsiteX38" fmla="*/ 1722214 w 3248084"/>
                  <a:gd name="connsiteY38" fmla="*/ 28049 h 1121962"/>
                  <a:gd name="connsiteX39" fmla="*/ 1778312 w 3248084"/>
                  <a:gd name="connsiteY39" fmla="*/ 16830 h 1121962"/>
                  <a:gd name="connsiteX40" fmla="*/ 1831605 w 3248084"/>
                  <a:gd name="connsiteY40" fmla="*/ 33659 h 1121962"/>
                  <a:gd name="connsiteX41" fmla="*/ 1884899 w 3248084"/>
                  <a:gd name="connsiteY41" fmla="*/ 25244 h 1121962"/>
                  <a:gd name="connsiteX42" fmla="*/ 1912948 w 3248084"/>
                  <a:gd name="connsiteY42" fmla="*/ 39269 h 1121962"/>
                  <a:gd name="connsiteX43" fmla="*/ 1957826 w 3248084"/>
                  <a:gd name="connsiteY43" fmla="*/ 14025 h 1121962"/>
                  <a:gd name="connsiteX44" fmla="*/ 2013924 w 3248084"/>
                  <a:gd name="connsiteY44" fmla="*/ 28049 h 1121962"/>
                  <a:gd name="connsiteX45" fmla="*/ 2053193 w 3248084"/>
                  <a:gd name="connsiteY45" fmla="*/ 22439 h 1121962"/>
                  <a:gd name="connsiteX46" fmla="*/ 2067218 w 3248084"/>
                  <a:gd name="connsiteY46" fmla="*/ 28049 h 1121962"/>
                  <a:gd name="connsiteX47" fmla="*/ 2126121 w 3248084"/>
                  <a:gd name="connsiteY47" fmla="*/ 14025 h 1121962"/>
                  <a:gd name="connsiteX48" fmla="*/ 2165389 w 3248084"/>
                  <a:gd name="connsiteY48" fmla="*/ 19634 h 1121962"/>
                  <a:gd name="connsiteX49" fmla="*/ 2229902 w 3248084"/>
                  <a:gd name="connsiteY49" fmla="*/ 22439 h 1121962"/>
                  <a:gd name="connsiteX50" fmla="*/ 2252342 w 3248084"/>
                  <a:gd name="connsiteY50" fmla="*/ 5610 h 1121962"/>
                  <a:gd name="connsiteX51" fmla="*/ 2300025 w 3248084"/>
                  <a:gd name="connsiteY51" fmla="*/ 25244 h 1121962"/>
                  <a:gd name="connsiteX52" fmla="*/ 2361733 w 3248084"/>
                  <a:gd name="connsiteY52" fmla="*/ 11220 h 1121962"/>
                  <a:gd name="connsiteX53" fmla="*/ 2384172 w 3248084"/>
                  <a:gd name="connsiteY53" fmla="*/ 30854 h 1121962"/>
                  <a:gd name="connsiteX54" fmla="*/ 2420636 w 3248084"/>
                  <a:gd name="connsiteY54" fmla="*/ 2805 h 1121962"/>
                  <a:gd name="connsiteX55" fmla="*/ 2451490 w 3248084"/>
                  <a:gd name="connsiteY55" fmla="*/ 25244 h 1121962"/>
                  <a:gd name="connsiteX56" fmla="*/ 2518808 w 3248084"/>
                  <a:gd name="connsiteY56" fmla="*/ 14025 h 1121962"/>
                  <a:gd name="connsiteX57" fmla="*/ 2552467 w 3248084"/>
                  <a:gd name="connsiteY57" fmla="*/ 30854 h 1121962"/>
                  <a:gd name="connsiteX58" fmla="*/ 2588931 w 3248084"/>
                  <a:gd name="connsiteY58" fmla="*/ 14025 h 1121962"/>
                  <a:gd name="connsiteX59" fmla="*/ 2664663 w 3248084"/>
                  <a:gd name="connsiteY59" fmla="*/ 28049 h 1121962"/>
                  <a:gd name="connsiteX60" fmla="*/ 2712347 w 3248084"/>
                  <a:gd name="connsiteY60" fmla="*/ 14025 h 1121962"/>
                  <a:gd name="connsiteX61" fmla="*/ 2748810 w 3248084"/>
                  <a:gd name="connsiteY61" fmla="*/ 16830 h 1121962"/>
                  <a:gd name="connsiteX62" fmla="*/ 2796494 w 3248084"/>
                  <a:gd name="connsiteY62" fmla="*/ 0 h 1121962"/>
                  <a:gd name="connsiteX63" fmla="*/ 2869421 w 3248084"/>
                  <a:gd name="connsiteY63" fmla="*/ 30854 h 1121962"/>
                  <a:gd name="connsiteX64" fmla="*/ 2889056 w 3248084"/>
                  <a:gd name="connsiteY64" fmla="*/ 30854 h 1121962"/>
                  <a:gd name="connsiteX65" fmla="*/ 2917105 w 3248084"/>
                  <a:gd name="connsiteY65" fmla="*/ 0 h 1121962"/>
                  <a:gd name="connsiteX66" fmla="*/ 2973203 w 3248084"/>
                  <a:gd name="connsiteY66" fmla="*/ 25244 h 1121962"/>
                  <a:gd name="connsiteX67" fmla="*/ 3012472 w 3248084"/>
                  <a:gd name="connsiteY67" fmla="*/ 25244 h 1121962"/>
                  <a:gd name="connsiteX68" fmla="*/ 3037717 w 3248084"/>
                  <a:gd name="connsiteY68" fmla="*/ 2805 h 1121962"/>
                  <a:gd name="connsiteX69" fmla="*/ 3102229 w 3248084"/>
                  <a:gd name="connsiteY69" fmla="*/ 25244 h 1121962"/>
                  <a:gd name="connsiteX70" fmla="*/ 3119058 w 3248084"/>
                  <a:gd name="connsiteY70" fmla="*/ 8415 h 1121962"/>
                  <a:gd name="connsiteX71" fmla="*/ 3135888 w 3248084"/>
                  <a:gd name="connsiteY71" fmla="*/ 11220 h 1121962"/>
                  <a:gd name="connsiteX72" fmla="*/ 3189181 w 3248084"/>
                  <a:gd name="connsiteY72" fmla="*/ 11220 h 1121962"/>
                  <a:gd name="connsiteX73" fmla="*/ 3239669 w 3248084"/>
                  <a:gd name="connsiteY73" fmla="*/ 28049 h 1121962"/>
                  <a:gd name="connsiteX74" fmla="*/ 3248084 w 3248084"/>
                  <a:gd name="connsiteY74" fmla="*/ 14025 h 1121962"/>
                  <a:gd name="connsiteX75" fmla="*/ 3248084 w 3248084"/>
                  <a:gd name="connsiteY75" fmla="*/ 1113549 h 1121962"/>
                  <a:gd name="connsiteX76" fmla="*/ 2805 w 3248084"/>
                  <a:gd name="connsiteY76" fmla="*/ 1121962 h 1121962"/>
                  <a:gd name="connsiteX77" fmla="*/ 0 w 3248084"/>
                  <a:gd name="connsiteY77" fmla="*/ 8415 h 1121962"/>
                  <a:gd name="connsiteX0" fmla="*/ 0 w 3248084"/>
                  <a:gd name="connsiteY0" fmla="*/ 8415 h 1121962"/>
                  <a:gd name="connsiteX1" fmla="*/ 58904 w 3248084"/>
                  <a:gd name="connsiteY1" fmla="*/ 2805 h 1121962"/>
                  <a:gd name="connsiteX2" fmla="*/ 106587 w 3248084"/>
                  <a:gd name="connsiteY2" fmla="*/ 28049 h 1121962"/>
                  <a:gd name="connsiteX3" fmla="*/ 137441 w 3248084"/>
                  <a:gd name="connsiteY3" fmla="*/ 8415 h 1121962"/>
                  <a:gd name="connsiteX4" fmla="*/ 157075 w 3248084"/>
                  <a:gd name="connsiteY4" fmla="*/ 33659 h 1121962"/>
                  <a:gd name="connsiteX5" fmla="*/ 213173 w 3248084"/>
                  <a:gd name="connsiteY5" fmla="*/ 11220 h 1121962"/>
                  <a:gd name="connsiteX6" fmla="*/ 260857 w 3248084"/>
                  <a:gd name="connsiteY6" fmla="*/ 11220 h 1121962"/>
                  <a:gd name="connsiteX7" fmla="*/ 294516 w 3248084"/>
                  <a:gd name="connsiteY7" fmla="*/ 30854 h 1121962"/>
                  <a:gd name="connsiteX8" fmla="*/ 359029 w 3248084"/>
                  <a:gd name="connsiteY8" fmla="*/ 8415 h 1121962"/>
                  <a:gd name="connsiteX9" fmla="*/ 403907 w 3248084"/>
                  <a:gd name="connsiteY9" fmla="*/ 33659 h 1121962"/>
                  <a:gd name="connsiteX10" fmla="*/ 471225 w 3248084"/>
                  <a:gd name="connsiteY10" fmla="*/ 5610 h 1121962"/>
                  <a:gd name="connsiteX11" fmla="*/ 496469 w 3248084"/>
                  <a:gd name="connsiteY11" fmla="*/ 28049 h 1121962"/>
                  <a:gd name="connsiteX12" fmla="*/ 538543 w 3248084"/>
                  <a:gd name="connsiteY12" fmla="*/ 8415 h 1121962"/>
                  <a:gd name="connsiteX13" fmla="*/ 583421 w 3248084"/>
                  <a:gd name="connsiteY13" fmla="*/ 16830 h 1121962"/>
                  <a:gd name="connsiteX14" fmla="*/ 583421 w 3248084"/>
                  <a:gd name="connsiteY14" fmla="*/ 16830 h 1121962"/>
                  <a:gd name="connsiteX15" fmla="*/ 642324 w 3248084"/>
                  <a:gd name="connsiteY15" fmla="*/ 11220 h 1121962"/>
                  <a:gd name="connsiteX16" fmla="*/ 661959 w 3248084"/>
                  <a:gd name="connsiteY16" fmla="*/ 28049 h 1121962"/>
                  <a:gd name="connsiteX17" fmla="*/ 732081 w 3248084"/>
                  <a:gd name="connsiteY17" fmla="*/ 14025 h 1121962"/>
                  <a:gd name="connsiteX18" fmla="*/ 776960 w 3248084"/>
                  <a:gd name="connsiteY18" fmla="*/ 30854 h 1121962"/>
                  <a:gd name="connsiteX19" fmla="*/ 847083 w 3248084"/>
                  <a:gd name="connsiteY19" fmla="*/ 16830 h 1121962"/>
                  <a:gd name="connsiteX20" fmla="*/ 869522 w 3248084"/>
                  <a:gd name="connsiteY20" fmla="*/ 36464 h 1121962"/>
                  <a:gd name="connsiteX21" fmla="*/ 939645 w 3248084"/>
                  <a:gd name="connsiteY21" fmla="*/ 22439 h 1121962"/>
                  <a:gd name="connsiteX22" fmla="*/ 964889 w 3248084"/>
                  <a:gd name="connsiteY22" fmla="*/ 19634 h 1121962"/>
                  <a:gd name="connsiteX23" fmla="*/ 987328 w 3248084"/>
                  <a:gd name="connsiteY23" fmla="*/ 39269 h 1121962"/>
                  <a:gd name="connsiteX24" fmla="*/ 1029402 w 3248084"/>
                  <a:gd name="connsiteY24" fmla="*/ 5610 h 1121962"/>
                  <a:gd name="connsiteX25" fmla="*/ 1054646 w 3248084"/>
                  <a:gd name="connsiteY25" fmla="*/ 22439 h 1121962"/>
                  <a:gd name="connsiteX26" fmla="*/ 1127573 w 3248084"/>
                  <a:gd name="connsiteY26" fmla="*/ 11220 h 1121962"/>
                  <a:gd name="connsiteX27" fmla="*/ 1183672 w 3248084"/>
                  <a:gd name="connsiteY27" fmla="*/ 19634 h 1121962"/>
                  <a:gd name="connsiteX28" fmla="*/ 1228550 w 3248084"/>
                  <a:gd name="connsiteY28" fmla="*/ 33659 h 1121962"/>
                  <a:gd name="connsiteX29" fmla="*/ 1281843 w 3248084"/>
                  <a:gd name="connsiteY29" fmla="*/ 16830 h 1121962"/>
                  <a:gd name="connsiteX30" fmla="*/ 1332332 w 3248084"/>
                  <a:gd name="connsiteY30" fmla="*/ 22439 h 1121962"/>
                  <a:gd name="connsiteX31" fmla="*/ 1391235 w 3248084"/>
                  <a:gd name="connsiteY31" fmla="*/ 19634 h 1121962"/>
                  <a:gd name="connsiteX32" fmla="*/ 1416479 w 3248084"/>
                  <a:gd name="connsiteY32" fmla="*/ 33659 h 1121962"/>
                  <a:gd name="connsiteX33" fmla="*/ 1458553 w 3248084"/>
                  <a:gd name="connsiteY33" fmla="*/ 19634 h 1121962"/>
                  <a:gd name="connsiteX34" fmla="*/ 1489407 w 3248084"/>
                  <a:gd name="connsiteY34" fmla="*/ 30854 h 1121962"/>
                  <a:gd name="connsiteX35" fmla="*/ 1548310 w 3248084"/>
                  <a:gd name="connsiteY35" fmla="*/ 14025 h 1121962"/>
                  <a:gd name="connsiteX36" fmla="*/ 1610018 w 3248084"/>
                  <a:gd name="connsiteY36" fmla="*/ 33659 h 1121962"/>
                  <a:gd name="connsiteX37" fmla="*/ 1680140 w 3248084"/>
                  <a:gd name="connsiteY37" fmla="*/ 14025 h 1121962"/>
                  <a:gd name="connsiteX38" fmla="*/ 1722214 w 3248084"/>
                  <a:gd name="connsiteY38" fmla="*/ 28049 h 1121962"/>
                  <a:gd name="connsiteX39" fmla="*/ 1778312 w 3248084"/>
                  <a:gd name="connsiteY39" fmla="*/ 16830 h 1121962"/>
                  <a:gd name="connsiteX40" fmla="*/ 1831605 w 3248084"/>
                  <a:gd name="connsiteY40" fmla="*/ 33659 h 1121962"/>
                  <a:gd name="connsiteX41" fmla="*/ 1884899 w 3248084"/>
                  <a:gd name="connsiteY41" fmla="*/ 25244 h 1121962"/>
                  <a:gd name="connsiteX42" fmla="*/ 1912948 w 3248084"/>
                  <a:gd name="connsiteY42" fmla="*/ 39269 h 1121962"/>
                  <a:gd name="connsiteX43" fmla="*/ 1957826 w 3248084"/>
                  <a:gd name="connsiteY43" fmla="*/ 14025 h 1121962"/>
                  <a:gd name="connsiteX44" fmla="*/ 2013924 w 3248084"/>
                  <a:gd name="connsiteY44" fmla="*/ 28049 h 1121962"/>
                  <a:gd name="connsiteX45" fmla="*/ 2053193 w 3248084"/>
                  <a:gd name="connsiteY45" fmla="*/ 22439 h 1121962"/>
                  <a:gd name="connsiteX46" fmla="*/ 2067218 w 3248084"/>
                  <a:gd name="connsiteY46" fmla="*/ 28049 h 1121962"/>
                  <a:gd name="connsiteX47" fmla="*/ 2126121 w 3248084"/>
                  <a:gd name="connsiteY47" fmla="*/ 14025 h 1121962"/>
                  <a:gd name="connsiteX48" fmla="*/ 2165389 w 3248084"/>
                  <a:gd name="connsiteY48" fmla="*/ 19634 h 1121962"/>
                  <a:gd name="connsiteX49" fmla="*/ 2229902 w 3248084"/>
                  <a:gd name="connsiteY49" fmla="*/ 22439 h 1121962"/>
                  <a:gd name="connsiteX50" fmla="*/ 2252342 w 3248084"/>
                  <a:gd name="connsiteY50" fmla="*/ 5610 h 1121962"/>
                  <a:gd name="connsiteX51" fmla="*/ 2300025 w 3248084"/>
                  <a:gd name="connsiteY51" fmla="*/ 25244 h 1121962"/>
                  <a:gd name="connsiteX52" fmla="*/ 2361733 w 3248084"/>
                  <a:gd name="connsiteY52" fmla="*/ 11220 h 1121962"/>
                  <a:gd name="connsiteX53" fmla="*/ 2384172 w 3248084"/>
                  <a:gd name="connsiteY53" fmla="*/ 30854 h 1121962"/>
                  <a:gd name="connsiteX54" fmla="*/ 2420636 w 3248084"/>
                  <a:gd name="connsiteY54" fmla="*/ 2805 h 1121962"/>
                  <a:gd name="connsiteX55" fmla="*/ 2451490 w 3248084"/>
                  <a:gd name="connsiteY55" fmla="*/ 25244 h 1121962"/>
                  <a:gd name="connsiteX56" fmla="*/ 2518808 w 3248084"/>
                  <a:gd name="connsiteY56" fmla="*/ 14025 h 1121962"/>
                  <a:gd name="connsiteX57" fmla="*/ 2552467 w 3248084"/>
                  <a:gd name="connsiteY57" fmla="*/ 30854 h 1121962"/>
                  <a:gd name="connsiteX58" fmla="*/ 2588931 w 3248084"/>
                  <a:gd name="connsiteY58" fmla="*/ 14025 h 1121962"/>
                  <a:gd name="connsiteX59" fmla="*/ 2664663 w 3248084"/>
                  <a:gd name="connsiteY59" fmla="*/ 28049 h 1121962"/>
                  <a:gd name="connsiteX60" fmla="*/ 2712347 w 3248084"/>
                  <a:gd name="connsiteY60" fmla="*/ 14025 h 1121962"/>
                  <a:gd name="connsiteX61" fmla="*/ 2748810 w 3248084"/>
                  <a:gd name="connsiteY61" fmla="*/ 16830 h 1121962"/>
                  <a:gd name="connsiteX62" fmla="*/ 2796494 w 3248084"/>
                  <a:gd name="connsiteY62" fmla="*/ 0 h 1121962"/>
                  <a:gd name="connsiteX63" fmla="*/ 2869421 w 3248084"/>
                  <a:gd name="connsiteY63" fmla="*/ 30854 h 1121962"/>
                  <a:gd name="connsiteX64" fmla="*/ 2889056 w 3248084"/>
                  <a:gd name="connsiteY64" fmla="*/ 30854 h 1121962"/>
                  <a:gd name="connsiteX65" fmla="*/ 2925520 w 3248084"/>
                  <a:gd name="connsiteY65" fmla="*/ 11220 h 1121962"/>
                  <a:gd name="connsiteX66" fmla="*/ 2973203 w 3248084"/>
                  <a:gd name="connsiteY66" fmla="*/ 25244 h 1121962"/>
                  <a:gd name="connsiteX67" fmla="*/ 3012472 w 3248084"/>
                  <a:gd name="connsiteY67" fmla="*/ 25244 h 1121962"/>
                  <a:gd name="connsiteX68" fmla="*/ 3037717 w 3248084"/>
                  <a:gd name="connsiteY68" fmla="*/ 2805 h 1121962"/>
                  <a:gd name="connsiteX69" fmla="*/ 3102229 w 3248084"/>
                  <a:gd name="connsiteY69" fmla="*/ 25244 h 1121962"/>
                  <a:gd name="connsiteX70" fmla="*/ 3119058 w 3248084"/>
                  <a:gd name="connsiteY70" fmla="*/ 8415 h 1121962"/>
                  <a:gd name="connsiteX71" fmla="*/ 3135888 w 3248084"/>
                  <a:gd name="connsiteY71" fmla="*/ 11220 h 1121962"/>
                  <a:gd name="connsiteX72" fmla="*/ 3189181 w 3248084"/>
                  <a:gd name="connsiteY72" fmla="*/ 11220 h 1121962"/>
                  <a:gd name="connsiteX73" fmla="*/ 3239669 w 3248084"/>
                  <a:gd name="connsiteY73" fmla="*/ 28049 h 1121962"/>
                  <a:gd name="connsiteX74" fmla="*/ 3248084 w 3248084"/>
                  <a:gd name="connsiteY74" fmla="*/ 14025 h 1121962"/>
                  <a:gd name="connsiteX75" fmla="*/ 3248084 w 3248084"/>
                  <a:gd name="connsiteY75" fmla="*/ 1113549 h 1121962"/>
                  <a:gd name="connsiteX76" fmla="*/ 2805 w 3248084"/>
                  <a:gd name="connsiteY76" fmla="*/ 1121962 h 1121962"/>
                  <a:gd name="connsiteX77" fmla="*/ 0 w 3248084"/>
                  <a:gd name="connsiteY77" fmla="*/ 8415 h 1121962"/>
                  <a:gd name="connsiteX0" fmla="*/ 0 w 3248084"/>
                  <a:gd name="connsiteY0" fmla="*/ 8415 h 1121962"/>
                  <a:gd name="connsiteX1" fmla="*/ 58904 w 3248084"/>
                  <a:gd name="connsiteY1" fmla="*/ 2805 h 1121962"/>
                  <a:gd name="connsiteX2" fmla="*/ 106587 w 3248084"/>
                  <a:gd name="connsiteY2" fmla="*/ 28049 h 1121962"/>
                  <a:gd name="connsiteX3" fmla="*/ 137441 w 3248084"/>
                  <a:gd name="connsiteY3" fmla="*/ 8415 h 1121962"/>
                  <a:gd name="connsiteX4" fmla="*/ 157075 w 3248084"/>
                  <a:gd name="connsiteY4" fmla="*/ 33659 h 1121962"/>
                  <a:gd name="connsiteX5" fmla="*/ 213173 w 3248084"/>
                  <a:gd name="connsiteY5" fmla="*/ 11220 h 1121962"/>
                  <a:gd name="connsiteX6" fmla="*/ 260857 w 3248084"/>
                  <a:gd name="connsiteY6" fmla="*/ 11220 h 1121962"/>
                  <a:gd name="connsiteX7" fmla="*/ 294516 w 3248084"/>
                  <a:gd name="connsiteY7" fmla="*/ 30854 h 1121962"/>
                  <a:gd name="connsiteX8" fmla="*/ 359029 w 3248084"/>
                  <a:gd name="connsiteY8" fmla="*/ 8415 h 1121962"/>
                  <a:gd name="connsiteX9" fmla="*/ 403907 w 3248084"/>
                  <a:gd name="connsiteY9" fmla="*/ 33659 h 1121962"/>
                  <a:gd name="connsiteX10" fmla="*/ 471225 w 3248084"/>
                  <a:gd name="connsiteY10" fmla="*/ 5610 h 1121962"/>
                  <a:gd name="connsiteX11" fmla="*/ 496469 w 3248084"/>
                  <a:gd name="connsiteY11" fmla="*/ 28049 h 1121962"/>
                  <a:gd name="connsiteX12" fmla="*/ 538543 w 3248084"/>
                  <a:gd name="connsiteY12" fmla="*/ 8415 h 1121962"/>
                  <a:gd name="connsiteX13" fmla="*/ 583421 w 3248084"/>
                  <a:gd name="connsiteY13" fmla="*/ 16830 h 1121962"/>
                  <a:gd name="connsiteX14" fmla="*/ 583421 w 3248084"/>
                  <a:gd name="connsiteY14" fmla="*/ 16830 h 1121962"/>
                  <a:gd name="connsiteX15" fmla="*/ 642324 w 3248084"/>
                  <a:gd name="connsiteY15" fmla="*/ 11220 h 1121962"/>
                  <a:gd name="connsiteX16" fmla="*/ 661959 w 3248084"/>
                  <a:gd name="connsiteY16" fmla="*/ 28049 h 1121962"/>
                  <a:gd name="connsiteX17" fmla="*/ 732081 w 3248084"/>
                  <a:gd name="connsiteY17" fmla="*/ 14025 h 1121962"/>
                  <a:gd name="connsiteX18" fmla="*/ 776960 w 3248084"/>
                  <a:gd name="connsiteY18" fmla="*/ 30854 h 1121962"/>
                  <a:gd name="connsiteX19" fmla="*/ 847083 w 3248084"/>
                  <a:gd name="connsiteY19" fmla="*/ 16830 h 1121962"/>
                  <a:gd name="connsiteX20" fmla="*/ 869522 w 3248084"/>
                  <a:gd name="connsiteY20" fmla="*/ 36464 h 1121962"/>
                  <a:gd name="connsiteX21" fmla="*/ 939645 w 3248084"/>
                  <a:gd name="connsiteY21" fmla="*/ 22439 h 1121962"/>
                  <a:gd name="connsiteX22" fmla="*/ 964889 w 3248084"/>
                  <a:gd name="connsiteY22" fmla="*/ 19634 h 1121962"/>
                  <a:gd name="connsiteX23" fmla="*/ 987328 w 3248084"/>
                  <a:gd name="connsiteY23" fmla="*/ 39269 h 1121962"/>
                  <a:gd name="connsiteX24" fmla="*/ 1029402 w 3248084"/>
                  <a:gd name="connsiteY24" fmla="*/ 5610 h 1121962"/>
                  <a:gd name="connsiteX25" fmla="*/ 1054646 w 3248084"/>
                  <a:gd name="connsiteY25" fmla="*/ 22439 h 1121962"/>
                  <a:gd name="connsiteX26" fmla="*/ 1127573 w 3248084"/>
                  <a:gd name="connsiteY26" fmla="*/ 11220 h 1121962"/>
                  <a:gd name="connsiteX27" fmla="*/ 1183672 w 3248084"/>
                  <a:gd name="connsiteY27" fmla="*/ 19634 h 1121962"/>
                  <a:gd name="connsiteX28" fmla="*/ 1228550 w 3248084"/>
                  <a:gd name="connsiteY28" fmla="*/ 33659 h 1121962"/>
                  <a:gd name="connsiteX29" fmla="*/ 1281843 w 3248084"/>
                  <a:gd name="connsiteY29" fmla="*/ 16830 h 1121962"/>
                  <a:gd name="connsiteX30" fmla="*/ 1332332 w 3248084"/>
                  <a:gd name="connsiteY30" fmla="*/ 22439 h 1121962"/>
                  <a:gd name="connsiteX31" fmla="*/ 1391235 w 3248084"/>
                  <a:gd name="connsiteY31" fmla="*/ 19634 h 1121962"/>
                  <a:gd name="connsiteX32" fmla="*/ 1416479 w 3248084"/>
                  <a:gd name="connsiteY32" fmla="*/ 33659 h 1121962"/>
                  <a:gd name="connsiteX33" fmla="*/ 1458553 w 3248084"/>
                  <a:gd name="connsiteY33" fmla="*/ 19634 h 1121962"/>
                  <a:gd name="connsiteX34" fmla="*/ 1489407 w 3248084"/>
                  <a:gd name="connsiteY34" fmla="*/ 30854 h 1121962"/>
                  <a:gd name="connsiteX35" fmla="*/ 1548310 w 3248084"/>
                  <a:gd name="connsiteY35" fmla="*/ 14025 h 1121962"/>
                  <a:gd name="connsiteX36" fmla="*/ 1610018 w 3248084"/>
                  <a:gd name="connsiteY36" fmla="*/ 33659 h 1121962"/>
                  <a:gd name="connsiteX37" fmla="*/ 1680140 w 3248084"/>
                  <a:gd name="connsiteY37" fmla="*/ 14025 h 1121962"/>
                  <a:gd name="connsiteX38" fmla="*/ 1722214 w 3248084"/>
                  <a:gd name="connsiteY38" fmla="*/ 28049 h 1121962"/>
                  <a:gd name="connsiteX39" fmla="*/ 1778312 w 3248084"/>
                  <a:gd name="connsiteY39" fmla="*/ 16830 h 1121962"/>
                  <a:gd name="connsiteX40" fmla="*/ 1831605 w 3248084"/>
                  <a:gd name="connsiteY40" fmla="*/ 33659 h 1121962"/>
                  <a:gd name="connsiteX41" fmla="*/ 1884899 w 3248084"/>
                  <a:gd name="connsiteY41" fmla="*/ 25244 h 1121962"/>
                  <a:gd name="connsiteX42" fmla="*/ 1912948 w 3248084"/>
                  <a:gd name="connsiteY42" fmla="*/ 39269 h 1121962"/>
                  <a:gd name="connsiteX43" fmla="*/ 1957826 w 3248084"/>
                  <a:gd name="connsiteY43" fmla="*/ 14025 h 1121962"/>
                  <a:gd name="connsiteX44" fmla="*/ 2013924 w 3248084"/>
                  <a:gd name="connsiteY44" fmla="*/ 28049 h 1121962"/>
                  <a:gd name="connsiteX45" fmla="*/ 2053193 w 3248084"/>
                  <a:gd name="connsiteY45" fmla="*/ 22439 h 1121962"/>
                  <a:gd name="connsiteX46" fmla="*/ 2067218 w 3248084"/>
                  <a:gd name="connsiteY46" fmla="*/ 28049 h 1121962"/>
                  <a:gd name="connsiteX47" fmla="*/ 2126121 w 3248084"/>
                  <a:gd name="connsiteY47" fmla="*/ 14025 h 1121962"/>
                  <a:gd name="connsiteX48" fmla="*/ 2165389 w 3248084"/>
                  <a:gd name="connsiteY48" fmla="*/ 19634 h 1121962"/>
                  <a:gd name="connsiteX49" fmla="*/ 2229902 w 3248084"/>
                  <a:gd name="connsiteY49" fmla="*/ 22439 h 1121962"/>
                  <a:gd name="connsiteX50" fmla="*/ 2252342 w 3248084"/>
                  <a:gd name="connsiteY50" fmla="*/ 5610 h 1121962"/>
                  <a:gd name="connsiteX51" fmla="*/ 2300025 w 3248084"/>
                  <a:gd name="connsiteY51" fmla="*/ 25244 h 1121962"/>
                  <a:gd name="connsiteX52" fmla="*/ 2361733 w 3248084"/>
                  <a:gd name="connsiteY52" fmla="*/ 11220 h 1121962"/>
                  <a:gd name="connsiteX53" fmla="*/ 2384172 w 3248084"/>
                  <a:gd name="connsiteY53" fmla="*/ 30854 h 1121962"/>
                  <a:gd name="connsiteX54" fmla="*/ 2420636 w 3248084"/>
                  <a:gd name="connsiteY54" fmla="*/ 2805 h 1121962"/>
                  <a:gd name="connsiteX55" fmla="*/ 2451490 w 3248084"/>
                  <a:gd name="connsiteY55" fmla="*/ 25244 h 1121962"/>
                  <a:gd name="connsiteX56" fmla="*/ 2518808 w 3248084"/>
                  <a:gd name="connsiteY56" fmla="*/ 14025 h 1121962"/>
                  <a:gd name="connsiteX57" fmla="*/ 2552467 w 3248084"/>
                  <a:gd name="connsiteY57" fmla="*/ 30854 h 1121962"/>
                  <a:gd name="connsiteX58" fmla="*/ 2588931 w 3248084"/>
                  <a:gd name="connsiteY58" fmla="*/ 14025 h 1121962"/>
                  <a:gd name="connsiteX59" fmla="*/ 2664663 w 3248084"/>
                  <a:gd name="connsiteY59" fmla="*/ 28049 h 1121962"/>
                  <a:gd name="connsiteX60" fmla="*/ 2712347 w 3248084"/>
                  <a:gd name="connsiteY60" fmla="*/ 14025 h 1121962"/>
                  <a:gd name="connsiteX61" fmla="*/ 2748810 w 3248084"/>
                  <a:gd name="connsiteY61" fmla="*/ 16830 h 1121962"/>
                  <a:gd name="connsiteX62" fmla="*/ 2796494 w 3248084"/>
                  <a:gd name="connsiteY62" fmla="*/ 0 h 1121962"/>
                  <a:gd name="connsiteX63" fmla="*/ 2855397 w 3248084"/>
                  <a:gd name="connsiteY63" fmla="*/ 14025 h 1121962"/>
                  <a:gd name="connsiteX64" fmla="*/ 2889056 w 3248084"/>
                  <a:gd name="connsiteY64" fmla="*/ 30854 h 1121962"/>
                  <a:gd name="connsiteX65" fmla="*/ 2925520 w 3248084"/>
                  <a:gd name="connsiteY65" fmla="*/ 11220 h 1121962"/>
                  <a:gd name="connsiteX66" fmla="*/ 2973203 w 3248084"/>
                  <a:gd name="connsiteY66" fmla="*/ 25244 h 1121962"/>
                  <a:gd name="connsiteX67" fmla="*/ 3012472 w 3248084"/>
                  <a:gd name="connsiteY67" fmla="*/ 25244 h 1121962"/>
                  <a:gd name="connsiteX68" fmla="*/ 3037717 w 3248084"/>
                  <a:gd name="connsiteY68" fmla="*/ 2805 h 1121962"/>
                  <a:gd name="connsiteX69" fmla="*/ 3102229 w 3248084"/>
                  <a:gd name="connsiteY69" fmla="*/ 25244 h 1121962"/>
                  <a:gd name="connsiteX70" fmla="*/ 3119058 w 3248084"/>
                  <a:gd name="connsiteY70" fmla="*/ 8415 h 1121962"/>
                  <a:gd name="connsiteX71" fmla="*/ 3135888 w 3248084"/>
                  <a:gd name="connsiteY71" fmla="*/ 11220 h 1121962"/>
                  <a:gd name="connsiteX72" fmla="*/ 3189181 w 3248084"/>
                  <a:gd name="connsiteY72" fmla="*/ 11220 h 1121962"/>
                  <a:gd name="connsiteX73" fmla="*/ 3239669 w 3248084"/>
                  <a:gd name="connsiteY73" fmla="*/ 28049 h 1121962"/>
                  <a:gd name="connsiteX74" fmla="*/ 3248084 w 3248084"/>
                  <a:gd name="connsiteY74" fmla="*/ 14025 h 1121962"/>
                  <a:gd name="connsiteX75" fmla="*/ 3248084 w 3248084"/>
                  <a:gd name="connsiteY75" fmla="*/ 1113549 h 1121962"/>
                  <a:gd name="connsiteX76" fmla="*/ 2805 w 3248084"/>
                  <a:gd name="connsiteY76" fmla="*/ 1121962 h 1121962"/>
                  <a:gd name="connsiteX77" fmla="*/ 0 w 3248084"/>
                  <a:gd name="connsiteY77" fmla="*/ 8415 h 112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248084" h="1121962">
                    <a:moveTo>
                      <a:pt x="0" y="8415"/>
                    </a:moveTo>
                    <a:lnTo>
                      <a:pt x="58904" y="2805"/>
                    </a:lnTo>
                    <a:lnTo>
                      <a:pt x="106587" y="28049"/>
                    </a:lnTo>
                    <a:lnTo>
                      <a:pt x="137441" y="8415"/>
                    </a:lnTo>
                    <a:lnTo>
                      <a:pt x="157075" y="33659"/>
                    </a:lnTo>
                    <a:lnTo>
                      <a:pt x="213173" y="11220"/>
                    </a:lnTo>
                    <a:lnTo>
                      <a:pt x="260857" y="11220"/>
                    </a:lnTo>
                    <a:lnTo>
                      <a:pt x="294516" y="30854"/>
                    </a:lnTo>
                    <a:lnTo>
                      <a:pt x="359029" y="8415"/>
                    </a:lnTo>
                    <a:lnTo>
                      <a:pt x="403907" y="33659"/>
                    </a:lnTo>
                    <a:lnTo>
                      <a:pt x="471225" y="5610"/>
                    </a:lnTo>
                    <a:lnTo>
                      <a:pt x="496469" y="28049"/>
                    </a:lnTo>
                    <a:lnTo>
                      <a:pt x="538543" y="8415"/>
                    </a:lnTo>
                    <a:lnTo>
                      <a:pt x="583421" y="16830"/>
                    </a:lnTo>
                    <a:lnTo>
                      <a:pt x="583421" y="16830"/>
                    </a:lnTo>
                    <a:lnTo>
                      <a:pt x="642324" y="11220"/>
                    </a:lnTo>
                    <a:lnTo>
                      <a:pt x="661959" y="28049"/>
                    </a:lnTo>
                    <a:lnTo>
                      <a:pt x="732081" y="14025"/>
                    </a:lnTo>
                    <a:lnTo>
                      <a:pt x="776960" y="30854"/>
                    </a:lnTo>
                    <a:lnTo>
                      <a:pt x="847083" y="16830"/>
                    </a:lnTo>
                    <a:lnTo>
                      <a:pt x="869522" y="36464"/>
                    </a:lnTo>
                    <a:lnTo>
                      <a:pt x="939645" y="22439"/>
                    </a:lnTo>
                    <a:lnTo>
                      <a:pt x="964889" y="19634"/>
                    </a:lnTo>
                    <a:lnTo>
                      <a:pt x="987328" y="39269"/>
                    </a:lnTo>
                    <a:lnTo>
                      <a:pt x="1029402" y="5610"/>
                    </a:lnTo>
                    <a:lnTo>
                      <a:pt x="1054646" y="22439"/>
                    </a:lnTo>
                    <a:lnTo>
                      <a:pt x="1127573" y="11220"/>
                    </a:lnTo>
                    <a:lnTo>
                      <a:pt x="1183672" y="19634"/>
                    </a:lnTo>
                    <a:lnTo>
                      <a:pt x="1228550" y="33659"/>
                    </a:lnTo>
                    <a:lnTo>
                      <a:pt x="1281843" y="16830"/>
                    </a:lnTo>
                    <a:lnTo>
                      <a:pt x="1332332" y="22439"/>
                    </a:lnTo>
                    <a:lnTo>
                      <a:pt x="1391235" y="19634"/>
                    </a:lnTo>
                    <a:lnTo>
                      <a:pt x="1416479" y="33659"/>
                    </a:lnTo>
                    <a:lnTo>
                      <a:pt x="1458553" y="19634"/>
                    </a:lnTo>
                    <a:lnTo>
                      <a:pt x="1489407" y="30854"/>
                    </a:lnTo>
                    <a:lnTo>
                      <a:pt x="1548310" y="14025"/>
                    </a:lnTo>
                    <a:lnTo>
                      <a:pt x="1610018" y="33659"/>
                    </a:lnTo>
                    <a:lnTo>
                      <a:pt x="1680140" y="14025"/>
                    </a:lnTo>
                    <a:lnTo>
                      <a:pt x="1722214" y="28049"/>
                    </a:lnTo>
                    <a:lnTo>
                      <a:pt x="1778312" y="16830"/>
                    </a:lnTo>
                    <a:lnTo>
                      <a:pt x="1831605" y="33659"/>
                    </a:lnTo>
                    <a:lnTo>
                      <a:pt x="1884899" y="25244"/>
                    </a:lnTo>
                    <a:lnTo>
                      <a:pt x="1912948" y="39269"/>
                    </a:lnTo>
                    <a:lnTo>
                      <a:pt x="1957826" y="14025"/>
                    </a:lnTo>
                    <a:lnTo>
                      <a:pt x="2013924" y="28049"/>
                    </a:lnTo>
                    <a:lnTo>
                      <a:pt x="2053193" y="22439"/>
                    </a:lnTo>
                    <a:lnTo>
                      <a:pt x="2067218" y="28049"/>
                    </a:lnTo>
                    <a:lnTo>
                      <a:pt x="2126121" y="14025"/>
                    </a:lnTo>
                    <a:lnTo>
                      <a:pt x="2165389" y="19634"/>
                    </a:lnTo>
                    <a:lnTo>
                      <a:pt x="2229902" y="22439"/>
                    </a:lnTo>
                    <a:lnTo>
                      <a:pt x="2252342" y="5610"/>
                    </a:lnTo>
                    <a:lnTo>
                      <a:pt x="2300025" y="25244"/>
                    </a:lnTo>
                    <a:lnTo>
                      <a:pt x="2361733" y="11220"/>
                    </a:lnTo>
                    <a:lnTo>
                      <a:pt x="2384172" y="30854"/>
                    </a:lnTo>
                    <a:lnTo>
                      <a:pt x="2420636" y="2805"/>
                    </a:lnTo>
                    <a:lnTo>
                      <a:pt x="2451490" y="25244"/>
                    </a:lnTo>
                    <a:lnTo>
                      <a:pt x="2518808" y="14025"/>
                    </a:lnTo>
                    <a:lnTo>
                      <a:pt x="2552467" y="30854"/>
                    </a:lnTo>
                    <a:lnTo>
                      <a:pt x="2588931" y="14025"/>
                    </a:lnTo>
                    <a:lnTo>
                      <a:pt x="2664663" y="28049"/>
                    </a:lnTo>
                    <a:lnTo>
                      <a:pt x="2712347" y="14025"/>
                    </a:lnTo>
                    <a:lnTo>
                      <a:pt x="2748810" y="16830"/>
                    </a:lnTo>
                    <a:lnTo>
                      <a:pt x="2796494" y="0"/>
                    </a:lnTo>
                    <a:lnTo>
                      <a:pt x="2855397" y="14025"/>
                    </a:lnTo>
                    <a:lnTo>
                      <a:pt x="2889056" y="30854"/>
                    </a:lnTo>
                    <a:lnTo>
                      <a:pt x="2925520" y="11220"/>
                    </a:lnTo>
                    <a:lnTo>
                      <a:pt x="2973203" y="25244"/>
                    </a:lnTo>
                    <a:lnTo>
                      <a:pt x="3012472" y="25244"/>
                    </a:lnTo>
                    <a:lnTo>
                      <a:pt x="3037717" y="2805"/>
                    </a:lnTo>
                    <a:lnTo>
                      <a:pt x="3102229" y="25244"/>
                    </a:lnTo>
                    <a:lnTo>
                      <a:pt x="3119058" y="8415"/>
                    </a:lnTo>
                    <a:lnTo>
                      <a:pt x="3135888" y="11220"/>
                    </a:lnTo>
                    <a:lnTo>
                      <a:pt x="3189181" y="11220"/>
                    </a:lnTo>
                    <a:lnTo>
                      <a:pt x="3239669" y="28049"/>
                    </a:lnTo>
                    <a:lnTo>
                      <a:pt x="3248084" y="14025"/>
                    </a:lnTo>
                    <a:lnTo>
                      <a:pt x="3248084" y="1113549"/>
                    </a:lnTo>
                    <a:lnTo>
                      <a:pt x="2805" y="1121962"/>
                    </a:lnTo>
                    <a:lnTo>
                      <a:pt x="0" y="8415"/>
                    </a:lnTo>
                    <a:close/>
                  </a:path>
                </a:pathLst>
              </a:cu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Volný tvar 2"/>
              <p:cNvSpPr/>
              <p:nvPr/>
            </p:nvSpPr>
            <p:spPr>
              <a:xfrm>
                <a:off x="3066323" y="2591735"/>
                <a:ext cx="3248084" cy="39269"/>
              </a:xfrm>
              <a:custGeom>
                <a:avLst/>
                <a:gdLst>
                  <a:gd name="connsiteX0" fmla="*/ 0 w 3250889"/>
                  <a:gd name="connsiteY0" fmla="*/ 16830 h 409517"/>
                  <a:gd name="connsiteX1" fmla="*/ 58904 w 3250889"/>
                  <a:gd name="connsiteY1" fmla="*/ 11220 h 409517"/>
                  <a:gd name="connsiteX2" fmla="*/ 106587 w 3250889"/>
                  <a:gd name="connsiteY2" fmla="*/ 36464 h 409517"/>
                  <a:gd name="connsiteX3" fmla="*/ 137441 w 3250889"/>
                  <a:gd name="connsiteY3" fmla="*/ 16830 h 409517"/>
                  <a:gd name="connsiteX4" fmla="*/ 157075 w 3250889"/>
                  <a:gd name="connsiteY4" fmla="*/ 42074 h 409517"/>
                  <a:gd name="connsiteX5" fmla="*/ 213173 w 3250889"/>
                  <a:gd name="connsiteY5" fmla="*/ 19635 h 409517"/>
                  <a:gd name="connsiteX6" fmla="*/ 260857 w 3250889"/>
                  <a:gd name="connsiteY6" fmla="*/ 19635 h 409517"/>
                  <a:gd name="connsiteX7" fmla="*/ 294516 w 3250889"/>
                  <a:gd name="connsiteY7" fmla="*/ 39269 h 409517"/>
                  <a:gd name="connsiteX8" fmla="*/ 359029 w 3250889"/>
                  <a:gd name="connsiteY8" fmla="*/ 16830 h 409517"/>
                  <a:gd name="connsiteX9" fmla="*/ 403907 w 3250889"/>
                  <a:gd name="connsiteY9" fmla="*/ 42074 h 409517"/>
                  <a:gd name="connsiteX10" fmla="*/ 471225 w 3250889"/>
                  <a:gd name="connsiteY10" fmla="*/ 14025 h 409517"/>
                  <a:gd name="connsiteX11" fmla="*/ 496469 w 3250889"/>
                  <a:gd name="connsiteY11" fmla="*/ 36464 h 409517"/>
                  <a:gd name="connsiteX12" fmla="*/ 538543 w 3250889"/>
                  <a:gd name="connsiteY12" fmla="*/ 16830 h 409517"/>
                  <a:gd name="connsiteX13" fmla="*/ 583421 w 3250889"/>
                  <a:gd name="connsiteY13" fmla="*/ 25245 h 409517"/>
                  <a:gd name="connsiteX14" fmla="*/ 583421 w 3250889"/>
                  <a:gd name="connsiteY14" fmla="*/ 25245 h 409517"/>
                  <a:gd name="connsiteX15" fmla="*/ 642324 w 3250889"/>
                  <a:gd name="connsiteY15" fmla="*/ 19635 h 409517"/>
                  <a:gd name="connsiteX16" fmla="*/ 661959 w 3250889"/>
                  <a:gd name="connsiteY16" fmla="*/ 36464 h 409517"/>
                  <a:gd name="connsiteX17" fmla="*/ 732081 w 3250889"/>
                  <a:gd name="connsiteY17" fmla="*/ 22440 h 409517"/>
                  <a:gd name="connsiteX18" fmla="*/ 776960 w 3250889"/>
                  <a:gd name="connsiteY18" fmla="*/ 39269 h 409517"/>
                  <a:gd name="connsiteX19" fmla="*/ 847083 w 3250889"/>
                  <a:gd name="connsiteY19" fmla="*/ 25245 h 409517"/>
                  <a:gd name="connsiteX20" fmla="*/ 869522 w 3250889"/>
                  <a:gd name="connsiteY20" fmla="*/ 44879 h 409517"/>
                  <a:gd name="connsiteX21" fmla="*/ 939645 w 3250889"/>
                  <a:gd name="connsiteY21" fmla="*/ 30854 h 409517"/>
                  <a:gd name="connsiteX22" fmla="*/ 964889 w 3250889"/>
                  <a:gd name="connsiteY22" fmla="*/ 28049 h 409517"/>
                  <a:gd name="connsiteX23" fmla="*/ 987328 w 3250889"/>
                  <a:gd name="connsiteY23" fmla="*/ 47684 h 409517"/>
                  <a:gd name="connsiteX24" fmla="*/ 1029402 w 3250889"/>
                  <a:gd name="connsiteY24" fmla="*/ 14025 h 409517"/>
                  <a:gd name="connsiteX25" fmla="*/ 1054646 w 3250889"/>
                  <a:gd name="connsiteY25" fmla="*/ 30854 h 409517"/>
                  <a:gd name="connsiteX26" fmla="*/ 1127573 w 3250889"/>
                  <a:gd name="connsiteY26" fmla="*/ 19635 h 409517"/>
                  <a:gd name="connsiteX27" fmla="*/ 1183672 w 3250889"/>
                  <a:gd name="connsiteY27" fmla="*/ 28049 h 409517"/>
                  <a:gd name="connsiteX28" fmla="*/ 1228550 w 3250889"/>
                  <a:gd name="connsiteY28" fmla="*/ 42074 h 409517"/>
                  <a:gd name="connsiteX29" fmla="*/ 1281843 w 3250889"/>
                  <a:gd name="connsiteY29" fmla="*/ 25245 h 409517"/>
                  <a:gd name="connsiteX30" fmla="*/ 1332332 w 3250889"/>
                  <a:gd name="connsiteY30" fmla="*/ 30854 h 409517"/>
                  <a:gd name="connsiteX31" fmla="*/ 1391235 w 3250889"/>
                  <a:gd name="connsiteY31" fmla="*/ 28049 h 409517"/>
                  <a:gd name="connsiteX32" fmla="*/ 1416479 w 3250889"/>
                  <a:gd name="connsiteY32" fmla="*/ 42074 h 409517"/>
                  <a:gd name="connsiteX33" fmla="*/ 1458553 w 3250889"/>
                  <a:gd name="connsiteY33" fmla="*/ 28049 h 409517"/>
                  <a:gd name="connsiteX34" fmla="*/ 1489407 w 3250889"/>
                  <a:gd name="connsiteY34" fmla="*/ 39269 h 409517"/>
                  <a:gd name="connsiteX35" fmla="*/ 1548310 w 3250889"/>
                  <a:gd name="connsiteY35" fmla="*/ 22440 h 409517"/>
                  <a:gd name="connsiteX36" fmla="*/ 1610018 w 3250889"/>
                  <a:gd name="connsiteY36" fmla="*/ 42074 h 409517"/>
                  <a:gd name="connsiteX37" fmla="*/ 1680140 w 3250889"/>
                  <a:gd name="connsiteY37" fmla="*/ 22440 h 409517"/>
                  <a:gd name="connsiteX38" fmla="*/ 1722214 w 3250889"/>
                  <a:gd name="connsiteY38" fmla="*/ 36464 h 409517"/>
                  <a:gd name="connsiteX39" fmla="*/ 1778312 w 3250889"/>
                  <a:gd name="connsiteY39" fmla="*/ 25245 h 409517"/>
                  <a:gd name="connsiteX40" fmla="*/ 1831605 w 3250889"/>
                  <a:gd name="connsiteY40" fmla="*/ 42074 h 409517"/>
                  <a:gd name="connsiteX41" fmla="*/ 1884899 w 3250889"/>
                  <a:gd name="connsiteY41" fmla="*/ 33659 h 409517"/>
                  <a:gd name="connsiteX42" fmla="*/ 1912948 w 3250889"/>
                  <a:gd name="connsiteY42" fmla="*/ 47684 h 409517"/>
                  <a:gd name="connsiteX43" fmla="*/ 1957826 w 3250889"/>
                  <a:gd name="connsiteY43" fmla="*/ 22440 h 409517"/>
                  <a:gd name="connsiteX44" fmla="*/ 2013924 w 3250889"/>
                  <a:gd name="connsiteY44" fmla="*/ 36464 h 409517"/>
                  <a:gd name="connsiteX45" fmla="*/ 2053193 w 3250889"/>
                  <a:gd name="connsiteY45" fmla="*/ 30854 h 409517"/>
                  <a:gd name="connsiteX46" fmla="*/ 2067218 w 3250889"/>
                  <a:gd name="connsiteY46" fmla="*/ 36464 h 409517"/>
                  <a:gd name="connsiteX47" fmla="*/ 2126121 w 3250889"/>
                  <a:gd name="connsiteY47" fmla="*/ 22440 h 409517"/>
                  <a:gd name="connsiteX48" fmla="*/ 2165389 w 3250889"/>
                  <a:gd name="connsiteY48" fmla="*/ 28049 h 409517"/>
                  <a:gd name="connsiteX49" fmla="*/ 2229902 w 3250889"/>
                  <a:gd name="connsiteY49" fmla="*/ 30854 h 409517"/>
                  <a:gd name="connsiteX50" fmla="*/ 2252342 w 3250889"/>
                  <a:gd name="connsiteY50" fmla="*/ 14025 h 409517"/>
                  <a:gd name="connsiteX51" fmla="*/ 2300025 w 3250889"/>
                  <a:gd name="connsiteY51" fmla="*/ 33659 h 409517"/>
                  <a:gd name="connsiteX52" fmla="*/ 2361733 w 3250889"/>
                  <a:gd name="connsiteY52" fmla="*/ 19635 h 409517"/>
                  <a:gd name="connsiteX53" fmla="*/ 2384172 w 3250889"/>
                  <a:gd name="connsiteY53" fmla="*/ 39269 h 409517"/>
                  <a:gd name="connsiteX54" fmla="*/ 2420636 w 3250889"/>
                  <a:gd name="connsiteY54" fmla="*/ 11220 h 409517"/>
                  <a:gd name="connsiteX55" fmla="*/ 2451490 w 3250889"/>
                  <a:gd name="connsiteY55" fmla="*/ 33659 h 409517"/>
                  <a:gd name="connsiteX56" fmla="*/ 2518808 w 3250889"/>
                  <a:gd name="connsiteY56" fmla="*/ 22440 h 409517"/>
                  <a:gd name="connsiteX57" fmla="*/ 2552467 w 3250889"/>
                  <a:gd name="connsiteY57" fmla="*/ 39269 h 409517"/>
                  <a:gd name="connsiteX58" fmla="*/ 2588931 w 3250889"/>
                  <a:gd name="connsiteY58" fmla="*/ 22440 h 409517"/>
                  <a:gd name="connsiteX59" fmla="*/ 2664663 w 3250889"/>
                  <a:gd name="connsiteY59" fmla="*/ 36464 h 409517"/>
                  <a:gd name="connsiteX60" fmla="*/ 2712347 w 3250889"/>
                  <a:gd name="connsiteY60" fmla="*/ 22440 h 409517"/>
                  <a:gd name="connsiteX61" fmla="*/ 2748810 w 3250889"/>
                  <a:gd name="connsiteY61" fmla="*/ 25245 h 409517"/>
                  <a:gd name="connsiteX62" fmla="*/ 2796494 w 3250889"/>
                  <a:gd name="connsiteY62" fmla="*/ 8415 h 409517"/>
                  <a:gd name="connsiteX63" fmla="*/ 2869421 w 3250889"/>
                  <a:gd name="connsiteY63" fmla="*/ 39269 h 409517"/>
                  <a:gd name="connsiteX64" fmla="*/ 2889056 w 3250889"/>
                  <a:gd name="connsiteY64" fmla="*/ 39269 h 409517"/>
                  <a:gd name="connsiteX65" fmla="*/ 2917105 w 3250889"/>
                  <a:gd name="connsiteY65" fmla="*/ 8415 h 409517"/>
                  <a:gd name="connsiteX66" fmla="*/ 2973203 w 3250889"/>
                  <a:gd name="connsiteY66" fmla="*/ 33659 h 409517"/>
                  <a:gd name="connsiteX67" fmla="*/ 3012472 w 3250889"/>
                  <a:gd name="connsiteY67" fmla="*/ 33659 h 409517"/>
                  <a:gd name="connsiteX68" fmla="*/ 3012472 w 3250889"/>
                  <a:gd name="connsiteY68" fmla="*/ 0 h 409517"/>
                  <a:gd name="connsiteX69" fmla="*/ 3102229 w 3250889"/>
                  <a:gd name="connsiteY69" fmla="*/ 33659 h 409517"/>
                  <a:gd name="connsiteX70" fmla="*/ 3119058 w 3250889"/>
                  <a:gd name="connsiteY70" fmla="*/ 16830 h 409517"/>
                  <a:gd name="connsiteX71" fmla="*/ 3135888 w 3250889"/>
                  <a:gd name="connsiteY71" fmla="*/ 19635 h 409517"/>
                  <a:gd name="connsiteX72" fmla="*/ 3189181 w 3250889"/>
                  <a:gd name="connsiteY72" fmla="*/ 19635 h 409517"/>
                  <a:gd name="connsiteX73" fmla="*/ 3239669 w 3250889"/>
                  <a:gd name="connsiteY73" fmla="*/ 36464 h 409517"/>
                  <a:gd name="connsiteX74" fmla="*/ 3248084 w 3250889"/>
                  <a:gd name="connsiteY74" fmla="*/ 22440 h 409517"/>
                  <a:gd name="connsiteX75" fmla="*/ 3250889 w 3250889"/>
                  <a:gd name="connsiteY75" fmla="*/ 409517 h 409517"/>
                  <a:gd name="connsiteX76" fmla="*/ 11220 w 3250889"/>
                  <a:gd name="connsiteY76" fmla="*/ 395492 h 409517"/>
                  <a:gd name="connsiteX77" fmla="*/ 0 w 3250889"/>
                  <a:gd name="connsiteY77" fmla="*/ 16830 h 409517"/>
                  <a:gd name="connsiteX0" fmla="*/ 0 w 3248084"/>
                  <a:gd name="connsiteY0" fmla="*/ 16830 h 1121964"/>
                  <a:gd name="connsiteX1" fmla="*/ 58904 w 3248084"/>
                  <a:gd name="connsiteY1" fmla="*/ 11220 h 1121964"/>
                  <a:gd name="connsiteX2" fmla="*/ 106587 w 3248084"/>
                  <a:gd name="connsiteY2" fmla="*/ 36464 h 1121964"/>
                  <a:gd name="connsiteX3" fmla="*/ 137441 w 3248084"/>
                  <a:gd name="connsiteY3" fmla="*/ 16830 h 1121964"/>
                  <a:gd name="connsiteX4" fmla="*/ 157075 w 3248084"/>
                  <a:gd name="connsiteY4" fmla="*/ 42074 h 1121964"/>
                  <a:gd name="connsiteX5" fmla="*/ 213173 w 3248084"/>
                  <a:gd name="connsiteY5" fmla="*/ 19635 h 1121964"/>
                  <a:gd name="connsiteX6" fmla="*/ 260857 w 3248084"/>
                  <a:gd name="connsiteY6" fmla="*/ 19635 h 1121964"/>
                  <a:gd name="connsiteX7" fmla="*/ 294516 w 3248084"/>
                  <a:gd name="connsiteY7" fmla="*/ 39269 h 1121964"/>
                  <a:gd name="connsiteX8" fmla="*/ 359029 w 3248084"/>
                  <a:gd name="connsiteY8" fmla="*/ 16830 h 1121964"/>
                  <a:gd name="connsiteX9" fmla="*/ 403907 w 3248084"/>
                  <a:gd name="connsiteY9" fmla="*/ 42074 h 1121964"/>
                  <a:gd name="connsiteX10" fmla="*/ 471225 w 3248084"/>
                  <a:gd name="connsiteY10" fmla="*/ 14025 h 1121964"/>
                  <a:gd name="connsiteX11" fmla="*/ 496469 w 3248084"/>
                  <a:gd name="connsiteY11" fmla="*/ 36464 h 1121964"/>
                  <a:gd name="connsiteX12" fmla="*/ 538543 w 3248084"/>
                  <a:gd name="connsiteY12" fmla="*/ 16830 h 1121964"/>
                  <a:gd name="connsiteX13" fmla="*/ 583421 w 3248084"/>
                  <a:gd name="connsiteY13" fmla="*/ 25245 h 1121964"/>
                  <a:gd name="connsiteX14" fmla="*/ 583421 w 3248084"/>
                  <a:gd name="connsiteY14" fmla="*/ 25245 h 1121964"/>
                  <a:gd name="connsiteX15" fmla="*/ 642324 w 3248084"/>
                  <a:gd name="connsiteY15" fmla="*/ 19635 h 1121964"/>
                  <a:gd name="connsiteX16" fmla="*/ 661959 w 3248084"/>
                  <a:gd name="connsiteY16" fmla="*/ 36464 h 1121964"/>
                  <a:gd name="connsiteX17" fmla="*/ 732081 w 3248084"/>
                  <a:gd name="connsiteY17" fmla="*/ 22440 h 1121964"/>
                  <a:gd name="connsiteX18" fmla="*/ 776960 w 3248084"/>
                  <a:gd name="connsiteY18" fmla="*/ 39269 h 1121964"/>
                  <a:gd name="connsiteX19" fmla="*/ 847083 w 3248084"/>
                  <a:gd name="connsiteY19" fmla="*/ 25245 h 1121964"/>
                  <a:gd name="connsiteX20" fmla="*/ 869522 w 3248084"/>
                  <a:gd name="connsiteY20" fmla="*/ 44879 h 1121964"/>
                  <a:gd name="connsiteX21" fmla="*/ 939645 w 3248084"/>
                  <a:gd name="connsiteY21" fmla="*/ 30854 h 1121964"/>
                  <a:gd name="connsiteX22" fmla="*/ 964889 w 3248084"/>
                  <a:gd name="connsiteY22" fmla="*/ 28049 h 1121964"/>
                  <a:gd name="connsiteX23" fmla="*/ 987328 w 3248084"/>
                  <a:gd name="connsiteY23" fmla="*/ 47684 h 1121964"/>
                  <a:gd name="connsiteX24" fmla="*/ 1029402 w 3248084"/>
                  <a:gd name="connsiteY24" fmla="*/ 14025 h 1121964"/>
                  <a:gd name="connsiteX25" fmla="*/ 1054646 w 3248084"/>
                  <a:gd name="connsiteY25" fmla="*/ 30854 h 1121964"/>
                  <a:gd name="connsiteX26" fmla="*/ 1127573 w 3248084"/>
                  <a:gd name="connsiteY26" fmla="*/ 19635 h 1121964"/>
                  <a:gd name="connsiteX27" fmla="*/ 1183672 w 3248084"/>
                  <a:gd name="connsiteY27" fmla="*/ 28049 h 1121964"/>
                  <a:gd name="connsiteX28" fmla="*/ 1228550 w 3248084"/>
                  <a:gd name="connsiteY28" fmla="*/ 42074 h 1121964"/>
                  <a:gd name="connsiteX29" fmla="*/ 1281843 w 3248084"/>
                  <a:gd name="connsiteY29" fmla="*/ 25245 h 1121964"/>
                  <a:gd name="connsiteX30" fmla="*/ 1332332 w 3248084"/>
                  <a:gd name="connsiteY30" fmla="*/ 30854 h 1121964"/>
                  <a:gd name="connsiteX31" fmla="*/ 1391235 w 3248084"/>
                  <a:gd name="connsiteY31" fmla="*/ 28049 h 1121964"/>
                  <a:gd name="connsiteX32" fmla="*/ 1416479 w 3248084"/>
                  <a:gd name="connsiteY32" fmla="*/ 42074 h 1121964"/>
                  <a:gd name="connsiteX33" fmla="*/ 1458553 w 3248084"/>
                  <a:gd name="connsiteY33" fmla="*/ 28049 h 1121964"/>
                  <a:gd name="connsiteX34" fmla="*/ 1489407 w 3248084"/>
                  <a:gd name="connsiteY34" fmla="*/ 39269 h 1121964"/>
                  <a:gd name="connsiteX35" fmla="*/ 1548310 w 3248084"/>
                  <a:gd name="connsiteY35" fmla="*/ 22440 h 1121964"/>
                  <a:gd name="connsiteX36" fmla="*/ 1610018 w 3248084"/>
                  <a:gd name="connsiteY36" fmla="*/ 42074 h 1121964"/>
                  <a:gd name="connsiteX37" fmla="*/ 1680140 w 3248084"/>
                  <a:gd name="connsiteY37" fmla="*/ 22440 h 1121964"/>
                  <a:gd name="connsiteX38" fmla="*/ 1722214 w 3248084"/>
                  <a:gd name="connsiteY38" fmla="*/ 36464 h 1121964"/>
                  <a:gd name="connsiteX39" fmla="*/ 1778312 w 3248084"/>
                  <a:gd name="connsiteY39" fmla="*/ 25245 h 1121964"/>
                  <a:gd name="connsiteX40" fmla="*/ 1831605 w 3248084"/>
                  <a:gd name="connsiteY40" fmla="*/ 42074 h 1121964"/>
                  <a:gd name="connsiteX41" fmla="*/ 1884899 w 3248084"/>
                  <a:gd name="connsiteY41" fmla="*/ 33659 h 1121964"/>
                  <a:gd name="connsiteX42" fmla="*/ 1912948 w 3248084"/>
                  <a:gd name="connsiteY42" fmla="*/ 47684 h 1121964"/>
                  <a:gd name="connsiteX43" fmla="*/ 1957826 w 3248084"/>
                  <a:gd name="connsiteY43" fmla="*/ 22440 h 1121964"/>
                  <a:gd name="connsiteX44" fmla="*/ 2013924 w 3248084"/>
                  <a:gd name="connsiteY44" fmla="*/ 36464 h 1121964"/>
                  <a:gd name="connsiteX45" fmla="*/ 2053193 w 3248084"/>
                  <a:gd name="connsiteY45" fmla="*/ 30854 h 1121964"/>
                  <a:gd name="connsiteX46" fmla="*/ 2067218 w 3248084"/>
                  <a:gd name="connsiteY46" fmla="*/ 36464 h 1121964"/>
                  <a:gd name="connsiteX47" fmla="*/ 2126121 w 3248084"/>
                  <a:gd name="connsiteY47" fmla="*/ 22440 h 1121964"/>
                  <a:gd name="connsiteX48" fmla="*/ 2165389 w 3248084"/>
                  <a:gd name="connsiteY48" fmla="*/ 28049 h 1121964"/>
                  <a:gd name="connsiteX49" fmla="*/ 2229902 w 3248084"/>
                  <a:gd name="connsiteY49" fmla="*/ 30854 h 1121964"/>
                  <a:gd name="connsiteX50" fmla="*/ 2252342 w 3248084"/>
                  <a:gd name="connsiteY50" fmla="*/ 14025 h 1121964"/>
                  <a:gd name="connsiteX51" fmla="*/ 2300025 w 3248084"/>
                  <a:gd name="connsiteY51" fmla="*/ 33659 h 1121964"/>
                  <a:gd name="connsiteX52" fmla="*/ 2361733 w 3248084"/>
                  <a:gd name="connsiteY52" fmla="*/ 19635 h 1121964"/>
                  <a:gd name="connsiteX53" fmla="*/ 2384172 w 3248084"/>
                  <a:gd name="connsiteY53" fmla="*/ 39269 h 1121964"/>
                  <a:gd name="connsiteX54" fmla="*/ 2420636 w 3248084"/>
                  <a:gd name="connsiteY54" fmla="*/ 11220 h 1121964"/>
                  <a:gd name="connsiteX55" fmla="*/ 2451490 w 3248084"/>
                  <a:gd name="connsiteY55" fmla="*/ 33659 h 1121964"/>
                  <a:gd name="connsiteX56" fmla="*/ 2518808 w 3248084"/>
                  <a:gd name="connsiteY56" fmla="*/ 22440 h 1121964"/>
                  <a:gd name="connsiteX57" fmla="*/ 2552467 w 3248084"/>
                  <a:gd name="connsiteY57" fmla="*/ 39269 h 1121964"/>
                  <a:gd name="connsiteX58" fmla="*/ 2588931 w 3248084"/>
                  <a:gd name="connsiteY58" fmla="*/ 22440 h 1121964"/>
                  <a:gd name="connsiteX59" fmla="*/ 2664663 w 3248084"/>
                  <a:gd name="connsiteY59" fmla="*/ 36464 h 1121964"/>
                  <a:gd name="connsiteX60" fmla="*/ 2712347 w 3248084"/>
                  <a:gd name="connsiteY60" fmla="*/ 22440 h 1121964"/>
                  <a:gd name="connsiteX61" fmla="*/ 2748810 w 3248084"/>
                  <a:gd name="connsiteY61" fmla="*/ 25245 h 1121964"/>
                  <a:gd name="connsiteX62" fmla="*/ 2796494 w 3248084"/>
                  <a:gd name="connsiteY62" fmla="*/ 8415 h 1121964"/>
                  <a:gd name="connsiteX63" fmla="*/ 2869421 w 3248084"/>
                  <a:gd name="connsiteY63" fmla="*/ 39269 h 1121964"/>
                  <a:gd name="connsiteX64" fmla="*/ 2889056 w 3248084"/>
                  <a:gd name="connsiteY64" fmla="*/ 39269 h 1121964"/>
                  <a:gd name="connsiteX65" fmla="*/ 2917105 w 3248084"/>
                  <a:gd name="connsiteY65" fmla="*/ 8415 h 1121964"/>
                  <a:gd name="connsiteX66" fmla="*/ 2973203 w 3248084"/>
                  <a:gd name="connsiteY66" fmla="*/ 33659 h 1121964"/>
                  <a:gd name="connsiteX67" fmla="*/ 3012472 w 3248084"/>
                  <a:gd name="connsiteY67" fmla="*/ 33659 h 1121964"/>
                  <a:gd name="connsiteX68" fmla="*/ 3012472 w 3248084"/>
                  <a:gd name="connsiteY68" fmla="*/ 0 h 1121964"/>
                  <a:gd name="connsiteX69" fmla="*/ 3102229 w 3248084"/>
                  <a:gd name="connsiteY69" fmla="*/ 33659 h 1121964"/>
                  <a:gd name="connsiteX70" fmla="*/ 3119058 w 3248084"/>
                  <a:gd name="connsiteY70" fmla="*/ 16830 h 1121964"/>
                  <a:gd name="connsiteX71" fmla="*/ 3135888 w 3248084"/>
                  <a:gd name="connsiteY71" fmla="*/ 19635 h 1121964"/>
                  <a:gd name="connsiteX72" fmla="*/ 3189181 w 3248084"/>
                  <a:gd name="connsiteY72" fmla="*/ 19635 h 1121964"/>
                  <a:gd name="connsiteX73" fmla="*/ 3239669 w 3248084"/>
                  <a:gd name="connsiteY73" fmla="*/ 36464 h 1121964"/>
                  <a:gd name="connsiteX74" fmla="*/ 3248084 w 3248084"/>
                  <a:gd name="connsiteY74" fmla="*/ 22440 h 1121964"/>
                  <a:gd name="connsiteX75" fmla="*/ 3248084 w 3248084"/>
                  <a:gd name="connsiteY75" fmla="*/ 1121964 h 1121964"/>
                  <a:gd name="connsiteX76" fmla="*/ 11220 w 3248084"/>
                  <a:gd name="connsiteY76" fmla="*/ 395492 h 1121964"/>
                  <a:gd name="connsiteX77" fmla="*/ 0 w 3248084"/>
                  <a:gd name="connsiteY77" fmla="*/ 16830 h 1121964"/>
                  <a:gd name="connsiteX0" fmla="*/ 0 w 3248084"/>
                  <a:gd name="connsiteY0" fmla="*/ 16830 h 1130377"/>
                  <a:gd name="connsiteX1" fmla="*/ 58904 w 3248084"/>
                  <a:gd name="connsiteY1" fmla="*/ 11220 h 1130377"/>
                  <a:gd name="connsiteX2" fmla="*/ 106587 w 3248084"/>
                  <a:gd name="connsiteY2" fmla="*/ 36464 h 1130377"/>
                  <a:gd name="connsiteX3" fmla="*/ 137441 w 3248084"/>
                  <a:gd name="connsiteY3" fmla="*/ 16830 h 1130377"/>
                  <a:gd name="connsiteX4" fmla="*/ 157075 w 3248084"/>
                  <a:gd name="connsiteY4" fmla="*/ 42074 h 1130377"/>
                  <a:gd name="connsiteX5" fmla="*/ 213173 w 3248084"/>
                  <a:gd name="connsiteY5" fmla="*/ 19635 h 1130377"/>
                  <a:gd name="connsiteX6" fmla="*/ 260857 w 3248084"/>
                  <a:gd name="connsiteY6" fmla="*/ 19635 h 1130377"/>
                  <a:gd name="connsiteX7" fmla="*/ 294516 w 3248084"/>
                  <a:gd name="connsiteY7" fmla="*/ 39269 h 1130377"/>
                  <a:gd name="connsiteX8" fmla="*/ 359029 w 3248084"/>
                  <a:gd name="connsiteY8" fmla="*/ 16830 h 1130377"/>
                  <a:gd name="connsiteX9" fmla="*/ 403907 w 3248084"/>
                  <a:gd name="connsiteY9" fmla="*/ 42074 h 1130377"/>
                  <a:gd name="connsiteX10" fmla="*/ 471225 w 3248084"/>
                  <a:gd name="connsiteY10" fmla="*/ 14025 h 1130377"/>
                  <a:gd name="connsiteX11" fmla="*/ 496469 w 3248084"/>
                  <a:gd name="connsiteY11" fmla="*/ 36464 h 1130377"/>
                  <a:gd name="connsiteX12" fmla="*/ 538543 w 3248084"/>
                  <a:gd name="connsiteY12" fmla="*/ 16830 h 1130377"/>
                  <a:gd name="connsiteX13" fmla="*/ 583421 w 3248084"/>
                  <a:gd name="connsiteY13" fmla="*/ 25245 h 1130377"/>
                  <a:gd name="connsiteX14" fmla="*/ 583421 w 3248084"/>
                  <a:gd name="connsiteY14" fmla="*/ 25245 h 1130377"/>
                  <a:gd name="connsiteX15" fmla="*/ 642324 w 3248084"/>
                  <a:gd name="connsiteY15" fmla="*/ 19635 h 1130377"/>
                  <a:gd name="connsiteX16" fmla="*/ 661959 w 3248084"/>
                  <a:gd name="connsiteY16" fmla="*/ 36464 h 1130377"/>
                  <a:gd name="connsiteX17" fmla="*/ 732081 w 3248084"/>
                  <a:gd name="connsiteY17" fmla="*/ 22440 h 1130377"/>
                  <a:gd name="connsiteX18" fmla="*/ 776960 w 3248084"/>
                  <a:gd name="connsiteY18" fmla="*/ 39269 h 1130377"/>
                  <a:gd name="connsiteX19" fmla="*/ 847083 w 3248084"/>
                  <a:gd name="connsiteY19" fmla="*/ 25245 h 1130377"/>
                  <a:gd name="connsiteX20" fmla="*/ 869522 w 3248084"/>
                  <a:gd name="connsiteY20" fmla="*/ 44879 h 1130377"/>
                  <a:gd name="connsiteX21" fmla="*/ 939645 w 3248084"/>
                  <a:gd name="connsiteY21" fmla="*/ 30854 h 1130377"/>
                  <a:gd name="connsiteX22" fmla="*/ 964889 w 3248084"/>
                  <a:gd name="connsiteY22" fmla="*/ 28049 h 1130377"/>
                  <a:gd name="connsiteX23" fmla="*/ 987328 w 3248084"/>
                  <a:gd name="connsiteY23" fmla="*/ 47684 h 1130377"/>
                  <a:gd name="connsiteX24" fmla="*/ 1029402 w 3248084"/>
                  <a:gd name="connsiteY24" fmla="*/ 14025 h 1130377"/>
                  <a:gd name="connsiteX25" fmla="*/ 1054646 w 3248084"/>
                  <a:gd name="connsiteY25" fmla="*/ 30854 h 1130377"/>
                  <a:gd name="connsiteX26" fmla="*/ 1127573 w 3248084"/>
                  <a:gd name="connsiteY26" fmla="*/ 19635 h 1130377"/>
                  <a:gd name="connsiteX27" fmla="*/ 1183672 w 3248084"/>
                  <a:gd name="connsiteY27" fmla="*/ 28049 h 1130377"/>
                  <a:gd name="connsiteX28" fmla="*/ 1228550 w 3248084"/>
                  <a:gd name="connsiteY28" fmla="*/ 42074 h 1130377"/>
                  <a:gd name="connsiteX29" fmla="*/ 1281843 w 3248084"/>
                  <a:gd name="connsiteY29" fmla="*/ 25245 h 1130377"/>
                  <a:gd name="connsiteX30" fmla="*/ 1332332 w 3248084"/>
                  <a:gd name="connsiteY30" fmla="*/ 30854 h 1130377"/>
                  <a:gd name="connsiteX31" fmla="*/ 1391235 w 3248084"/>
                  <a:gd name="connsiteY31" fmla="*/ 28049 h 1130377"/>
                  <a:gd name="connsiteX32" fmla="*/ 1416479 w 3248084"/>
                  <a:gd name="connsiteY32" fmla="*/ 42074 h 1130377"/>
                  <a:gd name="connsiteX33" fmla="*/ 1458553 w 3248084"/>
                  <a:gd name="connsiteY33" fmla="*/ 28049 h 1130377"/>
                  <a:gd name="connsiteX34" fmla="*/ 1489407 w 3248084"/>
                  <a:gd name="connsiteY34" fmla="*/ 39269 h 1130377"/>
                  <a:gd name="connsiteX35" fmla="*/ 1548310 w 3248084"/>
                  <a:gd name="connsiteY35" fmla="*/ 22440 h 1130377"/>
                  <a:gd name="connsiteX36" fmla="*/ 1610018 w 3248084"/>
                  <a:gd name="connsiteY36" fmla="*/ 42074 h 1130377"/>
                  <a:gd name="connsiteX37" fmla="*/ 1680140 w 3248084"/>
                  <a:gd name="connsiteY37" fmla="*/ 22440 h 1130377"/>
                  <a:gd name="connsiteX38" fmla="*/ 1722214 w 3248084"/>
                  <a:gd name="connsiteY38" fmla="*/ 36464 h 1130377"/>
                  <a:gd name="connsiteX39" fmla="*/ 1778312 w 3248084"/>
                  <a:gd name="connsiteY39" fmla="*/ 25245 h 1130377"/>
                  <a:gd name="connsiteX40" fmla="*/ 1831605 w 3248084"/>
                  <a:gd name="connsiteY40" fmla="*/ 42074 h 1130377"/>
                  <a:gd name="connsiteX41" fmla="*/ 1884899 w 3248084"/>
                  <a:gd name="connsiteY41" fmla="*/ 33659 h 1130377"/>
                  <a:gd name="connsiteX42" fmla="*/ 1912948 w 3248084"/>
                  <a:gd name="connsiteY42" fmla="*/ 47684 h 1130377"/>
                  <a:gd name="connsiteX43" fmla="*/ 1957826 w 3248084"/>
                  <a:gd name="connsiteY43" fmla="*/ 22440 h 1130377"/>
                  <a:gd name="connsiteX44" fmla="*/ 2013924 w 3248084"/>
                  <a:gd name="connsiteY44" fmla="*/ 36464 h 1130377"/>
                  <a:gd name="connsiteX45" fmla="*/ 2053193 w 3248084"/>
                  <a:gd name="connsiteY45" fmla="*/ 30854 h 1130377"/>
                  <a:gd name="connsiteX46" fmla="*/ 2067218 w 3248084"/>
                  <a:gd name="connsiteY46" fmla="*/ 36464 h 1130377"/>
                  <a:gd name="connsiteX47" fmla="*/ 2126121 w 3248084"/>
                  <a:gd name="connsiteY47" fmla="*/ 22440 h 1130377"/>
                  <a:gd name="connsiteX48" fmla="*/ 2165389 w 3248084"/>
                  <a:gd name="connsiteY48" fmla="*/ 28049 h 1130377"/>
                  <a:gd name="connsiteX49" fmla="*/ 2229902 w 3248084"/>
                  <a:gd name="connsiteY49" fmla="*/ 30854 h 1130377"/>
                  <a:gd name="connsiteX50" fmla="*/ 2252342 w 3248084"/>
                  <a:gd name="connsiteY50" fmla="*/ 14025 h 1130377"/>
                  <a:gd name="connsiteX51" fmla="*/ 2300025 w 3248084"/>
                  <a:gd name="connsiteY51" fmla="*/ 33659 h 1130377"/>
                  <a:gd name="connsiteX52" fmla="*/ 2361733 w 3248084"/>
                  <a:gd name="connsiteY52" fmla="*/ 19635 h 1130377"/>
                  <a:gd name="connsiteX53" fmla="*/ 2384172 w 3248084"/>
                  <a:gd name="connsiteY53" fmla="*/ 39269 h 1130377"/>
                  <a:gd name="connsiteX54" fmla="*/ 2420636 w 3248084"/>
                  <a:gd name="connsiteY54" fmla="*/ 11220 h 1130377"/>
                  <a:gd name="connsiteX55" fmla="*/ 2451490 w 3248084"/>
                  <a:gd name="connsiteY55" fmla="*/ 33659 h 1130377"/>
                  <a:gd name="connsiteX56" fmla="*/ 2518808 w 3248084"/>
                  <a:gd name="connsiteY56" fmla="*/ 22440 h 1130377"/>
                  <a:gd name="connsiteX57" fmla="*/ 2552467 w 3248084"/>
                  <a:gd name="connsiteY57" fmla="*/ 39269 h 1130377"/>
                  <a:gd name="connsiteX58" fmla="*/ 2588931 w 3248084"/>
                  <a:gd name="connsiteY58" fmla="*/ 22440 h 1130377"/>
                  <a:gd name="connsiteX59" fmla="*/ 2664663 w 3248084"/>
                  <a:gd name="connsiteY59" fmla="*/ 36464 h 1130377"/>
                  <a:gd name="connsiteX60" fmla="*/ 2712347 w 3248084"/>
                  <a:gd name="connsiteY60" fmla="*/ 22440 h 1130377"/>
                  <a:gd name="connsiteX61" fmla="*/ 2748810 w 3248084"/>
                  <a:gd name="connsiteY61" fmla="*/ 25245 h 1130377"/>
                  <a:gd name="connsiteX62" fmla="*/ 2796494 w 3248084"/>
                  <a:gd name="connsiteY62" fmla="*/ 8415 h 1130377"/>
                  <a:gd name="connsiteX63" fmla="*/ 2869421 w 3248084"/>
                  <a:gd name="connsiteY63" fmla="*/ 39269 h 1130377"/>
                  <a:gd name="connsiteX64" fmla="*/ 2889056 w 3248084"/>
                  <a:gd name="connsiteY64" fmla="*/ 39269 h 1130377"/>
                  <a:gd name="connsiteX65" fmla="*/ 2917105 w 3248084"/>
                  <a:gd name="connsiteY65" fmla="*/ 8415 h 1130377"/>
                  <a:gd name="connsiteX66" fmla="*/ 2973203 w 3248084"/>
                  <a:gd name="connsiteY66" fmla="*/ 33659 h 1130377"/>
                  <a:gd name="connsiteX67" fmla="*/ 3012472 w 3248084"/>
                  <a:gd name="connsiteY67" fmla="*/ 33659 h 1130377"/>
                  <a:gd name="connsiteX68" fmla="*/ 3012472 w 3248084"/>
                  <a:gd name="connsiteY68" fmla="*/ 0 h 1130377"/>
                  <a:gd name="connsiteX69" fmla="*/ 3102229 w 3248084"/>
                  <a:gd name="connsiteY69" fmla="*/ 33659 h 1130377"/>
                  <a:gd name="connsiteX70" fmla="*/ 3119058 w 3248084"/>
                  <a:gd name="connsiteY70" fmla="*/ 16830 h 1130377"/>
                  <a:gd name="connsiteX71" fmla="*/ 3135888 w 3248084"/>
                  <a:gd name="connsiteY71" fmla="*/ 19635 h 1130377"/>
                  <a:gd name="connsiteX72" fmla="*/ 3189181 w 3248084"/>
                  <a:gd name="connsiteY72" fmla="*/ 19635 h 1130377"/>
                  <a:gd name="connsiteX73" fmla="*/ 3239669 w 3248084"/>
                  <a:gd name="connsiteY73" fmla="*/ 36464 h 1130377"/>
                  <a:gd name="connsiteX74" fmla="*/ 3248084 w 3248084"/>
                  <a:gd name="connsiteY74" fmla="*/ 22440 h 1130377"/>
                  <a:gd name="connsiteX75" fmla="*/ 3248084 w 3248084"/>
                  <a:gd name="connsiteY75" fmla="*/ 1121964 h 1130377"/>
                  <a:gd name="connsiteX76" fmla="*/ 2805 w 3248084"/>
                  <a:gd name="connsiteY76" fmla="*/ 1130377 h 1130377"/>
                  <a:gd name="connsiteX77" fmla="*/ 0 w 3248084"/>
                  <a:gd name="connsiteY77" fmla="*/ 16830 h 1130377"/>
                  <a:gd name="connsiteX0" fmla="*/ 0 w 3248084"/>
                  <a:gd name="connsiteY0" fmla="*/ 8415 h 1121962"/>
                  <a:gd name="connsiteX1" fmla="*/ 58904 w 3248084"/>
                  <a:gd name="connsiteY1" fmla="*/ 2805 h 1121962"/>
                  <a:gd name="connsiteX2" fmla="*/ 106587 w 3248084"/>
                  <a:gd name="connsiteY2" fmla="*/ 28049 h 1121962"/>
                  <a:gd name="connsiteX3" fmla="*/ 137441 w 3248084"/>
                  <a:gd name="connsiteY3" fmla="*/ 8415 h 1121962"/>
                  <a:gd name="connsiteX4" fmla="*/ 157075 w 3248084"/>
                  <a:gd name="connsiteY4" fmla="*/ 33659 h 1121962"/>
                  <a:gd name="connsiteX5" fmla="*/ 213173 w 3248084"/>
                  <a:gd name="connsiteY5" fmla="*/ 11220 h 1121962"/>
                  <a:gd name="connsiteX6" fmla="*/ 260857 w 3248084"/>
                  <a:gd name="connsiteY6" fmla="*/ 11220 h 1121962"/>
                  <a:gd name="connsiteX7" fmla="*/ 294516 w 3248084"/>
                  <a:gd name="connsiteY7" fmla="*/ 30854 h 1121962"/>
                  <a:gd name="connsiteX8" fmla="*/ 359029 w 3248084"/>
                  <a:gd name="connsiteY8" fmla="*/ 8415 h 1121962"/>
                  <a:gd name="connsiteX9" fmla="*/ 403907 w 3248084"/>
                  <a:gd name="connsiteY9" fmla="*/ 33659 h 1121962"/>
                  <a:gd name="connsiteX10" fmla="*/ 471225 w 3248084"/>
                  <a:gd name="connsiteY10" fmla="*/ 5610 h 1121962"/>
                  <a:gd name="connsiteX11" fmla="*/ 496469 w 3248084"/>
                  <a:gd name="connsiteY11" fmla="*/ 28049 h 1121962"/>
                  <a:gd name="connsiteX12" fmla="*/ 538543 w 3248084"/>
                  <a:gd name="connsiteY12" fmla="*/ 8415 h 1121962"/>
                  <a:gd name="connsiteX13" fmla="*/ 583421 w 3248084"/>
                  <a:gd name="connsiteY13" fmla="*/ 16830 h 1121962"/>
                  <a:gd name="connsiteX14" fmla="*/ 583421 w 3248084"/>
                  <a:gd name="connsiteY14" fmla="*/ 16830 h 1121962"/>
                  <a:gd name="connsiteX15" fmla="*/ 642324 w 3248084"/>
                  <a:gd name="connsiteY15" fmla="*/ 11220 h 1121962"/>
                  <a:gd name="connsiteX16" fmla="*/ 661959 w 3248084"/>
                  <a:gd name="connsiteY16" fmla="*/ 28049 h 1121962"/>
                  <a:gd name="connsiteX17" fmla="*/ 732081 w 3248084"/>
                  <a:gd name="connsiteY17" fmla="*/ 14025 h 1121962"/>
                  <a:gd name="connsiteX18" fmla="*/ 776960 w 3248084"/>
                  <a:gd name="connsiteY18" fmla="*/ 30854 h 1121962"/>
                  <a:gd name="connsiteX19" fmla="*/ 847083 w 3248084"/>
                  <a:gd name="connsiteY19" fmla="*/ 16830 h 1121962"/>
                  <a:gd name="connsiteX20" fmla="*/ 869522 w 3248084"/>
                  <a:gd name="connsiteY20" fmla="*/ 36464 h 1121962"/>
                  <a:gd name="connsiteX21" fmla="*/ 939645 w 3248084"/>
                  <a:gd name="connsiteY21" fmla="*/ 22439 h 1121962"/>
                  <a:gd name="connsiteX22" fmla="*/ 964889 w 3248084"/>
                  <a:gd name="connsiteY22" fmla="*/ 19634 h 1121962"/>
                  <a:gd name="connsiteX23" fmla="*/ 987328 w 3248084"/>
                  <a:gd name="connsiteY23" fmla="*/ 39269 h 1121962"/>
                  <a:gd name="connsiteX24" fmla="*/ 1029402 w 3248084"/>
                  <a:gd name="connsiteY24" fmla="*/ 5610 h 1121962"/>
                  <a:gd name="connsiteX25" fmla="*/ 1054646 w 3248084"/>
                  <a:gd name="connsiteY25" fmla="*/ 22439 h 1121962"/>
                  <a:gd name="connsiteX26" fmla="*/ 1127573 w 3248084"/>
                  <a:gd name="connsiteY26" fmla="*/ 11220 h 1121962"/>
                  <a:gd name="connsiteX27" fmla="*/ 1183672 w 3248084"/>
                  <a:gd name="connsiteY27" fmla="*/ 19634 h 1121962"/>
                  <a:gd name="connsiteX28" fmla="*/ 1228550 w 3248084"/>
                  <a:gd name="connsiteY28" fmla="*/ 33659 h 1121962"/>
                  <a:gd name="connsiteX29" fmla="*/ 1281843 w 3248084"/>
                  <a:gd name="connsiteY29" fmla="*/ 16830 h 1121962"/>
                  <a:gd name="connsiteX30" fmla="*/ 1332332 w 3248084"/>
                  <a:gd name="connsiteY30" fmla="*/ 22439 h 1121962"/>
                  <a:gd name="connsiteX31" fmla="*/ 1391235 w 3248084"/>
                  <a:gd name="connsiteY31" fmla="*/ 19634 h 1121962"/>
                  <a:gd name="connsiteX32" fmla="*/ 1416479 w 3248084"/>
                  <a:gd name="connsiteY32" fmla="*/ 33659 h 1121962"/>
                  <a:gd name="connsiteX33" fmla="*/ 1458553 w 3248084"/>
                  <a:gd name="connsiteY33" fmla="*/ 19634 h 1121962"/>
                  <a:gd name="connsiteX34" fmla="*/ 1489407 w 3248084"/>
                  <a:gd name="connsiteY34" fmla="*/ 30854 h 1121962"/>
                  <a:gd name="connsiteX35" fmla="*/ 1548310 w 3248084"/>
                  <a:gd name="connsiteY35" fmla="*/ 14025 h 1121962"/>
                  <a:gd name="connsiteX36" fmla="*/ 1610018 w 3248084"/>
                  <a:gd name="connsiteY36" fmla="*/ 33659 h 1121962"/>
                  <a:gd name="connsiteX37" fmla="*/ 1680140 w 3248084"/>
                  <a:gd name="connsiteY37" fmla="*/ 14025 h 1121962"/>
                  <a:gd name="connsiteX38" fmla="*/ 1722214 w 3248084"/>
                  <a:gd name="connsiteY38" fmla="*/ 28049 h 1121962"/>
                  <a:gd name="connsiteX39" fmla="*/ 1778312 w 3248084"/>
                  <a:gd name="connsiteY39" fmla="*/ 16830 h 1121962"/>
                  <a:gd name="connsiteX40" fmla="*/ 1831605 w 3248084"/>
                  <a:gd name="connsiteY40" fmla="*/ 33659 h 1121962"/>
                  <a:gd name="connsiteX41" fmla="*/ 1884899 w 3248084"/>
                  <a:gd name="connsiteY41" fmla="*/ 25244 h 1121962"/>
                  <a:gd name="connsiteX42" fmla="*/ 1912948 w 3248084"/>
                  <a:gd name="connsiteY42" fmla="*/ 39269 h 1121962"/>
                  <a:gd name="connsiteX43" fmla="*/ 1957826 w 3248084"/>
                  <a:gd name="connsiteY43" fmla="*/ 14025 h 1121962"/>
                  <a:gd name="connsiteX44" fmla="*/ 2013924 w 3248084"/>
                  <a:gd name="connsiteY44" fmla="*/ 28049 h 1121962"/>
                  <a:gd name="connsiteX45" fmla="*/ 2053193 w 3248084"/>
                  <a:gd name="connsiteY45" fmla="*/ 22439 h 1121962"/>
                  <a:gd name="connsiteX46" fmla="*/ 2067218 w 3248084"/>
                  <a:gd name="connsiteY46" fmla="*/ 28049 h 1121962"/>
                  <a:gd name="connsiteX47" fmla="*/ 2126121 w 3248084"/>
                  <a:gd name="connsiteY47" fmla="*/ 14025 h 1121962"/>
                  <a:gd name="connsiteX48" fmla="*/ 2165389 w 3248084"/>
                  <a:gd name="connsiteY48" fmla="*/ 19634 h 1121962"/>
                  <a:gd name="connsiteX49" fmla="*/ 2229902 w 3248084"/>
                  <a:gd name="connsiteY49" fmla="*/ 22439 h 1121962"/>
                  <a:gd name="connsiteX50" fmla="*/ 2252342 w 3248084"/>
                  <a:gd name="connsiteY50" fmla="*/ 5610 h 1121962"/>
                  <a:gd name="connsiteX51" fmla="*/ 2300025 w 3248084"/>
                  <a:gd name="connsiteY51" fmla="*/ 25244 h 1121962"/>
                  <a:gd name="connsiteX52" fmla="*/ 2361733 w 3248084"/>
                  <a:gd name="connsiteY52" fmla="*/ 11220 h 1121962"/>
                  <a:gd name="connsiteX53" fmla="*/ 2384172 w 3248084"/>
                  <a:gd name="connsiteY53" fmla="*/ 30854 h 1121962"/>
                  <a:gd name="connsiteX54" fmla="*/ 2420636 w 3248084"/>
                  <a:gd name="connsiteY54" fmla="*/ 2805 h 1121962"/>
                  <a:gd name="connsiteX55" fmla="*/ 2451490 w 3248084"/>
                  <a:gd name="connsiteY55" fmla="*/ 25244 h 1121962"/>
                  <a:gd name="connsiteX56" fmla="*/ 2518808 w 3248084"/>
                  <a:gd name="connsiteY56" fmla="*/ 14025 h 1121962"/>
                  <a:gd name="connsiteX57" fmla="*/ 2552467 w 3248084"/>
                  <a:gd name="connsiteY57" fmla="*/ 30854 h 1121962"/>
                  <a:gd name="connsiteX58" fmla="*/ 2588931 w 3248084"/>
                  <a:gd name="connsiteY58" fmla="*/ 14025 h 1121962"/>
                  <a:gd name="connsiteX59" fmla="*/ 2664663 w 3248084"/>
                  <a:gd name="connsiteY59" fmla="*/ 28049 h 1121962"/>
                  <a:gd name="connsiteX60" fmla="*/ 2712347 w 3248084"/>
                  <a:gd name="connsiteY60" fmla="*/ 14025 h 1121962"/>
                  <a:gd name="connsiteX61" fmla="*/ 2748810 w 3248084"/>
                  <a:gd name="connsiteY61" fmla="*/ 16830 h 1121962"/>
                  <a:gd name="connsiteX62" fmla="*/ 2796494 w 3248084"/>
                  <a:gd name="connsiteY62" fmla="*/ 0 h 1121962"/>
                  <a:gd name="connsiteX63" fmla="*/ 2869421 w 3248084"/>
                  <a:gd name="connsiteY63" fmla="*/ 30854 h 1121962"/>
                  <a:gd name="connsiteX64" fmla="*/ 2889056 w 3248084"/>
                  <a:gd name="connsiteY64" fmla="*/ 30854 h 1121962"/>
                  <a:gd name="connsiteX65" fmla="*/ 2917105 w 3248084"/>
                  <a:gd name="connsiteY65" fmla="*/ 0 h 1121962"/>
                  <a:gd name="connsiteX66" fmla="*/ 2973203 w 3248084"/>
                  <a:gd name="connsiteY66" fmla="*/ 25244 h 1121962"/>
                  <a:gd name="connsiteX67" fmla="*/ 3012472 w 3248084"/>
                  <a:gd name="connsiteY67" fmla="*/ 25244 h 1121962"/>
                  <a:gd name="connsiteX68" fmla="*/ 3037717 w 3248084"/>
                  <a:gd name="connsiteY68" fmla="*/ 2805 h 1121962"/>
                  <a:gd name="connsiteX69" fmla="*/ 3102229 w 3248084"/>
                  <a:gd name="connsiteY69" fmla="*/ 25244 h 1121962"/>
                  <a:gd name="connsiteX70" fmla="*/ 3119058 w 3248084"/>
                  <a:gd name="connsiteY70" fmla="*/ 8415 h 1121962"/>
                  <a:gd name="connsiteX71" fmla="*/ 3135888 w 3248084"/>
                  <a:gd name="connsiteY71" fmla="*/ 11220 h 1121962"/>
                  <a:gd name="connsiteX72" fmla="*/ 3189181 w 3248084"/>
                  <a:gd name="connsiteY72" fmla="*/ 11220 h 1121962"/>
                  <a:gd name="connsiteX73" fmla="*/ 3239669 w 3248084"/>
                  <a:gd name="connsiteY73" fmla="*/ 28049 h 1121962"/>
                  <a:gd name="connsiteX74" fmla="*/ 3248084 w 3248084"/>
                  <a:gd name="connsiteY74" fmla="*/ 14025 h 1121962"/>
                  <a:gd name="connsiteX75" fmla="*/ 3248084 w 3248084"/>
                  <a:gd name="connsiteY75" fmla="*/ 1113549 h 1121962"/>
                  <a:gd name="connsiteX76" fmla="*/ 2805 w 3248084"/>
                  <a:gd name="connsiteY76" fmla="*/ 1121962 h 1121962"/>
                  <a:gd name="connsiteX77" fmla="*/ 0 w 3248084"/>
                  <a:gd name="connsiteY77" fmla="*/ 8415 h 1121962"/>
                  <a:gd name="connsiteX0" fmla="*/ 0 w 3248084"/>
                  <a:gd name="connsiteY0" fmla="*/ 8415 h 1121962"/>
                  <a:gd name="connsiteX1" fmla="*/ 58904 w 3248084"/>
                  <a:gd name="connsiteY1" fmla="*/ 2805 h 1121962"/>
                  <a:gd name="connsiteX2" fmla="*/ 106587 w 3248084"/>
                  <a:gd name="connsiteY2" fmla="*/ 28049 h 1121962"/>
                  <a:gd name="connsiteX3" fmla="*/ 137441 w 3248084"/>
                  <a:gd name="connsiteY3" fmla="*/ 8415 h 1121962"/>
                  <a:gd name="connsiteX4" fmla="*/ 157075 w 3248084"/>
                  <a:gd name="connsiteY4" fmla="*/ 33659 h 1121962"/>
                  <a:gd name="connsiteX5" fmla="*/ 213173 w 3248084"/>
                  <a:gd name="connsiteY5" fmla="*/ 11220 h 1121962"/>
                  <a:gd name="connsiteX6" fmla="*/ 260857 w 3248084"/>
                  <a:gd name="connsiteY6" fmla="*/ 11220 h 1121962"/>
                  <a:gd name="connsiteX7" fmla="*/ 294516 w 3248084"/>
                  <a:gd name="connsiteY7" fmla="*/ 30854 h 1121962"/>
                  <a:gd name="connsiteX8" fmla="*/ 359029 w 3248084"/>
                  <a:gd name="connsiteY8" fmla="*/ 8415 h 1121962"/>
                  <a:gd name="connsiteX9" fmla="*/ 403907 w 3248084"/>
                  <a:gd name="connsiteY9" fmla="*/ 33659 h 1121962"/>
                  <a:gd name="connsiteX10" fmla="*/ 471225 w 3248084"/>
                  <a:gd name="connsiteY10" fmla="*/ 5610 h 1121962"/>
                  <a:gd name="connsiteX11" fmla="*/ 496469 w 3248084"/>
                  <a:gd name="connsiteY11" fmla="*/ 28049 h 1121962"/>
                  <a:gd name="connsiteX12" fmla="*/ 538543 w 3248084"/>
                  <a:gd name="connsiteY12" fmla="*/ 8415 h 1121962"/>
                  <a:gd name="connsiteX13" fmla="*/ 583421 w 3248084"/>
                  <a:gd name="connsiteY13" fmla="*/ 16830 h 1121962"/>
                  <a:gd name="connsiteX14" fmla="*/ 583421 w 3248084"/>
                  <a:gd name="connsiteY14" fmla="*/ 16830 h 1121962"/>
                  <a:gd name="connsiteX15" fmla="*/ 642324 w 3248084"/>
                  <a:gd name="connsiteY15" fmla="*/ 11220 h 1121962"/>
                  <a:gd name="connsiteX16" fmla="*/ 661959 w 3248084"/>
                  <a:gd name="connsiteY16" fmla="*/ 28049 h 1121962"/>
                  <a:gd name="connsiteX17" fmla="*/ 732081 w 3248084"/>
                  <a:gd name="connsiteY17" fmla="*/ 14025 h 1121962"/>
                  <a:gd name="connsiteX18" fmla="*/ 776960 w 3248084"/>
                  <a:gd name="connsiteY18" fmla="*/ 30854 h 1121962"/>
                  <a:gd name="connsiteX19" fmla="*/ 847083 w 3248084"/>
                  <a:gd name="connsiteY19" fmla="*/ 16830 h 1121962"/>
                  <a:gd name="connsiteX20" fmla="*/ 869522 w 3248084"/>
                  <a:gd name="connsiteY20" fmla="*/ 36464 h 1121962"/>
                  <a:gd name="connsiteX21" fmla="*/ 939645 w 3248084"/>
                  <a:gd name="connsiteY21" fmla="*/ 22439 h 1121962"/>
                  <a:gd name="connsiteX22" fmla="*/ 964889 w 3248084"/>
                  <a:gd name="connsiteY22" fmla="*/ 19634 h 1121962"/>
                  <a:gd name="connsiteX23" fmla="*/ 987328 w 3248084"/>
                  <a:gd name="connsiteY23" fmla="*/ 39269 h 1121962"/>
                  <a:gd name="connsiteX24" fmla="*/ 1029402 w 3248084"/>
                  <a:gd name="connsiteY24" fmla="*/ 5610 h 1121962"/>
                  <a:gd name="connsiteX25" fmla="*/ 1054646 w 3248084"/>
                  <a:gd name="connsiteY25" fmla="*/ 22439 h 1121962"/>
                  <a:gd name="connsiteX26" fmla="*/ 1127573 w 3248084"/>
                  <a:gd name="connsiteY26" fmla="*/ 11220 h 1121962"/>
                  <a:gd name="connsiteX27" fmla="*/ 1183672 w 3248084"/>
                  <a:gd name="connsiteY27" fmla="*/ 19634 h 1121962"/>
                  <a:gd name="connsiteX28" fmla="*/ 1228550 w 3248084"/>
                  <a:gd name="connsiteY28" fmla="*/ 33659 h 1121962"/>
                  <a:gd name="connsiteX29" fmla="*/ 1281843 w 3248084"/>
                  <a:gd name="connsiteY29" fmla="*/ 16830 h 1121962"/>
                  <a:gd name="connsiteX30" fmla="*/ 1332332 w 3248084"/>
                  <a:gd name="connsiteY30" fmla="*/ 22439 h 1121962"/>
                  <a:gd name="connsiteX31" fmla="*/ 1391235 w 3248084"/>
                  <a:gd name="connsiteY31" fmla="*/ 19634 h 1121962"/>
                  <a:gd name="connsiteX32" fmla="*/ 1416479 w 3248084"/>
                  <a:gd name="connsiteY32" fmla="*/ 33659 h 1121962"/>
                  <a:gd name="connsiteX33" fmla="*/ 1458553 w 3248084"/>
                  <a:gd name="connsiteY33" fmla="*/ 19634 h 1121962"/>
                  <a:gd name="connsiteX34" fmla="*/ 1489407 w 3248084"/>
                  <a:gd name="connsiteY34" fmla="*/ 30854 h 1121962"/>
                  <a:gd name="connsiteX35" fmla="*/ 1548310 w 3248084"/>
                  <a:gd name="connsiteY35" fmla="*/ 14025 h 1121962"/>
                  <a:gd name="connsiteX36" fmla="*/ 1610018 w 3248084"/>
                  <a:gd name="connsiteY36" fmla="*/ 33659 h 1121962"/>
                  <a:gd name="connsiteX37" fmla="*/ 1680140 w 3248084"/>
                  <a:gd name="connsiteY37" fmla="*/ 14025 h 1121962"/>
                  <a:gd name="connsiteX38" fmla="*/ 1722214 w 3248084"/>
                  <a:gd name="connsiteY38" fmla="*/ 28049 h 1121962"/>
                  <a:gd name="connsiteX39" fmla="*/ 1778312 w 3248084"/>
                  <a:gd name="connsiteY39" fmla="*/ 16830 h 1121962"/>
                  <a:gd name="connsiteX40" fmla="*/ 1831605 w 3248084"/>
                  <a:gd name="connsiteY40" fmla="*/ 33659 h 1121962"/>
                  <a:gd name="connsiteX41" fmla="*/ 1884899 w 3248084"/>
                  <a:gd name="connsiteY41" fmla="*/ 25244 h 1121962"/>
                  <a:gd name="connsiteX42" fmla="*/ 1912948 w 3248084"/>
                  <a:gd name="connsiteY42" fmla="*/ 39269 h 1121962"/>
                  <a:gd name="connsiteX43" fmla="*/ 1957826 w 3248084"/>
                  <a:gd name="connsiteY43" fmla="*/ 14025 h 1121962"/>
                  <a:gd name="connsiteX44" fmla="*/ 2013924 w 3248084"/>
                  <a:gd name="connsiteY44" fmla="*/ 28049 h 1121962"/>
                  <a:gd name="connsiteX45" fmla="*/ 2053193 w 3248084"/>
                  <a:gd name="connsiteY45" fmla="*/ 22439 h 1121962"/>
                  <a:gd name="connsiteX46" fmla="*/ 2067218 w 3248084"/>
                  <a:gd name="connsiteY46" fmla="*/ 28049 h 1121962"/>
                  <a:gd name="connsiteX47" fmla="*/ 2126121 w 3248084"/>
                  <a:gd name="connsiteY47" fmla="*/ 14025 h 1121962"/>
                  <a:gd name="connsiteX48" fmla="*/ 2165389 w 3248084"/>
                  <a:gd name="connsiteY48" fmla="*/ 19634 h 1121962"/>
                  <a:gd name="connsiteX49" fmla="*/ 2229902 w 3248084"/>
                  <a:gd name="connsiteY49" fmla="*/ 22439 h 1121962"/>
                  <a:gd name="connsiteX50" fmla="*/ 2252342 w 3248084"/>
                  <a:gd name="connsiteY50" fmla="*/ 5610 h 1121962"/>
                  <a:gd name="connsiteX51" fmla="*/ 2300025 w 3248084"/>
                  <a:gd name="connsiteY51" fmla="*/ 25244 h 1121962"/>
                  <a:gd name="connsiteX52" fmla="*/ 2361733 w 3248084"/>
                  <a:gd name="connsiteY52" fmla="*/ 11220 h 1121962"/>
                  <a:gd name="connsiteX53" fmla="*/ 2384172 w 3248084"/>
                  <a:gd name="connsiteY53" fmla="*/ 30854 h 1121962"/>
                  <a:gd name="connsiteX54" fmla="*/ 2420636 w 3248084"/>
                  <a:gd name="connsiteY54" fmla="*/ 2805 h 1121962"/>
                  <a:gd name="connsiteX55" fmla="*/ 2451490 w 3248084"/>
                  <a:gd name="connsiteY55" fmla="*/ 25244 h 1121962"/>
                  <a:gd name="connsiteX56" fmla="*/ 2518808 w 3248084"/>
                  <a:gd name="connsiteY56" fmla="*/ 14025 h 1121962"/>
                  <a:gd name="connsiteX57" fmla="*/ 2552467 w 3248084"/>
                  <a:gd name="connsiteY57" fmla="*/ 30854 h 1121962"/>
                  <a:gd name="connsiteX58" fmla="*/ 2588931 w 3248084"/>
                  <a:gd name="connsiteY58" fmla="*/ 14025 h 1121962"/>
                  <a:gd name="connsiteX59" fmla="*/ 2664663 w 3248084"/>
                  <a:gd name="connsiteY59" fmla="*/ 28049 h 1121962"/>
                  <a:gd name="connsiteX60" fmla="*/ 2712347 w 3248084"/>
                  <a:gd name="connsiteY60" fmla="*/ 14025 h 1121962"/>
                  <a:gd name="connsiteX61" fmla="*/ 2748810 w 3248084"/>
                  <a:gd name="connsiteY61" fmla="*/ 16830 h 1121962"/>
                  <a:gd name="connsiteX62" fmla="*/ 2796494 w 3248084"/>
                  <a:gd name="connsiteY62" fmla="*/ 0 h 1121962"/>
                  <a:gd name="connsiteX63" fmla="*/ 2869421 w 3248084"/>
                  <a:gd name="connsiteY63" fmla="*/ 30854 h 1121962"/>
                  <a:gd name="connsiteX64" fmla="*/ 2889056 w 3248084"/>
                  <a:gd name="connsiteY64" fmla="*/ 30854 h 1121962"/>
                  <a:gd name="connsiteX65" fmla="*/ 2925520 w 3248084"/>
                  <a:gd name="connsiteY65" fmla="*/ 11220 h 1121962"/>
                  <a:gd name="connsiteX66" fmla="*/ 2973203 w 3248084"/>
                  <a:gd name="connsiteY66" fmla="*/ 25244 h 1121962"/>
                  <a:gd name="connsiteX67" fmla="*/ 3012472 w 3248084"/>
                  <a:gd name="connsiteY67" fmla="*/ 25244 h 1121962"/>
                  <a:gd name="connsiteX68" fmla="*/ 3037717 w 3248084"/>
                  <a:gd name="connsiteY68" fmla="*/ 2805 h 1121962"/>
                  <a:gd name="connsiteX69" fmla="*/ 3102229 w 3248084"/>
                  <a:gd name="connsiteY69" fmla="*/ 25244 h 1121962"/>
                  <a:gd name="connsiteX70" fmla="*/ 3119058 w 3248084"/>
                  <a:gd name="connsiteY70" fmla="*/ 8415 h 1121962"/>
                  <a:gd name="connsiteX71" fmla="*/ 3135888 w 3248084"/>
                  <a:gd name="connsiteY71" fmla="*/ 11220 h 1121962"/>
                  <a:gd name="connsiteX72" fmla="*/ 3189181 w 3248084"/>
                  <a:gd name="connsiteY72" fmla="*/ 11220 h 1121962"/>
                  <a:gd name="connsiteX73" fmla="*/ 3239669 w 3248084"/>
                  <a:gd name="connsiteY73" fmla="*/ 28049 h 1121962"/>
                  <a:gd name="connsiteX74" fmla="*/ 3248084 w 3248084"/>
                  <a:gd name="connsiteY74" fmla="*/ 14025 h 1121962"/>
                  <a:gd name="connsiteX75" fmla="*/ 3248084 w 3248084"/>
                  <a:gd name="connsiteY75" fmla="*/ 1113549 h 1121962"/>
                  <a:gd name="connsiteX76" fmla="*/ 2805 w 3248084"/>
                  <a:gd name="connsiteY76" fmla="*/ 1121962 h 1121962"/>
                  <a:gd name="connsiteX77" fmla="*/ 0 w 3248084"/>
                  <a:gd name="connsiteY77" fmla="*/ 8415 h 1121962"/>
                  <a:gd name="connsiteX0" fmla="*/ 0 w 3248084"/>
                  <a:gd name="connsiteY0" fmla="*/ 8415 h 1121962"/>
                  <a:gd name="connsiteX1" fmla="*/ 58904 w 3248084"/>
                  <a:gd name="connsiteY1" fmla="*/ 2805 h 1121962"/>
                  <a:gd name="connsiteX2" fmla="*/ 106587 w 3248084"/>
                  <a:gd name="connsiteY2" fmla="*/ 28049 h 1121962"/>
                  <a:gd name="connsiteX3" fmla="*/ 137441 w 3248084"/>
                  <a:gd name="connsiteY3" fmla="*/ 8415 h 1121962"/>
                  <a:gd name="connsiteX4" fmla="*/ 157075 w 3248084"/>
                  <a:gd name="connsiteY4" fmla="*/ 33659 h 1121962"/>
                  <a:gd name="connsiteX5" fmla="*/ 213173 w 3248084"/>
                  <a:gd name="connsiteY5" fmla="*/ 11220 h 1121962"/>
                  <a:gd name="connsiteX6" fmla="*/ 260857 w 3248084"/>
                  <a:gd name="connsiteY6" fmla="*/ 11220 h 1121962"/>
                  <a:gd name="connsiteX7" fmla="*/ 294516 w 3248084"/>
                  <a:gd name="connsiteY7" fmla="*/ 30854 h 1121962"/>
                  <a:gd name="connsiteX8" fmla="*/ 359029 w 3248084"/>
                  <a:gd name="connsiteY8" fmla="*/ 8415 h 1121962"/>
                  <a:gd name="connsiteX9" fmla="*/ 403907 w 3248084"/>
                  <a:gd name="connsiteY9" fmla="*/ 33659 h 1121962"/>
                  <a:gd name="connsiteX10" fmla="*/ 471225 w 3248084"/>
                  <a:gd name="connsiteY10" fmla="*/ 5610 h 1121962"/>
                  <a:gd name="connsiteX11" fmla="*/ 496469 w 3248084"/>
                  <a:gd name="connsiteY11" fmla="*/ 28049 h 1121962"/>
                  <a:gd name="connsiteX12" fmla="*/ 538543 w 3248084"/>
                  <a:gd name="connsiteY12" fmla="*/ 8415 h 1121962"/>
                  <a:gd name="connsiteX13" fmla="*/ 583421 w 3248084"/>
                  <a:gd name="connsiteY13" fmla="*/ 16830 h 1121962"/>
                  <a:gd name="connsiteX14" fmla="*/ 583421 w 3248084"/>
                  <a:gd name="connsiteY14" fmla="*/ 16830 h 1121962"/>
                  <a:gd name="connsiteX15" fmla="*/ 642324 w 3248084"/>
                  <a:gd name="connsiteY15" fmla="*/ 11220 h 1121962"/>
                  <a:gd name="connsiteX16" fmla="*/ 661959 w 3248084"/>
                  <a:gd name="connsiteY16" fmla="*/ 28049 h 1121962"/>
                  <a:gd name="connsiteX17" fmla="*/ 732081 w 3248084"/>
                  <a:gd name="connsiteY17" fmla="*/ 14025 h 1121962"/>
                  <a:gd name="connsiteX18" fmla="*/ 776960 w 3248084"/>
                  <a:gd name="connsiteY18" fmla="*/ 30854 h 1121962"/>
                  <a:gd name="connsiteX19" fmla="*/ 847083 w 3248084"/>
                  <a:gd name="connsiteY19" fmla="*/ 16830 h 1121962"/>
                  <a:gd name="connsiteX20" fmla="*/ 869522 w 3248084"/>
                  <a:gd name="connsiteY20" fmla="*/ 36464 h 1121962"/>
                  <a:gd name="connsiteX21" fmla="*/ 939645 w 3248084"/>
                  <a:gd name="connsiteY21" fmla="*/ 22439 h 1121962"/>
                  <a:gd name="connsiteX22" fmla="*/ 964889 w 3248084"/>
                  <a:gd name="connsiteY22" fmla="*/ 19634 h 1121962"/>
                  <a:gd name="connsiteX23" fmla="*/ 987328 w 3248084"/>
                  <a:gd name="connsiteY23" fmla="*/ 39269 h 1121962"/>
                  <a:gd name="connsiteX24" fmla="*/ 1029402 w 3248084"/>
                  <a:gd name="connsiteY24" fmla="*/ 5610 h 1121962"/>
                  <a:gd name="connsiteX25" fmla="*/ 1054646 w 3248084"/>
                  <a:gd name="connsiteY25" fmla="*/ 22439 h 1121962"/>
                  <a:gd name="connsiteX26" fmla="*/ 1127573 w 3248084"/>
                  <a:gd name="connsiteY26" fmla="*/ 11220 h 1121962"/>
                  <a:gd name="connsiteX27" fmla="*/ 1183672 w 3248084"/>
                  <a:gd name="connsiteY27" fmla="*/ 19634 h 1121962"/>
                  <a:gd name="connsiteX28" fmla="*/ 1228550 w 3248084"/>
                  <a:gd name="connsiteY28" fmla="*/ 33659 h 1121962"/>
                  <a:gd name="connsiteX29" fmla="*/ 1281843 w 3248084"/>
                  <a:gd name="connsiteY29" fmla="*/ 16830 h 1121962"/>
                  <a:gd name="connsiteX30" fmla="*/ 1332332 w 3248084"/>
                  <a:gd name="connsiteY30" fmla="*/ 22439 h 1121962"/>
                  <a:gd name="connsiteX31" fmla="*/ 1391235 w 3248084"/>
                  <a:gd name="connsiteY31" fmla="*/ 19634 h 1121962"/>
                  <a:gd name="connsiteX32" fmla="*/ 1416479 w 3248084"/>
                  <a:gd name="connsiteY32" fmla="*/ 33659 h 1121962"/>
                  <a:gd name="connsiteX33" fmla="*/ 1458553 w 3248084"/>
                  <a:gd name="connsiteY33" fmla="*/ 19634 h 1121962"/>
                  <a:gd name="connsiteX34" fmla="*/ 1489407 w 3248084"/>
                  <a:gd name="connsiteY34" fmla="*/ 30854 h 1121962"/>
                  <a:gd name="connsiteX35" fmla="*/ 1548310 w 3248084"/>
                  <a:gd name="connsiteY35" fmla="*/ 14025 h 1121962"/>
                  <a:gd name="connsiteX36" fmla="*/ 1610018 w 3248084"/>
                  <a:gd name="connsiteY36" fmla="*/ 33659 h 1121962"/>
                  <a:gd name="connsiteX37" fmla="*/ 1680140 w 3248084"/>
                  <a:gd name="connsiteY37" fmla="*/ 14025 h 1121962"/>
                  <a:gd name="connsiteX38" fmla="*/ 1722214 w 3248084"/>
                  <a:gd name="connsiteY38" fmla="*/ 28049 h 1121962"/>
                  <a:gd name="connsiteX39" fmla="*/ 1778312 w 3248084"/>
                  <a:gd name="connsiteY39" fmla="*/ 16830 h 1121962"/>
                  <a:gd name="connsiteX40" fmla="*/ 1831605 w 3248084"/>
                  <a:gd name="connsiteY40" fmla="*/ 33659 h 1121962"/>
                  <a:gd name="connsiteX41" fmla="*/ 1884899 w 3248084"/>
                  <a:gd name="connsiteY41" fmla="*/ 25244 h 1121962"/>
                  <a:gd name="connsiteX42" fmla="*/ 1912948 w 3248084"/>
                  <a:gd name="connsiteY42" fmla="*/ 39269 h 1121962"/>
                  <a:gd name="connsiteX43" fmla="*/ 1957826 w 3248084"/>
                  <a:gd name="connsiteY43" fmla="*/ 14025 h 1121962"/>
                  <a:gd name="connsiteX44" fmla="*/ 2013924 w 3248084"/>
                  <a:gd name="connsiteY44" fmla="*/ 28049 h 1121962"/>
                  <a:gd name="connsiteX45" fmla="*/ 2053193 w 3248084"/>
                  <a:gd name="connsiteY45" fmla="*/ 22439 h 1121962"/>
                  <a:gd name="connsiteX46" fmla="*/ 2067218 w 3248084"/>
                  <a:gd name="connsiteY46" fmla="*/ 28049 h 1121962"/>
                  <a:gd name="connsiteX47" fmla="*/ 2126121 w 3248084"/>
                  <a:gd name="connsiteY47" fmla="*/ 14025 h 1121962"/>
                  <a:gd name="connsiteX48" fmla="*/ 2165389 w 3248084"/>
                  <a:gd name="connsiteY48" fmla="*/ 19634 h 1121962"/>
                  <a:gd name="connsiteX49" fmla="*/ 2229902 w 3248084"/>
                  <a:gd name="connsiteY49" fmla="*/ 22439 h 1121962"/>
                  <a:gd name="connsiteX50" fmla="*/ 2252342 w 3248084"/>
                  <a:gd name="connsiteY50" fmla="*/ 5610 h 1121962"/>
                  <a:gd name="connsiteX51" fmla="*/ 2300025 w 3248084"/>
                  <a:gd name="connsiteY51" fmla="*/ 25244 h 1121962"/>
                  <a:gd name="connsiteX52" fmla="*/ 2361733 w 3248084"/>
                  <a:gd name="connsiteY52" fmla="*/ 11220 h 1121962"/>
                  <a:gd name="connsiteX53" fmla="*/ 2384172 w 3248084"/>
                  <a:gd name="connsiteY53" fmla="*/ 30854 h 1121962"/>
                  <a:gd name="connsiteX54" fmla="*/ 2420636 w 3248084"/>
                  <a:gd name="connsiteY54" fmla="*/ 2805 h 1121962"/>
                  <a:gd name="connsiteX55" fmla="*/ 2451490 w 3248084"/>
                  <a:gd name="connsiteY55" fmla="*/ 25244 h 1121962"/>
                  <a:gd name="connsiteX56" fmla="*/ 2518808 w 3248084"/>
                  <a:gd name="connsiteY56" fmla="*/ 14025 h 1121962"/>
                  <a:gd name="connsiteX57" fmla="*/ 2552467 w 3248084"/>
                  <a:gd name="connsiteY57" fmla="*/ 30854 h 1121962"/>
                  <a:gd name="connsiteX58" fmla="*/ 2588931 w 3248084"/>
                  <a:gd name="connsiteY58" fmla="*/ 14025 h 1121962"/>
                  <a:gd name="connsiteX59" fmla="*/ 2664663 w 3248084"/>
                  <a:gd name="connsiteY59" fmla="*/ 28049 h 1121962"/>
                  <a:gd name="connsiteX60" fmla="*/ 2712347 w 3248084"/>
                  <a:gd name="connsiteY60" fmla="*/ 14025 h 1121962"/>
                  <a:gd name="connsiteX61" fmla="*/ 2748810 w 3248084"/>
                  <a:gd name="connsiteY61" fmla="*/ 16830 h 1121962"/>
                  <a:gd name="connsiteX62" fmla="*/ 2796494 w 3248084"/>
                  <a:gd name="connsiteY62" fmla="*/ 0 h 1121962"/>
                  <a:gd name="connsiteX63" fmla="*/ 2855397 w 3248084"/>
                  <a:gd name="connsiteY63" fmla="*/ 14025 h 1121962"/>
                  <a:gd name="connsiteX64" fmla="*/ 2889056 w 3248084"/>
                  <a:gd name="connsiteY64" fmla="*/ 30854 h 1121962"/>
                  <a:gd name="connsiteX65" fmla="*/ 2925520 w 3248084"/>
                  <a:gd name="connsiteY65" fmla="*/ 11220 h 1121962"/>
                  <a:gd name="connsiteX66" fmla="*/ 2973203 w 3248084"/>
                  <a:gd name="connsiteY66" fmla="*/ 25244 h 1121962"/>
                  <a:gd name="connsiteX67" fmla="*/ 3012472 w 3248084"/>
                  <a:gd name="connsiteY67" fmla="*/ 25244 h 1121962"/>
                  <a:gd name="connsiteX68" fmla="*/ 3037717 w 3248084"/>
                  <a:gd name="connsiteY68" fmla="*/ 2805 h 1121962"/>
                  <a:gd name="connsiteX69" fmla="*/ 3102229 w 3248084"/>
                  <a:gd name="connsiteY69" fmla="*/ 25244 h 1121962"/>
                  <a:gd name="connsiteX70" fmla="*/ 3119058 w 3248084"/>
                  <a:gd name="connsiteY70" fmla="*/ 8415 h 1121962"/>
                  <a:gd name="connsiteX71" fmla="*/ 3135888 w 3248084"/>
                  <a:gd name="connsiteY71" fmla="*/ 11220 h 1121962"/>
                  <a:gd name="connsiteX72" fmla="*/ 3189181 w 3248084"/>
                  <a:gd name="connsiteY72" fmla="*/ 11220 h 1121962"/>
                  <a:gd name="connsiteX73" fmla="*/ 3239669 w 3248084"/>
                  <a:gd name="connsiteY73" fmla="*/ 28049 h 1121962"/>
                  <a:gd name="connsiteX74" fmla="*/ 3248084 w 3248084"/>
                  <a:gd name="connsiteY74" fmla="*/ 14025 h 1121962"/>
                  <a:gd name="connsiteX75" fmla="*/ 3248084 w 3248084"/>
                  <a:gd name="connsiteY75" fmla="*/ 1113549 h 1121962"/>
                  <a:gd name="connsiteX76" fmla="*/ 2805 w 3248084"/>
                  <a:gd name="connsiteY76" fmla="*/ 1121962 h 1121962"/>
                  <a:gd name="connsiteX77" fmla="*/ 0 w 3248084"/>
                  <a:gd name="connsiteY77" fmla="*/ 8415 h 1121962"/>
                  <a:gd name="connsiteX0" fmla="*/ 3248084 w 3339524"/>
                  <a:gd name="connsiteY0" fmla="*/ 1113549 h 1204989"/>
                  <a:gd name="connsiteX1" fmla="*/ 2805 w 3339524"/>
                  <a:gd name="connsiteY1" fmla="*/ 1121962 h 1204989"/>
                  <a:gd name="connsiteX2" fmla="*/ 0 w 3339524"/>
                  <a:gd name="connsiteY2" fmla="*/ 8415 h 1204989"/>
                  <a:gd name="connsiteX3" fmla="*/ 58904 w 3339524"/>
                  <a:gd name="connsiteY3" fmla="*/ 2805 h 1204989"/>
                  <a:gd name="connsiteX4" fmla="*/ 106587 w 3339524"/>
                  <a:gd name="connsiteY4" fmla="*/ 28049 h 1204989"/>
                  <a:gd name="connsiteX5" fmla="*/ 137441 w 3339524"/>
                  <a:gd name="connsiteY5" fmla="*/ 8415 h 1204989"/>
                  <a:gd name="connsiteX6" fmla="*/ 157075 w 3339524"/>
                  <a:gd name="connsiteY6" fmla="*/ 33659 h 1204989"/>
                  <a:gd name="connsiteX7" fmla="*/ 213173 w 3339524"/>
                  <a:gd name="connsiteY7" fmla="*/ 11220 h 1204989"/>
                  <a:gd name="connsiteX8" fmla="*/ 260857 w 3339524"/>
                  <a:gd name="connsiteY8" fmla="*/ 11220 h 1204989"/>
                  <a:gd name="connsiteX9" fmla="*/ 294516 w 3339524"/>
                  <a:gd name="connsiteY9" fmla="*/ 30854 h 1204989"/>
                  <a:gd name="connsiteX10" fmla="*/ 359029 w 3339524"/>
                  <a:gd name="connsiteY10" fmla="*/ 8415 h 1204989"/>
                  <a:gd name="connsiteX11" fmla="*/ 403907 w 3339524"/>
                  <a:gd name="connsiteY11" fmla="*/ 33659 h 1204989"/>
                  <a:gd name="connsiteX12" fmla="*/ 471225 w 3339524"/>
                  <a:gd name="connsiteY12" fmla="*/ 5610 h 1204989"/>
                  <a:gd name="connsiteX13" fmla="*/ 496469 w 3339524"/>
                  <a:gd name="connsiteY13" fmla="*/ 28049 h 1204989"/>
                  <a:gd name="connsiteX14" fmla="*/ 538543 w 3339524"/>
                  <a:gd name="connsiteY14" fmla="*/ 8415 h 1204989"/>
                  <a:gd name="connsiteX15" fmla="*/ 583421 w 3339524"/>
                  <a:gd name="connsiteY15" fmla="*/ 16830 h 1204989"/>
                  <a:gd name="connsiteX16" fmla="*/ 583421 w 3339524"/>
                  <a:gd name="connsiteY16" fmla="*/ 16830 h 1204989"/>
                  <a:gd name="connsiteX17" fmla="*/ 642324 w 3339524"/>
                  <a:gd name="connsiteY17" fmla="*/ 11220 h 1204989"/>
                  <a:gd name="connsiteX18" fmla="*/ 661959 w 3339524"/>
                  <a:gd name="connsiteY18" fmla="*/ 28049 h 1204989"/>
                  <a:gd name="connsiteX19" fmla="*/ 732081 w 3339524"/>
                  <a:gd name="connsiteY19" fmla="*/ 14025 h 1204989"/>
                  <a:gd name="connsiteX20" fmla="*/ 776960 w 3339524"/>
                  <a:gd name="connsiteY20" fmla="*/ 30854 h 1204989"/>
                  <a:gd name="connsiteX21" fmla="*/ 847083 w 3339524"/>
                  <a:gd name="connsiteY21" fmla="*/ 16830 h 1204989"/>
                  <a:gd name="connsiteX22" fmla="*/ 869522 w 3339524"/>
                  <a:gd name="connsiteY22" fmla="*/ 36464 h 1204989"/>
                  <a:gd name="connsiteX23" fmla="*/ 939645 w 3339524"/>
                  <a:gd name="connsiteY23" fmla="*/ 22439 h 1204989"/>
                  <a:gd name="connsiteX24" fmla="*/ 964889 w 3339524"/>
                  <a:gd name="connsiteY24" fmla="*/ 19634 h 1204989"/>
                  <a:gd name="connsiteX25" fmla="*/ 987328 w 3339524"/>
                  <a:gd name="connsiteY25" fmla="*/ 39269 h 1204989"/>
                  <a:gd name="connsiteX26" fmla="*/ 1029402 w 3339524"/>
                  <a:gd name="connsiteY26" fmla="*/ 5610 h 1204989"/>
                  <a:gd name="connsiteX27" fmla="*/ 1054646 w 3339524"/>
                  <a:gd name="connsiteY27" fmla="*/ 22439 h 1204989"/>
                  <a:gd name="connsiteX28" fmla="*/ 1127573 w 3339524"/>
                  <a:gd name="connsiteY28" fmla="*/ 11220 h 1204989"/>
                  <a:gd name="connsiteX29" fmla="*/ 1183672 w 3339524"/>
                  <a:gd name="connsiteY29" fmla="*/ 19634 h 1204989"/>
                  <a:gd name="connsiteX30" fmla="*/ 1228550 w 3339524"/>
                  <a:gd name="connsiteY30" fmla="*/ 33659 h 1204989"/>
                  <a:gd name="connsiteX31" fmla="*/ 1281843 w 3339524"/>
                  <a:gd name="connsiteY31" fmla="*/ 16830 h 1204989"/>
                  <a:gd name="connsiteX32" fmla="*/ 1332332 w 3339524"/>
                  <a:gd name="connsiteY32" fmla="*/ 22439 h 1204989"/>
                  <a:gd name="connsiteX33" fmla="*/ 1391235 w 3339524"/>
                  <a:gd name="connsiteY33" fmla="*/ 19634 h 1204989"/>
                  <a:gd name="connsiteX34" fmla="*/ 1416479 w 3339524"/>
                  <a:gd name="connsiteY34" fmla="*/ 33659 h 1204989"/>
                  <a:gd name="connsiteX35" fmla="*/ 1458553 w 3339524"/>
                  <a:gd name="connsiteY35" fmla="*/ 19634 h 1204989"/>
                  <a:gd name="connsiteX36" fmla="*/ 1489407 w 3339524"/>
                  <a:gd name="connsiteY36" fmla="*/ 30854 h 1204989"/>
                  <a:gd name="connsiteX37" fmla="*/ 1548310 w 3339524"/>
                  <a:gd name="connsiteY37" fmla="*/ 14025 h 1204989"/>
                  <a:gd name="connsiteX38" fmla="*/ 1610018 w 3339524"/>
                  <a:gd name="connsiteY38" fmla="*/ 33659 h 1204989"/>
                  <a:gd name="connsiteX39" fmla="*/ 1680140 w 3339524"/>
                  <a:gd name="connsiteY39" fmla="*/ 14025 h 1204989"/>
                  <a:gd name="connsiteX40" fmla="*/ 1722214 w 3339524"/>
                  <a:gd name="connsiteY40" fmla="*/ 28049 h 1204989"/>
                  <a:gd name="connsiteX41" fmla="*/ 1778312 w 3339524"/>
                  <a:gd name="connsiteY41" fmla="*/ 16830 h 1204989"/>
                  <a:gd name="connsiteX42" fmla="*/ 1831605 w 3339524"/>
                  <a:gd name="connsiteY42" fmla="*/ 33659 h 1204989"/>
                  <a:gd name="connsiteX43" fmla="*/ 1884899 w 3339524"/>
                  <a:gd name="connsiteY43" fmla="*/ 25244 h 1204989"/>
                  <a:gd name="connsiteX44" fmla="*/ 1912948 w 3339524"/>
                  <a:gd name="connsiteY44" fmla="*/ 39269 h 1204989"/>
                  <a:gd name="connsiteX45" fmla="*/ 1957826 w 3339524"/>
                  <a:gd name="connsiteY45" fmla="*/ 14025 h 1204989"/>
                  <a:gd name="connsiteX46" fmla="*/ 2013924 w 3339524"/>
                  <a:gd name="connsiteY46" fmla="*/ 28049 h 1204989"/>
                  <a:gd name="connsiteX47" fmla="*/ 2053193 w 3339524"/>
                  <a:gd name="connsiteY47" fmla="*/ 22439 h 1204989"/>
                  <a:gd name="connsiteX48" fmla="*/ 2067218 w 3339524"/>
                  <a:gd name="connsiteY48" fmla="*/ 28049 h 1204989"/>
                  <a:gd name="connsiteX49" fmla="*/ 2126121 w 3339524"/>
                  <a:gd name="connsiteY49" fmla="*/ 14025 h 1204989"/>
                  <a:gd name="connsiteX50" fmla="*/ 2165389 w 3339524"/>
                  <a:gd name="connsiteY50" fmla="*/ 19634 h 1204989"/>
                  <a:gd name="connsiteX51" fmla="*/ 2229902 w 3339524"/>
                  <a:gd name="connsiteY51" fmla="*/ 22439 h 1204989"/>
                  <a:gd name="connsiteX52" fmla="*/ 2252342 w 3339524"/>
                  <a:gd name="connsiteY52" fmla="*/ 5610 h 1204989"/>
                  <a:gd name="connsiteX53" fmla="*/ 2300025 w 3339524"/>
                  <a:gd name="connsiteY53" fmla="*/ 25244 h 1204989"/>
                  <a:gd name="connsiteX54" fmla="*/ 2361733 w 3339524"/>
                  <a:gd name="connsiteY54" fmla="*/ 11220 h 1204989"/>
                  <a:gd name="connsiteX55" fmla="*/ 2384172 w 3339524"/>
                  <a:gd name="connsiteY55" fmla="*/ 30854 h 1204989"/>
                  <a:gd name="connsiteX56" fmla="*/ 2420636 w 3339524"/>
                  <a:gd name="connsiteY56" fmla="*/ 2805 h 1204989"/>
                  <a:gd name="connsiteX57" fmla="*/ 2451490 w 3339524"/>
                  <a:gd name="connsiteY57" fmla="*/ 25244 h 1204989"/>
                  <a:gd name="connsiteX58" fmla="*/ 2518808 w 3339524"/>
                  <a:gd name="connsiteY58" fmla="*/ 14025 h 1204989"/>
                  <a:gd name="connsiteX59" fmla="*/ 2552467 w 3339524"/>
                  <a:gd name="connsiteY59" fmla="*/ 30854 h 1204989"/>
                  <a:gd name="connsiteX60" fmla="*/ 2588931 w 3339524"/>
                  <a:gd name="connsiteY60" fmla="*/ 14025 h 1204989"/>
                  <a:gd name="connsiteX61" fmla="*/ 2664663 w 3339524"/>
                  <a:gd name="connsiteY61" fmla="*/ 28049 h 1204989"/>
                  <a:gd name="connsiteX62" fmla="*/ 2712347 w 3339524"/>
                  <a:gd name="connsiteY62" fmla="*/ 14025 h 1204989"/>
                  <a:gd name="connsiteX63" fmla="*/ 2748810 w 3339524"/>
                  <a:gd name="connsiteY63" fmla="*/ 16830 h 1204989"/>
                  <a:gd name="connsiteX64" fmla="*/ 2796494 w 3339524"/>
                  <a:gd name="connsiteY64" fmla="*/ 0 h 1204989"/>
                  <a:gd name="connsiteX65" fmla="*/ 2855397 w 3339524"/>
                  <a:gd name="connsiteY65" fmla="*/ 14025 h 1204989"/>
                  <a:gd name="connsiteX66" fmla="*/ 2889056 w 3339524"/>
                  <a:gd name="connsiteY66" fmla="*/ 30854 h 1204989"/>
                  <a:gd name="connsiteX67" fmla="*/ 2925520 w 3339524"/>
                  <a:gd name="connsiteY67" fmla="*/ 11220 h 1204989"/>
                  <a:gd name="connsiteX68" fmla="*/ 2973203 w 3339524"/>
                  <a:gd name="connsiteY68" fmla="*/ 25244 h 1204989"/>
                  <a:gd name="connsiteX69" fmla="*/ 3012472 w 3339524"/>
                  <a:gd name="connsiteY69" fmla="*/ 25244 h 1204989"/>
                  <a:gd name="connsiteX70" fmla="*/ 3037717 w 3339524"/>
                  <a:gd name="connsiteY70" fmla="*/ 2805 h 1204989"/>
                  <a:gd name="connsiteX71" fmla="*/ 3102229 w 3339524"/>
                  <a:gd name="connsiteY71" fmla="*/ 25244 h 1204989"/>
                  <a:gd name="connsiteX72" fmla="*/ 3119058 w 3339524"/>
                  <a:gd name="connsiteY72" fmla="*/ 8415 h 1204989"/>
                  <a:gd name="connsiteX73" fmla="*/ 3135888 w 3339524"/>
                  <a:gd name="connsiteY73" fmla="*/ 11220 h 1204989"/>
                  <a:gd name="connsiteX74" fmla="*/ 3189181 w 3339524"/>
                  <a:gd name="connsiteY74" fmla="*/ 11220 h 1204989"/>
                  <a:gd name="connsiteX75" fmla="*/ 3239669 w 3339524"/>
                  <a:gd name="connsiteY75" fmla="*/ 28049 h 1204989"/>
                  <a:gd name="connsiteX76" fmla="*/ 3248084 w 3339524"/>
                  <a:gd name="connsiteY76" fmla="*/ 14025 h 1204989"/>
                  <a:gd name="connsiteX77" fmla="*/ 3339524 w 3339524"/>
                  <a:gd name="connsiteY77" fmla="*/ 1204989 h 1204989"/>
                  <a:gd name="connsiteX0" fmla="*/ 3248084 w 3248084"/>
                  <a:gd name="connsiteY0" fmla="*/ 1113549 h 1121962"/>
                  <a:gd name="connsiteX1" fmla="*/ 2805 w 3248084"/>
                  <a:gd name="connsiteY1" fmla="*/ 1121962 h 1121962"/>
                  <a:gd name="connsiteX2" fmla="*/ 0 w 3248084"/>
                  <a:gd name="connsiteY2" fmla="*/ 8415 h 1121962"/>
                  <a:gd name="connsiteX3" fmla="*/ 58904 w 3248084"/>
                  <a:gd name="connsiteY3" fmla="*/ 2805 h 1121962"/>
                  <a:gd name="connsiteX4" fmla="*/ 106587 w 3248084"/>
                  <a:gd name="connsiteY4" fmla="*/ 28049 h 1121962"/>
                  <a:gd name="connsiteX5" fmla="*/ 137441 w 3248084"/>
                  <a:gd name="connsiteY5" fmla="*/ 8415 h 1121962"/>
                  <a:gd name="connsiteX6" fmla="*/ 157075 w 3248084"/>
                  <a:gd name="connsiteY6" fmla="*/ 33659 h 1121962"/>
                  <a:gd name="connsiteX7" fmla="*/ 213173 w 3248084"/>
                  <a:gd name="connsiteY7" fmla="*/ 11220 h 1121962"/>
                  <a:gd name="connsiteX8" fmla="*/ 260857 w 3248084"/>
                  <a:gd name="connsiteY8" fmla="*/ 11220 h 1121962"/>
                  <a:gd name="connsiteX9" fmla="*/ 294516 w 3248084"/>
                  <a:gd name="connsiteY9" fmla="*/ 30854 h 1121962"/>
                  <a:gd name="connsiteX10" fmla="*/ 359029 w 3248084"/>
                  <a:gd name="connsiteY10" fmla="*/ 8415 h 1121962"/>
                  <a:gd name="connsiteX11" fmla="*/ 403907 w 3248084"/>
                  <a:gd name="connsiteY11" fmla="*/ 33659 h 1121962"/>
                  <a:gd name="connsiteX12" fmla="*/ 471225 w 3248084"/>
                  <a:gd name="connsiteY12" fmla="*/ 5610 h 1121962"/>
                  <a:gd name="connsiteX13" fmla="*/ 496469 w 3248084"/>
                  <a:gd name="connsiteY13" fmla="*/ 28049 h 1121962"/>
                  <a:gd name="connsiteX14" fmla="*/ 538543 w 3248084"/>
                  <a:gd name="connsiteY14" fmla="*/ 8415 h 1121962"/>
                  <a:gd name="connsiteX15" fmla="*/ 583421 w 3248084"/>
                  <a:gd name="connsiteY15" fmla="*/ 16830 h 1121962"/>
                  <a:gd name="connsiteX16" fmla="*/ 583421 w 3248084"/>
                  <a:gd name="connsiteY16" fmla="*/ 16830 h 1121962"/>
                  <a:gd name="connsiteX17" fmla="*/ 642324 w 3248084"/>
                  <a:gd name="connsiteY17" fmla="*/ 11220 h 1121962"/>
                  <a:gd name="connsiteX18" fmla="*/ 661959 w 3248084"/>
                  <a:gd name="connsiteY18" fmla="*/ 28049 h 1121962"/>
                  <a:gd name="connsiteX19" fmla="*/ 732081 w 3248084"/>
                  <a:gd name="connsiteY19" fmla="*/ 14025 h 1121962"/>
                  <a:gd name="connsiteX20" fmla="*/ 776960 w 3248084"/>
                  <a:gd name="connsiteY20" fmla="*/ 30854 h 1121962"/>
                  <a:gd name="connsiteX21" fmla="*/ 847083 w 3248084"/>
                  <a:gd name="connsiteY21" fmla="*/ 16830 h 1121962"/>
                  <a:gd name="connsiteX22" fmla="*/ 869522 w 3248084"/>
                  <a:gd name="connsiteY22" fmla="*/ 36464 h 1121962"/>
                  <a:gd name="connsiteX23" fmla="*/ 939645 w 3248084"/>
                  <a:gd name="connsiteY23" fmla="*/ 22439 h 1121962"/>
                  <a:gd name="connsiteX24" fmla="*/ 964889 w 3248084"/>
                  <a:gd name="connsiteY24" fmla="*/ 19634 h 1121962"/>
                  <a:gd name="connsiteX25" fmla="*/ 987328 w 3248084"/>
                  <a:gd name="connsiteY25" fmla="*/ 39269 h 1121962"/>
                  <a:gd name="connsiteX26" fmla="*/ 1029402 w 3248084"/>
                  <a:gd name="connsiteY26" fmla="*/ 5610 h 1121962"/>
                  <a:gd name="connsiteX27" fmla="*/ 1054646 w 3248084"/>
                  <a:gd name="connsiteY27" fmla="*/ 22439 h 1121962"/>
                  <a:gd name="connsiteX28" fmla="*/ 1127573 w 3248084"/>
                  <a:gd name="connsiteY28" fmla="*/ 11220 h 1121962"/>
                  <a:gd name="connsiteX29" fmla="*/ 1183672 w 3248084"/>
                  <a:gd name="connsiteY29" fmla="*/ 19634 h 1121962"/>
                  <a:gd name="connsiteX30" fmla="*/ 1228550 w 3248084"/>
                  <a:gd name="connsiteY30" fmla="*/ 33659 h 1121962"/>
                  <a:gd name="connsiteX31" fmla="*/ 1281843 w 3248084"/>
                  <a:gd name="connsiteY31" fmla="*/ 16830 h 1121962"/>
                  <a:gd name="connsiteX32" fmla="*/ 1332332 w 3248084"/>
                  <a:gd name="connsiteY32" fmla="*/ 22439 h 1121962"/>
                  <a:gd name="connsiteX33" fmla="*/ 1391235 w 3248084"/>
                  <a:gd name="connsiteY33" fmla="*/ 19634 h 1121962"/>
                  <a:gd name="connsiteX34" fmla="*/ 1416479 w 3248084"/>
                  <a:gd name="connsiteY34" fmla="*/ 33659 h 1121962"/>
                  <a:gd name="connsiteX35" fmla="*/ 1458553 w 3248084"/>
                  <a:gd name="connsiteY35" fmla="*/ 19634 h 1121962"/>
                  <a:gd name="connsiteX36" fmla="*/ 1489407 w 3248084"/>
                  <a:gd name="connsiteY36" fmla="*/ 30854 h 1121962"/>
                  <a:gd name="connsiteX37" fmla="*/ 1548310 w 3248084"/>
                  <a:gd name="connsiteY37" fmla="*/ 14025 h 1121962"/>
                  <a:gd name="connsiteX38" fmla="*/ 1610018 w 3248084"/>
                  <a:gd name="connsiteY38" fmla="*/ 33659 h 1121962"/>
                  <a:gd name="connsiteX39" fmla="*/ 1680140 w 3248084"/>
                  <a:gd name="connsiteY39" fmla="*/ 14025 h 1121962"/>
                  <a:gd name="connsiteX40" fmla="*/ 1722214 w 3248084"/>
                  <a:gd name="connsiteY40" fmla="*/ 28049 h 1121962"/>
                  <a:gd name="connsiteX41" fmla="*/ 1778312 w 3248084"/>
                  <a:gd name="connsiteY41" fmla="*/ 16830 h 1121962"/>
                  <a:gd name="connsiteX42" fmla="*/ 1831605 w 3248084"/>
                  <a:gd name="connsiteY42" fmla="*/ 33659 h 1121962"/>
                  <a:gd name="connsiteX43" fmla="*/ 1884899 w 3248084"/>
                  <a:gd name="connsiteY43" fmla="*/ 25244 h 1121962"/>
                  <a:gd name="connsiteX44" fmla="*/ 1912948 w 3248084"/>
                  <a:gd name="connsiteY44" fmla="*/ 39269 h 1121962"/>
                  <a:gd name="connsiteX45" fmla="*/ 1957826 w 3248084"/>
                  <a:gd name="connsiteY45" fmla="*/ 14025 h 1121962"/>
                  <a:gd name="connsiteX46" fmla="*/ 2013924 w 3248084"/>
                  <a:gd name="connsiteY46" fmla="*/ 28049 h 1121962"/>
                  <a:gd name="connsiteX47" fmla="*/ 2053193 w 3248084"/>
                  <a:gd name="connsiteY47" fmla="*/ 22439 h 1121962"/>
                  <a:gd name="connsiteX48" fmla="*/ 2067218 w 3248084"/>
                  <a:gd name="connsiteY48" fmla="*/ 28049 h 1121962"/>
                  <a:gd name="connsiteX49" fmla="*/ 2126121 w 3248084"/>
                  <a:gd name="connsiteY49" fmla="*/ 14025 h 1121962"/>
                  <a:gd name="connsiteX50" fmla="*/ 2165389 w 3248084"/>
                  <a:gd name="connsiteY50" fmla="*/ 19634 h 1121962"/>
                  <a:gd name="connsiteX51" fmla="*/ 2229902 w 3248084"/>
                  <a:gd name="connsiteY51" fmla="*/ 22439 h 1121962"/>
                  <a:gd name="connsiteX52" fmla="*/ 2252342 w 3248084"/>
                  <a:gd name="connsiteY52" fmla="*/ 5610 h 1121962"/>
                  <a:gd name="connsiteX53" fmla="*/ 2300025 w 3248084"/>
                  <a:gd name="connsiteY53" fmla="*/ 25244 h 1121962"/>
                  <a:gd name="connsiteX54" fmla="*/ 2361733 w 3248084"/>
                  <a:gd name="connsiteY54" fmla="*/ 11220 h 1121962"/>
                  <a:gd name="connsiteX55" fmla="*/ 2384172 w 3248084"/>
                  <a:gd name="connsiteY55" fmla="*/ 30854 h 1121962"/>
                  <a:gd name="connsiteX56" fmla="*/ 2420636 w 3248084"/>
                  <a:gd name="connsiteY56" fmla="*/ 2805 h 1121962"/>
                  <a:gd name="connsiteX57" fmla="*/ 2451490 w 3248084"/>
                  <a:gd name="connsiteY57" fmla="*/ 25244 h 1121962"/>
                  <a:gd name="connsiteX58" fmla="*/ 2518808 w 3248084"/>
                  <a:gd name="connsiteY58" fmla="*/ 14025 h 1121962"/>
                  <a:gd name="connsiteX59" fmla="*/ 2552467 w 3248084"/>
                  <a:gd name="connsiteY59" fmla="*/ 30854 h 1121962"/>
                  <a:gd name="connsiteX60" fmla="*/ 2588931 w 3248084"/>
                  <a:gd name="connsiteY60" fmla="*/ 14025 h 1121962"/>
                  <a:gd name="connsiteX61" fmla="*/ 2664663 w 3248084"/>
                  <a:gd name="connsiteY61" fmla="*/ 28049 h 1121962"/>
                  <a:gd name="connsiteX62" fmla="*/ 2712347 w 3248084"/>
                  <a:gd name="connsiteY62" fmla="*/ 14025 h 1121962"/>
                  <a:gd name="connsiteX63" fmla="*/ 2748810 w 3248084"/>
                  <a:gd name="connsiteY63" fmla="*/ 16830 h 1121962"/>
                  <a:gd name="connsiteX64" fmla="*/ 2796494 w 3248084"/>
                  <a:gd name="connsiteY64" fmla="*/ 0 h 1121962"/>
                  <a:gd name="connsiteX65" fmla="*/ 2855397 w 3248084"/>
                  <a:gd name="connsiteY65" fmla="*/ 14025 h 1121962"/>
                  <a:gd name="connsiteX66" fmla="*/ 2889056 w 3248084"/>
                  <a:gd name="connsiteY66" fmla="*/ 30854 h 1121962"/>
                  <a:gd name="connsiteX67" fmla="*/ 2925520 w 3248084"/>
                  <a:gd name="connsiteY67" fmla="*/ 11220 h 1121962"/>
                  <a:gd name="connsiteX68" fmla="*/ 2973203 w 3248084"/>
                  <a:gd name="connsiteY68" fmla="*/ 25244 h 1121962"/>
                  <a:gd name="connsiteX69" fmla="*/ 3012472 w 3248084"/>
                  <a:gd name="connsiteY69" fmla="*/ 25244 h 1121962"/>
                  <a:gd name="connsiteX70" fmla="*/ 3037717 w 3248084"/>
                  <a:gd name="connsiteY70" fmla="*/ 2805 h 1121962"/>
                  <a:gd name="connsiteX71" fmla="*/ 3102229 w 3248084"/>
                  <a:gd name="connsiteY71" fmla="*/ 25244 h 1121962"/>
                  <a:gd name="connsiteX72" fmla="*/ 3119058 w 3248084"/>
                  <a:gd name="connsiteY72" fmla="*/ 8415 h 1121962"/>
                  <a:gd name="connsiteX73" fmla="*/ 3135888 w 3248084"/>
                  <a:gd name="connsiteY73" fmla="*/ 11220 h 1121962"/>
                  <a:gd name="connsiteX74" fmla="*/ 3189181 w 3248084"/>
                  <a:gd name="connsiteY74" fmla="*/ 11220 h 1121962"/>
                  <a:gd name="connsiteX75" fmla="*/ 3239669 w 3248084"/>
                  <a:gd name="connsiteY75" fmla="*/ 28049 h 1121962"/>
                  <a:gd name="connsiteX76" fmla="*/ 3248084 w 3248084"/>
                  <a:gd name="connsiteY76" fmla="*/ 14025 h 1121962"/>
                  <a:gd name="connsiteX0" fmla="*/ 2805 w 3248084"/>
                  <a:gd name="connsiteY0" fmla="*/ 1121962 h 1121962"/>
                  <a:gd name="connsiteX1" fmla="*/ 0 w 3248084"/>
                  <a:gd name="connsiteY1" fmla="*/ 8415 h 1121962"/>
                  <a:gd name="connsiteX2" fmla="*/ 58904 w 3248084"/>
                  <a:gd name="connsiteY2" fmla="*/ 2805 h 1121962"/>
                  <a:gd name="connsiteX3" fmla="*/ 106587 w 3248084"/>
                  <a:gd name="connsiteY3" fmla="*/ 28049 h 1121962"/>
                  <a:gd name="connsiteX4" fmla="*/ 137441 w 3248084"/>
                  <a:gd name="connsiteY4" fmla="*/ 8415 h 1121962"/>
                  <a:gd name="connsiteX5" fmla="*/ 157075 w 3248084"/>
                  <a:gd name="connsiteY5" fmla="*/ 33659 h 1121962"/>
                  <a:gd name="connsiteX6" fmla="*/ 213173 w 3248084"/>
                  <a:gd name="connsiteY6" fmla="*/ 11220 h 1121962"/>
                  <a:gd name="connsiteX7" fmla="*/ 260857 w 3248084"/>
                  <a:gd name="connsiteY7" fmla="*/ 11220 h 1121962"/>
                  <a:gd name="connsiteX8" fmla="*/ 294516 w 3248084"/>
                  <a:gd name="connsiteY8" fmla="*/ 30854 h 1121962"/>
                  <a:gd name="connsiteX9" fmla="*/ 359029 w 3248084"/>
                  <a:gd name="connsiteY9" fmla="*/ 8415 h 1121962"/>
                  <a:gd name="connsiteX10" fmla="*/ 403907 w 3248084"/>
                  <a:gd name="connsiteY10" fmla="*/ 33659 h 1121962"/>
                  <a:gd name="connsiteX11" fmla="*/ 471225 w 3248084"/>
                  <a:gd name="connsiteY11" fmla="*/ 5610 h 1121962"/>
                  <a:gd name="connsiteX12" fmla="*/ 496469 w 3248084"/>
                  <a:gd name="connsiteY12" fmla="*/ 28049 h 1121962"/>
                  <a:gd name="connsiteX13" fmla="*/ 538543 w 3248084"/>
                  <a:gd name="connsiteY13" fmla="*/ 8415 h 1121962"/>
                  <a:gd name="connsiteX14" fmla="*/ 583421 w 3248084"/>
                  <a:gd name="connsiteY14" fmla="*/ 16830 h 1121962"/>
                  <a:gd name="connsiteX15" fmla="*/ 583421 w 3248084"/>
                  <a:gd name="connsiteY15" fmla="*/ 16830 h 1121962"/>
                  <a:gd name="connsiteX16" fmla="*/ 642324 w 3248084"/>
                  <a:gd name="connsiteY16" fmla="*/ 11220 h 1121962"/>
                  <a:gd name="connsiteX17" fmla="*/ 661959 w 3248084"/>
                  <a:gd name="connsiteY17" fmla="*/ 28049 h 1121962"/>
                  <a:gd name="connsiteX18" fmla="*/ 732081 w 3248084"/>
                  <a:gd name="connsiteY18" fmla="*/ 14025 h 1121962"/>
                  <a:gd name="connsiteX19" fmla="*/ 776960 w 3248084"/>
                  <a:gd name="connsiteY19" fmla="*/ 30854 h 1121962"/>
                  <a:gd name="connsiteX20" fmla="*/ 847083 w 3248084"/>
                  <a:gd name="connsiteY20" fmla="*/ 16830 h 1121962"/>
                  <a:gd name="connsiteX21" fmla="*/ 869522 w 3248084"/>
                  <a:gd name="connsiteY21" fmla="*/ 36464 h 1121962"/>
                  <a:gd name="connsiteX22" fmla="*/ 939645 w 3248084"/>
                  <a:gd name="connsiteY22" fmla="*/ 22439 h 1121962"/>
                  <a:gd name="connsiteX23" fmla="*/ 964889 w 3248084"/>
                  <a:gd name="connsiteY23" fmla="*/ 19634 h 1121962"/>
                  <a:gd name="connsiteX24" fmla="*/ 987328 w 3248084"/>
                  <a:gd name="connsiteY24" fmla="*/ 39269 h 1121962"/>
                  <a:gd name="connsiteX25" fmla="*/ 1029402 w 3248084"/>
                  <a:gd name="connsiteY25" fmla="*/ 5610 h 1121962"/>
                  <a:gd name="connsiteX26" fmla="*/ 1054646 w 3248084"/>
                  <a:gd name="connsiteY26" fmla="*/ 22439 h 1121962"/>
                  <a:gd name="connsiteX27" fmla="*/ 1127573 w 3248084"/>
                  <a:gd name="connsiteY27" fmla="*/ 11220 h 1121962"/>
                  <a:gd name="connsiteX28" fmla="*/ 1183672 w 3248084"/>
                  <a:gd name="connsiteY28" fmla="*/ 19634 h 1121962"/>
                  <a:gd name="connsiteX29" fmla="*/ 1228550 w 3248084"/>
                  <a:gd name="connsiteY29" fmla="*/ 33659 h 1121962"/>
                  <a:gd name="connsiteX30" fmla="*/ 1281843 w 3248084"/>
                  <a:gd name="connsiteY30" fmla="*/ 16830 h 1121962"/>
                  <a:gd name="connsiteX31" fmla="*/ 1332332 w 3248084"/>
                  <a:gd name="connsiteY31" fmla="*/ 22439 h 1121962"/>
                  <a:gd name="connsiteX32" fmla="*/ 1391235 w 3248084"/>
                  <a:gd name="connsiteY32" fmla="*/ 19634 h 1121962"/>
                  <a:gd name="connsiteX33" fmla="*/ 1416479 w 3248084"/>
                  <a:gd name="connsiteY33" fmla="*/ 33659 h 1121962"/>
                  <a:gd name="connsiteX34" fmla="*/ 1458553 w 3248084"/>
                  <a:gd name="connsiteY34" fmla="*/ 19634 h 1121962"/>
                  <a:gd name="connsiteX35" fmla="*/ 1489407 w 3248084"/>
                  <a:gd name="connsiteY35" fmla="*/ 30854 h 1121962"/>
                  <a:gd name="connsiteX36" fmla="*/ 1548310 w 3248084"/>
                  <a:gd name="connsiteY36" fmla="*/ 14025 h 1121962"/>
                  <a:gd name="connsiteX37" fmla="*/ 1610018 w 3248084"/>
                  <a:gd name="connsiteY37" fmla="*/ 33659 h 1121962"/>
                  <a:gd name="connsiteX38" fmla="*/ 1680140 w 3248084"/>
                  <a:gd name="connsiteY38" fmla="*/ 14025 h 1121962"/>
                  <a:gd name="connsiteX39" fmla="*/ 1722214 w 3248084"/>
                  <a:gd name="connsiteY39" fmla="*/ 28049 h 1121962"/>
                  <a:gd name="connsiteX40" fmla="*/ 1778312 w 3248084"/>
                  <a:gd name="connsiteY40" fmla="*/ 16830 h 1121962"/>
                  <a:gd name="connsiteX41" fmla="*/ 1831605 w 3248084"/>
                  <a:gd name="connsiteY41" fmla="*/ 33659 h 1121962"/>
                  <a:gd name="connsiteX42" fmla="*/ 1884899 w 3248084"/>
                  <a:gd name="connsiteY42" fmla="*/ 25244 h 1121962"/>
                  <a:gd name="connsiteX43" fmla="*/ 1912948 w 3248084"/>
                  <a:gd name="connsiteY43" fmla="*/ 39269 h 1121962"/>
                  <a:gd name="connsiteX44" fmla="*/ 1957826 w 3248084"/>
                  <a:gd name="connsiteY44" fmla="*/ 14025 h 1121962"/>
                  <a:gd name="connsiteX45" fmla="*/ 2013924 w 3248084"/>
                  <a:gd name="connsiteY45" fmla="*/ 28049 h 1121962"/>
                  <a:gd name="connsiteX46" fmla="*/ 2053193 w 3248084"/>
                  <a:gd name="connsiteY46" fmla="*/ 22439 h 1121962"/>
                  <a:gd name="connsiteX47" fmla="*/ 2067218 w 3248084"/>
                  <a:gd name="connsiteY47" fmla="*/ 28049 h 1121962"/>
                  <a:gd name="connsiteX48" fmla="*/ 2126121 w 3248084"/>
                  <a:gd name="connsiteY48" fmla="*/ 14025 h 1121962"/>
                  <a:gd name="connsiteX49" fmla="*/ 2165389 w 3248084"/>
                  <a:gd name="connsiteY49" fmla="*/ 19634 h 1121962"/>
                  <a:gd name="connsiteX50" fmla="*/ 2229902 w 3248084"/>
                  <a:gd name="connsiteY50" fmla="*/ 22439 h 1121962"/>
                  <a:gd name="connsiteX51" fmla="*/ 2252342 w 3248084"/>
                  <a:gd name="connsiteY51" fmla="*/ 5610 h 1121962"/>
                  <a:gd name="connsiteX52" fmla="*/ 2300025 w 3248084"/>
                  <a:gd name="connsiteY52" fmla="*/ 25244 h 1121962"/>
                  <a:gd name="connsiteX53" fmla="*/ 2361733 w 3248084"/>
                  <a:gd name="connsiteY53" fmla="*/ 11220 h 1121962"/>
                  <a:gd name="connsiteX54" fmla="*/ 2384172 w 3248084"/>
                  <a:gd name="connsiteY54" fmla="*/ 30854 h 1121962"/>
                  <a:gd name="connsiteX55" fmla="*/ 2420636 w 3248084"/>
                  <a:gd name="connsiteY55" fmla="*/ 2805 h 1121962"/>
                  <a:gd name="connsiteX56" fmla="*/ 2451490 w 3248084"/>
                  <a:gd name="connsiteY56" fmla="*/ 25244 h 1121962"/>
                  <a:gd name="connsiteX57" fmla="*/ 2518808 w 3248084"/>
                  <a:gd name="connsiteY57" fmla="*/ 14025 h 1121962"/>
                  <a:gd name="connsiteX58" fmla="*/ 2552467 w 3248084"/>
                  <a:gd name="connsiteY58" fmla="*/ 30854 h 1121962"/>
                  <a:gd name="connsiteX59" fmla="*/ 2588931 w 3248084"/>
                  <a:gd name="connsiteY59" fmla="*/ 14025 h 1121962"/>
                  <a:gd name="connsiteX60" fmla="*/ 2664663 w 3248084"/>
                  <a:gd name="connsiteY60" fmla="*/ 28049 h 1121962"/>
                  <a:gd name="connsiteX61" fmla="*/ 2712347 w 3248084"/>
                  <a:gd name="connsiteY61" fmla="*/ 14025 h 1121962"/>
                  <a:gd name="connsiteX62" fmla="*/ 2748810 w 3248084"/>
                  <a:gd name="connsiteY62" fmla="*/ 16830 h 1121962"/>
                  <a:gd name="connsiteX63" fmla="*/ 2796494 w 3248084"/>
                  <a:gd name="connsiteY63" fmla="*/ 0 h 1121962"/>
                  <a:gd name="connsiteX64" fmla="*/ 2855397 w 3248084"/>
                  <a:gd name="connsiteY64" fmla="*/ 14025 h 1121962"/>
                  <a:gd name="connsiteX65" fmla="*/ 2889056 w 3248084"/>
                  <a:gd name="connsiteY65" fmla="*/ 30854 h 1121962"/>
                  <a:gd name="connsiteX66" fmla="*/ 2925520 w 3248084"/>
                  <a:gd name="connsiteY66" fmla="*/ 11220 h 1121962"/>
                  <a:gd name="connsiteX67" fmla="*/ 2973203 w 3248084"/>
                  <a:gd name="connsiteY67" fmla="*/ 25244 h 1121962"/>
                  <a:gd name="connsiteX68" fmla="*/ 3012472 w 3248084"/>
                  <a:gd name="connsiteY68" fmla="*/ 25244 h 1121962"/>
                  <a:gd name="connsiteX69" fmla="*/ 3037717 w 3248084"/>
                  <a:gd name="connsiteY69" fmla="*/ 2805 h 1121962"/>
                  <a:gd name="connsiteX70" fmla="*/ 3102229 w 3248084"/>
                  <a:gd name="connsiteY70" fmla="*/ 25244 h 1121962"/>
                  <a:gd name="connsiteX71" fmla="*/ 3119058 w 3248084"/>
                  <a:gd name="connsiteY71" fmla="*/ 8415 h 1121962"/>
                  <a:gd name="connsiteX72" fmla="*/ 3135888 w 3248084"/>
                  <a:gd name="connsiteY72" fmla="*/ 11220 h 1121962"/>
                  <a:gd name="connsiteX73" fmla="*/ 3189181 w 3248084"/>
                  <a:gd name="connsiteY73" fmla="*/ 11220 h 1121962"/>
                  <a:gd name="connsiteX74" fmla="*/ 3239669 w 3248084"/>
                  <a:gd name="connsiteY74" fmla="*/ 28049 h 1121962"/>
                  <a:gd name="connsiteX75" fmla="*/ 3248084 w 3248084"/>
                  <a:gd name="connsiteY75" fmla="*/ 14025 h 1121962"/>
                  <a:gd name="connsiteX0" fmla="*/ 0 w 3248084"/>
                  <a:gd name="connsiteY0" fmla="*/ 8415 h 39269"/>
                  <a:gd name="connsiteX1" fmla="*/ 58904 w 3248084"/>
                  <a:gd name="connsiteY1" fmla="*/ 2805 h 39269"/>
                  <a:gd name="connsiteX2" fmla="*/ 106587 w 3248084"/>
                  <a:gd name="connsiteY2" fmla="*/ 28049 h 39269"/>
                  <a:gd name="connsiteX3" fmla="*/ 137441 w 3248084"/>
                  <a:gd name="connsiteY3" fmla="*/ 8415 h 39269"/>
                  <a:gd name="connsiteX4" fmla="*/ 157075 w 3248084"/>
                  <a:gd name="connsiteY4" fmla="*/ 33659 h 39269"/>
                  <a:gd name="connsiteX5" fmla="*/ 213173 w 3248084"/>
                  <a:gd name="connsiteY5" fmla="*/ 11220 h 39269"/>
                  <a:gd name="connsiteX6" fmla="*/ 260857 w 3248084"/>
                  <a:gd name="connsiteY6" fmla="*/ 11220 h 39269"/>
                  <a:gd name="connsiteX7" fmla="*/ 294516 w 3248084"/>
                  <a:gd name="connsiteY7" fmla="*/ 30854 h 39269"/>
                  <a:gd name="connsiteX8" fmla="*/ 359029 w 3248084"/>
                  <a:gd name="connsiteY8" fmla="*/ 8415 h 39269"/>
                  <a:gd name="connsiteX9" fmla="*/ 403907 w 3248084"/>
                  <a:gd name="connsiteY9" fmla="*/ 33659 h 39269"/>
                  <a:gd name="connsiteX10" fmla="*/ 471225 w 3248084"/>
                  <a:gd name="connsiteY10" fmla="*/ 5610 h 39269"/>
                  <a:gd name="connsiteX11" fmla="*/ 496469 w 3248084"/>
                  <a:gd name="connsiteY11" fmla="*/ 28049 h 39269"/>
                  <a:gd name="connsiteX12" fmla="*/ 538543 w 3248084"/>
                  <a:gd name="connsiteY12" fmla="*/ 8415 h 39269"/>
                  <a:gd name="connsiteX13" fmla="*/ 583421 w 3248084"/>
                  <a:gd name="connsiteY13" fmla="*/ 16830 h 39269"/>
                  <a:gd name="connsiteX14" fmla="*/ 583421 w 3248084"/>
                  <a:gd name="connsiteY14" fmla="*/ 16830 h 39269"/>
                  <a:gd name="connsiteX15" fmla="*/ 642324 w 3248084"/>
                  <a:gd name="connsiteY15" fmla="*/ 11220 h 39269"/>
                  <a:gd name="connsiteX16" fmla="*/ 661959 w 3248084"/>
                  <a:gd name="connsiteY16" fmla="*/ 28049 h 39269"/>
                  <a:gd name="connsiteX17" fmla="*/ 732081 w 3248084"/>
                  <a:gd name="connsiteY17" fmla="*/ 14025 h 39269"/>
                  <a:gd name="connsiteX18" fmla="*/ 776960 w 3248084"/>
                  <a:gd name="connsiteY18" fmla="*/ 30854 h 39269"/>
                  <a:gd name="connsiteX19" fmla="*/ 847083 w 3248084"/>
                  <a:gd name="connsiteY19" fmla="*/ 16830 h 39269"/>
                  <a:gd name="connsiteX20" fmla="*/ 869522 w 3248084"/>
                  <a:gd name="connsiteY20" fmla="*/ 36464 h 39269"/>
                  <a:gd name="connsiteX21" fmla="*/ 939645 w 3248084"/>
                  <a:gd name="connsiteY21" fmla="*/ 22439 h 39269"/>
                  <a:gd name="connsiteX22" fmla="*/ 964889 w 3248084"/>
                  <a:gd name="connsiteY22" fmla="*/ 19634 h 39269"/>
                  <a:gd name="connsiteX23" fmla="*/ 987328 w 3248084"/>
                  <a:gd name="connsiteY23" fmla="*/ 39269 h 39269"/>
                  <a:gd name="connsiteX24" fmla="*/ 1029402 w 3248084"/>
                  <a:gd name="connsiteY24" fmla="*/ 5610 h 39269"/>
                  <a:gd name="connsiteX25" fmla="*/ 1054646 w 3248084"/>
                  <a:gd name="connsiteY25" fmla="*/ 22439 h 39269"/>
                  <a:gd name="connsiteX26" fmla="*/ 1127573 w 3248084"/>
                  <a:gd name="connsiteY26" fmla="*/ 11220 h 39269"/>
                  <a:gd name="connsiteX27" fmla="*/ 1183672 w 3248084"/>
                  <a:gd name="connsiteY27" fmla="*/ 19634 h 39269"/>
                  <a:gd name="connsiteX28" fmla="*/ 1228550 w 3248084"/>
                  <a:gd name="connsiteY28" fmla="*/ 33659 h 39269"/>
                  <a:gd name="connsiteX29" fmla="*/ 1281843 w 3248084"/>
                  <a:gd name="connsiteY29" fmla="*/ 16830 h 39269"/>
                  <a:gd name="connsiteX30" fmla="*/ 1332332 w 3248084"/>
                  <a:gd name="connsiteY30" fmla="*/ 22439 h 39269"/>
                  <a:gd name="connsiteX31" fmla="*/ 1391235 w 3248084"/>
                  <a:gd name="connsiteY31" fmla="*/ 19634 h 39269"/>
                  <a:gd name="connsiteX32" fmla="*/ 1416479 w 3248084"/>
                  <a:gd name="connsiteY32" fmla="*/ 33659 h 39269"/>
                  <a:gd name="connsiteX33" fmla="*/ 1458553 w 3248084"/>
                  <a:gd name="connsiteY33" fmla="*/ 19634 h 39269"/>
                  <a:gd name="connsiteX34" fmla="*/ 1489407 w 3248084"/>
                  <a:gd name="connsiteY34" fmla="*/ 30854 h 39269"/>
                  <a:gd name="connsiteX35" fmla="*/ 1548310 w 3248084"/>
                  <a:gd name="connsiteY35" fmla="*/ 14025 h 39269"/>
                  <a:gd name="connsiteX36" fmla="*/ 1610018 w 3248084"/>
                  <a:gd name="connsiteY36" fmla="*/ 33659 h 39269"/>
                  <a:gd name="connsiteX37" fmla="*/ 1680140 w 3248084"/>
                  <a:gd name="connsiteY37" fmla="*/ 14025 h 39269"/>
                  <a:gd name="connsiteX38" fmla="*/ 1722214 w 3248084"/>
                  <a:gd name="connsiteY38" fmla="*/ 28049 h 39269"/>
                  <a:gd name="connsiteX39" fmla="*/ 1778312 w 3248084"/>
                  <a:gd name="connsiteY39" fmla="*/ 16830 h 39269"/>
                  <a:gd name="connsiteX40" fmla="*/ 1831605 w 3248084"/>
                  <a:gd name="connsiteY40" fmla="*/ 33659 h 39269"/>
                  <a:gd name="connsiteX41" fmla="*/ 1884899 w 3248084"/>
                  <a:gd name="connsiteY41" fmla="*/ 25244 h 39269"/>
                  <a:gd name="connsiteX42" fmla="*/ 1912948 w 3248084"/>
                  <a:gd name="connsiteY42" fmla="*/ 39269 h 39269"/>
                  <a:gd name="connsiteX43" fmla="*/ 1957826 w 3248084"/>
                  <a:gd name="connsiteY43" fmla="*/ 14025 h 39269"/>
                  <a:gd name="connsiteX44" fmla="*/ 2013924 w 3248084"/>
                  <a:gd name="connsiteY44" fmla="*/ 28049 h 39269"/>
                  <a:gd name="connsiteX45" fmla="*/ 2053193 w 3248084"/>
                  <a:gd name="connsiteY45" fmla="*/ 22439 h 39269"/>
                  <a:gd name="connsiteX46" fmla="*/ 2067218 w 3248084"/>
                  <a:gd name="connsiteY46" fmla="*/ 28049 h 39269"/>
                  <a:gd name="connsiteX47" fmla="*/ 2126121 w 3248084"/>
                  <a:gd name="connsiteY47" fmla="*/ 14025 h 39269"/>
                  <a:gd name="connsiteX48" fmla="*/ 2165389 w 3248084"/>
                  <a:gd name="connsiteY48" fmla="*/ 19634 h 39269"/>
                  <a:gd name="connsiteX49" fmla="*/ 2229902 w 3248084"/>
                  <a:gd name="connsiteY49" fmla="*/ 22439 h 39269"/>
                  <a:gd name="connsiteX50" fmla="*/ 2252342 w 3248084"/>
                  <a:gd name="connsiteY50" fmla="*/ 5610 h 39269"/>
                  <a:gd name="connsiteX51" fmla="*/ 2300025 w 3248084"/>
                  <a:gd name="connsiteY51" fmla="*/ 25244 h 39269"/>
                  <a:gd name="connsiteX52" fmla="*/ 2361733 w 3248084"/>
                  <a:gd name="connsiteY52" fmla="*/ 11220 h 39269"/>
                  <a:gd name="connsiteX53" fmla="*/ 2384172 w 3248084"/>
                  <a:gd name="connsiteY53" fmla="*/ 30854 h 39269"/>
                  <a:gd name="connsiteX54" fmla="*/ 2420636 w 3248084"/>
                  <a:gd name="connsiteY54" fmla="*/ 2805 h 39269"/>
                  <a:gd name="connsiteX55" fmla="*/ 2451490 w 3248084"/>
                  <a:gd name="connsiteY55" fmla="*/ 25244 h 39269"/>
                  <a:gd name="connsiteX56" fmla="*/ 2518808 w 3248084"/>
                  <a:gd name="connsiteY56" fmla="*/ 14025 h 39269"/>
                  <a:gd name="connsiteX57" fmla="*/ 2552467 w 3248084"/>
                  <a:gd name="connsiteY57" fmla="*/ 30854 h 39269"/>
                  <a:gd name="connsiteX58" fmla="*/ 2588931 w 3248084"/>
                  <a:gd name="connsiteY58" fmla="*/ 14025 h 39269"/>
                  <a:gd name="connsiteX59" fmla="*/ 2664663 w 3248084"/>
                  <a:gd name="connsiteY59" fmla="*/ 28049 h 39269"/>
                  <a:gd name="connsiteX60" fmla="*/ 2712347 w 3248084"/>
                  <a:gd name="connsiteY60" fmla="*/ 14025 h 39269"/>
                  <a:gd name="connsiteX61" fmla="*/ 2748810 w 3248084"/>
                  <a:gd name="connsiteY61" fmla="*/ 16830 h 39269"/>
                  <a:gd name="connsiteX62" fmla="*/ 2796494 w 3248084"/>
                  <a:gd name="connsiteY62" fmla="*/ 0 h 39269"/>
                  <a:gd name="connsiteX63" fmla="*/ 2855397 w 3248084"/>
                  <a:gd name="connsiteY63" fmla="*/ 14025 h 39269"/>
                  <a:gd name="connsiteX64" fmla="*/ 2889056 w 3248084"/>
                  <a:gd name="connsiteY64" fmla="*/ 30854 h 39269"/>
                  <a:gd name="connsiteX65" fmla="*/ 2925520 w 3248084"/>
                  <a:gd name="connsiteY65" fmla="*/ 11220 h 39269"/>
                  <a:gd name="connsiteX66" fmla="*/ 2973203 w 3248084"/>
                  <a:gd name="connsiteY66" fmla="*/ 25244 h 39269"/>
                  <a:gd name="connsiteX67" fmla="*/ 3012472 w 3248084"/>
                  <a:gd name="connsiteY67" fmla="*/ 25244 h 39269"/>
                  <a:gd name="connsiteX68" fmla="*/ 3037717 w 3248084"/>
                  <a:gd name="connsiteY68" fmla="*/ 2805 h 39269"/>
                  <a:gd name="connsiteX69" fmla="*/ 3102229 w 3248084"/>
                  <a:gd name="connsiteY69" fmla="*/ 25244 h 39269"/>
                  <a:gd name="connsiteX70" fmla="*/ 3119058 w 3248084"/>
                  <a:gd name="connsiteY70" fmla="*/ 8415 h 39269"/>
                  <a:gd name="connsiteX71" fmla="*/ 3135888 w 3248084"/>
                  <a:gd name="connsiteY71" fmla="*/ 11220 h 39269"/>
                  <a:gd name="connsiteX72" fmla="*/ 3189181 w 3248084"/>
                  <a:gd name="connsiteY72" fmla="*/ 11220 h 39269"/>
                  <a:gd name="connsiteX73" fmla="*/ 3239669 w 3248084"/>
                  <a:gd name="connsiteY73" fmla="*/ 28049 h 39269"/>
                  <a:gd name="connsiteX74" fmla="*/ 3248084 w 3248084"/>
                  <a:gd name="connsiteY74" fmla="*/ 14025 h 3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84" h="39269">
                    <a:moveTo>
                      <a:pt x="0" y="8415"/>
                    </a:moveTo>
                    <a:lnTo>
                      <a:pt x="58904" y="2805"/>
                    </a:lnTo>
                    <a:lnTo>
                      <a:pt x="106587" y="28049"/>
                    </a:lnTo>
                    <a:lnTo>
                      <a:pt x="137441" y="8415"/>
                    </a:lnTo>
                    <a:lnTo>
                      <a:pt x="157075" y="33659"/>
                    </a:lnTo>
                    <a:lnTo>
                      <a:pt x="213173" y="11220"/>
                    </a:lnTo>
                    <a:lnTo>
                      <a:pt x="260857" y="11220"/>
                    </a:lnTo>
                    <a:lnTo>
                      <a:pt x="294516" y="30854"/>
                    </a:lnTo>
                    <a:lnTo>
                      <a:pt x="359029" y="8415"/>
                    </a:lnTo>
                    <a:lnTo>
                      <a:pt x="403907" y="33659"/>
                    </a:lnTo>
                    <a:lnTo>
                      <a:pt x="471225" y="5610"/>
                    </a:lnTo>
                    <a:lnTo>
                      <a:pt x="496469" y="28049"/>
                    </a:lnTo>
                    <a:lnTo>
                      <a:pt x="538543" y="8415"/>
                    </a:lnTo>
                    <a:lnTo>
                      <a:pt x="583421" y="16830"/>
                    </a:lnTo>
                    <a:lnTo>
                      <a:pt x="583421" y="16830"/>
                    </a:lnTo>
                    <a:lnTo>
                      <a:pt x="642324" y="11220"/>
                    </a:lnTo>
                    <a:lnTo>
                      <a:pt x="661959" y="28049"/>
                    </a:lnTo>
                    <a:lnTo>
                      <a:pt x="732081" y="14025"/>
                    </a:lnTo>
                    <a:lnTo>
                      <a:pt x="776960" y="30854"/>
                    </a:lnTo>
                    <a:lnTo>
                      <a:pt x="847083" y="16830"/>
                    </a:lnTo>
                    <a:lnTo>
                      <a:pt x="869522" y="36464"/>
                    </a:lnTo>
                    <a:lnTo>
                      <a:pt x="939645" y="22439"/>
                    </a:lnTo>
                    <a:lnTo>
                      <a:pt x="964889" y="19634"/>
                    </a:lnTo>
                    <a:lnTo>
                      <a:pt x="987328" y="39269"/>
                    </a:lnTo>
                    <a:lnTo>
                      <a:pt x="1029402" y="5610"/>
                    </a:lnTo>
                    <a:lnTo>
                      <a:pt x="1054646" y="22439"/>
                    </a:lnTo>
                    <a:lnTo>
                      <a:pt x="1127573" y="11220"/>
                    </a:lnTo>
                    <a:lnTo>
                      <a:pt x="1183672" y="19634"/>
                    </a:lnTo>
                    <a:lnTo>
                      <a:pt x="1228550" y="33659"/>
                    </a:lnTo>
                    <a:lnTo>
                      <a:pt x="1281843" y="16830"/>
                    </a:lnTo>
                    <a:lnTo>
                      <a:pt x="1332332" y="22439"/>
                    </a:lnTo>
                    <a:lnTo>
                      <a:pt x="1391235" y="19634"/>
                    </a:lnTo>
                    <a:lnTo>
                      <a:pt x="1416479" y="33659"/>
                    </a:lnTo>
                    <a:lnTo>
                      <a:pt x="1458553" y="19634"/>
                    </a:lnTo>
                    <a:lnTo>
                      <a:pt x="1489407" y="30854"/>
                    </a:lnTo>
                    <a:lnTo>
                      <a:pt x="1548310" y="14025"/>
                    </a:lnTo>
                    <a:lnTo>
                      <a:pt x="1610018" y="33659"/>
                    </a:lnTo>
                    <a:lnTo>
                      <a:pt x="1680140" y="14025"/>
                    </a:lnTo>
                    <a:lnTo>
                      <a:pt x="1722214" y="28049"/>
                    </a:lnTo>
                    <a:lnTo>
                      <a:pt x="1778312" y="16830"/>
                    </a:lnTo>
                    <a:lnTo>
                      <a:pt x="1831605" y="33659"/>
                    </a:lnTo>
                    <a:lnTo>
                      <a:pt x="1884899" y="25244"/>
                    </a:lnTo>
                    <a:lnTo>
                      <a:pt x="1912948" y="39269"/>
                    </a:lnTo>
                    <a:lnTo>
                      <a:pt x="1957826" y="14025"/>
                    </a:lnTo>
                    <a:lnTo>
                      <a:pt x="2013924" y="28049"/>
                    </a:lnTo>
                    <a:lnTo>
                      <a:pt x="2053193" y="22439"/>
                    </a:lnTo>
                    <a:lnTo>
                      <a:pt x="2067218" y="28049"/>
                    </a:lnTo>
                    <a:lnTo>
                      <a:pt x="2126121" y="14025"/>
                    </a:lnTo>
                    <a:lnTo>
                      <a:pt x="2165389" y="19634"/>
                    </a:lnTo>
                    <a:lnTo>
                      <a:pt x="2229902" y="22439"/>
                    </a:lnTo>
                    <a:lnTo>
                      <a:pt x="2252342" y="5610"/>
                    </a:lnTo>
                    <a:lnTo>
                      <a:pt x="2300025" y="25244"/>
                    </a:lnTo>
                    <a:lnTo>
                      <a:pt x="2361733" y="11220"/>
                    </a:lnTo>
                    <a:lnTo>
                      <a:pt x="2384172" y="30854"/>
                    </a:lnTo>
                    <a:lnTo>
                      <a:pt x="2420636" y="2805"/>
                    </a:lnTo>
                    <a:lnTo>
                      <a:pt x="2451490" y="25244"/>
                    </a:lnTo>
                    <a:lnTo>
                      <a:pt x="2518808" y="14025"/>
                    </a:lnTo>
                    <a:lnTo>
                      <a:pt x="2552467" y="30854"/>
                    </a:lnTo>
                    <a:lnTo>
                      <a:pt x="2588931" y="14025"/>
                    </a:lnTo>
                    <a:lnTo>
                      <a:pt x="2664663" y="28049"/>
                    </a:lnTo>
                    <a:lnTo>
                      <a:pt x="2712347" y="14025"/>
                    </a:lnTo>
                    <a:lnTo>
                      <a:pt x="2748810" y="16830"/>
                    </a:lnTo>
                    <a:lnTo>
                      <a:pt x="2796494" y="0"/>
                    </a:lnTo>
                    <a:lnTo>
                      <a:pt x="2855397" y="14025"/>
                    </a:lnTo>
                    <a:lnTo>
                      <a:pt x="2889056" y="30854"/>
                    </a:lnTo>
                    <a:lnTo>
                      <a:pt x="2925520" y="11220"/>
                    </a:lnTo>
                    <a:lnTo>
                      <a:pt x="2973203" y="25244"/>
                    </a:lnTo>
                    <a:lnTo>
                      <a:pt x="3012472" y="25244"/>
                    </a:lnTo>
                    <a:lnTo>
                      <a:pt x="3037717" y="2805"/>
                    </a:lnTo>
                    <a:lnTo>
                      <a:pt x="3102229" y="25244"/>
                    </a:lnTo>
                    <a:lnTo>
                      <a:pt x="3119058" y="8415"/>
                    </a:lnTo>
                    <a:lnTo>
                      <a:pt x="3135888" y="11220"/>
                    </a:lnTo>
                    <a:lnTo>
                      <a:pt x="3189181" y="11220"/>
                    </a:lnTo>
                    <a:lnTo>
                      <a:pt x="3239669" y="28049"/>
                    </a:lnTo>
                    <a:lnTo>
                      <a:pt x="3248084" y="1402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0" name="Volný tvar 9"/>
            <p:cNvSpPr/>
            <p:nvPr/>
          </p:nvSpPr>
          <p:spPr>
            <a:xfrm>
              <a:off x="3734882" y="3738736"/>
              <a:ext cx="1162878" cy="934278"/>
            </a:xfrm>
            <a:custGeom>
              <a:avLst/>
              <a:gdLst>
                <a:gd name="connsiteX0" fmla="*/ 0 w 2951922"/>
                <a:gd name="connsiteY0" fmla="*/ 0 h 1958009"/>
                <a:gd name="connsiteX1" fmla="*/ 1202635 w 2951922"/>
                <a:gd name="connsiteY1" fmla="*/ 1421296 h 1958009"/>
                <a:gd name="connsiteX2" fmla="*/ 824948 w 2951922"/>
                <a:gd name="connsiteY2" fmla="*/ 1878496 h 1958009"/>
                <a:gd name="connsiteX3" fmla="*/ 1431235 w 2951922"/>
                <a:gd name="connsiteY3" fmla="*/ 1818861 h 1958009"/>
                <a:gd name="connsiteX4" fmla="*/ 1431235 w 2951922"/>
                <a:gd name="connsiteY4" fmla="*/ 1570383 h 1958009"/>
                <a:gd name="connsiteX5" fmla="*/ 1749287 w 2951922"/>
                <a:gd name="connsiteY5" fmla="*/ 1610139 h 1958009"/>
                <a:gd name="connsiteX6" fmla="*/ 1500809 w 2951922"/>
                <a:gd name="connsiteY6" fmla="*/ 1958009 h 1958009"/>
                <a:gd name="connsiteX7" fmla="*/ 1987826 w 2951922"/>
                <a:gd name="connsiteY7" fmla="*/ 1749287 h 1958009"/>
                <a:gd name="connsiteX8" fmla="*/ 1699591 w 2951922"/>
                <a:gd name="connsiteY8" fmla="*/ 1411357 h 1958009"/>
                <a:gd name="connsiteX9" fmla="*/ 2951922 w 2951922"/>
                <a:gd name="connsiteY9" fmla="*/ 168965 h 1958009"/>
                <a:gd name="connsiteX0" fmla="*/ 0 w 2951922"/>
                <a:gd name="connsiteY0" fmla="*/ 0 h 2037521"/>
                <a:gd name="connsiteX1" fmla="*/ 1202635 w 2951922"/>
                <a:gd name="connsiteY1" fmla="*/ 1421296 h 2037521"/>
                <a:gd name="connsiteX2" fmla="*/ 824948 w 2951922"/>
                <a:gd name="connsiteY2" fmla="*/ 1878496 h 2037521"/>
                <a:gd name="connsiteX3" fmla="*/ 1113183 w 2951922"/>
                <a:gd name="connsiteY3" fmla="*/ 2037521 h 2037521"/>
                <a:gd name="connsiteX4" fmla="*/ 1431235 w 2951922"/>
                <a:gd name="connsiteY4" fmla="*/ 1570383 h 2037521"/>
                <a:gd name="connsiteX5" fmla="*/ 1749287 w 2951922"/>
                <a:gd name="connsiteY5" fmla="*/ 1610139 h 2037521"/>
                <a:gd name="connsiteX6" fmla="*/ 1500809 w 2951922"/>
                <a:gd name="connsiteY6" fmla="*/ 1958009 h 2037521"/>
                <a:gd name="connsiteX7" fmla="*/ 1987826 w 2951922"/>
                <a:gd name="connsiteY7" fmla="*/ 1749287 h 2037521"/>
                <a:gd name="connsiteX8" fmla="*/ 1699591 w 2951922"/>
                <a:gd name="connsiteY8" fmla="*/ 1411357 h 2037521"/>
                <a:gd name="connsiteX9" fmla="*/ 2951922 w 2951922"/>
                <a:gd name="connsiteY9" fmla="*/ 168965 h 2037521"/>
                <a:gd name="connsiteX0" fmla="*/ 0 w 2951922"/>
                <a:gd name="connsiteY0" fmla="*/ 0 h 2037521"/>
                <a:gd name="connsiteX1" fmla="*/ 1202635 w 2951922"/>
                <a:gd name="connsiteY1" fmla="*/ 1421296 h 2037521"/>
                <a:gd name="connsiteX2" fmla="*/ 824948 w 2951922"/>
                <a:gd name="connsiteY2" fmla="*/ 1878496 h 2037521"/>
                <a:gd name="connsiteX3" fmla="*/ 1113183 w 2951922"/>
                <a:gd name="connsiteY3" fmla="*/ 2037521 h 2037521"/>
                <a:gd name="connsiteX4" fmla="*/ 1222513 w 2951922"/>
                <a:gd name="connsiteY4" fmla="*/ 1729409 h 2037521"/>
                <a:gd name="connsiteX5" fmla="*/ 1749287 w 2951922"/>
                <a:gd name="connsiteY5" fmla="*/ 1610139 h 2037521"/>
                <a:gd name="connsiteX6" fmla="*/ 1500809 w 2951922"/>
                <a:gd name="connsiteY6" fmla="*/ 1958009 h 2037521"/>
                <a:gd name="connsiteX7" fmla="*/ 1987826 w 2951922"/>
                <a:gd name="connsiteY7" fmla="*/ 1749287 h 2037521"/>
                <a:gd name="connsiteX8" fmla="*/ 1699591 w 2951922"/>
                <a:gd name="connsiteY8" fmla="*/ 1411357 h 2037521"/>
                <a:gd name="connsiteX9" fmla="*/ 2951922 w 2951922"/>
                <a:gd name="connsiteY9" fmla="*/ 168965 h 2037521"/>
                <a:gd name="connsiteX0" fmla="*/ 0 w 2951922"/>
                <a:gd name="connsiteY0" fmla="*/ 0 h 2037521"/>
                <a:gd name="connsiteX1" fmla="*/ 1202635 w 2951922"/>
                <a:gd name="connsiteY1" fmla="*/ 1421296 h 2037521"/>
                <a:gd name="connsiteX2" fmla="*/ 824948 w 2951922"/>
                <a:gd name="connsiteY2" fmla="*/ 1878496 h 2037521"/>
                <a:gd name="connsiteX3" fmla="*/ 1113183 w 2951922"/>
                <a:gd name="connsiteY3" fmla="*/ 2037521 h 2037521"/>
                <a:gd name="connsiteX4" fmla="*/ 1222513 w 2951922"/>
                <a:gd name="connsiteY4" fmla="*/ 1729409 h 2037521"/>
                <a:gd name="connsiteX5" fmla="*/ 1490870 w 2951922"/>
                <a:gd name="connsiteY5" fmla="*/ 1570382 h 2037521"/>
                <a:gd name="connsiteX6" fmla="*/ 1500809 w 2951922"/>
                <a:gd name="connsiteY6" fmla="*/ 1958009 h 2037521"/>
                <a:gd name="connsiteX7" fmla="*/ 1987826 w 2951922"/>
                <a:gd name="connsiteY7" fmla="*/ 1749287 h 2037521"/>
                <a:gd name="connsiteX8" fmla="*/ 1699591 w 2951922"/>
                <a:gd name="connsiteY8" fmla="*/ 1411357 h 2037521"/>
                <a:gd name="connsiteX9" fmla="*/ 2951922 w 2951922"/>
                <a:gd name="connsiteY9" fmla="*/ 168965 h 2037521"/>
                <a:gd name="connsiteX0" fmla="*/ 0 w 2951922"/>
                <a:gd name="connsiteY0" fmla="*/ 0 h 2117035"/>
                <a:gd name="connsiteX1" fmla="*/ 1202635 w 2951922"/>
                <a:gd name="connsiteY1" fmla="*/ 1421296 h 2117035"/>
                <a:gd name="connsiteX2" fmla="*/ 824948 w 2951922"/>
                <a:gd name="connsiteY2" fmla="*/ 1878496 h 2117035"/>
                <a:gd name="connsiteX3" fmla="*/ 1113183 w 2951922"/>
                <a:gd name="connsiteY3" fmla="*/ 2037521 h 2117035"/>
                <a:gd name="connsiteX4" fmla="*/ 1222513 w 2951922"/>
                <a:gd name="connsiteY4" fmla="*/ 1729409 h 2117035"/>
                <a:gd name="connsiteX5" fmla="*/ 1490870 w 2951922"/>
                <a:gd name="connsiteY5" fmla="*/ 1570382 h 2117035"/>
                <a:gd name="connsiteX6" fmla="*/ 1709531 w 2951922"/>
                <a:gd name="connsiteY6" fmla="*/ 2117035 h 2117035"/>
                <a:gd name="connsiteX7" fmla="*/ 1987826 w 2951922"/>
                <a:gd name="connsiteY7" fmla="*/ 1749287 h 2117035"/>
                <a:gd name="connsiteX8" fmla="*/ 1699591 w 2951922"/>
                <a:gd name="connsiteY8" fmla="*/ 1411357 h 2117035"/>
                <a:gd name="connsiteX9" fmla="*/ 2951922 w 2951922"/>
                <a:gd name="connsiteY9" fmla="*/ 168965 h 2117035"/>
                <a:gd name="connsiteX0" fmla="*/ 0 w 2951922"/>
                <a:gd name="connsiteY0" fmla="*/ 0 h 2345635"/>
                <a:gd name="connsiteX1" fmla="*/ 1202635 w 2951922"/>
                <a:gd name="connsiteY1" fmla="*/ 1421296 h 2345635"/>
                <a:gd name="connsiteX2" fmla="*/ 824948 w 2951922"/>
                <a:gd name="connsiteY2" fmla="*/ 1878496 h 2345635"/>
                <a:gd name="connsiteX3" fmla="*/ 1113183 w 2951922"/>
                <a:gd name="connsiteY3" fmla="*/ 2037521 h 2345635"/>
                <a:gd name="connsiteX4" fmla="*/ 1490870 w 2951922"/>
                <a:gd name="connsiteY4" fmla="*/ 2345635 h 2345635"/>
                <a:gd name="connsiteX5" fmla="*/ 1490870 w 2951922"/>
                <a:gd name="connsiteY5" fmla="*/ 1570382 h 2345635"/>
                <a:gd name="connsiteX6" fmla="*/ 1709531 w 2951922"/>
                <a:gd name="connsiteY6" fmla="*/ 2117035 h 2345635"/>
                <a:gd name="connsiteX7" fmla="*/ 1987826 w 2951922"/>
                <a:gd name="connsiteY7" fmla="*/ 1749287 h 2345635"/>
                <a:gd name="connsiteX8" fmla="*/ 1699591 w 2951922"/>
                <a:gd name="connsiteY8" fmla="*/ 1411357 h 2345635"/>
                <a:gd name="connsiteX9" fmla="*/ 2951922 w 2951922"/>
                <a:gd name="connsiteY9" fmla="*/ 168965 h 2345635"/>
                <a:gd name="connsiteX0" fmla="*/ 0 w 2951922"/>
                <a:gd name="connsiteY0" fmla="*/ 0 h 2345635"/>
                <a:gd name="connsiteX1" fmla="*/ 1202635 w 2951922"/>
                <a:gd name="connsiteY1" fmla="*/ 1421296 h 2345635"/>
                <a:gd name="connsiteX2" fmla="*/ 824948 w 2951922"/>
                <a:gd name="connsiteY2" fmla="*/ 1878496 h 2345635"/>
                <a:gd name="connsiteX3" fmla="*/ 1232452 w 2951922"/>
                <a:gd name="connsiteY3" fmla="*/ 1709530 h 2345635"/>
                <a:gd name="connsiteX4" fmla="*/ 1490870 w 2951922"/>
                <a:gd name="connsiteY4" fmla="*/ 2345635 h 2345635"/>
                <a:gd name="connsiteX5" fmla="*/ 1490870 w 2951922"/>
                <a:gd name="connsiteY5" fmla="*/ 1570382 h 2345635"/>
                <a:gd name="connsiteX6" fmla="*/ 1709531 w 2951922"/>
                <a:gd name="connsiteY6" fmla="*/ 2117035 h 2345635"/>
                <a:gd name="connsiteX7" fmla="*/ 1987826 w 2951922"/>
                <a:gd name="connsiteY7" fmla="*/ 1749287 h 2345635"/>
                <a:gd name="connsiteX8" fmla="*/ 1699591 w 2951922"/>
                <a:gd name="connsiteY8" fmla="*/ 1411357 h 2345635"/>
                <a:gd name="connsiteX9" fmla="*/ 2951922 w 2951922"/>
                <a:gd name="connsiteY9" fmla="*/ 168965 h 2345635"/>
                <a:gd name="connsiteX0" fmla="*/ 377687 w 2126974"/>
                <a:gd name="connsiteY0" fmla="*/ 1252331 h 2176670"/>
                <a:gd name="connsiteX1" fmla="*/ 0 w 2126974"/>
                <a:gd name="connsiteY1" fmla="*/ 1709531 h 2176670"/>
                <a:gd name="connsiteX2" fmla="*/ 407504 w 2126974"/>
                <a:gd name="connsiteY2" fmla="*/ 1540565 h 2176670"/>
                <a:gd name="connsiteX3" fmla="*/ 665922 w 2126974"/>
                <a:gd name="connsiteY3" fmla="*/ 2176670 h 2176670"/>
                <a:gd name="connsiteX4" fmla="*/ 665922 w 2126974"/>
                <a:gd name="connsiteY4" fmla="*/ 1401417 h 2176670"/>
                <a:gd name="connsiteX5" fmla="*/ 884583 w 2126974"/>
                <a:gd name="connsiteY5" fmla="*/ 1948070 h 2176670"/>
                <a:gd name="connsiteX6" fmla="*/ 1162878 w 2126974"/>
                <a:gd name="connsiteY6" fmla="*/ 1580322 h 2176670"/>
                <a:gd name="connsiteX7" fmla="*/ 874643 w 2126974"/>
                <a:gd name="connsiteY7" fmla="*/ 1242392 h 2176670"/>
                <a:gd name="connsiteX8" fmla="*/ 2126974 w 2126974"/>
                <a:gd name="connsiteY8" fmla="*/ 0 h 2176670"/>
                <a:gd name="connsiteX0" fmla="*/ 377687 w 1162878"/>
                <a:gd name="connsiteY0" fmla="*/ 9939 h 934278"/>
                <a:gd name="connsiteX1" fmla="*/ 0 w 1162878"/>
                <a:gd name="connsiteY1" fmla="*/ 467139 h 934278"/>
                <a:gd name="connsiteX2" fmla="*/ 407504 w 1162878"/>
                <a:gd name="connsiteY2" fmla="*/ 298173 h 934278"/>
                <a:gd name="connsiteX3" fmla="*/ 665922 w 1162878"/>
                <a:gd name="connsiteY3" fmla="*/ 934278 h 934278"/>
                <a:gd name="connsiteX4" fmla="*/ 665922 w 1162878"/>
                <a:gd name="connsiteY4" fmla="*/ 159025 h 934278"/>
                <a:gd name="connsiteX5" fmla="*/ 884583 w 1162878"/>
                <a:gd name="connsiteY5" fmla="*/ 705678 h 934278"/>
                <a:gd name="connsiteX6" fmla="*/ 1162878 w 1162878"/>
                <a:gd name="connsiteY6" fmla="*/ 337930 h 934278"/>
                <a:gd name="connsiteX7" fmla="*/ 874643 w 1162878"/>
                <a:gd name="connsiteY7" fmla="*/ 0 h 93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878" h="934278">
                  <a:moveTo>
                    <a:pt x="377687" y="9939"/>
                  </a:moveTo>
                  <a:lnTo>
                    <a:pt x="0" y="467139"/>
                  </a:lnTo>
                  <a:lnTo>
                    <a:pt x="407504" y="298173"/>
                  </a:lnTo>
                  <a:lnTo>
                    <a:pt x="665922" y="934278"/>
                  </a:lnTo>
                  <a:lnTo>
                    <a:pt x="665922" y="159025"/>
                  </a:lnTo>
                  <a:lnTo>
                    <a:pt x="884583" y="705678"/>
                  </a:lnTo>
                  <a:lnTo>
                    <a:pt x="1162878" y="337930"/>
                  </a:lnTo>
                  <a:lnTo>
                    <a:pt x="874643"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se šipkou 11"/>
            <p:cNvCxnSpPr>
              <a:endCxn id="10" idx="0"/>
            </p:cNvCxnSpPr>
            <p:nvPr/>
          </p:nvCxnSpPr>
          <p:spPr>
            <a:xfrm>
              <a:off x="2627784" y="2132856"/>
              <a:ext cx="1484785" cy="1615819"/>
            </a:xfrm>
            <a:prstGeom prst="straightConnector1">
              <a:avLst/>
            </a:prstGeom>
            <a:ln w="28575">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stCxn id="10" idx="7"/>
            </p:cNvCxnSpPr>
            <p:nvPr/>
          </p:nvCxnSpPr>
          <p:spPr>
            <a:xfrm flipV="1">
              <a:off x="4609525" y="2348880"/>
              <a:ext cx="1266343" cy="1389856"/>
            </a:xfrm>
            <a:prstGeom prst="straightConnector1">
              <a:avLst/>
            </a:prstGeom>
            <a:ln w="28575">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2" name="Zástupný symbol pro zápatí 1"/>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
        <p:nvSpPr>
          <p:cNvPr id="6" name="Zástupný symbol pro číslo snímku 5"/>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2</a:t>
            </a:fld>
            <a:endParaRPr lang="en-US" altLang="en-US">
              <a:solidFill>
                <a:prstClr val="black"/>
              </a:solidFill>
            </a:endParaRPr>
          </a:p>
        </p:txBody>
      </p:sp>
    </p:spTree>
    <p:extLst>
      <p:ext uri="{BB962C8B-B14F-4D97-AF65-F5344CB8AC3E}">
        <p14:creationId xmlns:p14="http://schemas.microsoft.com/office/powerpoint/2010/main" val="138483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Discussion</a:t>
            </a:r>
            <a:endParaRPr lang="cs-CZ" dirty="0"/>
          </a:p>
        </p:txBody>
      </p:sp>
      <p:sp>
        <p:nvSpPr>
          <p:cNvPr id="3" name="Zástupný symbol pro obsah 2"/>
          <p:cNvSpPr>
            <a:spLocks noGrp="1"/>
          </p:cNvSpPr>
          <p:nvPr>
            <p:ph idx="1"/>
          </p:nvPr>
        </p:nvSpPr>
        <p:spPr/>
        <p:txBody>
          <a:bodyPr/>
          <a:lstStyle/>
          <a:p>
            <a:r>
              <a:rPr lang="en-US" dirty="0" smtClean="0"/>
              <a:t>Requires knowing </a:t>
            </a:r>
            <a:r>
              <a:rPr lang="en-US" i="1" dirty="0" smtClean="0"/>
              <a:t>L</a:t>
            </a:r>
            <a:r>
              <a:rPr lang="en-US" dirty="0" smtClean="0"/>
              <a:t>(</a:t>
            </a:r>
            <a:r>
              <a:rPr lang="en-US" b="1" dirty="0" smtClean="0"/>
              <a:t>r</a:t>
            </a:r>
            <a:r>
              <a:rPr lang="en-US" dirty="0" smtClean="0"/>
              <a:t>) everywhere</a:t>
            </a:r>
          </a:p>
          <a:p>
            <a:pPr lvl="1"/>
            <a:endParaRPr lang="en-US" dirty="0"/>
          </a:p>
          <a:p>
            <a:r>
              <a:rPr lang="en-US" b="1" dirty="0" smtClean="0"/>
              <a:t>Approximate </a:t>
            </a:r>
            <a:r>
              <a:rPr lang="en-US" b="1" i="1" dirty="0" smtClean="0"/>
              <a:t>L</a:t>
            </a:r>
            <a:r>
              <a:rPr lang="en-US" b="1" dirty="0" smtClean="0"/>
              <a:t>(r) yields low variance</a:t>
            </a:r>
          </a:p>
          <a:p>
            <a:endParaRPr lang="en-US" dirty="0"/>
          </a:p>
          <a:p>
            <a:r>
              <a:rPr lang="en-US" dirty="0" smtClean="0"/>
              <a:t>Use in graphics</a:t>
            </a:r>
          </a:p>
          <a:p>
            <a:pPr lvl="1"/>
            <a:r>
              <a:rPr lang="en-US" dirty="0" smtClean="0"/>
              <a:t>MC calculation </a:t>
            </a:r>
            <a:r>
              <a:rPr lang="en-US" dirty="0" smtClean="0">
                <a:solidFill>
                  <a:schemeClr val="accent1"/>
                </a:solidFill>
              </a:rPr>
              <a:t>[Jensen 1995, </a:t>
            </a:r>
            <a:r>
              <a:rPr lang="en-US" dirty="0" err="1" smtClean="0">
                <a:solidFill>
                  <a:schemeClr val="accent1"/>
                </a:solidFill>
              </a:rPr>
              <a:t>Vorba</a:t>
            </a:r>
            <a:r>
              <a:rPr lang="en-US" dirty="0" smtClean="0">
                <a:solidFill>
                  <a:schemeClr val="accent1"/>
                </a:solidFill>
              </a:rPr>
              <a:t> et al. 2014]</a:t>
            </a:r>
          </a:p>
          <a:p>
            <a:pPr lvl="1"/>
            <a:r>
              <a:rPr lang="en-US" dirty="0" smtClean="0"/>
              <a:t>Analytic solution: </a:t>
            </a:r>
            <a:r>
              <a:rPr lang="en-US" b="1" dirty="0" smtClean="0"/>
              <a:t>this work</a:t>
            </a:r>
          </a:p>
          <a:p>
            <a:pPr lvl="1"/>
            <a:endParaRPr lang="cs-CZ" dirty="0"/>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20</a:t>
            </a:fld>
            <a:endParaRPr lang="en-US" altLang="en-US">
              <a:solidFill>
                <a:prstClr val="black"/>
              </a:solidFill>
            </a:endParaRPr>
          </a:p>
        </p:txBody>
      </p:sp>
      <p:sp>
        <p:nvSpPr>
          <p:cNvPr id="5" name="Zástupný symbol pro zápatí 4"/>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Tree>
    <p:extLst>
      <p:ext uri="{BB962C8B-B14F-4D97-AF65-F5344CB8AC3E}">
        <p14:creationId xmlns:p14="http://schemas.microsoft.com/office/powerpoint/2010/main" val="42879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(NEAR)-Zero-variance solution for half-space problems</a:t>
            </a:r>
            <a:endParaRPr lang="en-US" dirty="0"/>
          </a:p>
        </p:txBody>
      </p:sp>
      <p:sp>
        <p:nvSpPr>
          <p:cNvPr id="3" name="Zástupný symbol pro text 2"/>
          <p:cNvSpPr>
            <a:spLocks noGrp="1"/>
          </p:cNvSpPr>
          <p:nvPr>
            <p:ph type="body" idx="1"/>
          </p:nvPr>
        </p:nvSpPr>
        <p:spPr/>
        <p:txBody>
          <a:bodyPr/>
          <a:lstStyle/>
          <a:p>
            <a:endParaRPr lang="cs-CZ" dirty="0" smtClean="0"/>
          </a:p>
          <a:p>
            <a:endParaRPr lang="cs-CZ" dirty="0" smtClean="0"/>
          </a:p>
          <a:p>
            <a:endParaRPr lang="cs-CZ" dirty="0" smtClean="0"/>
          </a:p>
          <a:p>
            <a:endParaRPr lang="en-US" dirty="0"/>
          </a:p>
        </p:txBody>
      </p:sp>
    </p:spTree>
    <p:extLst>
      <p:ext uri="{BB962C8B-B14F-4D97-AF65-F5344CB8AC3E}">
        <p14:creationId xmlns:p14="http://schemas.microsoft.com/office/powerpoint/2010/main" val="35946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Skupina 7"/>
          <p:cNvGrpSpPr/>
          <p:nvPr/>
        </p:nvGrpSpPr>
        <p:grpSpPr>
          <a:xfrm>
            <a:off x="1287414" y="3645024"/>
            <a:ext cx="6668962" cy="2448272"/>
            <a:chOff x="2007494" y="3645024"/>
            <a:chExt cx="5228802" cy="2448272"/>
          </a:xfrm>
        </p:grpSpPr>
        <p:sp>
          <p:nvSpPr>
            <p:cNvPr id="9" name="Obdélník 8"/>
            <p:cNvSpPr/>
            <p:nvPr/>
          </p:nvSpPr>
          <p:spPr>
            <a:xfrm flipV="1">
              <a:off x="2097513" y="3645024"/>
              <a:ext cx="4996040" cy="2448272"/>
            </a:xfrm>
            <a:prstGeom prst="rect">
              <a:avLst/>
            </a:prstGeom>
            <a:gradFill flip="none" rotWithShape="1">
              <a:gsLst>
                <a:gs pos="50000">
                  <a:schemeClr val="bg1">
                    <a:lumMod val="85000"/>
                  </a:schemeClr>
                </a:gs>
                <a:gs pos="0">
                  <a:schemeClr val="bg1"/>
                </a:gs>
                <a:gs pos="100000">
                  <a:schemeClr val="bg1">
                    <a:lumMod val="6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cxnSp>
          <p:nvCxnSpPr>
            <p:cNvPr id="12" name="Přímá spojovací čára 11"/>
            <p:cNvCxnSpPr/>
            <p:nvPr/>
          </p:nvCxnSpPr>
          <p:spPr>
            <a:xfrm>
              <a:off x="2007494" y="3645024"/>
              <a:ext cx="5228802" cy="0"/>
            </a:xfrm>
            <a:prstGeom prst="line">
              <a:avLst/>
            </a:prstGeom>
            <a:gradFill flip="none" rotWithShape="1">
              <a:gsLst>
                <a:gs pos="50000">
                  <a:schemeClr val="bg1">
                    <a:lumMod val="95000"/>
                  </a:schemeClr>
                </a:gs>
                <a:gs pos="0">
                  <a:schemeClr val="bg1">
                    <a:lumMod val="95000"/>
                  </a:schemeClr>
                </a:gs>
                <a:gs pos="100000">
                  <a:schemeClr val="bg1">
                    <a:lumMod val="85000"/>
                  </a:schemeClr>
                </a:gs>
              </a:gsLst>
              <a:path path="circle">
                <a:fillToRect l="50000" t="50000" r="50000" b="50000"/>
              </a:path>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grpSp>
      <p:sp>
        <p:nvSpPr>
          <p:cNvPr id="2" name="Nadpis 1"/>
          <p:cNvSpPr>
            <a:spLocks noGrp="1"/>
          </p:cNvSpPr>
          <p:nvPr>
            <p:ph type="title"/>
          </p:nvPr>
        </p:nvSpPr>
        <p:spPr/>
        <p:txBody>
          <a:bodyPr/>
          <a:lstStyle/>
          <a:p>
            <a:r>
              <a:rPr lang="en-US" dirty="0" smtClean="0"/>
              <a:t>Setup</a:t>
            </a:r>
            <a:endParaRPr lang="en-US" dirty="0"/>
          </a:p>
        </p:txBody>
      </p:sp>
      <p:sp>
        <p:nvSpPr>
          <p:cNvPr id="3" name="Zástupný symbol pro obsah 2"/>
          <p:cNvSpPr>
            <a:spLocks noGrp="1"/>
          </p:cNvSpPr>
          <p:nvPr>
            <p:ph idx="1"/>
          </p:nvPr>
        </p:nvSpPr>
        <p:spPr/>
        <p:txBody>
          <a:bodyPr/>
          <a:lstStyle/>
          <a:p>
            <a:r>
              <a:rPr lang="en-US" b="1" dirty="0" smtClean="0"/>
              <a:t>(Unidirectional) path tracing</a:t>
            </a:r>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22</a:t>
            </a:fld>
            <a:endParaRPr lang="en-US" altLang="en-US"/>
          </a:p>
        </p:txBody>
      </p:sp>
      <p:sp>
        <p:nvSpPr>
          <p:cNvPr id="4" name="Zástupný symbol pro zápatí 3"/>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
        <p:nvSpPr>
          <p:cNvPr id="10" name="Volný tvar 9"/>
          <p:cNvSpPr/>
          <p:nvPr/>
        </p:nvSpPr>
        <p:spPr>
          <a:xfrm>
            <a:off x="4018393" y="3667545"/>
            <a:ext cx="1432188" cy="1150647"/>
          </a:xfrm>
          <a:custGeom>
            <a:avLst/>
            <a:gdLst>
              <a:gd name="connsiteX0" fmla="*/ 0 w 2951922"/>
              <a:gd name="connsiteY0" fmla="*/ 0 h 1958009"/>
              <a:gd name="connsiteX1" fmla="*/ 1202635 w 2951922"/>
              <a:gd name="connsiteY1" fmla="*/ 1421296 h 1958009"/>
              <a:gd name="connsiteX2" fmla="*/ 824948 w 2951922"/>
              <a:gd name="connsiteY2" fmla="*/ 1878496 h 1958009"/>
              <a:gd name="connsiteX3" fmla="*/ 1431235 w 2951922"/>
              <a:gd name="connsiteY3" fmla="*/ 1818861 h 1958009"/>
              <a:gd name="connsiteX4" fmla="*/ 1431235 w 2951922"/>
              <a:gd name="connsiteY4" fmla="*/ 1570383 h 1958009"/>
              <a:gd name="connsiteX5" fmla="*/ 1749287 w 2951922"/>
              <a:gd name="connsiteY5" fmla="*/ 1610139 h 1958009"/>
              <a:gd name="connsiteX6" fmla="*/ 1500809 w 2951922"/>
              <a:gd name="connsiteY6" fmla="*/ 1958009 h 1958009"/>
              <a:gd name="connsiteX7" fmla="*/ 1987826 w 2951922"/>
              <a:gd name="connsiteY7" fmla="*/ 1749287 h 1958009"/>
              <a:gd name="connsiteX8" fmla="*/ 1699591 w 2951922"/>
              <a:gd name="connsiteY8" fmla="*/ 1411357 h 1958009"/>
              <a:gd name="connsiteX9" fmla="*/ 2951922 w 2951922"/>
              <a:gd name="connsiteY9" fmla="*/ 168965 h 1958009"/>
              <a:gd name="connsiteX0" fmla="*/ 0 w 2951922"/>
              <a:gd name="connsiteY0" fmla="*/ 0 h 2037521"/>
              <a:gd name="connsiteX1" fmla="*/ 1202635 w 2951922"/>
              <a:gd name="connsiteY1" fmla="*/ 1421296 h 2037521"/>
              <a:gd name="connsiteX2" fmla="*/ 824948 w 2951922"/>
              <a:gd name="connsiteY2" fmla="*/ 1878496 h 2037521"/>
              <a:gd name="connsiteX3" fmla="*/ 1113183 w 2951922"/>
              <a:gd name="connsiteY3" fmla="*/ 2037521 h 2037521"/>
              <a:gd name="connsiteX4" fmla="*/ 1431235 w 2951922"/>
              <a:gd name="connsiteY4" fmla="*/ 1570383 h 2037521"/>
              <a:gd name="connsiteX5" fmla="*/ 1749287 w 2951922"/>
              <a:gd name="connsiteY5" fmla="*/ 1610139 h 2037521"/>
              <a:gd name="connsiteX6" fmla="*/ 1500809 w 2951922"/>
              <a:gd name="connsiteY6" fmla="*/ 1958009 h 2037521"/>
              <a:gd name="connsiteX7" fmla="*/ 1987826 w 2951922"/>
              <a:gd name="connsiteY7" fmla="*/ 1749287 h 2037521"/>
              <a:gd name="connsiteX8" fmla="*/ 1699591 w 2951922"/>
              <a:gd name="connsiteY8" fmla="*/ 1411357 h 2037521"/>
              <a:gd name="connsiteX9" fmla="*/ 2951922 w 2951922"/>
              <a:gd name="connsiteY9" fmla="*/ 168965 h 2037521"/>
              <a:gd name="connsiteX0" fmla="*/ 0 w 2951922"/>
              <a:gd name="connsiteY0" fmla="*/ 0 h 2037521"/>
              <a:gd name="connsiteX1" fmla="*/ 1202635 w 2951922"/>
              <a:gd name="connsiteY1" fmla="*/ 1421296 h 2037521"/>
              <a:gd name="connsiteX2" fmla="*/ 824948 w 2951922"/>
              <a:gd name="connsiteY2" fmla="*/ 1878496 h 2037521"/>
              <a:gd name="connsiteX3" fmla="*/ 1113183 w 2951922"/>
              <a:gd name="connsiteY3" fmla="*/ 2037521 h 2037521"/>
              <a:gd name="connsiteX4" fmla="*/ 1222513 w 2951922"/>
              <a:gd name="connsiteY4" fmla="*/ 1729409 h 2037521"/>
              <a:gd name="connsiteX5" fmla="*/ 1749287 w 2951922"/>
              <a:gd name="connsiteY5" fmla="*/ 1610139 h 2037521"/>
              <a:gd name="connsiteX6" fmla="*/ 1500809 w 2951922"/>
              <a:gd name="connsiteY6" fmla="*/ 1958009 h 2037521"/>
              <a:gd name="connsiteX7" fmla="*/ 1987826 w 2951922"/>
              <a:gd name="connsiteY7" fmla="*/ 1749287 h 2037521"/>
              <a:gd name="connsiteX8" fmla="*/ 1699591 w 2951922"/>
              <a:gd name="connsiteY8" fmla="*/ 1411357 h 2037521"/>
              <a:gd name="connsiteX9" fmla="*/ 2951922 w 2951922"/>
              <a:gd name="connsiteY9" fmla="*/ 168965 h 2037521"/>
              <a:gd name="connsiteX0" fmla="*/ 0 w 2951922"/>
              <a:gd name="connsiteY0" fmla="*/ 0 h 2037521"/>
              <a:gd name="connsiteX1" fmla="*/ 1202635 w 2951922"/>
              <a:gd name="connsiteY1" fmla="*/ 1421296 h 2037521"/>
              <a:gd name="connsiteX2" fmla="*/ 824948 w 2951922"/>
              <a:gd name="connsiteY2" fmla="*/ 1878496 h 2037521"/>
              <a:gd name="connsiteX3" fmla="*/ 1113183 w 2951922"/>
              <a:gd name="connsiteY3" fmla="*/ 2037521 h 2037521"/>
              <a:gd name="connsiteX4" fmla="*/ 1222513 w 2951922"/>
              <a:gd name="connsiteY4" fmla="*/ 1729409 h 2037521"/>
              <a:gd name="connsiteX5" fmla="*/ 1490870 w 2951922"/>
              <a:gd name="connsiteY5" fmla="*/ 1570382 h 2037521"/>
              <a:gd name="connsiteX6" fmla="*/ 1500809 w 2951922"/>
              <a:gd name="connsiteY6" fmla="*/ 1958009 h 2037521"/>
              <a:gd name="connsiteX7" fmla="*/ 1987826 w 2951922"/>
              <a:gd name="connsiteY7" fmla="*/ 1749287 h 2037521"/>
              <a:gd name="connsiteX8" fmla="*/ 1699591 w 2951922"/>
              <a:gd name="connsiteY8" fmla="*/ 1411357 h 2037521"/>
              <a:gd name="connsiteX9" fmla="*/ 2951922 w 2951922"/>
              <a:gd name="connsiteY9" fmla="*/ 168965 h 2037521"/>
              <a:gd name="connsiteX0" fmla="*/ 0 w 2951922"/>
              <a:gd name="connsiteY0" fmla="*/ 0 h 2117035"/>
              <a:gd name="connsiteX1" fmla="*/ 1202635 w 2951922"/>
              <a:gd name="connsiteY1" fmla="*/ 1421296 h 2117035"/>
              <a:gd name="connsiteX2" fmla="*/ 824948 w 2951922"/>
              <a:gd name="connsiteY2" fmla="*/ 1878496 h 2117035"/>
              <a:gd name="connsiteX3" fmla="*/ 1113183 w 2951922"/>
              <a:gd name="connsiteY3" fmla="*/ 2037521 h 2117035"/>
              <a:gd name="connsiteX4" fmla="*/ 1222513 w 2951922"/>
              <a:gd name="connsiteY4" fmla="*/ 1729409 h 2117035"/>
              <a:gd name="connsiteX5" fmla="*/ 1490870 w 2951922"/>
              <a:gd name="connsiteY5" fmla="*/ 1570382 h 2117035"/>
              <a:gd name="connsiteX6" fmla="*/ 1709531 w 2951922"/>
              <a:gd name="connsiteY6" fmla="*/ 2117035 h 2117035"/>
              <a:gd name="connsiteX7" fmla="*/ 1987826 w 2951922"/>
              <a:gd name="connsiteY7" fmla="*/ 1749287 h 2117035"/>
              <a:gd name="connsiteX8" fmla="*/ 1699591 w 2951922"/>
              <a:gd name="connsiteY8" fmla="*/ 1411357 h 2117035"/>
              <a:gd name="connsiteX9" fmla="*/ 2951922 w 2951922"/>
              <a:gd name="connsiteY9" fmla="*/ 168965 h 2117035"/>
              <a:gd name="connsiteX0" fmla="*/ 0 w 2951922"/>
              <a:gd name="connsiteY0" fmla="*/ 0 h 2345635"/>
              <a:gd name="connsiteX1" fmla="*/ 1202635 w 2951922"/>
              <a:gd name="connsiteY1" fmla="*/ 1421296 h 2345635"/>
              <a:gd name="connsiteX2" fmla="*/ 824948 w 2951922"/>
              <a:gd name="connsiteY2" fmla="*/ 1878496 h 2345635"/>
              <a:gd name="connsiteX3" fmla="*/ 1113183 w 2951922"/>
              <a:gd name="connsiteY3" fmla="*/ 2037521 h 2345635"/>
              <a:gd name="connsiteX4" fmla="*/ 1490870 w 2951922"/>
              <a:gd name="connsiteY4" fmla="*/ 2345635 h 2345635"/>
              <a:gd name="connsiteX5" fmla="*/ 1490870 w 2951922"/>
              <a:gd name="connsiteY5" fmla="*/ 1570382 h 2345635"/>
              <a:gd name="connsiteX6" fmla="*/ 1709531 w 2951922"/>
              <a:gd name="connsiteY6" fmla="*/ 2117035 h 2345635"/>
              <a:gd name="connsiteX7" fmla="*/ 1987826 w 2951922"/>
              <a:gd name="connsiteY7" fmla="*/ 1749287 h 2345635"/>
              <a:gd name="connsiteX8" fmla="*/ 1699591 w 2951922"/>
              <a:gd name="connsiteY8" fmla="*/ 1411357 h 2345635"/>
              <a:gd name="connsiteX9" fmla="*/ 2951922 w 2951922"/>
              <a:gd name="connsiteY9" fmla="*/ 168965 h 2345635"/>
              <a:gd name="connsiteX0" fmla="*/ 0 w 2951922"/>
              <a:gd name="connsiteY0" fmla="*/ 0 h 2345635"/>
              <a:gd name="connsiteX1" fmla="*/ 1202635 w 2951922"/>
              <a:gd name="connsiteY1" fmla="*/ 1421296 h 2345635"/>
              <a:gd name="connsiteX2" fmla="*/ 824948 w 2951922"/>
              <a:gd name="connsiteY2" fmla="*/ 1878496 h 2345635"/>
              <a:gd name="connsiteX3" fmla="*/ 1232452 w 2951922"/>
              <a:gd name="connsiteY3" fmla="*/ 1709530 h 2345635"/>
              <a:gd name="connsiteX4" fmla="*/ 1490870 w 2951922"/>
              <a:gd name="connsiteY4" fmla="*/ 2345635 h 2345635"/>
              <a:gd name="connsiteX5" fmla="*/ 1490870 w 2951922"/>
              <a:gd name="connsiteY5" fmla="*/ 1570382 h 2345635"/>
              <a:gd name="connsiteX6" fmla="*/ 1709531 w 2951922"/>
              <a:gd name="connsiteY6" fmla="*/ 2117035 h 2345635"/>
              <a:gd name="connsiteX7" fmla="*/ 1987826 w 2951922"/>
              <a:gd name="connsiteY7" fmla="*/ 1749287 h 2345635"/>
              <a:gd name="connsiteX8" fmla="*/ 1699591 w 2951922"/>
              <a:gd name="connsiteY8" fmla="*/ 1411357 h 2345635"/>
              <a:gd name="connsiteX9" fmla="*/ 2951922 w 2951922"/>
              <a:gd name="connsiteY9" fmla="*/ 168965 h 2345635"/>
              <a:gd name="connsiteX0" fmla="*/ 377687 w 2126974"/>
              <a:gd name="connsiteY0" fmla="*/ 1252331 h 2176670"/>
              <a:gd name="connsiteX1" fmla="*/ 0 w 2126974"/>
              <a:gd name="connsiteY1" fmla="*/ 1709531 h 2176670"/>
              <a:gd name="connsiteX2" fmla="*/ 407504 w 2126974"/>
              <a:gd name="connsiteY2" fmla="*/ 1540565 h 2176670"/>
              <a:gd name="connsiteX3" fmla="*/ 665922 w 2126974"/>
              <a:gd name="connsiteY3" fmla="*/ 2176670 h 2176670"/>
              <a:gd name="connsiteX4" fmla="*/ 665922 w 2126974"/>
              <a:gd name="connsiteY4" fmla="*/ 1401417 h 2176670"/>
              <a:gd name="connsiteX5" fmla="*/ 884583 w 2126974"/>
              <a:gd name="connsiteY5" fmla="*/ 1948070 h 2176670"/>
              <a:gd name="connsiteX6" fmla="*/ 1162878 w 2126974"/>
              <a:gd name="connsiteY6" fmla="*/ 1580322 h 2176670"/>
              <a:gd name="connsiteX7" fmla="*/ 874643 w 2126974"/>
              <a:gd name="connsiteY7" fmla="*/ 1242392 h 2176670"/>
              <a:gd name="connsiteX8" fmla="*/ 2126974 w 2126974"/>
              <a:gd name="connsiteY8" fmla="*/ 0 h 2176670"/>
              <a:gd name="connsiteX0" fmla="*/ 377687 w 1162878"/>
              <a:gd name="connsiteY0" fmla="*/ 9939 h 934278"/>
              <a:gd name="connsiteX1" fmla="*/ 0 w 1162878"/>
              <a:gd name="connsiteY1" fmla="*/ 467139 h 934278"/>
              <a:gd name="connsiteX2" fmla="*/ 407504 w 1162878"/>
              <a:gd name="connsiteY2" fmla="*/ 298173 h 934278"/>
              <a:gd name="connsiteX3" fmla="*/ 665922 w 1162878"/>
              <a:gd name="connsiteY3" fmla="*/ 934278 h 934278"/>
              <a:gd name="connsiteX4" fmla="*/ 665922 w 1162878"/>
              <a:gd name="connsiteY4" fmla="*/ 159025 h 934278"/>
              <a:gd name="connsiteX5" fmla="*/ 884583 w 1162878"/>
              <a:gd name="connsiteY5" fmla="*/ 705678 h 934278"/>
              <a:gd name="connsiteX6" fmla="*/ 1162878 w 1162878"/>
              <a:gd name="connsiteY6" fmla="*/ 337930 h 934278"/>
              <a:gd name="connsiteX7" fmla="*/ 874643 w 1162878"/>
              <a:gd name="connsiteY7" fmla="*/ 0 h 93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878" h="934278">
                <a:moveTo>
                  <a:pt x="377687" y="9939"/>
                </a:moveTo>
                <a:lnTo>
                  <a:pt x="0" y="467139"/>
                </a:lnTo>
                <a:lnTo>
                  <a:pt x="407504" y="298173"/>
                </a:lnTo>
                <a:lnTo>
                  <a:pt x="665922" y="934278"/>
                </a:lnTo>
                <a:lnTo>
                  <a:pt x="665922" y="159025"/>
                </a:lnTo>
                <a:lnTo>
                  <a:pt x="884583" y="705678"/>
                </a:lnTo>
                <a:lnTo>
                  <a:pt x="1162878" y="337930"/>
                </a:lnTo>
                <a:lnTo>
                  <a:pt x="874643" y="0"/>
                </a:ln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se šipkou 10"/>
          <p:cNvCxnSpPr>
            <a:stCxn id="15" idx="0"/>
            <a:endCxn id="10" idx="0"/>
          </p:cNvCxnSpPr>
          <p:nvPr/>
        </p:nvCxnSpPr>
        <p:spPr>
          <a:xfrm>
            <a:off x="2403903" y="2368107"/>
            <a:ext cx="2079645" cy="1311679"/>
          </a:xfrm>
          <a:prstGeom prst="straightConnector1">
            <a:avLst/>
          </a:prstGeom>
          <a:noFill/>
          <a:ln w="19050">
            <a:solidFill>
              <a:schemeClr val="accent2">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3" name="Přímá spojnice se šipkou 12"/>
          <p:cNvCxnSpPr>
            <a:stCxn id="10" idx="7"/>
          </p:cNvCxnSpPr>
          <p:nvPr/>
        </p:nvCxnSpPr>
        <p:spPr>
          <a:xfrm flipV="1">
            <a:off x="5095594" y="2420888"/>
            <a:ext cx="1708654" cy="1246657"/>
          </a:xfrm>
          <a:prstGeom prst="straightConnector1">
            <a:avLst/>
          </a:prstGeom>
          <a:noFill/>
          <a:ln w="19050">
            <a:solidFill>
              <a:schemeClr val="accent2">
                <a:lumMod val="40000"/>
                <a:lumOff val="6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186408">
            <a:off x="1175855" y="2335855"/>
            <a:ext cx="793542" cy="61629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15" name="Volný tvar 14"/>
          <p:cNvSpPr/>
          <p:nvPr/>
        </p:nvSpPr>
        <p:spPr>
          <a:xfrm>
            <a:off x="1878840" y="2368107"/>
            <a:ext cx="525063" cy="551793"/>
          </a:xfrm>
          <a:custGeom>
            <a:avLst/>
            <a:gdLst>
              <a:gd name="connsiteX0" fmla="*/ 630621 w 630621"/>
              <a:gd name="connsiteY0" fmla="*/ 299545 h 551793"/>
              <a:gd name="connsiteX1" fmla="*/ 346842 w 630621"/>
              <a:gd name="connsiteY1" fmla="*/ 0 h 551793"/>
              <a:gd name="connsiteX2" fmla="*/ 315310 w 630621"/>
              <a:gd name="connsiteY2" fmla="*/ 551793 h 551793"/>
              <a:gd name="connsiteX3" fmla="*/ 189186 w 630621"/>
              <a:gd name="connsiteY3" fmla="*/ 299545 h 551793"/>
              <a:gd name="connsiteX4" fmla="*/ 0 w 630621"/>
              <a:gd name="connsiteY4" fmla="*/ 331076 h 551793"/>
              <a:gd name="connsiteX5" fmla="*/ 0 w 630621"/>
              <a:gd name="connsiteY5" fmla="*/ 331076 h 551793"/>
              <a:gd name="connsiteX0" fmla="*/ 630621 w 630621"/>
              <a:gd name="connsiteY0" fmla="*/ 299545 h 551793"/>
              <a:gd name="connsiteX1" fmla="*/ 346842 w 630621"/>
              <a:gd name="connsiteY1" fmla="*/ 0 h 551793"/>
              <a:gd name="connsiteX2" fmla="*/ 315310 w 630621"/>
              <a:gd name="connsiteY2" fmla="*/ 551793 h 551793"/>
              <a:gd name="connsiteX3" fmla="*/ 189186 w 630621"/>
              <a:gd name="connsiteY3" fmla="*/ 299545 h 551793"/>
              <a:gd name="connsiteX4" fmla="*/ 0 w 630621"/>
              <a:gd name="connsiteY4" fmla="*/ 331076 h 551793"/>
              <a:gd name="connsiteX5" fmla="*/ 0 w 630621"/>
              <a:gd name="connsiteY5" fmla="*/ 331076 h 551793"/>
              <a:gd name="connsiteX0" fmla="*/ 346842 w 346842"/>
              <a:gd name="connsiteY0" fmla="*/ 0 h 551793"/>
              <a:gd name="connsiteX1" fmla="*/ 315310 w 346842"/>
              <a:gd name="connsiteY1" fmla="*/ 551793 h 551793"/>
              <a:gd name="connsiteX2" fmla="*/ 189186 w 346842"/>
              <a:gd name="connsiteY2" fmla="*/ 299545 h 551793"/>
              <a:gd name="connsiteX3" fmla="*/ 0 w 346842"/>
              <a:gd name="connsiteY3" fmla="*/ 331076 h 551793"/>
              <a:gd name="connsiteX4" fmla="*/ 0 w 346842"/>
              <a:gd name="connsiteY4" fmla="*/ 331076 h 551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842" h="551793">
                <a:moveTo>
                  <a:pt x="346842" y="0"/>
                </a:moveTo>
                <a:lnTo>
                  <a:pt x="315310" y="551793"/>
                </a:lnTo>
                <a:lnTo>
                  <a:pt x="189186" y="299545"/>
                </a:lnTo>
                <a:lnTo>
                  <a:pt x="0" y="331076"/>
                </a:lnTo>
                <a:lnTo>
                  <a:pt x="0" y="331076"/>
                </a:lnTo>
              </a:path>
            </a:pathLst>
          </a:custGeom>
          <a:no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561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Assumptions</a:t>
            </a:r>
            <a:endParaRPr lang="en-US" dirty="0"/>
          </a:p>
        </p:txBody>
      </p:sp>
      <p:sp>
        <p:nvSpPr>
          <p:cNvPr id="3" name="Zástupný symbol pro obsah 2"/>
          <p:cNvSpPr>
            <a:spLocks noGrp="1"/>
          </p:cNvSpPr>
          <p:nvPr>
            <p:ph idx="1"/>
          </p:nvPr>
        </p:nvSpPr>
        <p:spPr/>
        <p:txBody>
          <a:bodyPr/>
          <a:lstStyle/>
          <a:p>
            <a:r>
              <a:rPr lang="en-US" b="1" dirty="0" smtClean="0"/>
              <a:t>Flat, semi-infinite medium</a:t>
            </a:r>
          </a:p>
          <a:p>
            <a:r>
              <a:rPr lang="en-US" b="1" dirty="0" smtClean="0"/>
              <a:t>Uniform, white-sky illumination</a:t>
            </a:r>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23</a:t>
            </a:fld>
            <a:endParaRPr lang="en-US" altLang="en-US"/>
          </a:p>
        </p:txBody>
      </p:sp>
      <p:grpSp>
        <p:nvGrpSpPr>
          <p:cNvPr id="8" name="Skupina 7"/>
          <p:cNvGrpSpPr/>
          <p:nvPr/>
        </p:nvGrpSpPr>
        <p:grpSpPr>
          <a:xfrm>
            <a:off x="1287414" y="3645024"/>
            <a:ext cx="6668962" cy="2448272"/>
            <a:chOff x="2007494" y="3645024"/>
            <a:chExt cx="5228802" cy="2448272"/>
          </a:xfrm>
        </p:grpSpPr>
        <p:sp>
          <p:nvSpPr>
            <p:cNvPr id="9" name="Obdélník 8"/>
            <p:cNvSpPr/>
            <p:nvPr/>
          </p:nvSpPr>
          <p:spPr>
            <a:xfrm flipV="1">
              <a:off x="2097513" y="3645024"/>
              <a:ext cx="4996040" cy="2448272"/>
            </a:xfrm>
            <a:prstGeom prst="rect">
              <a:avLst/>
            </a:prstGeom>
            <a:gradFill flip="none" rotWithShape="1">
              <a:gsLst>
                <a:gs pos="50000">
                  <a:schemeClr val="bg1">
                    <a:lumMod val="85000"/>
                  </a:schemeClr>
                </a:gs>
                <a:gs pos="0">
                  <a:schemeClr val="bg1"/>
                </a:gs>
                <a:gs pos="100000">
                  <a:schemeClr val="bg1">
                    <a:lumMod val="6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cxnSp>
          <p:nvCxnSpPr>
            <p:cNvPr id="12" name="Přímá spojovací čára 11"/>
            <p:cNvCxnSpPr/>
            <p:nvPr/>
          </p:nvCxnSpPr>
          <p:spPr>
            <a:xfrm>
              <a:off x="2007494" y="3645024"/>
              <a:ext cx="5228802" cy="0"/>
            </a:xfrm>
            <a:prstGeom prst="line">
              <a:avLst/>
            </a:prstGeom>
            <a:gradFill flip="none" rotWithShape="1">
              <a:gsLst>
                <a:gs pos="50000">
                  <a:schemeClr val="bg1">
                    <a:lumMod val="95000"/>
                  </a:schemeClr>
                </a:gs>
                <a:gs pos="0">
                  <a:schemeClr val="bg1">
                    <a:lumMod val="95000"/>
                  </a:schemeClr>
                </a:gs>
                <a:gs pos="100000">
                  <a:schemeClr val="bg1">
                    <a:lumMod val="85000"/>
                  </a:schemeClr>
                </a:gs>
              </a:gsLst>
              <a:path path="circle">
                <a:fillToRect l="50000" t="50000" r="50000" b="50000"/>
              </a:path>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grpSp>
      <p:sp>
        <p:nvSpPr>
          <p:cNvPr id="4" name="Zástupný symbol pro zápatí 3"/>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
        <p:nvSpPr>
          <p:cNvPr id="10" name="Volný tvar 9"/>
          <p:cNvSpPr/>
          <p:nvPr/>
        </p:nvSpPr>
        <p:spPr>
          <a:xfrm>
            <a:off x="4018393" y="3667545"/>
            <a:ext cx="1432188" cy="1150647"/>
          </a:xfrm>
          <a:custGeom>
            <a:avLst/>
            <a:gdLst>
              <a:gd name="connsiteX0" fmla="*/ 0 w 2951922"/>
              <a:gd name="connsiteY0" fmla="*/ 0 h 1958009"/>
              <a:gd name="connsiteX1" fmla="*/ 1202635 w 2951922"/>
              <a:gd name="connsiteY1" fmla="*/ 1421296 h 1958009"/>
              <a:gd name="connsiteX2" fmla="*/ 824948 w 2951922"/>
              <a:gd name="connsiteY2" fmla="*/ 1878496 h 1958009"/>
              <a:gd name="connsiteX3" fmla="*/ 1431235 w 2951922"/>
              <a:gd name="connsiteY3" fmla="*/ 1818861 h 1958009"/>
              <a:gd name="connsiteX4" fmla="*/ 1431235 w 2951922"/>
              <a:gd name="connsiteY4" fmla="*/ 1570383 h 1958009"/>
              <a:gd name="connsiteX5" fmla="*/ 1749287 w 2951922"/>
              <a:gd name="connsiteY5" fmla="*/ 1610139 h 1958009"/>
              <a:gd name="connsiteX6" fmla="*/ 1500809 w 2951922"/>
              <a:gd name="connsiteY6" fmla="*/ 1958009 h 1958009"/>
              <a:gd name="connsiteX7" fmla="*/ 1987826 w 2951922"/>
              <a:gd name="connsiteY7" fmla="*/ 1749287 h 1958009"/>
              <a:gd name="connsiteX8" fmla="*/ 1699591 w 2951922"/>
              <a:gd name="connsiteY8" fmla="*/ 1411357 h 1958009"/>
              <a:gd name="connsiteX9" fmla="*/ 2951922 w 2951922"/>
              <a:gd name="connsiteY9" fmla="*/ 168965 h 1958009"/>
              <a:gd name="connsiteX0" fmla="*/ 0 w 2951922"/>
              <a:gd name="connsiteY0" fmla="*/ 0 h 2037521"/>
              <a:gd name="connsiteX1" fmla="*/ 1202635 w 2951922"/>
              <a:gd name="connsiteY1" fmla="*/ 1421296 h 2037521"/>
              <a:gd name="connsiteX2" fmla="*/ 824948 w 2951922"/>
              <a:gd name="connsiteY2" fmla="*/ 1878496 h 2037521"/>
              <a:gd name="connsiteX3" fmla="*/ 1113183 w 2951922"/>
              <a:gd name="connsiteY3" fmla="*/ 2037521 h 2037521"/>
              <a:gd name="connsiteX4" fmla="*/ 1431235 w 2951922"/>
              <a:gd name="connsiteY4" fmla="*/ 1570383 h 2037521"/>
              <a:gd name="connsiteX5" fmla="*/ 1749287 w 2951922"/>
              <a:gd name="connsiteY5" fmla="*/ 1610139 h 2037521"/>
              <a:gd name="connsiteX6" fmla="*/ 1500809 w 2951922"/>
              <a:gd name="connsiteY6" fmla="*/ 1958009 h 2037521"/>
              <a:gd name="connsiteX7" fmla="*/ 1987826 w 2951922"/>
              <a:gd name="connsiteY7" fmla="*/ 1749287 h 2037521"/>
              <a:gd name="connsiteX8" fmla="*/ 1699591 w 2951922"/>
              <a:gd name="connsiteY8" fmla="*/ 1411357 h 2037521"/>
              <a:gd name="connsiteX9" fmla="*/ 2951922 w 2951922"/>
              <a:gd name="connsiteY9" fmla="*/ 168965 h 2037521"/>
              <a:gd name="connsiteX0" fmla="*/ 0 w 2951922"/>
              <a:gd name="connsiteY0" fmla="*/ 0 h 2037521"/>
              <a:gd name="connsiteX1" fmla="*/ 1202635 w 2951922"/>
              <a:gd name="connsiteY1" fmla="*/ 1421296 h 2037521"/>
              <a:gd name="connsiteX2" fmla="*/ 824948 w 2951922"/>
              <a:gd name="connsiteY2" fmla="*/ 1878496 h 2037521"/>
              <a:gd name="connsiteX3" fmla="*/ 1113183 w 2951922"/>
              <a:gd name="connsiteY3" fmla="*/ 2037521 h 2037521"/>
              <a:gd name="connsiteX4" fmla="*/ 1222513 w 2951922"/>
              <a:gd name="connsiteY4" fmla="*/ 1729409 h 2037521"/>
              <a:gd name="connsiteX5" fmla="*/ 1749287 w 2951922"/>
              <a:gd name="connsiteY5" fmla="*/ 1610139 h 2037521"/>
              <a:gd name="connsiteX6" fmla="*/ 1500809 w 2951922"/>
              <a:gd name="connsiteY6" fmla="*/ 1958009 h 2037521"/>
              <a:gd name="connsiteX7" fmla="*/ 1987826 w 2951922"/>
              <a:gd name="connsiteY7" fmla="*/ 1749287 h 2037521"/>
              <a:gd name="connsiteX8" fmla="*/ 1699591 w 2951922"/>
              <a:gd name="connsiteY8" fmla="*/ 1411357 h 2037521"/>
              <a:gd name="connsiteX9" fmla="*/ 2951922 w 2951922"/>
              <a:gd name="connsiteY9" fmla="*/ 168965 h 2037521"/>
              <a:gd name="connsiteX0" fmla="*/ 0 w 2951922"/>
              <a:gd name="connsiteY0" fmla="*/ 0 h 2037521"/>
              <a:gd name="connsiteX1" fmla="*/ 1202635 w 2951922"/>
              <a:gd name="connsiteY1" fmla="*/ 1421296 h 2037521"/>
              <a:gd name="connsiteX2" fmla="*/ 824948 w 2951922"/>
              <a:gd name="connsiteY2" fmla="*/ 1878496 h 2037521"/>
              <a:gd name="connsiteX3" fmla="*/ 1113183 w 2951922"/>
              <a:gd name="connsiteY3" fmla="*/ 2037521 h 2037521"/>
              <a:gd name="connsiteX4" fmla="*/ 1222513 w 2951922"/>
              <a:gd name="connsiteY4" fmla="*/ 1729409 h 2037521"/>
              <a:gd name="connsiteX5" fmla="*/ 1490870 w 2951922"/>
              <a:gd name="connsiteY5" fmla="*/ 1570382 h 2037521"/>
              <a:gd name="connsiteX6" fmla="*/ 1500809 w 2951922"/>
              <a:gd name="connsiteY6" fmla="*/ 1958009 h 2037521"/>
              <a:gd name="connsiteX7" fmla="*/ 1987826 w 2951922"/>
              <a:gd name="connsiteY7" fmla="*/ 1749287 h 2037521"/>
              <a:gd name="connsiteX8" fmla="*/ 1699591 w 2951922"/>
              <a:gd name="connsiteY8" fmla="*/ 1411357 h 2037521"/>
              <a:gd name="connsiteX9" fmla="*/ 2951922 w 2951922"/>
              <a:gd name="connsiteY9" fmla="*/ 168965 h 2037521"/>
              <a:gd name="connsiteX0" fmla="*/ 0 w 2951922"/>
              <a:gd name="connsiteY0" fmla="*/ 0 h 2117035"/>
              <a:gd name="connsiteX1" fmla="*/ 1202635 w 2951922"/>
              <a:gd name="connsiteY1" fmla="*/ 1421296 h 2117035"/>
              <a:gd name="connsiteX2" fmla="*/ 824948 w 2951922"/>
              <a:gd name="connsiteY2" fmla="*/ 1878496 h 2117035"/>
              <a:gd name="connsiteX3" fmla="*/ 1113183 w 2951922"/>
              <a:gd name="connsiteY3" fmla="*/ 2037521 h 2117035"/>
              <a:gd name="connsiteX4" fmla="*/ 1222513 w 2951922"/>
              <a:gd name="connsiteY4" fmla="*/ 1729409 h 2117035"/>
              <a:gd name="connsiteX5" fmla="*/ 1490870 w 2951922"/>
              <a:gd name="connsiteY5" fmla="*/ 1570382 h 2117035"/>
              <a:gd name="connsiteX6" fmla="*/ 1709531 w 2951922"/>
              <a:gd name="connsiteY6" fmla="*/ 2117035 h 2117035"/>
              <a:gd name="connsiteX7" fmla="*/ 1987826 w 2951922"/>
              <a:gd name="connsiteY7" fmla="*/ 1749287 h 2117035"/>
              <a:gd name="connsiteX8" fmla="*/ 1699591 w 2951922"/>
              <a:gd name="connsiteY8" fmla="*/ 1411357 h 2117035"/>
              <a:gd name="connsiteX9" fmla="*/ 2951922 w 2951922"/>
              <a:gd name="connsiteY9" fmla="*/ 168965 h 2117035"/>
              <a:gd name="connsiteX0" fmla="*/ 0 w 2951922"/>
              <a:gd name="connsiteY0" fmla="*/ 0 h 2345635"/>
              <a:gd name="connsiteX1" fmla="*/ 1202635 w 2951922"/>
              <a:gd name="connsiteY1" fmla="*/ 1421296 h 2345635"/>
              <a:gd name="connsiteX2" fmla="*/ 824948 w 2951922"/>
              <a:gd name="connsiteY2" fmla="*/ 1878496 h 2345635"/>
              <a:gd name="connsiteX3" fmla="*/ 1113183 w 2951922"/>
              <a:gd name="connsiteY3" fmla="*/ 2037521 h 2345635"/>
              <a:gd name="connsiteX4" fmla="*/ 1490870 w 2951922"/>
              <a:gd name="connsiteY4" fmla="*/ 2345635 h 2345635"/>
              <a:gd name="connsiteX5" fmla="*/ 1490870 w 2951922"/>
              <a:gd name="connsiteY5" fmla="*/ 1570382 h 2345635"/>
              <a:gd name="connsiteX6" fmla="*/ 1709531 w 2951922"/>
              <a:gd name="connsiteY6" fmla="*/ 2117035 h 2345635"/>
              <a:gd name="connsiteX7" fmla="*/ 1987826 w 2951922"/>
              <a:gd name="connsiteY7" fmla="*/ 1749287 h 2345635"/>
              <a:gd name="connsiteX8" fmla="*/ 1699591 w 2951922"/>
              <a:gd name="connsiteY8" fmla="*/ 1411357 h 2345635"/>
              <a:gd name="connsiteX9" fmla="*/ 2951922 w 2951922"/>
              <a:gd name="connsiteY9" fmla="*/ 168965 h 2345635"/>
              <a:gd name="connsiteX0" fmla="*/ 0 w 2951922"/>
              <a:gd name="connsiteY0" fmla="*/ 0 h 2345635"/>
              <a:gd name="connsiteX1" fmla="*/ 1202635 w 2951922"/>
              <a:gd name="connsiteY1" fmla="*/ 1421296 h 2345635"/>
              <a:gd name="connsiteX2" fmla="*/ 824948 w 2951922"/>
              <a:gd name="connsiteY2" fmla="*/ 1878496 h 2345635"/>
              <a:gd name="connsiteX3" fmla="*/ 1232452 w 2951922"/>
              <a:gd name="connsiteY3" fmla="*/ 1709530 h 2345635"/>
              <a:gd name="connsiteX4" fmla="*/ 1490870 w 2951922"/>
              <a:gd name="connsiteY4" fmla="*/ 2345635 h 2345635"/>
              <a:gd name="connsiteX5" fmla="*/ 1490870 w 2951922"/>
              <a:gd name="connsiteY5" fmla="*/ 1570382 h 2345635"/>
              <a:gd name="connsiteX6" fmla="*/ 1709531 w 2951922"/>
              <a:gd name="connsiteY6" fmla="*/ 2117035 h 2345635"/>
              <a:gd name="connsiteX7" fmla="*/ 1987826 w 2951922"/>
              <a:gd name="connsiteY7" fmla="*/ 1749287 h 2345635"/>
              <a:gd name="connsiteX8" fmla="*/ 1699591 w 2951922"/>
              <a:gd name="connsiteY8" fmla="*/ 1411357 h 2345635"/>
              <a:gd name="connsiteX9" fmla="*/ 2951922 w 2951922"/>
              <a:gd name="connsiteY9" fmla="*/ 168965 h 2345635"/>
              <a:gd name="connsiteX0" fmla="*/ 377687 w 2126974"/>
              <a:gd name="connsiteY0" fmla="*/ 1252331 h 2176670"/>
              <a:gd name="connsiteX1" fmla="*/ 0 w 2126974"/>
              <a:gd name="connsiteY1" fmla="*/ 1709531 h 2176670"/>
              <a:gd name="connsiteX2" fmla="*/ 407504 w 2126974"/>
              <a:gd name="connsiteY2" fmla="*/ 1540565 h 2176670"/>
              <a:gd name="connsiteX3" fmla="*/ 665922 w 2126974"/>
              <a:gd name="connsiteY3" fmla="*/ 2176670 h 2176670"/>
              <a:gd name="connsiteX4" fmla="*/ 665922 w 2126974"/>
              <a:gd name="connsiteY4" fmla="*/ 1401417 h 2176670"/>
              <a:gd name="connsiteX5" fmla="*/ 884583 w 2126974"/>
              <a:gd name="connsiteY5" fmla="*/ 1948070 h 2176670"/>
              <a:gd name="connsiteX6" fmla="*/ 1162878 w 2126974"/>
              <a:gd name="connsiteY6" fmla="*/ 1580322 h 2176670"/>
              <a:gd name="connsiteX7" fmla="*/ 874643 w 2126974"/>
              <a:gd name="connsiteY7" fmla="*/ 1242392 h 2176670"/>
              <a:gd name="connsiteX8" fmla="*/ 2126974 w 2126974"/>
              <a:gd name="connsiteY8" fmla="*/ 0 h 2176670"/>
              <a:gd name="connsiteX0" fmla="*/ 377687 w 1162878"/>
              <a:gd name="connsiteY0" fmla="*/ 9939 h 934278"/>
              <a:gd name="connsiteX1" fmla="*/ 0 w 1162878"/>
              <a:gd name="connsiteY1" fmla="*/ 467139 h 934278"/>
              <a:gd name="connsiteX2" fmla="*/ 407504 w 1162878"/>
              <a:gd name="connsiteY2" fmla="*/ 298173 h 934278"/>
              <a:gd name="connsiteX3" fmla="*/ 665922 w 1162878"/>
              <a:gd name="connsiteY3" fmla="*/ 934278 h 934278"/>
              <a:gd name="connsiteX4" fmla="*/ 665922 w 1162878"/>
              <a:gd name="connsiteY4" fmla="*/ 159025 h 934278"/>
              <a:gd name="connsiteX5" fmla="*/ 884583 w 1162878"/>
              <a:gd name="connsiteY5" fmla="*/ 705678 h 934278"/>
              <a:gd name="connsiteX6" fmla="*/ 1162878 w 1162878"/>
              <a:gd name="connsiteY6" fmla="*/ 337930 h 934278"/>
              <a:gd name="connsiteX7" fmla="*/ 874643 w 1162878"/>
              <a:gd name="connsiteY7" fmla="*/ 0 h 93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878" h="934278">
                <a:moveTo>
                  <a:pt x="377687" y="9939"/>
                </a:moveTo>
                <a:lnTo>
                  <a:pt x="0" y="467139"/>
                </a:lnTo>
                <a:lnTo>
                  <a:pt x="407504" y="298173"/>
                </a:lnTo>
                <a:lnTo>
                  <a:pt x="665922" y="934278"/>
                </a:lnTo>
                <a:lnTo>
                  <a:pt x="665922" y="159025"/>
                </a:lnTo>
                <a:lnTo>
                  <a:pt x="884583" y="705678"/>
                </a:lnTo>
                <a:lnTo>
                  <a:pt x="1162878" y="337930"/>
                </a:lnTo>
                <a:lnTo>
                  <a:pt x="874643" y="0"/>
                </a:ln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45" name="Skupina 44"/>
          <p:cNvGrpSpPr/>
          <p:nvPr/>
        </p:nvGrpSpPr>
        <p:grpSpPr>
          <a:xfrm>
            <a:off x="5774952" y="2198812"/>
            <a:ext cx="2757488" cy="1427162"/>
            <a:chOff x="9496320" y="1816696"/>
            <a:chExt cx="2757488" cy="1427162"/>
          </a:xfrm>
        </p:grpSpPr>
        <p:sp>
          <p:nvSpPr>
            <p:cNvPr id="26" name="Line 34"/>
            <p:cNvSpPr>
              <a:spLocks noChangeShapeType="1"/>
            </p:cNvSpPr>
            <p:nvPr/>
          </p:nvSpPr>
          <p:spPr bwMode="auto">
            <a:xfrm flipV="1">
              <a:off x="10847283" y="1816696"/>
              <a:ext cx="0" cy="1427162"/>
            </a:xfrm>
            <a:prstGeom prst="line">
              <a:avLst/>
            </a:prstGeom>
            <a:noFill/>
            <a:ln w="9525">
              <a:solidFill>
                <a:srgbClr val="FFC000"/>
              </a:solidFill>
              <a:round/>
              <a:headEnd type="triangle" w="med" len="med"/>
              <a:tailEnd/>
            </a:ln>
          </p:spPr>
          <p:txBody>
            <a:bodyPr wrap="none"/>
            <a:lstStyle/>
            <a:p>
              <a:endParaRPr lang="en-US"/>
            </a:p>
          </p:txBody>
        </p:sp>
        <p:sp>
          <p:nvSpPr>
            <p:cNvPr id="27" name="Line 35"/>
            <p:cNvSpPr>
              <a:spLocks noChangeShapeType="1"/>
            </p:cNvSpPr>
            <p:nvPr/>
          </p:nvSpPr>
          <p:spPr bwMode="auto">
            <a:xfrm flipV="1">
              <a:off x="10847283" y="2251671"/>
              <a:ext cx="992188" cy="992187"/>
            </a:xfrm>
            <a:prstGeom prst="line">
              <a:avLst/>
            </a:prstGeom>
            <a:noFill/>
            <a:ln w="9525">
              <a:solidFill>
                <a:srgbClr val="FFC000"/>
              </a:solidFill>
              <a:round/>
              <a:headEnd type="triangle" w="med" len="med"/>
              <a:tailEnd/>
            </a:ln>
          </p:spPr>
          <p:txBody>
            <a:bodyPr wrap="none"/>
            <a:lstStyle/>
            <a:p>
              <a:endParaRPr lang="en-US"/>
            </a:p>
          </p:txBody>
        </p:sp>
        <p:sp>
          <p:nvSpPr>
            <p:cNvPr id="28" name="Line 36"/>
            <p:cNvSpPr>
              <a:spLocks noChangeShapeType="1"/>
            </p:cNvSpPr>
            <p:nvPr/>
          </p:nvSpPr>
          <p:spPr bwMode="auto">
            <a:xfrm flipH="1" flipV="1">
              <a:off x="9851920" y="2251671"/>
              <a:ext cx="995363" cy="992187"/>
            </a:xfrm>
            <a:prstGeom prst="line">
              <a:avLst/>
            </a:prstGeom>
            <a:noFill/>
            <a:ln w="9525">
              <a:solidFill>
                <a:srgbClr val="FFC000"/>
              </a:solidFill>
              <a:round/>
              <a:headEnd type="triangle" w="med" len="med"/>
              <a:tailEnd/>
            </a:ln>
          </p:spPr>
          <p:txBody>
            <a:bodyPr wrap="none"/>
            <a:lstStyle/>
            <a:p>
              <a:endParaRPr lang="en-US"/>
            </a:p>
          </p:txBody>
        </p:sp>
        <p:sp>
          <p:nvSpPr>
            <p:cNvPr id="29" name="Line 37"/>
            <p:cNvSpPr>
              <a:spLocks noChangeShapeType="1"/>
            </p:cNvSpPr>
            <p:nvPr/>
          </p:nvSpPr>
          <p:spPr bwMode="auto">
            <a:xfrm flipV="1">
              <a:off x="10847283" y="2746971"/>
              <a:ext cx="1322388" cy="496887"/>
            </a:xfrm>
            <a:prstGeom prst="line">
              <a:avLst/>
            </a:prstGeom>
            <a:noFill/>
            <a:ln w="9525">
              <a:solidFill>
                <a:srgbClr val="FFC000"/>
              </a:solidFill>
              <a:round/>
              <a:headEnd type="triangle" w="med" len="med"/>
              <a:tailEnd/>
            </a:ln>
          </p:spPr>
          <p:txBody>
            <a:bodyPr wrap="none"/>
            <a:lstStyle/>
            <a:p>
              <a:endParaRPr lang="en-US"/>
            </a:p>
          </p:txBody>
        </p:sp>
        <p:sp>
          <p:nvSpPr>
            <p:cNvPr id="30" name="Line 38"/>
            <p:cNvSpPr>
              <a:spLocks noChangeShapeType="1"/>
            </p:cNvSpPr>
            <p:nvPr/>
          </p:nvSpPr>
          <p:spPr bwMode="auto">
            <a:xfrm flipV="1">
              <a:off x="10847283" y="1918296"/>
              <a:ext cx="495300" cy="1325562"/>
            </a:xfrm>
            <a:prstGeom prst="line">
              <a:avLst/>
            </a:prstGeom>
            <a:noFill/>
            <a:ln w="9525">
              <a:solidFill>
                <a:srgbClr val="FFC000"/>
              </a:solidFill>
              <a:round/>
              <a:headEnd type="triangle" w="med" len="med"/>
              <a:tailEnd/>
            </a:ln>
          </p:spPr>
          <p:txBody>
            <a:bodyPr wrap="none"/>
            <a:lstStyle/>
            <a:p>
              <a:endParaRPr lang="en-US"/>
            </a:p>
          </p:txBody>
        </p:sp>
        <p:sp>
          <p:nvSpPr>
            <p:cNvPr id="31" name="Line 39"/>
            <p:cNvSpPr>
              <a:spLocks noChangeShapeType="1"/>
            </p:cNvSpPr>
            <p:nvPr/>
          </p:nvSpPr>
          <p:spPr bwMode="auto">
            <a:xfrm flipH="1" flipV="1">
              <a:off x="10348808" y="1918296"/>
              <a:ext cx="498475" cy="1325562"/>
            </a:xfrm>
            <a:prstGeom prst="line">
              <a:avLst/>
            </a:prstGeom>
            <a:noFill/>
            <a:ln w="9525">
              <a:solidFill>
                <a:srgbClr val="FFC000"/>
              </a:solidFill>
              <a:round/>
              <a:headEnd type="triangle" w="med" len="med"/>
              <a:tailEnd/>
            </a:ln>
          </p:spPr>
          <p:txBody>
            <a:bodyPr wrap="none"/>
            <a:lstStyle/>
            <a:p>
              <a:endParaRPr lang="en-US"/>
            </a:p>
          </p:txBody>
        </p:sp>
        <p:sp>
          <p:nvSpPr>
            <p:cNvPr id="32" name="Line 40"/>
            <p:cNvSpPr>
              <a:spLocks noChangeShapeType="1"/>
            </p:cNvSpPr>
            <p:nvPr/>
          </p:nvSpPr>
          <p:spPr bwMode="auto">
            <a:xfrm flipH="1" flipV="1">
              <a:off x="9551883" y="2683471"/>
              <a:ext cx="1295400" cy="560387"/>
            </a:xfrm>
            <a:prstGeom prst="line">
              <a:avLst/>
            </a:prstGeom>
            <a:noFill/>
            <a:ln w="9525">
              <a:solidFill>
                <a:srgbClr val="FFC000"/>
              </a:solidFill>
              <a:round/>
              <a:headEnd type="triangle" w="med" len="med"/>
              <a:tailEnd/>
            </a:ln>
          </p:spPr>
          <p:txBody>
            <a:bodyPr wrap="none"/>
            <a:lstStyle/>
            <a:p>
              <a:endParaRPr lang="en-US"/>
            </a:p>
          </p:txBody>
        </p:sp>
        <p:sp>
          <p:nvSpPr>
            <p:cNvPr id="33" name="Line 41"/>
            <p:cNvSpPr>
              <a:spLocks noChangeShapeType="1"/>
            </p:cNvSpPr>
            <p:nvPr/>
          </p:nvSpPr>
          <p:spPr bwMode="auto">
            <a:xfrm flipV="1">
              <a:off x="10847283" y="2996208"/>
              <a:ext cx="1406525" cy="247650"/>
            </a:xfrm>
            <a:prstGeom prst="line">
              <a:avLst/>
            </a:prstGeom>
            <a:noFill/>
            <a:ln w="9525">
              <a:solidFill>
                <a:srgbClr val="FFC000"/>
              </a:solidFill>
              <a:round/>
              <a:headEnd type="triangle" w="med" len="med"/>
              <a:tailEnd/>
            </a:ln>
          </p:spPr>
          <p:txBody>
            <a:bodyPr wrap="none"/>
            <a:lstStyle/>
            <a:p>
              <a:endParaRPr lang="en-US"/>
            </a:p>
          </p:txBody>
        </p:sp>
        <p:sp>
          <p:nvSpPr>
            <p:cNvPr id="34" name="Line 42"/>
            <p:cNvSpPr>
              <a:spLocks noChangeShapeType="1"/>
            </p:cNvSpPr>
            <p:nvPr/>
          </p:nvSpPr>
          <p:spPr bwMode="auto">
            <a:xfrm flipV="1">
              <a:off x="10847283" y="2499321"/>
              <a:ext cx="1157288" cy="744537"/>
            </a:xfrm>
            <a:prstGeom prst="line">
              <a:avLst/>
            </a:prstGeom>
            <a:noFill/>
            <a:ln w="9525">
              <a:solidFill>
                <a:srgbClr val="FFC000"/>
              </a:solidFill>
              <a:round/>
              <a:headEnd type="triangle" w="med" len="med"/>
              <a:tailEnd/>
            </a:ln>
          </p:spPr>
          <p:txBody>
            <a:bodyPr wrap="none"/>
            <a:lstStyle/>
            <a:p>
              <a:endParaRPr lang="en-US"/>
            </a:p>
          </p:txBody>
        </p:sp>
        <p:sp>
          <p:nvSpPr>
            <p:cNvPr id="35" name="Line 43"/>
            <p:cNvSpPr>
              <a:spLocks noChangeShapeType="1"/>
            </p:cNvSpPr>
            <p:nvPr/>
          </p:nvSpPr>
          <p:spPr bwMode="auto">
            <a:xfrm flipV="1">
              <a:off x="10847283" y="2084983"/>
              <a:ext cx="742950" cy="1158875"/>
            </a:xfrm>
            <a:prstGeom prst="line">
              <a:avLst/>
            </a:prstGeom>
            <a:noFill/>
            <a:ln w="9525">
              <a:solidFill>
                <a:srgbClr val="FFC000"/>
              </a:solidFill>
              <a:round/>
              <a:headEnd type="triangle" w="med" len="med"/>
              <a:tailEnd/>
            </a:ln>
          </p:spPr>
          <p:txBody>
            <a:bodyPr wrap="none"/>
            <a:lstStyle/>
            <a:p>
              <a:endParaRPr lang="en-US"/>
            </a:p>
          </p:txBody>
        </p:sp>
        <p:sp>
          <p:nvSpPr>
            <p:cNvPr id="36" name="Line 44"/>
            <p:cNvSpPr>
              <a:spLocks noChangeShapeType="1"/>
            </p:cNvSpPr>
            <p:nvPr/>
          </p:nvSpPr>
          <p:spPr bwMode="auto">
            <a:xfrm flipV="1">
              <a:off x="10847283" y="1837333"/>
              <a:ext cx="247650" cy="1406525"/>
            </a:xfrm>
            <a:prstGeom prst="line">
              <a:avLst/>
            </a:prstGeom>
            <a:noFill/>
            <a:ln w="9525">
              <a:solidFill>
                <a:srgbClr val="FFC000"/>
              </a:solidFill>
              <a:round/>
              <a:headEnd type="triangle" w="med" len="med"/>
              <a:tailEnd/>
            </a:ln>
          </p:spPr>
          <p:txBody>
            <a:bodyPr wrap="none"/>
            <a:lstStyle/>
            <a:p>
              <a:endParaRPr lang="en-US"/>
            </a:p>
          </p:txBody>
        </p:sp>
        <p:sp>
          <p:nvSpPr>
            <p:cNvPr id="37" name="Line 45"/>
            <p:cNvSpPr>
              <a:spLocks noChangeShapeType="1"/>
            </p:cNvSpPr>
            <p:nvPr/>
          </p:nvSpPr>
          <p:spPr bwMode="auto">
            <a:xfrm flipH="1" flipV="1">
              <a:off x="10596458" y="1837333"/>
              <a:ext cx="250825" cy="1406525"/>
            </a:xfrm>
            <a:prstGeom prst="line">
              <a:avLst/>
            </a:prstGeom>
            <a:noFill/>
            <a:ln w="9525">
              <a:solidFill>
                <a:srgbClr val="FFC000"/>
              </a:solidFill>
              <a:round/>
              <a:headEnd type="triangle" w="med" len="med"/>
              <a:tailEnd/>
            </a:ln>
          </p:spPr>
          <p:txBody>
            <a:bodyPr wrap="none"/>
            <a:lstStyle/>
            <a:p>
              <a:endParaRPr lang="en-US"/>
            </a:p>
          </p:txBody>
        </p:sp>
        <p:sp>
          <p:nvSpPr>
            <p:cNvPr id="38" name="Line 46"/>
            <p:cNvSpPr>
              <a:spLocks noChangeShapeType="1"/>
            </p:cNvSpPr>
            <p:nvPr/>
          </p:nvSpPr>
          <p:spPr bwMode="auto">
            <a:xfrm flipH="1" flipV="1">
              <a:off x="10101158" y="2002433"/>
              <a:ext cx="746125" cy="1241425"/>
            </a:xfrm>
            <a:prstGeom prst="line">
              <a:avLst/>
            </a:prstGeom>
            <a:noFill/>
            <a:ln w="9525">
              <a:solidFill>
                <a:srgbClr val="FFC000"/>
              </a:solidFill>
              <a:round/>
              <a:headEnd type="triangle" w="med" len="med"/>
              <a:tailEnd/>
            </a:ln>
          </p:spPr>
          <p:txBody>
            <a:bodyPr wrap="none"/>
            <a:lstStyle/>
            <a:p>
              <a:endParaRPr lang="en-US"/>
            </a:p>
          </p:txBody>
        </p:sp>
        <p:sp>
          <p:nvSpPr>
            <p:cNvPr id="39" name="Line 47"/>
            <p:cNvSpPr>
              <a:spLocks noChangeShapeType="1"/>
            </p:cNvSpPr>
            <p:nvPr/>
          </p:nvSpPr>
          <p:spPr bwMode="auto">
            <a:xfrm flipH="1" flipV="1">
              <a:off x="9686820" y="2416771"/>
              <a:ext cx="1160463" cy="827087"/>
            </a:xfrm>
            <a:prstGeom prst="line">
              <a:avLst/>
            </a:prstGeom>
            <a:noFill/>
            <a:ln w="9525">
              <a:solidFill>
                <a:srgbClr val="FFC000"/>
              </a:solidFill>
              <a:round/>
              <a:headEnd type="triangle" w="med" len="med"/>
              <a:tailEnd/>
            </a:ln>
          </p:spPr>
          <p:txBody>
            <a:bodyPr wrap="none"/>
            <a:lstStyle/>
            <a:p>
              <a:endParaRPr lang="en-US"/>
            </a:p>
          </p:txBody>
        </p:sp>
        <p:sp>
          <p:nvSpPr>
            <p:cNvPr id="40" name="Line 48"/>
            <p:cNvSpPr>
              <a:spLocks noChangeShapeType="1"/>
            </p:cNvSpPr>
            <p:nvPr/>
          </p:nvSpPr>
          <p:spPr bwMode="auto">
            <a:xfrm flipH="1" flipV="1">
              <a:off x="9496320" y="2988271"/>
              <a:ext cx="1350963" cy="255587"/>
            </a:xfrm>
            <a:prstGeom prst="line">
              <a:avLst/>
            </a:prstGeom>
            <a:noFill/>
            <a:ln w="9525">
              <a:solidFill>
                <a:srgbClr val="FFC000"/>
              </a:solidFill>
              <a:round/>
              <a:headEnd type="triangle" w="med" len="med"/>
              <a:tailEnd/>
            </a:ln>
          </p:spPr>
          <p:txBody>
            <a:bodyPr wrap="none"/>
            <a:lstStyle/>
            <a:p>
              <a:endParaRPr lang="en-US"/>
            </a:p>
          </p:txBody>
        </p:sp>
      </p:grpSp>
      <p:grpSp>
        <p:nvGrpSpPr>
          <p:cNvPr id="57" name="Skupina 56"/>
          <p:cNvGrpSpPr/>
          <p:nvPr/>
        </p:nvGrpSpPr>
        <p:grpSpPr>
          <a:xfrm>
            <a:off x="1763689" y="4635823"/>
            <a:ext cx="888381" cy="737393"/>
            <a:chOff x="1763689" y="4635823"/>
            <a:chExt cx="888381" cy="737393"/>
          </a:xfrm>
        </p:grpSpPr>
        <p:cxnSp>
          <p:nvCxnSpPr>
            <p:cNvPr id="48" name="Přímá spojnice 47"/>
            <p:cNvCxnSpPr>
              <a:stCxn id="49" idx="1"/>
            </p:cNvCxnSpPr>
            <p:nvPr/>
          </p:nvCxnSpPr>
          <p:spPr>
            <a:xfrm flipH="1" flipV="1">
              <a:off x="1763689" y="4635823"/>
              <a:ext cx="785666" cy="634678"/>
            </a:xfrm>
            <a:prstGeom prst="line">
              <a:avLst/>
            </a:prstGeom>
            <a:ln w="28575">
              <a:solidFill>
                <a:srgbClr val="C00000"/>
              </a:solidFill>
              <a:prstDash val="solid"/>
              <a:tailEnd type="triangle"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9" name="Ovál 48"/>
            <p:cNvSpPr/>
            <p:nvPr/>
          </p:nvSpPr>
          <p:spPr>
            <a:xfrm>
              <a:off x="2531732" y="5252878"/>
              <a:ext cx="120338" cy="120338"/>
            </a:xfrm>
            <a:prstGeom prst="ellipse">
              <a:avLst/>
            </a:prstGeom>
            <a:solidFill>
              <a:schemeClr val="bg1"/>
            </a:solidFill>
            <a:ln w="28575">
              <a:solidFill>
                <a:srgbClr val="C00000"/>
              </a:solidFill>
              <a:prstDash val="solid"/>
              <a:tailEnd type="triangle"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grpSp>
        <p:nvGrpSpPr>
          <p:cNvPr id="58" name="Skupina 57"/>
          <p:cNvGrpSpPr/>
          <p:nvPr/>
        </p:nvGrpSpPr>
        <p:grpSpPr>
          <a:xfrm>
            <a:off x="2591901" y="3667546"/>
            <a:ext cx="279655" cy="1561654"/>
            <a:chOff x="2591901" y="3667546"/>
            <a:chExt cx="279655" cy="1561654"/>
          </a:xfrm>
        </p:grpSpPr>
        <p:cxnSp>
          <p:nvCxnSpPr>
            <p:cNvPr id="51" name="Přímá spojnice se šipkou 50"/>
            <p:cNvCxnSpPr/>
            <p:nvPr/>
          </p:nvCxnSpPr>
          <p:spPr>
            <a:xfrm flipV="1">
              <a:off x="2591901" y="3667546"/>
              <a:ext cx="0" cy="156165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4" name="Objekt 53"/>
            <p:cNvGraphicFramePr>
              <a:graphicFrameLocks noChangeAspect="1"/>
            </p:cNvGraphicFramePr>
            <p:nvPr>
              <p:extLst>
                <p:ext uri="{D42A27DB-BD31-4B8C-83A1-F6EECF244321}">
                  <p14:modId xmlns:p14="http://schemas.microsoft.com/office/powerpoint/2010/main" val="3142784490"/>
                </p:ext>
              </p:extLst>
            </p:nvPr>
          </p:nvGraphicFramePr>
          <p:xfrm>
            <a:off x="2592156" y="4273153"/>
            <a:ext cx="279400" cy="307975"/>
          </p:xfrm>
          <a:graphic>
            <a:graphicData uri="http://schemas.openxmlformats.org/presentationml/2006/ole">
              <mc:AlternateContent xmlns:mc="http://schemas.openxmlformats.org/markup-compatibility/2006">
                <mc:Choice xmlns:v="urn:schemas-microsoft-com:vml" Requires="v">
                  <p:oleObj spid="_x0000_s362344" name="Rovnice" r:id="rId4" imgW="126720" imgH="139680" progId="Equation.3">
                    <p:embed/>
                  </p:oleObj>
                </mc:Choice>
                <mc:Fallback>
                  <p:oleObj name="Rovnice" r:id="rId4" imgW="126720" imgH="139680" progId="Equation.3">
                    <p:embed/>
                    <p:pic>
                      <p:nvPicPr>
                        <p:cNvPr id="0" name="Objekt 1"/>
                        <p:cNvPicPr>
                          <a:picLocks noChangeAspect="1" noChangeArrowheads="1"/>
                        </p:cNvPicPr>
                        <p:nvPr/>
                      </p:nvPicPr>
                      <p:blipFill>
                        <a:blip r:embed="rId5"/>
                        <a:srcRect/>
                        <a:stretch>
                          <a:fillRect/>
                        </a:stretch>
                      </p:blipFill>
                      <p:spPr bwMode="auto">
                        <a:xfrm>
                          <a:off x="2592156" y="4273153"/>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59" name="Skupina 58"/>
          <p:cNvGrpSpPr/>
          <p:nvPr/>
        </p:nvGrpSpPr>
        <p:grpSpPr>
          <a:xfrm>
            <a:off x="2022782" y="4443413"/>
            <a:ext cx="1008112" cy="1289843"/>
            <a:chOff x="2022782" y="4443413"/>
            <a:chExt cx="1008112" cy="1289843"/>
          </a:xfrm>
        </p:grpSpPr>
        <p:sp>
          <p:nvSpPr>
            <p:cNvPr id="55" name="Oblouk 54"/>
            <p:cNvSpPr/>
            <p:nvPr/>
          </p:nvSpPr>
          <p:spPr>
            <a:xfrm>
              <a:off x="2022782" y="4725144"/>
              <a:ext cx="1008112" cy="1008112"/>
            </a:xfrm>
            <a:prstGeom prst="arc">
              <a:avLst>
                <a:gd name="adj1" fmla="val 13299327"/>
                <a:gd name="adj2" fmla="val 16563700"/>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aphicFrame>
          <p:nvGraphicFramePr>
            <p:cNvPr id="56" name="Objekt 55"/>
            <p:cNvGraphicFramePr>
              <a:graphicFrameLocks noChangeAspect="1"/>
            </p:cNvGraphicFramePr>
            <p:nvPr>
              <p:extLst>
                <p:ext uri="{D42A27DB-BD31-4B8C-83A1-F6EECF244321}">
                  <p14:modId xmlns:p14="http://schemas.microsoft.com/office/powerpoint/2010/main" val="3616142057"/>
                </p:ext>
              </p:extLst>
            </p:nvPr>
          </p:nvGraphicFramePr>
          <p:xfrm>
            <a:off x="2119313" y="4443413"/>
            <a:ext cx="334962" cy="363537"/>
          </p:xfrm>
          <a:graphic>
            <a:graphicData uri="http://schemas.openxmlformats.org/presentationml/2006/ole">
              <mc:AlternateContent xmlns:mc="http://schemas.openxmlformats.org/markup-compatibility/2006">
                <mc:Choice xmlns:v="urn:schemas-microsoft-com:vml" Requires="v">
                  <p:oleObj spid="_x0000_s362345" name="Rovnice" r:id="rId6" imgW="152280" imgH="164880" progId="Equation.3">
                    <p:embed/>
                  </p:oleObj>
                </mc:Choice>
                <mc:Fallback>
                  <p:oleObj name="Rovnice" r:id="rId6" imgW="152280" imgH="164880" progId="Equation.3">
                    <p:embed/>
                    <p:pic>
                      <p:nvPicPr>
                        <p:cNvPr id="0" name="Objekt 53"/>
                        <p:cNvPicPr>
                          <a:picLocks noChangeAspect="1" noChangeArrowheads="1"/>
                        </p:cNvPicPr>
                        <p:nvPr/>
                      </p:nvPicPr>
                      <p:blipFill>
                        <a:blip r:embed="rId7"/>
                        <a:srcRect/>
                        <a:stretch>
                          <a:fillRect/>
                        </a:stretch>
                      </p:blipFill>
                      <p:spPr bwMode="auto">
                        <a:xfrm>
                          <a:off x="2119313" y="4443413"/>
                          <a:ext cx="3349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22041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nodeType="clickEffect">
                                  <p:stCondLst>
                                    <p:cond delay="0"/>
                                  </p:stCondLst>
                                  <p:childTnLst>
                                    <p:animMotion origin="layout" path="M 5.55556E-7 2.96296E-6 L -0.58264 2.96296E-6 " pathEditMode="relative" rAng="0" ptsTypes="AA">
                                      <p:cBhvr>
                                        <p:cTn id="16" dur="1000" fill="hold"/>
                                        <p:tgtEl>
                                          <p:spTgt spid="45"/>
                                        </p:tgtEl>
                                        <p:attrNameLst>
                                          <p:attrName>ppt_x</p:attrName>
                                          <p:attrName>ppt_y</p:attrName>
                                        </p:attrNameLst>
                                      </p:cBhvr>
                                      <p:rCtr x="-29132"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Analytical radiance solution</a:t>
            </a:r>
            <a:endParaRPr lang="en-US" dirty="0"/>
          </a:p>
        </p:txBody>
      </p:sp>
      <p:sp>
        <p:nvSpPr>
          <p:cNvPr id="3" name="Zástupný symbol pro obsah 2"/>
          <p:cNvSpPr>
            <a:spLocks noGrp="1"/>
          </p:cNvSpPr>
          <p:nvPr>
            <p:ph idx="1"/>
          </p:nvPr>
        </p:nvSpPr>
        <p:spPr/>
        <p:txBody>
          <a:bodyPr/>
          <a:lstStyle/>
          <a:p>
            <a:r>
              <a:rPr lang="en-US" b="1" dirty="0" smtClean="0"/>
              <a:t>“</a:t>
            </a:r>
            <a:r>
              <a:rPr lang="en-US" b="1" dirty="0" err="1" smtClean="0"/>
              <a:t>Caseology</a:t>
            </a:r>
            <a:r>
              <a:rPr lang="en-US" b="1" dirty="0" smtClean="0"/>
              <a:t>”, singular </a:t>
            </a:r>
            <a:r>
              <a:rPr lang="en-US" b="1" dirty="0" err="1" smtClean="0"/>
              <a:t>eigenfunctions</a:t>
            </a:r>
            <a:r>
              <a:rPr lang="en-US" b="1" dirty="0" smtClean="0"/>
              <a:t> </a:t>
            </a:r>
            <a:br>
              <a:rPr lang="en-US" b="1" dirty="0" smtClean="0"/>
            </a:br>
            <a:r>
              <a:rPr lang="en-US" sz="2200" dirty="0" smtClean="0">
                <a:solidFill>
                  <a:schemeClr val="accent1"/>
                </a:solidFill>
              </a:rPr>
              <a:t>[</a:t>
            </a:r>
            <a:r>
              <a:rPr lang="en-US" sz="2200" dirty="0">
                <a:solidFill>
                  <a:schemeClr val="accent1"/>
                </a:solidFill>
              </a:rPr>
              <a:t>Case </a:t>
            </a:r>
            <a:r>
              <a:rPr lang="en-US" sz="2200" dirty="0" smtClean="0">
                <a:solidFill>
                  <a:schemeClr val="accent1"/>
                </a:solidFill>
              </a:rPr>
              <a:t>1960, McCormick and </a:t>
            </a:r>
            <a:r>
              <a:rPr lang="en-US" sz="2200" dirty="0" err="1" smtClean="0">
                <a:solidFill>
                  <a:schemeClr val="accent1"/>
                </a:solidFill>
              </a:rPr>
              <a:t>Kuscer</a:t>
            </a:r>
            <a:r>
              <a:rPr lang="en-US" sz="2200" dirty="0" smtClean="0">
                <a:solidFill>
                  <a:schemeClr val="accent1"/>
                </a:solidFill>
              </a:rPr>
              <a:t> 1973]</a:t>
            </a:r>
            <a:endParaRPr lang="en-US" sz="2200" dirty="0">
              <a:solidFill>
                <a:schemeClr val="accent1"/>
              </a:solidFill>
            </a:endParaRPr>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24</a:t>
            </a:fld>
            <a:endParaRPr lang="en-US" altLang="en-US"/>
          </a:p>
        </p:txBody>
      </p:sp>
      <p:sp>
        <p:nvSpPr>
          <p:cNvPr id="4" name="Zástupný symbol pro zápatí 3"/>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graphicFrame>
        <p:nvGraphicFramePr>
          <p:cNvPr id="41" name="Object 2"/>
          <p:cNvGraphicFramePr>
            <a:graphicFrameLocks noChangeAspect="1"/>
          </p:cNvGraphicFramePr>
          <p:nvPr>
            <p:extLst>
              <p:ext uri="{D42A27DB-BD31-4B8C-83A1-F6EECF244321}">
                <p14:modId xmlns:p14="http://schemas.microsoft.com/office/powerpoint/2010/main" val="2947952529"/>
              </p:ext>
            </p:extLst>
          </p:nvPr>
        </p:nvGraphicFramePr>
        <p:xfrm>
          <a:off x="2783137" y="3649878"/>
          <a:ext cx="5672138" cy="1033462"/>
        </p:xfrm>
        <a:graphic>
          <a:graphicData uri="http://schemas.openxmlformats.org/presentationml/2006/ole">
            <mc:AlternateContent xmlns:mc="http://schemas.openxmlformats.org/markup-compatibility/2006">
              <mc:Choice xmlns:v="urn:schemas-microsoft-com:vml" Requires="v">
                <p:oleObj spid="_x0000_s377098" name="Rovnice" r:id="rId4" imgW="2577960" imgH="469800" progId="Equation.3">
                  <p:embed/>
                </p:oleObj>
              </mc:Choice>
              <mc:Fallback>
                <p:oleObj name="Rovnice" r:id="rId4" imgW="2577960" imgH="469800" progId="Equation.3">
                  <p:embed/>
                  <p:pic>
                    <p:nvPicPr>
                      <p:cNvPr id="0" name=""/>
                      <p:cNvPicPr>
                        <a:picLocks noChangeAspect="1" noChangeArrowheads="1"/>
                      </p:cNvPicPr>
                      <p:nvPr/>
                    </p:nvPicPr>
                    <p:blipFill>
                      <a:blip r:embed="rId5"/>
                      <a:srcRect/>
                      <a:stretch>
                        <a:fillRect/>
                      </a:stretch>
                    </p:blipFill>
                    <p:spPr bwMode="auto">
                      <a:xfrm>
                        <a:off x="2783137" y="3649878"/>
                        <a:ext cx="5672138" cy="1033462"/>
                      </a:xfrm>
                      <a:prstGeom prst="rect">
                        <a:avLst/>
                      </a:prstGeom>
                      <a:noFill/>
                      <a:ln>
                        <a:solidFill>
                          <a:schemeClr val="tx2"/>
                        </a:solidFill>
                      </a:ln>
                      <a:extLst/>
                    </p:spPr>
                  </p:pic>
                </p:oleObj>
              </mc:Fallback>
            </mc:AlternateContent>
          </a:graphicData>
        </a:graphic>
      </p:graphicFrame>
      <p:grpSp>
        <p:nvGrpSpPr>
          <p:cNvPr id="14" name="Skupina 13"/>
          <p:cNvGrpSpPr/>
          <p:nvPr/>
        </p:nvGrpSpPr>
        <p:grpSpPr>
          <a:xfrm>
            <a:off x="1287414" y="3645024"/>
            <a:ext cx="1844426" cy="2448272"/>
            <a:chOff x="1287414" y="3645024"/>
            <a:chExt cx="1844426" cy="2448272"/>
          </a:xfrm>
        </p:grpSpPr>
        <p:grpSp>
          <p:nvGrpSpPr>
            <p:cNvPr id="52" name="Skupina 51"/>
            <p:cNvGrpSpPr/>
            <p:nvPr/>
          </p:nvGrpSpPr>
          <p:grpSpPr>
            <a:xfrm>
              <a:off x="1287414" y="3645024"/>
              <a:ext cx="1844426" cy="2448272"/>
              <a:chOff x="2007494" y="3645024"/>
              <a:chExt cx="1446123" cy="2448272"/>
            </a:xfrm>
          </p:grpSpPr>
          <p:sp>
            <p:nvSpPr>
              <p:cNvPr id="53" name="Obdélník 52"/>
              <p:cNvSpPr/>
              <p:nvPr/>
            </p:nvSpPr>
            <p:spPr>
              <a:xfrm flipV="1">
                <a:off x="2097513" y="3645024"/>
                <a:ext cx="1276957" cy="2448272"/>
              </a:xfrm>
              <a:prstGeom prst="rect">
                <a:avLst/>
              </a:prstGeom>
              <a:gradFill flip="none" rotWithShape="1">
                <a:gsLst>
                  <a:gs pos="50000">
                    <a:schemeClr val="bg1">
                      <a:lumMod val="85000"/>
                    </a:schemeClr>
                  </a:gs>
                  <a:gs pos="0">
                    <a:schemeClr val="bg1"/>
                  </a:gs>
                  <a:gs pos="100000">
                    <a:schemeClr val="bg1">
                      <a:lumMod val="6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cxnSp>
            <p:nvCxnSpPr>
              <p:cNvPr id="60" name="Přímá spojovací čára 11"/>
              <p:cNvCxnSpPr/>
              <p:nvPr/>
            </p:nvCxnSpPr>
            <p:spPr>
              <a:xfrm>
                <a:off x="2007494" y="3645024"/>
                <a:ext cx="1446123" cy="0"/>
              </a:xfrm>
              <a:prstGeom prst="line">
                <a:avLst/>
              </a:prstGeom>
              <a:gradFill flip="none" rotWithShape="1">
                <a:gsLst>
                  <a:gs pos="50000">
                    <a:schemeClr val="bg1">
                      <a:lumMod val="95000"/>
                    </a:schemeClr>
                  </a:gs>
                  <a:gs pos="0">
                    <a:schemeClr val="bg1">
                      <a:lumMod val="95000"/>
                    </a:schemeClr>
                  </a:gs>
                  <a:gs pos="100000">
                    <a:schemeClr val="bg1">
                      <a:lumMod val="85000"/>
                    </a:schemeClr>
                  </a:gs>
                </a:gsLst>
                <a:path path="circle">
                  <a:fillToRect l="50000" t="50000" r="50000" b="50000"/>
                </a:path>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62" name="Skupina 61"/>
            <p:cNvGrpSpPr/>
            <p:nvPr/>
          </p:nvGrpSpPr>
          <p:grpSpPr>
            <a:xfrm>
              <a:off x="1763689" y="4635823"/>
              <a:ext cx="888381" cy="737393"/>
              <a:chOff x="1763689" y="4635823"/>
              <a:chExt cx="888381" cy="737393"/>
            </a:xfrm>
          </p:grpSpPr>
          <p:cxnSp>
            <p:nvCxnSpPr>
              <p:cNvPr id="63" name="Přímá spojnice 62"/>
              <p:cNvCxnSpPr>
                <a:stCxn id="64" idx="1"/>
              </p:cNvCxnSpPr>
              <p:nvPr/>
            </p:nvCxnSpPr>
            <p:spPr>
              <a:xfrm flipH="1" flipV="1">
                <a:off x="1763689" y="4635823"/>
                <a:ext cx="785666" cy="634678"/>
              </a:xfrm>
              <a:prstGeom prst="line">
                <a:avLst/>
              </a:prstGeom>
              <a:ln w="28575">
                <a:solidFill>
                  <a:srgbClr val="C00000"/>
                </a:solidFill>
                <a:prstDash val="solid"/>
                <a:tailEnd type="triangle"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4" name="Ovál 63"/>
              <p:cNvSpPr/>
              <p:nvPr/>
            </p:nvSpPr>
            <p:spPr>
              <a:xfrm>
                <a:off x="2531732" y="5252878"/>
                <a:ext cx="120338" cy="120338"/>
              </a:xfrm>
              <a:prstGeom prst="ellipse">
                <a:avLst/>
              </a:prstGeom>
              <a:solidFill>
                <a:schemeClr val="bg1"/>
              </a:solidFill>
              <a:ln w="28575">
                <a:solidFill>
                  <a:srgbClr val="C00000"/>
                </a:solidFill>
                <a:prstDash val="solid"/>
                <a:tailEnd type="triangle"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grpSp>
          <p:nvGrpSpPr>
            <p:cNvPr id="65" name="Skupina 64"/>
            <p:cNvGrpSpPr/>
            <p:nvPr/>
          </p:nvGrpSpPr>
          <p:grpSpPr>
            <a:xfrm>
              <a:off x="2591901" y="3667546"/>
              <a:ext cx="279655" cy="1561654"/>
              <a:chOff x="2591901" y="3667546"/>
              <a:chExt cx="279655" cy="1561654"/>
            </a:xfrm>
          </p:grpSpPr>
          <p:cxnSp>
            <p:nvCxnSpPr>
              <p:cNvPr id="66" name="Přímá spojnice se šipkou 65"/>
              <p:cNvCxnSpPr/>
              <p:nvPr/>
            </p:nvCxnSpPr>
            <p:spPr>
              <a:xfrm flipV="1">
                <a:off x="2591901" y="3667546"/>
                <a:ext cx="0" cy="156165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67" name="Objekt 66"/>
              <p:cNvGraphicFramePr>
                <a:graphicFrameLocks noChangeAspect="1"/>
              </p:cNvGraphicFramePr>
              <p:nvPr>
                <p:extLst>
                  <p:ext uri="{D42A27DB-BD31-4B8C-83A1-F6EECF244321}">
                    <p14:modId xmlns:p14="http://schemas.microsoft.com/office/powerpoint/2010/main" val="3582612481"/>
                  </p:ext>
                </p:extLst>
              </p:nvPr>
            </p:nvGraphicFramePr>
            <p:xfrm>
              <a:off x="2592156" y="4273153"/>
              <a:ext cx="279400" cy="307975"/>
            </p:xfrm>
            <a:graphic>
              <a:graphicData uri="http://schemas.openxmlformats.org/presentationml/2006/ole">
                <mc:AlternateContent xmlns:mc="http://schemas.openxmlformats.org/markup-compatibility/2006">
                  <mc:Choice xmlns:v="urn:schemas-microsoft-com:vml" Requires="v">
                    <p:oleObj spid="_x0000_s377099" name="Rovnice" r:id="rId6" imgW="126720" imgH="139680" progId="Equation.3">
                      <p:embed/>
                    </p:oleObj>
                  </mc:Choice>
                  <mc:Fallback>
                    <p:oleObj name="Rovnice" r:id="rId6" imgW="126720" imgH="139680" progId="Equation.3">
                      <p:embed/>
                      <p:pic>
                        <p:nvPicPr>
                          <p:cNvPr id="0" name=""/>
                          <p:cNvPicPr>
                            <a:picLocks noChangeAspect="1" noChangeArrowheads="1"/>
                          </p:cNvPicPr>
                          <p:nvPr/>
                        </p:nvPicPr>
                        <p:blipFill>
                          <a:blip r:embed="rId7"/>
                          <a:srcRect/>
                          <a:stretch>
                            <a:fillRect/>
                          </a:stretch>
                        </p:blipFill>
                        <p:spPr bwMode="auto">
                          <a:xfrm>
                            <a:off x="2592156" y="4273153"/>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8" name="Skupina 67"/>
            <p:cNvGrpSpPr/>
            <p:nvPr/>
          </p:nvGrpSpPr>
          <p:grpSpPr>
            <a:xfrm>
              <a:off x="2022782" y="4443050"/>
              <a:ext cx="1008112" cy="1290206"/>
              <a:chOff x="2022782" y="4443050"/>
              <a:chExt cx="1008112" cy="1290206"/>
            </a:xfrm>
          </p:grpSpPr>
          <p:sp>
            <p:nvSpPr>
              <p:cNvPr id="69" name="Oblouk 68"/>
              <p:cNvSpPr/>
              <p:nvPr/>
            </p:nvSpPr>
            <p:spPr>
              <a:xfrm>
                <a:off x="2022782" y="4725144"/>
                <a:ext cx="1008112" cy="1008112"/>
              </a:xfrm>
              <a:prstGeom prst="arc">
                <a:avLst>
                  <a:gd name="adj1" fmla="val 13299327"/>
                  <a:gd name="adj2" fmla="val 16563700"/>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aphicFrame>
            <p:nvGraphicFramePr>
              <p:cNvPr id="70" name="Objekt 69"/>
              <p:cNvGraphicFramePr>
                <a:graphicFrameLocks noChangeAspect="1"/>
              </p:cNvGraphicFramePr>
              <p:nvPr>
                <p:extLst>
                  <p:ext uri="{D42A27DB-BD31-4B8C-83A1-F6EECF244321}">
                    <p14:modId xmlns:p14="http://schemas.microsoft.com/office/powerpoint/2010/main" val="2891725093"/>
                  </p:ext>
                </p:extLst>
              </p:nvPr>
            </p:nvGraphicFramePr>
            <p:xfrm>
              <a:off x="2118939" y="4443050"/>
              <a:ext cx="334962" cy="363537"/>
            </p:xfrm>
            <a:graphic>
              <a:graphicData uri="http://schemas.openxmlformats.org/presentationml/2006/ole">
                <mc:AlternateContent xmlns:mc="http://schemas.openxmlformats.org/markup-compatibility/2006">
                  <mc:Choice xmlns:v="urn:schemas-microsoft-com:vml" Requires="v">
                    <p:oleObj spid="_x0000_s377100" name="Rovnice" r:id="rId8" imgW="152280" imgH="164880" progId="Equation.3">
                      <p:embed/>
                    </p:oleObj>
                  </mc:Choice>
                  <mc:Fallback>
                    <p:oleObj name="Rovnice" r:id="rId8" imgW="152280" imgH="164880" progId="Equation.3">
                      <p:embed/>
                      <p:pic>
                        <p:nvPicPr>
                          <p:cNvPr id="0" name=""/>
                          <p:cNvPicPr>
                            <a:picLocks noChangeAspect="1" noChangeArrowheads="1"/>
                          </p:cNvPicPr>
                          <p:nvPr/>
                        </p:nvPicPr>
                        <p:blipFill>
                          <a:blip r:embed="rId9"/>
                          <a:srcRect/>
                          <a:stretch>
                            <a:fillRect/>
                          </a:stretch>
                        </p:blipFill>
                        <p:spPr bwMode="auto">
                          <a:xfrm>
                            <a:off x="2118939" y="4443050"/>
                            <a:ext cx="3349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nvGrpSpPr>
          <p:cNvPr id="76" name="Skupina 75"/>
          <p:cNvGrpSpPr/>
          <p:nvPr/>
        </p:nvGrpSpPr>
        <p:grpSpPr>
          <a:xfrm>
            <a:off x="3995936" y="4581128"/>
            <a:ext cx="2232248" cy="508699"/>
            <a:chOff x="3995936" y="4581128"/>
            <a:chExt cx="2232248" cy="508699"/>
          </a:xfrm>
        </p:grpSpPr>
        <p:cxnSp>
          <p:nvCxnSpPr>
            <p:cNvPr id="72" name="Přímá spojnice 71"/>
            <p:cNvCxnSpPr/>
            <p:nvPr/>
          </p:nvCxnSpPr>
          <p:spPr>
            <a:xfrm flipH="1">
              <a:off x="3995936" y="4581128"/>
              <a:ext cx="10801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6" name="TextovéPole 45"/>
            <p:cNvSpPr txBox="1"/>
            <p:nvPr/>
          </p:nvSpPr>
          <p:spPr>
            <a:xfrm>
              <a:off x="4080641" y="4720495"/>
              <a:ext cx="2029723" cy="369332"/>
            </a:xfrm>
            <a:prstGeom prst="rect">
              <a:avLst/>
            </a:prstGeom>
            <a:noFill/>
          </p:spPr>
          <p:txBody>
            <a:bodyPr wrap="none" rtlCol="0">
              <a:spAutoFit/>
            </a:bodyPr>
            <a:lstStyle/>
            <a:p>
              <a:pPr algn="ctr"/>
              <a:r>
                <a:rPr lang="en-US" b="1" dirty="0">
                  <a:solidFill>
                    <a:srgbClr val="00B050"/>
                  </a:solidFill>
                  <a:latin typeface="+mn-lt"/>
                </a:rPr>
                <a:t>t</a:t>
              </a:r>
              <a:r>
                <a:rPr lang="en-US" b="1" dirty="0" smtClean="0">
                  <a:solidFill>
                    <a:srgbClr val="00B050"/>
                  </a:solidFill>
                  <a:latin typeface="+mn-lt"/>
                </a:rPr>
                <a:t>ransient terms</a:t>
              </a:r>
            </a:p>
          </p:txBody>
        </p:sp>
        <p:cxnSp>
          <p:nvCxnSpPr>
            <p:cNvPr id="71" name="Přímá spojnice 70"/>
            <p:cNvCxnSpPr/>
            <p:nvPr/>
          </p:nvCxnSpPr>
          <p:spPr>
            <a:xfrm>
              <a:off x="4355976" y="4581128"/>
              <a:ext cx="187220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77" name="Skupina 76"/>
          <p:cNvGrpSpPr/>
          <p:nvPr/>
        </p:nvGrpSpPr>
        <p:grpSpPr>
          <a:xfrm>
            <a:off x="6322772" y="4581128"/>
            <a:ext cx="2281676" cy="508699"/>
            <a:chOff x="6322772" y="4581128"/>
            <a:chExt cx="2281676" cy="508699"/>
          </a:xfrm>
        </p:grpSpPr>
        <p:sp>
          <p:nvSpPr>
            <p:cNvPr id="43" name="TextovéPole 42"/>
            <p:cNvSpPr txBox="1"/>
            <p:nvPr/>
          </p:nvSpPr>
          <p:spPr>
            <a:xfrm>
              <a:off x="6322772" y="4720495"/>
              <a:ext cx="2281676" cy="369332"/>
            </a:xfrm>
            <a:prstGeom prst="rect">
              <a:avLst/>
            </a:prstGeom>
            <a:noFill/>
          </p:spPr>
          <p:txBody>
            <a:bodyPr wrap="square" rtlCol="0">
              <a:spAutoFit/>
            </a:bodyPr>
            <a:lstStyle/>
            <a:p>
              <a:pPr algn="ctr"/>
              <a:r>
                <a:rPr lang="en-US" b="1" dirty="0">
                  <a:solidFill>
                    <a:srgbClr val="C00000"/>
                  </a:solidFill>
                  <a:latin typeface="+mn-lt"/>
                </a:rPr>
                <a:t>a</a:t>
              </a:r>
              <a:r>
                <a:rPr lang="en-US" b="1" dirty="0" smtClean="0">
                  <a:solidFill>
                    <a:srgbClr val="C00000"/>
                  </a:solidFill>
                  <a:latin typeface="+mn-lt"/>
                </a:rPr>
                <a:t>symptotic terms</a:t>
              </a:r>
            </a:p>
          </p:txBody>
        </p:sp>
        <p:cxnSp>
          <p:nvCxnSpPr>
            <p:cNvPr id="17" name="Přímá spojnice 16"/>
            <p:cNvCxnSpPr/>
            <p:nvPr/>
          </p:nvCxnSpPr>
          <p:spPr>
            <a:xfrm>
              <a:off x="6444208" y="4581128"/>
              <a:ext cx="187220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82" name="Skupina 81"/>
          <p:cNvGrpSpPr/>
          <p:nvPr/>
        </p:nvGrpSpPr>
        <p:grpSpPr>
          <a:xfrm>
            <a:off x="4103948" y="2768681"/>
            <a:ext cx="3142207" cy="1196609"/>
            <a:chOff x="4103948" y="2768681"/>
            <a:chExt cx="3142207" cy="1196609"/>
          </a:xfrm>
        </p:grpSpPr>
        <p:sp>
          <p:nvSpPr>
            <p:cNvPr id="47" name="TextovéPole 46"/>
            <p:cNvSpPr txBox="1"/>
            <p:nvPr/>
          </p:nvSpPr>
          <p:spPr>
            <a:xfrm>
              <a:off x="4103948" y="2768681"/>
              <a:ext cx="3142207" cy="430887"/>
            </a:xfrm>
            <a:prstGeom prst="rect">
              <a:avLst/>
            </a:prstGeom>
            <a:noFill/>
          </p:spPr>
          <p:txBody>
            <a:bodyPr wrap="none" rtlCol="0">
              <a:spAutoFit/>
            </a:bodyPr>
            <a:lstStyle/>
            <a:p>
              <a:pPr algn="ctr"/>
              <a:r>
                <a:rPr lang="en-US" sz="2200" dirty="0" smtClean="0">
                  <a:solidFill>
                    <a:schemeClr val="tx2"/>
                  </a:solidFill>
                  <a:latin typeface="+mn-lt"/>
                </a:rPr>
                <a:t>Singular </a:t>
              </a:r>
              <a:r>
                <a:rPr lang="en-US" sz="2200" dirty="0" err="1" smtClean="0">
                  <a:solidFill>
                    <a:schemeClr val="tx2"/>
                  </a:solidFill>
                  <a:latin typeface="+mn-lt"/>
                </a:rPr>
                <a:t>eigenfunctions</a:t>
              </a:r>
              <a:endParaRPr lang="en-US" sz="2200" dirty="0" smtClean="0">
                <a:solidFill>
                  <a:schemeClr val="tx2"/>
                </a:solidFill>
                <a:latin typeface="+mn-lt"/>
              </a:endParaRPr>
            </a:p>
          </p:txBody>
        </p:sp>
        <p:cxnSp>
          <p:nvCxnSpPr>
            <p:cNvPr id="50" name="Přímá spojovací šipka 14"/>
            <p:cNvCxnSpPr/>
            <p:nvPr/>
          </p:nvCxnSpPr>
          <p:spPr>
            <a:xfrm flipH="1">
              <a:off x="5112061" y="3199568"/>
              <a:ext cx="324035" cy="589472"/>
            </a:xfrm>
            <a:prstGeom prst="straightConnector1">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Levá složená závorka 78"/>
            <p:cNvSpPr/>
            <p:nvPr/>
          </p:nvSpPr>
          <p:spPr>
            <a:xfrm rot="5400000">
              <a:off x="5059939" y="3157085"/>
              <a:ext cx="104242" cy="1512168"/>
            </a:xfrm>
            <a:prstGeom prst="leftBrac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Tree>
    <p:extLst>
      <p:ext uri="{BB962C8B-B14F-4D97-AF65-F5344CB8AC3E}">
        <p14:creationId xmlns:p14="http://schemas.microsoft.com/office/powerpoint/2010/main" val="153345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3.33333E-6 -3.7037E-6 L -0.104 -3.7037E-6 " pathEditMode="relative" rAng="0" ptsTypes="AA">
                                      <p:cBhvr>
                                        <p:cTn id="6" dur="500" fill="hold"/>
                                        <p:tgtEl>
                                          <p:spTgt spid="14"/>
                                        </p:tgtEl>
                                        <p:attrNameLst>
                                          <p:attrName>ppt_x</p:attrName>
                                          <p:attrName>ppt_y</p:attrName>
                                        </p:attrNameLst>
                                      </p:cBhvr>
                                      <p:rCtr x="-5208"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childTnLst>
                                </p:cTn>
                              </p:par>
                              <p:par>
                                <p:cTn id="20" presetID="10" presetClass="entr" presetSubtype="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Approximate solution</a:t>
            </a:r>
            <a:endParaRPr lang="en-US" dirty="0"/>
          </a:p>
        </p:txBody>
      </p:sp>
      <p:sp>
        <p:nvSpPr>
          <p:cNvPr id="3" name="Zástupný symbol pro obsah 2"/>
          <p:cNvSpPr>
            <a:spLocks noGrp="1"/>
          </p:cNvSpPr>
          <p:nvPr>
            <p:ph idx="1"/>
          </p:nvPr>
        </p:nvSpPr>
        <p:spPr/>
        <p:txBody>
          <a:bodyPr/>
          <a:lstStyle/>
          <a:p>
            <a:r>
              <a:rPr lang="en-US" b="1" dirty="0" smtClean="0"/>
              <a:t>Use only the discrete asymptotic term</a:t>
            </a:r>
            <a:endParaRPr lang="en-US" sz="2200" dirty="0">
              <a:solidFill>
                <a:schemeClr val="accent1"/>
              </a:solidFill>
            </a:endParaRPr>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25</a:t>
            </a:fld>
            <a:endParaRPr lang="en-US" altLang="en-US"/>
          </a:p>
        </p:txBody>
      </p:sp>
      <p:sp>
        <p:nvSpPr>
          <p:cNvPr id="4" name="Zástupný symbol pro zápatí 3"/>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graphicFrame>
        <p:nvGraphicFramePr>
          <p:cNvPr id="41" name="Object 2"/>
          <p:cNvGraphicFramePr>
            <a:graphicFrameLocks noChangeAspect="1"/>
          </p:cNvGraphicFramePr>
          <p:nvPr>
            <p:extLst>
              <p:ext uri="{D42A27DB-BD31-4B8C-83A1-F6EECF244321}">
                <p14:modId xmlns:p14="http://schemas.microsoft.com/office/powerpoint/2010/main" val="901161705"/>
              </p:ext>
            </p:extLst>
          </p:nvPr>
        </p:nvGraphicFramePr>
        <p:xfrm>
          <a:off x="2783137" y="3649878"/>
          <a:ext cx="5672138" cy="1033462"/>
        </p:xfrm>
        <a:graphic>
          <a:graphicData uri="http://schemas.openxmlformats.org/presentationml/2006/ole">
            <mc:AlternateContent xmlns:mc="http://schemas.openxmlformats.org/markup-compatibility/2006">
              <mc:Choice xmlns:v="urn:schemas-microsoft-com:vml" Requires="v">
                <p:oleObj spid="_x0000_s378076" name="Rovnice" r:id="rId4" imgW="2577960" imgH="469800" progId="Equation.3">
                  <p:embed/>
                </p:oleObj>
              </mc:Choice>
              <mc:Fallback>
                <p:oleObj name="Rovnice" r:id="rId4" imgW="2577960" imgH="469800" progId="Equation.3">
                  <p:embed/>
                  <p:pic>
                    <p:nvPicPr>
                      <p:cNvPr id="0" name=""/>
                      <p:cNvPicPr>
                        <a:picLocks noChangeAspect="1" noChangeArrowheads="1"/>
                      </p:cNvPicPr>
                      <p:nvPr/>
                    </p:nvPicPr>
                    <p:blipFill>
                      <a:blip r:embed="rId5"/>
                      <a:srcRect/>
                      <a:stretch>
                        <a:fillRect/>
                      </a:stretch>
                    </p:blipFill>
                    <p:spPr bwMode="auto">
                      <a:xfrm>
                        <a:off x="2783137" y="3649878"/>
                        <a:ext cx="5672138" cy="1033462"/>
                      </a:xfrm>
                      <a:prstGeom prst="rect">
                        <a:avLst/>
                      </a:prstGeom>
                      <a:noFill/>
                      <a:ln>
                        <a:solidFill>
                          <a:schemeClr val="tx2"/>
                        </a:solidFill>
                      </a:ln>
                      <a:extLst/>
                    </p:spPr>
                  </p:pic>
                </p:oleObj>
              </mc:Fallback>
            </mc:AlternateContent>
          </a:graphicData>
        </a:graphic>
      </p:graphicFrame>
      <p:grpSp>
        <p:nvGrpSpPr>
          <p:cNvPr id="14" name="Skupina 13"/>
          <p:cNvGrpSpPr/>
          <p:nvPr/>
        </p:nvGrpSpPr>
        <p:grpSpPr>
          <a:xfrm>
            <a:off x="333053" y="3645024"/>
            <a:ext cx="1844426" cy="2448272"/>
            <a:chOff x="1287414" y="3645024"/>
            <a:chExt cx="1844426" cy="2448272"/>
          </a:xfrm>
        </p:grpSpPr>
        <p:grpSp>
          <p:nvGrpSpPr>
            <p:cNvPr id="52" name="Skupina 51"/>
            <p:cNvGrpSpPr/>
            <p:nvPr/>
          </p:nvGrpSpPr>
          <p:grpSpPr>
            <a:xfrm>
              <a:off x="1287414" y="3645024"/>
              <a:ext cx="1844426" cy="2448272"/>
              <a:chOff x="2007494" y="3645024"/>
              <a:chExt cx="1446123" cy="2448272"/>
            </a:xfrm>
          </p:grpSpPr>
          <p:sp>
            <p:nvSpPr>
              <p:cNvPr id="53" name="Obdélník 52"/>
              <p:cNvSpPr/>
              <p:nvPr/>
            </p:nvSpPr>
            <p:spPr>
              <a:xfrm flipV="1">
                <a:off x="2097513" y="3645024"/>
                <a:ext cx="1276957" cy="2448272"/>
              </a:xfrm>
              <a:prstGeom prst="rect">
                <a:avLst/>
              </a:prstGeom>
              <a:gradFill flip="none" rotWithShape="1">
                <a:gsLst>
                  <a:gs pos="50000">
                    <a:schemeClr val="bg1">
                      <a:lumMod val="85000"/>
                    </a:schemeClr>
                  </a:gs>
                  <a:gs pos="0">
                    <a:schemeClr val="bg1"/>
                  </a:gs>
                  <a:gs pos="100000">
                    <a:schemeClr val="bg1">
                      <a:lumMod val="6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cxnSp>
            <p:nvCxnSpPr>
              <p:cNvPr id="60" name="Přímá spojovací čára 11"/>
              <p:cNvCxnSpPr/>
              <p:nvPr/>
            </p:nvCxnSpPr>
            <p:spPr>
              <a:xfrm>
                <a:off x="2007494" y="3645024"/>
                <a:ext cx="1446123" cy="0"/>
              </a:xfrm>
              <a:prstGeom prst="line">
                <a:avLst/>
              </a:prstGeom>
              <a:gradFill flip="none" rotWithShape="1">
                <a:gsLst>
                  <a:gs pos="50000">
                    <a:schemeClr val="bg1">
                      <a:lumMod val="95000"/>
                    </a:schemeClr>
                  </a:gs>
                  <a:gs pos="0">
                    <a:schemeClr val="bg1">
                      <a:lumMod val="95000"/>
                    </a:schemeClr>
                  </a:gs>
                  <a:gs pos="100000">
                    <a:schemeClr val="bg1">
                      <a:lumMod val="85000"/>
                    </a:schemeClr>
                  </a:gs>
                </a:gsLst>
                <a:path path="circle">
                  <a:fillToRect l="50000" t="50000" r="50000" b="50000"/>
                </a:path>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62" name="Skupina 61"/>
            <p:cNvGrpSpPr/>
            <p:nvPr/>
          </p:nvGrpSpPr>
          <p:grpSpPr>
            <a:xfrm>
              <a:off x="1763689" y="4635823"/>
              <a:ext cx="888381" cy="737393"/>
              <a:chOff x="1763689" y="4635823"/>
              <a:chExt cx="888381" cy="737393"/>
            </a:xfrm>
          </p:grpSpPr>
          <p:cxnSp>
            <p:nvCxnSpPr>
              <p:cNvPr id="63" name="Přímá spojnice 62"/>
              <p:cNvCxnSpPr>
                <a:stCxn id="64" idx="1"/>
              </p:cNvCxnSpPr>
              <p:nvPr/>
            </p:nvCxnSpPr>
            <p:spPr>
              <a:xfrm flipH="1" flipV="1">
                <a:off x="1763689" y="4635823"/>
                <a:ext cx="785666" cy="634678"/>
              </a:xfrm>
              <a:prstGeom prst="line">
                <a:avLst/>
              </a:prstGeom>
              <a:ln w="28575">
                <a:solidFill>
                  <a:srgbClr val="C00000"/>
                </a:solidFill>
                <a:prstDash val="solid"/>
                <a:tailEnd type="triangle"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4" name="Ovál 63"/>
              <p:cNvSpPr/>
              <p:nvPr/>
            </p:nvSpPr>
            <p:spPr>
              <a:xfrm>
                <a:off x="2531732" y="5252878"/>
                <a:ext cx="120338" cy="120338"/>
              </a:xfrm>
              <a:prstGeom prst="ellipse">
                <a:avLst/>
              </a:prstGeom>
              <a:solidFill>
                <a:schemeClr val="bg1"/>
              </a:solidFill>
              <a:ln w="28575">
                <a:solidFill>
                  <a:srgbClr val="C00000"/>
                </a:solidFill>
                <a:prstDash val="solid"/>
                <a:tailEnd type="triangle"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grpSp>
          <p:nvGrpSpPr>
            <p:cNvPr id="65" name="Skupina 64"/>
            <p:cNvGrpSpPr/>
            <p:nvPr/>
          </p:nvGrpSpPr>
          <p:grpSpPr>
            <a:xfrm>
              <a:off x="2591901" y="3667546"/>
              <a:ext cx="279655" cy="1561654"/>
              <a:chOff x="2591901" y="3667546"/>
              <a:chExt cx="279655" cy="1561654"/>
            </a:xfrm>
          </p:grpSpPr>
          <p:cxnSp>
            <p:nvCxnSpPr>
              <p:cNvPr id="66" name="Přímá spojnice se šipkou 65"/>
              <p:cNvCxnSpPr/>
              <p:nvPr/>
            </p:nvCxnSpPr>
            <p:spPr>
              <a:xfrm flipV="1">
                <a:off x="2591901" y="3667546"/>
                <a:ext cx="0" cy="156165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67" name="Objekt 66"/>
              <p:cNvGraphicFramePr>
                <a:graphicFrameLocks noChangeAspect="1"/>
              </p:cNvGraphicFramePr>
              <p:nvPr>
                <p:extLst>
                  <p:ext uri="{D42A27DB-BD31-4B8C-83A1-F6EECF244321}">
                    <p14:modId xmlns:p14="http://schemas.microsoft.com/office/powerpoint/2010/main" val="1243278263"/>
                  </p:ext>
                </p:extLst>
              </p:nvPr>
            </p:nvGraphicFramePr>
            <p:xfrm>
              <a:off x="2592156" y="4273153"/>
              <a:ext cx="279400" cy="307975"/>
            </p:xfrm>
            <a:graphic>
              <a:graphicData uri="http://schemas.openxmlformats.org/presentationml/2006/ole">
                <mc:AlternateContent xmlns:mc="http://schemas.openxmlformats.org/markup-compatibility/2006">
                  <mc:Choice xmlns:v="urn:schemas-microsoft-com:vml" Requires="v">
                    <p:oleObj spid="_x0000_s378077" name="Rovnice" r:id="rId6" imgW="126720" imgH="139680" progId="Equation.3">
                      <p:embed/>
                    </p:oleObj>
                  </mc:Choice>
                  <mc:Fallback>
                    <p:oleObj name="Rovnice" r:id="rId6" imgW="126720" imgH="139680" progId="Equation.3">
                      <p:embed/>
                      <p:pic>
                        <p:nvPicPr>
                          <p:cNvPr id="0" name=""/>
                          <p:cNvPicPr>
                            <a:picLocks noChangeAspect="1" noChangeArrowheads="1"/>
                          </p:cNvPicPr>
                          <p:nvPr/>
                        </p:nvPicPr>
                        <p:blipFill>
                          <a:blip r:embed="rId7"/>
                          <a:srcRect/>
                          <a:stretch>
                            <a:fillRect/>
                          </a:stretch>
                        </p:blipFill>
                        <p:spPr bwMode="auto">
                          <a:xfrm>
                            <a:off x="2592156" y="4273153"/>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8" name="Skupina 67"/>
            <p:cNvGrpSpPr/>
            <p:nvPr/>
          </p:nvGrpSpPr>
          <p:grpSpPr>
            <a:xfrm>
              <a:off x="2022782" y="4443050"/>
              <a:ext cx="1008112" cy="1290206"/>
              <a:chOff x="2022782" y="4443050"/>
              <a:chExt cx="1008112" cy="1290206"/>
            </a:xfrm>
          </p:grpSpPr>
          <p:sp>
            <p:nvSpPr>
              <p:cNvPr id="69" name="Oblouk 68"/>
              <p:cNvSpPr/>
              <p:nvPr/>
            </p:nvSpPr>
            <p:spPr>
              <a:xfrm>
                <a:off x="2022782" y="4725144"/>
                <a:ext cx="1008112" cy="1008112"/>
              </a:xfrm>
              <a:prstGeom prst="arc">
                <a:avLst>
                  <a:gd name="adj1" fmla="val 13299327"/>
                  <a:gd name="adj2" fmla="val 16563700"/>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aphicFrame>
            <p:nvGraphicFramePr>
              <p:cNvPr id="70" name="Objekt 69"/>
              <p:cNvGraphicFramePr>
                <a:graphicFrameLocks noChangeAspect="1"/>
              </p:cNvGraphicFramePr>
              <p:nvPr>
                <p:extLst>
                  <p:ext uri="{D42A27DB-BD31-4B8C-83A1-F6EECF244321}">
                    <p14:modId xmlns:p14="http://schemas.microsoft.com/office/powerpoint/2010/main" val="3705029256"/>
                  </p:ext>
                </p:extLst>
              </p:nvPr>
            </p:nvGraphicFramePr>
            <p:xfrm>
              <a:off x="2118939" y="4443050"/>
              <a:ext cx="334962" cy="363537"/>
            </p:xfrm>
            <a:graphic>
              <a:graphicData uri="http://schemas.openxmlformats.org/presentationml/2006/ole">
                <mc:AlternateContent xmlns:mc="http://schemas.openxmlformats.org/markup-compatibility/2006">
                  <mc:Choice xmlns:v="urn:schemas-microsoft-com:vml" Requires="v">
                    <p:oleObj spid="_x0000_s378078" name="Rovnice" r:id="rId8" imgW="152280" imgH="164880" progId="Equation.3">
                      <p:embed/>
                    </p:oleObj>
                  </mc:Choice>
                  <mc:Fallback>
                    <p:oleObj name="Rovnice" r:id="rId8" imgW="152280" imgH="164880" progId="Equation.3">
                      <p:embed/>
                      <p:pic>
                        <p:nvPicPr>
                          <p:cNvPr id="0" name=""/>
                          <p:cNvPicPr>
                            <a:picLocks noChangeAspect="1" noChangeArrowheads="1"/>
                          </p:cNvPicPr>
                          <p:nvPr/>
                        </p:nvPicPr>
                        <p:blipFill>
                          <a:blip r:embed="rId9"/>
                          <a:srcRect/>
                          <a:stretch>
                            <a:fillRect/>
                          </a:stretch>
                        </p:blipFill>
                        <p:spPr bwMode="auto">
                          <a:xfrm>
                            <a:off x="2118939" y="4443050"/>
                            <a:ext cx="3349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73" name="Obdélník 72"/>
          <p:cNvSpPr/>
          <p:nvPr/>
        </p:nvSpPr>
        <p:spPr>
          <a:xfrm>
            <a:off x="4093071" y="3684798"/>
            <a:ext cx="2328749" cy="968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77" name="Skupina 76"/>
          <p:cNvGrpSpPr/>
          <p:nvPr/>
        </p:nvGrpSpPr>
        <p:grpSpPr>
          <a:xfrm>
            <a:off x="6322772" y="4581128"/>
            <a:ext cx="2281676" cy="508699"/>
            <a:chOff x="6322772" y="4581128"/>
            <a:chExt cx="2281676" cy="508699"/>
          </a:xfrm>
        </p:grpSpPr>
        <p:sp>
          <p:nvSpPr>
            <p:cNvPr id="43" name="TextovéPole 42"/>
            <p:cNvSpPr txBox="1"/>
            <p:nvPr/>
          </p:nvSpPr>
          <p:spPr>
            <a:xfrm>
              <a:off x="6322772" y="4720495"/>
              <a:ext cx="2281676" cy="369332"/>
            </a:xfrm>
            <a:prstGeom prst="rect">
              <a:avLst/>
            </a:prstGeom>
            <a:noFill/>
          </p:spPr>
          <p:txBody>
            <a:bodyPr wrap="square" rtlCol="0">
              <a:spAutoFit/>
            </a:bodyPr>
            <a:lstStyle/>
            <a:p>
              <a:pPr algn="ctr"/>
              <a:r>
                <a:rPr lang="en-US" b="1" dirty="0">
                  <a:solidFill>
                    <a:srgbClr val="C00000"/>
                  </a:solidFill>
                  <a:latin typeface="+mn-lt"/>
                </a:rPr>
                <a:t>a</a:t>
              </a:r>
              <a:r>
                <a:rPr lang="en-US" b="1" dirty="0" smtClean="0">
                  <a:solidFill>
                    <a:srgbClr val="C00000"/>
                  </a:solidFill>
                  <a:latin typeface="+mn-lt"/>
                </a:rPr>
                <a:t>symptotic terms</a:t>
              </a:r>
            </a:p>
          </p:txBody>
        </p:sp>
        <p:cxnSp>
          <p:nvCxnSpPr>
            <p:cNvPr id="17" name="Přímá spojnice 16"/>
            <p:cNvCxnSpPr/>
            <p:nvPr/>
          </p:nvCxnSpPr>
          <p:spPr>
            <a:xfrm>
              <a:off x="6444208" y="4581128"/>
              <a:ext cx="187220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127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507288" cy="1139825"/>
          </a:xfrm>
        </p:spPr>
        <p:txBody>
          <a:bodyPr/>
          <a:lstStyle/>
          <a:p>
            <a:r>
              <a:rPr lang="en-US" dirty="0"/>
              <a:t>Approximate solution</a:t>
            </a:r>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26</a:t>
            </a:fld>
            <a:endParaRPr lang="en-US" altLang="en-US"/>
          </a:p>
        </p:txBody>
      </p:sp>
      <p:pic>
        <p:nvPicPr>
          <p:cNvPr id="316419" name="Picture 3" descr="C:\devel\2013-biasing\PlotFluence-0.950-0.00.png"/>
          <p:cNvPicPr>
            <a:picLocks noChangeAspect="1" noChangeArrowheads="1"/>
          </p:cNvPicPr>
          <p:nvPr/>
        </p:nvPicPr>
        <p:blipFill>
          <a:blip r:embed="rId3" cstate="print"/>
          <a:srcRect/>
          <a:stretch>
            <a:fillRect/>
          </a:stretch>
        </p:blipFill>
        <p:spPr bwMode="auto">
          <a:xfrm>
            <a:off x="467544" y="2867013"/>
            <a:ext cx="3832381" cy="2384762"/>
          </a:xfrm>
          <a:prstGeom prst="rect">
            <a:avLst/>
          </a:prstGeom>
          <a:noFill/>
        </p:spPr>
      </p:pic>
      <p:cxnSp>
        <p:nvCxnSpPr>
          <p:cNvPr id="14" name="Přímá spojovací čára 13"/>
          <p:cNvCxnSpPr/>
          <p:nvPr/>
        </p:nvCxnSpPr>
        <p:spPr>
          <a:xfrm flipH="1" flipV="1">
            <a:off x="23111" y="2707759"/>
            <a:ext cx="4854173" cy="2808314"/>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1403648" y="2564904"/>
            <a:ext cx="1890261" cy="430887"/>
          </a:xfrm>
          <a:prstGeom prst="rect">
            <a:avLst/>
          </a:prstGeom>
          <a:noFill/>
        </p:spPr>
        <p:txBody>
          <a:bodyPr wrap="none" rtlCol="0">
            <a:spAutoFit/>
          </a:bodyPr>
          <a:lstStyle/>
          <a:p>
            <a:r>
              <a:rPr lang="en-US" sz="2200" dirty="0" smtClean="0">
                <a:solidFill>
                  <a:schemeClr val="tx2"/>
                </a:solidFill>
                <a:latin typeface="+mn-lt"/>
              </a:rPr>
              <a:t>albedo = 0.95</a:t>
            </a:r>
          </a:p>
        </p:txBody>
      </p:sp>
      <p:sp>
        <p:nvSpPr>
          <p:cNvPr id="23" name="TextovéPole 22"/>
          <p:cNvSpPr txBox="1"/>
          <p:nvPr/>
        </p:nvSpPr>
        <p:spPr>
          <a:xfrm rot="16200000">
            <a:off x="-290031" y="3890117"/>
            <a:ext cx="1055097" cy="338554"/>
          </a:xfrm>
          <a:prstGeom prst="rect">
            <a:avLst/>
          </a:prstGeom>
          <a:noFill/>
        </p:spPr>
        <p:txBody>
          <a:bodyPr wrap="none" rtlCol="0">
            <a:spAutoFit/>
          </a:bodyPr>
          <a:lstStyle/>
          <a:p>
            <a:r>
              <a:rPr lang="en-US" sz="1600" b="1" dirty="0" smtClean="0">
                <a:solidFill>
                  <a:schemeClr val="tx2"/>
                </a:solidFill>
                <a:latin typeface="+mn-lt"/>
              </a:rPr>
              <a:t>solution</a:t>
            </a:r>
          </a:p>
        </p:txBody>
      </p:sp>
      <p:sp>
        <p:nvSpPr>
          <p:cNvPr id="24" name="TextovéPole 23"/>
          <p:cNvSpPr txBox="1"/>
          <p:nvPr/>
        </p:nvSpPr>
        <p:spPr>
          <a:xfrm>
            <a:off x="2051720" y="5185927"/>
            <a:ext cx="880369" cy="338554"/>
          </a:xfrm>
          <a:prstGeom prst="rect">
            <a:avLst/>
          </a:prstGeom>
          <a:noFill/>
        </p:spPr>
        <p:txBody>
          <a:bodyPr wrap="none" rtlCol="0">
            <a:spAutoFit/>
          </a:bodyPr>
          <a:lstStyle/>
          <a:p>
            <a:r>
              <a:rPr lang="en-US" sz="1600" dirty="0">
                <a:solidFill>
                  <a:schemeClr val="tx2"/>
                </a:solidFill>
                <a:latin typeface="+mn-lt"/>
              </a:rPr>
              <a:t>d</a:t>
            </a:r>
            <a:r>
              <a:rPr lang="en-US" sz="1600" dirty="0" smtClean="0">
                <a:solidFill>
                  <a:schemeClr val="tx2"/>
                </a:solidFill>
                <a:latin typeface="+mn-lt"/>
              </a:rPr>
              <a:t>epth </a:t>
            </a:r>
            <a:r>
              <a:rPr lang="en-US" sz="1600" b="1" dirty="0" smtClean="0">
                <a:solidFill>
                  <a:schemeClr val="tx2"/>
                </a:solidFill>
                <a:latin typeface="+mn-lt"/>
              </a:rPr>
              <a:t>x</a:t>
            </a:r>
          </a:p>
        </p:txBody>
      </p:sp>
      <p:grpSp>
        <p:nvGrpSpPr>
          <p:cNvPr id="7" name="Skupina 6"/>
          <p:cNvGrpSpPr/>
          <p:nvPr/>
        </p:nvGrpSpPr>
        <p:grpSpPr>
          <a:xfrm>
            <a:off x="3851920" y="2564904"/>
            <a:ext cx="5040560" cy="2944337"/>
            <a:chOff x="3851920" y="1916832"/>
            <a:chExt cx="5040560" cy="2944337"/>
          </a:xfrm>
        </p:grpSpPr>
        <p:grpSp>
          <p:nvGrpSpPr>
            <p:cNvPr id="6" name="Skupina 5"/>
            <p:cNvGrpSpPr/>
            <p:nvPr/>
          </p:nvGrpSpPr>
          <p:grpSpPr>
            <a:xfrm>
              <a:off x="3851920" y="2059687"/>
              <a:ext cx="5040560" cy="2664296"/>
              <a:chOff x="3851920" y="2059687"/>
              <a:chExt cx="5040560" cy="2664296"/>
            </a:xfrm>
          </p:grpSpPr>
          <p:pic>
            <p:nvPicPr>
              <p:cNvPr id="316420" name="Picture 4" descr="C:\devel\2013-biasing\PlotFluence-0.200-0.00.png"/>
              <p:cNvPicPr>
                <a:picLocks noChangeAspect="1" noChangeArrowheads="1"/>
              </p:cNvPicPr>
              <p:nvPr/>
            </p:nvPicPr>
            <p:blipFill>
              <a:blip r:embed="rId4" cstate="print"/>
              <a:srcRect/>
              <a:stretch>
                <a:fillRect/>
              </a:stretch>
            </p:blipFill>
            <p:spPr bwMode="auto">
              <a:xfrm>
                <a:off x="4644008" y="2203703"/>
                <a:ext cx="3893333" cy="2400000"/>
              </a:xfrm>
              <a:prstGeom prst="rect">
                <a:avLst/>
              </a:prstGeom>
              <a:noFill/>
            </p:spPr>
          </p:pic>
          <p:cxnSp>
            <p:nvCxnSpPr>
              <p:cNvPr id="20" name="Přímá spojovací čára 19"/>
              <p:cNvCxnSpPr/>
              <p:nvPr/>
            </p:nvCxnSpPr>
            <p:spPr>
              <a:xfrm flipH="1" flipV="1">
                <a:off x="3851920" y="2059687"/>
                <a:ext cx="5040560" cy="2664296"/>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1" name="TextovéPole 30"/>
            <p:cNvSpPr txBox="1"/>
            <p:nvPr/>
          </p:nvSpPr>
          <p:spPr>
            <a:xfrm>
              <a:off x="6012160" y="1916832"/>
              <a:ext cx="1737976" cy="430887"/>
            </a:xfrm>
            <a:prstGeom prst="rect">
              <a:avLst/>
            </a:prstGeom>
            <a:noFill/>
          </p:spPr>
          <p:txBody>
            <a:bodyPr wrap="none" rtlCol="0">
              <a:spAutoFit/>
            </a:bodyPr>
            <a:lstStyle/>
            <a:p>
              <a:r>
                <a:rPr lang="en-US" sz="2200" dirty="0" err="1" smtClean="0">
                  <a:solidFill>
                    <a:schemeClr val="tx2"/>
                  </a:solidFill>
                  <a:latin typeface="+mn-lt"/>
                </a:rPr>
                <a:t>albedo</a:t>
              </a:r>
              <a:r>
                <a:rPr lang="en-US" sz="2200" dirty="0" smtClean="0">
                  <a:solidFill>
                    <a:schemeClr val="tx2"/>
                  </a:solidFill>
                  <a:latin typeface="+mn-lt"/>
                </a:rPr>
                <a:t> = 0.2</a:t>
              </a:r>
            </a:p>
          </p:txBody>
        </p:sp>
        <p:sp>
          <p:nvSpPr>
            <p:cNvPr id="25" name="TextovéPole 24"/>
            <p:cNvSpPr txBox="1"/>
            <p:nvPr/>
          </p:nvSpPr>
          <p:spPr>
            <a:xfrm>
              <a:off x="6228184" y="4522615"/>
              <a:ext cx="883575" cy="338554"/>
            </a:xfrm>
            <a:prstGeom prst="rect">
              <a:avLst/>
            </a:prstGeom>
            <a:noFill/>
          </p:spPr>
          <p:txBody>
            <a:bodyPr wrap="none" rtlCol="0">
              <a:spAutoFit/>
            </a:bodyPr>
            <a:lstStyle/>
            <a:p>
              <a:r>
                <a:rPr lang="en-US" sz="1600" dirty="0">
                  <a:solidFill>
                    <a:schemeClr val="tx2"/>
                  </a:solidFill>
                  <a:latin typeface="+mn-lt"/>
                </a:rPr>
                <a:t>d</a:t>
              </a:r>
              <a:r>
                <a:rPr lang="en-US" sz="1600" dirty="0" smtClean="0">
                  <a:solidFill>
                    <a:schemeClr val="tx2"/>
                  </a:solidFill>
                  <a:latin typeface="+mn-lt"/>
                </a:rPr>
                <a:t>epth</a:t>
              </a:r>
              <a:r>
                <a:rPr lang="en-US" sz="1600" b="1" dirty="0" smtClean="0">
                  <a:solidFill>
                    <a:schemeClr val="tx2"/>
                  </a:solidFill>
                  <a:latin typeface="+mn-lt"/>
                </a:rPr>
                <a:t> x</a:t>
              </a:r>
            </a:p>
          </p:txBody>
        </p:sp>
      </p:grpSp>
      <p:sp>
        <p:nvSpPr>
          <p:cNvPr id="4" name="Zástupný symbol pro zápatí 3"/>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
        <p:nvSpPr>
          <p:cNvPr id="10" name="Zástupný symbol pro obsah 9"/>
          <p:cNvSpPr>
            <a:spLocks noGrp="1"/>
          </p:cNvSpPr>
          <p:nvPr>
            <p:ph idx="1"/>
          </p:nvPr>
        </p:nvSpPr>
        <p:spPr/>
        <p:txBody>
          <a:bodyPr/>
          <a:lstStyle/>
          <a:p>
            <a:r>
              <a:rPr lang="en-US" b="1" dirty="0"/>
              <a:t>Use only the discrete asymptotic term</a:t>
            </a:r>
            <a:endParaRPr lang="en-US" sz="2200" dirty="0">
              <a:solidFill>
                <a:schemeClr val="accent1"/>
              </a:solidFill>
            </a:endParaRPr>
          </a:p>
          <a:p>
            <a:endParaRPr lang="cs-CZ" dirty="0"/>
          </a:p>
        </p:txBody>
      </p:sp>
    </p:spTree>
    <p:extLst>
      <p:ext uri="{BB962C8B-B14F-4D97-AF65-F5344CB8AC3E}">
        <p14:creationId xmlns:p14="http://schemas.microsoft.com/office/powerpoint/2010/main" val="157668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Objekt 44"/>
          <p:cNvGraphicFramePr>
            <a:graphicFrameLocks noChangeAspect="1"/>
          </p:cNvGraphicFramePr>
          <p:nvPr>
            <p:extLst>
              <p:ext uri="{D42A27DB-BD31-4B8C-83A1-F6EECF244321}">
                <p14:modId xmlns:p14="http://schemas.microsoft.com/office/powerpoint/2010/main" val="3690665"/>
              </p:ext>
            </p:extLst>
          </p:nvPr>
        </p:nvGraphicFramePr>
        <p:xfrm>
          <a:off x="1865682" y="1408881"/>
          <a:ext cx="5838825" cy="1516063"/>
        </p:xfrm>
        <a:graphic>
          <a:graphicData uri="http://schemas.openxmlformats.org/presentationml/2006/ole">
            <mc:AlternateContent xmlns:mc="http://schemas.openxmlformats.org/markup-compatibility/2006">
              <mc:Choice xmlns:v="urn:schemas-microsoft-com:vml" Requires="v">
                <p:oleObj spid="_x0000_s373309" name="Rovnice" r:id="rId4" imgW="2654280" imgH="685800" progId="Equation.3">
                  <p:embed/>
                </p:oleObj>
              </mc:Choice>
              <mc:Fallback>
                <p:oleObj name="Rovnice" r:id="rId4" imgW="2654280" imgH="685800" progId="Equation.3">
                  <p:embed/>
                  <p:pic>
                    <p:nvPicPr>
                      <p:cNvPr id="0" name="Objekt 31"/>
                      <p:cNvPicPr>
                        <a:picLocks noChangeAspect="1" noChangeArrowheads="1"/>
                      </p:cNvPicPr>
                      <p:nvPr/>
                    </p:nvPicPr>
                    <p:blipFill>
                      <a:blip r:embed="rId5"/>
                      <a:srcRect/>
                      <a:stretch>
                        <a:fillRect/>
                      </a:stretch>
                    </p:blipFill>
                    <p:spPr bwMode="auto">
                      <a:xfrm>
                        <a:off x="1865682" y="1408881"/>
                        <a:ext cx="5838825"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9" name="Skupina 18"/>
          <p:cNvGrpSpPr/>
          <p:nvPr/>
        </p:nvGrpSpPr>
        <p:grpSpPr>
          <a:xfrm>
            <a:off x="1287414" y="3645024"/>
            <a:ext cx="6668962" cy="2448272"/>
            <a:chOff x="2007494" y="3645024"/>
            <a:chExt cx="5228802" cy="2448272"/>
          </a:xfrm>
        </p:grpSpPr>
        <p:sp>
          <p:nvSpPr>
            <p:cNvPr id="20" name="Obdélník 19"/>
            <p:cNvSpPr/>
            <p:nvPr/>
          </p:nvSpPr>
          <p:spPr>
            <a:xfrm flipV="1">
              <a:off x="2097513" y="3645024"/>
              <a:ext cx="4996040" cy="2448272"/>
            </a:xfrm>
            <a:prstGeom prst="rect">
              <a:avLst/>
            </a:prstGeom>
            <a:gradFill flip="none" rotWithShape="1">
              <a:gsLst>
                <a:gs pos="50000">
                  <a:schemeClr val="bg1">
                    <a:lumMod val="85000"/>
                  </a:schemeClr>
                </a:gs>
                <a:gs pos="0">
                  <a:schemeClr val="bg1"/>
                </a:gs>
                <a:gs pos="100000">
                  <a:schemeClr val="bg1">
                    <a:lumMod val="6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cxnSp>
          <p:nvCxnSpPr>
            <p:cNvPr id="21" name="Přímá spojovací čára 11"/>
            <p:cNvCxnSpPr/>
            <p:nvPr/>
          </p:nvCxnSpPr>
          <p:spPr>
            <a:xfrm>
              <a:off x="2007494" y="3645024"/>
              <a:ext cx="5228802" cy="0"/>
            </a:xfrm>
            <a:prstGeom prst="line">
              <a:avLst/>
            </a:prstGeom>
            <a:gradFill flip="none" rotWithShape="1">
              <a:gsLst>
                <a:gs pos="50000">
                  <a:schemeClr val="bg1">
                    <a:lumMod val="95000"/>
                  </a:schemeClr>
                </a:gs>
                <a:gs pos="0">
                  <a:schemeClr val="bg1">
                    <a:lumMod val="95000"/>
                  </a:schemeClr>
                </a:gs>
                <a:gs pos="100000">
                  <a:schemeClr val="bg1">
                    <a:lumMod val="85000"/>
                  </a:schemeClr>
                </a:gs>
              </a:gsLst>
              <a:path path="circle">
                <a:fillToRect l="50000" t="50000" r="50000" b="50000"/>
              </a:path>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grpSp>
      <p:cxnSp>
        <p:nvCxnSpPr>
          <p:cNvPr id="41" name="Přímá spojnice 40"/>
          <p:cNvCxnSpPr/>
          <p:nvPr/>
        </p:nvCxnSpPr>
        <p:spPr>
          <a:xfrm flipH="1" flipV="1">
            <a:off x="3347864" y="3798021"/>
            <a:ext cx="1823052" cy="1472699"/>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p:txBody>
          <a:bodyPr/>
          <a:lstStyle/>
          <a:p>
            <a:r>
              <a:rPr lang="en-US" dirty="0" smtClean="0"/>
              <a:t>Distance sampling</a:t>
            </a:r>
            <a:endParaRPr lang="cs-CZ" dirty="0"/>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27</a:t>
            </a:fld>
            <a:endParaRPr lang="en-US" altLang="en-US">
              <a:solidFill>
                <a:prstClr val="black"/>
              </a:solidFill>
            </a:endParaRPr>
          </a:p>
        </p:txBody>
      </p:sp>
      <p:sp>
        <p:nvSpPr>
          <p:cNvPr id="5" name="Zástupný symbol pro zápatí 4"/>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grpSp>
        <p:nvGrpSpPr>
          <p:cNvPr id="23" name="Skupina 22"/>
          <p:cNvGrpSpPr/>
          <p:nvPr/>
        </p:nvGrpSpPr>
        <p:grpSpPr>
          <a:xfrm>
            <a:off x="4384915" y="4635823"/>
            <a:ext cx="888381" cy="737393"/>
            <a:chOff x="1763689" y="4635823"/>
            <a:chExt cx="888381" cy="737393"/>
          </a:xfrm>
        </p:grpSpPr>
        <p:cxnSp>
          <p:nvCxnSpPr>
            <p:cNvPr id="24" name="Přímá spojnice 23"/>
            <p:cNvCxnSpPr>
              <a:stCxn id="25" idx="1"/>
            </p:cNvCxnSpPr>
            <p:nvPr/>
          </p:nvCxnSpPr>
          <p:spPr>
            <a:xfrm flipH="1" flipV="1">
              <a:off x="1763689" y="4635823"/>
              <a:ext cx="785666" cy="634678"/>
            </a:xfrm>
            <a:prstGeom prst="line">
              <a:avLst/>
            </a:prstGeom>
            <a:ln w="28575">
              <a:solidFill>
                <a:srgbClr val="C00000"/>
              </a:solidFill>
              <a:prstDash val="solid"/>
              <a:tailEnd type="triangle"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Ovál 24"/>
            <p:cNvSpPr/>
            <p:nvPr/>
          </p:nvSpPr>
          <p:spPr>
            <a:xfrm>
              <a:off x="2531732" y="5252878"/>
              <a:ext cx="120338" cy="120338"/>
            </a:xfrm>
            <a:prstGeom prst="ellipse">
              <a:avLst/>
            </a:prstGeom>
            <a:solidFill>
              <a:schemeClr val="bg1"/>
            </a:solidFill>
            <a:ln w="28575">
              <a:solidFill>
                <a:srgbClr val="C00000"/>
              </a:solidFill>
              <a:prstDash val="solid"/>
              <a:tailEnd type="triangle"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grpSp>
        <p:nvGrpSpPr>
          <p:cNvPr id="26" name="Skupina 25"/>
          <p:cNvGrpSpPr/>
          <p:nvPr/>
        </p:nvGrpSpPr>
        <p:grpSpPr>
          <a:xfrm>
            <a:off x="5213127" y="3667546"/>
            <a:ext cx="279655" cy="1561654"/>
            <a:chOff x="2591901" y="3667546"/>
            <a:chExt cx="279655" cy="1561654"/>
          </a:xfrm>
        </p:grpSpPr>
        <p:cxnSp>
          <p:nvCxnSpPr>
            <p:cNvPr id="27" name="Přímá spojnice se šipkou 26"/>
            <p:cNvCxnSpPr/>
            <p:nvPr/>
          </p:nvCxnSpPr>
          <p:spPr>
            <a:xfrm flipV="1">
              <a:off x="2591901" y="3667546"/>
              <a:ext cx="0" cy="156165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28" name="Objekt 27"/>
            <p:cNvGraphicFramePr>
              <a:graphicFrameLocks noChangeAspect="1"/>
            </p:cNvGraphicFramePr>
            <p:nvPr>
              <p:extLst>
                <p:ext uri="{D42A27DB-BD31-4B8C-83A1-F6EECF244321}">
                  <p14:modId xmlns:p14="http://schemas.microsoft.com/office/powerpoint/2010/main" val="1860109666"/>
                </p:ext>
              </p:extLst>
            </p:nvPr>
          </p:nvGraphicFramePr>
          <p:xfrm>
            <a:off x="2592156" y="4273153"/>
            <a:ext cx="279400" cy="307975"/>
          </p:xfrm>
          <a:graphic>
            <a:graphicData uri="http://schemas.openxmlformats.org/presentationml/2006/ole">
              <mc:AlternateContent xmlns:mc="http://schemas.openxmlformats.org/markup-compatibility/2006">
                <mc:Choice xmlns:v="urn:schemas-microsoft-com:vml" Requires="v">
                  <p:oleObj spid="_x0000_s373310" name="Rovnice" r:id="rId6" imgW="126720" imgH="139680" progId="Equation.3">
                    <p:embed/>
                  </p:oleObj>
                </mc:Choice>
                <mc:Fallback>
                  <p:oleObj name="Rovnice" r:id="rId6" imgW="126720" imgH="139680" progId="Equation.3">
                    <p:embed/>
                    <p:pic>
                      <p:nvPicPr>
                        <p:cNvPr id="0" name=""/>
                        <p:cNvPicPr>
                          <a:picLocks noChangeAspect="1" noChangeArrowheads="1"/>
                        </p:cNvPicPr>
                        <p:nvPr/>
                      </p:nvPicPr>
                      <p:blipFill>
                        <a:blip r:embed="rId7"/>
                        <a:srcRect/>
                        <a:stretch>
                          <a:fillRect/>
                        </a:stretch>
                      </p:blipFill>
                      <p:spPr bwMode="auto">
                        <a:xfrm>
                          <a:off x="2592156" y="4273153"/>
                          <a:ext cx="27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9" name="Skupina 28"/>
          <p:cNvGrpSpPr/>
          <p:nvPr/>
        </p:nvGrpSpPr>
        <p:grpSpPr>
          <a:xfrm>
            <a:off x="4644008" y="4443050"/>
            <a:ext cx="1008112" cy="1290206"/>
            <a:chOff x="2022782" y="4443050"/>
            <a:chExt cx="1008112" cy="1290206"/>
          </a:xfrm>
        </p:grpSpPr>
        <p:sp>
          <p:nvSpPr>
            <p:cNvPr id="30" name="Oblouk 29"/>
            <p:cNvSpPr/>
            <p:nvPr/>
          </p:nvSpPr>
          <p:spPr>
            <a:xfrm>
              <a:off x="2022782" y="4725144"/>
              <a:ext cx="1008112" cy="1008112"/>
            </a:xfrm>
            <a:prstGeom prst="arc">
              <a:avLst>
                <a:gd name="adj1" fmla="val 13299327"/>
                <a:gd name="adj2" fmla="val 16563700"/>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aphicFrame>
          <p:nvGraphicFramePr>
            <p:cNvPr id="31" name="Objekt 30"/>
            <p:cNvGraphicFramePr>
              <a:graphicFrameLocks noChangeAspect="1"/>
            </p:cNvGraphicFramePr>
            <p:nvPr>
              <p:extLst>
                <p:ext uri="{D42A27DB-BD31-4B8C-83A1-F6EECF244321}">
                  <p14:modId xmlns:p14="http://schemas.microsoft.com/office/powerpoint/2010/main" val="564919794"/>
                </p:ext>
              </p:extLst>
            </p:nvPr>
          </p:nvGraphicFramePr>
          <p:xfrm>
            <a:off x="2118939" y="4443050"/>
            <a:ext cx="334962" cy="363537"/>
          </p:xfrm>
          <a:graphic>
            <a:graphicData uri="http://schemas.openxmlformats.org/presentationml/2006/ole">
              <mc:AlternateContent xmlns:mc="http://schemas.openxmlformats.org/markup-compatibility/2006">
                <mc:Choice xmlns:v="urn:schemas-microsoft-com:vml" Requires="v">
                  <p:oleObj spid="_x0000_s373311" name="Rovnice" r:id="rId8" imgW="152280" imgH="164880" progId="Equation.3">
                    <p:embed/>
                  </p:oleObj>
                </mc:Choice>
                <mc:Fallback>
                  <p:oleObj name="Rovnice" r:id="rId8" imgW="152280" imgH="164880" progId="Equation.3">
                    <p:embed/>
                    <p:pic>
                      <p:nvPicPr>
                        <p:cNvPr id="0" name=""/>
                        <p:cNvPicPr>
                          <a:picLocks noChangeAspect="1" noChangeArrowheads="1"/>
                        </p:cNvPicPr>
                        <p:nvPr/>
                      </p:nvPicPr>
                      <p:blipFill>
                        <a:blip r:embed="rId9"/>
                        <a:srcRect/>
                        <a:stretch>
                          <a:fillRect/>
                        </a:stretch>
                      </p:blipFill>
                      <p:spPr bwMode="auto">
                        <a:xfrm>
                          <a:off x="2118939" y="4443050"/>
                          <a:ext cx="3349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5" name="TextovéPole 34"/>
          <p:cNvSpPr txBox="1"/>
          <p:nvPr/>
        </p:nvSpPr>
        <p:spPr>
          <a:xfrm>
            <a:off x="3158668" y="1916832"/>
            <a:ext cx="1903740" cy="369332"/>
          </a:xfrm>
          <a:prstGeom prst="rect">
            <a:avLst/>
          </a:prstGeom>
          <a:noFill/>
        </p:spPr>
        <p:txBody>
          <a:bodyPr wrap="square" rtlCol="0">
            <a:spAutoFit/>
          </a:bodyPr>
          <a:lstStyle/>
          <a:p>
            <a:pPr algn="r"/>
            <a:r>
              <a:rPr lang="en-US" b="1" dirty="0" smtClean="0">
                <a:solidFill>
                  <a:srgbClr val="00B050"/>
                </a:solidFill>
                <a:latin typeface="+mn-lt"/>
              </a:rPr>
              <a:t>transmittance</a:t>
            </a:r>
          </a:p>
        </p:txBody>
      </p:sp>
      <p:cxnSp>
        <p:nvCxnSpPr>
          <p:cNvPr id="36" name="Přímá spojnice 35"/>
          <p:cNvCxnSpPr/>
          <p:nvPr/>
        </p:nvCxnSpPr>
        <p:spPr>
          <a:xfrm>
            <a:off x="3451404" y="1916832"/>
            <a:ext cx="136815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4910699" y="1916832"/>
            <a:ext cx="1605517" cy="369332"/>
          </a:xfrm>
          <a:prstGeom prst="rect">
            <a:avLst/>
          </a:prstGeom>
          <a:noFill/>
        </p:spPr>
        <p:txBody>
          <a:bodyPr wrap="square" rtlCol="0">
            <a:spAutoFit/>
          </a:bodyPr>
          <a:lstStyle/>
          <a:p>
            <a:pPr algn="ctr"/>
            <a:r>
              <a:rPr lang="en-US" b="1" dirty="0" smtClean="0">
                <a:solidFill>
                  <a:srgbClr val="C00000"/>
                </a:solidFill>
                <a:latin typeface="+mn-lt"/>
              </a:rPr>
              <a:t>solution</a:t>
            </a:r>
          </a:p>
        </p:txBody>
      </p:sp>
      <p:cxnSp>
        <p:nvCxnSpPr>
          <p:cNvPr id="39" name="Přímá spojnice 38"/>
          <p:cNvCxnSpPr/>
          <p:nvPr/>
        </p:nvCxnSpPr>
        <p:spPr>
          <a:xfrm>
            <a:off x="4910699" y="1916832"/>
            <a:ext cx="160551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Ovál 41"/>
          <p:cNvSpPr/>
          <p:nvPr/>
        </p:nvSpPr>
        <p:spPr>
          <a:xfrm>
            <a:off x="3652206" y="4025929"/>
            <a:ext cx="120338" cy="120338"/>
          </a:xfrm>
          <a:prstGeom prst="ellipse">
            <a:avLst/>
          </a:prstGeom>
          <a:solidFill>
            <a:schemeClr val="bg1"/>
          </a:solidFill>
          <a:ln w="28575">
            <a:solidFill>
              <a:srgbClr val="C00000"/>
            </a:solidFill>
            <a:prstDash val="solid"/>
            <a:tailEnd type="triangle"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3" name="Levá složená závorka 42"/>
          <p:cNvSpPr/>
          <p:nvPr/>
        </p:nvSpPr>
        <p:spPr>
          <a:xfrm rot="18508438">
            <a:off x="4343030" y="3882868"/>
            <a:ext cx="75588" cy="1812924"/>
          </a:xfrm>
          <a:prstGeom prst="leftBrac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aphicFrame>
        <p:nvGraphicFramePr>
          <p:cNvPr id="44" name="Objekt 43"/>
          <p:cNvGraphicFramePr>
            <a:graphicFrameLocks noChangeAspect="1"/>
          </p:cNvGraphicFramePr>
          <p:nvPr>
            <p:extLst>
              <p:ext uri="{D42A27DB-BD31-4B8C-83A1-F6EECF244321}">
                <p14:modId xmlns:p14="http://schemas.microsoft.com/office/powerpoint/2010/main" val="4170314612"/>
              </p:ext>
            </p:extLst>
          </p:nvPr>
        </p:nvGraphicFramePr>
        <p:xfrm>
          <a:off x="4138613" y="4800600"/>
          <a:ext cx="252412" cy="306388"/>
        </p:xfrm>
        <a:graphic>
          <a:graphicData uri="http://schemas.openxmlformats.org/presentationml/2006/ole">
            <mc:AlternateContent xmlns:mc="http://schemas.openxmlformats.org/markup-compatibility/2006">
              <mc:Choice xmlns:v="urn:schemas-microsoft-com:vml" Requires="v">
                <p:oleObj spid="_x0000_s373312" name="Rovnice" r:id="rId10" imgW="114120" imgH="139680" progId="Equation.3">
                  <p:embed/>
                </p:oleObj>
              </mc:Choice>
              <mc:Fallback>
                <p:oleObj name="Rovnice" r:id="rId10" imgW="114120" imgH="139680" progId="Equation.3">
                  <p:embed/>
                  <p:pic>
                    <p:nvPicPr>
                      <p:cNvPr id="0" name=""/>
                      <p:cNvPicPr>
                        <a:picLocks noChangeAspect="1" noChangeArrowheads="1"/>
                      </p:cNvPicPr>
                      <p:nvPr/>
                    </p:nvPicPr>
                    <p:blipFill>
                      <a:blip r:embed="rId11"/>
                      <a:srcRect/>
                      <a:stretch>
                        <a:fillRect/>
                      </a:stretch>
                    </p:blipFill>
                    <p:spPr bwMode="auto">
                      <a:xfrm>
                        <a:off x="4138613" y="4800600"/>
                        <a:ext cx="252412" cy="306388"/>
                      </a:xfrm>
                      <a:prstGeom prst="rect">
                        <a:avLst/>
                      </a:prstGeom>
                      <a:noFill/>
                      <a:ln>
                        <a:noFill/>
                      </a:ln>
                      <a:extLst/>
                    </p:spPr>
                  </p:pic>
                </p:oleObj>
              </mc:Fallback>
            </mc:AlternateContent>
          </a:graphicData>
        </a:graphic>
      </p:graphicFrame>
      <p:sp>
        <p:nvSpPr>
          <p:cNvPr id="46" name="TextovéPole 45"/>
          <p:cNvSpPr txBox="1"/>
          <p:nvPr/>
        </p:nvSpPr>
        <p:spPr>
          <a:xfrm>
            <a:off x="5428804" y="2924944"/>
            <a:ext cx="2345514" cy="461665"/>
          </a:xfrm>
          <a:prstGeom prst="rect">
            <a:avLst/>
          </a:prstGeom>
          <a:noFill/>
        </p:spPr>
        <p:txBody>
          <a:bodyPr wrap="none" rtlCol="0">
            <a:spAutoFit/>
          </a:bodyPr>
          <a:lstStyle/>
          <a:p>
            <a:r>
              <a:rPr lang="en-US" sz="2400" dirty="0">
                <a:solidFill>
                  <a:schemeClr val="tx2"/>
                </a:solidFill>
                <a:latin typeface="+mn-lt"/>
              </a:rPr>
              <a:t>p</a:t>
            </a:r>
            <a:r>
              <a:rPr lang="en-US" sz="2400" dirty="0" smtClean="0">
                <a:solidFill>
                  <a:schemeClr val="tx2"/>
                </a:solidFill>
                <a:latin typeface="+mn-lt"/>
              </a:rPr>
              <a:t>ath stretching!</a:t>
            </a:r>
            <a:endParaRPr lang="cs-CZ" sz="2400" dirty="0" smtClean="0">
              <a:solidFill>
                <a:schemeClr val="tx2"/>
              </a:solidFill>
              <a:latin typeface="+mn-lt"/>
            </a:endParaRPr>
          </a:p>
        </p:txBody>
      </p:sp>
    </p:spTree>
    <p:extLst>
      <p:ext uri="{BB962C8B-B14F-4D97-AF65-F5344CB8AC3E}">
        <p14:creationId xmlns:p14="http://schemas.microsoft.com/office/powerpoint/2010/main" val="5181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Objekt 44"/>
          <p:cNvGraphicFramePr>
            <a:graphicFrameLocks noChangeAspect="1"/>
          </p:cNvGraphicFramePr>
          <p:nvPr>
            <p:extLst>
              <p:ext uri="{D42A27DB-BD31-4B8C-83A1-F6EECF244321}">
                <p14:modId xmlns:p14="http://schemas.microsoft.com/office/powerpoint/2010/main" val="252777931"/>
              </p:ext>
            </p:extLst>
          </p:nvPr>
        </p:nvGraphicFramePr>
        <p:xfrm>
          <a:off x="3273425" y="1556792"/>
          <a:ext cx="2597150" cy="955675"/>
        </p:xfrm>
        <a:graphic>
          <a:graphicData uri="http://schemas.openxmlformats.org/presentationml/2006/ole">
            <mc:AlternateContent xmlns:mc="http://schemas.openxmlformats.org/markup-compatibility/2006">
              <mc:Choice xmlns:v="urn:schemas-microsoft-com:vml" Requires="v">
                <p:oleObj spid="_x0000_s367376" name="Rovnice" r:id="rId4" imgW="1180800" imgH="431640" progId="Equation.3">
                  <p:embed/>
                </p:oleObj>
              </mc:Choice>
              <mc:Fallback>
                <p:oleObj name="Rovnice" r:id="rId4" imgW="1180800" imgH="431640" progId="Equation.3">
                  <p:embed/>
                  <p:pic>
                    <p:nvPicPr>
                      <p:cNvPr id="0" name=""/>
                      <p:cNvPicPr>
                        <a:picLocks noChangeAspect="1" noChangeArrowheads="1"/>
                      </p:cNvPicPr>
                      <p:nvPr/>
                    </p:nvPicPr>
                    <p:blipFill>
                      <a:blip r:embed="rId5"/>
                      <a:srcRect/>
                      <a:stretch>
                        <a:fillRect/>
                      </a:stretch>
                    </p:blipFill>
                    <p:spPr bwMode="auto">
                      <a:xfrm>
                        <a:off x="3273425" y="1556792"/>
                        <a:ext cx="2597150" cy="955675"/>
                      </a:xfrm>
                      <a:prstGeom prst="rect">
                        <a:avLst/>
                      </a:prstGeom>
                      <a:noFill/>
                      <a:ln>
                        <a:solidFill>
                          <a:schemeClr val="tx2"/>
                        </a:solidFill>
                      </a:ln>
                    </p:spPr>
                  </p:pic>
                </p:oleObj>
              </mc:Fallback>
            </mc:AlternateContent>
          </a:graphicData>
        </a:graphic>
      </p:graphicFrame>
      <p:sp>
        <p:nvSpPr>
          <p:cNvPr id="20" name="Obdélník 19"/>
          <p:cNvSpPr/>
          <p:nvPr/>
        </p:nvSpPr>
        <p:spPr>
          <a:xfrm flipV="1">
            <a:off x="1402227" y="3645024"/>
            <a:ext cx="6372091" cy="2448272"/>
          </a:xfrm>
          <a:prstGeom prst="rect">
            <a:avLst/>
          </a:prstGeom>
          <a:gradFill flip="none" rotWithShape="1">
            <a:gsLst>
              <a:gs pos="50000">
                <a:schemeClr val="bg1">
                  <a:lumMod val="85000"/>
                </a:schemeClr>
              </a:gs>
              <a:gs pos="0">
                <a:schemeClr val="bg1"/>
              </a:gs>
              <a:gs pos="100000">
                <a:schemeClr val="bg1">
                  <a:lumMod val="6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cxnSp>
        <p:nvCxnSpPr>
          <p:cNvPr id="21" name="Přímá spojovací čára 11"/>
          <p:cNvCxnSpPr/>
          <p:nvPr/>
        </p:nvCxnSpPr>
        <p:spPr>
          <a:xfrm>
            <a:off x="1287414" y="3645024"/>
            <a:ext cx="6668962" cy="0"/>
          </a:xfrm>
          <a:prstGeom prst="line">
            <a:avLst/>
          </a:prstGeom>
          <a:gradFill flip="none" rotWithShape="1">
            <a:gsLst>
              <a:gs pos="50000">
                <a:schemeClr val="bg1">
                  <a:lumMod val="95000"/>
                </a:schemeClr>
              </a:gs>
              <a:gs pos="0">
                <a:schemeClr val="bg1">
                  <a:lumMod val="95000"/>
                </a:schemeClr>
              </a:gs>
              <a:gs pos="100000">
                <a:schemeClr val="bg1">
                  <a:lumMod val="85000"/>
                </a:schemeClr>
              </a:gs>
            </a:gsLst>
            <a:path path="circle">
              <a:fillToRect l="50000" t="50000" r="50000" b="50000"/>
            </a:path>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41" name="Přímá spojnice 40"/>
          <p:cNvCxnSpPr/>
          <p:nvPr/>
        </p:nvCxnSpPr>
        <p:spPr>
          <a:xfrm flipH="1" flipV="1">
            <a:off x="38621" y="1124744"/>
            <a:ext cx="5132297" cy="4145978"/>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p:txBody>
          <a:bodyPr/>
          <a:lstStyle/>
          <a:p>
            <a:r>
              <a:rPr lang="en-US" dirty="0" smtClean="0"/>
              <a:t>Directional distribution</a:t>
            </a:r>
            <a:endParaRPr lang="cs-CZ" dirty="0"/>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28</a:t>
            </a:fld>
            <a:endParaRPr lang="en-US" altLang="en-US">
              <a:solidFill>
                <a:prstClr val="black"/>
              </a:solidFill>
            </a:endParaRPr>
          </a:p>
        </p:txBody>
      </p:sp>
      <p:sp>
        <p:nvSpPr>
          <p:cNvPr id="5" name="Zástupný symbol pro zápatí 4"/>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
        <p:nvSpPr>
          <p:cNvPr id="25" name="Ovál 24"/>
          <p:cNvSpPr/>
          <p:nvPr/>
        </p:nvSpPr>
        <p:spPr>
          <a:xfrm>
            <a:off x="5152958" y="5252878"/>
            <a:ext cx="120338" cy="120338"/>
          </a:xfrm>
          <a:prstGeom prst="ellipse">
            <a:avLst/>
          </a:prstGeom>
          <a:solidFill>
            <a:schemeClr val="bg1"/>
          </a:solidFill>
          <a:ln w="28575">
            <a:solidFill>
              <a:srgbClr val="C00000"/>
            </a:solidFill>
            <a:prstDash val="solid"/>
            <a:tailEnd type="triangle"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aphicFrame>
        <p:nvGraphicFramePr>
          <p:cNvPr id="7" name="Objekt 6"/>
          <p:cNvGraphicFramePr>
            <a:graphicFrameLocks noChangeAspect="1"/>
          </p:cNvGraphicFramePr>
          <p:nvPr>
            <p:extLst>
              <p:ext uri="{D42A27DB-BD31-4B8C-83A1-F6EECF244321}">
                <p14:modId xmlns:p14="http://schemas.microsoft.com/office/powerpoint/2010/main" val="4028079981"/>
              </p:ext>
            </p:extLst>
          </p:nvPr>
        </p:nvGraphicFramePr>
        <p:xfrm>
          <a:off x="2987824" y="3985961"/>
          <a:ext cx="447675" cy="617538"/>
        </p:xfrm>
        <a:graphic>
          <a:graphicData uri="http://schemas.openxmlformats.org/presentationml/2006/ole">
            <mc:AlternateContent xmlns:mc="http://schemas.openxmlformats.org/markup-compatibility/2006">
              <mc:Choice xmlns:v="urn:schemas-microsoft-com:vml" Requires="v">
                <p:oleObj spid="_x0000_s367377" name="Rovnice" r:id="rId6" imgW="203040" imgH="279360" progId="Equation.3">
                  <p:embed/>
                </p:oleObj>
              </mc:Choice>
              <mc:Fallback>
                <p:oleObj name="Rovnice" r:id="rId6" imgW="203040" imgH="279360" progId="Equation.3">
                  <p:embed/>
                  <p:pic>
                    <p:nvPicPr>
                      <p:cNvPr id="0" name="Objekt 44"/>
                      <p:cNvPicPr>
                        <a:picLocks noChangeAspect="1" noChangeArrowheads="1"/>
                      </p:cNvPicPr>
                      <p:nvPr/>
                    </p:nvPicPr>
                    <p:blipFill>
                      <a:blip r:embed="rId7"/>
                      <a:srcRect/>
                      <a:stretch>
                        <a:fillRect/>
                      </a:stretch>
                    </p:blipFill>
                    <p:spPr bwMode="auto">
                      <a:xfrm>
                        <a:off x="2987824" y="3985961"/>
                        <a:ext cx="447675" cy="617538"/>
                      </a:xfrm>
                      <a:prstGeom prst="rect">
                        <a:avLst/>
                      </a:prstGeom>
                      <a:noFill/>
                      <a:ln w="9525">
                        <a:noFill/>
                        <a:miter lim="800000"/>
                        <a:headEnd/>
                        <a:tailEnd/>
                      </a:ln>
                    </p:spPr>
                  </p:pic>
                </p:oleObj>
              </mc:Fallback>
            </mc:AlternateContent>
          </a:graphicData>
        </a:graphic>
      </p:graphicFrame>
      <p:cxnSp>
        <p:nvCxnSpPr>
          <p:cNvPr id="32" name="Přímá spojnice 31"/>
          <p:cNvCxnSpPr/>
          <p:nvPr/>
        </p:nvCxnSpPr>
        <p:spPr>
          <a:xfrm flipH="1" flipV="1">
            <a:off x="4384915" y="4635823"/>
            <a:ext cx="785666" cy="634678"/>
          </a:xfrm>
          <a:prstGeom prst="line">
            <a:avLst/>
          </a:prstGeom>
          <a:ln w="28575">
            <a:solidFill>
              <a:srgbClr val="C00000"/>
            </a:solidFill>
            <a:prstDash val="solid"/>
            <a:tailEnd type="triangle"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4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Directional distribution</a:t>
            </a:r>
            <a:endParaRPr lang="en-US" dirty="0"/>
          </a:p>
        </p:txBody>
      </p:sp>
      <p:sp>
        <p:nvSpPr>
          <p:cNvPr id="4" name="Zástupný symbol pro zápatí 3"/>
          <p:cNvSpPr>
            <a:spLocks noGrp="1"/>
          </p:cNvSpPr>
          <p:nvPr>
            <p:ph type="ftr" sz="quarter" idx="11"/>
          </p:nvPr>
        </p:nvSpPr>
        <p:spPr/>
        <p:txBody>
          <a:bodyPr/>
          <a:lstStyle/>
          <a:p>
            <a:pPr>
              <a:defRPr/>
            </a:pPr>
            <a:r>
              <a:rPr lang="en-US" altLang="en-US" smtClean="0"/>
              <a:t>Křivánek and d'Eon - Zero-variance-based MC SSS</a:t>
            </a:r>
            <a:endParaRPr lang="en-US" altLang="en-US"/>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29</a:t>
            </a:fld>
            <a:endParaRPr lang="en-US" altLang="en-US"/>
          </a:p>
        </p:txBody>
      </p:sp>
      <p:pic>
        <p:nvPicPr>
          <p:cNvPr id="317442" name="Picture 2" descr="C:\devel\2013-biasing\DwivediDirPdf-0.200.png"/>
          <p:cNvPicPr>
            <a:picLocks noChangeAspect="1" noChangeArrowheads="1"/>
          </p:cNvPicPr>
          <p:nvPr/>
        </p:nvPicPr>
        <p:blipFill>
          <a:blip r:embed="rId3" cstate="print"/>
          <a:srcRect/>
          <a:stretch>
            <a:fillRect/>
          </a:stretch>
        </p:blipFill>
        <p:spPr bwMode="auto">
          <a:xfrm>
            <a:off x="4932040" y="3223237"/>
            <a:ext cx="3657143" cy="2458413"/>
          </a:xfrm>
          <a:prstGeom prst="rect">
            <a:avLst/>
          </a:prstGeom>
          <a:noFill/>
        </p:spPr>
      </p:pic>
      <p:pic>
        <p:nvPicPr>
          <p:cNvPr id="317443" name="Picture 3" descr="C:\devel\2013-biasing\DwivediDirPdf-0.950.png"/>
          <p:cNvPicPr>
            <a:picLocks noChangeAspect="1" noChangeArrowheads="1"/>
          </p:cNvPicPr>
          <p:nvPr/>
        </p:nvPicPr>
        <p:blipFill>
          <a:blip r:embed="rId4" cstate="print"/>
          <a:srcRect/>
          <a:stretch>
            <a:fillRect/>
          </a:stretch>
        </p:blipFill>
        <p:spPr bwMode="auto">
          <a:xfrm>
            <a:off x="467544" y="3212976"/>
            <a:ext cx="3672408" cy="2468674"/>
          </a:xfrm>
          <a:prstGeom prst="rect">
            <a:avLst/>
          </a:prstGeom>
          <a:noFill/>
        </p:spPr>
      </p:pic>
      <p:sp>
        <p:nvSpPr>
          <p:cNvPr id="10" name="TextovéPole 9"/>
          <p:cNvSpPr txBox="1"/>
          <p:nvPr/>
        </p:nvSpPr>
        <p:spPr>
          <a:xfrm>
            <a:off x="1403648" y="1916832"/>
            <a:ext cx="1890261" cy="430887"/>
          </a:xfrm>
          <a:prstGeom prst="rect">
            <a:avLst/>
          </a:prstGeom>
          <a:noFill/>
        </p:spPr>
        <p:txBody>
          <a:bodyPr wrap="none" rtlCol="0">
            <a:spAutoFit/>
          </a:bodyPr>
          <a:lstStyle/>
          <a:p>
            <a:r>
              <a:rPr lang="en-US" sz="2200" dirty="0" smtClean="0">
                <a:solidFill>
                  <a:schemeClr val="tx2"/>
                </a:solidFill>
                <a:latin typeface="+mn-lt"/>
              </a:rPr>
              <a:t>albedo = 0.95</a:t>
            </a:r>
          </a:p>
        </p:txBody>
      </p:sp>
      <p:sp>
        <p:nvSpPr>
          <p:cNvPr id="11" name="TextovéPole 10"/>
          <p:cNvSpPr txBox="1"/>
          <p:nvPr/>
        </p:nvSpPr>
        <p:spPr>
          <a:xfrm>
            <a:off x="6012160" y="1916832"/>
            <a:ext cx="1737976" cy="430887"/>
          </a:xfrm>
          <a:prstGeom prst="rect">
            <a:avLst/>
          </a:prstGeom>
          <a:noFill/>
        </p:spPr>
        <p:txBody>
          <a:bodyPr wrap="none" rtlCol="0">
            <a:spAutoFit/>
          </a:bodyPr>
          <a:lstStyle/>
          <a:p>
            <a:r>
              <a:rPr lang="en-US" sz="2200" dirty="0" err="1" smtClean="0">
                <a:solidFill>
                  <a:schemeClr val="tx2"/>
                </a:solidFill>
                <a:latin typeface="+mn-lt"/>
              </a:rPr>
              <a:t>albedo</a:t>
            </a:r>
            <a:r>
              <a:rPr lang="en-US" sz="2200" dirty="0" smtClean="0">
                <a:solidFill>
                  <a:schemeClr val="tx2"/>
                </a:solidFill>
                <a:latin typeface="+mn-lt"/>
              </a:rPr>
              <a:t> = 0.2</a:t>
            </a:r>
          </a:p>
        </p:txBody>
      </p:sp>
      <p:sp>
        <p:nvSpPr>
          <p:cNvPr id="6" name="Zástupný symbol pro obsah 5"/>
          <p:cNvSpPr>
            <a:spLocks noGrp="1"/>
          </p:cNvSpPr>
          <p:nvPr>
            <p:ph idx="1"/>
          </p:nvPr>
        </p:nvSpPr>
        <p:spPr/>
        <p:txBody>
          <a:bodyPr/>
          <a:lstStyle/>
          <a:p>
            <a:endParaRPr lang="cs-CZ"/>
          </a:p>
        </p:txBody>
      </p:sp>
    </p:spTree>
    <p:extLst>
      <p:ext uri="{BB962C8B-B14F-4D97-AF65-F5344CB8AC3E}">
        <p14:creationId xmlns:p14="http://schemas.microsoft.com/office/powerpoint/2010/main" val="191030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devel\2013-zerovariance\slides\plotpaths2000c0.997.jpg"/>
          <p:cNvPicPr>
            <a:picLocks noChangeAspect="1" noChangeArrowheads="1"/>
          </p:cNvPicPr>
          <p:nvPr/>
        </p:nvPicPr>
        <p:blipFill rotWithShape="1">
          <a:blip r:embed="rId3">
            <a:extLst>
              <a:ext uri="{28A0092B-C50C-407E-A947-70E740481C1C}">
                <a14:useLocalDpi xmlns:a14="http://schemas.microsoft.com/office/drawing/2010/main" val="0"/>
              </a:ext>
            </a:extLst>
          </a:blip>
          <a:srcRect l="21848" t="2740" r="21191" b="7688"/>
          <a:stretch/>
        </p:blipFill>
        <p:spPr bwMode="auto">
          <a:xfrm>
            <a:off x="4860033" y="1196752"/>
            <a:ext cx="3600400" cy="242037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4" name="Zástupný symbol pro obsah 2"/>
          <p:cNvSpPr>
            <a:spLocks noGrp="1"/>
          </p:cNvSpPr>
          <p:nvPr>
            <p:ph idx="1"/>
          </p:nvPr>
        </p:nvSpPr>
        <p:spPr>
          <a:xfrm>
            <a:off x="457200" y="1600200"/>
            <a:ext cx="8229600" cy="4530725"/>
          </a:xfrm>
        </p:spPr>
        <p:txBody>
          <a:bodyPr/>
          <a:lstStyle/>
          <a:p>
            <a:r>
              <a:rPr lang="en-US" b="1" dirty="0" smtClean="0"/>
              <a:t>Classical random walk</a:t>
            </a:r>
          </a:p>
          <a:p>
            <a:pPr lvl="1"/>
            <a:r>
              <a:rPr lang="en-US" dirty="0" smtClean="0"/>
              <a:t>Oblivious to the boundary</a:t>
            </a:r>
          </a:p>
          <a:p>
            <a:pPr lvl="1"/>
            <a:endParaRPr lang="en-US" dirty="0"/>
          </a:p>
          <a:p>
            <a:pPr lvl="1"/>
            <a:endParaRPr lang="en-US" dirty="0" smtClean="0"/>
          </a:p>
          <a:p>
            <a:pPr lvl="1"/>
            <a:endParaRPr lang="en-US" dirty="0"/>
          </a:p>
          <a:p>
            <a:r>
              <a:rPr lang="en-US" b="1" dirty="0" smtClean="0"/>
              <a:t>Goal</a:t>
            </a:r>
          </a:p>
          <a:p>
            <a:pPr lvl="1"/>
            <a:r>
              <a:rPr lang="en-US" dirty="0" smtClean="0"/>
              <a:t>Guide paths toward the</a:t>
            </a:r>
            <a:br>
              <a:rPr lang="en-US" dirty="0" smtClean="0"/>
            </a:br>
            <a:r>
              <a:rPr lang="en-US" dirty="0" smtClean="0"/>
              <a:t>boundary</a:t>
            </a:r>
          </a:p>
          <a:p>
            <a:pPr lvl="1"/>
            <a:endParaRPr lang="cs-CZ" dirty="0"/>
          </a:p>
        </p:txBody>
      </p:sp>
      <p:sp>
        <p:nvSpPr>
          <p:cNvPr id="2" name="Nadpis 1"/>
          <p:cNvSpPr>
            <a:spLocks noGrp="1"/>
          </p:cNvSpPr>
          <p:nvPr>
            <p:ph type="title"/>
          </p:nvPr>
        </p:nvSpPr>
        <p:spPr/>
        <p:txBody>
          <a:bodyPr/>
          <a:lstStyle/>
          <a:p>
            <a:r>
              <a:rPr lang="en-US" dirty="0" smtClean="0"/>
              <a:t>Motivation</a:t>
            </a:r>
            <a:endParaRPr lang="cs-CZ" dirty="0"/>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3</a:t>
            </a:fld>
            <a:endParaRPr lang="en-US" altLang="en-US">
              <a:solidFill>
                <a:prstClr val="black"/>
              </a:solidFill>
            </a:endParaRPr>
          </a:p>
        </p:txBody>
      </p:sp>
      <p:sp>
        <p:nvSpPr>
          <p:cNvPr id="5" name="Zástupný symbol pro zápatí 4"/>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pic>
        <p:nvPicPr>
          <p:cNvPr id="8" name="Picture 4" descr="C:\devel\2013-zerovariance\slides\plotpaths2000c0.95.jpg"/>
          <p:cNvPicPr>
            <a:picLocks noChangeAspect="1" noChangeArrowheads="1"/>
          </p:cNvPicPr>
          <p:nvPr/>
        </p:nvPicPr>
        <p:blipFill rotWithShape="1">
          <a:blip r:embed="rId4">
            <a:extLst>
              <a:ext uri="{28A0092B-C50C-407E-A947-70E740481C1C}">
                <a14:useLocalDpi xmlns:a14="http://schemas.microsoft.com/office/drawing/2010/main" val="0"/>
              </a:ext>
            </a:extLst>
          </a:blip>
          <a:srcRect l="24948" t="3968" r="24428" b="34261"/>
          <a:stretch/>
        </p:blipFill>
        <p:spPr bwMode="auto">
          <a:xfrm>
            <a:off x="4860033" y="3712770"/>
            <a:ext cx="3600399" cy="187808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36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5" end="5"/>
                                            </p:txEl>
                                          </p:spTgt>
                                        </p:tgtEl>
                                        <p:attrNameLst>
                                          <p:attrName>style.visibility</p:attrName>
                                        </p:attrNameLst>
                                      </p:cBhvr>
                                      <p:to>
                                        <p:strVal val="visible"/>
                                      </p:to>
                                    </p:set>
                                    <p:animEffect transition="in" filter="fade">
                                      <p:cBhvr>
                                        <p:cTn id="7" dur="500"/>
                                        <p:tgtEl>
                                          <p:spTgt spid="1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6" end="6"/>
                                            </p:txEl>
                                          </p:spTgt>
                                        </p:tgtEl>
                                        <p:attrNameLst>
                                          <p:attrName>style.visibility</p:attrName>
                                        </p:attrNameLst>
                                      </p:cBhvr>
                                      <p:to>
                                        <p:strVal val="visible"/>
                                      </p:to>
                                    </p:set>
                                    <p:animEffect transition="in" filter="fade">
                                      <p:cBhvr>
                                        <p:cTn id="10" dur="500"/>
                                        <p:tgtEl>
                                          <p:spTgt spid="14">
                                            <p:txEl>
                                              <p:pRg st="6" end="6"/>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RESULTS</a:t>
            </a:r>
            <a:endParaRPr lang="en-US" dirty="0"/>
          </a:p>
        </p:txBody>
      </p:sp>
      <p:sp>
        <p:nvSpPr>
          <p:cNvPr id="3" name="Zástupný symbol pro text 2"/>
          <p:cNvSpPr>
            <a:spLocks noGrp="1"/>
          </p:cNvSpPr>
          <p:nvPr>
            <p:ph type="body" idx="1"/>
          </p:nvPr>
        </p:nvSpPr>
        <p:spPr/>
        <p:txBody>
          <a:bodyPr/>
          <a:lstStyle/>
          <a:p>
            <a:endParaRPr lang="cs-CZ" dirty="0" smtClean="0"/>
          </a:p>
          <a:p>
            <a:endParaRPr lang="cs-CZ" dirty="0" smtClean="0"/>
          </a:p>
          <a:p>
            <a:endParaRPr lang="cs-CZ" dirty="0" smtClean="0"/>
          </a:p>
          <a:p>
            <a:endParaRPr lang="en-US" dirty="0"/>
          </a:p>
        </p:txBody>
      </p:sp>
    </p:spTree>
    <p:extLst>
      <p:ext uri="{BB962C8B-B14F-4D97-AF65-F5344CB8AC3E}">
        <p14:creationId xmlns:p14="http://schemas.microsoft.com/office/powerpoint/2010/main" val="201116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délník 19"/>
          <p:cNvSpPr/>
          <p:nvPr/>
        </p:nvSpPr>
        <p:spPr>
          <a:xfrm>
            <a:off x="430969" y="1964986"/>
            <a:ext cx="8164391" cy="214150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70692" name="Picture 4" descr="C:\devel\2013-zerovariance\slides\plotpaths2000c0.95.jpg"/>
          <p:cNvPicPr>
            <a:picLocks noChangeAspect="1" noChangeArrowheads="1"/>
          </p:cNvPicPr>
          <p:nvPr/>
        </p:nvPicPr>
        <p:blipFill rotWithShape="1">
          <a:blip r:embed="rId3">
            <a:extLst>
              <a:ext uri="{28A0092B-C50C-407E-A947-70E740481C1C}">
                <a14:useLocalDpi xmlns:a14="http://schemas.microsoft.com/office/drawing/2010/main" val="0"/>
              </a:ext>
            </a:extLst>
          </a:blip>
          <a:srcRect l="35264" r="36389" b="34261"/>
          <a:stretch/>
        </p:blipFill>
        <p:spPr bwMode="auto">
          <a:xfrm>
            <a:off x="6444448" y="2036378"/>
            <a:ext cx="2016038" cy="1998716"/>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70691" name="Picture 3" descr="C:\devel\2013-zerovariance\slides\plotpaths2000c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5264" r="36389" b="34261"/>
          <a:stretch/>
        </p:blipFill>
        <p:spPr bwMode="auto">
          <a:xfrm>
            <a:off x="4295514" y="2036378"/>
            <a:ext cx="2016038" cy="1998716"/>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70690" name="Picture 2" descr="C:\devel\2013-zerovariance\slides\plotpaths2000c0.4.jpg"/>
          <p:cNvPicPr>
            <a:picLocks noChangeAspect="1" noChangeArrowheads="1"/>
          </p:cNvPicPr>
          <p:nvPr/>
        </p:nvPicPr>
        <p:blipFill rotWithShape="1">
          <a:blip r:embed="rId5">
            <a:extLst>
              <a:ext uri="{28A0092B-C50C-407E-A947-70E740481C1C}">
                <a14:useLocalDpi xmlns:a14="http://schemas.microsoft.com/office/drawing/2010/main" val="0"/>
              </a:ext>
            </a:extLst>
          </a:blip>
          <a:srcRect l="35264" r="36389" b="34261"/>
          <a:stretch/>
        </p:blipFill>
        <p:spPr bwMode="auto">
          <a:xfrm>
            <a:off x="2159698" y="2036378"/>
            <a:ext cx="2016038" cy="1998716"/>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en-US" dirty="0" smtClean="0"/>
              <a:t>Semi-infinite half-space test</a:t>
            </a:r>
            <a:endParaRPr lang="en-US" dirty="0"/>
          </a:p>
        </p:txBody>
      </p:sp>
      <p:sp>
        <p:nvSpPr>
          <p:cNvPr id="4" name="Zástupný symbol pro zápatí 3"/>
          <p:cNvSpPr>
            <a:spLocks noGrp="1"/>
          </p:cNvSpPr>
          <p:nvPr>
            <p:ph type="ftr" sz="quarter" idx="11"/>
          </p:nvPr>
        </p:nvSpPr>
        <p:spPr/>
        <p:txBody>
          <a:bodyPr/>
          <a:lstStyle/>
          <a:p>
            <a:pPr>
              <a:defRPr/>
            </a:pPr>
            <a:r>
              <a:rPr lang="en-US" altLang="en-US" smtClean="0"/>
              <a:t>J. Křivánek - Zero variance walks for subsurface scattering</a:t>
            </a:r>
            <a:endParaRPr lang="en-US" altLang="en-US"/>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31</a:t>
            </a:fld>
            <a:endParaRPr lang="en-US" altLang="en-US"/>
          </a:p>
        </p:txBody>
      </p:sp>
      <p:sp>
        <p:nvSpPr>
          <p:cNvPr id="12" name="TextovéPole 11"/>
          <p:cNvSpPr txBox="1"/>
          <p:nvPr/>
        </p:nvSpPr>
        <p:spPr>
          <a:xfrm>
            <a:off x="924693" y="1412776"/>
            <a:ext cx="1093569" cy="461665"/>
          </a:xfrm>
          <a:prstGeom prst="rect">
            <a:avLst/>
          </a:prstGeom>
          <a:noFill/>
        </p:spPr>
        <p:txBody>
          <a:bodyPr wrap="none" rtlCol="0">
            <a:spAutoFit/>
          </a:bodyPr>
          <a:lstStyle/>
          <a:p>
            <a:pPr algn="r"/>
            <a:r>
              <a:rPr lang="en-US" sz="2400" dirty="0">
                <a:solidFill>
                  <a:schemeClr val="tx2"/>
                </a:solidFill>
                <a:latin typeface="+mn-lt"/>
              </a:rPr>
              <a:t>a</a:t>
            </a:r>
            <a:r>
              <a:rPr lang="en-US" sz="2400" dirty="0" smtClean="0">
                <a:solidFill>
                  <a:schemeClr val="tx2"/>
                </a:solidFill>
                <a:latin typeface="+mn-lt"/>
              </a:rPr>
              <a:t>lbedo</a:t>
            </a:r>
            <a:endParaRPr lang="cs-CZ" sz="2400" dirty="0" smtClean="0">
              <a:solidFill>
                <a:schemeClr val="tx2"/>
              </a:solidFill>
              <a:latin typeface="+mn-lt"/>
            </a:endParaRPr>
          </a:p>
        </p:txBody>
      </p:sp>
      <p:cxnSp>
        <p:nvCxnSpPr>
          <p:cNvPr id="9" name="Přímá spojnice 8"/>
          <p:cNvCxnSpPr/>
          <p:nvPr/>
        </p:nvCxnSpPr>
        <p:spPr>
          <a:xfrm flipH="1">
            <a:off x="415980" y="1859633"/>
            <a:ext cx="818846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H="1">
            <a:off x="415980" y="1427585"/>
            <a:ext cx="818846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2827150" y="1412776"/>
            <a:ext cx="630301" cy="461665"/>
          </a:xfrm>
          <a:prstGeom prst="rect">
            <a:avLst/>
          </a:prstGeom>
          <a:noFill/>
        </p:spPr>
        <p:txBody>
          <a:bodyPr wrap="none" rtlCol="0">
            <a:spAutoFit/>
          </a:bodyPr>
          <a:lstStyle/>
          <a:p>
            <a:pPr algn="r"/>
            <a:r>
              <a:rPr lang="en-US" sz="2400" dirty="0" smtClean="0">
                <a:solidFill>
                  <a:schemeClr val="tx2"/>
                </a:solidFill>
                <a:latin typeface="+mn-lt"/>
              </a:rPr>
              <a:t>0.4</a:t>
            </a:r>
            <a:endParaRPr lang="cs-CZ" sz="2400" dirty="0" smtClean="0">
              <a:solidFill>
                <a:schemeClr val="tx2"/>
              </a:solidFill>
              <a:latin typeface="+mn-lt"/>
            </a:endParaRPr>
          </a:p>
        </p:txBody>
      </p:sp>
      <p:sp>
        <p:nvSpPr>
          <p:cNvPr id="26" name="TextovéPole 25"/>
          <p:cNvSpPr txBox="1"/>
          <p:nvPr/>
        </p:nvSpPr>
        <p:spPr>
          <a:xfrm>
            <a:off x="4961661" y="1412776"/>
            <a:ext cx="639919" cy="461665"/>
          </a:xfrm>
          <a:prstGeom prst="rect">
            <a:avLst/>
          </a:prstGeom>
          <a:noFill/>
        </p:spPr>
        <p:txBody>
          <a:bodyPr wrap="none" rtlCol="0">
            <a:spAutoFit/>
          </a:bodyPr>
          <a:lstStyle/>
          <a:p>
            <a:pPr algn="r"/>
            <a:r>
              <a:rPr lang="en-US" sz="2400" dirty="0" smtClean="0">
                <a:solidFill>
                  <a:schemeClr val="tx2"/>
                </a:solidFill>
                <a:latin typeface="+mn-lt"/>
              </a:rPr>
              <a:t>0.8</a:t>
            </a:r>
            <a:endParaRPr lang="cs-CZ" sz="2400" dirty="0" smtClean="0">
              <a:solidFill>
                <a:schemeClr val="tx2"/>
              </a:solidFill>
              <a:latin typeface="+mn-lt"/>
            </a:endParaRPr>
          </a:p>
        </p:txBody>
      </p:sp>
      <p:sp>
        <p:nvSpPr>
          <p:cNvPr id="27" name="TextovéPole 26"/>
          <p:cNvSpPr txBox="1"/>
          <p:nvPr/>
        </p:nvSpPr>
        <p:spPr>
          <a:xfrm>
            <a:off x="7060197" y="1412776"/>
            <a:ext cx="793807" cy="461665"/>
          </a:xfrm>
          <a:prstGeom prst="rect">
            <a:avLst/>
          </a:prstGeom>
          <a:noFill/>
        </p:spPr>
        <p:txBody>
          <a:bodyPr wrap="none" rtlCol="0">
            <a:spAutoFit/>
          </a:bodyPr>
          <a:lstStyle/>
          <a:p>
            <a:pPr algn="r"/>
            <a:r>
              <a:rPr lang="en-US" sz="2400" dirty="0" smtClean="0">
                <a:solidFill>
                  <a:schemeClr val="tx2"/>
                </a:solidFill>
                <a:latin typeface="+mn-lt"/>
              </a:rPr>
              <a:t>0.95</a:t>
            </a:r>
            <a:endParaRPr lang="cs-CZ" sz="2400" dirty="0" smtClean="0">
              <a:solidFill>
                <a:schemeClr val="tx2"/>
              </a:solidFill>
              <a:latin typeface="+mn-lt"/>
            </a:endParaRPr>
          </a:p>
        </p:txBody>
      </p:sp>
      <p:cxnSp>
        <p:nvCxnSpPr>
          <p:cNvPr id="16" name="Přímá spojnice 15"/>
          <p:cNvCxnSpPr/>
          <p:nvPr/>
        </p:nvCxnSpPr>
        <p:spPr>
          <a:xfrm flipH="1">
            <a:off x="415980" y="6309320"/>
            <a:ext cx="8188468"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70693" name="Picture 5" descr="C:\devel\2013-zerovariance\slides\plotpaths2000c0.997.jpg"/>
          <p:cNvPicPr>
            <a:picLocks noChangeAspect="1" noChangeArrowheads="1"/>
          </p:cNvPicPr>
          <p:nvPr/>
        </p:nvPicPr>
        <p:blipFill rotWithShape="1">
          <a:blip r:embed="rId6">
            <a:extLst>
              <a:ext uri="{28A0092B-C50C-407E-A947-70E740481C1C}">
                <a14:useLocalDpi xmlns:a14="http://schemas.microsoft.com/office/drawing/2010/main" val="0"/>
              </a:ext>
            </a:extLst>
          </a:blip>
          <a:srcRect l="5221" t="2740" r="6185" b="32562"/>
          <a:stretch/>
        </p:blipFill>
        <p:spPr bwMode="auto">
          <a:xfrm>
            <a:off x="2159698" y="4221087"/>
            <a:ext cx="6300787" cy="196706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29" name="TextovéPole 28"/>
          <p:cNvSpPr txBox="1"/>
          <p:nvPr/>
        </p:nvSpPr>
        <p:spPr>
          <a:xfrm>
            <a:off x="408595" y="2435572"/>
            <a:ext cx="1755609" cy="1200329"/>
          </a:xfrm>
          <a:prstGeom prst="rect">
            <a:avLst/>
          </a:prstGeom>
          <a:noFill/>
        </p:spPr>
        <p:txBody>
          <a:bodyPr wrap="none" rtlCol="0">
            <a:spAutoFit/>
          </a:bodyPr>
          <a:lstStyle/>
          <a:p>
            <a:pPr algn="r"/>
            <a:r>
              <a:rPr lang="en-US" sz="2400" b="1" dirty="0">
                <a:solidFill>
                  <a:schemeClr val="tx2"/>
                </a:solidFill>
                <a:latin typeface="+mn-lt"/>
              </a:rPr>
              <a:t>n</a:t>
            </a:r>
            <a:r>
              <a:rPr lang="en-US" sz="2400" b="1" dirty="0" smtClean="0">
                <a:solidFill>
                  <a:schemeClr val="tx2"/>
                </a:solidFill>
                <a:latin typeface="+mn-lt"/>
              </a:rPr>
              <a:t>ew</a:t>
            </a:r>
            <a:br>
              <a:rPr lang="en-US" sz="2400" b="1" dirty="0" smtClean="0">
                <a:solidFill>
                  <a:schemeClr val="tx2"/>
                </a:solidFill>
                <a:latin typeface="+mn-lt"/>
              </a:rPr>
            </a:br>
            <a:r>
              <a:rPr lang="en-US" sz="2400" b="1" dirty="0" smtClean="0">
                <a:solidFill>
                  <a:schemeClr val="tx2"/>
                </a:solidFill>
                <a:latin typeface="+mn-lt"/>
              </a:rPr>
              <a:t>scheme</a:t>
            </a:r>
          </a:p>
          <a:p>
            <a:pPr algn="r"/>
            <a:r>
              <a:rPr lang="en-US" sz="2400" b="1" dirty="0" smtClean="0">
                <a:solidFill>
                  <a:schemeClr val="tx2"/>
                </a:solidFill>
                <a:latin typeface="+mn-lt"/>
              </a:rPr>
              <a:t>(</a:t>
            </a:r>
            <a:r>
              <a:rPr lang="en-US" sz="2400" b="1" dirty="0" err="1" smtClean="0">
                <a:solidFill>
                  <a:schemeClr val="tx2"/>
                </a:solidFill>
                <a:latin typeface="+mn-lt"/>
              </a:rPr>
              <a:t>Dwivedi</a:t>
            </a:r>
            <a:r>
              <a:rPr lang="en-US" sz="2400" b="1" dirty="0" smtClean="0">
                <a:solidFill>
                  <a:schemeClr val="tx2"/>
                </a:solidFill>
                <a:latin typeface="+mn-lt"/>
              </a:rPr>
              <a:t>)</a:t>
            </a:r>
            <a:endParaRPr lang="cs-CZ" sz="2400" b="1" dirty="0" smtClean="0">
              <a:solidFill>
                <a:schemeClr val="tx2"/>
              </a:solidFill>
              <a:latin typeface="+mn-lt"/>
            </a:endParaRPr>
          </a:p>
        </p:txBody>
      </p:sp>
      <p:sp>
        <p:nvSpPr>
          <p:cNvPr id="30" name="TextovéPole 29"/>
          <p:cNvSpPr txBox="1"/>
          <p:nvPr/>
        </p:nvSpPr>
        <p:spPr>
          <a:xfrm>
            <a:off x="520805" y="4763916"/>
            <a:ext cx="1643399" cy="830997"/>
          </a:xfrm>
          <a:prstGeom prst="rect">
            <a:avLst/>
          </a:prstGeom>
          <a:noFill/>
        </p:spPr>
        <p:txBody>
          <a:bodyPr wrap="none" rtlCol="0">
            <a:spAutoFit/>
          </a:bodyPr>
          <a:lstStyle/>
          <a:p>
            <a:pPr algn="r"/>
            <a:r>
              <a:rPr lang="en-US" sz="2400" b="1" dirty="0" smtClean="0">
                <a:solidFill>
                  <a:schemeClr val="tx2"/>
                </a:solidFill>
                <a:latin typeface="+mn-lt"/>
              </a:rPr>
              <a:t>classical</a:t>
            </a:r>
          </a:p>
          <a:p>
            <a:pPr algn="ctr"/>
            <a:r>
              <a:rPr lang="en-US" sz="2400" b="1" dirty="0" smtClean="0">
                <a:solidFill>
                  <a:schemeClr val="tx2"/>
                </a:solidFill>
                <a:latin typeface="+mn-lt"/>
              </a:rPr>
              <a:t>sampling</a:t>
            </a:r>
            <a:endParaRPr lang="cs-CZ" sz="2400" b="1" dirty="0" smtClean="0">
              <a:solidFill>
                <a:schemeClr val="tx2"/>
              </a:solidFill>
              <a:latin typeface="+mn-lt"/>
            </a:endParaRPr>
          </a:p>
        </p:txBody>
      </p:sp>
    </p:spTree>
    <p:extLst>
      <p:ext uri="{BB962C8B-B14F-4D97-AF65-F5344CB8AC3E}">
        <p14:creationId xmlns:p14="http://schemas.microsoft.com/office/powerpoint/2010/main" val="131466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délník 14"/>
          <p:cNvSpPr/>
          <p:nvPr/>
        </p:nvSpPr>
        <p:spPr>
          <a:xfrm>
            <a:off x="430969" y="1964986"/>
            <a:ext cx="8164391" cy="214150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70691" name="Picture 3" descr="C:\devel\2013-zerovariance\slides\c0.400-g0.000-ior1.000-render-dwivedi-nee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221088"/>
            <a:ext cx="1980000" cy="1980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70694" name="Picture 6" descr="C:\devel\2013-zerovariance\slides\c0.800-g0.000-ior1.000-render-dwivedi-nee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1552" y="2045736"/>
            <a:ext cx="1980000" cy="1980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70696" name="Picture 8" descr="C:\devel\2013-zerovariance\slides\c0.950-g0.000-ior1.000-render-dwivedi-nee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7369" y="2045736"/>
            <a:ext cx="1980000" cy="1980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70690" name="Picture 2" descr="C:\devel\2013-zerovariance\slides\c0.400-g0.000-ior1.000-render-analog-nee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2045736"/>
            <a:ext cx="1980000" cy="1980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70693" name="Picture 5" descr="C:\devel\2013-zerovariance\slides\c0.800-g0.000-ior1.000-render-analog-nee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1552" y="4221088"/>
            <a:ext cx="1980000" cy="1980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70695" name="Picture 7" descr="C:\devel\2013-zerovariance\slides\c0.950-g0.000-ior1.000-render-analog-nee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7369" y="4221088"/>
            <a:ext cx="1980000" cy="1980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en-US" dirty="0" smtClean="0"/>
              <a:t>Semi-infinite half-space test</a:t>
            </a:r>
            <a:endParaRPr lang="en-US" dirty="0"/>
          </a:p>
        </p:txBody>
      </p:sp>
      <p:sp>
        <p:nvSpPr>
          <p:cNvPr id="4" name="Zástupný symbol pro zápatí 3"/>
          <p:cNvSpPr>
            <a:spLocks noGrp="1"/>
          </p:cNvSpPr>
          <p:nvPr>
            <p:ph type="ftr" sz="quarter" idx="11"/>
          </p:nvPr>
        </p:nvSpPr>
        <p:spPr/>
        <p:txBody>
          <a:bodyPr/>
          <a:lstStyle/>
          <a:p>
            <a:pPr>
              <a:defRPr/>
            </a:pPr>
            <a:r>
              <a:rPr lang="en-US" altLang="en-US" smtClean="0"/>
              <a:t>J. Křivánek - Zero variance walks for subsurface scattering</a:t>
            </a:r>
            <a:endParaRPr lang="en-US" altLang="en-US"/>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32</a:t>
            </a:fld>
            <a:endParaRPr lang="en-US" altLang="en-US"/>
          </a:p>
        </p:txBody>
      </p:sp>
      <p:sp>
        <p:nvSpPr>
          <p:cNvPr id="3" name="TextovéPole 2"/>
          <p:cNvSpPr txBox="1"/>
          <p:nvPr/>
        </p:nvSpPr>
        <p:spPr>
          <a:xfrm>
            <a:off x="408595" y="2435572"/>
            <a:ext cx="1755609" cy="1200329"/>
          </a:xfrm>
          <a:prstGeom prst="rect">
            <a:avLst/>
          </a:prstGeom>
          <a:noFill/>
        </p:spPr>
        <p:txBody>
          <a:bodyPr wrap="none" rtlCol="0">
            <a:spAutoFit/>
          </a:bodyPr>
          <a:lstStyle/>
          <a:p>
            <a:pPr algn="r"/>
            <a:r>
              <a:rPr lang="en-US" sz="2400" b="1" dirty="0">
                <a:solidFill>
                  <a:schemeClr val="tx2"/>
                </a:solidFill>
                <a:latin typeface="+mn-lt"/>
              </a:rPr>
              <a:t>n</a:t>
            </a:r>
            <a:r>
              <a:rPr lang="en-US" sz="2400" b="1" dirty="0" smtClean="0">
                <a:solidFill>
                  <a:schemeClr val="tx2"/>
                </a:solidFill>
                <a:latin typeface="+mn-lt"/>
              </a:rPr>
              <a:t>ew</a:t>
            </a:r>
            <a:br>
              <a:rPr lang="en-US" sz="2400" b="1" dirty="0" smtClean="0">
                <a:solidFill>
                  <a:schemeClr val="tx2"/>
                </a:solidFill>
                <a:latin typeface="+mn-lt"/>
              </a:rPr>
            </a:br>
            <a:r>
              <a:rPr lang="en-US" sz="2400" b="1" dirty="0" smtClean="0">
                <a:solidFill>
                  <a:schemeClr val="tx2"/>
                </a:solidFill>
                <a:latin typeface="+mn-lt"/>
              </a:rPr>
              <a:t>scheme</a:t>
            </a:r>
          </a:p>
          <a:p>
            <a:pPr algn="r"/>
            <a:r>
              <a:rPr lang="en-US" sz="2400" b="1" dirty="0" smtClean="0">
                <a:solidFill>
                  <a:schemeClr val="tx2"/>
                </a:solidFill>
                <a:latin typeface="+mn-lt"/>
              </a:rPr>
              <a:t>(</a:t>
            </a:r>
            <a:r>
              <a:rPr lang="en-US" sz="2400" b="1" dirty="0" err="1" smtClean="0">
                <a:solidFill>
                  <a:schemeClr val="tx2"/>
                </a:solidFill>
                <a:latin typeface="+mn-lt"/>
              </a:rPr>
              <a:t>Dwivedi</a:t>
            </a:r>
            <a:r>
              <a:rPr lang="en-US" sz="2400" b="1" dirty="0" smtClean="0">
                <a:solidFill>
                  <a:schemeClr val="tx2"/>
                </a:solidFill>
                <a:latin typeface="+mn-lt"/>
              </a:rPr>
              <a:t>)</a:t>
            </a:r>
            <a:endParaRPr lang="cs-CZ" sz="2400" b="1" dirty="0" smtClean="0">
              <a:solidFill>
                <a:schemeClr val="tx2"/>
              </a:solidFill>
              <a:latin typeface="+mn-lt"/>
            </a:endParaRPr>
          </a:p>
        </p:txBody>
      </p:sp>
      <p:sp>
        <p:nvSpPr>
          <p:cNvPr id="10" name="TextovéPole 9"/>
          <p:cNvSpPr txBox="1"/>
          <p:nvPr/>
        </p:nvSpPr>
        <p:spPr>
          <a:xfrm>
            <a:off x="520805" y="4763916"/>
            <a:ext cx="1643399" cy="830997"/>
          </a:xfrm>
          <a:prstGeom prst="rect">
            <a:avLst/>
          </a:prstGeom>
          <a:noFill/>
        </p:spPr>
        <p:txBody>
          <a:bodyPr wrap="none" rtlCol="0">
            <a:spAutoFit/>
          </a:bodyPr>
          <a:lstStyle/>
          <a:p>
            <a:pPr algn="r"/>
            <a:r>
              <a:rPr lang="en-US" sz="2400" b="1" dirty="0" smtClean="0">
                <a:solidFill>
                  <a:schemeClr val="tx2"/>
                </a:solidFill>
                <a:latin typeface="+mn-lt"/>
              </a:rPr>
              <a:t>classical</a:t>
            </a:r>
          </a:p>
          <a:p>
            <a:pPr algn="ctr"/>
            <a:r>
              <a:rPr lang="en-US" sz="2400" b="1" dirty="0" smtClean="0">
                <a:solidFill>
                  <a:schemeClr val="tx2"/>
                </a:solidFill>
                <a:latin typeface="+mn-lt"/>
              </a:rPr>
              <a:t>sampling</a:t>
            </a:r>
            <a:endParaRPr lang="cs-CZ" sz="2400" b="1" dirty="0" smtClean="0">
              <a:solidFill>
                <a:schemeClr val="tx2"/>
              </a:solidFill>
              <a:latin typeface="+mn-lt"/>
            </a:endParaRPr>
          </a:p>
        </p:txBody>
      </p:sp>
      <p:sp>
        <p:nvSpPr>
          <p:cNvPr id="12" name="TextovéPole 11"/>
          <p:cNvSpPr txBox="1"/>
          <p:nvPr/>
        </p:nvSpPr>
        <p:spPr>
          <a:xfrm>
            <a:off x="924693" y="1412776"/>
            <a:ext cx="1093569" cy="461665"/>
          </a:xfrm>
          <a:prstGeom prst="rect">
            <a:avLst/>
          </a:prstGeom>
          <a:noFill/>
        </p:spPr>
        <p:txBody>
          <a:bodyPr wrap="none" rtlCol="0">
            <a:spAutoFit/>
          </a:bodyPr>
          <a:lstStyle/>
          <a:p>
            <a:pPr algn="r"/>
            <a:r>
              <a:rPr lang="en-US" sz="2400" dirty="0">
                <a:solidFill>
                  <a:schemeClr val="tx2"/>
                </a:solidFill>
                <a:latin typeface="+mn-lt"/>
              </a:rPr>
              <a:t>a</a:t>
            </a:r>
            <a:r>
              <a:rPr lang="en-US" sz="2400" dirty="0" smtClean="0">
                <a:solidFill>
                  <a:schemeClr val="tx2"/>
                </a:solidFill>
                <a:latin typeface="+mn-lt"/>
              </a:rPr>
              <a:t>lbedo</a:t>
            </a:r>
            <a:endParaRPr lang="cs-CZ" sz="2400" dirty="0" smtClean="0">
              <a:solidFill>
                <a:schemeClr val="tx2"/>
              </a:solidFill>
              <a:latin typeface="+mn-lt"/>
            </a:endParaRPr>
          </a:p>
        </p:txBody>
      </p:sp>
      <p:cxnSp>
        <p:nvCxnSpPr>
          <p:cNvPr id="9" name="Přímá spojnice 8"/>
          <p:cNvCxnSpPr/>
          <p:nvPr/>
        </p:nvCxnSpPr>
        <p:spPr>
          <a:xfrm flipH="1">
            <a:off x="415980" y="1859633"/>
            <a:ext cx="818846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flipH="1">
            <a:off x="415980" y="6309320"/>
            <a:ext cx="818846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H="1">
            <a:off x="415980" y="1427585"/>
            <a:ext cx="818846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2827150" y="1412776"/>
            <a:ext cx="630301" cy="461665"/>
          </a:xfrm>
          <a:prstGeom prst="rect">
            <a:avLst/>
          </a:prstGeom>
          <a:noFill/>
        </p:spPr>
        <p:txBody>
          <a:bodyPr wrap="none" rtlCol="0">
            <a:spAutoFit/>
          </a:bodyPr>
          <a:lstStyle/>
          <a:p>
            <a:pPr algn="r"/>
            <a:r>
              <a:rPr lang="en-US" sz="2400" dirty="0" smtClean="0">
                <a:solidFill>
                  <a:schemeClr val="tx2"/>
                </a:solidFill>
                <a:latin typeface="+mn-lt"/>
              </a:rPr>
              <a:t>0.4</a:t>
            </a:r>
            <a:endParaRPr lang="cs-CZ" sz="2400" dirty="0" smtClean="0">
              <a:solidFill>
                <a:schemeClr val="tx2"/>
              </a:solidFill>
              <a:latin typeface="+mn-lt"/>
            </a:endParaRPr>
          </a:p>
        </p:txBody>
      </p:sp>
      <p:sp>
        <p:nvSpPr>
          <p:cNvPr id="26" name="TextovéPole 25"/>
          <p:cNvSpPr txBox="1"/>
          <p:nvPr/>
        </p:nvSpPr>
        <p:spPr>
          <a:xfrm>
            <a:off x="4961661" y="1412776"/>
            <a:ext cx="639919" cy="461665"/>
          </a:xfrm>
          <a:prstGeom prst="rect">
            <a:avLst/>
          </a:prstGeom>
          <a:noFill/>
        </p:spPr>
        <p:txBody>
          <a:bodyPr wrap="none" rtlCol="0">
            <a:spAutoFit/>
          </a:bodyPr>
          <a:lstStyle/>
          <a:p>
            <a:pPr algn="r"/>
            <a:r>
              <a:rPr lang="en-US" sz="2400" dirty="0" smtClean="0">
                <a:solidFill>
                  <a:schemeClr val="tx2"/>
                </a:solidFill>
                <a:latin typeface="+mn-lt"/>
              </a:rPr>
              <a:t>0.8</a:t>
            </a:r>
            <a:endParaRPr lang="cs-CZ" sz="2400" dirty="0" smtClean="0">
              <a:solidFill>
                <a:schemeClr val="tx2"/>
              </a:solidFill>
              <a:latin typeface="+mn-lt"/>
            </a:endParaRPr>
          </a:p>
        </p:txBody>
      </p:sp>
      <p:sp>
        <p:nvSpPr>
          <p:cNvPr id="27" name="TextovéPole 26"/>
          <p:cNvSpPr txBox="1"/>
          <p:nvPr/>
        </p:nvSpPr>
        <p:spPr>
          <a:xfrm>
            <a:off x="7060197" y="1412776"/>
            <a:ext cx="793807" cy="461665"/>
          </a:xfrm>
          <a:prstGeom prst="rect">
            <a:avLst/>
          </a:prstGeom>
          <a:noFill/>
        </p:spPr>
        <p:txBody>
          <a:bodyPr wrap="none" rtlCol="0">
            <a:spAutoFit/>
          </a:bodyPr>
          <a:lstStyle/>
          <a:p>
            <a:pPr algn="r"/>
            <a:r>
              <a:rPr lang="en-US" sz="2400" dirty="0" smtClean="0">
                <a:solidFill>
                  <a:schemeClr val="tx2"/>
                </a:solidFill>
                <a:latin typeface="+mn-lt"/>
              </a:rPr>
              <a:t>0.95</a:t>
            </a:r>
            <a:endParaRPr lang="cs-CZ" sz="2400" dirty="0" smtClean="0">
              <a:solidFill>
                <a:schemeClr val="tx2"/>
              </a:solidFill>
              <a:latin typeface="+mn-lt"/>
            </a:endParaRPr>
          </a:p>
        </p:txBody>
      </p:sp>
      <p:sp>
        <p:nvSpPr>
          <p:cNvPr id="21" name="TextovéPole 20"/>
          <p:cNvSpPr txBox="1"/>
          <p:nvPr/>
        </p:nvSpPr>
        <p:spPr>
          <a:xfrm>
            <a:off x="6467369" y="5800978"/>
            <a:ext cx="894797" cy="400110"/>
          </a:xfrm>
          <a:prstGeom prst="rect">
            <a:avLst/>
          </a:prstGeom>
          <a:solidFill>
            <a:schemeClr val="bg1">
              <a:alpha val="80000"/>
            </a:schemeClr>
          </a:solidFill>
        </p:spPr>
        <p:txBody>
          <a:bodyPr wrap="none" rtlCol="0">
            <a:spAutoFit/>
          </a:bodyPr>
          <a:lstStyle>
            <a:defPPr>
              <a:defRPr lang="en-US"/>
            </a:defPPr>
            <a:lvl1pPr>
              <a:defRPr sz="2000">
                <a:effectLst>
                  <a:outerShdw blurRad="38100" dist="38100" dir="2700000" algn="tl">
                    <a:srgbClr val="000000">
                      <a:alpha val="43137"/>
                    </a:srgbClr>
                  </a:outerShdw>
                </a:effectLst>
                <a:latin typeface="+mn-lt"/>
              </a:defRPr>
            </a:lvl1pPr>
          </a:lstStyle>
          <a:p>
            <a:r>
              <a:rPr lang="en-US" b="1" dirty="0" smtClean="0">
                <a:effectLst/>
              </a:rPr>
              <a:t>0.132</a:t>
            </a:r>
            <a:endParaRPr lang="cs-CZ" b="1" dirty="0">
              <a:effectLst/>
            </a:endParaRPr>
          </a:p>
        </p:txBody>
      </p:sp>
      <p:sp>
        <p:nvSpPr>
          <p:cNvPr id="28" name="TextovéPole 27"/>
          <p:cNvSpPr txBox="1"/>
          <p:nvPr/>
        </p:nvSpPr>
        <p:spPr>
          <a:xfrm>
            <a:off x="6467369" y="3625626"/>
            <a:ext cx="1816523" cy="400110"/>
          </a:xfrm>
          <a:prstGeom prst="rect">
            <a:avLst/>
          </a:prstGeom>
          <a:solidFill>
            <a:schemeClr val="bg1">
              <a:alpha val="70000"/>
            </a:schemeClr>
          </a:solidFill>
        </p:spPr>
        <p:txBody>
          <a:bodyPr wrap="none" rtlCol="0">
            <a:spAutoFit/>
          </a:bodyPr>
          <a:lstStyle>
            <a:defPPr>
              <a:defRPr lang="en-US"/>
            </a:defPPr>
            <a:lvl1pPr>
              <a:defRPr sz="2000">
                <a:latin typeface="+mn-lt"/>
              </a:defRPr>
            </a:lvl1pPr>
          </a:lstStyle>
          <a:p>
            <a:r>
              <a:rPr lang="en-US" b="1" dirty="0" smtClean="0"/>
              <a:t>0.025 </a:t>
            </a:r>
            <a:r>
              <a:rPr lang="en-US" b="1" dirty="0"/>
              <a:t>(</a:t>
            </a:r>
            <a:r>
              <a:rPr lang="en-US" b="1" dirty="0" smtClean="0"/>
              <a:t>5.3×)</a:t>
            </a:r>
            <a:endParaRPr lang="cs-CZ" b="1" dirty="0"/>
          </a:p>
        </p:txBody>
      </p:sp>
      <p:sp>
        <p:nvSpPr>
          <p:cNvPr id="30" name="TextovéPole 29"/>
          <p:cNvSpPr txBox="1"/>
          <p:nvPr/>
        </p:nvSpPr>
        <p:spPr>
          <a:xfrm>
            <a:off x="1050871" y="3670104"/>
            <a:ext cx="1144865" cy="400110"/>
          </a:xfrm>
          <a:prstGeom prst="rect">
            <a:avLst/>
          </a:prstGeom>
          <a:noFill/>
        </p:spPr>
        <p:txBody>
          <a:bodyPr wrap="none" rtlCol="0">
            <a:spAutoFit/>
          </a:bodyPr>
          <a:lstStyle>
            <a:defPPr>
              <a:defRPr lang="en-US"/>
            </a:defPPr>
            <a:lvl1pPr>
              <a:defRPr sz="2000">
                <a:effectLst>
                  <a:outerShdw blurRad="38100" dist="38100" dir="2700000" algn="tl">
                    <a:srgbClr val="000000">
                      <a:alpha val="43137"/>
                    </a:srgbClr>
                  </a:outerShdw>
                </a:effectLst>
                <a:latin typeface="+mn-lt"/>
              </a:defRPr>
            </a:lvl1pPr>
          </a:lstStyle>
          <a:p>
            <a:pPr algn="r"/>
            <a:r>
              <a:rPr lang="en-US" dirty="0" smtClean="0">
                <a:solidFill>
                  <a:schemeClr val="tx2"/>
                </a:solidFill>
                <a:effectLst/>
              </a:rPr>
              <a:t>variance</a:t>
            </a:r>
            <a:endParaRPr lang="cs-CZ" dirty="0">
              <a:solidFill>
                <a:schemeClr val="tx2"/>
              </a:solidFill>
              <a:effectLst/>
            </a:endParaRPr>
          </a:p>
        </p:txBody>
      </p:sp>
      <p:sp>
        <p:nvSpPr>
          <p:cNvPr id="31" name="TextovéPole 30"/>
          <p:cNvSpPr txBox="1"/>
          <p:nvPr/>
        </p:nvSpPr>
        <p:spPr>
          <a:xfrm>
            <a:off x="1050871" y="5812492"/>
            <a:ext cx="1144865" cy="400110"/>
          </a:xfrm>
          <a:prstGeom prst="rect">
            <a:avLst/>
          </a:prstGeom>
          <a:noFill/>
        </p:spPr>
        <p:txBody>
          <a:bodyPr wrap="none" rtlCol="0">
            <a:spAutoFit/>
          </a:bodyPr>
          <a:lstStyle>
            <a:defPPr>
              <a:defRPr lang="en-US"/>
            </a:defPPr>
            <a:lvl1pPr>
              <a:defRPr sz="2000">
                <a:effectLst>
                  <a:outerShdw blurRad="38100" dist="38100" dir="2700000" algn="tl">
                    <a:srgbClr val="000000">
                      <a:alpha val="43137"/>
                    </a:srgbClr>
                  </a:outerShdw>
                </a:effectLst>
                <a:latin typeface="+mn-lt"/>
              </a:defRPr>
            </a:lvl1pPr>
          </a:lstStyle>
          <a:p>
            <a:pPr algn="r"/>
            <a:r>
              <a:rPr lang="en-US" dirty="0" smtClean="0">
                <a:solidFill>
                  <a:schemeClr val="tx2"/>
                </a:solidFill>
                <a:effectLst/>
              </a:rPr>
              <a:t>variance</a:t>
            </a:r>
            <a:endParaRPr lang="cs-CZ" dirty="0">
              <a:solidFill>
                <a:schemeClr val="tx2"/>
              </a:solidFill>
              <a:effectLst/>
            </a:endParaRPr>
          </a:p>
        </p:txBody>
      </p:sp>
      <p:sp>
        <p:nvSpPr>
          <p:cNvPr id="32" name="TextovéPole 31"/>
          <p:cNvSpPr txBox="1"/>
          <p:nvPr/>
        </p:nvSpPr>
        <p:spPr>
          <a:xfrm>
            <a:off x="4331552" y="5800978"/>
            <a:ext cx="955711" cy="400110"/>
          </a:xfrm>
          <a:prstGeom prst="rect">
            <a:avLst/>
          </a:prstGeom>
          <a:solidFill>
            <a:schemeClr val="bg1">
              <a:alpha val="70000"/>
            </a:schemeClr>
          </a:solidFill>
        </p:spPr>
        <p:txBody>
          <a:bodyPr wrap="none" rtlCol="0">
            <a:spAutoFit/>
          </a:bodyPr>
          <a:lstStyle>
            <a:defPPr>
              <a:defRPr lang="en-US"/>
            </a:defPPr>
            <a:lvl1pPr>
              <a:defRPr sz="2000">
                <a:effectLst>
                  <a:outerShdw blurRad="38100" dist="38100" dir="2700000" algn="tl">
                    <a:srgbClr val="000000">
                      <a:alpha val="43137"/>
                    </a:srgbClr>
                  </a:outerShdw>
                </a:effectLst>
                <a:latin typeface="+mn-lt"/>
              </a:defRPr>
            </a:lvl1pPr>
          </a:lstStyle>
          <a:p>
            <a:r>
              <a:rPr lang="en-US" b="1" dirty="0" smtClean="0">
                <a:effectLst/>
              </a:rPr>
              <a:t>0.093</a:t>
            </a:r>
            <a:endParaRPr lang="cs-CZ" b="1" dirty="0">
              <a:effectLst/>
            </a:endParaRPr>
          </a:p>
        </p:txBody>
      </p:sp>
      <p:sp>
        <p:nvSpPr>
          <p:cNvPr id="33" name="TextovéPole 32"/>
          <p:cNvSpPr txBox="1"/>
          <p:nvPr/>
        </p:nvSpPr>
        <p:spPr>
          <a:xfrm>
            <a:off x="4331552" y="3625626"/>
            <a:ext cx="1818126" cy="400110"/>
          </a:xfrm>
          <a:prstGeom prst="rect">
            <a:avLst/>
          </a:prstGeom>
          <a:solidFill>
            <a:schemeClr val="bg1">
              <a:alpha val="70000"/>
            </a:schemeClr>
          </a:solidFill>
        </p:spPr>
        <p:txBody>
          <a:bodyPr wrap="none" rtlCol="0">
            <a:spAutoFit/>
          </a:bodyPr>
          <a:lstStyle>
            <a:defPPr>
              <a:defRPr lang="en-US"/>
            </a:defPPr>
            <a:lvl1pPr>
              <a:defRPr sz="2000">
                <a:latin typeface="+mn-lt"/>
              </a:defRPr>
            </a:lvl1pPr>
          </a:lstStyle>
          <a:p>
            <a:r>
              <a:rPr lang="en-US" b="1" dirty="0" smtClean="0"/>
              <a:t>0.034 (2.7×)</a:t>
            </a:r>
            <a:endParaRPr lang="cs-CZ" b="1" dirty="0"/>
          </a:p>
        </p:txBody>
      </p:sp>
      <p:sp>
        <p:nvSpPr>
          <p:cNvPr id="34" name="TextovéPole 33"/>
          <p:cNvSpPr txBox="1"/>
          <p:nvPr/>
        </p:nvSpPr>
        <p:spPr>
          <a:xfrm>
            <a:off x="2195736" y="5800978"/>
            <a:ext cx="968535" cy="400110"/>
          </a:xfrm>
          <a:prstGeom prst="rect">
            <a:avLst/>
          </a:prstGeom>
          <a:solidFill>
            <a:schemeClr val="bg1">
              <a:alpha val="70000"/>
            </a:schemeClr>
          </a:solidFill>
        </p:spPr>
        <p:txBody>
          <a:bodyPr wrap="none" rtlCol="0">
            <a:spAutoFit/>
          </a:bodyPr>
          <a:lstStyle>
            <a:defPPr>
              <a:defRPr lang="en-US"/>
            </a:defPPr>
            <a:lvl1pPr>
              <a:defRPr sz="2000">
                <a:effectLst>
                  <a:outerShdw blurRad="38100" dist="38100" dir="2700000" algn="tl">
                    <a:srgbClr val="000000">
                      <a:alpha val="43137"/>
                    </a:srgbClr>
                  </a:outerShdw>
                </a:effectLst>
                <a:latin typeface="+mn-lt"/>
              </a:defRPr>
            </a:lvl1pPr>
          </a:lstStyle>
          <a:p>
            <a:r>
              <a:rPr lang="en-US" b="1" dirty="0" smtClean="0">
                <a:effectLst/>
              </a:rPr>
              <a:t>0.020</a:t>
            </a:r>
            <a:endParaRPr lang="cs-CZ" b="1" dirty="0">
              <a:effectLst/>
            </a:endParaRPr>
          </a:p>
        </p:txBody>
      </p:sp>
      <p:sp>
        <p:nvSpPr>
          <p:cNvPr id="35" name="TextovéPole 34"/>
          <p:cNvSpPr txBox="1"/>
          <p:nvPr/>
        </p:nvSpPr>
        <p:spPr>
          <a:xfrm>
            <a:off x="2195736" y="3625626"/>
            <a:ext cx="1568058" cy="400110"/>
          </a:xfrm>
          <a:prstGeom prst="rect">
            <a:avLst/>
          </a:prstGeom>
          <a:solidFill>
            <a:schemeClr val="bg1">
              <a:alpha val="70000"/>
            </a:schemeClr>
          </a:solidFill>
        </p:spPr>
        <p:txBody>
          <a:bodyPr wrap="none" rtlCol="0">
            <a:spAutoFit/>
          </a:bodyPr>
          <a:lstStyle>
            <a:defPPr>
              <a:defRPr lang="en-US"/>
            </a:defPPr>
            <a:lvl1pPr>
              <a:defRPr sz="2000">
                <a:latin typeface="+mn-lt"/>
              </a:defRPr>
            </a:lvl1pPr>
          </a:lstStyle>
          <a:p>
            <a:r>
              <a:rPr lang="en-US" b="1" dirty="0" smtClean="0">
                <a:solidFill>
                  <a:srgbClr val="FF0000"/>
                </a:solidFill>
              </a:rPr>
              <a:t>0.020 (1×)</a:t>
            </a:r>
            <a:endParaRPr lang="cs-CZ" b="1" dirty="0">
              <a:solidFill>
                <a:srgbClr val="FF0000"/>
              </a:solidFill>
            </a:endParaRPr>
          </a:p>
        </p:txBody>
      </p:sp>
    </p:spTree>
    <p:extLst>
      <p:ext uri="{BB962C8B-B14F-4D97-AF65-F5344CB8AC3E}">
        <p14:creationId xmlns:p14="http://schemas.microsoft.com/office/powerpoint/2010/main" val="12076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Skupina 7"/>
          <p:cNvGrpSpPr/>
          <p:nvPr/>
        </p:nvGrpSpPr>
        <p:grpSpPr>
          <a:xfrm flipH="1">
            <a:off x="-2149636" y="2798122"/>
            <a:ext cx="13738444" cy="3692220"/>
            <a:chOff x="-2644291" y="2567380"/>
            <a:chExt cx="13738444" cy="3692220"/>
          </a:xfrm>
        </p:grpSpPr>
        <p:sp>
          <p:nvSpPr>
            <p:cNvPr id="7" name="Obdélník 6"/>
            <p:cNvSpPr/>
            <p:nvPr/>
          </p:nvSpPr>
          <p:spPr>
            <a:xfrm rot="1740024">
              <a:off x="-2644291" y="2947232"/>
              <a:ext cx="13738444" cy="3312368"/>
            </a:xfrm>
            <a:prstGeom prst="rect">
              <a:avLst/>
            </a:prstGeom>
            <a:gradFill flip="none" rotWithShape="1">
              <a:gsLst>
                <a:gs pos="0">
                  <a:schemeClr val="tx1">
                    <a:lumMod val="65000"/>
                    <a:lumOff val="35000"/>
                  </a:schemeClr>
                </a:gs>
                <a:gs pos="45000">
                  <a:schemeClr val="bg1">
                    <a:lumMod val="65000"/>
                  </a:schemeClr>
                </a:gs>
                <a:gs pos="100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Volný tvar 5"/>
            <p:cNvSpPr/>
            <p:nvPr/>
          </p:nvSpPr>
          <p:spPr>
            <a:xfrm>
              <a:off x="827584" y="2567380"/>
              <a:ext cx="6794695" cy="1494974"/>
            </a:xfrm>
            <a:custGeom>
              <a:avLst/>
              <a:gdLst>
                <a:gd name="connsiteX0" fmla="*/ 0 w 6794695"/>
                <a:gd name="connsiteY0" fmla="*/ 692735 h 1494974"/>
                <a:gd name="connsiteX1" fmla="*/ 2729132 w 6794695"/>
                <a:gd name="connsiteY1" fmla="*/ 17486 h 1494974"/>
                <a:gd name="connsiteX2" fmla="*/ 5613009 w 6794695"/>
                <a:gd name="connsiteY2" fmla="*/ 1325781 h 1494974"/>
                <a:gd name="connsiteX3" fmla="*/ 6794695 w 6794695"/>
                <a:gd name="connsiteY3" fmla="*/ 1438323 h 1494974"/>
              </a:gdLst>
              <a:ahLst/>
              <a:cxnLst>
                <a:cxn ang="0">
                  <a:pos x="connsiteX0" y="connsiteY0"/>
                </a:cxn>
                <a:cxn ang="0">
                  <a:pos x="connsiteX1" y="connsiteY1"/>
                </a:cxn>
                <a:cxn ang="0">
                  <a:pos x="connsiteX2" y="connsiteY2"/>
                </a:cxn>
                <a:cxn ang="0">
                  <a:pos x="connsiteX3" y="connsiteY3"/>
                </a:cxn>
              </a:cxnLst>
              <a:rect l="l" t="t" r="r" b="b"/>
              <a:pathLst>
                <a:path w="6794695" h="1494974">
                  <a:moveTo>
                    <a:pt x="0" y="692735"/>
                  </a:moveTo>
                  <a:cubicBezTo>
                    <a:pt x="896815" y="302356"/>
                    <a:pt x="1793631" y="-88022"/>
                    <a:pt x="2729132" y="17486"/>
                  </a:cubicBezTo>
                  <a:cubicBezTo>
                    <a:pt x="3664634" y="122994"/>
                    <a:pt x="4935415" y="1088975"/>
                    <a:pt x="5613009" y="1325781"/>
                  </a:cubicBezTo>
                  <a:cubicBezTo>
                    <a:pt x="6290603" y="1562587"/>
                    <a:pt x="6542649" y="1500455"/>
                    <a:pt x="6794695" y="14383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1" name="Obdélník 10"/>
          <p:cNvSpPr/>
          <p:nvPr/>
        </p:nvSpPr>
        <p:spPr>
          <a:xfrm>
            <a:off x="0" y="6381328"/>
            <a:ext cx="9144000"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en-US" dirty="0"/>
              <a:t>Use in rendering</a:t>
            </a:r>
            <a:endParaRPr lang="cs-CZ" dirty="0"/>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33</a:t>
            </a:fld>
            <a:endParaRPr lang="en-US" altLang="en-US">
              <a:solidFill>
                <a:prstClr val="black"/>
              </a:solidFill>
            </a:endParaRPr>
          </a:p>
        </p:txBody>
      </p:sp>
      <p:sp>
        <p:nvSpPr>
          <p:cNvPr id="5" name="Zástupný symbol pro zápatí 4"/>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cxnSp>
        <p:nvCxnSpPr>
          <p:cNvPr id="9" name="Přímá spojnice se šipkou 8"/>
          <p:cNvCxnSpPr/>
          <p:nvPr/>
        </p:nvCxnSpPr>
        <p:spPr>
          <a:xfrm>
            <a:off x="1611678" y="2142282"/>
            <a:ext cx="2079645" cy="1365256"/>
          </a:xfrm>
          <a:prstGeom prst="straightConnector1">
            <a:avLst/>
          </a:prstGeom>
          <a:noFill/>
          <a:ln w="19050">
            <a:solidFill>
              <a:schemeClr val="accent2">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333480">
            <a:off x="1049104" y="1729294"/>
            <a:ext cx="590624" cy="45870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pic>
      <p:cxnSp>
        <p:nvCxnSpPr>
          <p:cNvPr id="12" name="Přímá spojnice se šipkou 11"/>
          <p:cNvCxnSpPr/>
          <p:nvPr/>
        </p:nvCxnSpPr>
        <p:spPr>
          <a:xfrm flipH="1" flipV="1">
            <a:off x="3156934" y="2411427"/>
            <a:ext cx="574135" cy="109611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768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Use </a:t>
            </a:r>
            <a:r>
              <a:rPr lang="en-US" dirty="0"/>
              <a:t>in rendering – White sky </a:t>
            </a:r>
            <a:r>
              <a:rPr lang="en-US" dirty="0" err="1"/>
              <a:t>illum</a:t>
            </a:r>
            <a:r>
              <a:rPr lang="en-US" dirty="0"/>
              <a:t>.</a:t>
            </a:r>
          </a:p>
        </p:txBody>
      </p:sp>
      <p:sp>
        <p:nvSpPr>
          <p:cNvPr id="4" name="Zástupný symbol pro zápatí 3"/>
          <p:cNvSpPr>
            <a:spLocks noGrp="1"/>
          </p:cNvSpPr>
          <p:nvPr>
            <p:ph type="ftr" sz="quarter" idx="11"/>
          </p:nvPr>
        </p:nvSpPr>
        <p:spPr/>
        <p:txBody>
          <a:bodyPr/>
          <a:lstStyle/>
          <a:p>
            <a:pPr>
              <a:defRPr/>
            </a:pPr>
            <a:r>
              <a:rPr lang="en-US" altLang="en-US" smtClean="0"/>
              <a:t>J. Křivánek - Zero variance walks for subsurface scattering</a:t>
            </a:r>
            <a:endParaRPr lang="en-US" altLang="en-US"/>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34</a:t>
            </a:fld>
            <a:endParaRPr lang="en-US" altLang="en-US"/>
          </a:p>
        </p:txBody>
      </p:sp>
      <p:sp>
        <p:nvSpPr>
          <p:cNvPr id="12" name="Obdélník 11"/>
          <p:cNvSpPr/>
          <p:nvPr/>
        </p:nvSpPr>
        <p:spPr>
          <a:xfrm>
            <a:off x="450590" y="1146940"/>
            <a:ext cx="4064694" cy="369332"/>
          </a:xfrm>
          <a:prstGeom prst="rect">
            <a:avLst/>
          </a:prstGeom>
        </p:spPr>
        <p:txBody>
          <a:bodyPr wrap="square">
            <a:spAutoFit/>
          </a:bodyPr>
          <a:lstStyle/>
          <a:p>
            <a:r>
              <a:rPr lang="en-US" dirty="0" smtClean="0">
                <a:solidFill>
                  <a:schemeClr val="tx2"/>
                </a:solidFill>
                <a:latin typeface="+mn-lt"/>
              </a:rPr>
              <a:t>25 samples per pixel</a:t>
            </a:r>
            <a:endParaRPr lang="en-US" dirty="0">
              <a:solidFill>
                <a:schemeClr val="tx2"/>
              </a:solidFill>
              <a:latin typeface="+mn-lt"/>
            </a:endParaRPr>
          </a:p>
        </p:txBody>
      </p:sp>
      <p:grpSp>
        <p:nvGrpSpPr>
          <p:cNvPr id="8" name="Skupina 7"/>
          <p:cNvGrpSpPr/>
          <p:nvPr/>
        </p:nvGrpSpPr>
        <p:grpSpPr>
          <a:xfrm>
            <a:off x="450590" y="1628800"/>
            <a:ext cx="8242820" cy="2678112"/>
            <a:chOff x="450590" y="1628800"/>
            <a:chExt cx="8242820" cy="2678112"/>
          </a:xfrm>
        </p:grpSpPr>
        <p:pic>
          <p:nvPicPr>
            <p:cNvPr id="3717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439"/>
            <a:stretch/>
          </p:blipFill>
          <p:spPr bwMode="auto">
            <a:xfrm>
              <a:off x="467544" y="1628800"/>
              <a:ext cx="3960000" cy="2640544"/>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717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439"/>
            <a:stretch/>
          </p:blipFill>
          <p:spPr bwMode="auto">
            <a:xfrm>
              <a:off x="4644008" y="1628800"/>
              <a:ext cx="3960000" cy="2640544"/>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1" name="Obdélník 10"/>
            <p:cNvSpPr/>
            <p:nvPr/>
          </p:nvSpPr>
          <p:spPr>
            <a:xfrm>
              <a:off x="450590" y="3937580"/>
              <a:ext cx="4064694" cy="369332"/>
            </a:xfrm>
            <a:prstGeom prst="rect">
              <a:avLst/>
            </a:prstGeom>
          </p:spPr>
          <p:txBody>
            <a:bodyPr wrap="square">
              <a:spAutoFit/>
            </a:bodyPr>
            <a:lstStyle/>
            <a:p>
              <a:r>
                <a:rPr lang="en-US" b="1" dirty="0" smtClean="0">
                  <a:latin typeface="+mn-lt"/>
                </a:rPr>
                <a:t>classical sampling (36 s)</a:t>
              </a:r>
              <a:endParaRPr lang="en-US" dirty="0">
                <a:latin typeface="+mn-lt"/>
              </a:endParaRPr>
            </a:p>
          </p:txBody>
        </p:sp>
        <p:sp>
          <p:nvSpPr>
            <p:cNvPr id="13" name="Obdélník 12"/>
            <p:cNvSpPr/>
            <p:nvPr/>
          </p:nvSpPr>
          <p:spPr>
            <a:xfrm>
              <a:off x="4628716" y="3905314"/>
              <a:ext cx="4064694" cy="369332"/>
            </a:xfrm>
            <a:prstGeom prst="rect">
              <a:avLst/>
            </a:prstGeom>
          </p:spPr>
          <p:txBody>
            <a:bodyPr wrap="square">
              <a:spAutoFit/>
            </a:bodyPr>
            <a:lstStyle/>
            <a:p>
              <a:r>
                <a:rPr lang="en-US" b="1" dirty="0" err="1" smtClean="0">
                  <a:latin typeface="+mn-lt"/>
                </a:rPr>
                <a:t>Dwivedi</a:t>
              </a:r>
              <a:r>
                <a:rPr lang="en-US" b="1" dirty="0" smtClean="0">
                  <a:latin typeface="+mn-lt"/>
                </a:rPr>
                <a:t> (21 s)</a:t>
              </a:r>
              <a:endParaRPr lang="en-US" dirty="0">
                <a:latin typeface="+mn-lt"/>
              </a:endParaRPr>
            </a:p>
          </p:txBody>
        </p:sp>
      </p:grpSp>
      <p:grpSp>
        <p:nvGrpSpPr>
          <p:cNvPr id="9" name="Skupina 8"/>
          <p:cNvGrpSpPr/>
          <p:nvPr/>
        </p:nvGrpSpPr>
        <p:grpSpPr>
          <a:xfrm>
            <a:off x="2529188" y="3734450"/>
            <a:ext cx="4085625" cy="2654592"/>
            <a:chOff x="2523484" y="3734450"/>
            <a:chExt cx="4085625" cy="2654592"/>
          </a:xfrm>
        </p:grpSpPr>
        <p:pic>
          <p:nvPicPr>
            <p:cNvPr id="37171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5476"/>
            <a:stretch/>
          </p:blipFill>
          <p:spPr bwMode="auto">
            <a:xfrm>
              <a:off x="2523484" y="3734450"/>
              <a:ext cx="3960000" cy="2646878"/>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4" name="Obdélník 13"/>
            <p:cNvSpPr/>
            <p:nvPr/>
          </p:nvSpPr>
          <p:spPr>
            <a:xfrm>
              <a:off x="2544415" y="6019710"/>
              <a:ext cx="4064694" cy="369332"/>
            </a:xfrm>
            <a:prstGeom prst="rect">
              <a:avLst/>
            </a:prstGeom>
          </p:spPr>
          <p:txBody>
            <a:bodyPr wrap="square">
              <a:spAutoFit/>
            </a:bodyPr>
            <a:lstStyle/>
            <a:p>
              <a:r>
                <a:rPr lang="en-US" b="1" dirty="0" smtClean="0">
                  <a:latin typeface="+mn-lt"/>
                </a:rPr>
                <a:t>MIS: 75% </a:t>
              </a:r>
              <a:r>
                <a:rPr lang="en-US" b="1" dirty="0" err="1" smtClean="0">
                  <a:latin typeface="+mn-lt"/>
                </a:rPr>
                <a:t>Dwivedi</a:t>
              </a:r>
              <a:r>
                <a:rPr lang="en-US" b="1" dirty="0" smtClean="0">
                  <a:latin typeface="+mn-lt"/>
                </a:rPr>
                <a:t> (25 s)</a:t>
              </a:r>
              <a:endParaRPr lang="en-US" dirty="0">
                <a:latin typeface="+mn-lt"/>
              </a:endParaRPr>
            </a:p>
          </p:txBody>
        </p:sp>
      </p:grpSp>
    </p:spTree>
    <p:extLst>
      <p:ext uri="{BB962C8B-B14F-4D97-AF65-F5344CB8AC3E}">
        <p14:creationId xmlns:p14="http://schemas.microsoft.com/office/powerpoint/2010/main" val="391455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1.11111E-6 L 0 -0.1007 " pathEditMode="relative" rAng="0" ptsTypes="AA">
                                      <p:cBhvr>
                                        <p:cTn id="6" dur="500" fill="hold"/>
                                        <p:tgtEl>
                                          <p:spTgt spid="8"/>
                                        </p:tgtEl>
                                        <p:attrNameLst>
                                          <p:attrName>ppt_x</p:attrName>
                                          <p:attrName>ppt_y</p:attrName>
                                        </p:attrNameLst>
                                      </p:cBhvr>
                                      <p:rCtr x="0" y="-5046"/>
                                    </p:animMotion>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Use in rendering – IBL</a:t>
            </a:r>
            <a:endParaRPr lang="en-US" dirty="0"/>
          </a:p>
        </p:txBody>
      </p:sp>
      <p:sp>
        <p:nvSpPr>
          <p:cNvPr id="4" name="Zástupný symbol pro zápatí 3"/>
          <p:cNvSpPr>
            <a:spLocks noGrp="1"/>
          </p:cNvSpPr>
          <p:nvPr>
            <p:ph type="ftr" sz="quarter" idx="11"/>
          </p:nvPr>
        </p:nvSpPr>
        <p:spPr/>
        <p:txBody>
          <a:bodyPr/>
          <a:lstStyle/>
          <a:p>
            <a:pPr>
              <a:defRPr/>
            </a:pPr>
            <a:r>
              <a:rPr lang="en-US" altLang="en-US" smtClean="0"/>
              <a:t>J. Křivánek - Zero variance walks for subsurface scattering</a:t>
            </a:r>
            <a:endParaRPr lang="en-US" altLang="en-US"/>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35</a:t>
            </a:fld>
            <a:endParaRPr lang="en-US" altLang="en-US"/>
          </a:p>
        </p:txBody>
      </p:sp>
      <p:sp>
        <p:nvSpPr>
          <p:cNvPr id="6" name="Obdélník 5"/>
          <p:cNvSpPr/>
          <p:nvPr/>
        </p:nvSpPr>
        <p:spPr>
          <a:xfrm>
            <a:off x="2771800" y="-1179512"/>
            <a:ext cx="4572000" cy="646331"/>
          </a:xfrm>
          <a:prstGeom prst="rect">
            <a:avLst/>
          </a:prstGeom>
        </p:spPr>
        <p:txBody>
          <a:bodyPr>
            <a:spAutoFit/>
          </a:bodyPr>
          <a:lstStyle/>
          <a:p>
            <a:r>
              <a:rPr lang="en-US" b="1" dirty="0">
                <a:latin typeface="+mn-lt"/>
              </a:rPr>
              <a:t>MIS</a:t>
            </a:r>
            <a:r>
              <a:rPr lang="en-US" dirty="0">
                <a:latin typeface="+mn-lt"/>
              </a:rPr>
              <a:t>:  75% </a:t>
            </a:r>
            <a:r>
              <a:rPr lang="en-US" dirty="0" err="1">
                <a:latin typeface="+mn-lt"/>
              </a:rPr>
              <a:t>Dwivedi</a:t>
            </a:r>
            <a:r>
              <a:rPr lang="en-US" dirty="0">
                <a:latin typeface="+mn-lt"/>
              </a:rPr>
              <a:t> sampling + 25% “analog” sampling</a:t>
            </a:r>
          </a:p>
        </p:txBody>
      </p:sp>
      <p:sp>
        <p:nvSpPr>
          <p:cNvPr id="12" name="Obdélník 11"/>
          <p:cNvSpPr/>
          <p:nvPr/>
        </p:nvSpPr>
        <p:spPr>
          <a:xfrm>
            <a:off x="450590" y="1146940"/>
            <a:ext cx="8242820" cy="369332"/>
          </a:xfrm>
          <a:prstGeom prst="rect">
            <a:avLst/>
          </a:prstGeom>
        </p:spPr>
        <p:txBody>
          <a:bodyPr wrap="square">
            <a:spAutoFit/>
          </a:bodyPr>
          <a:lstStyle/>
          <a:p>
            <a:r>
              <a:rPr lang="en-US" b="1" dirty="0">
                <a:solidFill>
                  <a:schemeClr val="tx2"/>
                </a:solidFill>
                <a:latin typeface="+mn-lt"/>
              </a:rPr>
              <a:t>equal-time </a:t>
            </a:r>
            <a:r>
              <a:rPr lang="en-US" b="1" dirty="0" smtClean="0">
                <a:solidFill>
                  <a:schemeClr val="tx2"/>
                </a:solidFill>
                <a:latin typeface="+mn-lt"/>
              </a:rPr>
              <a:t>comparison</a:t>
            </a:r>
            <a:r>
              <a:rPr lang="en-US" dirty="0" smtClean="0">
                <a:solidFill>
                  <a:schemeClr val="tx2"/>
                </a:solidFill>
                <a:latin typeface="+mn-lt"/>
              </a:rPr>
              <a:t>, 100 samples per pixel</a:t>
            </a:r>
            <a:r>
              <a:rPr lang="en-US" dirty="0">
                <a:solidFill>
                  <a:schemeClr val="tx2"/>
                </a:solidFill>
                <a:latin typeface="+mn-lt"/>
              </a:rPr>
              <a:t>, </a:t>
            </a:r>
            <a:r>
              <a:rPr lang="en-US" dirty="0" smtClean="0">
                <a:solidFill>
                  <a:schemeClr val="tx2"/>
                </a:solidFill>
                <a:latin typeface="+mn-lt"/>
              </a:rPr>
              <a:t>75</a:t>
            </a:r>
            <a:r>
              <a:rPr lang="en-US" dirty="0">
                <a:solidFill>
                  <a:schemeClr val="tx2"/>
                </a:solidFill>
                <a:latin typeface="+mn-lt"/>
              </a:rPr>
              <a:t>% </a:t>
            </a:r>
            <a:r>
              <a:rPr lang="en-US" dirty="0" err="1" smtClean="0">
                <a:solidFill>
                  <a:schemeClr val="tx2"/>
                </a:solidFill>
                <a:latin typeface="+mn-lt"/>
              </a:rPr>
              <a:t>Dwivedi</a:t>
            </a:r>
            <a:r>
              <a:rPr lang="en-US" dirty="0" smtClean="0">
                <a:solidFill>
                  <a:schemeClr val="tx2"/>
                </a:solidFill>
                <a:latin typeface="+mn-lt"/>
              </a:rPr>
              <a:t>, </a:t>
            </a:r>
            <a:endParaRPr lang="en-US" dirty="0">
              <a:solidFill>
                <a:schemeClr val="tx2"/>
              </a:solidFill>
              <a:latin typeface="+mn-lt"/>
            </a:endParaRPr>
          </a:p>
        </p:txBody>
      </p:sp>
      <p:pic>
        <p:nvPicPr>
          <p:cNvPr id="17" name="Picture 2" descr="E:\backup\devel\2013-zerovariance\paper\img\dwiv_ibl_suite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90" y="1628800"/>
            <a:ext cx="4086938" cy="2340000"/>
          </a:xfrm>
          <a:prstGeom prst="rect">
            <a:avLst/>
          </a:prstGeom>
          <a:noFill/>
          <a:ln>
            <a:solidFill>
              <a:schemeClr val="tx2"/>
            </a:solidFill>
          </a:ln>
          <a:effectLst/>
          <a:extLst>
            <a:ext uri="{909E8E84-426E-40DD-AFC4-6F175D3DCCD1}">
              <a14:hiddenFill xmlns:a14="http://schemas.microsoft.com/office/drawing/2010/main">
                <a:solidFill>
                  <a:srgbClr val="FFFFFF"/>
                </a:solidFill>
              </a14:hiddenFill>
            </a:ext>
          </a:extLst>
        </p:spPr>
      </p:pic>
      <p:pic>
        <p:nvPicPr>
          <p:cNvPr id="18" name="Picture 3" descr="E:\backup\devel\2013-zerovariance\paper\img\dwiv_ibl_suite_2.jpg"/>
          <p:cNvPicPr>
            <a:picLocks noChangeAspect="1" noChangeArrowheads="1"/>
          </p:cNvPicPr>
          <p:nvPr/>
        </p:nvPicPr>
        <p:blipFill rotWithShape="1">
          <a:blip r:embed="rId4">
            <a:extLst>
              <a:ext uri="{28A0092B-C50C-407E-A947-70E740481C1C}">
                <a14:useLocalDpi xmlns:a14="http://schemas.microsoft.com/office/drawing/2010/main" val="0"/>
              </a:ext>
            </a:extLst>
          </a:blip>
          <a:srcRect l="854" r="-1"/>
          <a:stretch/>
        </p:blipFill>
        <p:spPr bwMode="auto">
          <a:xfrm>
            <a:off x="4663912" y="1628800"/>
            <a:ext cx="4086000" cy="2340000"/>
          </a:xfrm>
          <a:prstGeom prst="rect">
            <a:avLst/>
          </a:prstGeom>
          <a:noFill/>
          <a:ln>
            <a:solidFill>
              <a:schemeClr val="tx2"/>
            </a:solidFill>
          </a:ln>
          <a:effectLst/>
          <a:extLst>
            <a:ext uri="{909E8E84-426E-40DD-AFC4-6F175D3DCCD1}">
              <a14:hiddenFill xmlns:a14="http://schemas.microsoft.com/office/drawing/2010/main">
                <a:solidFill>
                  <a:srgbClr val="FFFFFF"/>
                </a:solidFill>
              </a14:hiddenFill>
            </a:ext>
          </a:extLst>
        </p:spPr>
      </p:pic>
      <p:sp>
        <p:nvSpPr>
          <p:cNvPr id="13" name="Obdélník 12"/>
          <p:cNvSpPr/>
          <p:nvPr/>
        </p:nvSpPr>
        <p:spPr>
          <a:xfrm>
            <a:off x="4628716" y="3599468"/>
            <a:ext cx="4121196" cy="369332"/>
          </a:xfrm>
          <a:prstGeom prst="rect">
            <a:avLst/>
          </a:prstGeom>
        </p:spPr>
        <p:txBody>
          <a:bodyPr wrap="square">
            <a:spAutoFit/>
          </a:bodyPr>
          <a:lstStyle/>
          <a:p>
            <a:pPr algn="r"/>
            <a:r>
              <a:rPr lang="en-US" b="1" dirty="0" smtClean="0">
                <a:solidFill>
                  <a:schemeClr val="bg1"/>
                </a:solidFill>
                <a:latin typeface="+mn-lt"/>
              </a:rPr>
              <a:t>our result</a:t>
            </a:r>
            <a:endParaRPr lang="en-US" dirty="0">
              <a:solidFill>
                <a:schemeClr val="bg1"/>
              </a:solidFill>
              <a:latin typeface="+mn-lt"/>
            </a:endParaRPr>
          </a:p>
        </p:txBody>
      </p:sp>
      <p:sp>
        <p:nvSpPr>
          <p:cNvPr id="11" name="Obdélník 10"/>
          <p:cNvSpPr/>
          <p:nvPr/>
        </p:nvSpPr>
        <p:spPr>
          <a:xfrm>
            <a:off x="450590" y="3599468"/>
            <a:ext cx="4064694" cy="369332"/>
          </a:xfrm>
          <a:prstGeom prst="rect">
            <a:avLst/>
          </a:prstGeom>
        </p:spPr>
        <p:txBody>
          <a:bodyPr wrap="square">
            <a:spAutoFit/>
          </a:bodyPr>
          <a:lstStyle/>
          <a:p>
            <a:pPr algn="r"/>
            <a:r>
              <a:rPr lang="en-US" b="1" dirty="0" smtClean="0">
                <a:solidFill>
                  <a:schemeClr val="bg1"/>
                </a:solidFill>
                <a:latin typeface="+mn-lt"/>
              </a:rPr>
              <a:t>classical sampling</a:t>
            </a:r>
            <a:endParaRPr lang="en-US" dirty="0">
              <a:solidFill>
                <a:schemeClr val="bg1"/>
              </a:solidFill>
              <a:latin typeface="+mn-lt"/>
            </a:endParaRPr>
          </a:p>
        </p:txBody>
      </p:sp>
      <p:grpSp>
        <p:nvGrpSpPr>
          <p:cNvPr id="3" name="Skupina 2"/>
          <p:cNvGrpSpPr/>
          <p:nvPr/>
        </p:nvGrpSpPr>
        <p:grpSpPr>
          <a:xfrm>
            <a:off x="451528" y="4077073"/>
            <a:ext cx="8315338" cy="2339673"/>
            <a:chOff x="451528" y="4077073"/>
            <a:chExt cx="8315338" cy="2339673"/>
          </a:xfrm>
        </p:grpSpPr>
        <p:pic>
          <p:nvPicPr>
            <p:cNvPr id="371717" name="Picture 5" descr="C:\devel\2013-zerovariance\paper\img\dwiv_ibl_suite_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528" y="4077073"/>
              <a:ext cx="4086000" cy="2323601"/>
            </a:xfrm>
            <a:prstGeom prst="rect">
              <a:avLst/>
            </a:prstGeom>
            <a:noFill/>
            <a:ln>
              <a:solidFill>
                <a:schemeClr val="tx2"/>
              </a:solidFill>
            </a:ln>
            <a:effectLst/>
            <a:extLst>
              <a:ext uri="{909E8E84-426E-40DD-AFC4-6F175D3DCCD1}">
                <a14:hiddenFill xmlns:a14="http://schemas.microsoft.com/office/drawing/2010/main">
                  <a:solidFill>
                    <a:srgbClr val="FFFFFF"/>
                  </a:solidFill>
                </a14:hiddenFill>
              </a:ext>
            </a:extLst>
          </p:spPr>
        </p:pic>
        <p:pic>
          <p:nvPicPr>
            <p:cNvPr id="371718" name="Picture 6" descr="C:\devel\2013-zerovariance\paper\img\dwiv_ibl_suite_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3912" y="4077073"/>
              <a:ext cx="4086000" cy="2333073"/>
            </a:xfrm>
            <a:prstGeom prst="rect">
              <a:avLst/>
            </a:prstGeom>
            <a:noFill/>
            <a:ln>
              <a:solidFill>
                <a:schemeClr val="tx2"/>
              </a:solidFill>
            </a:ln>
            <a:effectLst/>
            <a:extLst>
              <a:ext uri="{909E8E84-426E-40DD-AFC4-6F175D3DCCD1}">
                <a14:hiddenFill xmlns:a14="http://schemas.microsoft.com/office/drawing/2010/main">
                  <a:solidFill>
                    <a:srgbClr val="FFFFFF"/>
                  </a:solidFill>
                </a14:hiddenFill>
              </a:ext>
            </a:extLst>
          </p:spPr>
        </p:pic>
        <p:sp>
          <p:nvSpPr>
            <p:cNvPr id="21" name="Obdélník 20"/>
            <p:cNvSpPr/>
            <p:nvPr/>
          </p:nvSpPr>
          <p:spPr>
            <a:xfrm>
              <a:off x="4645670" y="6047414"/>
              <a:ext cx="4121196" cy="369332"/>
            </a:xfrm>
            <a:prstGeom prst="rect">
              <a:avLst/>
            </a:prstGeom>
          </p:spPr>
          <p:txBody>
            <a:bodyPr wrap="square">
              <a:spAutoFit/>
            </a:bodyPr>
            <a:lstStyle/>
            <a:p>
              <a:pPr algn="r"/>
              <a:r>
                <a:rPr lang="en-US" b="1" dirty="0" smtClean="0">
                  <a:solidFill>
                    <a:schemeClr val="bg1"/>
                  </a:solidFill>
                  <a:latin typeface="+mn-lt"/>
                </a:rPr>
                <a:t>our result</a:t>
              </a:r>
              <a:endParaRPr lang="en-US" dirty="0">
                <a:solidFill>
                  <a:schemeClr val="bg1"/>
                </a:solidFill>
                <a:latin typeface="+mn-lt"/>
              </a:endParaRPr>
            </a:p>
          </p:txBody>
        </p:sp>
        <p:sp>
          <p:nvSpPr>
            <p:cNvPr id="22" name="Obdélník 21"/>
            <p:cNvSpPr/>
            <p:nvPr/>
          </p:nvSpPr>
          <p:spPr>
            <a:xfrm>
              <a:off x="467544" y="6047414"/>
              <a:ext cx="4064694" cy="369332"/>
            </a:xfrm>
            <a:prstGeom prst="rect">
              <a:avLst/>
            </a:prstGeom>
          </p:spPr>
          <p:txBody>
            <a:bodyPr wrap="square">
              <a:spAutoFit/>
            </a:bodyPr>
            <a:lstStyle/>
            <a:p>
              <a:pPr algn="r"/>
              <a:r>
                <a:rPr lang="en-US" b="1" dirty="0" smtClean="0">
                  <a:solidFill>
                    <a:schemeClr val="bg1"/>
                  </a:solidFill>
                  <a:latin typeface="+mn-lt"/>
                </a:rPr>
                <a:t>classical sampling</a:t>
              </a:r>
              <a:endParaRPr lang="en-US" dirty="0">
                <a:solidFill>
                  <a:schemeClr val="bg1"/>
                </a:solidFill>
                <a:latin typeface="+mn-lt"/>
              </a:endParaRPr>
            </a:p>
          </p:txBody>
        </p:sp>
      </p:grpSp>
    </p:spTree>
    <p:extLst>
      <p:ext uri="{BB962C8B-B14F-4D97-AF65-F5344CB8AC3E}">
        <p14:creationId xmlns:p14="http://schemas.microsoft.com/office/powerpoint/2010/main" val="60914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Work in progress</a:t>
            </a:r>
            <a:endParaRPr lang="en-US" dirty="0"/>
          </a:p>
        </p:txBody>
      </p:sp>
      <p:sp>
        <p:nvSpPr>
          <p:cNvPr id="3" name="Zástupný symbol pro text 2"/>
          <p:cNvSpPr>
            <a:spLocks noGrp="1"/>
          </p:cNvSpPr>
          <p:nvPr>
            <p:ph type="body" idx="1"/>
          </p:nvPr>
        </p:nvSpPr>
        <p:spPr/>
        <p:txBody>
          <a:bodyPr/>
          <a:lstStyle/>
          <a:p>
            <a:endParaRPr lang="cs-CZ" dirty="0" smtClean="0"/>
          </a:p>
          <a:p>
            <a:endParaRPr lang="cs-CZ" dirty="0" smtClean="0"/>
          </a:p>
          <a:p>
            <a:endParaRPr lang="cs-CZ" dirty="0" smtClean="0"/>
          </a:p>
          <a:p>
            <a:endParaRPr lang="en-US" dirty="0"/>
          </a:p>
        </p:txBody>
      </p:sp>
    </p:spTree>
    <p:extLst>
      <p:ext uri="{BB962C8B-B14F-4D97-AF65-F5344CB8AC3E}">
        <p14:creationId xmlns:p14="http://schemas.microsoft.com/office/powerpoint/2010/main" val="170483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Exponential radiance falloff </a:t>
            </a:r>
            <a:endParaRPr lang="en-US" dirty="0"/>
          </a:p>
        </p:txBody>
      </p:sp>
      <p:sp>
        <p:nvSpPr>
          <p:cNvPr id="3" name="Zástupný symbol pro obsah 2"/>
          <p:cNvSpPr>
            <a:spLocks noGrp="1"/>
          </p:cNvSpPr>
          <p:nvPr>
            <p:ph idx="1"/>
          </p:nvPr>
        </p:nvSpPr>
        <p:spPr/>
        <p:txBody>
          <a:bodyPr/>
          <a:lstStyle/>
          <a:p>
            <a:r>
              <a:rPr lang="en-US" dirty="0" smtClean="0"/>
              <a:t>… does not hold for low scattering</a:t>
            </a:r>
          </a:p>
        </p:txBody>
      </p:sp>
      <p:sp>
        <p:nvSpPr>
          <p:cNvPr id="4" name="Zástupný symbol pro zápatí 3"/>
          <p:cNvSpPr>
            <a:spLocks noGrp="1"/>
          </p:cNvSpPr>
          <p:nvPr>
            <p:ph type="ftr" sz="quarter" idx="11"/>
          </p:nvPr>
        </p:nvSpPr>
        <p:spPr/>
        <p:txBody>
          <a:bodyPr/>
          <a:lstStyle/>
          <a:p>
            <a:pPr>
              <a:defRPr/>
            </a:pPr>
            <a:r>
              <a:rPr lang="en-US" altLang="en-US" smtClean="0"/>
              <a:t>J. Křivánek - Zero variance walks for subsurface scattering</a:t>
            </a:r>
            <a:endParaRPr lang="en-US" altLang="en-US"/>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37</a:t>
            </a:fld>
            <a:endParaRPr lang="en-US" altLang="en-US"/>
          </a:p>
        </p:txBody>
      </p:sp>
      <p:pic>
        <p:nvPicPr>
          <p:cNvPr id="316419" name="Picture 3" descr="C:\devel\2013-biasing\PlotFluence-0.950-0.00.png"/>
          <p:cNvPicPr>
            <a:picLocks noChangeAspect="1" noChangeArrowheads="1"/>
          </p:cNvPicPr>
          <p:nvPr/>
        </p:nvPicPr>
        <p:blipFill>
          <a:blip r:embed="rId3" cstate="print"/>
          <a:srcRect/>
          <a:stretch>
            <a:fillRect/>
          </a:stretch>
        </p:blipFill>
        <p:spPr bwMode="auto">
          <a:xfrm>
            <a:off x="467544" y="2652150"/>
            <a:ext cx="3832381" cy="2384762"/>
          </a:xfrm>
          <a:prstGeom prst="rect">
            <a:avLst/>
          </a:prstGeom>
          <a:noFill/>
        </p:spPr>
      </p:pic>
      <p:cxnSp>
        <p:nvCxnSpPr>
          <p:cNvPr id="14" name="Přímá spojovací čára 13"/>
          <p:cNvCxnSpPr/>
          <p:nvPr/>
        </p:nvCxnSpPr>
        <p:spPr>
          <a:xfrm flipH="1" flipV="1">
            <a:off x="-972616" y="1916832"/>
            <a:ext cx="5849900" cy="3384378"/>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16420" name="Picture 4" descr="C:\devel\2013-biasing\PlotFluence-0.200-0.00.png"/>
          <p:cNvPicPr>
            <a:picLocks noChangeAspect="1" noChangeArrowheads="1"/>
          </p:cNvPicPr>
          <p:nvPr/>
        </p:nvPicPr>
        <p:blipFill>
          <a:blip r:embed="rId4" cstate="print"/>
          <a:srcRect/>
          <a:stretch>
            <a:fillRect/>
          </a:stretch>
        </p:blipFill>
        <p:spPr bwMode="auto">
          <a:xfrm>
            <a:off x="4644008" y="2636912"/>
            <a:ext cx="3893333" cy="2400000"/>
          </a:xfrm>
          <a:prstGeom prst="rect">
            <a:avLst/>
          </a:prstGeom>
          <a:noFill/>
        </p:spPr>
      </p:pic>
      <p:cxnSp>
        <p:nvCxnSpPr>
          <p:cNvPr id="20" name="Přímá spojovací čára 19"/>
          <p:cNvCxnSpPr/>
          <p:nvPr/>
        </p:nvCxnSpPr>
        <p:spPr>
          <a:xfrm flipH="1" flipV="1">
            <a:off x="3851920" y="2492896"/>
            <a:ext cx="5040560" cy="2664296"/>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1403648" y="2492896"/>
            <a:ext cx="1755609" cy="430887"/>
          </a:xfrm>
          <a:prstGeom prst="rect">
            <a:avLst/>
          </a:prstGeom>
          <a:noFill/>
        </p:spPr>
        <p:txBody>
          <a:bodyPr wrap="none" rtlCol="0">
            <a:spAutoFit/>
          </a:bodyPr>
          <a:lstStyle/>
          <a:p>
            <a:r>
              <a:rPr lang="en-US" sz="2200" dirty="0" err="1" smtClean="0">
                <a:latin typeface="+mn-lt"/>
              </a:rPr>
              <a:t>albedo</a:t>
            </a:r>
            <a:r>
              <a:rPr lang="en-US" sz="2200" dirty="0" smtClean="0">
                <a:latin typeface="+mn-lt"/>
              </a:rPr>
              <a:t>=0.95</a:t>
            </a:r>
          </a:p>
        </p:txBody>
      </p:sp>
      <p:sp>
        <p:nvSpPr>
          <p:cNvPr id="31" name="TextovéPole 30"/>
          <p:cNvSpPr txBox="1"/>
          <p:nvPr/>
        </p:nvSpPr>
        <p:spPr>
          <a:xfrm>
            <a:off x="6012160" y="2492896"/>
            <a:ext cx="1737976" cy="430887"/>
          </a:xfrm>
          <a:prstGeom prst="rect">
            <a:avLst/>
          </a:prstGeom>
          <a:noFill/>
        </p:spPr>
        <p:txBody>
          <a:bodyPr wrap="none" rtlCol="0">
            <a:spAutoFit/>
          </a:bodyPr>
          <a:lstStyle/>
          <a:p>
            <a:r>
              <a:rPr lang="en-US" sz="2200" dirty="0" err="1" smtClean="0">
                <a:latin typeface="+mn-lt"/>
              </a:rPr>
              <a:t>albedo</a:t>
            </a:r>
            <a:r>
              <a:rPr lang="en-US" sz="2200" dirty="0" smtClean="0">
                <a:latin typeface="+mn-lt"/>
              </a:rPr>
              <a:t> = 0.2</a:t>
            </a:r>
          </a:p>
        </p:txBody>
      </p:sp>
    </p:spTree>
    <p:extLst>
      <p:ext uri="{BB962C8B-B14F-4D97-AF65-F5344CB8AC3E}">
        <p14:creationId xmlns:p14="http://schemas.microsoft.com/office/powerpoint/2010/main" val="288653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délník 19"/>
          <p:cNvSpPr/>
          <p:nvPr/>
        </p:nvSpPr>
        <p:spPr>
          <a:xfrm flipV="1">
            <a:off x="1402227" y="3645024"/>
            <a:ext cx="6372091" cy="2448272"/>
          </a:xfrm>
          <a:prstGeom prst="rect">
            <a:avLst/>
          </a:prstGeom>
          <a:gradFill flip="none" rotWithShape="1">
            <a:gsLst>
              <a:gs pos="50000">
                <a:schemeClr val="bg1">
                  <a:lumMod val="85000"/>
                </a:schemeClr>
              </a:gs>
              <a:gs pos="0">
                <a:schemeClr val="bg1"/>
              </a:gs>
              <a:gs pos="100000">
                <a:schemeClr val="bg1">
                  <a:lumMod val="6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cxnSp>
        <p:nvCxnSpPr>
          <p:cNvPr id="21" name="Přímá spojovací čára 11"/>
          <p:cNvCxnSpPr/>
          <p:nvPr/>
        </p:nvCxnSpPr>
        <p:spPr>
          <a:xfrm>
            <a:off x="1287414" y="3645024"/>
            <a:ext cx="6668962" cy="0"/>
          </a:xfrm>
          <a:prstGeom prst="line">
            <a:avLst/>
          </a:prstGeom>
          <a:gradFill flip="none" rotWithShape="1">
            <a:gsLst>
              <a:gs pos="50000">
                <a:schemeClr val="bg1">
                  <a:lumMod val="95000"/>
                </a:schemeClr>
              </a:gs>
              <a:gs pos="0">
                <a:schemeClr val="bg1">
                  <a:lumMod val="95000"/>
                </a:schemeClr>
              </a:gs>
              <a:gs pos="100000">
                <a:schemeClr val="bg1">
                  <a:lumMod val="85000"/>
                </a:schemeClr>
              </a:gs>
            </a:gsLst>
            <a:path path="circle">
              <a:fillToRect l="50000" t="50000" r="50000" b="50000"/>
            </a:path>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41" name="Přímá spojnice 40"/>
          <p:cNvCxnSpPr/>
          <p:nvPr/>
        </p:nvCxnSpPr>
        <p:spPr>
          <a:xfrm flipH="1" flipV="1">
            <a:off x="38621" y="1124744"/>
            <a:ext cx="5132297" cy="4145978"/>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p:txBody>
          <a:bodyPr/>
          <a:lstStyle/>
          <a:p>
            <a:r>
              <a:rPr lang="en-US" dirty="0" smtClean="0"/>
              <a:t>Directional distribution</a:t>
            </a:r>
            <a:endParaRPr lang="cs-CZ" dirty="0"/>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38</a:t>
            </a:fld>
            <a:endParaRPr lang="en-US" altLang="en-US">
              <a:solidFill>
                <a:prstClr val="black"/>
              </a:solidFill>
            </a:endParaRPr>
          </a:p>
        </p:txBody>
      </p:sp>
      <p:sp>
        <p:nvSpPr>
          <p:cNvPr id="5" name="Zástupný symbol pro zápatí 4"/>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
        <p:nvSpPr>
          <p:cNvPr id="25" name="Ovál 24"/>
          <p:cNvSpPr/>
          <p:nvPr/>
        </p:nvSpPr>
        <p:spPr>
          <a:xfrm>
            <a:off x="5152958" y="5252878"/>
            <a:ext cx="120338" cy="120338"/>
          </a:xfrm>
          <a:prstGeom prst="ellipse">
            <a:avLst/>
          </a:prstGeom>
          <a:solidFill>
            <a:schemeClr val="bg1"/>
          </a:solidFill>
          <a:ln w="28575">
            <a:solidFill>
              <a:srgbClr val="C00000"/>
            </a:solidFill>
            <a:prstDash val="solid"/>
            <a:tailEnd type="triangle"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aphicFrame>
        <p:nvGraphicFramePr>
          <p:cNvPr id="7" name="Objekt 6"/>
          <p:cNvGraphicFramePr>
            <a:graphicFrameLocks noChangeAspect="1"/>
          </p:cNvGraphicFramePr>
          <p:nvPr>
            <p:extLst>
              <p:ext uri="{D42A27DB-BD31-4B8C-83A1-F6EECF244321}">
                <p14:modId xmlns:p14="http://schemas.microsoft.com/office/powerpoint/2010/main" val="4118124493"/>
              </p:ext>
            </p:extLst>
          </p:nvPr>
        </p:nvGraphicFramePr>
        <p:xfrm>
          <a:off x="3203848" y="3985961"/>
          <a:ext cx="447675" cy="617538"/>
        </p:xfrm>
        <a:graphic>
          <a:graphicData uri="http://schemas.openxmlformats.org/presentationml/2006/ole">
            <mc:AlternateContent xmlns:mc="http://schemas.openxmlformats.org/markup-compatibility/2006">
              <mc:Choice xmlns:v="urn:schemas-microsoft-com:vml" Requires="v">
                <p:oleObj spid="_x0000_s369300" name="Rovnice" r:id="rId4" imgW="203040" imgH="279360" progId="Equation.3">
                  <p:embed/>
                </p:oleObj>
              </mc:Choice>
              <mc:Fallback>
                <p:oleObj name="Rovnice" r:id="rId4" imgW="203040" imgH="279360" progId="Equation.3">
                  <p:embed/>
                  <p:pic>
                    <p:nvPicPr>
                      <p:cNvPr id="0" name=""/>
                      <p:cNvPicPr>
                        <a:picLocks noChangeAspect="1" noChangeArrowheads="1"/>
                      </p:cNvPicPr>
                      <p:nvPr/>
                    </p:nvPicPr>
                    <p:blipFill>
                      <a:blip r:embed="rId5"/>
                      <a:srcRect/>
                      <a:stretch>
                        <a:fillRect/>
                      </a:stretch>
                    </p:blipFill>
                    <p:spPr bwMode="auto">
                      <a:xfrm>
                        <a:off x="3203848" y="3985961"/>
                        <a:ext cx="447675" cy="617538"/>
                      </a:xfrm>
                      <a:prstGeom prst="rect">
                        <a:avLst/>
                      </a:prstGeom>
                      <a:noFill/>
                      <a:ln w="9525">
                        <a:noFill/>
                        <a:miter lim="800000"/>
                        <a:headEnd/>
                        <a:tailEnd/>
                      </a:ln>
                    </p:spPr>
                  </p:pic>
                </p:oleObj>
              </mc:Fallback>
            </mc:AlternateContent>
          </a:graphicData>
        </a:graphic>
      </p:graphicFrame>
      <p:cxnSp>
        <p:nvCxnSpPr>
          <p:cNvPr id="32" name="Přímá spojnice 31"/>
          <p:cNvCxnSpPr/>
          <p:nvPr/>
        </p:nvCxnSpPr>
        <p:spPr>
          <a:xfrm flipH="1" flipV="1">
            <a:off x="4384915" y="4635823"/>
            <a:ext cx="785666" cy="634678"/>
          </a:xfrm>
          <a:prstGeom prst="line">
            <a:avLst/>
          </a:prstGeom>
          <a:ln w="28575">
            <a:solidFill>
              <a:srgbClr val="C00000"/>
            </a:solidFill>
            <a:prstDash val="solid"/>
            <a:tailEnd type="triangle"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ovéPole 7"/>
          <p:cNvSpPr txBox="1"/>
          <p:nvPr/>
        </p:nvSpPr>
        <p:spPr>
          <a:xfrm>
            <a:off x="2411760" y="2198728"/>
            <a:ext cx="1300356" cy="461665"/>
          </a:xfrm>
          <a:prstGeom prst="rect">
            <a:avLst/>
          </a:prstGeom>
          <a:noFill/>
        </p:spPr>
        <p:txBody>
          <a:bodyPr wrap="none" rtlCol="0">
            <a:spAutoFit/>
          </a:bodyPr>
          <a:lstStyle/>
          <a:p>
            <a:r>
              <a:rPr lang="en-US" sz="2400" dirty="0" err="1" smtClean="0">
                <a:solidFill>
                  <a:schemeClr val="tx2"/>
                </a:solidFill>
                <a:latin typeface="+mn-lt"/>
              </a:rPr>
              <a:t>Dwivedi</a:t>
            </a:r>
            <a:endParaRPr lang="cs-CZ" sz="2400" dirty="0" smtClean="0">
              <a:solidFill>
                <a:schemeClr val="tx2"/>
              </a:solidFill>
              <a:latin typeface="+mn-lt"/>
            </a:endParaRPr>
          </a:p>
        </p:txBody>
      </p:sp>
      <p:grpSp>
        <p:nvGrpSpPr>
          <p:cNvPr id="9" name="Skupina 8"/>
          <p:cNvGrpSpPr/>
          <p:nvPr/>
        </p:nvGrpSpPr>
        <p:grpSpPr>
          <a:xfrm>
            <a:off x="5315585" y="2198728"/>
            <a:ext cx="2133533" cy="3174488"/>
            <a:chOff x="5315585" y="2198728"/>
            <a:chExt cx="2133533" cy="3174488"/>
          </a:xfrm>
        </p:grpSpPr>
        <p:grpSp>
          <p:nvGrpSpPr>
            <p:cNvPr id="3" name="Skupina 2"/>
            <p:cNvGrpSpPr/>
            <p:nvPr/>
          </p:nvGrpSpPr>
          <p:grpSpPr>
            <a:xfrm>
              <a:off x="5315585" y="3645024"/>
              <a:ext cx="2114826" cy="1728192"/>
              <a:chOff x="4257374" y="3284984"/>
              <a:chExt cx="2114826" cy="1728192"/>
            </a:xfrm>
          </p:grpSpPr>
          <p:cxnSp>
            <p:nvCxnSpPr>
              <p:cNvPr id="12" name="Přímá spojnice 11"/>
              <p:cNvCxnSpPr/>
              <p:nvPr/>
            </p:nvCxnSpPr>
            <p:spPr>
              <a:xfrm flipH="1" flipV="1">
                <a:off x="4257374" y="3284984"/>
                <a:ext cx="2012449" cy="1625698"/>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Ovál 12"/>
              <p:cNvSpPr/>
              <p:nvPr/>
            </p:nvSpPr>
            <p:spPr>
              <a:xfrm>
                <a:off x="6251862" y="4892838"/>
                <a:ext cx="120338" cy="120338"/>
              </a:xfrm>
              <a:prstGeom prst="ellipse">
                <a:avLst/>
              </a:prstGeom>
              <a:solidFill>
                <a:schemeClr val="bg1"/>
              </a:solidFill>
              <a:ln w="28575">
                <a:solidFill>
                  <a:srgbClr val="C00000"/>
                </a:solidFill>
                <a:prstDash val="solid"/>
                <a:tailEnd type="triangle"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cxnSp>
            <p:nvCxnSpPr>
              <p:cNvPr id="14" name="Přímá spojnice 13"/>
              <p:cNvCxnSpPr/>
              <p:nvPr/>
            </p:nvCxnSpPr>
            <p:spPr>
              <a:xfrm flipH="1" flipV="1">
                <a:off x="5483819" y="4275783"/>
                <a:ext cx="785666" cy="634678"/>
              </a:xfrm>
              <a:prstGeom prst="line">
                <a:avLst/>
              </a:prstGeom>
              <a:ln w="28575">
                <a:solidFill>
                  <a:srgbClr val="C00000"/>
                </a:solidFill>
                <a:prstDash val="solid"/>
                <a:tailEnd type="triangle" w="med"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8" name="TextovéPole 17"/>
            <p:cNvSpPr txBox="1"/>
            <p:nvPr/>
          </p:nvSpPr>
          <p:spPr>
            <a:xfrm>
              <a:off x="5329627" y="2198728"/>
              <a:ext cx="2119491" cy="461665"/>
            </a:xfrm>
            <a:prstGeom prst="rect">
              <a:avLst/>
            </a:prstGeom>
            <a:noFill/>
          </p:spPr>
          <p:txBody>
            <a:bodyPr wrap="none" rtlCol="0">
              <a:spAutoFit/>
            </a:bodyPr>
            <a:lstStyle/>
            <a:p>
              <a:r>
                <a:rPr lang="en-US" sz="2400" dirty="0" smtClean="0">
                  <a:solidFill>
                    <a:schemeClr val="tx2"/>
                  </a:solidFill>
                  <a:latin typeface="+mn-lt"/>
                </a:rPr>
                <a:t>more accurate</a:t>
              </a:r>
              <a:endParaRPr lang="cs-CZ" sz="2400" dirty="0" smtClean="0">
                <a:solidFill>
                  <a:schemeClr val="tx2"/>
                </a:solidFill>
                <a:latin typeface="+mn-lt"/>
              </a:endParaRPr>
            </a:p>
          </p:txBody>
        </p:sp>
        <p:graphicFrame>
          <p:nvGraphicFramePr>
            <p:cNvPr id="6" name="Objekt 5"/>
            <p:cNvGraphicFramePr>
              <a:graphicFrameLocks noChangeAspect="1"/>
            </p:cNvGraphicFramePr>
            <p:nvPr>
              <p:extLst>
                <p:ext uri="{D42A27DB-BD31-4B8C-83A1-F6EECF244321}">
                  <p14:modId xmlns:p14="http://schemas.microsoft.com/office/powerpoint/2010/main" val="3451785049"/>
                </p:ext>
              </p:extLst>
            </p:nvPr>
          </p:nvGraphicFramePr>
          <p:xfrm>
            <a:off x="5492477" y="4005064"/>
            <a:ext cx="447675" cy="617537"/>
          </p:xfrm>
          <a:graphic>
            <a:graphicData uri="http://schemas.openxmlformats.org/presentationml/2006/ole">
              <mc:AlternateContent xmlns:mc="http://schemas.openxmlformats.org/markup-compatibility/2006">
                <mc:Choice xmlns:v="urn:schemas-microsoft-com:vml" Requires="v">
                  <p:oleObj spid="_x0000_s369301" name="Rovnice" r:id="rId6" imgW="203040" imgH="279360" progId="Equation.3">
                    <p:embed/>
                  </p:oleObj>
                </mc:Choice>
                <mc:Fallback>
                  <p:oleObj name="Rovnice" r:id="rId6" imgW="203040" imgH="279360" progId="Equation.3">
                    <p:embed/>
                    <p:pic>
                      <p:nvPicPr>
                        <p:cNvPr id="0" name="Objek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477" y="4005064"/>
                          <a:ext cx="447675"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59443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Radiance distribution</a:t>
            </a:r>
            <a:endParaRPr lang="en-US" dirty="0"/>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39</a:t>
            </a:fld>
            <a:endParaRPr lang="en-US" altLang="en-US"/>
          </a:p>
        </p:txBody>
      </p:sp>
      <p:sp>
        <p:nvSpPr>
          <p:cNvPr id="6" name="TextovéPole 5"/>
          <p:cNvSpPr txBox="1"/>
          <p:nvPr/>
        </p:nvSpPr>
        <p:spPr>
          <a:xfrm>
            <a:off x="1403648" y="1340768"/>
            <a:ext cx="1755609" cy="430887"/>
          </a:xfrm>
          <a:prstGeom prst="rect">
            <a:avLst/>
          </a:prstGeom>
          <a:noFill/>
        </p:spPr>
        <p:txBody>
          <a:bodyPr wrap="none" rtlCol="0">
            <a:spAutoFit/>
          </a:bodyPr>
          <a:lstStyle/>
          <a:p>
            <a:r>
              <a:rPr lang="en-US" sz="2200" dirty="0" err="1" smtClean="0">
                <a:solidFill>
                  <a:schemeClr val="tx2"/>
                </a:solidFill>
                <a:latin typeface="+mn-lt"/>
              </a:rPr>
              <a:t>albedo</a:t>
            </a:r>
            <a:r>
              <a:rPr lang="en-US" sz="2200" dirty="0" smtClean="0">
                <a:solidFill>
                  <a:schemeClr val="tx2"/>
                </a:solidFill>
                <a:latin typeface="+mn-lt"/>
              </a:rPr>
              <a:t>=0.95</a:t>
            </a:r>
          </a:p>
        </p:txBody>
      </p:sp>
      <p:pic>
        <p:nvPicPr>
          <p:cNvPr id="319494" name="Picture 6" descr="C:\devel\2013-biasing\aaa\j-c0.950-g0.00-dwivediPdfTable.png"/>
          <p:cNvPicPr>
            <a:picLocks noChangeAspect="1" noChangeArrowheads="1"/>
          </p:cNvPicPr>
          <p:nvPr/>
        </p:nvPicPr>
        <p:blipFill>
          <a:blip r:embed="rId3" cstate="print"/>
          <a:srcRect/>
          <a:stretch>
            <a:fillRect/>
          </a:stretch>
        </p:blipFill>
        <p:spPr bwMode="auto">
          <a:xfrm>
            <a:off x="472480" y="2348880"/>
            <a:ext cx="1219200" cy="3048000"/>
          </a:xfrm>
          <a:prstGeom prst="rect">
            <a:avLst/>
          </a:prstGeom>
          <a:noFill/>
          <a:ln>
            <a:solidFill>
              <a:schemeClr val="tx1">
                <a:lumMod val="85000"/>
                <a:lumOff val="15000"/>
              </a:schemeClr>
            </a:solidFill>
          </a:ln>
          <a:effectLst>
            <a:outerShdw blurRad="63500" sx="102000" sy="102000" algn="ctr" rotWithShape="0">
              <a:prstClr val="black">
                <a:alpha val="40000"/>
              </a:prstClr>
            </a:outerShdw>
          </a:effectLst>
        </p:spPr>
      </p:pic>
      <p:sp>
        <p:nvSpPr>
          <p:cNvPr id="14" name="TextovéPole 13"/>
          <p:cNvSpPr txBox="1"/>
          <p:nvPr/>
        </p:nvSpPr>
        <p:spPr>
          <a:xfrm>
            <a:off x="467544" y="5446385"/>
            <a:ext cx="1224136" cy="369332"/>
          </a:xfrm>
          <a:prstGeom prst="rect">
            <a:avLst/>
          </a:prstGeom>
          <a:noFill/>
        </p:spPr>
        <p:txBody>
          <a:bodyPr wrap="square" rtlCol="0">
            <a:spAutoFit/>
          </a:bodyPr>
          <a:lstStyle/>
          <a:p>
            <a:pPr algn="ctr"/>
            <a:r>
              <a:rPr lang="en-US" dirty="0" err="1" smtClean="0">
                <a:solidFill>
                  <a:schemeClr val="tx2"/>
                </a:solidFill>
                <a:latin typeface="+mn-lt"/>
              </a:rPr>
              <a:t>Dwivedi</a:t>
            </a:r>
            <a:endParaRPr lang="en-US" dirty="0" smtClean="0">
              <a:solidFill>
                <a:schemeClr val="tx2"/>
              </a:solidFill>
              <a:latin typeface="+mn-lt"/>
            </a:endParaRPr>
          </a:p>
        </p:txBody>
      </p:sp>
      <p:grpSp>
        <p:nvGrpSpPr>
          <p:cNvPr id="3" name="Skupina 2"/>
          <p:cNvGrpSpPr/>
          <p:nvPr/>
        </p:nvGrpSpPr>
        <p:grpSpPr>
          <a:xfrm>
            <a:off x="1835696" y="2348880"/>
            <a:ext cx="1220930" cy="3465676"/>
            <a:chOff x="1835696" y="2348880"/>
            <a:chExt cx="1220930" cy="3465676"/>
          </a:xfrm>
        </p:grpSpPr>
        <p:pic>
          <p:nvPicPr>
            <p:cNvPr id="319495" name="Picture 7" descr="C:\devel\2013-biasing\aaa\j-c0.950-g0.00-radianceTableNorm.png"/>
            <p:cNvPicPr>
              <a:picLocks noChangeAspect="1" noChangeArrowheads="1"/>
            </p:cNvPicPr>
            <p:nvPr/>
          </p:nvPicPr>
          <p:blipFill>
            <a:blip r:embed="rId4" cstate="print"/>
            <a:srcRect/>
            <a:stretch>
              <a:fillRect/>
            </a:stretch>
          </p:blipFill>
          <p:spPr bwMode="auto">
            <a:xfrm>
              <a:off x="1835696" y="2348880"/>
              <a:ext cx="1219200" cy="3048000"/>
            </a:xfrm>
            <a:prstGeom prst="rect">
              <a:avLst/>
            </a:prstGeom>
            <a:noFill/>
            <a:ln>
              <a:solidFill>
                <a:schemeClr val="tx1">
                  <a:lumMod val="85000"/>
                  <a:lumOff val="15000"/>
                </a:schemeClr>
              </a:solidFill>
            </a:ln>
            <a:effectLst>
              <a:outerShdw blurRad="63500" sx="102000" sy="102000" algn="ctr" rotWithShape="0">
                <a:prstClr val="black">
                  <a:alpha val="40000"/>
                </a:prstClr>
              </a:outerShdw>
            </a:effectLst>
          </p:spPr>
        </p:pic>
        <p:sp>
          <p:nvSpPr>
            <p:cNvPr id="15" name="TextovéPole 14"/>
            <p:cNvSpPr txBox="1"/>
            <p:nvPr/>
          </p:nvSpPr>
          <p:spPr>
            <a:xfrm>
              <a:off x="1850847" y="5445224"/>
              <a:ext cx="1205779" cy="369332"/>
            </a:xfrm>
            <a:prstGeom prst="rect">
              <a:avLst/>
            </a:prstGeom>
            <a:noFill/>
          </p:spPr>
          <p:txBody>
            <a:bodyPr wrap="none" rtlCol="0">
              <a:spAutoFit/>
            </a:bodyPr>
            <a:lstStyle/>
            <a:p>
              <a:r>
                <a:rPr lang="en-US" dirty="0" smtClean="0">
                  <a:solidFill>
                    <a:schemeClr val="tx2"/>
                  </a:solidFill>
                  <a:latin typeface="+mn-lt"/>
                </a:rPr>
                <a:t>Reference</a:t>
              </a:r>
            </a:p>
          </p:txBody>
        </p:sp>
      </p:grpSp>
      <p:grpSp>
        <p:nvGrpSpPr>
          <p:cNvPr id="4" name="Skupina 3"/>
          <p:cNvGrpSpPr/>
          <p:nvPr/>
        </p:nvGrpSpPr>
        <p:grpSpPr>
          <a:xfrm>
            <a:off x="3190200" y="2348880"/>
            <a:ext cx="1247457" cy="3465676"/>
            <a:chOff x="3190200" y="2348880"/>
            <a:chExt cx="1247457" cy="3465676"/>
          </a:xfrm>
        </p:grpSpPr>
        <p:pic>
          <p:nvPicPr>
            <p:cNvPr id="319493" name="Picture 5" descr="C:\devel\2013-biasing\aaa\j-c0.950-g0.00-diff.png"/>
            <p:cNvPicPr>
              <a:picLocks noChangeAspect="1" noChangeArrowheads="1"/>
            </p:cNvPicPr>
            <p:nvPr/>
          </p:nvPicPr>
          <p:blipFill>
            <a:blip r:embed="rId5" cstate="print"/>
            <a:srcRect/>
            <a:stretch>
              <a:fillRect/>
            </a:stretch>
          </p:blipFill>
          <p:spPr bwMode="auto">
            <a:xfrm>
              <a:off x="3203848" y="2348880"/>
              <a:ext cx="1224136" cy="3060340"/>
            </a:xfrm>
            <a:prstGeom prst="rect">
              <a:avLst/>
            </a:prstGeom>
            <a:noFill/>
            <a:ln>
              <a:solidFill>
                <a:schemeClr val="tx1">
                  <a:lumMod val="85000"/>
                  <a:lumOff val="15000"/>
                </a:schemeClr>
              </a:solidFill>
            </a:ln>
            <a:effectLst>
              <a:outerShdw blurRad="63500" sx="102000" sy="102000" algn="ctr" rotWithShape="0">
                <a:prstClr val="black">
                  <a:alpha val="40000"/>
                </a:prstClr>
              </a:outerShdw>
            </a:effectLst>
          </p:spPr>
        </p:pic>
        <p:sp>
          <p:nvSpPr>
            <p:cNvPr id="16" name="TextovéPole 15"/>
            <p:cNvSpPr txBox="1"/>
            <p:nvPr/>
          </p:nvSpPr>
          <p:spPr>
            <a:xfrm>
              <a:off x="3190200" y="5445224"/>
              <a:ext cx="1247457" cy="369332"/>
            </a:xfrm>
            <a:prstGeom prst="rect">
              <a:avLst/>
            </a:prstGeom>
            <a:noFill/>
          </p:spPr>
          <p:txBody>
            <a:bodyPr wrap="none" rtlCol="0">
              <a:spAutoFit/>
            </a:bodyPr>
            <a:lstStyle/>
            <a:p>
              <a:r>
                <a:rPr lang="en-US" dirty="0" smtClean="0">
                  <a:solidFill>
                    <a:schemeClr val="tx2"/>
                  </a:solidFill>
                  <a:latin typeface="+mn-lt"/>
                </a:rPr>
                <a:t>Difference</a:t>
              </a:r>
            </a:p>
          </p:txBody>
        </p:sp>
      </p:grpSp>
      <p:cxnSp>
        <p:nvCxnSpPr>
          <p:cNvPr id="21" name="Přímá spojovací šipka 20"/>
          <p:cNvCxnSpPr/>
          <p:nvPr/>
        </p:nvCxnSpPr>
        <p:spPr>
          <a:xfrm>
            <a:off x="323528" y="2204864"/>
            <a:ext cx="0" cy="3384376"/>
          </a:xfrm>
          <a:prstGeom prst="straightConnector1">
            <a:avLst/>
          </a:prstGeom>
          <a:ln w="1905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a:off x="323528" y="2204864"/>
            <a:ext cx="1512168" cy="0"/>
          </a:xfrm>
          <a:prstGeom prst="straightConnector1">
            <a:avLst/>
          </a:prstGeom>
          <a:ln w="1905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TextovéPole 26"/>
          <p:cNvSpPr txBox="1"/>
          <p:nvPr/>
        </p:nvSpPr>
        <p:spPr>
          <a:xfrm>
            <a:off x="1331640" y="1924670"/>
            <a:ext cx="500458" cy="338554"/>
          </a:xfrm>
          <a:prstGeom prst="rect">
            <a:avLst/>
          </a:prstGeom>
          <a:noFill/>
        </p:spPr>
        <p:txBody>
          <a:bodyPr wrap="none" rtlCol="0">
            <a:spAutoFit/>
          </a:bodyPr>
          <a:lstStyle/>
          <a:p>
            <a:r>
              <a:rPr lang="en-US" sz="1600" b="1" dirty="0" smtClean="0">
                <a:solidFill>
                  <a:schemeClr val="tx2"/>
                </a:solidFill>
                <a:latin typeface="+mn-lt"/>
              </a:rPr>
              <a:t>dir</a:t>
            </a:r>
          </a:p>
        </p:txBody>
      </p:sp>
      <p:sp>
        <p:nvSpPr>
          <p:cNvPr id="28" name="TextovéPole 27"/>
          <p:cNvSpPr txBox="1"/>
          <p:nvPr/>
        </p:nvSpPr>
        <p:spPr>
          <a:xfrm rot="16200000">
            <a:off x="-227625" y="5067943"/>
            <a:ext cx="793807" cy="338554"/>
          </a:xfrm>
          <a:prstGeom prst="rect">
            <a:avLst/>
          </a:prstGeom>
          <a:noFill/>
        </p:spPr>
        <p:txBody>
          <a:bodyPr wrap="none" rtlCol="0">
            <a:spAutoFit/>
          </a:bodyPr>
          <a:lstStyle/>
          <a:p>
            <a:r>
              <a:rPr lang="en-US" sz="1600" b="1" dirty="0" smtClean="0">
                <a:solidFill>
                  <a:schemeClr val="tx2"/>
                </a:solidFill>
                <a:latin typeface="+mn-lt"/>
              </a:rPr>
              <a:t>depth</a:t>
            </a:r>
          </a:p>
        </p:txBody>
      </p:sp>
      <p:grpSp>
        <p:nvGrpSpPr>
          <p:cNvPr id="8" name="Skupina 7"/>
          <p:cNvGrpSpPr/>
          <p:nvPr/>
        </p:nvGrpSpPr>
        <p:grpSpPr>
          <a:xfrm>
            <a:off x="5004048" y="1340768"/>
            <a:ext cx="3960440" cy="5287387"/>
            <a:chOff x="5004048" y="1340768"/>
            <a:chExt cx="3960440" cy="5287387"/>
          </a:xfrm>
        </p:grpSpPr>
        <p:sp>
          <p:nvSpPr>
            <p:cNvPr id="7" name="TextovéPole 6"/>
            <p:cNvSpPr txBox="1"/>
            <p:nvPr/>
          </p:nvSpPr>
          <p:spPr>
            <a:xfrm>
              <a:off x="6012160" y="1340768"/>
              <a:ext cx="1737976" cy="430887"/>
            </a:xfrm>
            <a:prstGeom prst="rect">
              <a:avLst/>
            </a:prstGeom>
            <a:noFill/>
          </p:spPr>
          <p:txBody>
            <a:bodyPr wrap="none" rtlCol="0">
              <a:spAutoFit/>
            </a:bodyPr>
            <a:lstStyle/>
            <a:p>
              <a:r>
                <a:rPr lang="en-US" sz="2200" dirty="0" err="1" smtClean="0">
                  <a:solidFill>
                    <a:schemeClr val="tx2"/>
                  </a:solidFill>
                  <a:latin typeface="+mn-lt"/>
                </a:rPr>
                <a:t>albedo</a:t>
              </a:r>
              <a:r>
                <a:rPr lang="en-US" sz="2200" dirty="0" smtClean="0">
                  <a:solidFill>
                    <a:schemeClr val="tx2"/>
                  </a:solidFill>
                  <a:latin typeface="+mn-lt"/>
                </a:rPr>
                <a:t> = 0.2</a:t>
              </a:r>
            </a:p>
          </p:txBody>
        </p:sp>
        <p:pic>
          <p:nvPicPr>
            <p:cNvPr id="319490" name="Picture 2" descr="C:\devel\2013-biasing\aaa\j-c0.200-g0.00-diff.png"/>
            <p:cNvPicPr>
              <a:picLocks noChangeAspect="1" noChangeArrowheads="1"/>
            </p:cNvPicPr>
            <p:nvPr/>
          </p:nvPicPr>
          <p:blipFill>
            <a:blip r:embed="rId6" cstate="print"/>
            <a:srcRect/>
            <a:stretch>
              <a:fillRect/>
            </a:stretch>
          </p:blipFill>
          <p:spPr bwMode="auto">
            <a:xfrm>
              <a:off x="7740352" y="2348880"/>
              <a:ext cx="1224136" cy="3060340"/>
            </a:xfrm>
            <a:prstGeom prst="rect">
              <a:avLst/>
            </a:prstGeom>
            <a:noFill/>
            <a:ln>
              <a:solidFill>
                <a:schemeClr val="tx1">
                  <a:lumMod val="85000"/>
                  <a:lumOff val="15000"/>
                </a:schemeClr>
              </a:solidFill>
            </a:ln>
            <a:effectLst>
              <a:outerShdw blurRad="63500" sx="102000" sy="102000" algn="ctr" rotWithShape="0">
                <a:prstClr val="black">
                  <a:alpha val="40000"/>
                </a:prstClr>
              </a:outerShdw>
            </a:effectLst>
          </p:spPr>
        </p:pic>
        <p:pic>
          <p:nvPicPr>
            <p:cNvPr id="319491" name="Picture 3" descr="C:\devel\2013-biasing\aaa\j-c0.200-g0.00-dwivediPdfTable.png"/>
            <p:cNvPicPr>
              <a:picLocks noChangeAspect="1" noChangeArrowheads="1"/>
            </p:cNvPicPr>
            <p:nvPr/>
          </p:nvPicPr>
          <p:blipFill>
            <a:blip r:embed="rId7" cstate="print"/>
            <a:srcRect/>
            <a:stretch>
              <a:fillRect/>
            </a:stretch>
          </p:blipFill>
          <p:spPr bwMode="auto">
            <a:xfrm>
              <a:off x="5004048" y="2348880"/>
              <a:ext cx="1219200" cy="3048000"/>
            </a:xfrm>
            <a:prstGeom prst="rect">
              <a:avLst/>
            </a:prstGeom>
            <a:noFill/>
            <a:ln>
              <a:solidFill>
                <a:schemeClr val="tx1">
                  <a:lumMod val="85000"/>
                  <a:lumOff val="15000"/>
                </a:schemeClr>
              </a:solidFill>
            </a:ln>
            <a:effectLst>
              <a:outerShdw blurRad="63500" sx="102000" sy="102000" algn="ctr" rotWithShape="0">
                <a:prstClr val="black">
                  <a:alpha val="40000"/>
                </a:prstClr>
              </a:outerShdw>
            </a:effectLst>
          </p:spPr>
        </p:pic>
        <p:pic>
          <p:nvPicPr>
            <p:cNvPr id="319492" name="Picture 4" descr="C:\devel\2013-biasing\aaa\j-c0.200-g0.00-radianceTableNorm.png"/>
            <p:cNvPicPr>
              <a:picLocks noChangeAspect="1" noChangeArrowheads="1"/>
            </p:cNvPicPr>
            <p:nvPr/>
          </p:nvPicPr>
          <p:blipFill>
            <a:blip r:embed="rId8" cstate="print"/>
            <a:srcRect/>
            <a:stretch>
              <a:fillRect/>
            </a:stretch>
          </p:blipFill>
          <p:spPr bwMode="auto">
            <a:xfrm>
              <a:off x="6372200" y="2348880"/>
              <a:ext cx="1219200" cy="3048000"/>
            </a:xfrm>
            <a:prstGeom prst="rect">
              <a:avLst/>
            </a:prstGeom>
            <a:noFill/>
            <a:ln>
              <a:solidFill>
                <a:schemeClr val="tx1">
                  <a:lumMod val="85000"/>
                  <a:lumOff val="15000"/>
                </a:schemeClr>
              </a:solidFill>
            </a:ln>
            <a:effectLst>
              <a:outerShdw blurRad="63500" sx="102000" sy="102000" algn="ctr" rotWithShape="0">
                <a:prstClr val="black">
                  <a:alpha val="40000"/>
                </a:prstClr>
              </a:outerShdw>
            </a:effectLst>
          </p:spPr>
        </p:pic>
        <p:sp>
          <p:nvSpPr>
            <p:cNvPr id="17" name="TextovéPole 16"/>
            <p:cNvSpPr txBox="1"/>
            <p:nvPr/>
          </p:nvSpPr>
          <p:spPr>
            <a:xfrm>
              <a:off x="5004048" y="5446385"/>
              <a:ext cx="1219200" cy="369332"/>
            </a:xfrm>
            <a:prstGeom prst="rect">
              <a:avLst/>
            </a:prstGeom>
            <a:noFill/>
          </p:spPr>
          <p:txBody>
            <a:bodyPr wrap="square" rtlCol="0">
              <a:spAutoFit/>
            </a:bodyPr>
            <a:lstStyle/>
            <a:p>
              <a:pPr algn="ctr"/>
              <a:r>
                <a:rPr lang="en-US" dirty="0" err="1" smtClean="0">
                  <a:solidFill>
                    <a:schemeClr val="tx2"/>
                  </a:solidFill>
                  <a:latin typeface="+mn-lt"/>
                </a:rPr>
                <a:t>Dwivedi</a:t>
              </a:r>
              <a:endParaRPr lang="en-US" dirty="0" smtClean="0">
                <a:solidFill>
                  <a:schemeClr val="tx2"/>
                </a:solidFill>
                <a:latin typeface="+mn-lt"/>
              </a:endParaRPr>
            </a:p>
          </p:txBody>
        </p:sp>
        <p:sp>
          <p:nvSpPr>
            <p:cNvPr id="18" name="TextovéPole 17"/>
            <p:cNvSpPr txBox="1"/>
            <p:nvPr/>
          </p:nvSpPr>
          <p:spPr>
            <a:xfrm>
              <a:off x="6377678" y="5445224"/>
              <a:ext cx="1205779" cy="369332"/>
            </a:xfrm>
            <a:prstGeom prst="rect">
              <a:avLst/>
            </a:prstGeom>
            <a:noFill/>
          </p:spPr>
          <p:txBody>
            <a:bodyPr wrap="none" rtlCol="0">
              <a:spAutoFit/>
            </a:bodyPr>
            <a:lstStyle/>
            <a:p>
              <a:r>
                <a:rPr lang="en-US" dirty="0" smtClean="0">
                  <a:solidFill>
                    <a:schemeClr val="tx2"/>
                  </a:solidFill>
                  <a:latin typeface="+mn-lt"/>
                </a:rPr>
                <a:t>Reference</a:t>
              </a:r>
            </a:p>
          </p:txBody>
        </p:sp>
        <p:sp>
          <p:nvSpPr>
            <p:cNvPr id="19" name="TextovéPole 18"/>
            <p:cNvSpPr txBox="1"/>
            <p:nvPr/>
          </p:nvSpPr>
          <p:spPr>
            <a:xfrm>
              <a:off x="7717031" y="5445224"/>
              <a:ext cx="1247457" cy="369332"/>
            </a:xfrm>
            <a:prstGeom prst="rect">
              <a:avLst/>
            </a:prstGeom>
            <a:noFill/>
          </p:spPr>
          <p:txBody>
            <a:bodyPr wrap="none" rtlCol="0">
              <a:spAutoFit/>
            </a:bodyPr>
            <a:lstStyle/>
            <a:p>
              <a:r>
                <a:rPr lang="en-US" dirty="0" smtClean="0">
                  <a:solidFill>
                    <a:schemeClr val="tx2"/>
                  </a:solidFill>
                  <a:latin typeface="+mn-lt"/>
                </a:rPr>
                <a:t>Difference</a:t>
              </a:r>
            </a:p>
          </p:txBody>
        </p:sp>
        <p:pic>
          <p:nvPicPr>
            <p:cNvPr id="23" name="Picture 2" descr="C:\devel\2013-biasing\DwivediDirPdf-0.200.png"/>
            <p:cNvPicPr>
              <a:picLocks noChangeAspect="1" noChangeArrowheads="1"/>
            </p:cNvPicPr>
            <p:nvPr/>
          </p:nvPicPr>
          <p:blipFill>
            <a:blip r:embed="rId9" cstate="print"/>
            <a:srcRect/>
            <a:stretch>
              <a:fillRect/>
            </a:stretch>
          </p:blipFill>
          <p:spPr bwMode="auto">
            <a:xfrm>
              <a:off x="5004048" y="5805264"/>
              <a:ext cx="1224136" cy="822891"/>
            </a:xfrm>
            <a:prstGeom prst="rect">
              <a:avLst/>
            </a:prstGeom>
            <a:noFill/>
          </p:spPr>
        </p:pic>
      </p:grpSp>
      <p:pic>
        <p:nvPicPr>
          <p:cNvPr id="24" name="Picture 3" descr="C:\devel\2013-biasing\DwivediDirPdf-0.950.png"/>
          <p:cNvPicPr>
            <a:picLocks noChangeAspect="1" noChangeArrowheads="1"/>
          </p:cNvPicPr>
          <p:nvPr/>
        </p:nvPicPr>
        <p:blipFill>
          <a:blip r:embed="rId10" cstate="print"/>
          <a:srcRect/>
          <a:stretch>
            <a:fillRect/>
          </a:stretch>
        </p:blipFill>
        <p:spPr bwMode="auto">
          <a:xfrm>
            <a:off x="467544" y="5805264"/>
            <a:ext cx="1208663" cy="812490"/>
          </a:xfrm>
          <a:prstGeom prst="rect">
            <a:avLst/>
          </a:prstGeom>
          <a:noFill/>
        </p:spPr>
      </p:pic>
    </p:spTree>
    <p:extLst>
      <p:ext uri="{BB962C8B-B14F-4D97-AF65-F5344CB8AC3E}">
        <p14:creationId xmlns:p14="http://schemas.microsoft.com/office/powerpoint/2010/main" val="160569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Teaser</a:t>
            </a:r>
            <a:endParaRPr lang="cs-CZ" dirty="0"/>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4</a:t>
            </a:fld>
            <a:endParaRPr lang="en-US" altLang="en-US">
              <a:solidFill>
                <a:prstClr val="black"/>
              </a:solidFill>
            </a:endParaRPr>
          </a:p>
        </p:txBody>
      </p:sp>
      <p:sp>
        <p:nvSpPr>
          <p:cNvPr id="5" name="Zástupný symbol pro zápatí 4"/>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
        <p:nvSpPr>
          <p:cNvPr id="6" name="TextovéPole 5"/>
          <p:cNvSpPr txBox="1"/>
          <p:nvPr/>
        </p:nvSpPr>
        <p:spPr>
          <a:xfrm>
            <a:off x="649660" y="1484784"/>
            <a:ext cx="3740126" cy="461665"/>
          </a:xfrm>
          <a:prstGeom prst="rect">
            <a:avLst/>
          </a:prstGeom>
          <a:noFill/>
        </p:spPr>
        <p:txBody>
          <a:bodyPr wrap="none" rtlCol="0">
            <a:spAutoFit/>
          </a:bodyPr>
          <a:lstStyle/>
          <a:p>
            <a:pPr algn="ctr"/>
            <a:r>
              <a:rPr lang="en-US" sz="2400" b="1" dirty="0" smtClean="0">
                <a:solidFill>
                  <a:schemeClr val="tx2"/>
                </a:solidFill>
                <a:latin typeface="+mn-lt"/>
              </a:rPr>
              <a:t>Classical random walk</a:t>
            </a:r>
            <a:endParaRPr lang="cs-CZ" sz="2400" b="1" dirty="0" smtClean="0">
              <a:solidFill>
                <a:schemeClr val="tx2"/>
              </a:solidFill>
              <a:latin typeface="+mn-lt"/>
            </a:endParaRPr>
          </a:p>
        </p:txBody>
      </p:sp>
      <p:sp>
        <p:nvSpPr>
          <p:cNvPr id="10" name="TextovéPole 9"/>
          <p:cNvSpPr txBox="1"/>
          <p:nvPr/>
        </p:nvSpPr>
        <p:spPr>
          <a:xfrm>
            <a:off x="5624665" y="1484784"/>
            <a:ext cx="2183611" cy="461665"/>
          </a:xfrm>
          <a:prstGeom prst="rect">
            <a:avLst/>
          </a:prstGeom>
          <a:noFill/>
        </p:spPr>
        <p:txBody>
          <a:bodyPr wrap="none" rtlCol="0">
            <a:spAutoFit/>
          </a:bodyPr>
          <a:lstStyle/>
          <a:p>
            <a:pPr algn="ctr"/>
            <a:r>
              <a:rPr lang="en-US" sz="2400" b="1" dirty="0" smtClean="0">
                <a:solidFill>
                  <a:schemeClr val="tx2"/>
                </a:solidFill>
                <a:latin typeface="+mn-lt"/>
              </a:rPr>
              <a:t>New method</a:t>
            </a:r>
            <a:endParaRPr lang="cs-CZ" sz="2400" b="1" dirty="0" smtClean="0">
              <a:solidFill>
                <a:schemeClr val="tx2"/>
              </a:solidFill>
              <a:latin typeface="+mn-lt"/>
            </a:endParaRPr>
          </a:p>
        </p:txBody>
      </p:sp>
      <p:sp>
        <p:nvSpPr>
          <p:cNvPr id="8" name="TextovéPole 7"/>
          <p:cNvSpPr txBox="1"/>
          <p:nvPr/>
        </p:nvSpPr>
        <p:spPr>
          <a:xfrm>
            <a:off x="953428" y="1955949"/>
            <a:ext cx="3132589" cy="400110"/>
          </a:xfrm>
          <a:prstGeom prst="rect">
            <a:avLst/>
          </a:prstGeom>
          <a:noFill/>
        </p:spPr>
        <p:txBody>
          <a:bodyPr wrap="none" rtlCol="0">
            <a:spAutoFit/>
          </a:bodyPr>
          <a:lstStyle/>
          <a:p>
            <a:pPr algn="ctr"/>
            <a:r>
              <a:rPr lang="en-US" sz="2000" dirty="0" smtClean="0">
                <a:solidFill>
                  <a:schemeClr val="tx2"/>
                </a:solidFill>
                <a:latin typeface="+mn-lt"/>
              </a:rPr>
              <a:t>Oblivious to the boundary</a:t>
            </a:r>
            <a:endParaRPr lang="cs-CZ" sz="2000" dirty="0" smtClean="0">
              <a:solidFill>
                <a:schemeClr val="tx2"/>
              </a:solidFill>
              <a:latin typeface="+mn-lt"/>
            </a:endParaRPr>
          </a:p>
        </p:txBody>
      </p:sp>
      <p:sp>
        <p:nvSpPr>
          <p:cNvPr id="9" name="TextovéPole 8"/>
          <p:cNvSpPr txBox="1"/>
          <p:nvPr/>
        </p:nvSpPr>
        <p:spPr>
          <a:xfrm>
            <a:off x="4666870" y="1955949"/>
            <a:ext cx="4099200" cy="400110"/>
          </a:xfrm>
          <a:prstGeom prst="rect">
            <a:avLst/>
          </a:prstGeom>
          <a:noFill/>
        </p:spPr>
        <p:txBody>
          <a:bodyPr wrap="none" rtlCol="0">
            <a:spAutoFit/>
          </a:bodyPr>
          <a:lstStyle/>
          <a:p>
            <a:pPr algn="ctr"/>
            <a:r>
              <a:rPr lang="en-US" sz="2000" dirty="0" smtClean="0">
                <a:solidFill>
                  <a:schemeClr val="tx2"/>
                </a:solidFill>
                <a:latin typeface="+mn-lt"/>
              </a:rPr>
              <a:t>Guides paths toward the boundary</a:t>
            </a:r>
            <a:endParaRPr lang="cs-CZ" sz="2000" dirty="0" smtClean="0">
              <a:solidFill>
                <a:schemeClr val="tx2"/>
              </a:solidFill>
              <a:latin typeface="+mn-lt"/>
            </a:endParaRPr>
          </a:p>
        </p:txBody>
      </p:sp>
      <p:pic>
        <p:nvPicPr>
          <p:cNvPr id="353282" name="Picture 2" descr="E:\backup\devel\2013-zerovariance\paper\img\dwiv_ibl_suite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73" y="2492896"/>
            <a:ext cx="4086938" cy="2340000"/>
          </a:xfrm>
          <a:prstGeom prst="rect">
            <a:avLst/>
          </a:prstGeom>
          <a:noFill/>
          <a:ln>
            <a:solidFill>
              <a:schemeClr val="tx2"/>
            </a:solidFill>
          </a:ln>
          <a:effectLst/>
          <a:extLst>
            <a:ext uri="{909E8E84-426E-40DD-AFC4-6F175D3DCCD1}">
              <a14:hiddenFill xmlns:a14="http://schemas.microsoft.com/office/drawing/2010/main">
                <a:solidFill>
                  <a:srgbClr val="FFFFFF"/>
                </a:solidFill>
              </a14:hiddenFill>
            </a:ext>
          </a:extLst>
        </p:spPr>
      </p:pic>
      <p:pic>
        <p:nvPicPr>
          <p:cNvPr id="353283" name="Picture 3" descr="E:\backup\devel\2013-zerovariance\paper\img\dwiv_ibl_suite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1032" y="2492896"/>
            <a:ext cx="4121196" cy="2340000"/>
          </a:xfrm>
          <a:prstGeom prst="rect">
            <a:avLst/>
          </a:prstGeom>
          <a:noFill/>
          <a:ln>
            <a:solidFill>
              <a:schemeClr val="tx2"/>
            </a:solidFill>
          </a:ln>
          <a:effectLst/>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5436096" y="5046028"/>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cs-CZ" dirty="0" smtClean="0">
              <a:latin typeface="+mn-lt"/>
            </a:endParaRPr>
          </a:p>
        </p:txBody>
      </p:sp>
      <p:sp>
        <p:nvSpPr>
          <p:cNvPr id="14" name="Zástupný symbol pro obsah 2"/>
          <p:cNvSpPr>
            <a:spLocks noGrp="1"/>
          </p:cNvSpPr>
          <p:nvPr>
            <p:ph idx="1"/>
          </p:nvPr>
        </p:nvSpPr>
        <p:spPr>
          <a:xfrm>
            <a:off x="4621032" y="4884140"/>
            <a:ext cx="4121196" cy="1353172"/>
          </a:xfrm>
        </p:spPr>
        <p:txBody>
          <a:bodyPr/>
          <a:lstStyle/>
          <a:p>
            <a:r>
              <a:rPr lang="en-US" dirty="0"/>
              <a:t>Variance reduction</a:t>
            </a:r>
          </a:p>
          <a:p>
            <a:r>
              <a:rPr lang="en-US" dirty="0"/>
              <a:t>Efficiency improvement</a:t>
            </a:r>
            <a:br>
              <a:rPr lang="en-US" dirty="0"/>
            </a:br>
            <a:r>
              <a:rPr lang="en-US" dirty="0"/>
              <a:t>(shorter paths on average</a:t>
            </a:r>
            <a:r>
              <a:rPr lang="en-US" dirty="0" smtClean="0"/>
              <a:t>)</a:t>
            </a:r>
            <a:endParaRPr lang="en-US" dirty="0"/>
          </a:p>
        </p:txBody>
      </p:sp>
    </p:spTree>
    <p:extLst>
      <p:ext uri="{BB962C8B-B14F-4D97-AF65-F5344CB8AC3E}">
        <p14:creationId xmlns:p14="http://schemas.microsoft.com/office/powerpoint/2010/main" val="88389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Improved sampling</a:t>
            </a:r>
            <a:endParaRPr lang="cs-CZ" dirty="0"/>
          </a:p>
        </p:txBody>
      </p:sp>
      <p:sp>
        <p:nvSpPr>
          <p:cNvPr id="3" name="Zástupný symbol pro obsah 2"/>
          <p:cNvSpPr>
            <a:spLocks noGrp="1"/>
          </p:cNvSpPr>
          <p:nvPr>
            <p:ph idx="1"/>
          </p:nvPr>
        </p:nvSpPr>
        <p:spPr/>
        <p:txBody>
          <a:bodyPr/>
          <a:lstStyle/>
          <a:p>
            <a:r>
              <a:rPr lang="en-US" dirty="0" smtClean="0"/>
              <a:t>Take boundary into account</a:t>
            </a:r>
          </a:p>
          <a:p>
            <a:endParaRPr lang="en-US" dirty="0"/>
          </a:p>
          <a:p>
            <a:r>
              <a:rPr lang="en-US" dirty="0" smtClean="0"/>
              <a:t>Better radiance approximation</a:t>
            </a:r>
          </a:p>
          <a:p>
            <a:pPr lvl="1"/>
            <a:r>
              <a:rPr lang="en-US" dirty="0"/>
              <a:t>M</a:t>
            </a:r>
            <a:r>
              <a:rPr lang="en-US" dirty="0" smtClean="0"/>
              <a:t>atching 1</a:t>
            </a:r>
            <a:r>
              <a:rPr lang="en-US" baseline="30000" dirty="0" smtClean="0"/>
              <a:t>st</a:t>
            </a:r>
            <a:r>
              <a:rPr lang="en-US" dirty="0" smtClean="0"/>
              <a:t> and 2</a:t>
            </a:r>
            <a:r>
              <a:rPr lang="en-US" baseline="30000" dirty="0" smtClean="0"/>
              <a:t>nd</a:t>
            </a:r>
            <a:r>
              <a:rPr lang="en-US" dirty="0" smtClean="0"/>
              <a:t> moments of the true solution</a:t>
            </a:r>
            <a:endParaRPr lang="cs-CZ" dirty="0"/>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40</a:t>
            </a:fld>
            <a:endParaRPr lang="en-US" altLang="en-US">
              <a:solidFill>
                <a:prstClr val="black"/>
              </a:solidFill>
            </a:endParaRPr>
          </a:p>
        </p:txBody>
      </p:sp>
      <p:sp>
        <p:nvSpPr>
          <p:cNvPr id="5" name="Zástupný symbol pro zápatí 4"/>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Tree>
    <p:extLst>
      <p:ext uri="{BB962C8B-B14F-4D97-AF65-F5344CB8AC3E}">
        <p14:creationId xmlns:p14="http://schemas.microsoft.com/office/powerpoint/2010/main" val="214443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délník 14"/>
          <p:cNvSpPr/>
          <p:nvPr/>
        </p:nvSpPr>
        <p:spPr>
          <a:xfrm>
            <a:off x="430969" y="1964986"/>
            <a:ext cx="8164391" cy="214150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70691" name="Picture 3" descr="C:\devel\2013-zerovariance\slides\c0.400-g0.000-ior1.000-render-dwivedi-nee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221088"/>
            <a:ext cx="1980000" cy="1980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70694" name="Picture 6" descr="C:\devel\2013-zerovariance\slides\c0.800-g0.000-ior1.000-render-dwivedi-nee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1552" y="2045736"/>
            <a:ext cx="1980000" cy="1980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70696" name="Picture 8" descr="C:\devel\2013-zerovariance\slides\c0.950-g0.000-ior1.000-render-dwivedi-nee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7369" y="2045736"/>
            <a:ext cx="1980000" cy="1980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70690" name="Picture 2" descr="C:\devel\2013-zerovariance\slides\c0.400-g0.000-ior1.000-render-analog-nee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2045736"/>
            <a:ext cx="1980000" cy="1980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70693" name="Picture 5" descr="C:\devel\2013-zerovariance\slides\c0.800-g0.000-ior1.000-render-analog-nee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1552" y="4221088"/>
            <a:ext cx="1980000" cy="1980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70695" name="Picture 7" descr="C:\devel\2013-zerovariance\slides\c0.950-g0.000-ior1.000-render-analog-nee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7369" y="4221088"/>
            <a:ext cx="1980000" cy="1980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en-US" dirty="0" smtClean="0"/>
              <a:t>Semi-infinite half-space test</a:t>
            </a:r>
            <a:endParaRPr lang="en-US" dirty="0"/>
          </a:p>
        </p:txBody>
      </p:sp>
      <p:sp>
        <p:nvSpPr>
          <p:cNvPr id="4" name="Zástupný symbol pro zápatí 3"/>
          <p:cNvSpPr>
            <a:spLocks noGrp="1"/>
          </p:cNvSpPr>
          <p:nvPr>
            <p:ph type="ftr" sz="quarter" idx="11"/>
          </p:nvPr>
        </p:nvSpPr>
        <p:spPr/>
        <p:txBody>
          <a:bodyPr/>
          <a:lstStyle/>
          <a:p>
            <a:pPr>
              <a:defRPr/>
            </a:pPr>
            <a:r>
              <a:rPr lang="en-US" altLang="en-US" smtClean="0"/>
              <a:t>J. Křivánek - Zero variance walks for subsurface scattering</a:t>
            </a:r>
            <a:endParaRPr lang="en-US" altLang="en-US"/>
          </a:p>
        </p:txBody>
      </p:sp>
      <p:sp>
        <p:nvSpPr>
          <p:cNvPr id="5" name="Zástupný symbol pro číslo snímku 4"/>
          <p:cNvSpPr>
            <a:spLocks noGrp="1"/>
          </p:cNvSpPr>
          <p:nvPr>
            <p:ph type="sldNum" sz="quarter" idx="12"/>
          </p:nvPr>
        </p:nvSpPr>
        <p:spPr/>
        <p:txBody>
          <a:bodyPr/>
          <a:lstStyle/>
          <a:p>
            <a:pPr>
              <a:defRPr/>
            </a:pPr>
            <a:fld id="{81494967-73EE-4A75-A827-47B02327E019}" type="slidenum">
              <a:rPr lang="en-US" altLang="en-US" smtClean="0"/>
              <a:pPr>
                <a:defRPr/>
              </a:pPr>
              <a:t>41</a:t>
            </a:fld>
            <a:endParaRPr lang="en-US" altLang="en-US"/>
          </a:p>
        </p:txBody>
      </p:sp>
      <p:sp>
        <p:nvSpPr>
          <p:cNvPr id="3" name="TextovéPole 2"/>
          <p:cNvSpPr txBox="1"/>
          <p:nvPr/>
        </p:nvSpPr>
        <p:spPr>
          <a:xfrm>
            <a:off x="408595" y="2435572"/>
            <a:ext cx="1755609" cy="1200329"/>
          </a:xfrm>
          <a:prstGeom prst="rect">
            <a:avLst/>
          </a:prstGeom>
          <a:noFill/>
        </p:spPr>
        <p:txBody>
          <a:bodyPr wrap="none" rtlCol="0">
            <a:spAutoFit/>
          </a:bodyPr>
          <a:lstStyle/>
          <a:p>
            <a:pPr algn="r"/>
            <a:r>
              <a:rPr lang="en-US" sz="2400" b="1" dirty="0">
                <a:solidFill>
                  <a:schemeClr val="tx2"/>
                </a:solidFill>
                <a:latin typeface="+mn-lt"/>
              </a:rPr>
              <a:t>n</a:t>
            </a:r>
            <a:r>
              <a:rPr lang="en-US" sz="2400" b="1" dirty="0" smtClean="0">
                <a:solidFill>
                  <a:schemeClr val="tx2"/>
                </a:solidFill>
                <a:latin typeface="+mn-lt"/>
              </a:rPr>
              <a:t>ew</a:t>
            </a:r>
            <a:br>
              <a:rPr lang="en-US" sz="2400" b="1" dirty="0" smtClean="0">
                <a:solidFill>
                  <a:schemeClr val="tx2"/>
                </a:solidFill>
                <a:latin typeface="+mn-lt"/>
              </a:rPr>
            </a:br>
            <a:r>
              <a:rPr lang="en-US" sz="2400" b="1" dirty="0" smtClean="0">
                <a:solidFill>
                  <a:schemeClr val="tx2"/>
                </a:solidFill>
                <a:latin typeface="+mn-lt"/>
              </a:rPr>
              <a:t>scheme</a:t>
            </a:r>
          </a:p>
          <a:p>
            <a:pPr algn="r"/>
            <a:r>
              <a:rPr lang="en-US" sz="2400" b="1" dirty="0" smtClean="0">
                <a:solidFill>
                  <a:schemeClr val="tx2"/>
                </a:solidFill>
                <a:latin typeface="+mn-lt"/>
              </a:rPr>
              <a:t>(</a:t>
            </a:r>
            <a:r>
              <a:rPr lang="en-US" sz="2400" b="1" dirty="0" err="1" smtClean="0">
                <a:solidFill>
                  <a:schemeClr val="tx2"/>
                </a:solidFill>
                <a:latin typeface="+mn-lt"/>
              </a:rPr>
              <a:t>Dwivedi</a:t>
            </a:r>
            <a:r>
              <a:rPr lang="en-US" sz="2400" b="1" dirty="0" smtClean="0">
                <a:solidFill>
                  <a:schemeClr val="tx2"/>
                </a:solidFill>
                <a:latin typeface="+mn-lt"/>
              </a:rPr>
              <a:t>)</a:t>
            </a:r>
            <a:endParaRPr lang="cs-CZ" sz="2400" b="1" dirty="0" smtClean="0">
              <a:solidFill>
                <a:schemeClr val="tx2"/>
              </a:solidFill>
              <a:latin typeface="+mn-lt"/>
            </a:endParaRPr>
          </a:p>
        </p:txBody>
      </p:sp>
      <p:sp>
        <p:nvSpPr>
          <p:cNvPr id="10" name="TextovéPole 9"/>
          <p:cNvSpPr txBox="1"/>
          <p:nvPr/>
        </p:nvSpPr>
        <p:spPr>
          <a:xfrm>
            <a:off x="520805" y="4763916"/>
            <a:ext cx="1643399" cy="830997"/>
          </a:xfrm>
          <a:prstGeom prst="rect">
            <a:avLst/>
          </a:prstGeom>
          <a:noFill/>
        </p:spPr>
        <p:txBody>
          <a:bodyPr wrap="none" rtlCol="0">
            <a:spAutoFit/>
          </a:bodyPr>
          <a:lstStyle/>
          <a:p>
            <a:pPr algn="r"/>
            <a:r>
              <a:rPr lang="en-US" sz="2400" b="1" dirty="0" smtClean="0">
                <a:solidFill>
                  <a:schemeClr val="tx2"/>
                </a:solidFill>
                <a:latin typeface="+mn-lt"/>
              </a:rPr>
              <a:t>classical</a:t>
            </a:r>
          </a:p>
          <a:p>
            <a:pPr algn="ctr"/>
            <a:r>
              <a:rPr lang="en-US" sz="2400" b="1" dirty="0" smtClean="0">
                <a:solidFill>
                  <a:schemeClr val="tx2"/>
                </a:solidFill>
                <a:latin typeface="+mn-lt"/>
              </a:rPr>
              <a:t>sampling</a:t>
            </a:r>
            <a:endParaRPr lang="cs-CZ" sz="2400" b="1" dirty="0" smtClean="0">
              <a:solidFill>
                <a:schemeClr val="tx2"/>
              </a:solidFill>
              <a:latin typeface="+mn-lt"/>
            </a:endParaRPr>
          </a:p>
        </p:txBody>
      </p:sp>
      <p:sp>
        <p:nvSpPr>
          <p:cNvPr id="12" name="TextovéPole 11"/>
          <p:cNvSpPr txBox="1"/>
          <p:nvPr/>
        </p:nvSpPr>
        <p:spPr>
          <a:xfrm>
            <a:off x="924693" y="1412776"/>
            <a:ext cx="1093569" cy="461665"/>
          </a:xfrm>
          <a:prstGeom prst="rect">
            <a:avLst/>
          </a:prstGeom>
          <a:noFill/>
        </p:spPr>
        <p:txBody>
          <a:bodyPr wrap="none" rtlCol="0">
            <a:spAutoFit/>
          </a:bodyPr>
          <a:lstStyle/>
          <a:p>
            <a:pPr algn="r"/>
            <a:r>
              <a:rPr lang="en-US" sz="2400" dirty="0">
                <a:solidFill>
                  <a:schemeClr val="tx2"/>
                </a:solidFill>
                <a:latin typeface="+mn-lt"/>
              </a:rPr>
              <a:t>a</a:t>
            </a:r>
            <a:r>
              <a:rPr lang="en-US" sz="2400" dirty="0" smtClean="0">
                <a:solidFill>
                  <a:schemeClr val="tx2"/>
                </a:solidFill>
                <a:latin typeface="+mn-lt"/>
              </a:rPr>
              <a:t>lbedo</a:t>
            </a:r>
            <a:endParaRPr lang="cs-CZ" sz="2400" dirty="0" smtClean="0">
              <a:solidFill>
                <a:schemeClr val="tx2"/>
              </a:solidFill>
              <a:latin typeface="+mn-lt"/>
            </a:endParaRPr>
          </a:p>
        </p:txBody>
      </p:sp>
      <p:cxnSp>
        <p:nvCxnSpPr>
          <p:cNvPr id="9" name="Přímá spojnice 8"/>
          <p:cNvCxnSpPr/>
          <p:nvPr/>
        </p:nvCxnSpPr>
        <p:spPr>
          <a:xfrm flipH="1">
            <a:off x="415980" y="1859633"/>
            <a:ext cx="818846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flipH="1">
            <a:off x="415980" y="6309320"/>
            <a:ext cx="818846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H="1">
            <a:off x="415980" y="1427585"/>
            <a:ext cx="818846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2827150" y="1412776"/>
            <a:ext cx="630301" cy="461665"/>
          </a:xfrm>
          <a:prstGeom prst="rect">
            <a:avLst/>
          </a:prstGeom>
          <a:noFill/>
        </p:spPr>
        <p:txBody>
          <a:bodyPr wrap="none" rtlCol="0">
            <a:spAutoFit/>
          </a:bodyPr>
          <a:lstStyle/>
          <a:p>
            <a:pPr algn="r"/>
            <a:r>
              <a:rPr lang="en-US" sz="2400" dirty="0" smtClean="0">
                <a:solidFill>
                  <a:schemeClr val="tx2"/>
                </a:solidFill>
                <a:latin typeface="+mn-lt"/>
              </a:rPr>
              <a:t>0.4</a:t>
            </a:r>
            <a:endParaRPr lang="cs-CZ" sz="2400" dirty="0" smtClean="0">
              <a:solidFill>
                <a:schemeClr val="tx2"/>
              </a:solidFill>
              <a:latin typeface="+mn-lt"/>
            </a:endParaRPr>
          </a:p>
        </p:txBody>
      </p:sp>
      <p:sp>
        <p:nvSpPr>
          <p:cNvPr id="26" name="TextovéPole 25"/>
          <p:cNvSpPr txBox="1"/>
          <p:nvPr/>
        </p:nvSpPr>
        <p:spPr>
          <a:xfrm>
            <a:off x="4961661" y="1412776"/>
            <a:ext cx="639919" cy="461665"/>
          </a:xfrm>
          <a:prstGeom prst="rect">
            <a:avLst/>
          </a:prstGeom>
          <a:noFill/>
        </p:spPr>
        <p:txBody>
          <a:bodyPr wrap="none" rtlCol="0">
            <a:spAutoFit/>
          </a:bodyPr>
          <a:lstStyle/>
          <a:p>
            <a:pPr algn="r"/>
            <a:r>
              <a:rPr lang="en-US" sz="2400" dirty="0" smtClean="0">
                <a:solidFill>
                  <a:schemeClr val="tx2"/>
                </a:solidFill>
                <a:latin typeface="+mn-lt"/>
              </a:rPr>
              <a:t>0.8</a:t>
            </a:r>
            <a:endParaRPr lang="cs-CZ" sz="2400" dirty="0" smtClean="0">
              <a:solidFill>
                <a:schemeClr val="tx2"/>
              </a:solidFill>
              <a:latin typeface="+mn-lt"/>
            </a:endParaRPr>
          </a:p>
        </p:txBody>
      </p:sp>
      <p:sp>
        <p:nvSpPr>
          <p:cNvPr id="27" name="TextovéPole 26"/>
          <p:cNvSpPr txBox="1"/>
          <p:nvPr/>
        </p:nvSpPr>
        <p:spPr>
          <a:xfrm>
            <a:off x="7060197" y="1412776"/>
            <a:ext cx="793807" cy="461665"/>
          </a:xfrm>
          <a:prstGeom prst="rect">
            <a:avLst/>
          </a:prstGeom>
          <a:noFill/>
        </p:spPr>
        <p:txBody>
          <a:bodyPr wrap="none" rtlCol="0">
            <a:spAutoFit/>
          </a:bodyPr>
          <a:lstStyle/>
          <a:p>
            <a:pPr algn="r"/>
            <a:r>
              <a:rPr lang="en-US" sz="2400" dirty="0" smtClean="0">
                <a:solidFill>
                  <a:schemeClr val="tx2"/>
                </a:solidFill>
                <a:latin typeface="+mn-lt"/>
              </a:rPr>
              <a:t>0.95</a:t>
            </a:r>
            <a:endParaRPr lang="cs-CZ" sz="2400" dirty="0" smtClean="0">
              <a:solidFill>
                <a:schemeClr val="tx2"/>
              </a:solidFill>
              <a:latin typeface="+mn-lt"/>
            </a:endParaRPr>
          </a:p>
        </p:txBody>
      </p:sp>
      <p:sp>
        <p:nvSpPr>
          <p:cNvPr id="21" name="TextovéPole 20"/>
          <p:cNvSpPr txBox="1"/>
          <p:nvPr/>
        </p:nvSpPr>
        <p:spPr>
          <a:xfrm>
            <a:off x="6467369" y="5800978"/>
            <a:ext cx="894797" cy="400110"/>
          </a:xfrm>
          <a:prstGeom prst="rect">
            <a:avLst/>
          </a:prstGeom>
          <a:solidFill>
            <a:schemeClr val="bg1">
              <a:alpha val="80000"/>
            </a:schemeClr>
          </a:solidFill>
        </p:spPr>
        <p:txBody>
          <a:bodyPr wrap="none" rtlCol="0">
            <a:spAutoFit/>
          </a:bodyPr>
          <a:lstStyle>
            <a:defPPr>
              <a:defRPr lang="en-US"/>
            </a:defPPr>
            <a:lvl1pPr>
              <a:defRPr sz="2000">
                <a:effectLst>
                  <a:outerShdw blurRad="38100" dist="38100" dir="2700000" algn="tl">
                    <a:srgbClr val="000000">
                      <a:alpha val="43137"/>
                    </a:srgbClr>
                  </a:outerShdw>
                </a:effectLst>
                <a:latin typeface="+mn-lt"/>
              </a:defRPr>
            </a:lvl1pPr>
          </a:lstStyle>
          <a:p>
            <a:r>
              <a:rPr lang="en-US" b="1" dirty="0" smtClean="0">
                <a:effectLst/>
              </a:rPr>
              <a:t>0.132</a:t>
            </a:r>
            <a:endParaRPr lang="cs-CZ" b="1" dirty="0">
              <a:effectLst/>
            </a:endParaRPr>
          </a:p>
        </p:txBody>
      </p:sp>
      <p:sp>
        <p:nvSpPr>
          <p:cNvPr id="28" name="TextovéPole 27"/>
          <p:cNvSpPr txBox="1"/>
          <p:nvPr/>
        </p:nvSpPr>
        <p:spPr>
          <a:xfrm>
            <a:off x="6467369" y="3625626"/>
            <a:ext cx="1816523" cy="400110"/>
          </a:xfrm>
          <a:prstGeom prst="rect">
            <a:avLst/>
          </a:prstGeom>
          <a:solidFill>
            <a:schemeClr val="bg1">
              <a:alpha val="70000"/>
            </a:schemeClr>
          </a:solidFill>
        </p:spPr>
        <p:txBody>
          <a:bodyPr wrap="none" rtlCol="0">
            <a:spAutoFit/>
          </a:bodyPr>
          <a:lstStyle>
            <a:defPPr>
              <a:defRPr lang="en-US"/>
            </a:defPPr>
            <a:lvl1pPr>
              <a:defRPr sz="2000">
                <a:latin typeface="+mn-lt"/>
              </a:defRPr>
            </a:lvl1pPr>
          </a:lstStyle>
          <a:p>
            <a:r>
              <a:rPr lang="en-US" b="1" dirty="0" smtClean="0"/>
              <a:t>0.025 </a:t>
            </a:r>
            <a:r>
              <a:rPr lang="en-US" b="1" dirty="0"/>
              <a:t>(</a:t>
            </a:r>
            <a:r>
              <a:rPr lang="en-US" b="1" dirty="0" smtClean="0"/>
              <a:t>5.3×)</a:t>
            </a:r>
            <a:endParaRPr lang="cs-CZ" b="1" dirty="0"/>
          </a:p>
        </p:txBody>
      </p:sp>
      <p:sp>
        <p:nvSpPr>
          <p:cNvPr id="30" name="TextovéPole 29"/>
          <p:cNvSpPr txBox="1"/>
          <p:nvPr/>
        </p:nvSpPr>
        <p:spPr>
          <a:xfrm>
            <a:off x="1050871" y="3670104"/>
            <a:ext cx="1144865" cy="400110"/>
          </a:xfrm>
          <a:prstGeom prst="rect">
            <a:avLst/>
          </a:prstGeom>
          <a:noFill/>
        </p:spPr>
        <p:txBody>
          <a:bodyPr wrap="none" rtlCol="0">
            <a:spAutoFit/>
          </a:bodyPr>
          <a:lstStyle>
            <a:defPPr>
              <a:defRPr lang="en-US"/>
            </a:defPPr>
            <a:lvl1pPr>
              <a:defRPr sz="2000">
                <a:effectLst>
                  <a:outerShdw blurRad="38100" dist="38100" dir="2700000" algn="tl">
                    <a:srgbClr val="000000">
                      <a:alpha val="43137"/>
                    </a:srgbClr>
                  </a:outerShdw>
                </a:effectLst>
                <a:latin typeface="+mn-lt"/>
              </a:defRPr>
            </a:lvl1pPr>
          </a:lstStyle>
          <a:p>
            <a:pPr algn="r"/>
            <a:r>
              <a:rPr lang="en-US" dirty="0" smtClean="0">
                <a:solidFill>
                  <a:schemeClr val="tx2"/>
                </a:solidFill>
                <a:effectLst/>
              </a:rPr>
              <a:t>variance</a:t>
            </a:r>
            <a:endParaRPr lang="cs-CZ" dirty="0">
              <a:solidFill>
                <a:schemeClr val="tx2"/>
              </a:solidFill>
              <a:effectLst/>
            </a:endParaRPr>
          </a:p>
        </p:txBody>
      </p:sp>
      <p:sp>
        <p:nvSpPr>
          <p:cNvPr id="31" name="TextovéPole 30"/>
          <p:cNvSpPr txBox="1"/>
          <p:nvPr/>
        </p:nvSpPr>
        <p:spPr>
          <a:xfrm>
            <a:off x="1050871" y="5812492"/>
            <a:ext cx="1144865" cy="400110"/>
          </a:xfrm>
          <a:prstGeom prst="rect">
            <a:avLst/>
          </a:prstGeom>
          <a:noFill/>
        </p:spPr>
        <p:txBody>
          <a:bodyPr wrap="none" rtlCol="0">
            <a:spAutoFit/>
          </a:bodyPr>
          <a:lstStyle>
            <a:defPPr>
              <a:defRPr lang="en-US"/>
            </a:defPPr>
            <a:lvl1pPr>
              <a:defRPr sz="2000">
                <a:effectLst>
                  <a:outerShdw blurRad="38100" dist="38100" dir="2700000" algn="tl">
                    <a:srgbClr val="000000">
                      <a:alpha val="43137"/>
                    </a:srgbClr>
                  </a:outerShdw>
                </a:effectLst>
                <a:latin typeface="+mn-lt"/>
              </a:defRPr>
            </a:lvl1pPr>
          </a:lstStyle>
          <a:p>
            <a:pPr algn="r"/>
            <a:r>
              <a:rPr lang="en-US" dirty="0" smtClean="0">
                <a:solidFill>
                  <a:schemeClr val="tx2"/>
                </a:solidFill>
                <a:effectLst/>
              </a:rPr>
              <a:t>variance</a:t>
            </a:r>
            <a:endParaRPr lang="cs-CZ" dirty="0">
              <a:solidFill>
                <a:schemeClr val="tx2"/>
              </a:solidFill>
              <a:effectLst/>
            </a:endParaRPr>
          </a:p>
        </p:txBody>
      </p:sp>
      <p:sp>
        <p:nvSpPr>
          <p:cNvPr id="32" name="TextovéPole 31"/>
          <p:cNvSpPr txBox="1"/>
          <p:nvPr/>
        </p:nvSpPr>
        <p:spPr>
          <a:xfrm>
            <a:off x="4331552" y="5800978"/>
            <a:ext cx="955711" cy="400110"/>
          </a:xfrm>
          <a:prstGeom prst="rect">
            <a:avLst/>
          </a:prstGeom>
          <a:solidFill>
            <a:schemeClr val="bg1">
              <a:alpha val="70000"/>
            </a:schemeClr>
          </a:solidFill>
        </p:spPr>
        <p:txBody>
          <a:bodyPr wrap="none" rtlCol="0">
            <a:spAutoFit/>
          </a:bodyPr>
          <a:lstStyle>
            <a:defPPr>
              <a:defRPr lang="en-US"/>
            </a:defPPr>
            <a:lvl1pPr>
              <a:defRPr sz="2000">
                <a:effectLst>
                  <a:outerShdw blurRad="38100" dist="38100" dir="2700000" algn="tl">
                    <a:srgbClr val="000000">
                      <a:alpha val="43137"/>
                    </a:srgbClr>
                  </a:outerShdw>
                </a:effectLst>
                <a:latin typeface="+mn-lt"/>
              </a:defRPr>
            </a:lvl1pPr>
          </a:lstStyle>
          <a:p>
            <a:r>
              <a:rPr lang="en-US" b="1" dirty="0" smtClean="0">
                <a:effectLst/>
              </a:rPr>
              <a:t>0.093</a:t>
            </a:r>
            <a:endParaRPr lang="cs-CZ" b="1" dirty="0">
              <a:effectLst/>
            </a:endParaRPr>
          </a:p>
        </p:txBody>
      </p:sp>
      <p:sp>
        <p:nvSpPr>
          <p:cNvPr id="33" name="TextovéPole 32"/>
          <p:cNvSpPr txBox="1"/>
          <p:nvPr/>
        </p:nvSpPr>
        <p:spPr>
          <a:xfrm>
            <a:off x="4331552" y="3625626"/>
            <a:ext cx="1818126" cy="400110"/>
          </a:xfrm>
          <a:prstGeom prst="rect">
            <a:avLst/>
          </a:prstGeom>
          <a:solidFill>
            <a:schemeClr val="bg1">
              <a:alpha val="70000"/>
            </a:schemeClr>
          </a:solidFill>
        </p:spPr>
        <p:txBody>
          <a:bodyPr wrap="none" rtlCol="0">
            <a:spAutoFit/>
          </a:bodyPr>
          <a:lstStyle>
            <a:defPPr>
              <a:defRPr lang="en-US"/>
            </a:defPPr>
            <a:lvl1pPr>
              <a:defRPr sz="2000">
                <a:latin typeface="+mn-lt"/>
              </a:defRPr>
            </a:lvl1pPr>
          </a:lstStyle>
          <a:p>
            <a:r>
              <a:rPr lang="en-US" b="1" dirty="0" smtClean="0"/>
              <a:t>0.034 (2.7×)</a:t>
            </a:r>
            <a:endParaRPr lang="cs-CZ" b="1" dirty="0"/>
          </a:p>
        </p:txBody>
      </p:sp>
      <p:sp>
        <p:nvSpPr>
          <p:cNvPr id="34" name="TextovéPole 33"/>
          <p:cNvSpPr txBox="1"/>
          <p:nvPr/>
        </p:nvSpPr>
        <p:spPr>
          <a:xfrm>
            <a:off x="2195736" y="5800978"/>
            <a:ext cx="968535" cy="400110"/>
          </a:xfrm>
          <a:prstGeom prst="rect">
            <a:avLst/>
          </a:prstGeom>
          <a:solidFill>
            <a:schemeClr val="bg1">
              <a:alpha val="70000"/>
            </a:schemeClr>
          </a:solidFill>
        </p:spPr>
        <p:txBody>
          <a:bodyPr wrap="none" rtlCol="0">
            <a:spAutoFit/>
          </a:bodyPr>
          <a:lstStyle>
            <a:defPPr>
              <a:defRPr lang="en-US"/>
            </a:defPPr>
            <a:lvl1pPr>
              <a:defRPr sz="2000">
                <a:effectLst>
                  <a:outerShdw blurRad="38100" dist="38100" dir="2700000" algn="tl">
                    <a:srgbClr val="000000">
                      <a:alpha val="43137"/>
                    </a:srgbClr>
                  </a:outerShdw>
                </a:effectLst>
                <a:latin typeface="+mn-lt"/>
              </a:defRPr>
            </a:lvl1pPr>
          </a:lstStyle>
          <a:p>
            <a:r>
              <a:rPr lang="en-US" b="1" dirty="0" smtClean="0">
                <a:effectLst/>
              </a:rPr>
              <a:t>0.020</a:t>
            </a:r>
            <a:endParaRPr lang="cs-CZ" b="1" dirty="0">
              <a:effectLst/>
            </a:endParaRPr>
          </a:p>
        </p:txBody>
      </p:sp>
      <p:sp>
        <p:nvSpPr>
          <p:cNvPr id="35" name="TextovéPole 34"/>
          <p:cNvSpPr txBox="1"/>
          <p:nvPr/>
        </p:nvSpPr>
        <p:spPr>
          <a:xfrm>
            <a:off x="2195736" y="3625626"/>
            <a:ext cx="1568058" cy="400110"/>
          </a:xfrm>
          <a:prstGeom prst="rect">
            <a:avLst/>
          </a:prstGeom>
          <a:solidFill>
            <a:schemeClr val="bg1">
              <a:alpha val="70000"/>
            </a:schemeClr>
          </a:solidFill>
        </p:spPr>
        <p:txBody>
          <a:bodyPr wrap="none" rtlCol="0">
            <a:spAutoFit/>
          </a:bodyPr>
          <a:lstStyle>
            <a:defPPr>
              <a:defRPr lang="en-US"/>
            </a:defPPr>
            <a:lvl1pPr>
              <a:defRPr sz="2000">
                <a:latin typeface="+mn-lt"/>
              </a:defRPr>
            </a:lvl1pPr>
          </a:lstStyle>
          <a:p>
            <a:r>
              <a:rPr lang="en-US" b="1" dirty="0" smtClean="0">
                <a:solidFill>
                  <a:srgbClr val="FF0000"/>
                </a:solidFill>
              </a:rPr>
              <a:t>0.020 (1×)</a:t>
            </a:r>
            <a:endParaRPr lang="cs-CZ" b="1" dirty="0">
              <a:solidFill>
                <a:srgbClr val="FF0000"/>
              </a:solidFill>
            </a:endParaRPr>
          </a:p>
        </p:txBody>
      </p:sp>
      <p:grpSp>
        <p:nvGrpSpPr>
          <p:cNvPr id="29" name="Skupina 28"/>
          <p:cNvGrpSpPr/>
          <p:nvPr/>
        </p:nvGrpSpPr>
        <p:grpSpPr>
          <a:xfrm>
            <a:off x="512065" y="2564904"/>
            <a:ext cx="8164391" cy="2141501"/>
            <a:chOff x="-4082196" y="4221088"/>
            <a:chExt cx="8164391" cy="2141501"/>
          </a:xfrm>
          <a:effectLst>
            <a:outerShdw blurRad="50800" dist="38100" dir="18900000" algn="bl" rotWithShape="0">
              <a:prstClr val="black">
                <a:alpha val="40000"/>
              </a:prstClr>
            </a:outerShdw>
          </a:effectLst>
        </p:grpSpPr>
        <p:sp>
          <p:nvSpPr>
            <p:cNvPr id="36" name="Obdélník 35"/>
            <p:cNvSpPr/>
            <p:nvPr/>
          </p:nvSpPr>
          <p:spPr>
            <a:xfrm>
              <a:off x="-4082196" y="4221088"/>
              <a:ext cx="8164391" cy="2141501"/>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7" name="Picture 2" descr="C:\devel\2013-zerovariance\slides\c0.950-g0.000-ior1.000-render-chopped-dwivedi-nee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54204" y="4301838"/>
              <a:ext cx="1980000" cy="1980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8" name="Picture 3" descr="C:\devel\2013-zerovariance\slides\c0.800-g0.000-ior1.000-render-chopped-dwivedi-nee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613" y="4301838"/>
              <a:ext cx="1980000" cy="1980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9" name="Picture 4" descr="C:\devel\2013-zerovariance\slides\c0.400-g0.000-ior1.000-render-chopped-dwivedi-nee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17429" y="4301838"/>
              <a:ext cx="1980000" cy="1980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40" name="TextovéPole 39"/>
            <p:cNvSpPr txBox="1"/>
            <p:nvPr/>
          </p:nvSpPr>
          <p:spPr>
            <a:xfrm>
              <a:off x="-4067700" y="4876340"/>
              <a:ext cx="1718739" cy="830997"/>
            </a:xfrm>
            <a:prstGeom prst="rect">
              <a:avLst/>
            </a:prstGeom>
            <a:noFill/>
          </p:spPr>
          <p:txBody>
            <a:bodyPr wrap="none" rtlCol="0">
              <a:spAutoFit/>
            </a:bodyPr>
            <a:lstStyle/>
            <a:p>
              <a:pPr algn="r"/>
              <a:r>
                <a:rPr lang="en-US" sz="2400" b="1" dirty="0" smtClean="0">
                  <a:solidFill>
                    <a:schemeClr val="tx2"/>
                  </a:solidFill>
                  <a:latin typeface="+mn-lt"/>
                </a:rPr>
                <a:t>improved</a:t>
              </a:r>
              <a:br>
                <a:rPr lang="en-US" sz="2400" b="1" dirty="0" smtClean="0">
                  <a:solidFill>
                    <a:schemeClr val="tx2"/>
                  </a:solidFill>
                  <a:latin typeface="+mn-lt"/>
                </a:rPr>
              </a:br>
              <a:r>
                <a:rPr lang="en-US" sz="2400" b="1" dirty="0" smtClean="0">
                  <a:solidFill>
                    <a:schemeClr val="tx2"/>
                  </a:solidFill>
                  <a:latin typeface="+mn-lt"/>
                </a:rPr>
                <a:t>scheme</a:t>
              </a:r>
            </a:p>
          </p:txBody>
        </p:sp>
        <p:sp>
          <p:nvSpPr>
            <p:cNvPr id="41" name="TextovéPole 40"/>
            <p:cNvSpPr txBox="1"/>
            <p:nvPr/>
          </p:nvSpPr>
          <p:spPr>
            <a:xfrm>
              <a:off x="-3493826" y="5852672"/>
              <a:ext cx="1144865" cy="400110"/>
            </a:xfrm>
            <a:prstGeom prst="rect">
              <a:avLst/>
            </a:prstGeom>
            <a:noFill/>
          </p:spPr>
          <p:txBody>
            <a:bodyPr wrap="none" rtlCol="0">
              <a:spAutoFit/>
            </a:bodyPr>
            <a:lstStyle>
              <a:defPPr>
                <a:defRPr lang="en-US"/>
              </a:defPPr>
              <a:lvl1pPr>
                <a:defRPr sz="2000">
                  <a:effectLst>
                    <a:outerShdw blurRad="38100" dist="38100" dir="2700000" algn="tl">
                      <a:srgbClr val="000000">
                        <a:alpha val="43137"/>
                      </a:srgbClr>
                    </a:outerShdw>
                  </a:effectLst>
                  <a:latin typeface="+mn-lt"/>
                </a:defRPr>
              </a:lvl1pPr>
            </a:lstStyle>
            <a:p>
              <a:pPr algn="r"/>
              <a:r>
                <a:rPr lang="en-US" dirty="0" smtClean="0">
                  <a:solidFill>
                    <a:schemeClr val="tx2"/>
                  </a:solidFill>
                  <a:effectLst/>
                </a:rPr>
                <a:t>variance</a:t>
              </a:r>
              <a:endParaRPr lang="cs-CZ" dirty="0">
                <a:solidFill>
                  <a:schemeClr val="tx2"/>
                </a:solidFill>
                <a:effectLst/>
              </a:endParaRPr>
            </a:p>
          </p:txBody>
        </p:sp>
        <p:grpSp>
          <p:nvGrpSpPr>
            <p:cNvPr id="42" name="Skupina 41"/>
            <p:cNvGrpSpPr/>
            <p:nvPr/>
          </p:nvGrpSpPr>
          <p:grpSpPr>
            <a:xfrm>
              <a:off x="-2317429" y="5881728"/>
              <a:ext cx="5945489" cy="400110"/>
              <a:chOff x="-880675" y="7677472"/>
              <a:chExt cx="5945489" cy="400110"/>
            </a:xfrm>
          </p:grpSpPr>
          <p:sp>
            <p:nvSpPr>
              <p:cNvPr id="43" name="TextovéPole 42"/>
              <p:cNvSpPr txBox="1"/>
              <p:nvPr/>
            </p:nvSpPr>
            <p:spPr>
              <a:xfrm>
                <a:off x="3390958" y="7677472"/>
                <a:ext cx="1673856" cy="400110"/>
              </a:xfrm>
              <a:prstGeom prst="rect">
                <a:avLst/>
              </a:prstGeom>
              <a:solidFill>
                <a:schemeClr val="bg1">
                  <a:alpha val="70000"/>
                </a:schemeClr>
              </a:solidFill>
            </p:spPr>
            <p:txBody>
              <a:bodyPr wrap="none" rtlCol="0">
                <a:spAutoFit/>
              </a:bodyPr>
              <a:lstStyle>
                <a:defPPr>
                  <a:defRPr lang="en-US"/>
                </a:defPPr>
                <a:lvl1pPr>
                  <a:defRPr sz="2000">
                    <a:latin typeface="+mn-lt"/>
                  </a:defRPr>
                </a:lvl1pPr>
              </a:lstStyle>
              <a:p>
                <a:r>
                  <a:rPr lang="en-US" b="1" dirty="0" smtClean="0"/>
                  <a:t>.001 (132×)</a:t>
                </a:r>
                <a:endParaRPr lang="cs-CZ" b="1" dirty="0"/>
              </a:p>
            </p:txBody>
          </p:sp>
          <p:sp>
            <p:nvSpPr>
              <p:cNvPr id="44" name="TextovéPole 43"/>
              <p:cNvSpPr txBox="1"/>
              <p:nvPr/>
            </p:nvSpPr>
            <p:spPr>
              <a:xfrm>
                <a:off x="1255141" y="7677472"/>
                <a:ext cx="1872629" cy="400110"/>
              </a:xfrm>
              <a:prstGeom prst="rect">
                <a:avLst/>
              </a:prstGeom>
              <a:solidFill>
                <a:schemeClr val="bg1">
                  <a:alpha val="70000"/>
                </a:schemeClr>
              </a:solidFill>
            </p:spPr>
            <p:txBody>
              <a:bodyPr wrap="none" rtlCol="0">
                <a:spAutoFit/>
              </a:bodyPr>
              <a:lstStyle>
                <a:defPPr>
                  <a:defRPr lang="en-US"/>
                </a:defPPr>
                <a:lvl1pPr>
                  <a:defRPr sz="2000">
                    <a:latin typeface="+mn-lt"/>
                  </a:defRPr>
                </a:lvl1pPr>
              </a:lstStyle>
              <a:p>
                <a:r>
                  <a:rPr lang="en-US" b="1" dirty="0" smtClean="0"/>
                  <a:t>.0008 (116×)</a:t>
                </a:r>
                <a:endParaRPr lang="cs-CZ" b="1" dirty="0"/>
              </a:p>
            </p:txBody>
          </p:sp>
          <p:sp>
            <p:nvSpPr>
              <p:cNvPr id="45" name="TextovéPole 44"/>
              <p:cNvSpPr txBox="1"/>
              <p:nvPr/>
            </p:nvSpPr>
            <p:spPr>
              <a:xfrm>
                <a:off x="-880675" y="7677472"/>
                <a:ext cx="1927131" cy="400110"/>
              </a:xfrm>
              <a:prstGeom prst="rect">
                <a:avLst/>
              </a:prstGeom>
              <a:solidFill>
                <a:schemeClr val="bg1">
                  <a:alpha val="70000"/>
                </a:schemeClr>
              </a:solidFill>
            </p:spPr>
            <p:txBody>
              <a:bodyPr wrap="none" rtlCol="0">
                <a:spAutoFit/>
              </a:bodyPr>
              <a:lstStyle>
                <a:defPPr>
                  <a:defRPr lang="en-US"/>
                </a:defPPr>
                <a:lvl1pPr>
                  <a:defRPr sz="2000">
                    <a:latin typeface="+mn-lt"/>
                  </a:defRPr>
                </a:lvl1pPr>
              </a:lstStyle>
              <a:p>
                <a:r>
                  <a:rPr lang="en-US" b="1" dirty="0" smtClean="0"/>
                  <a:t>.0002 (100×)</a:t>
                </a:r>
                <a:endParaRPr lang="cs-CZ" b="1" dirty="0"/>
              </a:p>
            </p:txBody>
          </p:sp>
        </p:grpSp>
      </p:grpSp>
    </p:spTree>
    <p:extLst>
      <p:ext uri="{BB962C8B-B14F-4D97-AF65-F5344CB8AC3E}">
        <p14:creationId xmlns:p14="http://schemas.microsoft.com/office/powerpoint/2010/main" val="11366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Future work</a:t>
            </a:r>
            <a:endParaRPr lang="cs-CZ" dirty="0"/>
          </a:p>
        </p:txBody>
      </p:sp>
      <p:sp>
        <p:nvSpPr>
          <p:cNvPr id="3" name="Zástupný symbol pro obsah 2"/>
          <p:cNvSpPr>
            <a:spLocks noGrp="1"/>
          </p:cNvSpPr>
          <p:nvPr>
            <p:ph idx="1"/>
          </p:nvPr>
        </p:nvSpPr>
        <p:spPr/>
        <p:txBody>
          <a:bodyPr/>
          <a:lstStyle/>
          <a:p>
            <a:r>
              <a:rPr lang="en-US" dirty="0"/>
              <a:t>Boundary conditions (Fresnel, rough) </a:t>
            </a:r>
            <a:endParaRPr lang="en-US" dirty="0" smtClean="0"/>
          </a:p>
          <a:p>
            <a:endParaRPr lang="en-US" dirty="0"/>
          </a:p>
          <a:p>
            <a:r>
              <a:rPr lang="en-US" dirty="0" smtClean="0"/>
              <a:t>Anisotropic scattering</a:t>
            </a:r>
          </a:p>
          <a:p>
            <a:pPr marL="0" indent="0">
              <a:buNone/>
            </a:pPr>
            <a:endParaRPr lang="en-US" dirty="0"/>
          </a:p>
          <a:p>
            <a:r>
              <a:rPr lang="en-US" dirty="0" smtClean="0"/>
              <a:t>More rendering tests</a:t>
            </a:r>
            <a:endParaRPr lang="en-US" dirty="0"/>
          </a:p>
          <a:p>
            <a:endParaRPr lang="en-US" dirty="0"/>
          </a:p>
          <a:p>
            <a:r>
              <a:rPr lang="en-US" dirty="0" smtClean="0"/>
              <a:t>Other applications of zero-variance schemes</a:t>
            </a:r>
            <a:endParaRPr lang="cs-CZ" dirty="0"/>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42</a:t>
            </a:fld>
            <a:endParaRPr lang="en-US" altLang="en-US">
              <a:solidFill>
                <a:prstClr val="black"/>
              </a:solidFill>
            </a:endParaRPr>
          </a:p>
        </p:txBody>
      </p:sp>
      <p:sp>
        <p:nvSpPr>
          <p:cNvPr id="5" name="Zástupný symbol pro zápatí 4"/>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Tree>
    <p:extLst>
      <p:ext uri="{BB962C8B-B14F-4D97-AF65-F5344CB8AC3E}">
        <p14:creationId xmlns:p14="http://schemas.microsoft.com/office/powerpoint/2010/main" val="387744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Conclusion</a:t>
            </a:r>
            <a:endParaRPr lang="cs-CZ" dirty="0"/>
          </a:p>
        </p:txBody>
      </p:sp>
      <p:sp>
        <p:nvSpPr>
          <p:cNvPr id="3" name="Zástupný symbol pro obsah 2"/>
          <p:cNvSpPr>
            <a:spLocks noGrp="1"/>
          </p:cNvSpPr>
          <p:nvPr>
            <p:ph idx="1"/>
          </p:nvPr>
        </p:nvSpPr>
        <p:spPr/>
        <p:txBody>
          <a:bodyPr/>
          <a:lstStyle/>
          <a:p>
            <a:endParaRPr lang="en-US" dirty="0" smtClean="0"/>
          </a:p>
          <a:p>
            <a:r>
              <a:rPr lang="en-US" dirty="0" smtClean="0"/>
              <a:t>Solution </a:t>
            </a:r>
            <a:r>
              <a:rPr lang="en-US" dirty="0"/>
              <a:t>for MC subsurface scattering</a:t>
            </a:r>
            <a:endParaRPr lang="cs-CZ" dirty="0"/>
          </a:p>
          <a:p>
            <a:endParaRPr lang="en-US" dirty="0" smtClean="0"/>
          </a:p>
          <a:p>
            <a:r>
              <a:rPr lang="en-US" dirty="0" smtClean="0"/>
              <a:t>Zero-variance MC schemes</a:t>
            </a:r>
          </a:p>
          <a:p>
            <a:endParaRPr lang="en-US" dirty="0"/>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43</a:t>
            </a:fld>
            <a:endParaRPr lang="en-US" altLang="en-US">
              <a:solidFill>
                <a:prstClr val="black"/>
              </a:solidFill>
            </a:endParaRPr>
          </a:p>
        </p:txBody>
      </p:sp>
      <p:sp>
        <p:nvSpPr>
          <p:cNvPr id="5" name="Zástupný symbol pro zápatí 4"/>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Tree>
    <p:extLst>
      <p:ext uri="{BB962C8B-B14F-4D97-AF65-F5344CB8AC3E}">
        <p14:creationId xmlns:p14="http://schemas.microsoft.com/office/powerpoint/2010/main" val="353558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Acknowledgments</a:t>
            </a:r>
            <a:endParaRPr lang="cs-CZ" dirty="0"/>
          </a:p>
        </p:txBody>
      </p:sp>
      <p:sp>
        <p:nvSpPr>
          <p:cNvPr id="3" name="Zástupný symbol pro obsah 2"/>
          <p:cNvSpPr>
            <a:spLocks noGrp="1"/>
          </p:cNvSpPr>
          <p:nvPr>
            <p:ph idx="1"/>
          </p:nvPr>
        </p:nvSpPr>
        <p:spPr/>
        <p:txBody>
          <a:bodyPr/>
          <a:lstStyle/>
          <a:p>
            <a:endParaRPr lang="en-US" b="1" dirty="0" smtClean="0"/>
          </a:p>
          <a:p>
            <a:r>
              <a:rPr lang="en-US" dirty="0" smtClean="0"/>
              <a:t>Funding from </a:t>
            </a:r>
            <a:r>
              <a:rPr lang="en-US" b="1" dirty="0" smtClean="0"/>
              <a:t>Czech </a:t>
            </a:r>
            <a:r>
              <a:rPr lang="en-US" b="1" dirty="0"/>
              <a:t>Science </a:t>
            </a:r>
            <a:r>
              <a:rPr lang="en-US" b="1" dirty="0" smtClean="0"/>
              <a:t>Foundation</a:t>
            </a:r>
            <a:endParaRPr lang="en-US" b="1" dirty="0"/>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44</a:t>
            </a:fld>
            <a:endParaRPr lang="en-US" altLang="en-US">
              <a:solidFill>
                <a:prstClr val="black"/>
              </a:solidFill>
            </a:endParaRPr>
          </a:p>
        </p:txBody>
      </p:sp>
      <p:sp>
        <p:nvSpPr>
          <p:cNvPr id="5" name="Zástupný symbol pro zápatí 4"/>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Tree>
    <p:extLst>
      <p:ext uri="{BB962C8B-B14F-4D97-AF65-F5344CB8AC3E}">
        <p14:creationId xmlns:p14="http://schemas.microsoft.com/office/powerpoint/2010/main" val="177786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Zero-variance-based Monte Carlo subsurface scattering</a:t>
            </a:r>
            <a:endParaRPr lang="cs-CZ" dirty="0"/>
          </a:p>
        </p:txBody>
      </p:sp>
      <p:sp>
        <p:nvSpPr>
          <p:cNvPr id="3" name="Zástupný symbol pro obsah 2"/>
          <p:cNvSpPr>
            <a:spLocks noGrp="1"/>
          </p:cNvSpPr>
          <p:nvPr>
            <p:ph idx="1"/>
          </p:nvPr>
        </p:nvSpPr>
        <p:spPr/>
        <p:txBody>
          <a:bodyPr/>
          <a:lstStyle/>
          <a:p>
            <a:pPr marL="0" indent="0">
              <a:buNone/>
            </a:pPr>
            <a:r>
              <a:rPr lang="en-US" sz="4800" b="1" dirty="0" smtClean="0"/>
              <a:t>Thank you!</a:t>
            </a:r>
            <a:endParaRPr lang="cs-CZ" sz="4800" b="1" dirty="0"/>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45</a:t>
            </a:fld>
            <a:endParaRPr lang="en-US" altLang="en-US">
              <a:solidFill>
                <a:prstClr val="black"/>
              </a:solidFill>
            </a:endParaRPr>
          </a:p>
        </p:txBody>
      </p:sp>
      <p:sp>
        <p:nvSpPr>
          <p:cNvPr id="5" name="Zástupný symbol pro zápatí 4"/>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pic>
        <p:nvPicPr>
          <p:cNvPr id="6" name="Picture 2" descr="E:\backup\devel\2013-zerovariance\paper\img\dwiv_ibl_suite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032" y="1575184"/>
            <a:ext cx="4122000" cy="2360075"/>
          </a:xfrm>
          <a:prstGeom prst="rect">
            <a:avLst/>
          </a:prstGeom>
          <a:noFill/>
          <a:ln>
            <a:solidFill>
              <a:schemeClr val="tx2"/>
            </a:solidFill>
          </a:ln>
          <a:effectLst/>
          <a:extLst>
            <a:ext uri="{909E8E84-426E-40DD-AFC4-6F175D3DCCD1}">
              <a14:hiddenFill xmlns:a14="http://schemas.microsoft.com/office/drawing/2010/main">
                <a:solidFill>
                  <a:srgbClr val="FFFFFF"/>
                </a:solidFill>
              </a14:hiddenFill>
            </a:ext>
          </a:extLst>
        </p:spPr>
      </p:pic>
      <p:pic>
        <p:nvPicPr>
          <p:cNvPr id="7" name="Picture 3" descr="E:\backup\devel\2013-zerovariance\paper\img\dwiv_ibl_suite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1836" y="4041328"/>
            <a:ext cx="4121196" cy="2340000"/>
          </a:xfrm>
          <a:prstGeom prst="rect">
            <a:avLst/>
          </a:prstGeom>
          <a:noFill/>
          <a:ln>
            <a:solidFill>
              <a:schemeClr val="tx2"/>
            </a:solidFill>
          </a:ln>
          <a:effectLst/>
          <a:extLst>
            <a:ext uri="{909E8E84-426E-40DD-AFC4-6F175D3DCCD1}">
              <a14:hiddenFill xmlns:a14="http://schemas.microsoft.com/office/drawing/2010/main">
                <a:solidFill>
                  <a:srgbClr val="FFFFFF"/>
                </a:solidFill>
              </a14:hiddenFill>
            </a:ext>
          </a:extLst>
        </p:spPr>
      </p:pic>
      <p:grpSp>
        <p:nvGrpSpPr>
          <p:cNvPr id="8" name="Skupina 7"/>
          <p:cNvGrpSpPr/>
          <p:nvPr/>
        </p:nvGrpSpPr>
        <p:grpSpPr>
          <a:xfrm>
            <a:off x="323528" y="4968552"/>
            <a:ext cx="4013406" cy="1412776"/>
            <a:chOff x="1835696" y="5362500"/>
            <a:chExt cx="4013406" cy="1412776"/>
          </a:xfrm>
        </p:grpSpPr>
        <p:pic>
          <p:nvPicPr>
            <p:cNvPr id="9" name="Picture 10" descr="http://www.cuni.cz/uknew2/img/headerRGB-ENG.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80196"/>
            <a:stretch/>
          </p:blipFill>
          <p:spPr bwMode="auto">
            <a:xfrm>
              <a:off x="1835696" y="5362500"/>
              <a:ext cx="1369056" cy="14127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http://nzcsrsc09.auckland.ac.nz/uploaded/WDlogo_flat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5457126"/>
              <a:ext cx="2429230" cy="12235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0501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a:t>Proof of zero variance (details)</a:t>
            </a:r>
            <a:endParaRPr lang="cs-CZ" dirty="0"/>
          </a:p>
        </p:txBody>
      </p:sp>
      <p:sp>
        <p:nvSpPr>
          <p:cNvPr id="355348" name="Zástupný symbol pro zápatí 355347"/>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
        <p:nvSpPr>
          <p:cNvPr id="355349" name="Zástupný symbol pro číslo snímku 355348"/>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46</a:t>
            </a:fld>
            <a:endParaRPr lang="en-US" altLang="en-US">
              <a:solidFill>
                <a:prstClr val="black"/>
              </a:solidFill>
            </a:endParaRPr>
          </a:p>
        </p:txBody>
      </p:sp>
      <p:graphicFrame>
        <p:nvGraphicFramePr>
          <p:cNvPr id="3" name="Objekt 2"/>
          <p:cNvGraphicFramePr>
            <a:graphicFrameLocks noChangeAspect="1"/>
          </p:cNvGraphicFramePr>
          <p:nvPr>
            <p:extLst>
              <p:ext uri="{D42A27DB-BD31-4B8C-83A1-F6EECF244321}">
                <p14:modId xmlns:p14="http://schemas.microsoft.com/office/powerpoint/2010/main" val="2682929061"/>
              </p:ext>
            </p:extLst>
          </p:nvPr>
        </p:nvGraphicFramePr>
        <p:xfrm>
          <a:off x="5085779" y="1702494"/>
          <a:ext cx="4022725" cy="2014538"/>
        </p:xfrm>
        <a:graphic>
          <a:graphicData uri="http://schemas.openxmlformats.org/presentationml/2006/ole">
            <mc:AlternateContent xmlns:mc="http://schemas.openxmlformats.org/markup-compatibility/2006">
              <mc:Choice xmlns:v="urn:schemas-microsoft-com:vml" Requires="v">
                <p:oleObj spid="_x0000_s376023" name="Rovnice" r:id="rId4" imgW="1828800" imgH="914400" progId="Equation.3">
                  <p:embed/>
                </p:oleObj>
              </mc:Choice>
              <mc:Fallback>
                <p:oleObj name="Rovnice" r:id="rId4" imgW="1828800" imgH="914400" progId="Equation.3">
                  <p:embed/>
                  <p:pic>
                    <p:nvPicPr>
                      <p:cNvPr id="0" name=""/>
                      <p:cNvPicPr>
                        <a:picLocks noChangeAspect="1" noChangeArrowheads="1"/>
                      </p:cNvPicPr>
                      <p:nvPr/>
                    </p:nvPicPr>
                    <p:blipFill>
                      <a:blip r:embed="rId5"/>
                      <a:srcRect/>
                      <a:stretch>
                        <a:fillRect/>
                      </a:stretch>
                    </p:blipFill>
                    <p:spPr bwMode="auto">
                      <a:xfrm>
                        <a:off x="5085779" y="1702494"/>
                        <a:ext cx="4022725" cy="2014538"/>
                      </a:xfrm>
                      <a:prstGeom prst="rect">
                        <a:avLst/>
                      </a:prstGeom>
                      <a:noFill/>
                      <a:ln w="9525">
                        <a:solidFill>
                          <a:srgbClr val="26262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3922248044"/>
              </p:ext>
            </p:extLst>
          </p:nvPr>
        </p:nvGraphicFramePr>
        <p:xfrm>
          <a:off x="323528" y="1701800"/>
          <a:ext cx="4637088" cy="4529138"/>
        </p:xfrm>
        <a:graphic>
          <a:graphicData uri="http://schemas.openxmlformats.org/presentationml/2006/ole">
            <mc:AlternateContent xmlns:mc="http://schemas.openxmlformats.org/markup-compatibility/2006">
              <mc:Choice xmlns:v="urn:schemas-microsoft-com:vml" Requires="v">
                <p:oleObj spid="_x0000_s376024" name="Rovnice" r:id="rId6" imgW="2108160" imgH="2057400" progId="Equation.3">
                  <p:embed/>
                </p:oleObj>
              </mc:Choice>
              <mc:Fallback>
                <p:oleObj name="Rovnice" r:id="rId6" imgW="2108160" imgH="2057400" progId="Equation.3">
                  <p:embed/>
                  <p:pic>
                    <p:nvPicPr>
                      <p:cNvPr id="0" name=""/>
                      <p:cNvPicPr>
                        <a:picLocks noChangeAspect="1" noChangeArrowheads="1"/>
                      </p:cNvPicPr>
                      <p:nvPr/>
                    </p:nvPicPr>
                    <p:blipFill>
                      <a:blip r:embed="rId7"/>
                      <a:srcRect/>
                      <a:stretch>
                        <a:fillRect/>
                      </a:stretch>
                    </p:blipFill>
                    <p:spPr bwMode="auto">
                      <a:xfrm>
                        <a:off x="323528" y="1701800"/>
                        <a:ext cx="4637088" cy="4529138"/>
                      </a:xfrm>
                      <a:prstGeom prst="rect">
                        <a:avLst/>
                      </a:prstGeom>
                      <a:noFill/>
                      <a:ln w="9525">
                        <a:solidFill>
                          <a:srgbClr val="26262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280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Previous Work</a:t>
            </a:r>
            <a:endParaRPr lang="en-US" dirty="0"/>
          </a:p>
        </p:txBody>
      </p:sp>
      <p:sp>
        <p:nvSpPr>
          <p:cNvPr id="3" name="Zástupný symbol pro text 2"/>
          <p:cNvSpPr>
            <a:spLocks noGrp="1"/>
          </p:cNvSpPr>
          <p:nvPr>
            <p:ph type="body" idx="1"/>
          </p:nvPr>
        </p:nvSpPr>
        <p:spPr/>
        <p:txBody>
          <a:bodyPr/>
          <a:lstStyle/>
          <a:p>
            <a:endParaRPr lang="cs-CZ" dirty="0" smtClean="0"/>
          </a:p>
          <a:p>
            <a:endParaRPr lang="cs-CZ" dirty="0" smtClean="0"/>
          </a:p>
          <a:p>
            <a:endParaRPr lang="cs-CZ" dirty="0" smtClean="0"/>
          </a:p>
          <a:p>
            <a:endParaRPr lang="en-US" dirty="0"/>
          </a:p>
        </p:txBody>
      </p:sp>
    </p:spTree>
    <p:extLst>
      <p:ext uri="{BB962C8B-B14F-4D97-AF65-F5344CB8AC3E}">
        <p14:creationId xmlns:p14="http://schemas.microsoft.com/office/powerpoint/2010/main" val="407309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dirty="0" smtClean="0"/>
              <a:t>Previous work in graphics</a:t>
            </a:r>
            <a:endParaRPr lang="en-US" dirty="0"/>
          </a:p>
        </p:txBody>
      </p:sp>
      <p:sp>
        <p:nvSpPr>
          <p:cNvPr id="189443" name="Rectangle 3"/>
          <p:cNvSpPr>
            <a:spLocks noGrp="1" noChangeArrowheads="1"/>
          </p:cNvSpPr>
          <p:nvPr>
            <p:ph type="body" idx="1"/>
          </p:nvPr>
        </p:nvSpPr>
        <p:spPr/>
        <p:txBody>
          <a:bodyPr/>
          <a:lstStyle/>
          <a:p>
            <a:r>
              <a:rPr lang="en-US" b="1" dirty="0"/>
              <a:t>Diffusion approximation </a:t>
            </a:r>
            <a:r>
              <a:rPr lang="en-US" dirty="0"/>
              <a:t>for </a:t>
            </a:r>
            <a:r>
              <a:rPr lang="en-US" dirty="0" smtClean="0"/>
              <a:t>SSS </a:t>
            </a:r>
            <a:r>
              <a:rPr lang="en-US" sz="2200" dirty="0" smtClean="0">
                <a:solidFill>
                  <a:schemeClr val="accent1"/>
                </a:solidFill>
              </a:rPr>
              <a:t>[Jensen et al.  ‘01]</a:t>
            </a:r>
            <a:endParaRPr lang="cs-CZ" sz="2200" dirty="0">
              <a:solidFill>
                <a:schemeClr val="accent1"/>
              </a:solidFill>
            </a:endParaRPr>
          </a:p>
        </p:txBody>
      </p:sp>
      <p:pic>
        <p:nvPicPr>
          <p:cNvPr id="189444" name="Picture 4"/>
          <p:cNvPicPr>
            <a:picLocks noChangeAspect="1" noChangeArrowheads="1"/>
          </p:cNvPicPr>
          <p:nvPr/>
        </p:nvPicPr>
        <p:blipFill>
          <a:blip r:embed="rId3" cstate="print"/>
          <a:srcRect/>
          <a:stretch>
            <a:fillRect/>
          </a:stretch>
        </p:blipFill>
        <p:spPr bwMode="auto">
          <a:xfrm>
            <a:off x="468313" y="2295053"/>
            <a:ext cx="4103687" cy="3078163"/>
          </a:xfrm>
          <a:prstGeom prst="rect">
            <a:avLst/>
          </a:prstGeom>
          <a:noFill/>
          <a:ln w="9525">
            <a:solidFill>
              <a:schemeClr val="tx2"/>
            </a:solidFill>
            <a:miter lim="800000"/>
            <a:headEnd/>
            <a:tailEnd/>
          </a:ln>
          <a:effectLst/>
        </p:spPr>
      </p:pic>
      <p:pic>
        <p:nvPicPr>
          <p:cNvPr id="189445" name="Picture 5"/>
          <p:cNvPicPr>
            <a:picLocks noChangeAspect="1" noChangeArrowheads="1"/>
          </p:cNvPicPr>
          <p:nvPr/>
        </p:nvPicPr>
        <p:blipFill>
          <a:blip r:embed="rId4" cstate="print"/>
          <a:srcRect/>
          <a:stretch>
            <a:fillRect/>
          </a:stretch>
        </p:blipFill>
        <p:spPr bwMode="auto">
          <a:xfrm>
            <a:off x="4716463" y="2295053"/>
            <a:ext cx="4103687" cy="3078163"/>
          </a:xfrm>
          <a:prstGeom prst="rect">
            <a:avLst/>
          </a:prstGeom>
          <a:noFill/>
          <a:ln w="9525">
            <a:solidFill>
              <a:schemeClr val="tx2"/>
            </a:solidFill>
            <a:miter lim="800000"/>
            <a:headEnd/>
            <a:tailEnd/>
          </a:ln>
          <a:effectLst/>
        </p:spPr>
      </p:pic>
      <p:sp>
        <p:nvSpPr>
          <p:cNvPr id="8" name="Zástupný symbol pro číslo snímku 7"/>
          <p:cNvSpPr>
            <a:spLocks noGrp="1"/>
          </p:cNvSpPr>
          <p:nvPr>
            <p:ph type="sldNum" sz="quarter" idx="12"/>
          </p:nvPr>
        </p:nvSpPr>
        <p:spPr/>
        <p:txBody>
          <a:bodyPr/>
          <a:lstStyle/>
          <a:p>
            <a:pPr>
              <a:defRPr/>
            </a:pPr>
            <a:fld id="{81494967-73EE-4A75-A827-47B02327E019}" type="slidenum">
              <a:rPr lang="en-US" altLang="en-US" smtClean="0"/>
              <a:pPr>
                <a:defRPr/>
              </a:pPr>
              <a:t>6</a:t>
            </a:fld>
            <a:endParaRPr lang="en-US" altLang="en-US"/>
          </a:p>
        </p:txBody>
      </p:sp>
      <p:sp>
        <p:nvSpPr>
          <p:cNvPr id="9" name="Zástupný symbol pro zápatí 8"/>
          <p:cNvSpPr>
            <a:spLocks noGrp="1"/>
          </p:cNvSpPr>
          <p:nvPr>
            <p:ph type="ftr" sz="quarter" idx="11"/>
          </p:nvPr>
        </p:nvSpPr>
        <p:spPr/>
        <p:txBody>
          <a:bodyPr/>
          <a:lstStyle/>
          <a:p>
            <a:pPr>
              <a:defRPr/>
            </a:pPr>
            <a:r>
              <a:rPr lang="en-US" altLang="en-US" smtClean="0"/>
              <a:t>Křivánek and d'Eon - Zero-variance-based MC SSS</a:t>
            </a:r>
            <a:endParaRPr lang="en-US" altLang="en-US"/>
          </a:p>
        </p:txBody>
      </p:sp>
    </p:spTree>
    <p:extLst>
      <p:ext uri="{BB962C8B-B14F-4D97-AF65-F5344CB8AC3E}">
        <p14:creationId xmlns:p14="http://schemas.microsoft.com/office/powerpoint/2010/main" val="183487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Previous work in graphics</a:t>
            </a:r>
            <a:endParaRPr lang="cs-CZ" dirty="0"/>
          </a:p>
        </p:txBody>
      </p:sp>
      <p:sp>
        <p:nvSpPr>
          <p:cNvPr id="3" name="Zástupný symbol pro obsah 2"/>
          <p:cNvSpPr>
            <a:spLocks noGrp="1"/>
          </p:cNvSpPr>
          <p:nvPr>
            <p:ph idx="1"/>
          </p:nvPr>
        </p:nvSpPr>
        <p:spPr/>
        <p:txBody>
          <a:bodyPr/>
          <a:lstStyle/>
          <a:p>
            <a:r>
              <a:rPr lang="en-US" b="1" dirty="0"/>
              <a:t>Diffusion approximation </a:t>
            </a:r>
            <a:r>
              <a:rPr lang="en-US" dirty="0"/>
              <a:t>for SSS</a:t>
            </a:r>
          </a:p>
          <a:p>
            <a:pPr lvl="1"/>
            <a:r>
              <a:rPr lang="en-US" dirty="0" smtClean="0"/>
              <a:t>Multi-layered materials </a:t>
            </a:r>
            <a:br>
              <a:rPr lang="en-US" dirty="0" smtClean="0"/>
            </a:br>
            <a:r>
              <a:rPr lang="en-US" sz="2000" dirty="0" smtClean="0">
                <a:solidFill>
                  <a:schemeClr val="accent1"/>
                </a:solidFill>
              </a:rPr>
              <a:t>[</a:t>
            </a:r>
            <a:r>
              <a:rPr lang="en-US" sz="2000" dirty="0">
                <a:solidFill>
                  <a:schemeClr val="accent1"/>
                </a:solidFill>
              </a:rPr>
              <a:t>Donner and Jensen ‘05]</a:t>
            </a:r>
          </a:p>
          <a:p>
            <a:pPr lvl="1"/>
            <a:endParaRPr lang="en-US" dirty="0" smtClean="0"/>
          </a:p>
          <a:p>
            <a:pPr lvl="1"/>
            <a:r>
              <a:rPr lang="en-US" dirty="0" smtClean="0"/>
              <a:t>Hybrid MC–diffusion </a:t>
            </a:r>
            <a:br>
              <a:rPr lang="en-US" dirty="0" smtClean="0"/>
            </a:br>
            <a:r>
              <a:rPr lang="en-US" sz="2000" dirty="0" smtClean="0">
                <a:solidFill>
                  <a:schemeClr val="accent1"/>
                </a:solidFill>
              </a:rPr>
              <a:t>[Li et al. ’05, Donner and Jensen ’07]</a:t>
            </a:r>
          </a:p>
          <a:p>
            <a:pPr lvl="1"/>
            <a:endParaRPr lang="en-US" dirty="0" smtClean="0"/>
          </a:p>
          <a:p>
            <a:pPr lvl="1"/>
            <a:r>
              <a:rPr lang="en-US" dirty="0" smtClean="0"/>
              <a:t>Extended </a:t>
            </a:r>
            <a:r>
              <a:rPr lang="en-US" dirty="0"/>
              <a:t>source </a:t>
            </a:r>
            <a:r>
              <a:rPr lang="en-US" dirty="0" smtClean="0"/>
              <a:t/>
            </a:r>
            <a:br>
              <a:rPr lang="en-US" dirty="0" smtClean="0"/>
            </a:br>
            <a:r>
              <a:rPr lang="en-US" sz="2000" dirty="0" smtClean="0">
                <a:solidFill>
                  <a:schemeClr val="accent1"/>
                </a:solidFill>
              </a:rPr>
              <a:t>[</a:t>
            </a:r>
            <a:r>
              <a:rPr lang="en-US" sz="2000" dirty="0" err="1">
                <a:solidFill>
                  <a:schemeClr val="accent1"/>
                </a:solidFill>
              </a:rPr>
              <a:t>d’Eon</a:t>
            </a:r>
            <a:r>
              <a:rPr lang="en-US" sz="2000" dirty="0">
                <a:solidFill>
                  <a:schemeClr val="accent1"/>
                </a:solidFill>
              </a:rPr>
              <a:t> and Irving ’11, </a:t>
            </a:r>
            <a:r>
              <a:rPr lang="en-US" sz="2000" dirty="0" err="1">
                <a:solidFill>
                  <a:schemeClr val="accent1"/>
                </a:solidFill>
              </a:rPr>
              <a:t>Habel</a:t>
            </a:r>
            <a:r>
              <a:rPr lang="en-US" sz="2000" dirty="0">
                <a:solidFill>
                  <a:schemeClr val="accent1"/>
                </a:solidFill>
              </a:rPr>
              <a:t> et al. ’13</a:t>
            </a:r>
            <a:r>
              <a:rPr lang="en-US" sz="2000" dirty="0" smtClean="0">
                <a:solidFill>
                  <a:schemeClr val="accent1"/>
                </a:solidFill>
              </a:rPr>
              <a:t>]</a:t>
            </a:r>
          </a:p>
          <a:p>
            <a:pPr lvl="1"/>
            <a:endParaRPr lang="en-US" dirty="0" smtClean="0"/>
          </a:p>
          <a:p>
            <a:pPr lvl="1"/>
            <a:r>
              <a:rPr lang="en-US" dirty="0" smtClean="0"/>
              <a:t>Direction </a:t>
            </a:r>
            <a:r>
              <a:rPr lang="en-US" dirty="0"/>
              <a:t>dipole </a:t>
            </a:r>
            <a:r>
              <a:rPr lang="en-US" dirty="0" smtClean="0"/>
              <a:t/>
            </a:r>
            <a:br>
              <a:rPr lang="en-US" dirty="0" smtClean="0"/>
            </a:br>
            <a:r>
              <a:rPr lang="en-US" sz="2000" dirty="0" smtClean="0">
                <a:solidFill>
                  <a:schemeClr val="accent1"/>
                </a:solidFill>
              </a:rPr>
              <a:t>[</a:t>
            </a:r>
            <a:r>
              <a:rPr lang="en-US" sz="2000" dirty="0" err="1" smtClean="0">
                <a:solidFill>
                  <a:schemeClr val="accent1"/>
                </a:solidFill>
              </a:rPr>
              <a:t>Frisvald</a:t>
            </a:r>
            <a:r>
              <a:rPr lang="en-US" sz="2000" dirty="0" smtClean="0">
                <a:solidFill>
                  <a:schemeClr val="accent1"/>
                </a:solidFill>
              </a:rPr>
              <a:t> et al. ‘14]</a:t>
            </a:r>
          </a:p>
          <a:p>
            <a:pPr marL="342900" lvl="1" indent="-342900">
              <a:buClr>
                <a:schemeClr val="accent1"/>
              </a:buClr>
              <a:buSzPct val="65000"/>
              <a:buFont typeface="Wingdings" pitchFamily="2" charset="2"/>
              <a:buChar char="n"/>
            </a:pPr>
            <a:endParaRPr lang="en-US" dirty="0" smtClean="0">
              <a:solidFill>
                <a:schemeClr val="accent1"/>
              </a:solidFill>
              <a:ea typeface="+mn-ea"/>
              <a:cs typeface="+mn-cs"/>
            </a:endParaRPr>
          </a:p>
          <a:p>
            <a:pPr marL="342900" lvl="1" indent="-342900">
              <a:buClr>
                <a:schemeClr val="accent1"/>
              </a:buClr>
              <a:buSzPct val="65000"/>
              <a:buFont typeface="Wingdings" pitchFamily="2" charset="2"/>
              <a:buChar char="n"/>
            </a:pPr>
            <a:endParaRPr lang="en-US" dirty="0">
              <a:solidFill>
                <a:schemeClr val="accent1"/>
              </a:solidFill>
              <a:ea typeface="+mn-ea"/>
              <a:cs typeface="+mn-cs"/>
            </a:endParaRPr>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7</a:t>
            </a:fld>
            <a:endParaRPr lang="en-US" altLang="en-US">
              <a:solidFill>
                <a:prstClr val="black"/>
              </a:solidFill>
            </a:endParaRPr>
          </a:p>
        </p:txBody>
      </p:sp>
      <p:sp>
        <p:nvSpPr>
          <p:cNvPr id="5" name="Zástupný symbol pro zápatí 4"/>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pic>
        <p:nvPicPr>
          <p:cNvPr id="6" name="Picture 2"/>
          <p:cNvPicPr>
            <a:picLocks noChangeAspect="1" noChangeArrowheads="1"/>
          </p:cNvPicPr>
          <p:nvPr/>
        </p:nvPicPr>
        <p:blipFill>
          <a:blip r:embed="rId3" cstate="print"/>
          <a:srcRect/>
          <a:stretch>
            <a:fillRect/>
          </a:stretch>
        </p:blipFill>
        <p:spPr bwMode="auto">
          <a:xfrm>
            <a:off x="6465329" y="4293096"/>
            <a:ext cx="2163651" cy="2015824"/>
          </a:xfrm>
          <a:prstGeom prst="rect">
            <a:avLst/>
          </a:prstGeom>
          <a:noFill/>
          <a:ln w="9525">
            <a:solidFill>
              <a:schemeClr val="tx2"/>
            </a:solidFill>
            <a:miter lim="800000"/>
            <a:headEnd/>
            <a:tailEnd/>
          </a:ln>
        </p:spPr>
      </p:pic>
      <p:pic>
        <p:nvPicPr>
          <p:cNvPr id="361474" name="Picture 2" descr="http://graphics.ucsd.edu/papers/layered/face_no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740107"/>
            <a:ext cx="1752724" cy="233696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68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Diffusion-based SSS – Limitations</a:t>
            </a:r>
            <a:endParaRPr lang="cs-CZ" dirty="0"/>
          </a:p>
        </p:txBody>
      </p:sp>
      <p:sp>
        <p:nvSpPr>
          <p:cNvPr id="3" name="Zástupný symbol pro obsah 2"/>
          <p:cNvSpPr>
            <a:spLocks noGrp="1"/>
          </p:cNvSpPr>
          <p:nvPr>
            <p:ph idx="1"/>
          </p:nvPr>
        </p:nvSpPr>
        <p:spPr/>
        <p:txBody>
          <a:bodyPr/>
          <a:lstStyle/>
          <a:p>
            <a:endParaRPr lang="en-US" dirty="0" smtClean="0"/>
          </a:p>
          <a:p>
            <a:r>
              <a:rPr lang="en-US" dirty="0" smtClean="0"/>
              <a:t>Assumptions </a:t>
            </a:r>
            <a:r>
              <a:rPr lang="en-US" dirty="0"/>
              <a:t>do not hold in practice </a:t>
            </a:r>
            <a:br>
              <a:rPr lang="en-US" dirty="0"/>
            </a:br>
            <a:r>
              <a:rPr lang="en-US" dirty="0" smtClean="0"/>
              <a:t>(flat, semi-infinite </a:t>
            </a:r>
            <a:r>
              <a:rPr lang="en-US" dirty="0"/>
              <a:t>medium)</a:t>
            </a:r>
          </a:p>
          <a:p>
            <a:endParaRPr lang="en-US" dirty="0" smtClean="0"/>
          </a:p>
          <a:p>
            <a:r>
              <a:rPr lang="en-US" dirty="0" smtClean="0"/>
              <a:t>Inaccuracies of the diffusion approximation</a:t>
            </a:r>
          </a:p>
          <a:p>
            <a:pPr marL="0" indent="0">
              <a:buNone/>
            </a:pPr>
            <a:endParaRPr lang="en-US" dirty="0" smtClean="0"/>
          </a:p>
          <a:p>
            <a:endParaRPr lang="cs-CZ" dirty="0"/>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8</a:t>
            </a:fld>
            <a:endParaRPr lang="en-US" altLang="en-US">
              <a:solidFill>
                <a:prstClr val="black"/>
              </a:solidFill>
            </a:endParaRPr>
          </a:p>
        </p:txBody>
      </p:sp>
      <p:sp>
        <p:nvSpPr>
          <p:cNvPr id="5" name="Zástupný symbol pro zápatí 4"/>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Tree>
    <p:extLst>
      <p:ext uri="{BB962C8B-B14F-4D97-AF65-F5344CB8AC3E}">
        <p14:creationId xmlns:p14="http://schemas.microsoft.com/office/powerpoint/2010/main" val="34042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Monte Carlo SSS</a:t>
            </a:r>
            <a:endParaRPr lang="cs-CZ" dirty="0"/>
          </a:p>
        </p:txBody>
      </p:sp>
      <p:sp>
        <p:nvSpPr>
          <p:cNvPr id="3" name="Zástupný symbol pro obsah 2"/>
          <p:cNvSpPr>
            <a:spLocks noGrp="1"/>
          </p:cNvSpPr>
          <p:nvPr>
            <p:ph idx="1"/>
          </p:nvPr>
        </p:nvSpPr>
        <p:spPr/>
        <p:txBody>
          <a:bodyPr/>
          <a:lstStyle/>
          <a:p>
            <a:r>
              <a:rPr lang="en-US" dirty="0" smtClean="0"/>
              <a:t>Accurate, no assumptions about the geometry</a:t>
            </a:r>
          </a:p>
          <a:p>
            <a:r>
              <a:rPr lang="en-US" dirty="0" smtClean="0"/>
              <a:t>Fits smoothly into a physically-based path tracer</a:t>
            </a:r>
          </a:p>
          <a:p>
            <a:endParaRPr lang="en-US" dirty="0"/>
          </a:p>
          <a:p>
            <a:r>
              <a:rPr lang="en-US" b="1" dirty="0" smtClean="0"/>
              <a:t>BUT </a:t>
            </a:r>
            <a:r>
              <a:rPr lang="en-US" dirty="0" smtClean="0"/>
              <a:t>slow</a:t>
            </a:r>
          </a:p>
          <a:p>
            <a:pPr lvl="1"/>
            <a:r>
              <a:rPr lang="en-US" dirty="0" smtClean="0"/>
              <a:t>Hundreds of scattering events to get an accurate answer</a:t>
            </a:r>
          </a:p>
          <a:p>
            <a:endParaRPr lang="en-US" dirty="0" smtClean="0"/>
          </a:p>
          <a:p>
            <a:r>
              <a:rPr lang="en-US" dirty="0" smtClean="0"/>
              <a:t>Similar issues tackled in </a:t>
            </a:r>
            <a:r>
              <a:rPr lang="en-US" b="1" dirty="0" smtClean="0"/>
              <a:t>neutron transport</a:t>
            </a:r>
            <a:endParaRPr lang="cs-CZ" b="1" dirty="0"/>
          </a:p>
        </p:txBody>
      </p:sp>
      <p:sp>
        <p:nvSpPr>
          <p:cNvPr id="4" name="Zástupný symbol pro číslo snímku 3"/>
          <p:cNvSpPr>
            <a:spLocks noGrp="1"/>
          </p:cNvSpPr>
          <p:nvPr>
            <p:ph type="sldNum" sz="quarter" idx="12"/>
          </p:nvPr>
        </p:nvSpPr>
        <p:spPr/>
        <p:txBody>
          <a:bodyPr/>
          <a:lstStyle/>
          <a:p>
            <a:pPr>
              <a:defRPr/>
            </a:pPr>
            <a:fld id="{81494967-73EE-4A75-A827-47B02327E019}" type="slidenum">
              <a:rPr lang="en-US" altLang="en-US" smtClean="0">
                <a:solidFill>
                  <a:prstClr val="black"/>
                </a:solidFill>
              </a:rPr>
              <a:pPr>
                <a:defRPr/>
              </a:pPr>
              <a:t>9</a:t>
            </a:fld>
            <a:endParaRPr lang="en-US" altLang="en-US">
              <a:solidFill>
                <a:prstClr val="black"/>
              </a:solidFill>
            </a:endParaRPr>
          </a:p>
        </p:txBody>
      </p:sp>
      <p:sp>
        <p:nvSpPr>
          <p:cNvPr id="5" name="Zástupný symbol pro zápatí 4"/>
          <p:cNvSpPr>
            <a:spLocks noGrp="1"/>
          </p:cNvSpPr>
          <p:nvPr>
            <p:ph type="ftr" sz="quarter" idx="11"/>
          </p:nvPr>
        </p:nvSpPr>
        <p:spPr/>
        <p:txBody>
          <a:bodyPr/>
          <a:lstStyle/>
          <a:p>
            <a:pPr>
              <a:defRPr/>
            </a:pPr>
            <a:r>
              <a:rPr lang="en-US" altLang="en-US" smtClean="0">
                <a:solidFill>
                  <a:prstClr val="black"/>
                </a:solidFill>
              </a:rPr>
              <a:t>Křivánek and d'Eon - Zero-variance-based MC SSS</a:t>
            </a:r>
            <a:endParaRPr lang="en-US" altLang="en-US" dirty="0">
              <a:solidFill>
                <a:prstClr val="black"/>
              </a:solidFill>
            </a:endParaRPr>
          </a:p>
        </p:txBody>
      </p:sp>
    </p:spTree>
    <p:extLst>
      <p:ext uri="{BB962C8B-B14F-4D97-AF65-F5344CB8AC3E}">
        <p14:creationId xmlns:p14="http://schemas.microsoft.com/office/powerpoint/2010/main" val="414977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Hran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n-lt"/>
          </a:defRPr>
        </a:defPPr>
      </a:lstStyle>
    </a:txDef>
  </a:objectDefaults>
  <a:extraClrSchemeLst>
    <a:extraClrScheme>
      <a:clrScheme name="Hrany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Hrany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Hrany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Hrany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Hrany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Hrany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7641</TotalTime>
  <Words>6217</Words>
  <Application>Microsoft Office PowerPoint</Application>
  <PresentationFormat>Předvádění na obrazovce (4:3)</PresentationFormat>
  <Paragraphs>530</Paragraphs>
  <Slides>46</Slides>
  <Notes>46</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46</vt:i4>
      </vt:variant>
    </vt:vector>
  </HeadingPairs>
  <TitlesOfParts>
    <vt:vector size="48" baseType="lpstr">
      <vt:lpstr>1_Hrany</vt:lpstr>
      <vt:lpstr>Rovnice</vt:lpstr>
      <vt:lpstr>A Zero-Variance-Based Sampling Scheme for Monte Carlo  Subsurface Scattering</vt:lpstr>
      <vt:lpstr>Monte Carlo subsurface scattering</vt:lpstr>
      <vt:lpstr>Motivation</vt:lpstr>
      <vt:lpstr>Teaser</vt:lpstr>
      <vt:lpstr>Previous Work</vt:lpstr>
      <vt:lpstr>Previous work in graphics</vt:lpstr>
      <vt:lpstr>Previous work in graphics</vt:lpstr>
      <vt:lpstr>Diffusion-based SSS – Limitations</vt:lpstr>
      <vt:lpstr>Monte Carlo SSS</vt:lpstr>
      <vt:lpstr>Previous work in neutron transport</vt:lpstr>
      <vt:lpstr>Previous work in neutron transport</vt:lpstr>
      <vt:lpstr>Zero-variance random walk theory</vt:lpstr>
      <vt:lpstr>Theory of  Zero-Variance  Random walks</vt:lpstr>
      <vt:lpstr>WARNING!</vt:lpstr>
      <vt:lpstr>Transport equation</vt:lpstr>
      <vt:lpstr>Solving the transport equation</vt:lpstr>
      <vt:lpstr>Zero-variance estimator</vt:lpstr>
      <vt:lpstr>Proof of zero-variance</vt:lpstr>
      <vt:lpstr>Proof of zero-variance</vt:lpstr>
      <vt:lpstr>Discussion</vt:lpstr>
      <vt:lpstr>(NEAR)-Zero-variance solution for half-space problems</vt:lpstr>
      <vt:lpstr>Setup</vt:lpstr>
      <vt:lpstr>Assumptions</vt:lpstr>
      <vt:lpstr>Analytical radiance solution</vt:lpstr>
      <vt:lpstr>Approximate solution</vt:lpstr>
      <vt:lpstr>Approximate solution</vt:lpstr>
      <vt:lpstr>Distance sampling</vt:lpstr>
      <vt:lpstr>Directional distribution</vt:lpstr>
      <vt:lpstr>Directional distribution</vt:lpstr>
      <vt:lpstr>RESULTS</vt:lpstr>
      <vt:lpstr>Semi-infinite half-space test</vt:lpstr>
      <vt:lpstr>Semi-infinite half-space test</vt:lpstr>
      <vt:lpstr>Use in rendering</vt:lpstr>
      <vt:lpstr>Use in rendering – White sky illum.</vt:lpstr>
      <vt:lpstr>Use in rendering – IBL</vt:lpstr>
      <vt:lpstr>Work in progress</vt:lpstr>
      <vt:lpstr>Exponential radiance falloff </vt:lpstr>
      <vt:lpstr>Directional distribution</vt:lpstr>
      <vt:lpstr>Radiance distribution</vt:lpstr>
      <vt:lpstr>Improved sampling</vt:lpstr>
      <vt:lpstr>Semi-infinite half-space test</vt:lpstr>
      <vt:lpstr>Future work</vt:lpstr>
      <vt:lpstr>Conclusion</vt:lpstr>
      <vt:lpstr>Acknowledgments</vt:lpstr>
      <vt:lpstr>Zero-variance-based Monte Carlo subsurface scattering</vt:lpstr>
      <vt:lpstr>Proof of zero variance (details)</vt:lpstr>
    </vt:vector>
  </TitlesOfParts>
  <Company>CTU Prague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Odraz světla, BRDF - Počítačová grafika III (NPGR010)</dc:title>
  <dc:creator>Jaroslav Křivánek</dc:creator>
  <cp:lastModifiedBy>Jaroslav Křivánek</cp:lastModifiedBy>
  <cp:revision>4254</cp:revision>
  <cp:lastPrinted>2014-09-01T16:27:10Z</cp:lastPrinted>
  <dcterms:created xsi:type="dcterms:W3CDTF">2006-11-17T09:10:54Z</dcterms:created>
  <dcterms:modified xsi:type="dcterms:W3CDTF">2014-09-09T08:11:03Z</dcterms:modified>
</cp:coreProperties>
</file>