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3"/>
  </p:notesMasterIdLst>
  <p:sldIdLst>
    <p:sldId id="306" r:id="rId2"/>
    <p:sldId id="391" r:id="rId3"/>
    <p:sldId id="392" r:id="rId4"/>
    <p:sldId id="308" r:id="rId5"/>
    <p:sldId id="333" r:id="rId6"/>
    <p:sldId id="334" r:id="rId7"/>
    <p:sldId id="335" r:id="rId8"/>
    <p:sldId id="336" r:id="rId9"/>
    <p:sldId id="332" r:id="rId10"/>
    <p:sldId id="393" r:id="rId11"/>
    <p:sldId id="311" r:id="rId12"/>
    <p:sldId id="312" r:id="rId13"/>
    <p:sldId id="351" r:id="rId14"/>
    <p:sldId id="353" r:id="rId15"/>
    <p:sldId id="354" r:id="rId16"/>
    <p:sldId id="355" r:id="rId17"/>
    <p:sldId id="356" r:id="rId18"/>
    <p:sldId id="357" r:id="rId19"/>
    <p:sldId id="358" r:id="rId20"/>
    <p:sldId id="364" r:id="rId21"/>
    <p:sldId id="359" r:id="rId22"/>
    <p:sldId id="360" r:id="rId23"/>
    <p:sldId id="365" r:id="rId24"/>
    <p:sldId id="361" r:id="rId25"/>
    <p:sldId id="366" r:id="rId26"/>
    <p:sldId id="367" r:id="rId27"/>
    <p:sldId id="382" r:id="rId28"/>
    <p:sldId id="371" r:id="rId29"/>
    <p:sldId id="372" r:id="rId30"/>
    <p:sldId id="383" r:id="rId31"/>
    <p:sldId id="384" r:id="rId32"/>
    <p:sldId id="385" r:id="rId33"/>
    <p:sldId id="373" r:id="rId34"/>
    <p:sldId id="386" r:id="rId35"/>
    <p:sldId id="381" r:id="rId36"/>
    <p:sldId id="380" r:id="rId37"/>
    <p:sldId id="387" r:id="rId38"/>
    <p:sldId id="394" r:id="rId39"/>
    <p:sldId id="388" r:id="rId40"/>
    <p:sldId id="396" r:id="rId41"/>
    <p:sldId id="397" r:id="rId42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6699FF"/>
    <a:srgbClr val="FFCC00"/>
    <a:srgbClr val="FFFF00"/>
    <a:srgbClr val="FF00FF"/>
    <a:srgbClr val="00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482" autoAdjust="0"/>
  </p:normalViewPr>
  <p:slideViewPr>
    <p:cSldViewPr>
      <p:cViewPr>
        <p:scale>
          <a:sx n="70" d="100"/>
          <a:sy n="70" d="100"/>
        </p:scale>
        <p:origin x="-118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49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4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47713"/>
            <a:ext cx="4918075" cy="368935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EEA8D-7709-479E-9CB8-5C937799DBDF}" type="slidenum">
              <a:rPr lang="en-US"/>
              <a:pPr/>
              <a:t>29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9300"/>
            <a:ext cx="4914900" cy="3687763"/>
          </a:xfrm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90269"/>
            <a:ext cx="4984962" cy="444512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EEA8D-7709-479E-9CB8-5C937799DBDF}" type="slidenum">
              <a:rPr lang="en-US"/>
              <a:pPr/>
              <a:t>30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9300"/>
            <a:ext cx="4914900" cy="3687763"/>
          </a:xfrm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90269"/>
            <a:ext cx="4984962" cy="444512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23303-C526-40E2-924E-9CBA0C6416F8}" type="slidenum">
              <a:rPr lang="en-US"/>
              <a:pPr/>
              <a:t>33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9300"/>
            <a:ext cx="4914900" cy="3687763"/>
          </a:xfrm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90269"/>
            <a:ext cx="4984962" cy="4445127"/>
          </a:xfrm>
        </p:spPr>
        <p:txBody>
          <a:bodyPr lIns="90888" tIns="45444" rIns="90888" bIns="454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22E24-335B-444C-A392-86CF95EC0415}" type="slidenum">
              <a:rPr lang="en-US"/>
              <a:pPr/>
              <a:t>34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9300"/>
            <a:ext cx="4914900" cy="3687763"/>
          </a:xfrm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90269"/>
            <a:ext cx="4984962" cy="4445127"/>
          </a:xfrm>
        </p:spPr>
        <p:txBody>
          <a:bodyPr lIns="90888" tIns="45444" rIns="90888" bIns="45444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rivanek@m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9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4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7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oleObject" Target="../embeddings/oleObject51.bin"/><Relationship Id="rId3" Type="http://schemas.openxmlformats.org/officeDocument/2006/relationships/image" Target="../media/image57.jpeg"/><Relationship Id="rId7" Type="http://schemas.openxmlformats.org/officeDocument/2006/relationships/image" Target="../media/image60.jpeg"/><Relationship Id="rId12" Type="http://schemas.openxmlformats.org/officeDocument/2006/relationships/oleObject" Target="../embeddings/oleObject50.bin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4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63.jpeg"/><Relationship Id="rId5" Type="http://schemas.openxmlformats.org/officeDocument/2006/relationships/image" Target="../media/image59.jpeg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62.jpeg"/><Relationship Id="rId4" Type="http://schemas.openxmlformats.org/officeDocument/2006/relationships/image" Target="../media/image58.jpeg"/><Relationship Id="rId9" Type="http://schemas.openxmlformats.org/officeDocument/2006/relationships/image" Target="../media/image61.jpeg"/><Relationship Id="rId14" Type="http://schemas.openxmlformats.org/officeDocument/2006/relationships/oleObject" Target="../embeddings/oleObject52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5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5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6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8229600" cy="1752600"/>
          </a:xfrm>
        </p:spPr>
        <p:txBody>
          <a:bodyPr/>
          <a:lstStyle/>
          <a:p>
            <a:pPr eaLnBrk="1" hangingPunct="1"/>
            <a:r>
              <a:rPr lang="cs-CZ" b="1" dirty="0" smtClean="0"/>
              <a:t>Počítačová grafika III – Zobrazovací rovnice a její řešení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cs-CZ" sz="2000" dirty="0" smtClean="0"/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Kompletn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formulace</a:t>
            </a:r>
            <a:r>
              <a:rPr lang="en-US" dirty="0" smtClean="0"/>
              <a:t> </a:t>
            </a:r>
            <a:r>
              <a:rPr lang="en-US" dirty="0" err="1" smtClean="0"/>
              <a:t>probl</a:t>
            </a:r>
            <a:r>
              <a:rPr lang="cs-CZ" dirty="0" err="1" smtClean="0"/>
              <a:t>ému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Dáno</a:t>
            </a:r>
          </a:p>
          <a:p>
            <a:pPr lvl="1"/>
            <a:r>
              <a:rPr lang="cs-CZ" i="1" dirty="0" smtClean="0"/>
              <a:t>M</a:t>
            </a:r>
            <a:r>
              <a:rPr lang="cs-CZ" dirty="0" smtClean="0"/>
              <a:t> … plocha, geometrie scény</a:t>
            </a:r>
          </a:p>
          <a:p>
            <a:pPr lvl="2"/>
            <a:r>
              <a:rPr lang="cs-CZ" i="1" dirty="0" smtClean="0"/>
              <a:t>r</a:t>
            </a:r>
            <a:r>
              <a:rPr lang="cs-CZ" dirty="0" smtClean="0"/>
              <a:t>(</a:t>
            </a:r>
            <a:r>
              <a:rPr lang="cs-CZ" b="1" dirty="0" smtClean="0"/>
              <a:t>x</a:t>
            </a:r>
            <a:r>
              <a:rPr lang="cs-CZ" i="1" dirty="0" smtClean="0"/>
              <a:t>, </a:t>
            </a:r>
            <a:r>
              <a:rPr lang="cs-CZ" dirty="0" smtClean="0">
                <a:latin typeface="Symbol" pitchFamily="18" charset="2"/>
              </a:rPr>
              <a:t>w</a:t>
            </a:r>
            <a:r>
              <a:rPr lang="cs-CZ" dirty="0" smtClean="0"/>
              <a:t>) … funkce vržení paprsku</a:t>
            </a:r>
          </a:p>
          <a:p>
            <a:pPr lvl="2"/>
            <a:r>
              <a:rPr lang="cs-CZ" dirty="0" smtClean="0"/>
              <a:t>V(</a:t>
            </a:r>
            <a:r>
              <a:rPr lang="cs-CZ" b="1" dirty="0" smtClean="0"/>
              <a:t>x</a:t>
            </a:r>
            <a:r>
              <a:rPr lang="cs-CZ" i="1" dirty="0" smtClean="0"/>
              <a:t>, </a:t>
            </a:r>
            <a:r>
              <a:rPr lang="cs-CZ" b="1" dirty="0" smtClean="0"/>
              <a:t>y</a:t>
            </a:r>
            <a:r>
              <a:rPr lang="cs-CZ" dirty="0" smtClean="0"/>
              <a:t>) … funkce viditelnosti</a:t>
            </a:r>
            <a:endParaRPr lang="cs-CZ" i="1" dirty="0" smtClean="0"/>
          </a:p>
          <a:p>
            <a:pPr lvl="1"/>
            <a:r>
              <a:rPr lang="cs-CZ" i="1" dirty="0" err="1" smtClean="0"/>
              <a:t>L</a:t>
            </a:r>
            <a:r>
              <a:rPr lang="cs-CZ" baseline="-25000" dirty="0" err="1" smtClean="0"/>
              <a:t>e</a:t>
            </a:r>
            <a:r>
              <a:rPr lang="cs-CZ" dirty="0" smtClean="0"/>
              <a:t>(</a:t>
            </a:r>
            <a:r>
              <a:rPr lang="cs-CZ" b="1" dirty="0" smtClean="0"/>
              <a:t>x</a:t>
            </a:r>
            <a:r>
              <a:rPr lang="cs-CZ" i="1" dirty="0" smtClean="0"/>
              <a:t>, </a:t>
            </a:r>
            <a:r>
              <a:rPr lang="cs-CZ" dirty="0" smtClean="0">
                <a:latin typeface="Symbol" pitchFamily="18" charset="2"/>
              </a:rPr>
              <a:t>w</a:t>
            </a:r>
            <a:r>
              <a:rPr lang="cs-CZ" dirty="0" smtClean="0"/>
              <a:t>)  … emitovaná radiance (zdroje světla)</a:t>
            </a:r>
          </a:p>
          <a:p>
            <a:pPr lvl="1"/>
            <a:r>
              <a:rPr lang="cs-CZ" i="1" dirty="0" smtClean="0"/>
              <a:t>f</a:t>
            </a:r>
            <a:r>
              <a:rPr lang="cs-CZ" i="1" baseline="-25000" dirty="0" smtClean="0"/>
              <a:t>r</a:t>
            </a:r>
            <a:r>
              <a:rPr lang="cs-CZ" dirty="0" smtClean="0"/>
              <a:t>(</a:t>
            </a:r>
            <a:r>
              <a:rPr lang="cs-CZ" b="1" dirty="0" smtClean="0"/>
              <a:t>x</a:t>
            </a:r>
            <a:r>
              <a:rPr lang="cs-CZ" i="1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>
                <a:latin typeface="+mj-lt"/>
              </a:rPr>
              <a:t>i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sz="2000" baseline="-25000" dirty="0" err="1" smtClean="0"/>
              <a:t>o</a:t>
            </a:r>
            <a:r>
              <a:rPr lang="cs-CZ" dirty="0" smtClean="0"/>
              <a:t>) … BRDF (materiál povrchů)</a:t>
            </a:r>
          </a:p>
          <a:p>
            <a:r>
              <a:rPr lang="cs-CZ" dirty="0" smtClean="0"/>
              <a:t>Cíl</a:t>
            </a:r>
          </a:p>
          <a:p>
            <a:pPr lvl="1"/>
            <a:r>
              <a:rPr lang="cs-CZ" dirty="0" smtClean="0"/>
              <a:t>Vypočítat hodnotu radiance v ustáleném stavu pro množinu bodů </a:t>
            </a:r>
            <a:r>
              <a:rPr lang="cs-CZ" b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b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 …, </a:t>
            </a:r>
            <a:r>
              <a:rPr lang="cs-CZ" b="1" dirty="0" err="1" smtClean="0"/>
              <a:t>x</a:t>
            </a:r>
            <a:r>
              <a:rPr lang="cs-CZ" i="1" baseline="-25000" dirty="0" err="1" smtClean="0"/>
              <a:t>n</a:t>
            </a:r>
            <a:r>
              <a:rPr lang="cs-CZ" dirty="0" smtClean="0"/>
              <a:t> na </a:t>
            </a:r>
            <a:r>
              <a:rPr lang="cs-CZ" i="1" dirty="0" smtClean="0"/>
              <a:t>M</a:t>
            </a:r>
            <a:r>
              <a:rPr lang="cs-CZ" dirty="0" smtClean="0"/>
              <a:t> s příslušnými směry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baseline="-25000" dirty="0" smtClean="0"/>
              <a:t>,1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baseline="-25000" dirty="0" smtClean="0"/>
              <a:t>,2</a:t>
            </a:r>
            <a:r>
              <a:rPr lang="cs-CZ" dirty="0" smtClean="0"/>
              <a:t>, …,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baseline="-25000" dirty="0" smtClean="0"/>
              <a:t>,</a:t>
            </a:r>
            <a:r>
              <a:rPr lang="cs-CZ" i="1" baseline="-25000" dirty="0" smtClean="0"/>
              <a:t>n</a:t>
            </a:r>
            <a:endParaRPr lang="cs-CZ" dirty="0" smtClean="0"/>
          </a:p>
          <a:p>
            <a:r>
              <a:rPr lang="cs-CZ" dirty="0" smtClean="0"/>
              <a:t>Matematický problém</a:t>
            </a:r>
          </a:p>
          <a:p>
            <a:pPr lvl="1"/>
            <a:r>
              <a:rPr lang="cs-CZ" dirty="0" smtClean="0"/>
              <a:t>už žádná fyzika, jen matematika a algoritmy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Úhlová a plošná forma ZR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4005263"/>
            <a:ext cx="6553200" cy="17526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Zobrazovací rovnice </a:t>
            </a:r>
            <a:r>
              <a:rPr lang="cs-CZ" dirty="0" smtClean="0"/>
              <a:t>– úhly </a:t>
            </a:r>
            <a:r>
              <a:rPr lang="cs-CZ" dirty="0" err="1"/>
              <a:t>vs</a:t>
            </a:r>
            <a:r>
              <a:rPr lang="cs-CZ" dirty="0"/>
              <a:t> plochy</a:t>
            </a: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Úhlová forma: </a:t>
            </a:r>
            <a:r>
              <a:rPr lang="cs-CZ" dirty="0" smtClean="0"/>
              <a:t>integrál </a:t>
            </a:r>
            <a:r>
              <a:rPr lang="cs-CZ" dirty="0"/>
              <a:t>přes </a:t>
            </a:r>
            <a:r>
              <a:rPr lang="cs-CZ" dirty="0" smtClean="0"/>
              <a:t>směry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Substituce: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  <p:graphicFrame>
        <p:nvGraphicFramePr>
          <p:cNvPr id="118799" name="Object 15"/>
          <p:cNvGraphicFramePr>
            <a:graphicFrameLocks noChangeAspect="1"/>
          </p:cNvGraphicFramePr>
          <p:nvPr/>
        </p:nvGraphicFramePr>
        <p:xfrm>
          <a:off x="3275856" y="5085184"/>
          <a:ext cx="2105025" cy="906463"/>
        </p:xfrm>
        <a:graphic>
          <a:graphicData uri="http://schemas.openxmlformats.org/presentationml/2006/ole">
            <p:oleObj spid="_x0000_s105479" name="Rovnice" r:id="rId3" imgW="914400" imgH="393480" progId="Equation.3">
              <p:embed/>
            </p:oleObj>
          </a:graphicData>
        </a:graphic>
      </p:graphicFrame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584200" y="2373313"/>
          <a:ext cx="8066088" cy="1457325"/>
        </p:xfrm>
        <a:graphic>
          <a:graphicData uri="http://schemas.openxmlformats.org/presentationml/2006/ole">
            <p:oleObj spid="_x0000_s105480" name="Rovnice" r:id="rId4" imgW="3504960" imgH="634680" progId="Equation.3">
              <p:embed/>
            </p:oleObj>
          </a:graphicData>
        </a:graphic>
      </p:graphicFrame>
      <p:pic>
        <p:nvPicPr>
          <p:cNvPr id="15" name="Picture 10" descr="da_to_domeg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005064"/>
            <a:ext cx="237338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Zobrazovací rovnice </a:t>
            </a:r>
            <a:r>
              <a:rPr lang="cs-CZ" dirty="0" smtClean="0"/>
              <a:t>– úhly </a:t>
            </a:r>
            <a:r>
              <a:rPr lang="cs-CZ" dirty="0" err="1"/>
              <a:t>vs</a:t>
            </a:r>
            <a:r>
              <a:rPr lang="cs-CZ" dirty="0"/>
              <a:t> plochy</a:t>
            </a: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Plošná forma: </a:t>
            </a:r>
            <a:r>
              <a:rPr lang="cs-CZ" dirty="0" smtClean="0"/>
              <a:t>integrál přes plochy scény</a:t>
            </a:r>
          </a:p>
          <a:p>
            <a:endParaRPr lang="cs-CZ" dirty="0"/>
          </a:p>
          <a:p>
            <a:pPr lvl="1"/>
            <a:endParaRPr lang="en-US" dirty="0"/>
          </a:p>
        </p:txBody>
      </p:sp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365125" y="2349500"/>
          <a:ext cx="8474075" cy="1458913"/>
        </p:xfrm>
        <a:graphic>
          <a:graphicData uri="http://schemas.openxmlformats.org/presentationml/2006/ole">
            <p:oleObj spid="_x0000_s166916" name="Rovnice" r:id="rId3" imgW="3682800" imgH="634680" progId="Equation.3">
              <p:embed/>
            </p:oleObj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2605831" y="5100638"/>
          <a:ext cx="3262313" cy="992187"/>
        </p:xfrm>
        <a:graphic>
          <a:graphicData uri="http://schemas.openxmlformats.org/presentationml/2006/ole">
            <p:oleObj spid="_x0000_s166918" name="Rovnice" r:id="rId4" imgW="1625400" imgH="495000" progId="Equation.3">
              <p:embed/>
            </p:oleObj>
          </a:graphicData>
        </a:graphic>
      </p:graphicFrame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300192" y="4244895"/>
            <a:ext cx="26068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 dirty="0" smtClean="0">
                <a:latin typeface="+mj-lt"/>
              </a:rPr>
              <a:t>viditelnost</a:t>
            </a:r>
            <a:r>
              <a:rPr lang="en-US" sz="2400" b="1" dirty="0">
                <a:latin typeface="+mj-lt"/>
              </a:rPr>
              <a:t/>
            </a:r>
            <a:br>
              <a:rPr lang="en-US" sz="2400" b="1" dirty="0">
                <a:latin typeface="+mj-lt"/>
              </a:rPr>
            </a:br>
            <a:r>
              <a:rPr lang="en-US" sz="2400" dirty="0">
                <a:latin typeface="+mj-lt"/>
              </a:rPr>
              <a:t>1 </a:t>
            </a:r>
            <a:r>
              <a:rPr lang="cs-CZ" sz="2400" dirty="0" smtClean="0">
                <a:latin typeface="+mj-lt"/>
              </a:rPr>
              <a:t>… </a:t>
            </a:r>
            <a:r>
              <a:rPr lang="en-US" sz="2400" b="1" dirty="0" smtClean="0">
                <a:latin typeface="+mj-lt"/>
              </a:rPr>
              <a:t>y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viditeln</a:t>
            </a:r>
            <a:r>
              <a:rPr lang="cs-CZ" sz="2400" dirty="0">
                <a:latin typeface="+mj-lt"/>
              </a:rPr>
              <a:t>é z </a:t>
            </a:r>
            <a:r>
              <a:rPr lang="cs-CZ" sz="2400" b="1" dirty="0">
                <a:latin typeface="+mj-lt"/>
              </a:rPr>
              <a:t>x</a:t>
            </a:r>
            <a:r>
              <a:rPr lang="cs-CZ" sz="2400" dirty="0">
                <a:latin typeface="+mj-lt"/>
              </a:rPr>
              <a:t/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0 </a:t>
            </a:r>
            <a:r>
              <a:rPr lang="cs-CZ" sz="2400" dirty="0" smtClean="0">
                <a:latin typeface="+mj-lt"/>
              </a:rPr>
              <a:t>… jinak</a:t>
            </a:r>
            <a:endParaRPr lang="en-US" sz="2400" dirty="0">
              <a:latin typeface="+mj-lt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771800" y="4525044"/>
            <a:ext cx="28809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 dirty="0" smtClean="0">
                <a:latin typeface="+mj-lt"/>
              </a:rPr>
              <a:t>geometrický </a:t>
            </a:r>
            <a:r>
              <a:rPr lang="cs-CZ" sz="2400" b="1" dirty="0">
                <a:latin typeface="+mj-lt"/>
              </a:rPr>
              <a:t>člen</a:t>
            </a:r>
            <a:endParaRPr lang="en-US" sz="2400" b="1" dirty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520" y="2276872"/>
            <a:ext cx="871296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971600" y="3730680"/>
            <a:ext cx="97446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5496" y="4221088"/>
            <a:ext cx="1954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400" dirty="0" smtClean="0">
                <a:latin typeface="+mj-lt"/>
              </a:rPr>
              <a:t>povrch scény</a:t>
            </a:r>
            <a:endParaRPr lang="en-US" sz="2400" dirty="0"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829686" y="3429000"/>
            <a:ext cx="334602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0"/>
          </p:cNvCxnSpPr>
          <p:nvPr/>
        </p:nvCxnSpPr>
        <p:spPr>
          <a:xfrm flipV="1">
            <a:off x="4212259" y="3429000"/>
            <a:ext cx="1033251" cy="10960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27784" y="4581128"/>
            <a:ext cx="316835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7504" y="4293096"/>
            <a:ext cx="1800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228184" y="4293096"/>
            <a:ext cx="27363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Integrál přes úhly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Sčítání příspěvků světla do bodu ze všech směrů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Pro každý směr najdu nejbližší plochu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Implementace ve stochastickém sledování paprsku:</a:t>
            </a:r>
          </a:p>
          <a:p>
            <a:pPr lvl="1"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</a:pPr>
            <a:r>
              <a:rPr lang="cs-CZ" dirty="0" smtClean="0"/>
              <a:t>Pro dané místo </a:t>
            </a:r>
            <a:r>
              <a:rPr lang="cs-CZ" b="1" dirty="0" smtClean="0"/>
              <a:t>x</a:t>
            </a:r>
            <a:r>
              <a:rPr lang="cs-CZ" dirty="0" smtClean="0"/>
              <a:t>, generuj náhodné směry, pro každý najdi nejbližší průsečík, v něm spočítej odchozí radianci. To vše sečti přes všechny vygenerované náhodné směry.</a:t>
            </a:r>
          </a:p>
          <a:p>
            <a:endParaRPr lang="cs-CZ" dirty="0" smtClean="0"/>
          </a:p>
          <a:p>
            <a:r>
              <a:rPr lang="cs-CZ" dirty="0" smtClean="0"/>
              <a:t>Typické použití: výpočet </a:t>
            </a:r>
            <a:r>
              <a:rPr lang="cs-CZ" b="1" dirty="0" smtClean="0"/>
              <a:t>nepřímého osvětlení</a:t>
            </a:r>
            <a:r>
              <a:rPr lang="cs-CZ" dirty="0" smtClean="0"/>
              <a:t> v bodě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Integrál přes plochy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Sčítání příspěvků světla do bodu z ploch scény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Příspěvek započítán pouze pokud je plocha viditelná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Implementace ve stochastickém sledování paprsku:</a:t>
            </a:r>
          </a:p>
          <a:p>
            <a:pPr lvl="1"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</a:pPr>
            <a:r>
              <a:rPr lang="cs-CZ" dirty="0" smtClean="0"/>
              <a:t>Generuj náhodně místa </a:t>
            </a:r>
            <a:r>
              <a:rPr lang="cs-CZ" b="1" dirty="0" smtClean="0"/>
              <a:t>y</a:t>
            </a:r>
            <a:r>
              <a:rPr lang="cs-CZ" dirty="0" smtClean="0"/>
              <a:t> na geometrii. Pro každé otestuj viditelnost mezi </a:t>
            </a:r>
            <a:r>
              <a:rPr lang="cs-CZ" b="1" dirty="0" smtClean="0"/>
              <a:t>x</a:t>
            </a:r>
            <a:r>
              <a:rPr lang="cs-CZ" dirty="0" smtClean="0"/>
              <a:t> a </a:t>
            </a:r>
            <a:r>
              <a:rPr lang="cs-CZ" b="1" dirty="0" err="1" smtClean="0"/>
              <a:t>y</a:t>
            </a:r>
            <a:r>
              <a:rPr lang="cs-CZ" dirty="0" smtClean="0"/>
              <a:t>. Pokud viditelné, přičti k osvětlení v </a:t>
            </a:r>
            <a:r>
              <a:rPr lang="cs-CZ" b="1" dirty="0" smtClean="0"/>
              <a:t>x</a:t>
            </a:r>
            <a:r>
              <a:rPr lang="cs-CZ" dirty="0" smtClean="0"/>
              <a:t> odchozí radianci z </a:t>
            </a:r>
            <a:r>
              <a:rPr lang="cs-CZ" b="1" dirty="0" smtClean="0"/>
              <a:t>y</a:t>
            </a:r>
            <a:r>
              <a:rPr lang="cs-CZ" dirty="0" smtClean="0"/>
              <a:t> váženou geometrickým faktorem.</a:t>
            </a:r>
          </a:p>
          <a:p>
            <a:endParaRPr lang="cs-CZ" dirty="0" smtClean="0"/>
          </a:p>
          <a:p>
            <a:r>
              <a:rPr lang="cs-CZ" dirty="0" smtClean="0"/>
              <a:t>Typické použití: výpočet </a:t>
            </a:r>
            <a:r>
              <a:rPr lang="cs-CZ" b="1" dirty="0" smtClean="0"/>
              <a:t>přímého osvětlení</a:t>
            </a:r>
            <a:r>
              <a:rPr lang="cs-CZ" dirty="0" smtClean="0"/>
              <a:t> v bodě (plošné zdroje světla)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řešení zobrazovací rovnice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Lokální osvětlení</a:t>
            </a:r>
            <a:r>
              <a:rPr lang="cs-CZ" dirty="0" smtClean="0"/>
              <a:t> (</a:t>
            </a:r>
            <a:r>
              <a:rPr lang="cs-CZ" dirty="0" err="1" smtClean="0"/>
              <a:t>OpenGL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výpočet integrálu odrazu pro bodové zdroje světla</a:t>
            </a:r>
          </a:p>
          <a:p>
            <a:pPr lvl="1"/>
            <a:r>
              <a:rPr lang="cs-CZ" dirty="0" smtClean="0"/>
              <a:t>bodové zdroje: integrál </a:t>
            </a:r>
            <a:r>
              <a:rPr lang="en-US" dirty="0" smtClean="0"/>
              <a:t>-&gt; </a:t>
            </a:r>
            <a:r>
              <a:rPr lang="cs-CZ" dirty="0" smtClean="0"/>
              <a:t>suma</a:t>
            </a:r>
          </a:p>
          <a:p>
            <a:pPr lvl="1"/>
            <a:r>
              <a:rPr lang="cs-CZ" dirty="0" smtClean="0"/>
              <a:t>Neposkytuje ustálenou radianci, není řešením ZR</a:t>
            </a:r>
          </a:p>
          <a:p>
            <a:endParaRPr lang="en-US" b="1" dirty="0" smtClean="0"/>
          </a:p>
          <a:p>
            <a:r>
              <a:rPr lang="cs-CZ" b="1" dirty="0" smtClean="0"/>
              <a:t>Metoda konečných prvků</a:t>
            </a:r>
            <a:r>
              <a:rPr lang="cs-CZ" dirty="0" smtClean="0"/>
              <a:t> (radiační metoda, </a:t>
            </a:r>
            <a:r>
              <a:rPr lang="cs-CZ" dirty="0" err="1" smtClean="0"/>
              <a:t>radiozita</a:t>
            </a:r>
            <a:r>
              <a:rPr lang="cs-CZ" dirty="0" smtClean="0"/>
              <a:t>), </a:t>
            </a:r>
            <a:r>
              <a:rPr lang="en-US" dirty="0" smtClean="0"/>
              <a:t>[</a:t>
            </a:r>
            <a:r>
              <a:rPr lang="cs-CZ" dirty="0" smtClean="0"/>
              <a:t>Goral, ’84</a:t>
            </a:r>
            <a:r>
              <a:rPr lang="en-US" dirty="0" smtClean="0"/>
              <a:t>]</a:t>
            </a:r>
            <a:endParaRPr lang="cs-CZ" dirty="0" smtClean="0"/>
          </a:p>
          <a:p>
            <a:pPr lvl="1"/>
            <a:r>
              <a:rPr lang="cs-CZ" dirty="0" smtClean="0"/>
              <a:t>diskretizace plochy scény (konečné prvky)</a:t>
            </a:r>
          </a:p>
          <a:p>
            <a:pPr lvl="1"/>
            <a:r>
              <a:rPr lang="cs-CZ" dirty="0" smtClean="0"/>
              <a:t>zanedbává směrovost odrazu</a:t>
            </a:r>
          </a:p>
          <a:p>
            <a:pPr lvl="1"/>
            <a:r>
              <a:rPr lang="cs-CZ" dirty="0" smtClean="0"/>
              <a:t>nezobrazuje lesklé odrazy světla</a:t>
            </a:r>
            <a:endParaRPr lang="cs-CZ" dirty="0" smtClean="0">
              <a:latin typeface="Times New Roman CE" charset="-18"/>
            </a:endParaRPr>
          </a:p>
          <a:p>
            <a:pPr lvl="1"/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řešení ZR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Sledování paprsku (r</a:t>
            </a:r>
            <a:r>
              <a:rPr lang="en-US" b="1" dirty="0" smtClean="0"/>
              <a:t>ay tracing</a:t>
            </a:r>
            <a:r>
              <a:rPr lang="cs-CZ" b="1" dirty="0" smtClean="0"/>
              <a:t>)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err="1" smtClean="0"/>
              <a:t>Whitted</a:t>
            </a:r>
            <a:r>
              <a:rPr lang="cs-CZ" dirty="0" smtClean="0"/>
              <a:t>, ’80</a:t>
            </a:r>
            <a:r>
              <a:rPr lang="en-US" dirty="0" smtClean="0"/>
              <a:t>]</a:t>
            </a:r>
            <a:endParaRPr lang="cs-CZ" dirty="0" smtClean="0"/>
          </a:p>
          <a:p>
            <a:pPr lvl="1"/>
            <a:r>
              <a:rPr lang="cs-CZ" dirty="0" smtClean="0"/>
              <a:t>pouze přímé osvětlení na lesklých a difúzní plochách a nepřímé osvětlení pouze na ideálně zrcadlových plochách (odraz, lom)</a:t>
            </a:r>
          </a:p>
          <a:p>
            <a:pPr lvl="1"/>
            <a:r>
              <a:rPr lang="cs-CZ" dirty="0" smtClean="0"/>
              <a:t>nepostihuje nepřímé osvětlení na difúzních a lesklých plochách, měkké stíny, …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Distribuované sledování paprsku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err="1" smtClean="0"/>
              <a:t>Cook</a:t>
            </a:r>
            <a:r>
              <a:rPr lang="cs-CZ" dirty="0" smtClean="0"/>
              <a:t>, ’8</a:t>
            </a:r>
            <a:r>
              <a:rPr lang="en-US" dirty="0" smtClean="0"/>
              <a:t>4]</a:t>
            </a:r>
            <a:endParaRPr lang="cs-CZ" dirty="0" smtClean="0"/>
          </a:p>
          <a:p>
            <a:pPr lvl="1"/>
            <a:r>
              <a:rPr lang="cs-CZ" dirty="0" smtClean="0"/>
              <a:t>odhad lokálního integrálu metodou </a:t>
            </a:r>
            <a:r>
              <a:rPr lang="cs-CZ" dirty="0" err="1" smtClean="0"/>
              <a:t>Monte</a:t>
            </a:r>
            <a:r>
              <a:rPr lang="cs-CZ" dirty="0" smtClean="0"/>
              <a:t> </a:t>
            </a:r>
            <a:r>
              <a:rPr lang="cs-CZ" dirty="0" err="1" smtClean="0"/>
              <a:t>Carlo</a:t>
            </a:r>
            <a:endParaRPr lang="cs-CZ" dirty="0" smtClean="0"/>
          </a:p>
          <a:p>
            <a:pPr lvl="1"/>
            <a:r>
              <a:rPr lang="cs-CZ" dirty="0" smtClean="0"/>
              <a:t>počítá měkké odrazy, stíny, hloubku ostrosti, ..</a:t>
            </a:r>
          </a:p>
          <a:p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řešení ZR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Sledování cest</a:t>
            </a:r>
            <a:r>
              <a:rPr lang="en-US" b="1" dirty="0" smtClean="0"/>
              <a:t> (Path tracing)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err="1" smtClean="0"/>
              <a:t>Kajiya</a:t>
            </a:r>
            <a:r>
              <a:rPr lang="cs-CZ" dirty="0" smtClean="0"/>
              <a:t>, ’86</a:t>
            </a:r>
            <a:r>
              <a:rPr lang="en-US" dirty="0" smtClean="0"/>
              <a:t>]</a:t>
            </a:r>
            <a:endParaRPr lang="cs-CZ" dirty="0" smtClean="0"/>
          </a:p>
          <a:p>
            <a:pPr lvl="1"/>
            <a:r>
              <a:rPr lang="cs-CZ" dirty="0" smtClean="0"/>
              <a:t>řešení zobrazovací rovnice metodou </a:t>
            </a:r>
            <a:r>
              <a:rPr lang="cs-CZ" dirty="0" err="1" smtClean="0"/>
              <a:t>Monte</a:t>
            </a:r>
            <a:r>
              <a:rPr lang="cs-CZ" dirty="0" smtClean="0"/>
              <a:t> </a:t>
            </a:r>
            <a:r>
              <a:rPr lang="cs-CZ" dirty="0" err="1" smtClean="0"/>
              <a:t>Carlo</a:t>
            </a:r>
            <a:endParaRPr lang="cs-CZ" dirty="0" smtClean="0"/>
          </a:p>
          <a:p>
            <a:pPr lvl="1"/>
            <a:r>
              <a:rPr lang="cs-CZ" dirty="0" smtClean="0"/>
              <a:t>výpočet náhodné cesty (“náhodné procházky”)</a:t>
            </a:r>
          </a:p>
          <a:p>
            <a:pPr lvl="1"/>
            <a:r>
              <a:rPr lang="cs-CZ" dirty="0" smtClean="0"/>
              <a:t>postihuje nepřímé osvětlení vyšších řádů</a:t>
            </a:r>
          </a:p>
          <a:p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Od zobrazovací rovnice k </a:t>
            </a:r>
            <a:r>
              <a:rPr lang="cs-CZ" b="1" dirty="0" smtClean="0"/>
              <a:t>radiační metodě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en-US" b="1" dirty="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4005263"/>
            <a:ext cx="6553200" cy="17526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457200" y="1052736"/>
            <a:ext cx="8229600" cy="507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Bidirectional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reflectance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distribution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</a:t>
            </a: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Dvousměrová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distribuční funkce odrazu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787685" y="2059409"/>
            <a:ext cx="5703887" cy="3025775"/>
            <a:chOff x="759" y="1258"/>
            <a:chExt cx="3593" cy="1906"/>
          </a:xfrm>
        </p:grpSpPr>
        <p:sp>
          <p:nvSpPr>
            <p:cNvPr id="1030" name="Oval 4"/>
            <p:cNvSpPr>
              <a:spLocks noChangeArrowheads="1"/>
            </p:cNvSpPr>
            <p:nvPr/>
          </p:nvSpPr>
          <p:spPr bwMode="auto">
            <a:xfrm rot="-3060000">
              <a:off x="3367" y="1591"/>
              <a:ext cx="88" cy="280"/>
            </a:xfrm>
            <a:prstGeom prst="ellipse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5"/>
            <p:cNvSpPr>
              <a:spLocks noChangeArrowheads="1"/>
            </p:cNvSpPr>
            <p:nvPr/>
          </p:nvSpPr>
          <p:spPr bwMode="auto">
            <a:xfrm>
              <a:off x="3495" y="1834"/>
              <a:ext cx="44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2800" dirty="0" err="1" smtClean="0">
                  <a:latin typeface="+mj-lt"/>
                </a:rPr>
                <a:t>d</a:t>
              </a:r>
              <a:r>
                <a:rPr lang="cs-CZ" sz="2800" dirty="0" err="1" smtClean="0">
                  <a:latin typeface="Symbol" pitchFamily="18" charset="2"/>
                </a:rPr>
                <a:t>w</a:t>
              </a:r>
              <a:r>
                <a:rPr lang="cs-CZ" sz="2800" baseline="-25000" dirty="0" err="1" smtClean="0">
                  <a:latin typeface="+mj-lt"/>
                </a:rPr>
                <a:t>i</a:t>
              </a:r>
              <a:endParaRPr lang="cs-CZ" sz="2800" baseline="-25000" dirty="0">
                <a:latin typeface="+mj-lt"/>
              </a:endParaRPr>
            </a:p>
          </p:txBody>
        </p:sp>
        <p:sp>
          <p:nvSpPr>
            <p:cNvPr id="1032" name="Rectangle 6"/>
            <p:cNvSpPr>
              <a:spLocks noChangeArrowheads="1"/>
            </p:cNvSpPr>
            <p:nvPr/>
          </p:nvSpPr>
          <p:spPr bwMode="auto">
            <a:xfrm>
              <a:off x="759" y="1738"/>
              <a:ext cx="719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2800" i="1" dirty="0" err="1" smtClean="0">
                  <a:latin typeface="+mn-lt"/>
                </a:rPr>
                <a:t>L</a:t>
              </a:r>
              <a:r>
                <a:rPr lang="cs-CZ" sz="2800" baseline="-25000" dirty="0" err="1" smtClean="0">
                  <a:latin typeface="+mn-lt"/>
                </a:rPr>
                <a:t>r</a:t>
              </a:r>
              <a:r>
                <a:rPr lang="cs-CZ" sz="2800" dirty="0" smtClean="0">
                  <a:latin typeface="+mn-lt"/>
                </a:rPr>
                <a:t>(</a:t>
              </a:r>
              <a:r>
                <a:rPr lang="cs-CZ" sz="2800" dirty="0" err="1" smtClean="0">
                  <a:latin typeface="Symbol" pitchFamily="18" charset="2"/>
                </a:rPr>
                <a:t>w</a:t>
              </a:r>
              <a:r>
                <a:rPr lang="cs-CZ" sz="2800" baseline="-25000" dirty="0" err="1" smtClean="0">
                  <a:latin typeface="+mn-lt"/>
                </a:rPr>
                <a:t>o</a:t>
              </a:r>
              <a:r>
                <a:rPr lang="cs-CZ" sz="2800" dirty="0" smtClean="0">
                  <a:latin typeface="+mn-lt"/>
                </a:rPr>
                <a:t>)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1911" y="2122"/>
              <a:ext cx="31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2800" i="1" dirty="0" err="1" smtClean="0">
                  <a:latin typeface="Symbol" pitchFamily="18" charset="2"/>
                </a:rPr>
                <a:t>q</a:t>
              </a:r>
              <a:r>
                <a:rPr lang="cs-CZ" sz="2800" baseline="-25000" dirty="0" err="1" smtClean="0">
                  <a:latin typeface="+mj-lt"/>
                </a:rPr>
                <a:t>o</a:t>
              </a:r>
              <a:endParaRPr lang="cs-CZ" sz="2800" baseline="-25000" dirty="0">
                <a:latin typeface="+mj-lt"/>
              </a:endParaRPr>
            </a:p>
          </p:txBody>
        </p:sp>
        <p:sp>
          <p:nvSpPr>
            <p:cNvPr id="1034" name="AutoShape 8"/>
            <p:cNvSpPr>
              <a:spLocks noChangeArrowheads="1"/>
            </p:cNvSpPr>
            <p:nvPr/>
          </p:nvSpPr>
          <p:spPr bwMode="auto">
            <a:xfrm>
              <a:off x="1972" y="2788"/>
              <a:ext cx="1144" cy="280"/>
            </a:xfrm>
            <a:prstGeom prst="parallelogram">
              <a:avLst>
                <a:gd name="adj" fmla="val 102086"/>
              </a:avLst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Line 9"/>
            <p:cNvSpPr>
              <a:spLocks noChangeShapeType="1"/>
            </p:cNvSpPr>
            <p:nvPr/>
          </p:nvSpPr>
          <p:spPr bwMode="auto">
            <a:xfrm flipV="1">
              <a:off x="2544" y="1389"/>
              <a:ext cx="0" cy="15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Rectangle 10"/>
            <p:cNvSpPr>
              <a:spLocks noChangeArrowheads="1"/>
            </p:cNvSpPr>
            <p:nvPr/>
          </p:nvSpPr>
          <p:spPr bwMode="auto">
            <a:xfrm>
              <a:off x="2562" y="1258"/>
              <a:ext cx="272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2800" b="1" dirty="0" smtClean="0">
                  <a:latin typeface="+mj-lt"/>
                </a:rPr>
                <a:t>n</a:t>
              </a:r>
              <a:endParaRPr lang="cs-CZ" sz="2800" b="1" dirty="0">
                <a:latin typeface="+mj-lt"/>
              </a:endParaRPr>
            </a:p>
          </p:txBody>
        </p:sp>
        <p:sp>
          <p:nvSpPr>
            <p:cNvPr id="1037" name="Line 11"/>
            <p:cNvSpPr>
              <a:spLocks noChangeShapeType="1"/>
            </p:cNvSpPr>
            <p:nvPr/>
          </p:nvSpPr>
          <p:spPr bwMode="auto">
            <a:xfrm flipV="1">
              <a:off x="2549" y="2205"/>
              <a:ext cx="519" cy="7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Line 12"/>
            <p:cNvSpPr>
              <a:spLocks noChangeShapeType="1"/>
            </p:cNvSpPr>
            <p:nvPr/>
          </p:nvSpPr>
          <p:spPr bwMode="auto">
            <a:xfrm flipV="1">
              <a:off x="3077" y="1485"/>
              <a:ext cx="519" cy="7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13"/>
            <p:cNvSpPr>
              <a:spLocks noChangeShapeType="1"/>
            </p:cNvSpPr>
            <p:nvPr/>
          </p:nvSpPr>
          <p:spPr bwMode="auto">
            <a:xfrm>
              <a:off x="2549" y="2928"/>
              <a:ext cx="9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14"/>
            <p:cNvSpPr>
              <a:spLocks noChangeShapeType="1"/>
            </p:cNvSpPr>
            <p:nvPr/>
          </p:nvSpPr>
          <p:spPr bwMode="auto">
            <a:xfrm flipH="1">
              <a:off x="1389" y="2933"/>
              <a:ext cx="1159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5"/>
            <p:cNvSpPr>
              <a:spLocks noChangeShapeType="1"/>
            </p:cNvSpPr>
            <p:nvPr/>
          </p:nvSpPr>
          <p:spPr bwMode="auto">
            <a:xfrm flipH="1" flipV="1">
              <a:off x="957" y="2157"/>
              <a:ext cx="1591" cy="7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6"/>
            <p:cNvSpPr>
              <a:spLocks noChangeArrowheads="1"/>
            </p:cNvSpPr>
            <p:nvPr/>
          </p:nvSpPr>
          <p:spPr bwMode="auto">
            <a:xfrm>
              <a:off x="3687" y="1306"/>
              <a:ext cx="66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2800" i="1" dirty="0" smtClean="0">
                  <a:latin typeface="+mj-lt"/>
                </a:rPr>
                <a:t>L</a:t>
              </a:r>
              <a:r>
                <a:rPr lang="cs-CZ" sz="2800" baseline="-25000" dirty="0" smtClean="0">
                  <a:latin typeface="+mj-lt"/>
                </a:rPr>
                <a:t>i</a:t>
              </a:r>
              <a:r>
                <a:rPr lang="cs-CZ" sz="2800" dirty="0" smtClean="0">
                  <a:latin typeface="+mj-lt"/>
                </a:rPr>
                <a:t>(</a:t>
              </a:r>
              <a:r>
                <a:rPr lang="cs-CZ" sz="2800" dirty="0" err="1" smtClean="0">
                  <a:latin typeface="Symbol" pitchFamily="18" charset="2"/>
                </a:rPr>
                <a:t>w</a:t>
              </a:r>
              <a:r>
                <a:rPr lang="cs-CZ" sz="2800" baseline="-25000" dirty="0" err="1" smtClean="0">
                  <a:latin typeface="+mj-lt"/>
                </a:rPr>
                <a:t>i</a:t>
              </a:r>
              <a:r>
                <a:rPr lang="cs-CZ" sz="2800" dirty="0" smtClean="0">
                  <a:latin typeface="+mj-lt"/>
                </a:rPr>
                <a:t>)</a:t>
              </a:r>
              <a:endParaRPr lang="cs-CZ" sz="2800" dirty="0">
                <a:latin typeface="+mj-lt"/>
              </a:endParaRPr>
            </a:p>
          </p:txBody>
        </p:sp>
        <p:sp>
          <p:nvSpPr>
            <p:cNvPr id="1043" name="Arc 17"/>
            <p:cNvSpPr>
              <a:spLocks/>
            </p:cNvSpPr>
            <p:nvPr/>
          </p:nvSpPr>
          <p:spPr bwMode="auto">
            <a:xfrm>
              <a:off x="2545" y="2405"/>
              <a:ext cx="303" cy="524"/>
            </a:xfrm>
            <a:custGeom>
              <a:avLst/>
              <a:gdLst>
                <a:gd name="T0" fmla="*/ 0 w 12494"/>
                <a:gd name="T1" fmla="*/ 0 h 21600"/>
                <a:gd name="T2" fmla="*/ 303 w 12494"/>
                <a:gd name="T3" fmla="*/ 96 h 21600"/>
                <a:gd name="T4" fmla="*/ 1 w 12494"/>
                <a:gd name="T5" fmla="*/ 524 h 21600"/>
                <a:gd name="T6" fmla="*/ 0 60000 65536"/>
                <a:gd name="T7" fmla="*/ 0 60000 65536"/>
                <a:gd name="T8" fmla="*/ 0 60000 65536"/>
                <a:gd name="T9" fmla="*/ 0 w 12494"/>
                <a:gd name="T10" fmla="*/ 0 h 21600"/>
                <a:gd name="T11" fmla="*/ 12494 w 124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94" h="21600" fill="none" extrusionOk="0">
                  <a:moveTo>
                    <a:pt x="0" y="0"/>
                  </a:moveTo>
                  <a:cubicBezTo>
                    <a:pt x="13" y="0"/>
                    <a:pt x="27" y="-1"/>
                    <a:pt x="41" y="0"/>
                  </a:cubicBezTo>
                  <a:cubicBezTo>
                    <a:pt x="4500" y="0"/>
                    <a:pt x="8850" y="1380"/>
                    <a:pt x="12493" y="3951"/>
                  </a:cubicBezTo>
                </a:path>
                <a:path w="12494" h="21600" stroke="0" extrusionOk="0">
                  <a:moveTo>
                    <a:pt x="0" y="0"/>
                  </a:moveTo>
                  <a:cubicBezTo>
                    <a:pt x="13" y="0"/>
                    <a:pt x="27" y="-1"/>
                    <a:pt x="41" y="0"/>
                  </a:cubicBezTo>
                  <a:cubicBezTo>
                    <a:pt x="4500" y="0"/>
                    <a:pt x="8850" y="1380"/>
                    <a:pt x="12493" y="3951"/>
                  </a:cubicBezTo>
                  <a:lnTo>
                    <a:pt x="41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Rectangle 18"/>
            <p:cNvSpPr>
              <a:spLocks noChangeArrowheads="1"/>
            </p:cNvSpPr>
            <p:nvPr/>
          </p:nvSpPr>
          <p:spPr bwMode="auto">
            <a:xfrm>
              <a:off x="2517" y="2062"/>
              <a:ext cx="278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2800" i="1" dirty="0" err="1" smtClean="0">
                  <a:latin typeface="Symbol" pitchFamily="18" charset="2"/>
                </a:rPr>
                <a:t>q</a:t>
              </a:r>
              <a:r>
                <a:rPr lang="cs-CZ" sz="2800" baseline="-25000" dirty="0" err="1" smtClean="0">
                  <a:latin typeface="+mj-lt"/>
                </a:rPr>
                <a:t>i</a:t>
              </a:r>
              <a:endParaRPr lang="cs-CZ" sz="2800" baseline="-25000" dirty="0">
                <a:latin typeface="+mj-lt"/>
              </a:endParaRPr>
            </a:p>
          </p:txBody>
        </p:sp>
        <p:sp>
          <p:nvSpPr>
            <p:cNvPr id="1045" name="Arc 19"/>
            <p:cNvSpPr>
              <a:spLocks/>
            </p:cNvSpPr>
            <p:nvPr/>
          </p:nvSpPr>
          <p:spPr bwMode="auto">
            <a:xfrm>
              <a:off x="2074" y="2405"/>
              <a:ext cx="471" cy="524"/>
            </a:xfrm>
            <a:custGeom>
              <a:avLst/>
              <a:gdLst>
                <a:gd name="T0" fmla="*/ 0 w 19434"/>
                <a:gd name="T1" fmla="*/ 295 h 21599"/>
                <a:gd name="T2" fmla="*/ 465 w 19434"/>
                <a:gd name="T3" fmla="*/ 0 h 21599"/>
                <a:gd name="T4" fmla="*/ 471 w 19434"/>
                <a:gd name="T5" fmla="*/ 524 h 21599"/>
                <a:gd name="T6" fmla="*/ 0 60000 65536"/>
                <a:gd name="T7" fmla="*/ 0 60000 65536"/>
                <a:gd name="T8" fmla="*/ 0 60000 65536"/>
                <a:gd name="T9" fmla="*/ 0 w 19434"/>
                <a:gd name="T10" fmla="*/ 0 h 21599"/>
                <a:gd name="T11" fmla="*/ 19434 w 19434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434" h="21599" fill="none" extrusionOk="0">
                  <a:moveTo>
                    <a:pt x="0" y="12170"/>
                  </a:moveTo>
                  <a:cubicBezTo>
                    <a:pt x="3573" y="4805"/>
                    <a:pt x="11002" y="94"/>
                    <a:pt x="19187" y="0"/>
                  </a:cubicBezTo>
                </a:path>
                <a:path w="19434" h="21599" stroke="0" extrusionOk="0">
                  <a:moveTo>
                    <a:pt x="0" y="12170"/>
                  </a:moveTo>
                  <a:cubicBezTo>
                    <a:pt x="3573" y="4805"/>
                    <a:pt x="11002" y="94"/>
                    <a:pt x="19187" y="0"/>
                  </a:cubicBezTo>
                  <a:lnTo>
                    <a:pt x="19434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20"/>
            <p:cNvSpPr>
              <a:spLocks noChangeShapeType="1"/>
            </p:cNvSpPr>
            <p:nvPr/>
          </p:nvSpPr>
          <p:spPr bwMode="auto">
            <a:xfrm flipH="1">
              <a:off x="2541" y="1661"/>
              <a:ext cx="756" cy="1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21"/>
            <p:cNvSpPr>
              <a:spLocks noChangeShapeType="1"/>
            </p:cNvSpPr>
            <p:nvPr/>
          </p:nvSpPr>
          <p:spPr bwMode="auto">
            <a:xfrm flipH="1">
              <a:off x="2541" y="1838"/>
              <a:ext cx="982" cy="10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8547" name="Object 3"/>
          <p:cNvGraphicFramePr>
            <a:graphicFrameLocks noChangeAspect="1"/>
          </p:cNvGraphicFramePr>
          <p:nvPr/>
        </p:nvGraphicFramePr>
        <p:xfrm>
          <a:off x="762000" y="5373688"/>
          <a:ext cx="7620000" cy="1036637"/>
        </p:xfrm>
        <a:graphic>
          <a:graphicData uri="http://schemas.openxmlformats.org/presentationml/2006/ole">
            <p:oleObj spid="_x0000_s204802" name="Rovnice" r:id="rId4" imgW="3162240" imgH="431640" progId="Equation.3">
              <p:embed/>
            </p:oleObj>
          </a:graphicData>
        </a:graphic>
      </p:graphicFrame>
      <p:sp>
        <p:nvSpPr>
          <p:cNvPr id="27" name="Rectangle 26"/>
          <p:cNvSpPr/>
          <p:nvPr/>
        </p:nvSpPr>
        <p:spPr>
          <a:xfrm>
            <a:off x="539552" y="5301208"/>
            <a:ext cx="8064896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BRDF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855505" y="3501008"/>
            <a:ext cx="576064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359561" y="3645024"/>
            <a:ext cx="16049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n-lt"/>
              </a:rPr>
              <a:t>„</a:t>
            </a:r>
            <a:r>
              <a:rPr lang="en-US" sz="2200" b="1" dirty="0" smtClean="0">
                <a:latin typeface="+mn-lt"/>
              </a:rPr>
              <a:t>i</a:t>
            </a:r>
            <a:r>
              <a:rPr lang="en-US" sz="2200" dirty="0" smtClean="0">
                <a:latin typeface="+mn-lt"/>
              </a:rPr>
              <a:t>ncoming“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7535109" y="4061306"/>
            <a:ext cx="122413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7"/>
          <p:cNvGrpSpPr/>
          <p:nvPr/>
        </p:nvGrpSpPr>
        <p:grpSpPr>
          <a:xfrm>
            <a:off x="483305" y="2132856"/>
            <a:ext cx="2123728" cy="864096"/>
            <a:chOff x="504056" y="3933056"/>
            <a:chExt cx="2123728" cy="864096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1907704" y="4221088"/>
              <a:ext cx="72008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04056" y="3933056"/>
              <a:ext cx="15456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+mn-lt"/>
                </a:rPr>
                <a:t>„</a:t>
              </a:r>
              <a:r>
                <a:rPr lang="cs-CZ" sz="2200" b="1" dirty="0" err="1" smtClean="0">
                  <a:latin typeface="+mn-lt"/>
                </a:rPr>
                <a:t>o</a:t>
              </a:r>
              <a:r>
                <a:rPr lang="cs-CZ" sz="2200" dirty="0" err="1" smtClean="0">
                  <a:latin typeface="+mn-lt"/>
                </a:rPr>
                <a:t>utgoing</a:t>
              </a:r>
              <a:r>
                <a:rPr lang="en-US" sz="2200" dirty="0" smtClean="0">
                  <a:latin typeface="+mn-lt"/>
                </a:rPr>
                <a:t>“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679604" y="4349338"/>
              <a:ext cx="1224136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9"/>
          <p:cNvGrpSpPr/>
          <p:nvPr/>
        </p:nvGrpSpPr>
        <p:grpSpPr>
          <a:xfrm>
            <a:off x="216430" y="3356992"/>
            <a:ext cx="1886547" cy="862935"/>
            <a:chOff x="504056" y="3501008"/>
            <a:chExt cx="1886547" cy="862935"/>
          </a:xfrm>
        </p:grpSpPr>
        <p:cxnSp>
          <p:nvCxnSpPr>
            <p:cNvPr id="41" name="Straight Arrow Connector 40"/>
            <p:cNvCxnSpPr/>
            <p:nvPr/>
          </p:nvCxnSpPr>
          <p:spPr>
            <a:xfrm flipV="1">
              <a:off x="2016224" y="3501008"/>
              <a:ext cx="374379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04056" y="3933056"/>
              <a:ext cx="15311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+mn-lt"/>
                </a:rPr>
                <a:t>„</a:t>
              </a:r>
              <a:r>
                <a:rPr lang="cs-CZ" sz="2200" b="1" dirty="0" err="1" smtClean="0">
                  <a:latin typeface="+mn-lt"/>
                </a:rPr>
                <a:t>r</a:t>
              </a:r>
              <a:r>
                <a:rPr lang="cs-CZ" sz="2200" dirty="0" err="1" smtClean="0">
                  <a:latin typeface="+mn-lt"/>
                </a:rPr>
                <a:t>eflected</a:t>
              </a:r>
              <a:r>
                <a:rPr lang="en-US" sz="2200" dirty="0" smtClean="0">
                  <a:latin typeface="+mn-lt"/>
                </a:rPr>
                <a:t>“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679604" y="4349338"/>
              <a:ext cx="1224136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 zobrazovací rovnice k radiozitě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Formulace ZR pomocí integrálu přes plochy: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Radiozita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b="1" dirty="0" smtClean="0"/>
              <a:t>předpoklady</a:t>
            </a:r>
          </a:p>
          <a:p>
            <a:pPr lvl="1"/>
            <a:r>
              <a:rPr lang="cs-CZ" dirty="0" smtClean="0"/>
              <a:t>Pouze </a:t>
            </a:r>
            <a:r>
              <a:rPr lang="cs-CZ" dirty="0"/>
              <a:t>difúzní </a:t>
            </a:r>
            <a:r>
              <a:rPr lang="cs-CZ" dirty="0" smtClean="0"/>
              <a:t>plochy (BRDF </a:t>
            </a:r>
            <a:r>
              <a:rPr lang="cs-CZ" dirty="0"/>
              <a:t>konstantní v </a:t>
            </a:r>
            <a:r>
              <a:rPr lang="cs-CZ" dirty="0" err="1">
                <a:latin typeface="Symbol" pitchFamily="18" charset="2"/>
              </a:rPr>
              <a:t>w</a:t>
            </a:r>
            <a:r>
              <a:rPr lang="cs-CZ" baseline="-25000" dirty="0" err="1"/>
              <a:t>i</a:t>
            </a:r>
            <a:r>
              <a:rPr lang="cs-CZ" dirty="0"/>
              <a:t> a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Elementy plochy mají konstantní </a:t>
            </a:r>
            <a:r>
              <a:rPr lang="cs-CZ" dirty="0" err="1" smtClean="0"/>
              <a:t>radiozitu</a:t>
            </a:r>
            <a:endParaRPr lang="cs-CZ" dirty="0" smtClean="0"/>
          </a:p>
          <a:p>
            <a:pPr lvl="1"/>
            <a:endParaRPr lang="cs-CZ" dirty="0"/>
          </a:p>
        </p:txBody>
      </p:sp>
      <p:graphicFrame>
        <p:nvGraphicFramePr>
          <p:cNvPr id="167940" name="Object 4"/>
          <p:cNvGraphicFramePr>
            <a:graphicFrameLocks noChangeAspect="1"/>
          </p:cNvGraphicFramePr>
          <p:nvPr/>
        </p:nvGraphicFramePr>
        <p:xfrm>
          <a:off x="107504" y="2381250"/>
          <a:ext cx="8918575" cy="1173163"/>
        </p:xfrm>
        <a:graphic>
          <a:graphicData uri="http://schemas.openxmlformats.org/presentationml/2006/ole">
            <p:oleObj spid="_x0000_s172034" name="Rovnice" r:id="rId3" imgW="4051080" imgH="53316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zobrazovací rovnice k </a:t>
            </a:r>
            <a:r>
              <a:rPr lang="cs-CZ" dirty="0" err="1"/>
              <a:t>radiozitě</a:t>
            </a:r>
            <a:endParaRPr lang="cs-CZ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Pouze </a:t>
            </a:r>
            <a:r>
              <a:rPr lang="cs-CZ" dirty="0"/>
              <a:t>difúzní </a:t>
            </a:r>
            <a:r>
              <a:rPr lang="cs-CZ" dirty="0" smtClean="0"/>
              <a:t>plochy</a:t>
            </a:r>
          </a:p>
          <a:p>
            <a:pPr lvl="1"/>
            <a:r>
              <a:rPr lang="cs-CZ" dirty="0" smtClean="0"/>
              <a:t>BRDF </a:t>
            </a:r>
            <a:r>
              <a:rPr lang="cs-CZ" dirty="0"/>
              <a:t>konstantní v </a:t>
            </a:r>
            <a:r>
              <a:rPr lang="cs-CZ" dirty="0" err="1">
                <a:latin typeface="Symbol" pitchFamily="18" charset="2"/>
              </a:rPr>
              <a:t>w</a:t>
            </a:r>
            <a:r>
              <a:rPr lang="cs-CZ" baseline="-25000" dirty="0" err="1"/>
              <a:t>i</a:t>
            </a:r>
            <a:r>
              <a:rPr lang="cs-CZ" dirty="0"/>
              <a:t> a </a:t>
            </a:r>
            <a:r>
              <a:rPr lang="cs-CZ" dirty="0" err="1">
                <a:latin typeface="Symbol" pitchFamily="18" charset="2"/>
              </a:rPr>
              <a:t>w</a:t>
            </a:r>
            <a:r>
              <a:rPr lang="cs-CZ" baseline="-25000" dirty="0" err="1"/>
              <a:t>o</a:t>
            </a:r>
            <a:endParaRPr lang="cs-CZ" baseline="-25000" dirty="0"/>
          </a:p>
          <a:p>
            <a:pPr lvl="1"/>
            <a:endParaRPr lang="cs-CZ" i="1" baseline="-25000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Odchozí </a:t>
            </a:r>
            <a:r>
              <a:rPr lang="cs-CZ" dirty="0"/>
              <a:t>radiance je nezávislá na </a:t>
            </a:r>
            <a:r>
              <a:rPr lang="cs-CZ" dirty="0">
                <a:latin typeface="Symbol" pitchFamily="18" charset="2"/>
              </a:rPr>
              <a:t>w </a:t>
            </a:r>
            <a:r>
              <a:rPr lang="cs-CZ" dirty="0"/>
              <a:t>a je rovna </a:t>
            </a:r>
            <a:r>
              <a:rPr lang="cs-CZ" dirty="0" err="1"/>
              <a:t>radiozitě</a:t>
            </a:r>
            <a:r>
              <a:rPr lang="cs-CZ" dirty="0"/>
              <a:t> B děleno </a:t>
            </a:r>
            <a:r>
              <a:rPr lang="cs-CZ" dirty="0">
                <a:latin typeface="Symbol" pitchFamily="18" charset="2"/>
              </a:rPr>
              <a:t>p</a:t>
            </a:r>
          </a:p>
        </p:txBody>
      </p:sp>
      <p:graphicFrame>
        <p:nvGraphicFramePr>
          <p:cNvPr id="167941" name="Object 5"/>
          <p:cNvGraphicFramePr>
            <a:graphicFrameLocks noChangeAspect="1"/>
          </p:cNvGraphicFramePr>
          <p:nvPr/>
        </p:nvGraphicFramePr>
        <p:xfrm>
          <a:off x="148084" y="2636838"/>
          <a:ext cx="8888412" cy="950912"/>
        </p:xfrm>
        <a:graphic>
          <a:graphicData uri="http://schemas.openxmlformats.org/presentationml/2006/ole">
            <p:oleObj spid="_x0000_s167939" name="Rovnice" r:id="rId3" imgW="4025880" imgH="431640" progId="Equation.3">
              <p:embed/>
            </p:oleObj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28650" y="4879975"/>
            <a:ext cx="7388225" cy="1587500"/>
            <a:chOff x="628650" y="4879975"/>
            <a:chExt cx="7388225" cy="1587500"/>
          </a:xfrm>
        </p:grpSpPr>
        <p:graphicFrame>
          <p:nvGraphicFramePr>
            <p:cNvPr id="167942" name="Object 6"/>
            <p:cNvGraphicFramePr>
              <a:graphicFrameLocks noChangeAspect="1"/>
            </p:cNvGraphicFramePr>
            <p:nvPr/>
          </p:nvGraphicFramePr>
          <p:xfrm>
            <a:off x="628650" y="4879975"/>
            <a:ext cx="7388225" cy="949325"/>
          </p:xfrm>
          <a:graphic>
            <a:graphicData uri="http://schemas.openxmlformats.org/presentationml/2006/ole">
              <p:oleObj spid="_x0000_s167940" name="Rovnice" r:id="rId4" imgW="3352680" imgH="431640" progId="Equation.3">
                <p:embed/>
              </p:oleObj>
            </a:graphicData>
          </a:graphic>
        </p:graphicFrame>
        <p:graphicFrame>
          <p:nvGraphicFramePr>
            <p:cNvPr id="167943" name="Object 7"/>
            <p:cNvGraphicFramePr>
              <a:graphicFrameLocks noChangeAspect="1"/>
            </p:cNvGraphicFramePr>
            <p:nvPr/>
          </p:nvGraphicFramePr>
          <p:xfrm>
            <a:off x="5195540" y="6021388"/>
            <a:ext cx="1536700" cy="446087"/>
          </p:xfrm>
          <a:graphic>
            <a:graphicData uri="http://schemas.openxmlformats.org/presentationml/2006/ole">
              <p:oleObj spid="_x0000_s167941" name="Rovnice" r:id="rId5" imgW="698400" imgH="203040" progId="Equation.3">
                <p:embed/>
              </p:oleObj>
            </a:graphicData>
          </a:graphic>
        </p:graphicFrame>
        <p:sp>
          <p:nvSpPr>
            <p:cNvPr id="167944" name="AutoShape 8"/>
            <p:cNvSpPr>
              <a:spLocks/>
            </p:cNvSpPr>
            <p:nvPr/>
          </p:nvSpPr>
          <p:spPr bwMode="auto">
            <a:xfrm rot="16200000">
              <a:off x="5949059" y="4662042"/>
              <a:ext cx="143270" cy="2287188"/>
            </a:xfrm>
            <a:prstGeom prst="leftBrace">
              <a:avLst>
                <a:gd name="adj1" fmla="val 31955"/>
                <a:gd name="adj2" fmla="val 506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zobrazovací rovnice k </a:t>
            </a:r>
            <a:r>
              <a:rPr lang="cs-CZ" dirty="0" err="1" smtClean="0"/>
              <a:t>radiozitě</a:t>
            </a:r>
            <a:endParaRPr lang="cs-CZ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Konstantní </a:t>
            </a:r>
            <a:r>
              <a:rPr lang="cs-CZ" dirty="0" err="1"/>
              <a:t>radiozita</a:t>
            </a:r>
            <a:r>
              <a:rPr lang="cs-CZ" dirty="0"/>
              <a:t> </a:t>
            </a:r>
            <a:r>
              <a:rPr lang="cs-CZ" i="1" dirty="0" smtClean="0"/>
              <a:t>B</a:t>
            </a:r>
            <a:r>
              <a:rPr lang="cs-CZ" dirty="0" smtClean="0"/>
              <a:t> přispívajících </a:t>
            </a:r>
            <a:r>
              <a:rPr lang="cs-CZ" dirty="0"/>
              <a:t>plošných elementů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892175" y="2565400"/>
          <a:ext cx="6840538" cy="1282700"/>
        </p:xfrm>
        <a:graphic>
          <a:graphicData uri="http://schemas.openxmlformats.org/presentationml/2006/ole">
            <p:oleObj spid="_x0000_s168962" name="Rovnice" r:id="rId3" imgW="2971800" imgH="55872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4184664" y="3559051"/>
            <a:ext cx="360040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27784" y="4666467"/>
            <a:ext cx="31582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err="1" smtClean="0">
                <a:latin typeface="+mj-lt"/>
              </a:rPr>
              <a:t>radiozita</a:t>
            </a:r>
            <a:r>
              <a:rPr lang="cs-CZ" sz="2200" dirty="0" smtClean="0">
                <a:latin typeface="+mj-lt"/>
              </a:rPr>
              <a:t> j-</a:t>
            </a:r>
            <a:r>
              <a:rPr lang="cs-CZ" sz="2200" dirty="0" err="1" smtClean="0">
                <a:latin typeface="+mj-lt"/>
              </a:rPr>
              <a:t>tého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elemetu</a:t>
            </a:r>
            <a:endParaRPr lang="en-US" sz="2200" dirty="0">
              <a:latin typeface="+mj-lt"/>
            </a:endParaRPr>
          </a:p>
        </p:txBody>
      </p:sp>
      <p:sp>
        <p:nvSpPr>
          <p:cNvPr id="12" name="AutoShape 8"/>
          <p:cNvSpPr>
            <a:spLocks/>
          </p:cNvSpPr>
          <p:nvPr/>
        </p:nvSpPr>
        <p:spPr bwMode="auto">
          <a:xfrm rot="16200000">
            <a:off x="6156424" y="2694707"/>
            <a:ext cx="215527" cy="2520279"/>
          </a:xfrm>
          <a:prstGeom prst="leftBrace">
            <a:avLst>
              <a:gd name="adj1" fmla="val 31955"/>
              <a:gd name="adj2" fmla="val 506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300192" y="4279131"/>
            <a:ext cx="504056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64088" y="5431259"/>
            <a:ext cx="3262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smtClean="0">
                <a:latin typeface="+mj-lt"/>
              </a:rPr>
              <a:t>geometrický faktor mezi </a:t>
            </a:r>
            <a:br>
              <a:rPr lang="cs-CZ" sz="2200" dirty="0" smtClean="0">
                <a:latin typeface="+mj-lt"/>
              </a:rPr>
            </a:br>
            <a:r>
              <a:rPr lang="cs-CZ" sz="2200" dirty="0" smtClean="0">
                <a:latin typeface="+mj-lt"/>
              </a:rPr>
              <a:t>ploškou </a:t>
            </a:r>
            <a:r>
              <a:rPr lang="cs-CZ" sz="2200" i="1" dirty="0" smtClean="0">
                <a:latin typeface="+mj-lt"/>
              </a:rPr>
              <a:t>j</a:t>
            </a:r>
            <a:r>
              <a:rPr lang="cs-CZ" sz="2200" dirty="0" smtClean="0">
                <a:latin typeface="+mj-lt"/>
              </a:rPr>
              <a:t> a bodem </a:t>
            </a:r>
            <a:r>
              <a:rPr lang="cs-CZ" sz="2200" b="1" dirty="0" smtClean="0">
                <a:latin typeface="+mj-lt"/>
              </a:rPr>
              <a:t>x</a:t>
            </a:r>
            <a:endParaRPr lang="en-US" sz="2200" b="1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zobrazovací rovnice k </a:t>
            </a:r>
            <a:r>
              <a:rPr lang="cs-CZ" dirty="0" err="1" smtClean="0"/>
              <a:t>radiozitě</a:t>
            </a:r>
            <a:endParaRPr lang="cs-CZ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Konstantní </a:t>
            </a:r>
            <a:r>
              <a:rPr lang="cs-CZ" dirty="0" err="1"/>
              <a:t>radiozita</a:t>
            </a:r>
            <a:r>
              <a:rPr lang="cs-CZ" dirty="0"/>
              <a:t> </a:t>
            </a:r>
            <a:r>
              <a:rPr lang="cs-CZ" dirty="0" smtClean="0"/>
              <a:t>elementu </a:t>
            </a:r>
            <a:r>
              <a:rPr lang="cs-CZ" i="1" dirty="0" smtClean="0"/>
              <a:t>i</a:t>
            </a:r>
            <a:r>
              <a:rPr lang="cs-CZ" dirty="0"/>
              <a:t> </a:t>
            </a:r>
            <a:r>
              <a:rPr lang="cs-CZ" dirty="0" smtClean="0"/>
              <a:t>přijímajícího světlo: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Střední </a:t>
            </a:r>
            <a:r>
              <a:rPr lang="cs-CZ" dirty="0"/>
              <a:t>hodnota </a:t>
            </a:r>
            <a:r>
              <a:rPr lang="cs-CZ" dirty="0" smtClean="0"/>
              <a:t>(„průměr“) </a:t>
            </a:r>
            <a:r>
              <a:rPr lang="cs-CZ" dirty="0" err="1" smtClean="0"/>
              <a:t>radiozity</a:t>
            </a:r>
            <a:r>
              <a:rPr lang="cs-CZ" dirty="0" smtClean="0"/>
              <a:t> </a:t>
            </a:r>
            <a:r>
              <a:rPr lang="cs-CZ" dirty="0"/>
              <a:t>přes plochu elementu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graphicFrame>
        <p:nvGraphicFramePr>
          <p:cNvPr id="168965" name="Object 5"/>
          <p:cNvGraphicFramePr>
            <a:graphicFrameLocks noChangeAspect="1"/>
          </p:cNvGraphicFramePr>
          <p:nvPr/>
        </p:nvGraphicFramePr>
        <p:xfrm>
          <a:off x="150464" y="3185641"/>
          <a:ext cx="6581776" cy="2187575"/>
        </p:xfrm>
        <a:graphic>
          <a:graphicData uri="http://schemas.openxmlformats.org/presentationml/2006/ole">
            <p:oleObj spid="_x0000_s173059" name="Rovnice" r:id="rId3" imgW="3124080" imgH="1041120" progId="Equation.3">
              <p:embed/>
            </p:oleObj>
          </a:graphicData>
        </a:graphic>
      </p:graphicFrame>
      <p:sp>
        <p:nvSpPr>
          <p:cNvPr id="168966" name="AutoShape 6"/>
          <p:cNvSpPr>
            <a:spLocks/>
          </p:cNvSpPr>
          <p:nvPr/>
        </p:nvSpPr>
        <p:spPr bwMode="auto">
          <a:xfrm rot="16200000">
            <a:off x="4696807" y="3736242"/>
            <a:ext cx="254446" cy="3816424"/>
          </a:xfrm>
          <a:prstGeom prst="leftBrace">
            <a:avLst>
              <a:gd name="adj1" fmla="val 42231"/>
              <a:gd name="adj2" fmla="val 506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8967" name="Object 7"/>
          <p:cNvGraphicFramePr>
            <a:graphicFrameLocks noChangeAspect="1"/>
          </p:cNvGraphicFramePr>
          <p:nvPr/>
        </p:nvGraphicFramePr>
        <p:xfrm>
          <a:off x="3777716" y="5805264"/>
          <a:ext cx="439737" cy="555625"/>
        </p:xfrm>
        <a:graphic>
          <a:graphicData uri="http://schemas.openxmlformats.org/presentationml/2006/ole">
            <p:oleObj spid="_x0000_s173060" name="Rovnice" r:id="rId4" imgW="190440" imgH="241200" progId="Equation.3">
              <p:embed/>
            </p:oleObj>
          </a:graphicData>
        </a:graphic>
      </p:graphicFrame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4185207" y="5838825"/>
            <a:ext cx="31951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dirty="0">
                <a:latin typeface="+mj-lt"/>
              </a:rPr>
              <a:t>… </a:t>
            </a:r>
            <a:r>
              <a:rPr lang="cs-CZ" sz="2400" dirty="0" smtClean="0">
                <a:latin typeface="+mj-lt"/>
              </a:rPr>
              <a:t>konfigurační faktor </a:t>
            </a:r>
          </a:p>
          <a:p>
            <a:r>
              <a:rPr lang="cs-CZ" sz="2400" dirty="0" smtClean="0">
                <a:latin typeface="+mj-lt"/>
              </a:rPr>
              <a:t>	(„</a:t>
            </a:r>
            <a:r>
              <a:rPr lang="cs-CZ" sz="2400" dirty="0" err="1" smtClean="0">
                <a:latin typeface="+mj-lt"/>
              </a:rPr>
              <a:t>form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factor</a:t>
            </a:r>
            <a:r>
              <a:rPr lang="cs-CZ" sz="2400" dirty="0" smtClean="0">
                <a:latin typeface="+mj-lt"/>
              </a:rPr>
              <a:t>“)</a:t>
            </a:r>
            <a:endParaRPr lang="cs-CZ" sz="2400" dirty="0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876256" y="3933056"/>
            <a:ext cx="2049760" cy="1541108"/>
            <a:chOff x="3962400" y="1257300"/>
            <a:chExt cx="4510088" cy="3390900"/>
          </a:xfrm>
        </p:grpSpPr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 rot="10800000">
              <a:off x="3962400" y="3733800"/>
              <a:ext cx="2057400" cy="914400"/>
            </a:xfrm>
            <a:custGeom>
              <a:avLst/>
              <a:gdLst>
                <a:gd name="G0" fmla="+- 2166 0 0"/>
                <a:gd name="G1" fmla="+- 21600 0 2166"/>
                <a:gd name="G2" fmla="*/ 2166 1 2"/>
                <a:gd name="G3" fmla="+- 21600 0 G2"/>
                <a:gd name="G4" fmla="+/ 2166 21600 2"/>
                <a:gd name="G5" fmla="+/ G1 0 2"/>
                <a:gd name="G6" fmla="*/ 21600 21600 2166"/>
                <a:gd name="G7" fmla="*/ G6 1 2"/>
                <a:gd name="G8" fmla="+- 21600 0 G7"/>
                <a:gd name="G9" fmla="*/ 21600 1 2"/>
                <a:gd name="G10" fmla="+- 2166 0 G9"/>
                <a:gd name="G11" fmla="?: G10 G8 0"/>
                <a:gd name="G12" fmla="?: G10 G7 21600"/>
                <a:gd name="T0" fmla="*/ 20517 w 21600"/>
                <a:gd name="T1" fmla="*/ 10800 h 21600"/>
                <a:gd name="T2" fmla="*/ 10800 w 21600"/>
                <a:gd name="T3" fmla="*/ 21600 h 21600"/>
                <a:gd name="T4" fmla="*/ 1083 w 21600"/>
                <a:gd name="T5" fmla="*/ 10800 h 21600"/>
                <a:gd name="T6" fmla="*/ 10800 w 21600"/>
                <a:gd name="T7" fmla="*/ 0 h 21600"/>
                <a:gd name="T8" fmla="*/ 2883 w 21600"/>
                <a:gd name="T9" fmla="*/ 2883 h 21600"/>
                <a:gd name="T10" fmla="*/ 18717 w 21600"/>
                <a:gd name="T11" fmla="*/ 1871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166" y="21600"/>
                  </a:lnTo>
                  <a:lnTo>
                    <a:pt x="19434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rot="4932475">
              <a:off x="6400800" y="1828800"/>
              <a:ext cx="2057400" cy="914400"/>
            </a:xfrm>
            <a:custGeom>
              <a:avLst/>
              <a:gdLst>
                <a:gd name="G0" fmla="+- 2166 0 0"/>
                <a:gd name="G1" fmla="+- 21600 0 2166"/>
                <a:gd name="G2" fmla="*/ 2166 1 2"/>
                <a:gd name="G3" fmla="+- 21600 0 G2"/>
                <a:gd name="G4" fmla="+/ 2166 21600 2"/>
                <a:gd name="G5" fmla="+/ G1 0 2"/>
                <a:gd name="G6" fmla="*/ 21600 21600 2166"/>
                <a:gd name="G7" fmla="*/ G6 1 2"/>
                <a:gd name="G8" fmla="+- 21600 0 G7"/>
                <a:gd name="G9" fmla="*/ 21600 1 2"/>
                <a:gd name="G10" fmla="+- 2166 0 G9"/>
                <a:gd name="G11" fmla="?: G10 G8 0"/>
                <a:gd name="G12" fmla="?: G10 G7 21600"/>
                <a:gd name="T0" fmla="*/ 20517 w 21600"/>
                <a:gd name="T1" fmla="*/ 10800 h 21600"/>
                <a:gd name="T2" fmla="*/ 10800 w 21600"/>
                <a:gd name="T3" fmla="*/ 21600 h 21600"/>
                <a:gd name="T4" fmla="*/ 1083 w 21600"/>
                <a:gd name="T5" fmla="*/ 10800 h 21600"/>
                <a:gd name="T6" fmla="*/ 10800 w 21600"/>
                <a:gd name="T7" fmla="*/ 0 h 21600"/>
                <a:gd name="T8" fmla="*/ 2883 w 21600"/>
                <a:gd name="T9" fmla="*/ 2883 h 21600"/>
                <a:gd name="T10" fmla="*/ 18717 w 21600"/>
                <a:gd name="T11" fmla="*/ 1871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166" y="21600"/>
                  </a:lnTo>
                  <a:lnTo>
                    <a:pt x="19434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4800600" y="2895600"/>
              <a:ext cx="0" cy="1143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6324600" y="1676400"/>
              <a:ext cx="106680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" name="Object 7"/>
            <p:cNvGraphicFramePr>
              <a:graphicFrameLocks noChangeAspect="1"/>
            </p:cNvGraphicFramePr>
            <p:nvPr/>
          </p:nvGraphicFramePr>
          <p:xfrm>
            <a:off x="7115175" y="1917700"/>
            <a:ext cx="628650" cy="596900"/>
          </p:xfrm>
          <a:graphic>
            <a:graphicData uri="http://schemas.openxmlformats.org/presentationml/2006/ole">
              <p:oleObj spid="_x0000_s173061" name="Equation" r:id="rId5" imgW="253800" imgH="241200" progId="">
                <p:embed/>
              </p:oleObj>
            </a:graphicData>
          </a:graphic>
        </p:graphicFrame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4906963" y="3124200"/>
            <a:ext cx="354012" cy="533400"/>
          </p:xfrm>
          <a:graphic>
            <a:graphicData uri="http://schemas.openxmlformats.org/presentationml/2006/ole">
              <p:oleObj spid="_x0000_s173062" name="Equation" r:id="rId6" imgW="152280" imgH="228600" progId="">
                <p:embed/>
              </p:oleObj>
            </a:graphicData>
          </a:graphic>
        </p:graphicFrame>
        <p:graphicFrame>
          <p:nvGraphicFramePr>
            <p:cNvPr id="15" name="Object 9"/>
            <p:cNvGraphicFramePr>
              <a:graphicFrameLocks noChangeAspect="1"/>
            </p:cNvGraphicFramePr>
            <p:nvPr/>
          </p:nvGraphicFramePr>
          <p:xfrm>
            <a:off x="6400800" y="1814513"/>
            <a:ext cx="384175" cy="563562"/>
          </p:xfrm>
          <a:graphic>
            <a:graphicData uri="http://schemas.openxmlformats.org/presentationml/2006/ole">
              <p:oleObj spid="_x0000_s173063" name="Equation" r:id="rId7" imgW="164880" imgH="241200" progId="">
                <p:embed/>
              </p:oleObj>
            </a:graphicData>
          </a:graphic>
        </p:graphicFrame>
        <p:graphicFrame>
          <p:nvGraphicFramePr>
            <p:cNvPr id="16" name="Object 10"/>
            <p:cNvGraphicFramePr>
              <a:graphicFrameLocks noChangeAspect="1"/>
            </p:cNvGraphicFramePr>
            <p:nvPr/>
          </p:nvGraphicFramePr>
          <p:xfrm>
            <a:off x="5059363" y="3902075"/>
            <a:ext cx="566737" cy="565150"/>
          </p:xfrm>
          <a:graphic>
            <a:graphicData uri="http://schemas.openxmlformats.org/presentationml/2006/ole">
              <p:oleObj spid="_x0000_s173064" name="Equation" r:id="rId8" imgW="228600" imgH="228600" progId="">
                <p:embed/>
              </p:oleObj>
            </a:graphicData>
          </a:graphic>
        </p:graphicFrame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V="1">
              <a:off x="4800600" y="1676400"/>
              <a:ext cx="2590800" cy="236220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4648200" y="3810000"/>
              <a:ext cx="381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7162800" y="1524000"/>
              <a:ext cx="381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" name="Object 15"/>
            <p:cNvGraphicFramePr>
              <a:graphicFrameLocks noChangeAspect="1"/>
            </p:cNvGraphicFramePr>
            <p:nvPr/>
          </p:nvGraphicFramePr>
          <p:xfrm>
            <a:off x="8001000" y="2209800"/>
            <a:ext cx="471488" cy="596900"/>
          </p:xfrm>
          <a:graphic>
            <a:graphicData uri="http://schemas.openxmlformats.org/presentationml/2006/ole">
              <p:oleObj spid="_x0000_s173065" name="Equation" r:id="rId9" imgW="190440" imgH="241200" progId="">
                <p:embed/>
              </p:oleObj>
            </a:graphicData>
          </a:graphic>
        </p:graphicFrame>
        <p:graphicFrame>
          <p:nvGraphicFramePr>
            <p:cNvPr id="21" name="Object 16"/>
            <p:cNvGraphicFramePr>
              <a:graphicFrameLocks noChangeAspect="1"/>
            </p:cNvGraphicFramePr>
            <p:nvPr/>
          </p:nvGraphicFramePr>
          <p:xfrm>
            <a:off x="6019800" y="3886200"/>
            <a:ext cx="409575" cy="565150"/>
          </p:xfrm>
          <a:graphic>
            <a:graphicData uri="http://schemas.openxmlformats.org/presentationml/2006/ole">
              <p:oleObj spid="_x0000_s173066" name="Equation" r:id="rId10" imgW="164880" imgH="228600" progId="">
                <p:embed/>
              </p:oleObj>
            </a:graphicData>
          </a:graphic>
        </p:graphicFrame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</a:t>
            </a:r>
            <a:r>
              <a:rPr lang="cs-CZ" dirty="0" err="1" smtClean="0"/>
              <a:t>radiozitní</a:t>
            </a:r>
            <a:r>
              <a:rPr lang="cs-CZ" dirty="0" smtClean="0"/>
              <a:t> rovnice</a:t>
            </a:r>
            <a:endParaRPr lang="cs-CZ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Soustava lineárních rovnic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Konfigurační faktory</a:t>
            </a:r>
            <a:endParaRPr lang="cs-CZ" dirty="0"/>
          </a:p>
        </p:txBody>
      </p:sp>
      <p:graphicFrame>
        <p:nvGraphicFramePr>
          <p:cNvPr id="169988" name="Object 4"/>
          <p:cNvGraphicFramePr>
            <a:graphicFrameLocks noChangeAspect="1"/>
          </p:cNvGraphicFramePr>
          <p:nvPr/>
        </p:nvGraphicFramePr>
        <p:xfrm>
          <a:off x="2884488" y="2348880"/>
          <a:ext cx="3362325" cy="1022350"/>
        </p:xfrm>
        <a:graphic>
          <a:graphicData uri="http://schemas.openxmlformats.org/presentationml/2006/ole">
            <p:oleObj spid="_x0000_s169986" name="Rovnice" r:id="rId3" imgW="1460160" imgH="44424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2262188" y="4508500"/>
          <a:ext cx="4686300" cy="1081088"/>
        </p:xfrm>
        <a:graphic>
          <a:graphicData uri="http://schemas.openxmlformats.org/presentationml/2006/ole">
            <p:oleObj spid="_x0000_s169987" name="Rovnice" r:id="rId4" imgW="2031840" imgH="4698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Radiační metoda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/>
          <a:lstStyle/>
          <a:p>
            <a:r>
              <a:rPr lang="cs-CZ" b="1" dirty="0" smtClean="0"/>
              <a:t>Klasická </a:t>
            </a:r>
            <a:r>
              <a:rPr lang="cs-CZ" b="1" dirty="0" err="1" smtClean="0"/>
              <a:t>radiozita</a:t>
            </a:r>
            <a:endParaRPr lang="cs-CZ" b="1" dirty="0" smtClean="0"/>
          </a:p>
          <a:p>
            <a:pPr lvl="1"/>
            <a:r>
              <a:rPr lang="cs-CZ" dirty="0" smtClean="0"/>
              <a:t>Výpočet konfiguračních faktorů (</a:t>
            </a:r>
            <a:r>
              <a:rPr lang="cs-CZ" dirty="0" err="1" smtClean="0"/>
              <a:t>Monte</a:t>
            </a:r>
            <a:r>
              <a:rPr lang="cs-CZ" dirty="0" smtClean="0"/>
              <a:t> </a:t>
            </a:r>
            <a:r>
              <a:rPr lang="cs-CZ" dirty="0" err="1" smtClean="0"/>
              <a:t>Carlo</a:t>
            </a:r>
            <a:r>
              <a:rPr lang="cs-CZ" dirty="0" smtClean="0"/>
              <a:t>, </a:t>
            </a:r>
            <a:r>
              <a:rPr lang="cs-CZ" dirty="0" err="1" smtClean="0"/>
              <a:t>hemicube</a:t>
            </a:r>
            <a:r>
              <a:rPr lang="cs-CZ" dirty="0" smtClean="0"/>
              <a:t>, …)</a:t>
            </a:r>
            <a:endParaRPr lang="en-US" dirty="0" smtClean="0"/>
          </a:p>
          <a:p>
            <a:pPr lvl="1"/>
            <a:r>
              <a:rPr lang="cs-CZ" dirty="0" smtClean="0"/>
              <a:t>Řešení </a:t>
            </a:r>
            <a:r>
              <a:rPr lang="cs-CZ" dirty="0" err="1" smtClean="0"/>
              <a:t>radiozitní</a:t>
            </a:r>
            <a:r>
              <a:rPr lang="cs-CZ" dirty="0" smtClean="0"/>
              <a:t> rovnice (</a:t>
            </a:r>
            <a:r>
              <a:rPr lang="cs-CZ" dirty="0" err="1" smtClean="0"/>
              <a:t>Gathering</a:t>
            </a:r>
            <a:r>
              <a:rPr lang="cs-CZ" dirty="0" smtClean="0"/>
              <a:t>, </a:t>
            </a:r>
            <a:r>
              <a:rPr lang="cs-CZ" dirty="0" err="1" smtClean="0"/>
              <a:t>Shooting</a:t>
            </a:r>
            <a:r>
              <a:rPr lang="cs-CZ" dirty="0" smtClean="0"/>
              <a:t>, …)</a:t>
            </a:r>
          </a:p>
          <a:p>
            <a:endParaRPr lang="cs-CZ" dirty="0" smtClean="0"/>
          </a:p>
          <a:p>
            <a:r>
              <a:rPr lang="cs-CZ" b="1" dirty="0" smtClean="0"/>
              <a:t>Stochastická </a:t>
            </a:r>
            <a:r>
              <a:rPr lang="cs-CZ" b="1" dirty="0" err="1" smtClean="0"/>
              <a:t>radiozita</a:t>
            </a:r>
            <a:endParaRPr lang="cs-CZ" b="1" dirty="0" smtClean="0"/>
          </a:p>
          <a:p>
            <a:pPr lvl="1"/>
            <a:r>
              <a:rPr lang="cs-CZ" dirty="0" smtClean="0"/>
              <a:t>Obchází explicitní výpočet konfiguračních faktorů</a:t>
            </a:r>
          </a:p>
          <a:p>
            <a:pPr lvl="1"/>
            <a:r>
              <a:rPr lang="cs-CZ" dirty="0" smtClean="0"/>
              <a:t>Metoda </a:t>
            </a:r>
            <a:r>
              <a:rPr lang="cs-CZ" dirty="0" err="1" smtClean="0"/>
              <a:t>Monte</a:t>
            </a:r>
            <a:r>
              <a:rPr lang="cs-CZ" dirty="0" smtClean="0"/>
              <a:t> </a:t>
            </a:r>
            <a:r>
              <a:rPr lang="cs-CZ" dirty="0" err="1" smtClean="0"/>
              <a:t>Carlo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b="1" dirty="0" smtClean="0"/>
              <a:t>Nepraktická, nepoužívá se v praxi</a:t>
            </a:r>
          </a:p>
          <a:p>
            <a:pPr lvl="1"/>
            <a:r>
              <a:rPr lang="cs-CZ" dirty="0" smtClean="0"/>
              <a:t>Rozdělení na plošky -&gt; citlivost na kvalitu modelu</a:t>
            </a:r>
          </a:p>
          <a:p>
            <a:pPr lvl="1"/>
            <a:r>
              <a:rPr lang="cs-CZ" dirty="0" smtClean="0"/>
              <a:t>Vysoké paměťové nároky, Náročná implementace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Vyjádření ZR pomocí integrálního operátoru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4005263"/>
            <a:ext cx="6553200" cy="17526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 je integrální rovnice</a:t>
            </a:r>
            <a:endParaRPr lang="cs-CZ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cs-CZ" dirty="0" smtClean="0"/>
              <a:t>Obecný tvar integrální </a:t>
            </a:r>
            <a:r>
              <a:rPr lang="cs-CZ" dirty="0"/>
              <a:t>rovnice druhého </a:t>
            </a:r>
            <a:r>
              <a:rPr lang="cs-CZ" dirty="0" smtClean="0"/>
              <a:t>druhu</a:t>
            </a:r>
          </a:p>
          <a:p>
            <a:pPr marL="457200" indent="-457200"/>
            <a:endParaRPr lang="cs-CZ" dirty="0" smtClean="0"/>
          </a:p>
          <a:p>
            <a:pPr marL="457200" indent="-457200"/>
            <a:endParaRPr lang="cs-CZ" dirty="0" smtClean="0"/>
          </a:p>
          <a:p>
            <a:pPr marL="457200" indent="-457200"/>
            <a:endParaRPr lang="cs-CZ" dirty="0" smtClean="0"/>
          </a:p>
          <a:p>
            <a:pPr marL="457200" indent="-457200"/>
            <a:endParaRPr lang="cs-CZ" dirty="0" smtClean="0"/>
          </a:p>
          <a:p>
            <a:pPr marL="457200" indent="-457200"/>
            <a:endParaRPr lang="cs-CZ" dirty="0" smtClean="0"/>
          </a:p>
          <a:p>
            <a:pPr marL="457200" indent="-457200"/>
            <a:r>
              <a:rPr lang="cs-CZ" dirty="0" smtClean="0"/>
              <a:t>Zobrazovací rovnice</a:t>
            </a:r>
            <a:endParaRPr lang="cs-CZ" dirty="0"/>
          </a:p>
        </p:txBody>
      </p:sp>
      <p:graphicFrame>
        <p:nvGraphicFramePr>
          <p:cNvPr id="187397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979712" y="2204864"/>
          <a:ext cx="4953000" cy="782638"/>
        </p:xfrm>
        <a:graphic>
          <a:graphicData uri="http://schemas.openxmlformats.org/presentationml/2006/ole">
            <p:oleObj spid="_x0000_s185347" name="Equation" r:id="rId3" imgW="1930320" imgH="304560" progId="">
              <p:embed/>
            </p:oleObj>
          </a:graphicData>
        </a:graphic>
      </p:graphicFrame>
      <p:graphicFrame>
        <p:nvGraphicFramePr>
          <p:cNvPr id="185348" name="Object 4"/>
          <p:cNvGraphicFramePr>
            <a:graphicFrameLocks noChangeAspect="1"/>
          </p:cNvGraphicFramePr>
          <p:nvPr/>
        </p:nvGraphicFramePr>
        <p:xfrm>
          <a:off x="0" y="5010497"/>
          <a:ext cx="9159875" cy="866775"/>
        </p:xfrm>
        <a:graphic>
          <a:graphicData uri="http://schemas.openxmlformats.org/presentationml/2006/ole">
            <p:oleObj spid="_x0000_s185348" name="Rovnice" r:id="rId4" imgW="4152600" imgH="393480" progId="Equation.3">
              <p:embed/>
            </p:oleObj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35496" y="2276872"/>
            <a:ext cx="6336704" cy="3384376"/>
            <a:chOff x="35496" y="2276872"/>
            <a:chExt cx="6336704" cy="3384376"/>
          </a:xfrm>
        </p:grpSpPr>
        <p:sp>
          <p:nvSpPr>
            <p:cNvPr id="7" name="TextBox 6"/>
            <p:cNvSpPr txBox="1"/>
            <p:nvPr/>
          </p:nvSpPr>
          <p:spPr>
            <a:xfrm>
              <a:off x="1619672" y="3399383"/>
              <a:ext cx="1875835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+mj-lt"/>
                </a:rPr>
                <a:t>neznámá </a:t>
              </a:r>
              <a:r>
                <a:rPr lang="cs-CZ" sz="2400" dirty="0" err="1" smtClean="0">
                  <a:latin typeface="+mj-lt"/>
                </a:rPr>
                <a:t>fce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75856" y="5013176"/>
              <a:ext cx="2232248" cy="64807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496" y="5013176"/>
              <a:ext cx="1152128" cy="64807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07704" y="2276872"/>
              <a:ext cx="936104" cy="64807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52120" y="2276872"/>
              <a:ext cx="720080" cy="64807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475656" y="2276872"/>
            <a:ext cx="6984776" cy="3384376"/>
            <a:chOff x="1475656" y="2276872"/>
            <a:chExt cx="6984776" cy="3384376"/>
          </a:xfrm>
        </p:grpSpPr>
        <p:sp>
          <p:nvSpPr>
            <p:cNvPr id="8" name="TextBox 7"/>
            <p:cNvSpPr txBox="1"/>
            <p:nvPr/>
          </p:nvSpPr>
          <p:spPr>
            <a:xfrm>
              <a:off x="4283968" y="3399383"/>
              <a:ext cx="1539204" cy="461665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+mj-lt"/>
                </a:rPr>
                <a:t>známé </a:t>
              </a:r>
              <a:r>
                <a:rPr lang="cs-CZ" sz="2400" dirty="0" err="1" smtClean="0">
                  <a:latin typeface="+mj-lt"/>
                </a:rPr>
                <a:t>fce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652120" y="5013176"/>
              <a:ext cx="2808312" cy="64807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75656" y="5013176"/>
              <a:ext cx="1224136" cy="64807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31840" y="2276872"/>
              <a:ext cx="864096" cy="64807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99992" y="2276872"/>
              <a:ext cx="1008112" cy="64807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427984" y="2204864"/>
            <a:ext cx="4716016" cy="3528392"/>
            <a:chOff x="4427984" y="2204864"/>
            <a:chExt cx="4716016" cy="3528392"/>
          </a:xfrm>
        </p:grpSpPr>
        <p:sp>
          <p:nvSpPr>
            <p:cNvPr id="9" name="TextBox 8"/>
            <p:cNvSpPr txBox="1"/>
            <p:nvPr/>
          </p:nvSpPr>
          <p:spPr>
            <a:xfrm>
              <a:off x="6602612" y="3399383"/>
              <a:ext cx="1641796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+mj-lt"/>
                </a:rPr>
                <a:t>„jádro“ </a:t>
              </a:r>
              <a:r>
                <a:rPr lang="cs-CZ" sz="2400" dirty="0" err="1" smtClean="0">
                  <a:latin typeface="+mj-lt"/>
                </a:rPr>
                <a:t>rce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27984" y="2204864"/>
              <a:ext cx="1152128" cy="79208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80112" y="4941168"/>
              <a:ext cx="3563888" cy="79208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372200" y="2204864"/>
              <a:ext cx="504056" cy="79208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</a:t>
            </a:r>
            <a:r>
              <a:rPr lang="cs-CZ"/>
              <a:t>á</a:t>
            </a:r>
            <a:r>
              <a:rPr lang="en-US"/>
              <a:t>r</a:t>
            </a:r>
            <a:r>
              <a:rPr lang="cs-CZ"/>
              <a:t>ní operátory</a:t>
            </a:r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530725"/>
          </a:xfrm>
        </p:spPr>
        <p:txBody>
          <a:bodyPr/>
          <a:lstStyle/>
          <a:p>
            <a:pPr marL="457200" indent="-457200"/>
            <a:r>
              <a:rPr lang="cs-CZ" dirty="0"/>
              <a:t>Lineární operátory </a:t>
            </a:r>
            <a:r>
              <a:rPr lang="cs-CZ" b="1" dirty="0"/>
              <a:t>působí </a:t>
            </a:r>
            <a:r>
              <a:rPr lang="cs-CZ" dirty="0"/>
              <a:t>na funkce</a:t>
            </a:r>
          </a:p>
          <a:p>
            <a:pPr marL="914400" lvl="1" indent="-342900"/>
            <a:r>
              <a:rPr lang="cs-CZ" dirty="0"/>
              <a:t>jako matice na vektory</a:t>
            </a:r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r>
              <a:rPr lang="cs-CZ" dirty="0"/>
              <a:t>Působení je lineární</a:t>
            </a:r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r>
              <a:rPr lang="cs-CZ" dirty="0"/>
              <a:t>Příklady lineárních operátorů</a:t>
            </a:r>
            <a:endParaRPr lang="en-US" dirty="0"/>
          </a:p>
        </p:txBody>
      </p:sp>
      <p:graphicFrame>
        <p:nvGraphicFramePr>
          <p:cNvPr id="188420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260475" y="2133600"/>
          <a:ext cx="2663825" cy="512763"/>
        </p:xfrm>
        <a:graphic>
          <a:graphicData uri="http://schemas.openxmlformats.org/presentationml/2006/ole">
            <p:oleObj spid="_x0000_s176130" name="Equation" r:id="rId3" imgW="1054080" imgH="203040" progId="">
              <p:embed/>
            </p:oleObj>
          </a:graphicData>
        </a:graphic>
      </p:graphicFrame>
      <p:graphicFrame>
        <p:nvGraphicFramePr>
          <p:cNvPr id="188421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331913" y="3500438"/>
          <a:ext cx="5400675" cy="539750"/>
        </p:xfrm>
        <a:graphic>
          <a:graphicData uri="http://schemas.openxmlformats.org/presentationml/2006/ole">
            <p:oleObj spid="_x0000_s176131" name="Equation" r:id="rId4" imgW="2031840" imgH="203040" progId="">
              <p:embed/>
            </p:oleObj>
          </a:graphicData>
        </a:graphic>
      </p:graphicFrame>
      <p:graphicFrame>
        <p:nvGraphicFramePr>
          <p:cNvPr id="188422" name="Object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373188" y="4724400"/>
          <a:ext cx="3703637" cy="1420813"/>
        </p:xfrm>
        <a:graphic>
          <a:graphicData uri="http://schemas.openxmlformats.org/presentationml/2006/ole">
            <p:oleObj spid="_x0000_s176132" name="Equation" r:id="rId5" imgW="1854000" imgH="711000" progId="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Transportní operátor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/>
          </a:p>
          <a:p>
            <a:pPr marL="457200" indent="-457200"/>
            <a:endParaRPr lang="en-US"/>
          </a:p>
          <a:p>
            <a:pPr marL="457200" indent="-457200"/>
            <a:endParaRPr lang="en-US"/>
          </a:p>
          <a:p>
            <a:pPr marL="457200" indent="-457200"/>
            <a:endParaRPr lang="en-US"/>
          </a:p>
          <a:p>
            <a:pPr marL="457200" indent="-457200"/>
            <a:endParaRPr lang="en-US"/>
          </a:p>
          <a:p>
            <a:pPr marL="457200" indent="-457200"/>
            <a:endParaRPr lang="en-US"/>
          </a:p>
        </p:txBody>
      </p:sp>
      <p:graphicFrame>
        <p:nvGraphicFramePr>
          <p:cNvPr id="189446" name="Object 6"/>
          <p:cNvGraphicFramePr>
            <a:graphicFrameLocks noChangeAspect="1"/>
          </p:cNvGraphicFramePr>
          <p:nvPr/>
        </p:nvGraphicFramePr>
        <p:xfrm>
          <a:off x="962025" y="1395413"/>
          <a:ext cx="7304088" cy="1285875"/>
        </p:xfrm>
        <a:graphic>
          <a:graphicData uri="http://schemas.openxmlformats.org/presentationml/2006/ole">
            <p:oleObj spid="_x0000_s177154" name="Rovnice" r:id="rId4" imgW="3162240" imgH="558720" progId="Equation.3">
              <p:embed/>
            </p:oleObj>
          </a:graphicData>
        </a:graphic>
      </p:graphicFrame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673100" y="2852738"/>
            <a:ext cx="8229600" cy="349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cs-CZ" sz="2400" dirty="0">
                <a:latin typeface="+mj-lt"/>
              </a:rPr>
              <a:t>Zobrazovací rovnice</a:t>
            </a:r>
            <a:endParaRPr lang="en-US" sz="2400" dirty="0">
              <a:latin typeface="+mj-lt"/>
            </a:endParaRP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>
              <a:latin typeface="+mj-lt"/>
            </a:endParaRP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>
              <a:latin typeface="+mj-lt"/>
            </a:endParaRP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cs-CZ" sz="2400" dirty="0">
              <a:latin typeface="+mj-lt"/>
            </a:endParaRP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cs-CZ" sz="2400" dirty="0" smtClean="0">
              <a:latin typeface="+mj-lt"/>
            </a:endParaRPr>
          </a:p>
        </p:txBody>
      </p:sp>
      <p:graphicFrame>
        <p:nvGraphicFramePr>
          <p:cNvPr id="177158" name="Object 6"/>
          <p:cNvGraphicFramePr>
            <a:graphicFrameLocks noChangeAspect="1"/>
          </p:cNvGraphicFramePr>
          <p:nvPr/>
        </p:nvGraphicFramePr>
        <p:xfrm>
          <a:off x="3048000" y="3573016"/>
          <a:ext cx="3048000" cy="801687"/>
        </p:xfrm>
        <a:graphic>
          <a:graphicData uri="http://schemas.openxmlformats.org/presentationml/2006/ole">
            <p:oleObj spid="_x0000_s177158" name="Rovnice" r:id="rId5" imgW="863280" imgH="2286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9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Rovnice odrazu</a:t>
            </a:r>
            <a:endParaRPr lang="en-U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91264" cy="4574133"/>
          </a:xfrm>
        </p:spPr>
        <p:txBody>
          <a:bodyPr/>
          <a:lstStyle/>
          <a:p>
            <a:r>
              <a:rPr lang="cs-CZ" dirty="0" err="1" smtClean="0"/>
              <a:t>Reflectance</a:t>
            </a:r>
            <a:r>
              <a:rPr lang="cs-CZ" dirty="0" smtClean="0"/>
              <a:t> </a:t>
            </a:r>
            <a:r>
              <a:rPr lang="cs-CZ" dirty="0" err="1"/>
              <a:t>equation</a:t>
            </a:r>
            <a:r>
              <a:rPr lang="cs-CZ" dirty="0"/>
              <a:t>, </a:t>
            </a:r>
            <a:r>
              <a:rPr lang="cs-CZ" dirty="0" err="1"/>
              <a:t>illumination</a:t>
            </a:r>
            <a:r>
              <a:rPr lang="cs-CZ" dirty="0"/>
              <a:t> </a:t>
            </a:r>
            <a:r>
              <a:rPr lang="cs-CZ" dirty="0" err="1" smtClean="0"/>
              <a:t>integral</a:t>
            </a:r>
            <a:r>
              <a:rPr lang="cs-CZ" dirty="0" smtClean="0"/>
              <a:t>, OVTIGRE </a:t>
            </a:r>
            <a:r>
              <a:rPr lang="cs-CZ" sz="2200" dirty="0" smtClean="0"/>
              <a:t>(“</a:t>
            </a:r>
            <a:r>
              <a:rPr lang="cs-CZ" sz="2200" dirty="0" err="1" smtClean="0"/>
              <a:t>outgoing</a:t>
            </a:r>
            <a:r>
              <a:rPr lang="cs-CZ" sz="2200" dirty="0" smtClean="0"/>
              <a:t>, </a:t>
            </a:r>
            <a:r>
              <a:rPr lang="cs-CZ" sz="2200" dirty="0" err="1" smtClean="0"/>
              <a:t>vacuum</a:t>
            </a:r>
            <a:r>
              <a:rPr lang="cs-CZ" sz="2200" dirty="0" smtClean="0"/>
              <a:t>, </a:t>
            </a:r>
            <a:r>
              <a:rPr lang="cs-CZ" sz="2200" dirty="0" err="1" smtClean="0"/>
              <a:t>time</a:t>
            </a:r>
            <a:r>
              <a:rPr lang="cs-CZ" sz="2200" dirty="0" smtClean="0"/>
              <a:t>-invariant, </a:t>
            </a:r>
            <a:r>
              <a:rPr lang="cs-CZ" sz="2200" dirty="0" err="1" smtClean="0"/>
              <a:t>gray</a:t>
            </a:r>
            <a:r>
              <a:rPr lang="cs-CZ" sz="2200" dirty="0" smtClean="0"/>
              <a:t> radiance </a:t>
            </a:r>
            <a:r>
              <a:rPr lang="cs-CZ" sz="2200" dirty="0" err="1" smtClean="0"/>
              <a:t>equation</a:t>
            </a:r>
            <a:r>
              <a:rPr lang="cs-CZ" sz="2200" dirty="0" smtClean="0"/>
              <a:t>”)</a:t>
            </a:r>
          </a:p>
          <a:p>
            <a:endParaRPr lang="cs-CZ" dirty="0" smtClean="0"/>
          </a:p>
          <a:p>
            <a:r>
              <a:rPr lang="en-US" dirty="0" smtClean="0"/>
              <a:t>“</a:t>
            </a:r>
            <a:r>
              <a:rPr lang="en-US" dirty="0" err="1"/>
              <a:t>Kolik</a:t>
            </a:r>
            <a:r>
              <a:rPr lang="en-US" dirty="0"/>
              <a:t> </a:t>
            </a:r>
            <a:r>
              <a:rPr lang="en-US" dirty="0" err="1"/>
              <a:t>sv</a:t>
            </a:r>
            <a:r>
              <a:rPr lang="cs-CZ" dirty="0" err="1"/>
              <a:t>ětla</a:t>
            </a:r>
            <a:r>
              <a:rPr lang="cs-CZ" dirty="0"/>
              <a:t> je odraženo do směru </a:t>
            </a:r>
            <a:r>
              <a:rPr lang="cs-CZ" dirty="0" err="1">
                <a:latin typeface="Symbol" pitchFamily="18" charset="2"/>
              </a:rPr>
              <a:t>w</a:t>
            </a:r>
            <a:r>
              <a:rPr lang="cs-CZ" baseline="-25000" dirty="0" err="1"/>
              <a:t>o</a:t>
            </a:r>
            <a:r>
              <a:rPr lang="cs-CZ" dirty="0"/>
              <a:t>?“</a:t>
            </a:r>
            <a:br>
              <a:rPr lang="cs-CZ" dirty="0"/>
            </a:br>
            <a:r>
              <a:rPr lang="cs-CZ" dirty="0"/>
              <a:t>(v závislosti na množství </a:t>
            </a:r>
            <a:r>
              <a:rPr lang="cs-CZ" dirty="0" smtClean="0"/>
              <a:t>příchozího </a:t>
            </a:r>
            <a:r>
              <a:rPr lang="cs-CZ" dirty="0"/>
              <a:t>světla </a:t>
            </a:r>
            <a:r>
              <a:rPr lang="cs-CZ" i="1" dirty="0"/>
              <a:t>L</a:t>
            </a:r>
            <a:r>
              <a:rPr lang="cs-CZ" baseline="-25000" dirty="0"/>
              <a:t>i</a:t>
            </a:r>
            <a:r>
              <a:rPr lang="cs-CZ" dirty="0"/>
              <a:t> a </a:t>
            </a:r>
            <a:r>
              <a:rPr lang="cs-CZ" dirty="0" smtClean="0"/>
              <a:t>materiálu </a:t>
            </a:r>
            <a:r>
              <a:rPr lang="cs-CZ" dirty="0"/>
              <a:t>povrchu </a:t>
            </a:r>
            <a:r>
              <a:rPr lang="cs-CZ" i="1" dirty="0"/>
              <a:t>f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Z definice BRDF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/>
        </p:nvGraphicFramePr>
        <p:xfrm>
          <a:off x="1633538" y="5207000"/>
          <a:ext cx="5826125" cy="525463"/>
        </p:xfrm>
        <a:graphic>
          <a:graphicData uri="http://schemas.openxmlformats.org/presentationml/2006/ole">
            <p:oleObj spid="_x0000_s205826" name="Rovnice" r:id="rId3" imgW="2527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ZR v operátorovém tvaru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673100" y="1484784"/>
            <a:ext cx="8229600" cy="486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cs-CZ" sz="2400" dirty="0">
                <a:latin typeface="+mj-lt"/>
              </a:rPr>
              <a:t>Zobrazovací rovnice</a:t>
            </a:r>
            <a:endParaRPr lang="en-US" sz="2400" dirty="0">
              <a:latin typeface="+mj-lt"/>
            </a:endParaRP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>
              <a:latin typeface="+mj-lt"/>
            </a:endParaRP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>
              <a:latin typeface="+mj-lt"/>
            </a:endParaRP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cs-CZ" sz="2400" dirty="0">
              <a:latin typeface="+mj-lt"/>
            </a:endParaRP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cs-CZ" sz="2400" dirty="0" smtClean="0">
                <a:latin typeface="+mj-lt"/>
              </a:rPr>
              <a:t>Formální řešení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cs-CZ" sz="2400" dirty="0" smtClean="0">
              <a:latin typeface="+mj-lt"/>
            </a:endParaRP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cs-CZ" sz="2400" dirty="0" smtClean="0">
              <a:latin typeface="+mj-lt"/>
            </a:endParaRP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cs-CZ" sz="2400" dirty="0" smtClean="0">
              <a:latin typeface="+mj-lt"/>
            </a:endParaRP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cs-CZ" sz="2400" dirty="0" smtClean="0">
              <a:latin typeface="+mj-lt"/>
            </a:endParaRPr>
          </a:p>
          <a:p>
            <a:pPr marL="914400" lvl="1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cs-CZ" sz="2400" dirty="0" smtClean="0">
                <a:latin typeface="+mj-lt"/>
              </a:rPr>
              <a:t>v praxi nepoužitelné – inverzi nelze explicitně vyjádřit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77158" name="Object 6"/>
          <p:cNvGraphicFramePr>
            <a:graphicFrameLocks noChangeAspect="1"/>
          </p:cNvGraphicFramePr>
          <p:nvPr/>
        </p:nvGraphicFramePr>
        <p:xfrm>
          <a:off x="3573463" y="2133600"/>
          <a:ext cx="1997075" cy="525463"/>
        </p:xfrm>
        <a:graphic>
          <a:graphicData uri="http://schemas.openxmlformats.org/presentationml/2006/ole">
            <p:oleObj spid="_x0000_s186371" name="Rovnice" r:id="rId4" imgW="863280" imgH="228600" progId="Equation.3">
              <p:embed/>
            </p:oleObj>
          </a:graphicData>
        </a:graphic>
      </p:graphicFrame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3479627" y="3861048"/>
          <a:ext cx="2143125" cy="525462"/>
        </p:xfrm>
        <a:graphic>
          <a:graphicData uri="http://schemas.openxmlformats.org/presentationml/2006/ole">
            <p:oleObj spid="_x0000_s186372" name="Rovnice" r:id="rId5" imgW="927000" imgH="228600" progId="Equation.3">
              <p:embed/>
            </p:oleObj>
          </a:graphicData>
        </a:graphic>
      </p:graphicFrame>
      <p:graphicFrame>
        <p:nvGraphicFramePr>
          <p:cNvPr id="177161" name="Object 9"/>
          <p:cNvGraphicFramePr>
            <a:graphicFrameLocks noChangeAspect="1"/>
          </p:cNvGraphicFramePr>
          <p:nvPr/>
        </p:nvGraphicFramePr>
        <p:xfrm>
          <a:off x="3361512" y="4630451"/>
          <a:ext cx="2406650" cy="554037"/>
        </p:xfrm>
        <a:graphic>
          <a:graphicData uri="http://schemas.openxmlformats.org/presentationml/2006/ole">
            <p:oleObj spid="_x0000_s186373" name="Rovnice" r:id="rId6" imgW="1041120" imgH="24120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3275856" y="4509120"/>
            <a:ext cx="259228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Expanze zobrazovací rovnice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Rekurzivní substituce </a:t>
            </a:r>
            <a:r>
              <a:rPr lang="cs-CZ" i="1" dirty="0" smtClean="0"/>
              <a:t>L</a:t>
            </a:r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-n</a:t>
            </a:r>
            <a:r>
              <a:rPr lang="cs-CZ" dirty="0" err="1" smtClean="0"/>
              <a:t>ásobným</a:t>
            </a:r>
            <a:r>
              <a:rPr lang="cs-CZ" dirty="0" smtClean="0"/>
              <a:t> opakováním vznikne Neumannova řada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graphicFrame>
        <p:nvGraphicFramePr>
          <p:cNvPr id="187394" name="Object 2"/>
          <p:cNvGraphicFramePr>
            <a:graphicFrameLocks noChangeAspect="1"/>
          </p:cNvGraphicFramePr>
          <p:nvPr/>
        </p:nvGraphicFramePr>
        <p:xfrm>
          <a:off x="3059832" y="2400101"/>
          <a:ext cx="2760662" cy="1604963"/>
        </p:xfrm>
        <a:graphic>
          <a:graphicData uri="http://schemas.openxmlformats.org/presentationml/2006/ole">
            <p:oleObj spid="_x0000_s187394" name="Rovnice" r:id="rId3" imgW="1193760" imgH="698400" progId="Equation.3">
              <p:embed/>
            </p:oleObj>
          </a:graphicData>
        </a:graphic>
      </p:graphicFrame>
      <p:graphicFrame>
        <p:nvGraphicFramePr>
          <p:cNvPr id="187395" name="Object 3"/>
          <p:cNvGraphicFramePr>
            <a:graphicFrameLocks noChangeAspect="1"/>
          </p:cNvGraphicFramePr>
          <p:nvPr/>
        </p:nvGraphicFramePr>
        <p:xfrm>
          <a:off x="3162300" y="4957093"/>
          <a:ext cx="2819400" cy="992187"/>
        </p:xfrm>
        <a:graphic>
          <a:graphicData uri="http://schemas.openxmlformats.org/presentationml/2006/ole">
            <p:oleObj spid="_x0000_s187395" name="Rovnice" r:id="rId4" imgW="1218960" imgH="4316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Expanze zobrazovací rovnice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je </a:t>
            </a:r>
            <a:r>
              <a:rPr lang="cs-CZ" i="1" dirty="0" smtClean="0"/>
              <a:t>T</a:t>
            </a:r>
            <a:r>
              <a:rPr lang="cs-CZ" dirty="0" smtClean="0"/>
              <a:t> kontrakce (v ZR platí), pak</a:t>
            </a:r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r>
              <a:rPr lang="cs-CZ" b="1" dirty="0" smtClean="0"/>
              <a:t>Řešení zobrazovací rovnice</a:t>
            </a:r>
            <a:r>
              <a:rPr lang="cs-CZ" dirty="0" smtClean="0"/>
              <a:t> je pak dáno</a:t>
            </a:r>
          </a:p>
          <a:p>
            <a:endParaRPr lang="cs-CZ" i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  <p:graphicFrame>
        <p:nvGraphicFramePr>
          <p:cNvPr id="187394" name="Object 2"/>
          <p:cNvGraphicFramePr>
            <a:graphicFrameLocks noChangeAspect="1"/>
          </p:cNvGraphicFramePr>
          <p:nvPr/>
        </p:nvGraphicFramePr>
        <p:xfrm>
          <a:off x="3602831" y="2276872"/>
          <a:ext cx="1938338" cy="671513"/>
        </p:xfrm>
        <a:graphic>
          <a:graphicData uri="http://schemas.openxmlformats.org/presentationml/2006/ole">
            <p:oleObj spid="_x0000_s188418" name="Rovnice" r:id="rId3" imgW="838080" imgH="291960" progId="Equation.3">
              <p:embed/>
            </p:oleObj>
          </a:graphicData>
        </a:graphic>
      </p:graphicFrame>
      <p:graphicFrame>
        <p:nvGraphicFramePr>
          <p:cNvPr id="187395" name="Object 3"/>
          <p:cNvGraphicFramePr>
            <a:graphicFrameLocks noChangeAspect="1"/>
          </p:cNvGraphicFramePr>
          <p:nvPr/>
        </p:nvGraphicFramePr>
        <p:xfrm>
          <a:off x="3706019" y="4221163"/>
          <a:ext cx="1731963" cy="992187"/>
        </p:xfrm>
        <a:graphic>
          <a:graphicData uri="http://schemas.openxmlformats.org/presentationml/2006/ole">
            <p:oleObj spid="_x0000_s188419" name="Rovnice" r:id="rId4" imgW="749160" imgH="4316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noFill/>
          <a:ln/>
        </p:spPr>
        <p:txBody>
          <a:bodyPr lIns="90488" tIns="44450" rIns="90488" bIns="44450" anchor="ctr"/>
          <a:lstStyle/>
          <a:p>
            <a:r>
              <a:rPr lang="cs-CZ" dirty="0" smtClean="0"/>
              <a:t>Jiné odvození Neumannovy řady</a:t>
            </a:r>
            <a:endParaRPr lang="en-US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 marL="457200" indent="-457200"/>
            <a:r>
              <a:rPr lang="cs-CZ" dirty="0" smtClean="0"/>
              <a:t>Formální řešení zobrazovací rovnice</a:t>
            </a:r>
          </a:p>
          <a:p>
            <a:pPr marL="457200" indent="-457200"/>
            <a:endParaRPr lang="cs-CZ" dirty="0" smtClean="0"/>
          </a:p>
          <a:p>
            <a:pPr marL="457200" indent="-457200"/>
            <a:endParaRPr lang="cs-CZ" dirty="0" smtClean="0"/>
          </a:p>
          <a:p>
            <a:pPr marL="457200" indent="-457200"/>
            <a:r>
              <a:rPr lang="cs-CZ" dirty="0" smtClean="0"/>
              <a:t>Platí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cs-CZ" dirty="0" smtClean="0"/>
              <a:t>Důkaz</a:t>
            </a:r>
            <a:endParaRPr lang="en-US" dirty="0"/>
          </a:p>
          <a:p>
            <a:pPr marL="457200" indent="-457200">
              <a:buNone/>
            </a:pPr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</p:txBody>
      </p:sp>
      <p:graphicFrame>
        <p:nvGraphicFramePr>
          <p:cNvPr id="178180" name="Object 4"/>
          <p:cNvGraphicFramePr>
            <a:graphicFrameLocks noChangeAspect="1"/>
          </p:cNvGraphicFramePr>
          <p:nvPr/>
        </p:nvGraphicFramePr>
        <p:xfrm>
          <a:off x="2843808" y="3356992"/>
          <a:ext cx="3579812" cy="525463"/>
        </p:xfrm>
        <a:graphic>
          <a:graphicData uri="http://schemas.openxmlformats.org/presentationml/2006/ole">
            <p:oleObj spid="_x0000_s178180" name="Rovnice" r:id="rId4" imgW="1549080" imgH="228600" progId="Equation.3">
              <p:embed/>
            </p:oleObj>
          </a:graphicData>
        </a:graphic>
      </p:graphicFrame>
      <p:graphicFrame>
        <p:nvGraphicFramePr>
          <p:cNvPr id="178181" name="Object 5"/>
          <p:cNvGraphicFramePr>
            <a:graphicFrameLocks noChangeAspect="1"/>
          </p:cNvGraphicFramePr>
          <p:nvPr/>
        </p:nvGraphicFramePr>
        <p:xfrm>
          <a:off x="703263" y="4473475"/>
          <a:ext cx="7718425" cy="1547813"/>
        </p:xfrm>
        <a:graphic>
          <a:graphicData uri="http://schemas.openxmlformats.org/presentationml/2006/ole">
            <p:oleObj spid="_x0000_s178181" name="Rovnice" r:id="rId5" imgW="3340080" imgH="672840" progId="Equation.3">
              <p:embed/>
            </p:oleObj>
          </a:graphicData>
        </a:graphic>
      </p:graphicFrame>
      <p:graphicFrame>
        <p:nvGraphicFramePr>
          <p:cNvPr id="178182" name="Object 6"/>
          <p:cNvGraphicFramePr>
            <a:graphicFrameLocks noChangeAspect="1"/>
          </p:cNvGraphicFramePr>
          <p:nvPr/>
        </p:nvGraphicFramePr>
        <p:xfrm>
          <a:off x="3368675" y="2226891"/>
          <a:ext cx="2406650" cy="554037"/>
        </p:xfrm>
        <a:graphic>
          <a:graphicData uri="http://schemas.openxmlformats.org/presentationml/2006/ole">
            <p:oleObj spid="_x0000_s178182" name="Rovnice" r:id="rId6" imgW="1041120" imgH="2412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noFill/>
          <a:ln/>
        </p:spPr>
        <p:txBody>
          <a:bodyPr lIns="90488" tIns="44450" rIns="90488" bIns="44450" anchor="ctr"/>
          <a:lstStyle/>
          <a:p>
            <a:r>
              <a:rPr lang="cs-CZ"/>
              <a:t>Postupné aproximace</a:t>
            </a:r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530725"/>
          </a:xfrm>
          <a:noFill/>
          <a:ln/>
        </p:spPr>
        <p:txBody>
          <a:bodyPr lIns="90488" tIns="44450" rIns="90488" bIns="44450"/>
          <a:lstStyle/>
          <a:p>
            <a:pPr marL="457200" indent="-457200"/>
            <a:r>
              <a:rPr lang="cs-CZ" dirty="0" smtClean="0"/>
              <a:t>Každá aplikace </a:t>
            </a:r>
            <a:r>
              <a:rPr lang="cs-CZ" i="1" dirty="0" smtClean="0"/>
              <a:t>T</a:t>
            </a:r>
            <a:r>
              <a:rPr lang="cs-CZ" dirty="0" smtClean="0"/>
              <a:t> odpovídá jednomu odrazu </a:t>
            </a:r>
            <a:r>
              <a:rPr lang="en-US" dirty="0" smtClean="0"/>
              <a:t>&amp;</a:t>
            </a:r>
            <a:r>
              <a:rPr lang="cs-CZ" dirty="0" smtClean="0"/>
              <a:t> přenosu světla</a:t>
            </a:r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cs-CZ" dirty="0" smtClean="0"/>
          </a:p>
          <a:p>
            <a:pPr marL="457200" indent="-457200"/>
            <a:endParaRPr lang="cs-CZ" dirty="0" smtClean="0"/>
          </a:p>
          <a:p>
            <a:pPr marL="457200" indent="-457200"/>
            <a:endParaRPr lang="en-US" dirty="0"/>
          </a:p>
        </p:txBody>
      </p:sp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1331640" y="2726878"/>
          <a:ext cx="6567488" cy="846138"/>
        </p:xfrm>
        <a:graphic>
          <a:graphicData uri="http://schemas.openxmlformats.org/presentationml/2006/ole">
            <p:oleObj spid="_x0000_s189443" name="Rovnice" r:id="rId4" imgW="1866600" imgH="24120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835696" y="3429000"/>
            <a:ext cx="504056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2857" y="4315743"/>
            <a:ext cx="2260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err="1" smtClean="0">
                <a:latin typeface="+mj-lt"/>
              </a:rPr>
              <a:t>emise</a:t>
            </a:r>
            <a:r>
              <a:rPr lang="en-US" sz="2200" dirty="0" smtClean="0">
                <a:latin typeface="+mj-lt"/>
              </a:rPr>
              <a:t> </a:t>
            </a:r>
            <a:r>
              <a:rPr lang="cs-CZ" sz="2200" dirty="0" smtClean="0">
                <a:latin typeface="+mj-lt"/>
              </a:rPr>
              <a:t>z povrchu </a:t>
            </a:r>
          </a:p>
          <a:p>
            <a:pPr algn="ctr"/>
            <a:r>
              <a:rPr lang="cs-CZ" sz="2200" dirty="0" smtClean="0">
                <a:latin typeface="+mj-lt"/>
              </a:rPr>
              <a:t>zdrojů</a:t>
            </a:r>
            <a:endParaRPr lang="en-US" sz="2200" dirty="0">
              <a:latin typeface="+mj-lt"/>
            </a:endParaRPr>
          </a:p>
        </p:txBody>
      </p:sp>
      <p:cxnSp>
        <p:nvCxnSpPr>
          <p:cNvPr id="10" name="Straight Arrow Connector 9"/>
          <p:cNvCxnSpPr>
            <a:stCxn id="13" idx="0"/>
          </p:cNvCxnSpPr>
          <p:nvPr/>
        </p:nvCxnSpPr>
        <p:spPr>
          <a:xfrm flipV="1">
            <a:off x="2989128" y="3429000"/>
            <a:ext cx="430744" cy="18722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39752" y="5301208"/>
            <a:ext cx="12987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200" dirty="0" smtClean="0">
                <a:latin typeface="+mj-lt"/>
              </a:rPr>
              <a:t>přímé </a:t>
            </a:r>
          </a:p>
          <a:p>
            <a:pPr algn="ctr"/>
            <a:r>
              <a:rPr lang="cs-CZ" sz="2200" dirty="0" smtClean="0">
                <a:latin typeface="+mj-lt"/>
              </a:rPr>
              <a:t>osvětlení</a:t>
            </a:r>
            <a:endParaRPr lang="en-US" sz="2200" dirty="0">
              <a:latin typeface="+mj-lt"/>
            </a:endParaRPr>
          </a:p>
        </p:txBody>
      </p:sp>
      <p:cxnSp>
        <p:nvCxnSpPr>
          <p:cNvPr id="16" name="Straight Arrow Connector 15"/>
          <p:cNvCxnSpPr>
            <a:stCxn id="18" idx="0"/>
          </p:cNvCxnSpPr>
          <p:nvPr/>
        </p:nvCxnSpPr>
        <p:spPr>
          <a:xfrm flipH="1" flipV="1">
            <a:off x="4932042" y="3501008"/>
            <a:ext cx="292735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19872" y="4221088"/>
            <a:ext cx="36098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latin typeface="+mj-lt"/>
              </a:rPr>
              <a:t>nepřímé osvětlení </a:t>
            </a:r>
          </a:p>
          <a:p>
            <a:pPr algn="ctr"/>
            <a:r>
              <a:rPr lang="cs-CZ" sz="2200" dirty="0" smtClean="0">
                <a:latin typeface="+mj-lt"/>
              </a:rPr>
              <a:t>prvního řádu </a:t>
            </a:r>
          </a:p>
          <a:p>
            <a:pPr algn="ctr"/>
            <a:r>
              <a:rPr lang="cs-CZ" sz="2200" dirty="0" smtClean="0">
                <a:latin typeface="+mj-lt"/>
              </a:rPr>
              <a:t>(</a:t>
            </a:r>
            <a:r>
              <a:rPr lang="cs-CZ" sz="2200" dirty="0" err="1" smtClean="0">
                <a:latin typeface="+mj-lt"/>
              </a:rPr>
              <a:t>one</a:t>
            </a:r>
            <a:r>
              <a:rPr lang="cs-CZ" sz="2200" dirty="0" smtClean="0">
                <a:latin typeface="+mj-lt"/>
              </a:rPr>
              <a:t>-</a:t>
            </a:r>
            <a:r>
              <a:rPr lang="cs-CZ" sz="2200" dirty="0" err="1" smtClean="0">
                <a:latin typeface="+mj-lt"/>
              </a:rPr>
              <a:t>bounce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indirect</a:t>
            </a:r>
            <a:r>
              <a:rPr lang="cs-CZ" sz="2200" dirty="0" smtClean="0">
                <a:latin typeface="+mj-lt"/>
              </a:rPr>
              <a:t>)</a:t>
            </a:r>
            <a:endParaRPr lang="en-US" sz="22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6136" y="5445224"/>
            <a:ext cx="36098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latin typeface="+mj-lt"/>
              </a:rPr>
              <a:t>nepřímé osvětlení </a:t>
            </a:r>
          </a:p>
          <a:p>
            <a:pPr algn="ctr"/>
            <a:r>
              <a:rPr lang="cs-CZ" sz="2200" dirty="0" smtClean="0">
                <a:latin typeface="+mj-lt"/>
              </a:rPr>
              <a:t>druhého řád </a:t>
            </a:r>
          </a:p>
          <a:p>
            <a:pPr algn="ctr"/>
            <a:r>
              <a:rPr lang="cs-CZ" sz="2200" dirty="0" smtClean="0">
                <a:latin typeface="+mj-lt"/>
              </a:rPr>
              <a:t>(</a:t>
            </a:r>
            <a:r>
              <a:rPr lang="cs-CZ" sz="2200" dirty="0" err="1" smtClean="0">
                <a:latin typeface="+mj-lt"/>
              </a:rPr>
              <a:t>two</a:t>
            </a:r>
            <a:r>
              <a:rPr lang="cs-CZ" sz="2200" dirty="0" smtClean="0">
                <a:latin typeface="+mj-lt"/>
              </a:rPr>
              <a:t>-</a:t>
            </a:r>
            <a:r>
              <a:rPr lang="cs-CZ" sz="2200" dirty="0" err="1" smtClean="0">
                <a:latin typeface="+mj-lt"/>
              </a:rPr>
              <a:t>bounce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indirect</a:t>
            </a:r>
            <a:r>
              <a:rPr lang="cs-CZ" sz="2200" dirty="0" smtClean="0">
                <a:latin typeface="+mj-lt"/>
              </a:rPr>
              <a:t>)</a:t>
            </a:r>
            <a:endParaRPr lang="en-US" sz="2200" dirty="0">
              <a:latin typeface="+mj-lt"/>
            </a:endParaRPr>
          </a:p>
        </p:txBody>
      </p:sp>
      <p:cxnSp>
        <p:nvCxnSpPr>
          <p:cNvPr id="22" name="Straight Arrow Connector 21"/>
          <p:cNvCxnSpPr>
            <a:stCxn id="21" idx="0"/>
          </p:cNvCxnSpPr>
          <p:nvPr/>
        </p:nvCxnSpPr>
        <p:spPr>
          <a:xfrm flipH="1" flipV="1">
            <a:off x="6444208" y="3356992"/>
            <a:ext cx="1156833" cy="2088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464632" y="2636912"/>
            <a:ext cx="3603312" cy="3918049"/>
            <a:chOff x="464632" y="2636912"/>
            <a:chExt cx="3603312" cy="3918049"/>
          </a:xfrm>
        </p:grpSpPr>
        <p:sp>
          <p:nvSpPr>
            <p:cNvPr id="27" name="Rectangle 26"/>
            <p:cNvSpPr/>
            <p:nvPr/>
          </p:nvSpPr>
          <p:spPr>
            <a:xfrm>
              <a:off x="2123728" y="2636912"/>
              <a:ext cx="1944216" cy="108012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64632" y="6093296"/>
              <a:ext cx="30380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2400" b="1" dirty="0" err="1" smtClean="0">
                  <a:solidFill>
                    <a:srgbClr val="00B050"/>
                  </a:solidFill>
                  <a:latin typeface="+mj-lt"/>
                </a:rPr>
                <a:t>OpenGL</a:t>
              </a:r>
              <a:r>
                <a:rPr lang="cs-CZ" sz="2400" b="1" dirty="0" smtClean="0">
                  <a:solidFill>
                    <a:srgbClr val="00B050"/>
                  </a:solidFill>
                  <a:latin typeface="+mj-lt"/>
                </a:rPr>
                <a:t> stínování</a:t>
              </a:r>
              <a:endParaRPr lang="en-US" sz="2400" b="1" dirty="0">
                <a:solidFill>
                  <a:srgbClr val="00B050"/>
                </a:solidFill>
                <a:latin typeface="+mj-lt"/>
              </a:endParaRPr>
            </a:p>
          </p:txBody>
        </p:sp>
        <p:cxnSp>
          <p:nvCxnSpPr>
            <p:cNvPr id="30" name="Straight Arrow Connector 29"/>
            <p:cNvCxnSpPr>
              <a:stCxn id="28" idx="0"/>
              <a:endCxn id="27" idx="2"/>
            </p:cNvCxnSpPr>
            <p:nvPr/>
          </p:nvCxnSpPr>
          <p:spPr>
            <a:xfrm flipV="1">
              <a:off x="1983638" y="3717032"/>
              <a:ext cx="1112198" cy="2376264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Postupné aproximace</a:t>
            </a:r>
            <a:endParaRPr lang="en-US" b="1" dirty="0"/>
          </a:p>
        </p:txBody>
      </p:sp>
      <p:pic>
        <p:nvPicPr>
          <p:cNvPr id="196611" name="Picture 3" descr="box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5738" y="1600200"/>
            <a:ext cx="1608137" cy="1608138"/>
          </a:xfrm>
          <a:prstGeom prst="rect">
            <a:avLst/>
          </a:prstGeom>
          <a:noFill/>
        </p:spPr>
      </p:pic>
      <p:pic>
        <p:nvPicPr>
          <p:cNvPr id="196612" name="Picture 4" descr="box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808090"/>
            <a:ext cx="1627188" cy="1627188"/>
          </a:xfrm>
          <a:prstGeom prst="rect">
            <a:avLst/>
          </a:prstGeom>
          <a:noFill/>
        </p:spPr>
      </p:pic>
      <p:pic>
        <p:nvPicPr>
          <p:cNvPr id="196613" name="Picture 5" descr="boxsel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600200"/>
            <a:ext cx="1608138" cy="1608138"/>
          </a:xfrm>
          <a:prstGeom prst="rect">
            <a:avLst/>
          </a:prstGeom>
          <a:noFill/>
        </p:spPr>
      </p:pic>
      <p:graphicFrame>
        <p:nvGraphicFramePr>
          <p:cNvPr id="196614" name="Object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235075" y="3187824"/>
          <a:ext cx="355600" cy="457200"/>
        </p:xfrm>
        <a:graphic>
          <a:graphicData uri="http://schemas.openxmlformats.org/presentationml/2006/ole">
            <p:oleObj spid="_x0000_s184322" name="Equation" r:id="rId6" imgW="177480" imgH="228600" progId="">
              <p:embed/>
            </p:oleObj>
          </a:graphicData>
        </a:graphic>
      </p:graphicFrame>
      <p:pic>
        <p:nvPicPr>
          <p:cNvPr id="196615" name="Picture 7" descr="box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37545" y="3808090"/>
            <a:ext cx="1627187" cy="1627188"/>
          </a:xfrm>
          <a:prstGeom prst="rect">
            <a:avLst/>
          </a:prstGeom>
          <a:noFill/>
        </p:spPr>
      </p:pic>
      <p:pic>
        <p:nvPicPr>
          <p:cNvPr id="196617" name="Picture 9" descr="boxsel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932" y="3789040"/>
            <a:ext cx="1608138" cy="1608138"/>
          </a:xfrm>
          <a:prstGeom prst="rect">
            <a:avLst/>
          </a:prstGeom>
          <a:noFill/>
        </p:spPr>
      </p:pic>
      <p:graphicFrame>
        <p:nvGraphicFramePr>
          <p:cNvPr id="196618" name="Object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235075" y="5384800"/>
          <a:ext cx="355600" cy="457200"/>
        </p:xfrm>
        <a:graphic>
          <a:graphicData uri="http://schemas.openxmlformats.org/presentationml/2006/ole">
            <p:oleObj spid="_x0000_s184324" name="Equation" r:id="rId8" imgW="177480" imgH="228600" progId="">
              <p:embed/>
            </p:oleObj>
          </a:graphicData>
        </a:graphic>
      </p:graphicFrame>
      <p:pic>
        <p:nvPicPr>
          <p:cNvPr id="196620" name="Picture 12" descr="box0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48225" y="1600200"/>
            <a:ext cx="1608138" cy="1608138"/>
          </a:xfrm>
          <a:prstGeom prst="rect">
            <a:avLst/>
          </a:prstGeom>
          <a:noFill/>
        </p:spPr>
      </p:pic>
      <p:pic>
        <p:nvPicPr>
          <p:cNvPr id="196622" name="Picture 14" descr="box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08800" y="1600200"/>
            <a:ext cx="1627188" cy="1627188"/>
          </a:xfrm>
          <a:prstGeom prst="rect">
            <a:avLst/>
          </a:prstGeom>
          <a:noFill/>
        </p:spPr>
      </p:pic>
      <p:pic>
        <p:nvPicPr>
          <p:cNvPr id="196625" name="Picture 17" descr="box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08800" y="3808090"/>
            <a:ext cx="1627188" cy="1627188"/>
          </a:xfrm>
          <a:prstGeom prst="rect">
            <a:avLst/>
          </a:prstGeom>
          <a:noFill/>
        </p:spPr>
      </p:pic>
      <p:graphicFrame>
        <p:nvGraphicFramePr>
          <p:cNvPr id="184336" name="Object 16"/>
          <p:cNvGraphicFramePr>
            <a:graphicFrameLocks noChangeAspect="1"/>
          </p:cNvGraphicFramePr>
          <p:nvPr/>
        </p:nvGraphicFramePr>
        <p:xfrm>
          <a:off x="3146425" y="3187824"/>
          <a:ext cx="766762" cy="458788"/>
        </p:xfrm>
        <a:graphic>
          <a:graphicData uri="http://schemas.openxmlformats.org/presentationml/2006/ole">
            <p:oleObj spid="_x0000_s184336" name="Rovnice" r:id="rId12" imgW="380880" imgH="228600" progId="Equation.3">
              <p:embed/>
            </p:oleObj>
          </a:graphicData>
        </a:graphic>
      </p:graphicFrame>
      <p:graphicFrame>
        <p:nvGraphicFramePr>
          <p:cNvPr id="184337" name="Object 17"/>
          <p:cNvGraphicFramePr>
            <a:graphicFrameLocks noChangeAspect="1"/>
          </p:cNvGraphicFramePr>
          <p:nvPr/>
        </p:nvGraphicFramePr>
        <p:xfrm>
          <a:off x="5078413" y="3187824"/>
          <a:ext cx="1147762" cy="457200"/>
        </p:xfrm>
        <a:graphic>
          <a:graphicData uri="http://schemas.openxmlformats.org/presentationml/2006/ole">
            <p:oleObj spid="_x0000_s184337" name="Rovnice" r:id="rId13" imgW="571320" imgH="228600" progId="Equation.3">
              <p:embed/>
            </p:oleObj>
          </a:graphicData>
        </a:graphic>
      </p:graphicFrame>
      <p:graphicFrame>
        <p:nvGraphicFramePr>
          <p:cNvPr id="184338" name="Object 18"/>
          <p:cNvGraphicFramePr>
            <a:graphicFrameLocks noChangeAspect="1"/>
          </p:cNvGraphicFramePr>
          <p:nvPr/>
        </p:nvGraphicFramePr>
        <p:xfrm>
          <a:off x="6948264" y="3187824"/>
          <a:ext cx="1554162" cy="455613"/>
        </p:xfrm>
        <a:graphic>
          <a:graphicData uri="http://schemas.openxmlformats.org/presentationml/2006/ole">
            <p:oleObj spid="_x0000_s184338" name="Rovnice" r:id="rId14" imgW="774360" imgH="228600" progId="Equation.3">
              <p:embed/>
            </p:oleObj>
          </a:graphicData>
        </a:graphic>
      </p:graphicFrame>
      <p:graphicFrame>
        <p:nvGraphicFramePr>
          <p:cNvPr id="184339" name="Object 19"/>
          <p:cNvGraphicFramePr>
            <a:graphicFrameLocks noChangeAspect="1"/>
          </p:cNvGraphicFramePr>
          <p:nvPr/>
        </p:nvGraphicFramePr>
        <p:xfrm>
          <a:off x="2901851" y="5384800"/>
          <a:ext cx="1298575" cy="455612"/>
        </p:xfrm>
        <a:graphic>
          <a:graphicData uri="http://schemas.openxmlformats.org/presentationml/2006/ole">
            <p:oleObj spid="_x0000_s184339" name="Rovnice" r:id="rId15" imgW="647640" imgH="228600" progId="Equation.3">
              <p:embed/>
            </p:oleObj>
          </a:graphicData>
        </a:graphic>
      </p:graphicFrame>
      <p:graphicFrame>
        <p:nvGraphicFramePr>
          <p:cNvPr id="184340" name="Object 20"/>
          <p:cNvGraphicFramePr>
            <a:graphicFrameLocks noChangeAspect="1"/>
          </p:cNvGraphicFramePr>
          <p:nvPr/>
        </p:nvGraphicFramePr>
        <p:xfrm>
          <a:off x="4737078" y="5384800"/>
          <a:ext cx="1911350" cy="482600"/>
        </p:xfrm>
        <a:graphic>
          <a:graphicData uri="http://schemas.openxmlformats.org/presentationml/2006/ole">
            <p:oleObj spid="_x0000_s184340" name="Rovnice" r:id="rId16" imgW="952200" imgH="241200" progId="Equation.3">
              <p:embed/>
            </p:oleObj>
          </a:graphicData>
        </a:graphic>
      </p:graphicFrame>
      <p:graphicFrame>
        <p:nvGraphicFramePr>
          <p:cNvPr id="184341" name="Object 21"/>
          <p:cNvGraphicFramePr>
            <a:graphicFrameLocks noChangeAspect="1"/>
          </p:cNvGraphicFramePr>
          <p:nvPr/>
        </p:nvGraphicFramePr>
        <p:xfrm>
          <a:off x="6923286" y="5384800"/>
          <a:ext cx="1681162" cy="482600"/>
        </p:xfrm>
        <a:graphic>
          <a:graphicData uri="http://schemas.openxmlformats.org/presentationml/2006/ole">
            <p:oleObj spid="_x0000_s184341" name="Rovnice" r:id="rId17" imgW="838080" imgH="2412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Kontraktivita</a:t>
            </a:r>
            <a:r>
              <a:rPr lang="cs-CZ" dirty="0" smtClean="0"/>
              <a:t> </a:t>
            </a:r>
            <a:r>
              <a:rPr lang="cs-CZ" i="1" dirty="0" smtClean="0"/>
              <a:t>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Platí pro fyzikálně korektní modely</a:t>
            </a:r>
          </a:p>
          <a:p>
            <a:pPr lvl="1"/>
            <a:r>
              <a:rPr lang="cs-CZ" dirty="0" smtClean="0"/>
              <a:t>Vyplývá ze zachování energie</a:t>
            </a:r>
          </a:p>
          <a:p>
            <a:endParaRPr lang="cs-CZ" dirty="0" smtClean="0"/>
          </a:p>
          <a:p>
            <a:r>
              <a:rPr lang="cs-CZ" dirty="0" smtClean="0"/>
              <a:t>Znamená, že opakované aplikace operátoru snižují energii (odrazivosti všech ploch jsou &lt; 1)</a:t>
            </a:r>
          </a:p>
          <a:p>
            <a:endParaRPr lang="cs-CZ" dirty="0" smtClean="0"/>
          </a:p>
          <a:p>
            <a:r>
              <a:rPr lang="cs-CZ" dirty="0" smtClean="0"/>
              <a:t>Scény s velmi lesklými povrchy </a:t>
            </a:r>
          </a:p>
          <a:p>
            <a:pPr lvl="1"/>
            <a:r>
              <a:rPr lang="cs-CZ" dirty="0" smtClean="0"/>
              <a:t>odrazivost blízká 1</a:t>
            </a:r>
          </a:p>
          <a:p>
            <a:pPr lvl="1"/>
            <a:r>
              <a:rPr lang="cs-CZ" dirty="0" smtClean="0"/>
              <a:t>konvergence vyžaduje simulovat větší množství odrazů světla než v difúzních scénách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Čeho jsme tím dosáhli?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Nahradili jsme integrální rovnici řadou integrálů s postupně rostoucí </a:t>
            </a:r>
            <a:r>
              <a:rPr lang="cs-CZ" dirty="0" err="1" smtClean="0"/>
              <a:t>dimenzionalitou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Numericky vyhodnocovat integrály umíme</a:t>
            </a:r>
            <a:r>
              <a:rPr lang="en-US" dirty="0" smtClean="0"/>
              <a:t> (</a:t>
            </a:r>
            <a:r>
              <a:rPr lang="en-US" dirty="0" err="1" smtClean="0"/>
              <a:t>metoda</a:t>
            </a:r>
            <a:r>
              <a:rPr lang="en-US" dirty="0" smtClean="0"/>
              <a:t> Monte Carlo) -&gt; </a:t>
            </a:r>
            <a:r>
              <a:rPr lang="cs-CZ" dirty="0" smtClean="0"/>
              <a:t>umíme řešit zobrazovací rovnici -&gt; umíme </a:t>
            </a:r>
            <a:r>
              <a:rPr lang="cs-CZ" dirty="0" err="1" smtClean="0"/>
              <a:t>renderovat</a:t>
            </a:r>
            <a:r>
              <a:rPr lang="cs-CZ" dirty="0" smtClean="0"/>
              <a:t> obrázky, hurá!</a:t>
            </a:r>
          </a:p>
          <a:p>
            <a:endParaRPr lang="en-US" dirty="0" smtClean="0"/>
          </a:p>
          <a:p>
            <a:r>
              <a:rPr lang="cs-CZ" dirty="0" smtClean="0"/>
              <a:t>Rekurzivní aplikace </a:t>
            </a:r>
            <a:r>
              <a:rPr lang="cs-CZ" i="1" dirty="0" smtClean="0"/>
              <a:t>T </a:t>
            </a:r>
            <a:r>
              <a:rPr lang="cs-CZ" dirty="0" smtClean="0"/>
              <a:t>odpovídá rekurzivnímu sledování paprsku od kamery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tedy vlastně počítáme?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  <p:graphicFrame>
        <p:nvGraphicFramePr>
          <p:cNvPr id="206850" name="Object 2"/>
          <p:cNvGraphicFramePr>
            <a:graphicFrameLocks noChangeAspect="1"/>
          </p:cNvGraphicFramePr>
          <p:nvPr/>
        </p:nvGraphicFramePr>
        <p:xfrm>
          <a:off x="1331640" y="2078806"/>
          <a:ext cx="6567487" cy="846138"/>
        </p:xfrm>
        <a:graphic>
          <a:graphicData uri="http://schemas.openxmlformats.org/presentationml/2006/ole">
            <p:oleObj spid="_x0000_s206850" name="Rovnice" r:id="rId3" imgW="1866600" imgH="241200" progId="Equation.3">
              <p:embed/>
            </p:oleObj>
          </a:graphicData>
        </a:graphic>
      </p:graphicFrame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58738" y="3038475"/>
          <a:ext cx="8834437" cy="2932113"/>
        </p:xfrm>
        <a:graphic>
          <a:graphicData uri="http://schemas.openxmlformats.org/presentationml/2006/ole">
            <p:oleObj spid="_x0000_s206852" name="Rovnice" r:id="rId4" imgW="420336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Cesty vs. Rekurze: Otázka interpretace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Nezávislé cesty (</a:t>
            </a:r>
            <a:r>
              <a:rPr lang="cs-CZ" b="1" dirty="0" err="1" smtClean="0"/>
              <a:t>path</a:t>
            </a:r>
            <a:r>
              <a:rPr lang="cs-CZ" b="1" dirty="0" smtClean="0"/>
              <a:t> </a:t>
            </a:r>
            <a:r>
              <a:rPr lang="cs-CZ" b="1" dirty="0" err="1" smtClean="0"/>
              <a:t>tracing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Rekurzivní řešení (</a:t>
            </a:r>
            <a:r>
              <a:rPr lang="cs-CZ" b="1" dirty="0" err="1" smtClean="0"/>
              <a:t>distribution</a:t>
            </a:r>
            <a:r>
              <a:rPr lang="cs-CZ" b="1" dirty="0" smtClean="0"/>
              <a:t> </a:t>
            </a:r>
            <a:r>
              <a:rPr lang="cs-CZ" b="1" dirty="0" err="1" smtClean="0"/>
              <a:t>ray</a:t>
            </a:r>
            <a:r>
              <a:rPr lang="cs-CZ" b="1" dirty="0" smtClean="0"/>
              <a:t> </a:t>
            </a:r>
            <a:r>
              <a:rPr lang="cs-CZ" b="1" dirty="0" err="1" smtClean="0"/>
              <a:t>tracing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  <p:graphicFrame>
        <p:nvGraphicFramePr>
          <p:cNvPr id="190466" name="Object 2"/>
          <p:cNvGraphicFramePr>
            <a:graphicFrameLocks noChangeAspect="1"/>
          </p:cNvGraphicFramePr>
          <p:nvPr/>
        </p:nvGraphicFramePr>
        <p:xfrm>
          <a:off x="1331640" y="2132856"/>
          <a:ext cx="6567487" cy="846138"/>
        </p:xfrm>
        <a:graphic>
          <a:graphicData uri="http://schemas.openxmlformats.org/presentationml/2006/ole">
            <p:oleObj spid="_x0000_s190466" name="Rovnice" r:id="rId3" imgW="1866600" imgH="241200" progId="Equation.3">
              <p:embed/>
            </p:oleObj>
          </a:graphicData>
        </a:graphic>
      </p:graphicFrame>
      <p:graphicFrame>
        <p:nvGraphicFramePr>
          <p:cNvPr id="190467" name="Object 3"/>
          <p:cNvGraphicFramePr>
            <a:graphicFrameLocks noChangeAspect="1"/>
          </p:cNvGraphicFramePr>
          <p:nvPr/>
        </p:nvGraphicFramePr>
        <p:xfrm>
          <a:off x="1247775" y="3995464"/>
          <a:ext cx="6880225" cy="801688"/>
        </p:xfrm>
        <a:graphic>
          <a:graphicData uri="http://schemas.openxmlformats.org/presentationml/2006/ole">
            <p:oleObj spid="_x0000_s190467" name="Rovnice" r:id="rId4" imgW="1955520" imgH="2286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Rovnice odrazu</a:t>
            </a:r>
            <a:endParaRPr lang="en-U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91264" cy="4358109"/>
          </a:xfrm>
        </p:spPr>
        <p:txBody>
          <a:bodyPr/>
          <a:lstStyle/>
          <a:p>
            <a:r>
              <a:rPr lang="cs-CZ" dirty="0" smtClean="0"/>
              <a:t>„Sečtení“ (integrál) příspěvků </a:t>
            </a:r>
            <a:r>
              <a:rPr lang="cs-CZ" dirty="0" err="1" smtClean="0"/>
              <a:t>d</a:t>
            </a:r>
            <a:r>
              <a:rPr lang="cs-CZ" i="1" dirty="0" err="1" smtClean="0"/>
              <a:t>L</a:t>
            </a:r>
            <a:r>
              <a:rPr lang="en-US" baseline="-25000" dirty="0" smtClean="0"/>
              <a:t>r</a:t>
            </a:r>
            <a:r>
              <a:rPr lang="cs-CZ" dirty="0" smtClean="0"/>
              <a:t> přes celou hemisféru: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  <p:pic>
        <p:nvPicPr>
          <p:cNvPr id="5" name="Picture 8" descr="world_samp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5608" y="0"/>
            <a:ext cx="3528392" cy="176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1491" name="Object 3"/>
          <p:cNvGraphicFramePr>
            <a:graphicFrameLocks noChangeAspect="1"/>
          </p:cNvGraphicFramePr>
          <p:nvPr/>
        </p:nvGraphicFramePr>
        <p:xfrm>
          <a:off x="1163638" y="2420888"/>
          <a:ext cx="6975475" cy="903287"/>
        </p:xfrm>
        <a:graphic>
          <a:graphicData uri="http://schemas.openxmlformats.org/presentationml/2006/ole">
            <p:oleObj spid="_x0000_s101378" name="Rovnice" r:id="rId4" imgW="3035160" imgH="393480" progId="Equation.3">
              <p:embed/>
            </p:oleObj>
          </a:graphicData>
        </a:graphic>
      </p:graphicFrame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66591" y="3356992"/>
            <a:ext cx="5927724" cy="3025775"/>
            <a:chOff x="759" y="1258"/>
            <a:chExt cx="3734" cy="1906"/>
          </a:xfrm>
        </p:grpSpPr>
        <p:sp>
          <p:nvSpPr>
            <p:cNvPr id="60" name="Oval 4"/>
            <p:cNvSpPr>
              <a:spLocks noChangeArrowheads="1"/>
            </p:cNvSpPr>
            <p:nvPr/>
          </p:nvSpPr>
          <p:spPr bwMode="auto">
            <a:xfrm rot="-3060000">
              <a:off x="3367" y="1591"/>
              <a:ext cx="88" cy="280"/>
            </a:xfrm>
            <a:prstGeom prst="ellipse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5"/>
            <p:cNvSpPr>
              <a:spLocks noChangeArrowheads="1"/>
            </p:cNvSpPr>
            <p:nvPr/>
          </p:nvSpPr>
          <p:spPr bwMode="auto">
            <a:xfrm>
              <a:off x="3495" y="1834"/>
              <a:ext cx="44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2800" dirty="0" err="1" smtClean="0">
                  <a:latin typeface="+mj-lt"/>
                </a:rPr>
                <a:t>d</a:t>
              </a:r>
              <a:r>
                <a:rPr lang="cs-CZ" sz="2800" dirty="0" err="1" smtClean="0">
                  <a:latin typeface="Symbol" pitchFamily="18" charset="2"/>
                </a:rPr>
                <a:t>w</a:t>
              </a:r>
              <a:r>
                <a:rPr lang="cs-CZ" sz="2800" baseline="-25000" dirty="0" err="1" smtClean="0">
                  <a:latin typeface="+mj-lt"/>
                </a:rPr>
                <a:t>i</a:t>
              </a:r>
              <a:endParaRPr lang="cs-CZ" sz="2800" baseline="-25000" dirty="0">
                <a:latin typeface="+mj-lt"/>
              </a:endParaRPr>
            </a:p>
          </p:txBody>
        </p:sp>
        <p:sp>
          <p:nvSpPr>
            <p:cNvPr id="62" name="Rectangle 6"/>
            <p:cNvSpPr>
              <a:spLocks noChangeArrowheads="1"/>
            </p:cNvSpPr>
            <p:nvPr/>
          </p:nvSpPr>
          <p:spPr bwMode="auto">
            <a:xfrm>
              <a:off x="759" y="1738"/>
              <a:ext cx="9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2800" i="1" dirty="0" err="1" smtClean="0">
                  <a:latin typeface="+mn-lt"/>
                </a:rPr>
                <a:t>L</a:t>
              </a:r>
              <a:r>
                <a:rPr lang="cs-CZ" sz="2800" baseline="-25000" dirty="0" err="1" smtClean="0">
                  <a:latin typeface="+mn-lt"/>
                </a:rPr>
                <a:t>o</a:t>
              </a:r>
              <a:r>
                <a:rPr lang="cs-CZ" sz="2800" dirty="0" smtClean="0">
                  <a:latin typeface="+mn-lt"/>
                </a:rPr>
                <a:t>(</a:t>
              </a:r>
              <a:r>
                <a:rPr lang="cs-CZ" sz="2800" b="1" dirty="0" smtClean="0">
                  <a:latin typeface="+mn-lt"/>
                </a:rPr>
                <a:t>x</a:t>
              </a:r>
              <a:r>
                <a:rPr lang="cs-CZ" sz="2800" dirty="0" smtClean="0">
                  <a:latin typeface="+mn-lt"/>
                </a:rPr>
                <a:t>, </a:t>
              </a:r>
              <a:r>
                <a:rPr lang="cs-CZ" sz="2800" dirty="0" err="1" smtClean="0">
                  <a:latin typeface="Symbol" pitchFamily="18" charset="2"/>
                </a:rPr>
                <a:t>w</a:t>
              </a:r>
              <a:r>
                <a:rPr lang="cs-CZ" sz="2800" baseline="-25000" dirty="0" err="1" smtClean="0">
                  <a:latin typeface="+mn-lt"/>
                </a:rPr>
                <a:t>o</a:t>
              </a:r>
              <a:r>
                <a:rPr lang="cs-CZ" sz="2800" dirty="0" smtClean="0">
                  <a:latin typeface="+mn-lt"/>
                </a:rPr>
                <a:t>)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63" name="Rectangle 7"/>
            <p:cNvSpPr>
              <a:spLocks noChangeArrowheads="1"/>
            </p:cNvSpPr>
            <p:nvPr/>
          </p:nvSpPr>
          <p:spPr bwMode="auto">
            <a:xfrm>
              <a:off x="1911" y="2122"/>
              <a:ext cx="31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2800" i="1" dirty="0" err="1" smtClean="0">
                  <a:latin typeface="Symbol" pitchFamily="18" charset="2"/>
                </a:rPr>
                <a:t>q</a:t>
              </a:r>
              <a:r>
                <a:rPr lang="cs-CZ" sz="2800" baseline="-25000" dirty="0" err="1" smtClean="0">
                  <a:latin typeface="+mj-lt"/>
                </a:rPr>
                <a:t>o</a:t>
              </a:r>
              <a:endParaRPr lang="cs-CZ" sz="2800" baseline="-25000" dirty="0">
                <a:latin typeface="+mj-lt"/>
              </a:endParaRPr>
            </a:p>
          </p:txBody>
        </p:sp>
        <p:sp>
          <p:nvSpPr>
            <p:cNvPr id="64" name="AutoShape 8"/>
            <p:cNvSpPr>
              <a:spLocks noChangeArrowheads="1"/>
            </p:cNvSpPr>
            <p:nvPr/>
          </p:nvSpPr>
          <p:spPr bwMode="auto">
            <a:xfrm>
              <a:off x="1972" y="2788"/>
              <a:ext cx="1144" cy="280"/>
            </a:xfrm>
            <a:prstGeom prst="parallelogram">
              <a:avLst>
                <a:gd name="adj" fmla="val 102086"/>
              </a:avLst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9"/>
            <p:cNvSpPr>
              <a:spLocks noChangeShapeType="1"/>
            </p:cNvSpPr>
            <p:nvPr/>
          </p:nvSpPr>
          <p:spPr bwMode="auto">
            <a:xfrm flipV="1">
              <a:off x="2544" y="1389"/>
              <a:ext cx="0" cy="15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10"/>
            <p:cNvSpPr>
              <a:spLocks noChangeArrowheads="1"/>
            </p:cNvSpPr>
            <p:nvPr/>
          </p:nvSpPr>
          <p:spPr bwMode="auto">
            <a:xfrm>
              <a:off x="2562" y="1258"/>
              <a:ext cx="272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2800" b="1" dirty="0" smtClean="0">
                  <a:latin typeface="+mj-lt"/>
                </a:rPr>
                <a:t>n</a:t>
              </a:r>
              <a:endParaRPr lang="cs-CZ" sz="2800" b="1" dirty="0">
                <a:latin typeface="+mj-lt"/>
              </a:endParaRPr>
            </a:p>
          </p:txBody>
        </p:sp>
        <p:sp>
          <p:nvSpPr>
            <p:cNvPr id="67" name="Line 11"/>
            <p:cNvSpPr>
              <a:spLocks noChangeShapeType="1"/>
            </p:cNvSpPr>
            <p:nvPr/>
          </p:nvSpPr>
          <p:spPr bwMode="auto">
            <a:xfrm flipV="1">
              <a:off x="2549" y="2205"/>
              <a:ext cx="519" cy="7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2"/>
            <p:cNvSpPr>
              <a:spLocks noChangeShapeType="1"/>
            </p:cNvSpPr>
            <p:nvPr/>
          </p:nvSpPr>
          <p:spPr bwMode="auto">
            <a:xfrm flipV="1">
              <a:off x="3077" y="1485"/>
              <a:ext cx="519" cy="7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13"/>
            <p:cNvSpPr>
              <a:spLocks noChangeShapeType="1"/>
            </p:cNvSpPr>
            <p:nvPr/>
          </p:nvSpPr>
          <p:spPr bwMode="auto">
            <a:xfrm>
              <a:off x="2549" y="2928"/>
              <a:ext cx="9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4"/>
            <p:cNvSpPr>
              <a:spLocks noChangeShapeType="1"/>
            </p:cNvSpPr>
            <p:nvPr/>
          </p:nvSpPr>
          <p:spPr bwMode="auto">
            <a:xfrm flipH="1">
              <a:off x="1389" y="2933"/>
              <a:ext cx="1159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5"/>
            <p:cNvSpPr>
              <a:spLocks noChangeShapeType="1"/>
            </p:cNvSpPr>
            <p:nvPr/>
          </p:nvSpPr>
          <p:spPr bwMode="auto">
            <a:xfrm flipH="1" flipV="1">
              <a:off x="957" y="2157"/>
              <a:ext cx="1591" cy="7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16"/>
            <p:cNvSpPr>
              <a:spLocks noChangeArrowheads="1"/>
            </p:cNvSpPr>
            <p:nvPr/>
          </p:nvSpPr>
          <p:spPr bwMode="auto">
            <a:xfrm>
              <a:off x="3579" y="1338"/>
              <a:ext cx="91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2800" i="1" dirty="0" smtClean="0">
                  <a:latin typeface="+mj-lt"/>
                </a:rPr>
                <a:t>L</a:t>
              </a:r>
              <a:r>
                <a:rPr lang="cs-CZ" sz="2800" baseline="-25000" dirty="0" smtClean="0">
                  <a:latin typeface="+mj-lt"/>
                </a:rPr>
                <a:t>i</a:t>
              </a:r>
              <a:r>
                <a:rPr lang="cs-CZ" sz="2800" dirty="0" smtClean="0">
                  <a:latin typeface="+mj-lt"/>
                </a:rPr>
                <a:t>(</a:t>
              </a:r>
              <a:r>
                <a:rPr lang="cs-CZ" sz="2800" b="1" dirty="0" smtClean="0">
                  <a:latin typeface="+mj-lt"/>
                </a:rPr>
                <a:t>x</a:t>
              </a:r>
              <a:r>
                <a:rPr lang="cs-CZ" sz="2800" dirty="0" smtClean="0">
                  <a:latin typeface="+mj-lt"/>
                </a:rPr>
                <a:t>, </a:t>
              </a:r>
              <a:r>
                <a:rPr lang="cs-CZ" sz="2800" dirty="0" err="1" smtClean="0">
                  <a:latin typeface="Symbol" pitchFamily="18" charset="2"/>
                </a:rPr>
                <a:t>w</a:t>
              </a:r>
              <a:r>
                <a:rPr lang="cs-CZ" sz="2800" baseline="-25000" dirty="0" err="1" smtClean="0">
                  <a:latin typeface="+mj-lt"/>
                </a:rPr>
                <a:t>i</a:t>
              </a:r>
              <a:r>
                <a:rPr lang="cs-CZ" sz="2800" dirty="0" smtClean="0">
                  <a:latin typeface="+mj-lt"/>
                </a:rPr>
                <a:t>)</a:t>
              </a:r>
              <a:endParaRPr lang="cs-CZ" sz="2800" dirty="0">
                <a:latin typeface="+mj-lt"/>
              </a:endParaRPr>
            </a:p>
          </p:txBody>
        </p:sp>
        <p:sp>
          <p:nvSpPr>
            <p:cNvPr id="73" name="Arc 17"/>
            <p:cNvSpPr>
              <a:spLocks/>
            </p:cNvSpPr>
            <p:nvPr/>
          </p:nvSpPr>
          <p:spPr bwMode="auto">
            <a:xfrm>
              <a:off x="2545" y="2405"/>
              <a:ext cx="303" cy="524"/>
            </a:xfrm>
            <a:custGeom>
              <a:avLst/>
              <a:gdLst>
                <a:gd name="T0" fmla="*/ 0 w 12494"/>
                <a:gd name="T1" fmla="*/ 0 h 21600"/>
                <a:gd name="T2" fmla="*/ 303 w 12494"/>
                <a:gd name="T3" fmla="*/ 96 h 21600"/>
                <a:gd name="T4" fmla="*/ 1 w 12494"/>
                <a:gd name="T5" fmla="*/ 524 h 21600"/>
                <a:gd name="T6" fmla="*/ 0 60000 65536"/>
                <a:gd name="T7" fmla="*/ 0 60000 65536"/>
                <a:gd name="T8" fmla="*/ 0 60000 65536"/>
                <a:gd name="T9" fmla="*/ 0 w 12494"/>
                <a:gd name="T10" fmla="*/ 0 h 21600"/>
                <a:gd name="T11" fmla="*/ 12494 w 124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94" h="21600" fill="none" extrusionOk="0">
                  <a:moveTo>
                    <a:pt x="0" y="0"/>
                  </a:moveTo>
                  <a:cubicBezTo>
                    <a:pt x="13" y="0"/>
                    <a:pt x="27" y="-1"/>
                    <a:pt x="41" y="0"/>
                  </a:cubicBezTo>
                  <a:cubicBezTo>
                    <a:pt x="4500" y="0"/>
                    <a:pt x="8850" y="1380"/>
                    <a:pt x="12493" y="3951"/>
                  </a:cubicBezTo>
                </a:path>
                <a:path w="12494" h="21600" stroke="0" extrusionOk="0">
                  <a:moveTo>
                    <a:pt x="0" y="0"/>
                  </a:moveTo>
                  <a:cubicBezTo>
                    <a:pt x="13" y="0"/>
                    <a:pt x="27" y="-1"/>
                    <a:pt x="41" y="0"/>
                  </a:cubicBezTo>
                  <a:cubicBezTo>
                    <a:pt x="4500" y="0"/>
                    <a:pt x="8850" y="1380"/>
                    <a:pt x="12493" y="3951"/>
                  </a:cubicBezTo>
                  <a:lnTo>
                    <a:pt x="41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18"/>
            <p:cNvSpPr>
              <a:spLocks noChangeArrowheads="1"/>
            </p:cNvSpPr>
            <p:nvPr/>
          </p:nvSpPr>
          <p:spPr bwMode="auto">
            <a:xfrm>
              <a:off x="2517" y="2062"/>
              <a:ext cx="278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2800" i="1" dirty="0" err="1" smtClean="0">
                  <a:latin typeface="Symbol" pitchFamily="18" charset="2"/>
                </a:rPr>
                <a:t>q</a:t>
              </a:r>
              <a:r>
                <a:rPr lang="cs-CZ" sz="2800" baseline="-25000" dirty="0" err="1" smtClean="0">
                  <a:latin typeface="+mj-lt"/>
                </a:rPr>
                <a:t>i</a:t>
              </a:r>
              <a:endParaRPr lang="cs-CZ" sz="2800" baseline="-25000" dirty="0">
                <a:latin typeface="+mj-lt"/>
              </a:endParaRPr>
            </a:p>
          </p:txBody>
        </p:sp>
        <p:sp>
          <p:nvSpPr>
            <p:cNvPr id="75" name="Arc 19"/>
            <p:cNvSpPr>
              <a:spLocks/>
            </p:cNvSpPr>
            <p:nvPr/>
          </p:nvSpPr>
          <p:spPr bwMode="auto">
            <a:xfrm>
              <a:off x="2074" y="2405"/>
              <a:ext cx="471" cy="524"/>
            </a:xfrm>
            <a:custGeom>
              <a:avLst/>
              <a:gdLst>
                <a:gd name="T0" fmla="*/ 0 w 19434"/>
                <a:gd name="T1" fmla="*/ 295 h 21599"/>
                <a:gd name="T2" fmla="*/ 465 w 19434"/>
                <a:gd name="T3" fmla="*/ 0 h 21599"/>
                <a:gd name="T4" fmla="*/ 471 w 19434"/>
                <a:gd name="T5" fmla="*/ 524 h 21599"/>
                <a:gd name="T6" fmla="*/ 0 60000 65536"/>
                <a:gd name="T7" fmla="*/ 0 60000 65536"/>
                <a:gd name="T8" fmla="*/ 0 60000 65536"/>
                <a:gd name="T9" fmla="*/ 0 w 19434"/>
                <a:gd name="T10" fmla="*/ 0 h 21599"/>
                <a:gd name="T11" fmla="*/ 19434 w 19434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434" h="21599" fill="none" extrusionOk="0">
                  <a:moveTo>
                    <a:pt x="0" y="12170"/>
                  </a:moveTo>
                  <a:cubicBezTo>
                    <a:pt x="3573" y="4805"/>
                    <a:pt x="11002" y="94"/>
                    <a:pt x="19187" y="0"/>
                  </a:cubicBezTo>
                </a:path>
                <a:path w="19434" h="21599" stroke="0" extrusionOk="0">
                  <a:moveTo>
                    <a:pt x="0" y="12170"/>
                  </a:moveTo>
                  <a:cubicBezTo>
                    <a:pt x="3573" y="4805"/>
                    <a:pt x="11002" y="94"/>
                    <a:pt x="19187" y="0"/>
                  </a:cubicBezTo>
                  <a:lnTo>
                    <a:pt x="19434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flipH="1">
              <a:off x="2541" y="1661"/>
              <a:ext cx="756" cy="1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flipH="1">
              <a:off x="2541" y="1838"/>
              <a:ext cx="982" cy="10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" name="Rectangle 6"/>
          <p:cNvSpPr>
            <a:spLocks noChangeArrowheads="1"/>
          </p:cNvSpPr>
          <p:nvPr/>
        </p:nvSpPr>
        <p:spPr bwMode="auto">
          <a:xfrm>
            <a:off x="948090" y="5620772"/>
            <a:ext cx="15356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i="1" dirty="0" err="1" smtClean="0">
                <a:latin typeface="+mn-lt"/>
              </a:rPr>
              <a:t>L</a:t>
            </a:r>
            <a:r>
              <a:rPr lang="cs-CZ" sz="2800" baseline="-25000" dirty="0" err="1" smtClean="0">
                <a:latin typeface="+mn-lt"/>
              </a:rPr>
              <a:t>r</a:t>
            </a:r>
            <a:r>
              <a:rPr lang="cs-CZ" sz="2800" dirty="0" smtClean="0">
                <a:latin typeface="+mn-lt"/>
              </a:rPr>
              <a:t>(</a:t>
            </a:r>
            <a:r>
              <a:rPr lang="cs-CZ" sz="2800" b="1" dirty="0" smtClean="0">
                <a:latin typeface="+mn-lt"/>
              </a:rPr>
              <a:t>x</a:t>
            </a:r>
            <a:r>
              <a:rPr lang="cs-CZ" sz="2800" dirty="0" smtClean="0">
                <a:latin typeface="+mn-lt"/>
              </a:rPr>
              <a:t>, </a:t>
            </a:r>
            <a:r>
              <a:rPr lang="cs-CZ" sz="2800" dirty="0" err="1" smtClean="0">
                <a:latin typeface="Symbol" pitchFamily="18" charset="2"/>
              </a:rPr>
              <a:t>w</a:t>
            </a:r>
            <a:r>
              <a:rPr lang="cs-CZ" sz="2800" baseline="-25000" dirty="0" err="1" smtClean="0">
                <a:latin typeface="+mn-lt"/>
              </a:rPr>
              <a:t>o</a:t>
            </a:r>
            <a:r>
              <a:rPr lang="cs-CZ" sz="2800" dirty="0" smtClean="0">
                <a:latin typeface="+mn-lt"/>
              </a:rPr>
              <a:t>)</a:t>
            </a:r>
            <a:endParaRPr lang="cs-CZ" sz="2800" dirty="0">
              <a:latin typeface="+mn-lt"/>
            </a:endParaRPr>
          </a:p>
        </p:txBody>
      </p:sp>
      <p:grpSp>
        <p:nvGrpSpPr>
          <p:cNvPr id="3" name="Group 118"/>
          <p:cNvGrpSpPr/>
          <p:nvPr/>
        </p:nvGrpSpPr>
        <p:grpSpPr>
          <a:xfrm>
            <a:off x="4355976" y="3717032"/>
            <a:ext cx="4770581" cy="2807151"/>
            <a:chOff x="4355976" y="3717032"/>
            <a:chExt cx="4770581" cy="2807151"/>
          </a:xfrm>
        </p:grpSpPr>
        <p:graphicFrame>
          <p:nvGraphicFramePr>
            <p:cNvPr id="191492" name="Object 4"/>
            <p:cNvGraphicFramePr>
              <a:graphicFrameLocks noChangeAspect="1"/>
            </p:cNvGraphicFramePr>
            <p:nvPr/>
          </p:nvGraphicFramePr>
          <p:xfrm>
            <a:off x="5580112" y="4653136"/>
            <a:ext cx="3036888" cy="1047750"/>
          </p:xfrm>
          <a:graphic>
            <a:graphicData uri="http://schemas.openxmlformats.org/presentationml/2006/ole">
              <p:oleObj spid="_x0000_s101379" name="Rovnice" r:id="rId5" imgW="1320480" imgH="457200" progId="Equation.3">
                <p:embed/>
              </p:oleObj>
            </a:graphicData>
          </a:graphic>
        </p:graphicFrame>
        <p:grpSp>
          <p:nvGrpSpPr>
            <p:cNvPr id="4" name="Group 92"/>
            <p:cNvGrpSpPr/>
            <p:nvPr/>
          </p:nvGrpSpPr>
          <p:grpSpPr>
            <a:xfrm>
              <a:off x="4355976" y="5229200"/>
              <a:ext cx="2710999" cy="1294983"/>
              <a:chOff x="4932040" y="5157192"/>
              <a:chExt cx="2710999" cy="1294983"/>
            </a:xfrm>
          </p:grpSpPr>
          <p:cxnSp>
            <p:nvCxnSpPr>
              <p:cNvPr id="90" name="Straight Arrow Connector 89"/>
              <p:cNvCxnSpPr/>
              <p:nvPr/>
            </p:nvCxnSpPr>
            <p:spPr>
              <a:xfrm flipV="1">
                <a:off x="6156176" y="5157192"/>
                <a:ext cx="216024" cy="7920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90"/>
              <p:cNvSpPr txBox="1"/>
              <p:nvPr/>
            </p:nvSpPr>
            <p:spPr>
              <a:xfrm>
                <a:off x="4932040" y="6021288"/>
                <a:ext cx="271099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200" dirty="0" smtClean="0">
                    <a:latin typeface="+mn-lt"/>
                  </a:rPr>
                  <a:t>celková odchozí rad.</a:t>
                </a:r>
                <a:endParaRPr lang="en-US" sz="2200" dirty="0" smtClean="0">
                  <a:latin typeface="+mn-lt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>
                <a:off x="5067112" y="6412860"/>
                <a:ext cx="2376264" cy="0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93"/>
            <p:cNvGrpSpPr/>
            <p:nvPr/>
          </p:nvGrpSpPr>
          <p:grpSpPr>
            <a:xfrm>
              <a:off x="6948264" y="3717032"/>
              <a:ext cx="2056973" cy="1080120"/>
              <a:chOff x="5148064" y="5949280"/>
              <a:chExt cx="2056973" cy="1080120"/>
            </a:xfrm>
          </p:grpSpPr>
          <p:cxnSp>
            <p:nvCxnSpPr>
              <p:cNvPr id="95" name="Straight Arrow Connector 94"/>
              <p:cNvCxnSpPr/>
              <p:nvPr/>
            </p:nvCxnSpPr>
            <p:spPr>
              <a:xfrm flipH="1">
                <a:off x="5652120" y="6381328"/>
                <a:ext cx="360040" cy="64807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extBox 95"/>
              <p:cNvSpPr txBox="1"/>
              <p:nvPr/>
            </p:nvSpPr>
            <p:spPr>
              <a:xfrm>
                <a:off x="5148064" y="5949280"/>
                <a:ext cx="205697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200" dirty="0" smtClean="0">
                    <a:latin typeface="+mn-lt"/>
                  </a:rPr>
                  <a:t>emitovaná rad.</a:t>
                </a:r>
                <a:endParaRPr lang="en-US" sz="2200" dirty="0" smtClean="0">
                  <a:latin typeface="+mn-lt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>
                <a:off x="5220072" y="6309320"/>
                <a:ext cx="1872208" cy="0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97"/>
            <p:cNvGrpSpPr/>
            <p:nvPr/>
          </p:nvGrpSpPr>
          <p:grpSpPr>
            <a:xfrm>
              <a:off x="7236296" y="5589240"/>
              <a:ext cx="1890261" cy="934943"/>
              <a:chOff x="5148064" y="5445224"/>
              <a:chExt cx="1890261" cy="934943"/>
            </a:xfrm>
          </p:grpSpPr>
          <p:cxnSp>
            <p:nvCxnSpPr>
              <p:cNvPr id="99" name="Straight Arrow Connector 98"/>
              <p:cNvCxnSpPr/>
              <p:nvPr/>
            </p:nvCxnSpPr>
            <p:spPr>
              <a:xfrm flipH="1" flipV="1">
                <a:off x="5364088" y="5445224"/>
                <a:ext cx="144016" cy="50405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TextBox 99"/>
              <p:cNvSpPr txBox="1"/>
              <p:nvPr/>
            </p:nvSpPr>
            <p:spPr>
              <a:xfrm>
                <a:off x="5148064" y="5949280"/>
                <a:ext cx="189026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200" dirty="0" smtClean="0">
                    <a:latin typeface="+mn-lt"/>
                  </a:rPr>
                  <a:t>odražená rad.</a:t>
                </a:r>
                <a:endParaRPr lang="en-US" sz="2200" dirty="0" smtClean="0">
                  <a:latin typeface="+mn-lt"/>
                </a:endParaRPr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>
                <a:off x="5197484" y="6325086"/>
                <a:ext cx="1763688" cy="0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Rekurzivní interpretace</a:t>
            </a:r>
            <a:endParaRPr lang="cs-CZ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Úhlová formulace </a:t>
            </a:r>
            <a:r>
              <a:rPr lang="cs-CZ" dirty="0" smtClean="0"/>
              <a:t>ZR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 </a:t>
            </a:r>
            <a:r>
              <a:rPr lang="cs-CZ" dirty="0" smtClean="0"/>
              <a:t>výpočet </a:t>
            </a:r>
            <a:r>
              <a:rPr lang="cs-CZ" i="1" dirty="0" smtClean="0"/>
              <a:t>L</a:t>
            </a:r>
            <a:r>
              <a:rPr lang="cs-CZ" dirty="0" smtClean="0"/>
              <a:t>(</a:t>
            </a:r>
            <a:r>
              <a:rPr lang="cs-CZ" b="1" dirty="0" smtClean="0"/>
              <a:t>x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dirty="0" smtClean="0"/>
              <a:t>) potřebuji spočítat </a:t>
            </a:r>
            <a:r>
              <a:rPr lang="cs-CZ" i="1" dirty="0" smtClean="0"/>
              <a:t>L</a:t>
            </a:r>
            <a:r>
              <a:rPr lang="cs-CZ" dirty="0" smtClean="0"/>
              <a:t>(r(</a:t>
            </a:r>
            <a:r>
              <a:rPr lang="cs-CZ" b="1" dirty="0" smtClean="0"/>
              <a:t>x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dirty="0" err="1" smtClean="0"/>
              <a:t>’</a:t>
            </a:r>
            <a:r>
              <a:rPr lang="cs-CZ" dirty="0" smtClean="0">
                <a:latin typeface="Symbol" pitchFamily="18" charset="2"/>
              </a:rPr>
              <a:t>), -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dirty="0" err="1" smtClean="0"/>
              <a:t>’</a:t>
            </a:r>
            <a:r>
              <a:rPr lang="cs-CZ" dirty="0" smtClean="0">
                <a:latin typeface="Symbol" pitchFamily="18" charset="2"/>
              </a:rPr>
              <a:t>) </a:t>
            </a:r>
            <a:r>
              <a:rPr lang="cs-CZ" dirty="0"/>
              <a:t>pro všechny směry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dirty="0" err="1" smtClean="0"/>
              <a:t>’</a:t>
            </a:r>
            <a:r>
              <a:rPr lang="cs-CZ" dirty="0" smtClean="0"/>
              <a:t> </a:t>
            </a:r>
            <a:r>
              <a:rPr lang="cs-CZ" dirty="0"/>
              <a:t>okolo bodu </a:t>
            </a:r>
            <a:r>
              <a:rPr lang="cs-CZ" b="1" dirty="0" err="1" smtClean="0"/>
              <a:t>x</a:t>
            </a:r>
            <a:r>
              <a:rPr lang="cs-CZ" dirty="0" smtClean="0"/>
              <a:t>.</a:t>
            </a:r>
            <a:endParaRPr lang="cs-CZ" dirty="0">
              <a:latin typeface="Symbol" pitchFamily="18" charset="2"/>
            </a:endParaRPr>
          </a:p>
          <a:p>
            <a:r>
              <a:rPr lang="cs-CZ" dirty="0"/>
              <a:t>Pro výpočet každého </a:t>
            </a:r>
            <a:r>
              <a:rPr lang="cs-CZ" i="1" dirty="0"/>
              <a:t>L</a:t>
            </a:r>
            <a:r>
              <a:rPr lang="cs-CZ" dirty="0"/>
              <a:t>(r(</a:t>
            </a:r>
            <a:r>
              <a:rPr lang="en-US" b="1" dirty="0"/>
              <a:t>x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/>
              <a:t>’</a:t>
            </a:r>
            <a:r>
              <a:rPr lang="cs-CZ" dirty="0" smtClean="0">
                <a:latin typeface="Symbol" pitchFamily="18" charset="2"/>
              </a:rPr>
              <a:t>), -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/>
              <a:t>’</a:t>
            </a:r>
            <a:r>
              <a:rPr lang="cs-CZ" dirty="0">
                <a:latin typeface="Symbol" pitchFamily="18" charset="2"/>
              </a:rPr>
              <a:t>) </a:t>
            </a:r>
            <a:r>
              <a:rPr lang="cs-CZ" dirty="0"/>
              <a:t>potřebuji spočítat </a:t>
            </a:r>
            <a:r>
              <a:rPr lang="en-US" dirty="0"/>
              <a:t/>
            </a:r>
            <a:br>
              <a:rPr lang="en-US" dirty="0"/>
            </a:br>
            <a:r>
              <a:rPr lang="cs-CZ" i="1" dirty="0"/>
              <a:t>L</a:t>
            </a:r>
            <a:r>
              <a:rPr lang="cs-CZ" dirty="0"/>
              <a:t>(</a:t>
            </a:r>
            <a:r>
              <a:rPr lang="en-US" dirty="0"/>
              <a:t> </a:t>
            </a:r>
            <a:r>
              <a:rPr lang="cs-CZ" dirty="0"/>
              <a:t>r(</a:t>
            </a:r>
            <a:r>
              <a:rPr lang="en-US" dirty="0"/>
              <a:t> </a:t>
            </a:r>
            <a:r>
              <a:rPr lang="cs-CZ" dirty="0"/>
              <a:t>r(</a:t>
            </a:r>
            <a:r>
              <a:rPr lang="en-US" b="1" dirty="0"/>
              <a:t>x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/>
              <a:t>’</a:t>
            </a:r>
            <a:r>
              <a:rPr lang="cs-CZ" dirty="0">
                <a:latin typeface="Symbol" pitchFamily="18" charset="2"/>
              </a:rPr>
              <a:t>)</a:t>
            </a:r>
            <a:r>
              <a:rPr lang="en-US" dirty="0"/>
              <a:t>, </a:t>
            </a:r>
            <a:r>
              <a:rPr lang="cs-CZ" dirty="0" smtClean="0">
                <a:latin typeface="Symbol" pitchFamily="18" charset="2"/>
              </a:rPr>
              <a:t>-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’’</a:t>
            </a:r>
            <a:r>
              <a:rPr lang="cs-CZ" dirty="0" smtClean="0">
                <a:latin typeface="Symbol" pitchFamily="18" charset="2"/>
              </a:rPr>
              <a:t>),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cs-CZ" dirty="0">
                <a:latin typeface="Symbol" pitchFamily="18" charset="2"/>
              </a:rPr>
              <a:t>-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/>
              <a:t>’</a:t>
            </a:r>
            <a:r>
              <a:rPr lang="cs-CZ" dirty="0">
                <a:latin typeface="Symbol" pitchFamily="18" charset="2"/>
              </a:rPr>
              <a:t>)</a:t>
            </a:r>
            <a:r>
              <a:rPr lang="cs-CZ" dirty="0"/>
              <a:t> </a:t>
            </a:r>
            <a:r>
              <a:rPr lang="en-US" dirty="0"/>
              <a:t>pro </a:t>
            </a:r>
            <a:r>
              <a:rPr lang="cs-CZ" dirty="0"/>
              <a:t>všechny směry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’’</a:t>
            </a:r>
            <a:r>
              <a:rPr lang="cs-CZ" dirty="0" smtClean="0"/>
              <a:t> </a:t>
            </a:r>
            <a:r>
              <a:rPr lang="cs-CZ" dirty="0"/>
              <a:t>okolo bodu r(</a:t>
            </a:r>
            <a:r>
              <a:rPr lang="en-US" b="1" dirty="0"/>
              <a:t>x</a:t>
            </a:r>
            <a:r>
              <a:rPr lang="en-US" dirty="0" smtClean="0"/>
              <a:t>,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/>
              <a:t>’</a:t>
            </a:r>
            <a:r>
              <a:rPr lang="cs-CZ" dirty="0">
                <a:latin typeface="Symbol" pitchFamily="18" charset="2"/>
              </a:rPr>
              <a:t>)</a:t>
            </a:r>
          </a:p>
          <a:p>
            <a:r>
              <a:rPr lang="cs-CZ" dirty="0" err="1"/>
              <a:t>Atd</a:t>
            </a:r>
            <a:r>
              <a:rPr lang="cs-CZ" dirty="0"/>
              <a:t>…</a:t>
            </a:r>
            <a:r>
              <a:rPr lang="en-US" dirty="0"/>
              <a:t> =&gt; </a:t>
            </a:r>
            <a:r>
              <a:rPr lang="cs-CZ" dirty="0"/>
              <a:t>rekurze</a:t>
            </a:r>
          </a:p>
          <a:p>
            <a:endParaRPr lang="cs-CZ" dirty="0"/>
          </a:p>
        </p:txBody>
      </p:sp>
      <p:graphicFrame>
        <p:nvGraphicFramePr>
          <p:cNvPr id="176132" name="Object 4"/>
          <p:cNvGraphicFramePr>
            <a:graphicFrameLocks noChangeAspect="1"/>
          </p:cNvGraphicFramePr>
          <p:nvPr/>
        </p:nvGraphicFramePr>
        <p:xfrm>
          <a:off x="333375" y="2108200"/>
          <a:ext cx="8407400" cy="796925"/>
        </p:xfrm>
        <a:graphic>
          <a:graphicData uri="http://schemas.openxmlformats.org/presentationml/2006/ole">
            <p:oleObj spid="_x0000_s209922" name="Rovnice" r:id="rId3" imgW="4140000" imgH="393480" progId="Equation.3">
              <p:embed/>
            </p:oleObj>
          </a:graphicData>
        </a:graphic>
      </p:graphicFrame>
      <p:sp>
        <p:nvSpPr>
          <p:cNvPr id="176133" name="Line 5"/>
          <p:cNvSpPr>
            <a:spLocks noChangeShapeType="1"/>
          </p:cNvSpPr>
          <p:nvPr/>
        </p:nvSpPr>
        <p:spPr bwMode="auto">
          <a:xfrm>
            <a:off x="5156200" y="6092825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4" name="Line 6"/>
          <p:cNvSpPr>
            <a:spLocks noChangeShapeType="1"/>
          </p:cNvSpPr>
          <p:nvPr/>
        </p:nvSpPr>
        <p:spPr bwMode="auto">
          <a:xfrm flipV="1">
            <a:off x="7677150" y="4724400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5" name="Line 7"/>
          <p:cNvSpPr>
            <a:spLocks noChangeShapeType="1"/>
          </p:cNvSpPr>
          <p:nvPr/>
        </p:nvSpPr>
        <p:spPr bwMode="auto">
          <a:xfrm flipV="1">
            <a:off x="5229225" y="458152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7" name="Line 9"/>
          <p:cNvSpPr>
            <a:spLocks noChangeShapeType="1"/>
          </p:cNvSpPr>
          <p:nvPr/>
        </p:nvSpPr>
        <p:spPr bwMode="auto">
          <a:xfrm flipV="1">
            <a:off x="6237288" y="5229225"/>
            <a:ext cx="14398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8" name="Line 10"/>
          <p:cNvSpPr>
            <a:spLocks noChangeShapeType="1"/>
          </p:cNvSpPr>
          <p:nvPr/>
        </p:nvSpPr>
        <p:spPr bwMode="auto">
          <a:xfrm flipH="1" flipV="1">
            <a:off x="5229225" y="4941888"/>
            <a:ext cx="2447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9" name="Line 11"/>
          <p:cNvSpPr>
            <a:spLocks noChangeShapeType="1"/>
          </p:cNvSpPr>
          <p:nvPr/>
        </p:nvSpPr>
        <p:spPr bwMode="auto">
          <a:xfrm flipV="1">
            <a:off x="6237288" y="5908675"/>
            <a:ext cx="98425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1" name="Line 13"/>
          <p:cNvSpPr>
            <a:spLocks noChangeShapeType="1"/>
          </p:cNvSpPr>
          <p:nvPr/>
        </p:nvSpPr>
        <p:spPr bwMode="auto">
          <a:xfrm flipH="1" flipV="1">
            <a:off x="6092825" y="5949950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6237288" y="6021388"/>
            <a:ext cx="2159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H="1" flipV="1">
            <a:off x="6205538" y="5884863"/>
            <a:ext cx="3175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4" name="Line 16"/>
          <p:cNvSpPr>
            <a:spLocks noChangeShapeType="1"/>
          </p:cNvSpPr>
          <p:nvPr/>
        </p:nvSpPr>
        <p:spPr bwMode="auto">
          <a:xfrm flipH="1" flipV="1">
            <a:off x="6040438" y="6042025"/>
            <a:ext cx="19685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5" name="Line 17"/>
          <p:cNvSpPr>
            <a:spLocks noChangeShapeType="1"/>
          </p:cNvSpPr>
          <p:nvPr/>
        </p:nvSpPr>
        <p:spPr bwMode="auto">
          <a:xfrm flipH="1">
            <a:off x="7605713" y="5229225"/>
            <a:ext cx="71437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6" name="Line 18"/>
          <p:cNvSpPr>
            <a:spLocks noChangeShapeType="1"/>
          </p:cNvSpPr>
          <p:nvPr/>
        </p:nvSpPr>
        <p:spPr bwMode="auto">
          <a:xfrm flipH="1">
            <a:off x="7499350" y="5224463"/>
            <a:ext cx="18415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 flipH="1">
            <a:off x="7443788" y="5224463"/>
            <a:ext cx="2397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8" name="Line 20"/>
          <p:cNvSpPr>
            <a:spLocks noChangeShapeType="1"/>
          </p:cNvSpPr>
          <p:nvPr/>
        </p:nvSpPr>
        <p:spPr bwMode="auto">
          <a:xfrm flipH="1" flipV="1">
            <a:off x="7566025" y="5032375"/>
            <a:ext cx="119063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9" name="Line 21"/>
          <p:cNvSpPr>
            <a:spLocks noChangeShapeType="1"/>
          </p:cNvSpPr>
          <p:nvPr/>
        </p:nvSpPr>
        <p:spPr bwMode="auto">
          <a:xfrm flipH="1" flipV="1">
            <a:off x="7470775" y="5124450"/>
            <a:ext cx="217488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6067425" y="6067425"/>
            <a:ext cx="2728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>
                <a:latin typeface="Gabriola" pitchFamily="82" charset="0"/>
              </a:rPr>
              <a:t>x</a:t>
            </a: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6669088" y="5373688"/>
            <a:ext cx="392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w</a:t>
            </a:r>
            <a:r>
              <a:rPr lang="en-US">
                <a:latin typeface="Arial" charset="0"/>
              </a:rPr>
              <a:t>’</a:t>
            </a:r>
            <a:endParaRPr lang="cs-CZ">
              <a:latin typeface="Arial" charset="0"/>
            </a:endParaRPr>
          </a:p>
        </p:txBody>
      </p:sp>
      <p:sp>
        <p:nvSpPr>
          <p:cNvPr id="176153" name="Text Box 25"/>
          <p:cNvSpPr txBox="1">
            <a:spLocks noChangeArrowheads="1"/>
          </p:cNvSpPr>
          <p:nvPr/>
        </p:nvSpPr>
        <p:spPr bwMode="auto">
          <a:xfrm>
            <a:off x="7648575" y="5013325"/>
            <a:ext cx="9316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 dirty="0">
                <a:latin typeface="+mj-lt"/>
              </a:rPr>
              <a:t>r</a:t>
            </a:r>
            <a:r>
              <a:rPr lang="cs-CZ" dirty="0">
                <a:latin typeface="+mj-lt"/>
              </a:rPr>
              <a:t>(</a:t>
            </a:r>
            <a:r>
              <a:rPr lang="en-US" b="1" dirty="0">
                <a:latin typeface="+mj-lt"/>
              </a:rPr>
              <a:t>x</a:t>
            </a:r>
            <a:r>
              <a:rPr lang="en-US" dirty="0" smtClean="0">
                <a:latin typeface="+mj-lt"/>
              </a:rPr>
              <a:t>,</a:t>
            </a:r>
            <a:r>
              <a:rPr lang="en-US" dirty="0" smtClean="0">
                <a:latin typeface="Symbol" pitchFamily="18" charset="2"/>
              </a:rPr>
              <a:t> w</a:t>
            </a:r>
            <a:r>
              <a:rPr lang="en-US" dirty="0" smtClean="0">
                <a:latin typeface="+mj-lt"/>
              </a:rPr>
              <a:t>’</a:t>
            </a:r>
            <a:r>
              <a:rPr lang="cs-CZ" dirty="0">
                <a:latin typeface="+mj-lt"/>
              </a:rPr>
              <a:t>)</a:t>
            </a: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6175375" y="4762500"/>
            <a:ext cx="442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w</a:t>
            </a:r>
            <a:r>
              <a:rPr lang="en-US">
                <a:latin typeface="Arial" charset="0"/>
              </a:rPr>
              <a:t>’’</a:t>
            </a:r>
            <a:endParaRPr lang="cs-CZ">
              <a:latin typeface="Arial" charset="0"/>
            </a:endParaRPr>
          </a:p>
        </p:txBody>
      </p:sp>
      <p:pic>
        <p:nvPicPr>
          <p:cNvPr id="176155" name="Picture 27" descr="camer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8138" y="5373688"/>
            <a:ext cx="5270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6156" name="Line 28"/>
          <p:cNvSpPr>
            <a:spLocks noChangeShapeType="1"/>
          </p:cNvSpPr>
          <p:nvPr/>
        </p:nvSpPr>
        <p:spPr bwMode="auto">
          <a:xfrm>
            <a:off x="4579938" y="5734050"/>
            <a:ext cx="165735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57" name="Rectangle 29"/>
          <p:cNvSpPr>
            <a:spLocks noChangeArrowheads="1"/>
          </p:cNvSpPr>
          <p:nvPr/>
        </p:nvSpPr>
        <p:spPr bwMode="auto">
          <a:xfrm>
            <a:off x="5084763" y="5516563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Symbol" pitchFamily="18" charset="2"/>
              </a:rPr>
              <a:t>w</a:t>
            </a:r>
            <a:r>
              <a:rPr lang="en-US" baseline="-25000" dirty="0" err="1">
                <a:latin typeface="Arial" charset="0"/>
              </a:rPr>
              <a:t>o</a:t>
            </a:r>
            <a:endParaRPr lang="cs-CZ" baseline="-25000" dirty="0">
              <a:latin typeface="Arial" charset="0"/>
            </a:endParaRP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3787775" y="4724400"/>
            <a:ext cx="15616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+mj-lt"/>
              </a:rPr>
              <a:t>r( </a:t>
            </a:r>
            <a:r>
              <a:rPr lang="cs-CZ" i="1" dirty="0">
                <a:latin typeface="+mj-lt"/>
              </a:rPr>
              <a:t>r</a:t>
            </a:r>
            <a:r>
              <a:rPr lang="cs-CZ" dirty="0">
                <a:latin typeface="+mj-lt"/>
              </a:rPr>
              <a:t>(</a:t>
            </a:r>
            <a:r>
              <a:rPr lang="en-US" b="1" dirty="0" err="1">
                <a:latin typeface="+mj-lt"/>
              </a:rPr>
              <a:t>x</a:t>
            </a:r>
            <a:r>
              <a:rPr lang="en-US" dirty="0" err="1">
                <a:latin typeface="+mj-lt"/>
              </a:rPr>
              <a:t>,</a:t>
            </a:r>
            <a:r>
              <a:rPr lang="en-US" dirty="0" err="1">
                <a:latin typeface="Symbol" pitchFamily="18" charset="2"/>
              </a:rPr>
              <a:t>w</a:t>
            </a:r>
            <a:r>
              <a:rPr lang="en-US" dirty="0">
                <a:latin typeface="+mj-lt"/>
              </a:rPr>
              <a:t>’</a:t>
            </a:r>
            <a:r>
              <a:rPr lang="cs-CZ" dirty="0">
                <a:latin typeface="+mj-lt"/>
              </a:rPr>
              <a:t>)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>
                <a:latin typeface="+mj-lt"/>
              </a:rPr>
              <a:t>’)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ávěr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Potřebujeme nástroj pro numerické integrování</a:t>
            </a:r>
          </a:p>
          <a:p>
            <a:pPr lvl="1"/>
            <a:r>
              <a:rPr lang="cs-CZ" dirty="0" smtClean="0"/>
              <a:t>Přes hemisféru</a:t>
            </a:r>
          </a:p>
          <a:p>
            <a:pPr lvl="1"/>
            <a:r>
              <a:rPr lang="cs-CZ" dirty="0" smtClean="0"/>
              <a:t>Přes plochy</a:t>
            </a:r>
          </a:p>
          <a:p>
            <a:pPr lvl="1"/>
            <a:r>
              <a:rPr lang="cs-CZ" dirty="0" smtClean="0"/>
              <a:t>A přes Kartézské součiny předchozího</a:t>
            </a:r>
          </a:p>
          <a:p>
            <a:pPr lvl="2"/>
            <a:r>
              <a:rPr lang="cs-CZ" b="1" dirty="0" err="1" smtClean="0"/>
              <a:t>Mnohodimenzionální</a:t>
            </a:r>
            <a:r>
              <a:rPr lang="cs-CZ" b="1" dirty="0" smtClean="0"/>
              <a:t> integrály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Nástroj</a:t>
            </a:r>
          </a:p>
          <a:p>
            <a:pPr lvl="1"/>
            <a:r>
              <a:rPr lang="cs-CZ" b="1" dirty="0" err="1" smtClean="0"/>
              <a:t>Monte</a:t>
            </a:r>
            <a:r>
              <a:rPr lang="cs-CZ" b="1" dirty="0" smtClean="0"/>
              <a:t> </a:t>
            </a:r>
            <a:r>
              <a:rPr lang="cs-CZ" b="1" dirty="0" err="1" smtClean="0"/>
              <a:t>Carlo</a:t>
            </a:r>
            <a:r>
              <a:rPr lang="cs-CZ" b="1" dirty="0" smtClean="0"/>
              <a:t> metody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220072" y="4005064"/>
            <a:ext cx="3744416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lokálního odrazu ke globálnímu šíření světla</a:t>
            </a:r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997450"/>
          </a:xfrm>
        </p:spPr>
        <p:txBody>
          <a:bodyPr/>
          <a:lstStyle/>
          <a:p>
            <a:r>
              <a:rPr lang="cs-CZ" dirty="0" smtClean="0"/>
              <a:t>Rovnice odrazu (lokální odraz)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Odkud </a:t>
            </a:r>
            <a:r>
              <a:rPr lang="cs-CZ" dirty="0"/>
              <a:t>přichází </a:t>
            </a:r>
            <a:r>
              <a:rPr lang="cs-CZ" dirty="0" smtClean="0"/>
              <a:t>radiance</a:t>
            </a:r>
            <a:r>
              <a:rPr lang="en-US" dirty="0" smtClean="0"/>
              <a:t> </a:t>
            </a:r>
            <a:r>
              <a:rPr lang="cs-CZ" i="1" dirty="0" smtClean="0"/>
              <a:t>L</a:t>
            </a:r>
            <a:r>
              <a:rPr lang="cs-CZ" baseline="-25000" dirty="0" smtClean="0"/>
              <a:t>i</a:t>
            </a:r>
            <a:r>
              <a:rPr lang="cs-CZ" dirty="0" smtClean="0"/>
              <a:t>(</a:t>
            </a:r>
            <a:r>
              <a:rPr lang="cs-CZ" b="1" dirty="0" smtClean="0"/>
              <a:t>x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i</a:t>
            </a:r>
            <a:r>
              <a:rPr lang="cs-CZ" dirty="0" smtClean="0"/>
              <a:t>) ?</a:t>
            </a:r>
            <a:endParaRPr lang="cs-CZ" dirty="0"/>
          </a:p>
          <a:p>
            <a:pPr lvl="1"/>
            <a:r>
              <a:rPr lang="cs-CZ" dirty="0" smtClean="0"/>
              <a:t>Z ostatních míst ve scéně</a:t>
            </a:r>
            <a:r>
              <a:rPr lang="en-US" dirty="0" smtClean="0"/>
              <a:t> !!!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en-US" dirty="0" smtClean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grpSp>
        <p:nvGrpSpPr>
          <p:cNvPr id="2" name="Group 15"/>
          <p:cNvGrpSpPr/>
          <p:nvPr/>
        </p:nvGrpSpPr>
        <p:grpSpPr>
          <a:xfrm>
            <a:off x="5364088" y="4149088"/>
            <a:ext cx="3744416" cy="2016218"/>
            <a:chOff x="6257960" y="4509120"/>
            <a:chExt cx="2800755" cy="1508092"/>
          </a:xfrm>
        </p:grpSpPr>
        <p:sp>
          <p:nvSpPr>
            <p:cNvPr id="164878" name="Line 14"/>
            <p:cNvSpPr>
              <a:spLocks noChangeShapeType="1"/>
            </p:cNvSpPr>
            <p:nvPr/>
          </p:nvSpPr>
          <p:spPr bwMode="auto">
            <a:xfrm flipV="1">
              <a:off x="6365680" y="5694054"/>
              <a:ext cx="1628775" cy="158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79" name="Line 15"/>
            <p:cNvSpPr>
              <a:spLocks noChangeShapeType="1"/>
            </p:cNvSpPr>
            <p:nvPr/>
          </p:nvSpPr>
          <p:spPr bwMode="auto">
            <a:xfrm flipV="1">
              <a:off x="8145760" y="4509120"/>
              <a:ext cx="0" cy="93662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81" name="Line 17"/>
            <p:cNvSpPr>
              <a:spLocks noChangeShapeType="1"/>
            </p:cNvSpPr>
            <p:nvPr/>
          </p:nvSpPr>
          <p:spPr bwMode="auto">
            <a:xfrm flipV="1">
              <a:off x="7173590" y="4993859"/>
              <a:ext cx="915633" cy="646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93" name="Text Box 29"/>
            <p:cNvSpPr txBox="1">
              <a:spLocks noChangeArrowheads="1"/>
            </p:cNvSpPr>
            <p:nvPr/>
          </p:nvSpPr>
          <p:spPr bwMode="auto">
            <a:xfrm>
              <a:off x="7007695" y="5671896"/>
              <a:ext cx="273616" cy="345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400" b="1" dirty="0">
                  <a:latin typeface="+mj-lt"/>
                </a:rPr>
                <a:t>x</a:t>
              </a:r>
            </a:p>
          </p:txBody>
        </p:sp>
        <p:sp>
          <p:nvSpPr>
            <p:cNvPr id="164895" name="Text Box 31"/>
            <p:cNvSpPr txBox="1">
              <a:spLocks noChangeArrowheads="1"/>
            </p:cNvSpPr>
            <p:nvPr/>
          </p:nvSpPr>
          <p:spPr bwMode="auto">
            <a:xfrm>
              <a:off x="8184392" y="4756263"/>
              <a:ext cx="874323" cy="345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400" dirty="0">
                  <a:latin typeface="+mj-lt"/>
                </a:rPr>
                <a:t>r(</a:t>
              </a:r>
              <a:r>
                <a:rPr lang="en-US" sz="2400" b="1" dirty="0">
                  <a:latin typeface="+mj-lt"/>
                </a:rPr>
                <a:t>x</a:t>
              </a:r>
              <a:r>
                <a:rPr lang="en-US" sz="2400" dirty="0" smtClean="0">
                  <a:latin typeface="+mj-lt"/>
                </a:rPr>
                <a:t>, </a:t>
              </a:r>
              <a:r>
                <a:rPr lang="en-US" sz="2400" dirty="0" err="1" smtClean="0">
                  <a:latin typeface="Symbol" pitchFamily="18" charset="2"/>
                </a:rPr>
                <a:t>w</a:t>
              </a:r>
              <a:r>
                <a:rPr lang="en-US" sz="2400" baseline="-25000" dirty="0" err="1" smtClean="0">
                  <a:latin typeface="+mj-lt"/>
                </a:rPr>
                <a:t>i</a:t>
              </a:r>
              <a:r>
                <a:rPr lang="cs-CZ" sz="2400" dirty="0">
                  <a:latin typeface="+mj-lt"/>
                </a:rPr>
                <a:t>)</a:t>
              </a:r>
            </a:p>
          </p:txBody>
        </p:sp>
        <p:sp>
          <p:nvSpPr>
            <p:cNvPr id="164898" name="Text Box 34"/>
            <p:cNvSpPr txBox="1">
              <a:spLocks noChangeArrowheads="1"/>
            </p:cNvSpPr>
            <p:nvPr/>
          </p:nvSpPr>
          <p:spPr bwMode="auto">
            <a:xfrm>
              <a:off x="6257960" y="5281647"/>
              <a:ext cx="909095" cy="345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+mj-lt"/>
                </a:rPr>
                <a:t>L</a:t>
              </a:r>
              <a:r>
                <a:rPr lang="en-US" sz="2400" baseline="-25000" dirty="0">
                  <a:latin typeface="+mj-lt"/>
                </a:rPr>
                <a:t>i</a:t>
              </a:r>
              <a:r>
                <a:rPr lang="cs-CZ" sz="2400" dirty="0">
                  <a:latin typeface="+mj-lt"/>
                </a:rPr>
                <a:t>(</a:t>
              </a:r>
              <a:r>
                <a:rPr lang="en-US" sz="2400" b="1" dirty="0" err="1">
                  <a:latin typeface="+mj-lt"/>
                </a:rPr>
                <a:t>x</a:t>
              </a:r>
              <a:r>
                <a:rPr lang="en-US" sz="2400" dirty="0" err="1">
                  <a:latin typeface="+mj-lt"/>
                </a:rPr>
                <a:t>,</a:t>
              </a:r>
              <a:r>
                <a:rPr lang="en-US" sz="2400" dirty="0" err="1">
                  <a:latin typeface="Symbol" pitchFamily="18" charset="2"/>
                </a:rPr>
                <a:t>w</a:t>
              </a:r>
              <a:r>
                <a:rPr lang="en-US" sz="2400" baseline="-25000" dirty="0" err="1">
                  <a:latin typeface="+mj-lt"/>
                </a:rPr>
                <a:t>i</a:t>
              </a:r>
              <a:r>
                <a:rPr lang="cs-CZ" sz="2400" dirty="0">
                  <a:latin typeface="+mj-lt"/>
                </a:rPr>
                <a:t>)</a:t>
              </a:r>
            </a:p>
          </p:txBody>
        </p:sp>
        <p:sp>
          <p:nvSpPr>
            <p:cNvPr id="164900" name="Text Box 36"/>
            <p:cNvSpPr txBox="1">
              <a:spLocks noChangeArrowheads="1"/>
            </p:cNvSpPr>
            <p:nvPr/>
          </p:nvSpPr>
          <p:spPr bwMode="auto">
            <a:xfrm>
              <a:off x="6460022" y="4618271"/>
              <a:ext cx="1743610" cy="345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+mj-lt"/>
                </a:rPr>
                <a:t>L</a:t>
              </a:r>
              <a:r>
                <a:rPr lang="en-US" sz="2400" baseline="-25000" dirty="0">
                  <a:latin typeface="+mj-lt"/>
                </a:rPr>
                <a:t>o</a:t>
              </a:r>
              <a:r>
                <a:rPr lang="cs-CZ" sz="2400" dirty="0" smtClean="0">
                  <a:latin typeface="+mj-lt"/>
                </a:rPr>
                <a:t>(</a:t>
              </a:r>
              <a:r>
                <a:rPr lang="en-US" sz="2400" dirty="0" smtClean="0">
                  <a:latin typeface="+mj-lt"/>
                </a:rPr>
                <a:t> r(</a:t>
              </a:r>
              <a:r>
                <a:rPr lang="en-US" sz="2400" b="1" dirty="0" smtClean="0">
                  <a:latin typeface="+mj-lt"/>
                </a:rPr>
                <a:t>x</a:t>
              </a:r>
              <a:r>
                <a:rPr lang="en-US" sz="2400" dirty="0" smtClean="0">
                  <a:latin typeface="+mj-lt"/>
                </a:rPr>
                <a:t>, </a:t>
              </a:r>
              <a:r>
                <a:rPr lang="en-US" sz="2400" dirty="0" err="1" smtClean="0">
                  <a:latin typeface="Symbol" pitchFamily="18" charset="2"/>
                </a:rPr>
                <a:t>w</a:t>
              </a:r>
              <a:r>
                <a:rPr lang="en-US" sz="2400" baseline="-25000" dirty="0" err="1" smtClean="0">
                  <a:latin typeface="+mj-lt"/>
                </a:rPr>
                <a:t>i</a:t>
              </a:r>
              <a:r>
                <a:rPr lang="cs-CZ" sz="2400" dirty="0">
                  <a:latin typeface="+mj-lt"/>
                </a:rPr>
                <a:t>)</a:t>
              </a:r>
              <a:r>
                <a:rPr lang="en-US" sz="2400" dirty="0">
                  <a:latin typeface="+mj-lt"/>
                </a:rPr>
                <a:t>, -</a:t>
              </a:r>
              <a:r>
                <a:rPr lang="en-US" sz="2400" dirty="0" err="1">
                  <a:latin typeface="Symbol" pitchFamily="18" charset="2"/>
                </a:rPr>
                <a:t>w</a:t>
              </a:r>
              <a:r>
                <a:rPr lang="en-US" sz="2400" i="1" baseline="-25000" dirty="0" err="1">
                  <a:latin typeface="+mj-lt"/>
                </a:rPr>
                <a:t>i</a:t>
              </a:r>
              <a:r>
                <a:rPr lang="en-US" sz="2400" dirty="0">
                  <a:latin typeface="+mj-lt"/>
                </a:rPr>
                <a:t>)</a:t>
              </a:r>
              <a:endParaRPr lang="cs-CZ" sz="2400" dirty="0">
                <a:latin typeface="+mj-lt"/>
              </a:endParaRPr>
            </a:p>
          </p:txBody>
        </p:sp>
      </p:grpSp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395536" y="2237681"/>
          <a:ext cx="8550275" cy="903287"/>
        </p:xfrm>
        <a:graphic>
          <a:graphicData uri="http://schemas.openxmlformats.org/presentationml/2006/ole">
            <p:oleObj spid="_x0000_s118787" name="Rovnice" r:id="rId3" imgW="3720960" imgH="393480" progId="Equation.3">
              <p:embed/>
            </p:oleObj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1043608" y="3212976"/>
            <a:ext cx="698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6012160" y="4716433"/>
            <a:ext cx="4491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 dirty="0" smtClean="0">
                <a:latin typeface="+mj-lt"/>
              </a:rPr>
              <a:t>=</a:t>
            </a:r>
            <a:endParaRPr lang="cs-CZ" sz="3200" dirty="0">
              <a:latin typeface="+mj-lt"/>
            </a:endParaRPr>
          </a:p>
        </p:txBody>
      </p:sp>
      <p:grpSp>
        <p:nvGrpSpPr>
          <p:cNvPr id="3" name="Group 21"/>
          <p:cNvGrpSpPr/>
          <p:nvPr/>
        </p:nvGrpSpPr>
        <p:grpSpPr>
          <a:xfrm>
            <a:off x="323528" y="4653136"/>
            <a:ext cx="4680520" cy="936104"/>
            <a:chOff x="467544" y="4365104"/>
            <a:chExt cx="4680520" cy="936104"/>
          </a:xfrm>
        </p:grpSpPr>
        <p:graphicFrame>
          <p:nvGraphicFramePr>
            <p:cNvPr id="164874" name="Object 10"/>
            <p:cNvGraphicFramePr>
              <a:graphicFrameLocks noChangeAspect="1"/>
            </p:cNvGraphicFramePr>
            <p:nvPr/>
          </p:nvGraphicFramePr>
          <p:xfrm>
            <a:off x="604838" y="4508500"/>
            <a:ext cx="4354512" cy="573088"/>
          </p:xfrm>
          <a:graphic>
            <a:graphicData uri="http://schemas.openxmlformats.org/presentationml/2006/ole">
              <p:oleObj spid="_x0000_s118786" name="Rovnice" r:id="rId4" imgW="1739880" imgH="228600" progId="Equation.3">
                <p:embed/>
              </p:oleObj>
            </a:graphicData>
          </a:graphic>
        </p:graphicFrame>
        <p:sp>
          <p:nvSpPr>
            <p:cNvPr id="21" name="Rectangle 20"/>
            <p:cNvSpPr/>
            <p:nvPr/>
          </p:nvSpPr>
          <p:spPr>
            <a:xfrm>
              <a:off x="467544" y="4365104"/>
              <a:ext cx="4680520" cy="93610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115616" y="5949280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+mj-lt"/>
              </a:rPr>
              <a:t>Funkce vržení paprsku</a:t>
            </a:r>
            <a:r>
              <a:rPr lang="en-US" dirty="0" smtClean="0">
                <a:latin typeface="+mj-lt"/>
              </a:rPr>
              <a:t>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(ray casting function)</a:t>
            </a:r>
            <a:endParaRPr lang="en-US" sz="2200" dirty="0" smtClean="0">
              <a:latin typeface="+mj-lt"/>
            </a:endParaRPr>
          </a:p>
        </p:txBody>
      </p:sp>
      <p:cxnSp>
        <p:nvCxnSpPr>
          <p:cNvPr id="25" name="Straight Arrow Connector 24"/>
          <p:cNvCxnSpPr>
            <a:stCxn id="23" idx="0"/>
          </p:cNvCxnSpPr>
          <p:nvPr/>
        </p:nvCxnSpPr>
        <p:spPr>
          <a:xfrm flipV="1">
            <a:off x="2519772" y="5301208"/>
            <a:ext cx="252028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544791" y="5617815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740352" y="4744194"/>
            <a:ext cx="2790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lokálního odrazu ke globálnímu šíření světla</a:t>
            </a:r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cs-CZ" dirty="0" smtClean="0"/>
              <a:t>Dosazení za </a:t>
            </a:r>
            <a:r>
              <a:rPr lang="cs-CZ" i="1" dirty="0" smtClean="0"/>
              <a:t>L</a:t>
            </a:r>
            <a:r>
              <a:rPr lang="cs-CZ" baseline="-25000" dirty="0" smtClean="0"/>
              <a:t>i  </a:t>
            </a:r>
            <a:r>
              <a:rPr lang="cs-CZ" dirty="0" smtClean="0"/>
              <a:t>do </a:t>
            </a:r>
            <a:r>
              <a:rPr lang="cs-CZ" dirty="0"/>
              <a:t>rovnice </a:t>
            </a:r>
            <a:r>
              <a:rPr lang="cs-CZ" dirty="0" smtClean="0"/>
              <a:t>odrazu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Příchozí </a:t>
            </a:r>
            <a:r>
              <a:rPr lang="cs-CZ" dirty="0"/>
              <a:t>radiance </a:t>
            </a:r>
            <a:r>
              <a:rPr lang="cs-CZ" i="1" dirty="0"/>
              <a:t>L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dirty="0" smtClean="0"/>
              <a:t>vyloučena</a:t>
            </a:r>
            <a:r>
              <a:rPr lang="cs-CZ" dirty="0"/>
              <a:t>.</a:t>
            </a:r>
          </a:p>
          <a:p>
            <a:r>
              <a:rPr lang="cs-CZ" dirty="0"/>
              <a:t>Odchozí radiance </a:t>
            </a:r>
            <a:r>
              <a:rPr lang="cs-CZ" i="1" dirty="0" err="1"/>
              <a:t>L</a:t>
            </a:r>
            <a:r>
              <a:rPr lang="cs-CZ" baseline="-25000" dirty="0" err="1"/>
              <a:t>o</a:t>
            </a:r>
            <a:r>
              <a:rPr lang="cs-CZ" dirty="0"/>
              <a:t> popsána jako funkce </a:t>
            </a:r>
            <a:r>
              <a:rPr lang="cs-CZ" i="1" dirty="0" err="1"/>
              <a:t>L</a:t>
            </a:r>
            <a:r>
              <a:rPr lang="cs-CZ" baseline="-25000" dirty="0" err="1"/>
              <a:t>o</a:t>
            </a:r>
            <a:r>
              <a:rPr lang="cs-CZ" dirty="0"/>
              <a:t> jinde ve scéně.</a:t>
            </a:r>
            <a:endParaRPr lang="en-US" dirty="0"/>
          </a:p>
          <a:p>
            <a:pPr lvl="1"/>
            <a:endParaRPr lang="cs-CZ" dirty="0"/>
          </a:p>
        </p:txBody>
      </p:sp>
      <p:graphicFrame>
        <p:nvGraphicFramePr>
          <p:cNvPr id="164877" name="Object 13"/>
          <p:cNvGraphicFramePr>
            <a:graphicFrameLocks noChangeAspect="1"/>
          </p:cNvGraphicFramePr>
          <p:nvPr/>
        </p:nvGraphicFramePr>
        <p:xfrm>
          <a:off x="467544" y="2330127"/>
          <a:ext cx="8297862" cy="1458913"/>
        </p:xfrm>
        <a:graphic>
          <a:graphicData uri="http://schemas.openxmlformats.org/presentationml/2006/ole">
            <p:oleObj spid="_x0000_s119810" name="Rovnice" r:id="rId3" imgW="3606480" imgH="63468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Zobrazovací rovnice – </a:t>
            </a:r>
            <a:br>
              <a:rPr lang="cs-CZ"/>
            </a:br>
            <a:r>
              <a:rPr lang="cs-CZ"/>
              <a:t>				Rendering equation</a:t>
            </a: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00200"/>
            <a:ext cx="8676456" cy="4530725"/>
          </a:xfrm>
        </p:spPr>
        <p:txBody>
          <a:bodyPr/>
          <a:lstStyle/>
          <a:p>
            <a:r>
              <a:rPr lang="cs-CZ" dirty="0"/>
              <a:t>Odstranění indexu „o“ u </a:t>
            </a:r>
            <a:r>
              <a:rPr lang="cs-CZ" dirty="0" smtClean="0"/>
              <a:t>odchozí radiance</a:t>
            </a:r>
            <a:r>
              <a:rPr lang="cs-CZ" dirty="0"/>
              <a:t>: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Popis </a:t>
            </a:r>
            <a:r>
              <a:rPr lang="cs-CZ" dirty="0"/>
              <a:t>ustáleného stavu = </a:t>
            </a:r>
            <a:r>
              <a:rPr lang="cs-CZ" b="1" dirty="0"/>
              <a:t>energetické rovnováhy</a:t>
            </a:r>
            <a:r>
              <a:rPr lang="cs-CZ" dirty="0"/>
              <a:t> ve scéně</a:t>
            </a:r>
            <a:r>
              <a:rPr lang="en-US" dirty="0" smtClean="0"/>
              <a:t>.</a:t>
            </a:r>
            <a:endParaRPr lang="cs-CZ" dirty="0"/>
          </a:p>
          <a:p>
            <a:r>
              <a:rPr lang="cs-CZ" b="1" dirty="0" err="1" smtClean="0"/>
              <a:t>Rendering</a:t>
            </a:r>
            <a:r>
              <a:rPr lang="cs-CZ" dirty="0" smtClean="0"/>
              <a:t> = výpočet </a:t>
            </a:r>
            <a:r>
              <a:rPr lang="cs-CZ" i="1" dirty="0" smtClean="0"/>
              <a:t>L</a:t>
            </a:r>
            <a:r>
              <a:rPr lang="cs-CZ" dirty="0" smtClean="0"/>
              <a:t>(</a:t>
            </a:r>
            <a:r>
              <a:rPr lang="cs-CZ" b="1" dirty="0" smtClean="0"/>
              <a:t>x</a:t>
            </a:r>
            <a:r>
              <a:rPr lang="cs-CZ" dirty="0" smtClean="0"/>
              <a:t>,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dirty="0" smtClean="0"/>
              <a:t>) pro </a:t>
            </a:r>
            <a:r>
              <a:rPr lang="cs-CZ" dirty="0"/>
              <a:t>místa </a:t>
            </a:r>
            <a:r>
              <a:rPr lang="cs-CZ" dirty="0" smtClean="0"/>
              <a:t>viditelná přes </a:t>
            </a:r>
            <a:r>
              <a:rPr lang="cs-CZ" dirty="0" err="1"/>
              <a:t>pixely</a:t>
            </a:r>
            <a:r>
              <a:rPr lang="en-US" dirty="0"/>
              <a:t>.</a:t>
            </a:r>
            <a:endParaRPr lang="cs-CZ" dirty="0"/>
          </a:p>
        </p:txBody>
      </p:sp>
      <p:graphicFrame>
        <p:nvGraphicFramePr>
          <p:cNvPr id="198660" name="Object 4"/>
          <p:cNvGraphicFramePr>
            <a:graphicFrameLocks noChangeAspect="1"/>
          </p:cNvGraphicFramePr>
          <p:nvPr/>
        </p:nvGraphicFramePr>
        <p:xfrm>
          <a:off x="482600" y="2301875"/>
          <a:ext cx="8269288" cy="1516063"/>
        </p:xfrm>
        <a:graphic>
          <a:graphicData uri="http://schemas.openxmlformats.org/presentationml/2006/ole">
            <p:oleObj spid="_x0000_s120834" name="Rovnice" r:id="rId3" imgW="3593880" imgH="6602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23528" y="2204864"/>
            <a:ext cx="8568952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8" name="Rectangle 10"/>
          <p:cNvSpPr>
            <a:spLocks noChangeArrowheads="1"/>
          </p:cNvSpPr>
          <p:nvPr/>
        </p:nvSpPr>
        <p:spPr bwMode="auto">
          <a:xfrm>
            <a:off x="323528" y="1916832"/>
            <a:ext cx="7272337" cy="25202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cs-CZ" sz="2400" dirty="0">
              <a:latin typeface="+mj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cs-CZ" sz="2400" b="1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cs-CZ" sz="2400" b="1" dirty="0" smtClean="0">
                <a:latin typeface="+mj-lt"/>
              </a:rPr>
              <a:t>Rovnice odrazu (</a:t>
            </a:r>
            <a:r>
              <a:rPr lang="cs-CZ" sz="2400" b="1" dirty="0" err="1" smtClean="0">
                <a:latin typeface="+mj-lt"/>
              </a:rPr>
              <a:t>reflection</a:t>
            </a:r>
            <a:r>
              <a:rPr lang="cs-CZ" sz="2400" b="1" dirty="0" smtClean="0">
                <a:latin typeface="+mj-lt"/>
              </a:rPr>
              <a:t> </a:t>
            </a:r>
            <a:r>
              <a:rPr lang="cs-CZ" sz="2400" b="1" dirty="0" err="1" smtClean="0">
                <a:latin typeface="+mj-lt"/>
              </a:rPr>
              <a:t>equation</a:t>
            </a:r>
            <a:r>
              <a:rPr lang="cs-CZ" sz="2400" b="1" dirty="0" smtClean="0">
                <a:latin typeface="+mj-lt"/>
              </a:rPr>
              <a:t>)</a:t>
            </a:r>
            <a:endParaRPr lang="cs-CZ" sz="2400" b="1" dirty="0">
              <a:latin typeface="+mj-lt"/>
            </a:endParaRP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cs-CZ" sz="2200" dirty="0">
                <a:latin typeface="+mj-lt"/>
              </a:rPr>
              <a:t>popisuje </a:t>
            </a:r>
            <a:r>
              <a:rPr lang="cs-CZ" sz="2200" b="1" dirty="0">
                <a:latin typeface="+mj-lt"/>
              </a:rPr>
              <a:t>lokální odraz světla </a:t>
            </a:r>
            <a:r>
              <a:rPr lang="cs-CZ" sz="2200" dirty="0">
                <a:latin typeface="+mj-lt"/>
              </a:rPr>
              <a:t>v jednom místě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cs-CZ" sz="2200" dirty="0">
                <a:latin typeface="+mj-lt"/>
              </a:rPr>
              <a:t>Integrál, pomocí něhož lze spočítat odchozí radianci z příchozí radiance v daném bodě</a:t>
            </a:r>
            <a:endParaRPr lang="en-US" sz="2200" dirty="0">
              <a:latin typeface="+mj-lt"/>
            </a:endParaRPr>
          </a:p>
        </p:txBody>
      </p:sp>
      <p:sp>
        <p:nvSpPr>
          <p:cNvPr id="165899" name="Rectangle 11"/>
          <p:cNvSpPr>
            <a:spLocks noChangeArrowheads="1"/>
          </p:cNvSpPr>
          <p:nvPr/>
        </p:nvSpPr>
        <p:spPr bwMode="auto">
          <a:xfrm>
            <a:off x="1043608" y="4581648"/>
            <a:ext cx="7920880" cy="21597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cs-CZ" sz="2400" dirty="0">
              <a:latin typeface="+mj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cs-CZ" sz="2400" b="1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cs-CZ" sz="2400" b="1" dirty="0" smtClean="0">
                <a:latin typeface="+mj-lt"/>
              </a:rPr>
              <a:t>Zobrazovací rovnice (</a:t>
            </a:r>
            <a:r>
              <a:rPr lang="cs-CZ" sz="2400" b="1" dirty="0" err="1" smtClean="0">
                <a:latin typeface="+mj-lt"/>
              </a:rPr>
              <a:t>rendering</a:t>
            </a:r>
            <a:r>
              <a:rPr lang="cs-CZ" sz="2400" b="1" dirty="0" smtClean="0">
                <a:latin typeface="+mj-lt"/>
              </a:rPr>
              <a:t> </a:t>
            </a:r>
            <a:r>
              <a:rPr lang="cs-CZ" sz="2400" b="1" dirty="0" err="1" smtClean="0">
                <a:latin typeface="+mj-lt"/>
              </a:rPr>
              <a:t>equation</a:t>
            </a:r>
            <a:r>
              <a:rPr lang="cs-CZ" sz="2400" b="1" dirty="0" smtClean="0">
                <a:latin typeface="+mj-lt"/>
              </a:rPr>
              <a:t>)</a:t>
            </a:r>
            <a:endParaRPr lang="cs-CZ" sz="2400" b="1" dirty="0">
              <a:latin typeface="+mj-lt"/>
            </a:endParaRP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cs-CZ" sz="2200" dirty="0">
                <a:latin typeface="+mj-lt"/>
              </a:rPr>
              <a:t>Podmínka na </a:t>
            </a:r>
            <a:r>
              <a:rPr lang="cs-CZ" sz="2200" b="1" dirty="0">
                <a:latin typeface="+mj-lt"/>
              </a:rPr>
              <a:t>globální rozložení světla ve scéně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cs-CZ" sz="2200" dirty="0">
                <a:latin typeface="+mj-lt"/>
              </a:rPr>
              <a:t>Integrální rovnice – neznámá </a:t>
            </a:r>
            <a:r>
              <a:rPr lang="cs-CZ" sz="2200" i="1" dirty="0">
                <a:latin typeface="+mj-lt"/>
              </a:rPr>
              <a:t>L</a:t>
            </a:r>
            <a:r>
              <a:rPr lang="cs-CZ" sz="2200" dirty="0">
                <a:latin typeface="+mj-lt"/>
              </a:rPr>
              <a:t> vlevo i vpravo</a:t>
            </a:r>
            <a:endParaRPr lang="en-US" sz="2200" dirty="0">
              <a:latin typeface="+mj-lt"/>
            </a:endParaRP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91264" cy="1139825"/>
          </a:xfrm>
        </p:spPr>
        <p:txBody>
          <a:bodyPr/>
          <a:lstStyle/>
          <a:p>
            <a:r>
              <a:rPr lang="cs-CZ" dirty="0" smtClean="0"/>
              <a:t>Rovnice </a:t>
            </a:r>
            <a:r>
              <a:rPr lang="cs-CZ" dirty="0"/>
              <a:t>odrazu </a:t>
            </a:r>
            <a:r>
              <a:rPr lang="cs-CZ" dirty="0" smtClean="0"/>
              <a:t>vs.  </a:t>
            </a:r>
            <a:br>
              <a:rPr lang="cs-CZ" dirty="0" smtClean="0"/>
            </a:br>
            <a:r>
              <a:rPr lang="cs-CZ" dirty="0" smtClean="0"/>
              <a:t>				zobrazovací rovnice</a:t>
            </a:r>
            <a:endParaRPr lang="en-US" dirty="0"/>
          </a:p>
        </p:txBody>
      </p:sp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1222375" y="4873625"/>
          <a:ext cx="7707313" cy="571500"/>
        </p:xfrm>
        <a:graphic>
          <a:graphicData uri="http://schemas.openxmlformats.org/presentationml/2006/ole">
            <p:oleObj spid="_x0000_s121858" name="Rovnice" r:id="rId3" imgW="4267080" imgH="317160" progId="Equation.3">
              <p:embed/>
            </p:oleObj>
          </a:graphicData>
        </a:graphic>
      </p:graphicFrame>
      <p:graphicFrame>
        <p:nvGraphicFramePr>
          <p:cNvPr id="165894" name="Object 6"/>
          <p:cNvGraphicFramePr>
            <a:graphicFrameLocks noChangeAspect="1"/>
          </p:cNvGraphicFramePr>
          <p:nvPr/>
        </p:nvGraphicFramePr>
        <p:xfrm>
          <a:off x="466775" y="2132856"/>
          <a:ext cx="7011987" cy="571500"/>
        </p:xfrm>
        <a:graphic>
          <a:graphicData uri="http://schemas.openxmlformats.org/presentationml/2006/ole">
            <p:oleObj spid="_x0000_s121859" name="Rovnice" r:id="rId4" imgW="3848040" imgH="317160" progId="Equation.3">
              <p:embed/>
            </p:oleObj>
          </a:graphicData>
        </a:graphic>
      </p:graphicFrame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539750" y="1412776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cs-CZ" sz="2400" dirty="0">
                <a:latin typeface="+mj-lt"/>
              </a:rPr>
              <a:t>Podobný tvar – </a:t>
            </a:r>
            <a:r>
              <a:rPr lang="cs-CZ" sz="2400" dirty="0" smtClean="0">
                <a:latin typeface="+mj-lt"/>
              </a:rPr>
              <a:t>jiný význam</a:t>
            </a:r>
            <a:endParaRPr lang="cs-CZ" sz="2400" dirty="0">
              <a:latin typeface="+mj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Rendering</a:t>
            </a:r>
            <a:r>
              <a:rPr lang="cs-CZ" dirty="0" smtClean="0"/>
              <a:t> </a:t>
            </a:r>
            <a:r>
              <a:rPr lang="cs-CZ" dirty="0" err="1" smtClean="0"/>
              <a:t>Equation</a:t>
            </a:r>
            <a:r>
              <a:rPr lang="cs-CZ" dirty="0" smtClean="0"/>
              <a:t> – </a:t>
            </a:r>
            <a:r>
              <a:rPr lang="cs-CZ" dirty="0" err="1" smtClean="0"/>
              <a:t>Kajiya</a:t>
            </a:r>
            <a:r>
              <a:rPr lang="cs-CZ" dirty="0" smtClean="0"/>
              <a:t> 1986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6" name="Picture 2" descr="rende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6222" y="1196752"/>
            <a:ext cx="5331556" cy="504056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4874</TotalTime>
  <Words>1386</Words>
  <Application>Microsoft Office PowerPoint</Application>
  <PresentationFormat>On-screen Show (4:3)</PresentationFormat>
  <Paragraphs>365</Paragraphs>
  <Slides>41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Hrany</vt:lpstr>
      <vt:lpstr>Rovnice</vt:lpstr>
      <vt:lpstr>Equation</vt:lpstr>
      <vt:lpstr>Počítačová grafika III – Zobrazovací rovnice a její řešení</vt:lpstr>
      <vt:lpstr>BRDF</vt:lpstr>
      <vt:lpstr>Rovnice odrazu</vt:lpstr>
      <vt:lpstr>Rovnice odrazu</vt:lpstr>
      <vt:lpstr>Od lokálního odrazu ke globálnímu šíření světla</vt:lpstr>
      <vt:lpstr>Od lokálního odrazu ke globálnímu šíření světla</vt:lpstr>
      <vt:lpstr>Zobrazovací rovnice –      Rendering equation</vt:lpstr>
      <vt:lpstr>Rovnice odrazu vs.       zobrazovací rovnice</vt:lpstr>
      <vt:lpstr>Rendering Equation – Kajiya 1986</vt:lpstr>
      <vt:lpstr>Kompletní formulace problému</vt:lpstr>
      <vt:lpstr>Úhlová a plošná forma ZR </vt:lpstr>
      <vt:lpstr>Zobrazovací rovnice – úhly vs plochy</vt:lpstr>
      <vt:lpstr>Zobrazovací rovnice – úhly vs plochy</vt:lpstr>
      <vt:lpstr>Integrál přes úhly</vt:lpstr>
      <vt:lpstr>Integrál přes plochy</vt:lpstr>
      <vt:lpstr>Způsoby řešení zobrazovací rovnice</vt:lpstr>
      <vt:lpstr>Způsoby řešení ZR</vt:lpstr>
      <vt:lpstr>Způsoby řešení ZR</vt:lpstr>
      <vt:lpstr>Od zobrazovací rovnice k radiační metodě   </vt:lpstr>
      <vt:lpstr>Od zobrazovací rovnice k radiozitě</vt:lpstr>
      <vt:lpstr>Od zobrazovací rovnice k radiozitě</vt:lpstr>
      <vt:lpstr>Od zobrazovací rovnice k radiozitě</vt:lpstr>
      <vt:lpstr>Od zobrazovací rovnice k radiozitě</vt:lpstr>
      <vt:lpstr>Klasická radiozitní rovnice</vt:lpstr>
      <vt:lpstr>Radiační metoda</vt:lpstr>
      <vt:lpstr>Vyjádření ZR pomocí integrálního operátoru </vt:lpstr>
      <vt:lpstr>ZR je integrální rovnice</vt:lpstr>
      <vt:lpstr>Lineární operátory</vt:lpstr>
      <vt:lpstr>Transportní operátor </vt:lpstr>
      <vt:lpstr>Řešení ZR v operátorovém tvaru </vt:lpstr>
      <vt:lpstr>Expanze zobrazovací rovnice</vt:lpstr>
      <vt:lpstr>Expanze zobrazovací rovnice</vt:lpstr>
      <vt:lpstr>Jiné odvození Neumannovy řady</vt:lpstr>
      <vt:lpstr>Postupné aproximace</vt:lpstr>
      <vt:lpstr>Postupné aproximace</vt:lpstr>
      <vt:lpstr>Kontraktivita T</vt:lpstr>
      <vt:lpstr>Čeho jsme tím dosáhli?</vt:lpstr>
      <vt:lpstr>Co to tedy vlastně počítáme?</vt:lpstr>
      <vt:lpstr>Cesty vs. Rekurze: Otázka interpretace</vt:lpstr>
      <vt:lpstr>Rekurzivní interpretace</vt:lpstr>
      <vt:lpstr>Závěr</vt:lpstr>
    </vt:vector>
  </TitlesOfParts>
  <Company>CTU Prague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Zobrazovací rovnice a její řešení - Počítačová grafika III (NPGR010)</dc:title>
  <dc:creator>Jaroslav Křivánek</dc:creator>
  <cp:lastModifiedBy>Jaroslav Křivánek</cp:lastModifiedBy>
  <cp:revision>3035</cp:revision>
  <dcterms:created xsi:type="dcterms:W3CDTF">2006-11-17T09:10:54Z</dcterms:created>
  <dcterms:modified xsi:type="dcterms:W3CDTF">2011-11-18T14:11:20Z</dcterms:modified>
</cp:coreProperties>
</file>