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775" r:id="rId2"/>
    <p:sldMasterId id="2147483794" r:id="rId3"/>
  </p:sldMasterIdLst>
  <p:notesMasterIdLst>
    <p:notesMasterId r:id="rId72"/>
  </p:notesMasterIdLst>
  <p:sldIdLst>
    <p:sldId id="306" r:id="rId4"/>
    <p:sldId id="622" r:id="rId5"/>
    <p:sldId id="682" r:id="rId6"/>
    <p:sldId id="661" r:id="rId7"/>
    <p:sldId id="630" r:id="rId8"/>
    <p:sldId id="693" r:id="rId9"/>
    <p:sldId id="711" r:id="rId10"/>
    <p:sldId id="712" r:id="rId11"/>
    <p:sldId id="713" r:id="rId12"/>
    <p:sldId id="714" r:id="rId13"/>
    <p:sldId id="715" r:id="rId14"/>
    <p:sldId id="716" r:id="rId15"/>
    <p:sldId id="717" r:id="rId16"/>
    <p:sldId id="718" r:id="rId17"/>
    <p:sldId id="719" r:id="rId18"/>
    <p:sldId id="720" r:id="rId19"/>
    <p:sldId id="721" r:id="rId20"/>
    <p:sldId id="722" r:id="rId21"/>
    <p:sldId id="723" r:id="rId22"/>
    <p:sldId id="724" r:id="rId23"/>
    <p:sldId id="725" r:id="rId24"/>
    <p:sldId id="726" r:id="rId25"/>
    <p:sldId id="727" r:id="rId26"/>
    <p:sldId id="730" r:id="rId27"/>
    <p:sldId id="731" r:id="rId28"/>
    <p:sldId id="732" r:id="rId29"/>
    <p:sldId id="733" r:id="rId30"/>
    <p:sldId id="734" r:id="rId31"/>
    <p:sldId id="735" r:id="rId32"/>
    <p:sldId id="736" r:id="rId33"/>
    <p:sldId id="737" r:id="rId34"/>
    <p:sldId id="738" r:id="rId35"/>
    <p:sldId id="739" r:id="rId36"/>
    <p:sldId id="740" r:id="rId37"/>
    <p:sldId id="741" r:id="rId38"/>
    <p:sldId id="742" r:id="rId39"/>
    <p:sldId id="744" r:id="rId40"/>
    <p:sldId id="745" r:id="rId41"/>
    <p:sldId id="746" r:id="rId42"/>
    <p:sldId id="747" r:id="rId43"/>
    <p:sldId id="748" r:id="rId44"/>
    <p:sldId id="749" r:id="rId45"/>
    <p:sldId id="750" r:id="rId46"/>
    <p:sldId id="752" r:id="rId47"/>
    <p:sldId id="751" r:id="rId48"/>
    <p:sldId id="687" r:id="rId49"/>
    <p:sldId id="753" r:id="rId50"/>
    <p:sldId id="758" r:id="rId51"/>
    <p:sldId id="754" r:id="rId52"/>
    <p:sldId id="755" r:id="rId53"/>
    <p:sldId id="756" r:id="rId54"/>
    <p:sldId id="757" r:id="rId55"/>
    <p:sldId id="759" r:id="rId56"/>
    <p:sldId id="692" r:id="rId57"/>
    <p:sldId id="760" r:id="rId58"/>
    <p:sldId id="762" r:id="rId59"/>
    <p:sldId id="763" r:id="rId60"/>
    <p:sldId id="764" r:id="rId61"/>
    <p:sldId id="765" r:id="rId62"/>
    <p:sldId id="766" r:id="rId63"/>
    <p:sldId id="767" r:id="rId64"/>
    <p:sldId id="768" r:id="rId65"/>
    <p:sldId id="688" r:id="rId66"/>
    <p:sldId id="689" r:id="rId67"/>
    <p:sldId id="690" r:id="rId68"/>
    <p:sldId id="691" r:id="rId69"/>
    <p:sldId id="769" r:id="rId70"/>
    <p:sldId id="770" r:id="rId71"/>
  </p:sldIdLst>
  <p:sldSz cx="9144000" cy="6858000" type="screen4x3"/>
  <p:notesSz cx="6797675" cy="9874250"/>
  <p:defaultTextStyle>
    <a:defPPr>
      <a:defRPr lang="en-US"/>
    </a:defPPr>
    <a:lvl1pPr algn="l" rtl="0" fontAlgn="base">
      <a:spcBef>
        <a:spcPct val="0"/>
      </a:spcBef>
      <a:spcAft>
        <a:spcPct val="0"/>
      </a:spcAft>
      <a:defRPr kern="1200">
        <a:solidFill>
          <a:schemeClr val="tx1"/>
        </a:solidFill>
        <a:latin typeface="Lucida Console" pitchFamily="49" charset="0"/>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99FF"/>
    <a:srgbClr val="00FF00"/>
    <a:srgbClr val="FFCC00"/>
    <a:srgbClr val="FFFF00"/>
    <a:srgbClr val="FF00FF"/>
    <a:srgbClr val="00FFFF"/>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83250" autoAdjust="0"/>
  </p:normalViewPr>
  <p:slideViewPr>
    <p:cSldViewPr>
      <p:cViewPr>
        <p:scale>
          <a:sx n="60" d="100"/>
          <a:sy n="60" d="100"/>
        </p:scale>
        <p:origin x="-2244" y="-89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9635" name="Rectangle 3"/>
          <p:cNvSpPr>
            <a:spLocks noGrp="1" noChangeArrowheads="1"/>
          </p:cNvSpPr>
          <p:nvPr>
            <p:ph type="dt" idx="1"/>
          </p:nvPr>
        </p:nvSpPr>
        <p:spPr bwMode="auto">
          <a:xfrm>
            <a:off x="3850443"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679768" y="4690269"/>
            <a:ext cx="5438140" cy="4443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Klepnutím lze upravit styly předlohy textu.</a:t>
            </a:r>
          </a:p>
          <a:p>
            <a:pPr lvl="1"/>
            <a:r>
              <a:rPr lang="en-US" noProof="0" smtClean="0"/>
              <a:t>Druhá úroveň</a:t>
            </a:r>
          </a:p>
          <a:p>
            <a:pPr lvl="2"/>
            <a:r>
              <a:rPr lang="en-US" noProof="0" smtClean="0"/>
              <a:t>Třetí úroveň</a:t>
            </a:r>
          </a:p>
          <a:p>
            <a:pPr lvl="3"/>
            <a:r>
              <a:rPr lang="en-US" noProof="0" smtClean="0"/>
              <a:t>Čtvrtá úroveň</a:t>
            </a:r>
          </a:p>
          <a:p>
            <a:pPr lvl="4"/>
            <a:r>
              <a:rPr lang="en-US" noProof="0" smtClean="0"/>
              <a:t>Pátá úroveň</a:t>
            </a:r>
          </a:p>
        </p:txBody>
      </p:sp>
      <p:sp>
        <p:nvSpPr>
          <p:cNvPr id="69638" name="Rectangle 6"/>
          <p:cNvSpPr>
            <a:spLocks noGrp="1" noChangeArrowheads="1"/>
          </p:cNvSpPr>
          <p:nvPr>
            <p:ph type="ftr" sz="quarter" idx="4"/>
          </p:nvPr>
        </p:nvSpPr>
        <p:spPr bwMode="auto">
          <a:xfrm>
            <a:off x="0"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9639" name="Rectangle 7"/>
          <p:cNvSpPr>
            <a:spLocks noGrp="1" noChangeArrowheads="1"/>
          </p:cNvSpPr>
          <p:nvPr>
            <p:ph type="sldNum" sz="quarter" idx="5"/>
          </p:nvPr>
        </p:nvSpPr>
        <p:spPr bwMode="auto">
          <a:xfrm>
            <a:off x="3850443"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193184A-B19B-4B8E-9E7D-76FD5B3FD12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BF779D-0584-4A43-AC56-AF9684321C56}" type="slidenum">
              <a:rPr lang="en-US">
                <a:solidFill>
                  <a:prstClr val="black"/>
                </a:solidFill>
              </a:rPr>
              <a:pPr/>
              <a:t>18</a:t>
            </a:fld>
            <a:endParaRPr lang="en-US">
              <a:solidFill>
                <a:prstClr val="black"/>
              </a:solidFill>
            </a:endParaRPr>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a:xfrm>
            <a:off x="906357" y="4690269"/>
            <a:ext cx="4984962" cy="4443413"/>
          </a:xfrm>
        </p:spPr>
        <p:txBody>
          <a:bodyPr/>
          <a:lstStyle/>
          <a:p>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880ACE-343E-4B5E-8BD4-F94D2DC2E39F}" type="slidenum">
              <a:rPr lang="en-US">
                <a:solidFill>
                  <a:prstClr val="black"/>
                </a:solidFill>
              </a:rPr>
              <a:pPr/>
              <a:t>19</a:t>
            </a:fld>
            <a:endParaRPr lang="en-US">
              <a:solidFill>
                <a:prstClr val="black"/>
              </a:solidFill>
            </a:endParaRPr>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a:xfrm>
            <a:off x="906357" y="4690269"/>
            <a:ext cx="4984962" cy="4443413"/>
          </a:xfrm>
        </p:spPr>
        <p:txBody>
          <a:bodyPr/>
          <a:lstStyle/>
          <a:p>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A381B1-10F4-4858-8284-768E06DC0297}" type="slidenum">
              <a:rPr lang="en-US">
                <a:solidFill>
                  <a:prstClr val="black"/>
                </a:solidFill>
              </a:rPr>
              <a:pPr/>
              <a:t>20</a:t>
            </a:fld>
            <a:endParaRPr lang="en-US">
              <a:solidFill>
                <a:prstClr val="black"/>
              </a:solidFill>
            </a:endParaRPr>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a:xfrm>
            <a:off x="904785" y="4690269"/>
            <a:ext cx="4988109" cy="4443413"/>
          </a:xfrm>
        </p:spPr>
        <p:txBody>
          <a:bodyPr/>
          <a:lstStyle/>
          <a:p>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A381B1-10F4-4858-8284-768E06DC0297}" type="slidenum">
              <a:rPr lang="en-US">
                <a:solidFill>
                  <a:prstClr val="black"/>
                </a:solidFill>
              </a:rPr>
              <a:pPr/>
              <a:t>21</a:t>
            </a:fld>
            <a:endParaRPr lang="en-US">
              <a:solidFill>
                <a:prstClr val="black"/>
              </a:solidFill>
            </a:endParaRPr>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a:xfrm>
            <a:off x="904785" y="4690269"/>
            <a:ext cx="4988109" cy="4443413"/>
          </a:xfrm>
        </p:spPr>
        <p:txBody>
          <a:bodyPr/>
          <a:lstStyle/>
          <a:p>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8DF18D-16E2-4506-8897-098F1C530BA0}" type="slidenum">
              <a:rPr lang="en-US">
                <a:solidFill>
                  <a:prstClr val="black"/>
                </a:solidFill>
              </a:rPr>
              <a:pPr/>
              <a:t>22</a:t>
            </a:fld>
            <a:endParaRPr lang="en-US">
              <a:solidFill>
                <a:prstClr val="black"/>
              </a:solidFill>
            </a:endParaRPr>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a:xfrm>
            <a:off x="906357" y="4690269"/>
            <a:ext cx="4984962" cy="4443413"/>
          </a:xfrm>
        </p:spPr>
        <p:txBody>
          <a:bodyPr/>
          <a:lstStyle/>
          <a:p>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a:noFill/>
        </p:spPr>
        <p:txBody>
          <a:bodyPr/>
          <a:lstStyle/>
          <a:p>
            <a:r>
              <a:rPr lang="cs-CZ">
                <a:solidFill>
                  <a:prstClr val="black"/>
                </a:solidFill>
              </a:rPr>
              <a:t>Practical Global Illumination With Irradiance Caching </a:t>
            </a:r>
            <a:endParaRPr lang="en-US">
              <a:solidFill>
                <a:prstClr val="black"/>
              </a:solidFill>
            </a:endParaRPr>
          </a:p>
          <a:p>
            <a:r>
              <a:rPr lang="en-US">
                <a:solidFill>
                  <a:prstClr val="black"/>
                </a:solidFill>
              </a:rPr>
              <a:t>(SIGRAPH 2008 Class)</a:t>
            </a:r>
            <a:endParaRPr lang="cs-CZ">
              <a:solidFill>
                <a:prstClr val="black"/>
              </a:solidFill>
            </a:endParaRPr>
          </a:p>
        </p:txBody>
      </p:sp>
      <p:sp>
        <p:nvSpPr>
          <p:cNvPr id="103427" name="Rectangle 3"/>
          <p:cNvSpPr>
            <a:spLocks noGrp="1" noChangeArrowheads="1"/>
          </p:cNvSpPr>
          <p:nvPr>
            <p:ph type="dt" sz="quarter" idx="1"/>
          </p:nvPr>
        </p:nvSpPr>
        <p:spPr>
          <a:noFill/>
        </p:spPr>
        <p:txBody>
          <a:bodyPr/>
          <a:lstStyle/>
          <a:p>
            <a:r>
              <a:rPr lang="en-US">
                <a:solidFill>
                  <a:prstClr val="black"/>
                </a:solidFill>
              </a:rPr>
              <a:t>August 2008</a:t>
            </a:r>
            <a:endParaRPr lang="cs-CZ">
              <a:solidFill>
                <a:prstClr val="black"/>
              </a:solidFill>
            </a:endParaRPr>
          </a:p>
        </p:txBody>
      </p:sp>
      <p:sp>
        <p:nvSpPr>
          <p:cNvPr id="103428" name="Rectangle 6"/>
          <p:cNvSpPr>
            <a:spLocks noGrp="1" noChangeArrowheads="1"/>
          </p:cNvSpPr>
          <p:nvPr>
            <p:ph type="ftr" sz="quarter" idx="4"/>
          </p:nvPr>
        </p:nvSpPr>
        <p:spPr>
          <a:noFill/>
        </p:spPr>
        <p:txBody>
          <a:bodyPr/>
          <a:lstStyle/>
          <a:p>
            <a:r>
              <a:rPr lang="en-US">
                <a:solidFill>
                  <a:prstClr val="black"/>
                </a:solidFill>
              </a:rPr>
              <a:t>J. K</a:t>
            </a:r>
            <a:r>
              <a:rPr lang="cs-CZ">
                <a:solidFill>
                  <a:prstClr val="black"/>
                </a:solidFill>
              </a:rPr>
              <a:t>řivánek</a:t>
            </a:r>
          </a:p>
        </p:txBody>
      </p:sp>
      <p:sp>
        <p:nvSpPr>
          <p:cNvPr id="103429" name="Rectangle 2"/>
          <p:cNvSpPr>
            <a:spLocks noGrp="1" noRot="1" noChangeAspect="1" noChangeArrowheads="1" noTextEdit="1"/>
          </p:cNvSpPr>
          <p:nvPr>
            <p:ph type="sldImg"/>
          </p:nvPr>
        </p:nvSpPr>
        <p:spPr>
          <a:ln/>
        </p:spPr>
      </p:sp>
      <p:sp>
        <p:nvSpPr>
          <p:cNvPr id="10343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BF779D-0584-4A43-AC56-AF9684321C56}" type="slidenum">
              <a:rPr lang="en-US">
                <a:solidFill>
                  <a:prstClr val="black"/>
                </a:solidFill>
              </a:rPr>
              <a:pPr/>
              <a:t>25</a:t>
            </a:fld>
            <a:endParaRPr lang="en-US">
              <a:solidFill>
                <a:prstClr val="black"/>
              </a:solidFill>
            </a:endParaRPr>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a:xfrm>
            <a:off x="906357" y="4690269"/>
            <a:ext cx="4984962" cy="4443413"/>
          </a:xfrm>
        </p:spPr>
        <p:txBody>
          <a:bodyPr/>
          <a:lstStyle/>
          <a:p>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6E71F2-E499-43A4-AFC4-F18CB6206937}" type="slidenum">
              <a:rPr lang="en-US">
                <a:solidFill>
                  <a:prstClr val="black"/>
                </a:solidFill>
              </a:rPr>
              <a:pPr/>
              <a:t>30</a:t>
            </a:fld>
            <a:endParaRPr lang="en-US">
              <a:solidFill>
                <a:prstClr val="black"/>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xfrm>
            <a:off x="906357" y="4690269"/>
            <a:ext cx="4984962" cy="4443413"/>
          </a:xfrm>
        </p:spPr>
        <p:txBody>
          <a:bodyPr/>
          <a:lstStyle/>
          <a:p>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A28D7B-390E-4936-9A59-7A6A0A88ADE2}" type="slidenum">
              <a:rPr lang="en-US">
                <a:solidFill>
                  <a:prstClr val="black"/>
                </a:solidFill>
              </a:rPr>
              <a:pPr/>
              <a:t>31</a:t>
            </a:fld>
            <a:endParaRPr lang="en-US">
              <a:solidFill>
                <a:prstClr val="black"/>
              </a:solidFill>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xfrm>
            <a:off x="906357" y="4690269"/>
            <a:ext cx="4984962" cy="4443413"/>
          </a:xfrm>
        </p:spPr>
        <p:txBody>
          <a:bodyPr/>
          <a:lstStyle/>
          <a:p>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evaluate the translational</a:t>
            </a:r>
            <a:r>
              <a:rPr lang="en-US" baseline="0" dirty="0" smtClean="0"/>
              <a:t> gradients efficiently and comfortably, it is beneficial to first shoot rays for all hemisphere cell and record the incoming radiance </a:t>
            </a:r>
            <a:r>
              <a:rPr lang="en-US" i="1" baseline="0" dirty="0" err="1" smtClean="0"/>
              <a:t>L</a:t>
            </a:r>
            <a:r>
              <a:rPr lang="en-US" i="1" baseline="-25000" dirty="0" err="1" smtClean="0"/>
              <a:t>j</a:t>
            </a:r>
            <a:r>
              <a:rPr lang="en-US" baseline="-25000" dirty="0" err="1" smtClean="0"/>
              <a:t>,</a:t>
            </a:r>
            <a:r>
              <a:rPr lang="en-US" i="1" baseline="-25000" dirty="0" err="1" smtClean="0"/>
              <a:t>k</a:t>
            </a:r>
            <a:r>
              <a:rPr lang="en-US" baseline="0" dirty="0" smtClean="0"/>
              <a:t> and the hit distance </a:t>
            </a:r>
            <a:r>
              <a:rPr lang="en-US" i="1" baseline="0" dirty="0" err="1" smtClean="0"/>
              <a:t>r</a:t>
            </a:r>
            <a:r>
              <a:rPr lang="en-US" i="1" baseline="-25000" dirty="0" err="1" smtClean="0"/>
              <a:t>j</a:t>
            </a:r>
            <a:r>
              <a:rPr lang="en-US" baseline="-25000" dirty="0" err="1" smtClean="0"/>
              <a:t>,</a:t>
            </a:r>
            <a:r>
              <a:rPr lang="en-US" i="1" baseline="-25000" dirty="0" err="1" smtClean="0"/>
              <a:t>k</a:t>
            </a:r>
            <a:r>
              <a:rPr lang="en-US" baseline="0" dirty="0" smtClean="0"/>
              <a:t> in a 2-D table indexed by </a:t>
            </a:r>
            <a:r>
              <a:rPr lang="en-US" i="1" baseline="0" dirty="0" smtClean="0"/>
              <a:t>j</a:t>
            </a:r>
            <a:r>
              <a:rPr lang="en-US" baseline="0" dirty="0" smtClean="0"/>
              <a:t> and </a:t>
            </a:r>
            <a:r>
              <a:rPr lang="en-US" i="1" baseline="0" dirty="0" smtClean="0"/>
              <a:t>k</a:t>
            </a:r>
            <a:r>
              <a:rPr lang="en-US" baseline="0" dirty="0" smtClean="0"/>
              <a:t>. With such a table it is then easy to evaluate the sums above.</a:t>
            </a:r>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solidFill>
                  <a:prstClr val="black"/>
                </a:solidFill>
              </a:rPr>
              <a:pPr/>
              <a:t>35</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8551BB-AE2C-43EC-8581-FB579577414E}" type="slidenum">
              <a:rPr lang="en-US">
                <a:solidFill>
                  <a:prstClr val="black"/>
                </a:solidFill>
              </a:rPr>
              <a:pPr/>
              <a:t>7</a:t>
            </a:fld>
            <a:endParaRPr lang="en-US">
              <a:solidFill>
                <a:prstClr val="black"/>
              </a:solidFill>
            </a:endParaRPr>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a:xfrm>
            <a:off x="904785" y="4690269"/>
            <a:ext cx="4988109" cy="4443413"/>
          </a:xfrm>
        </p:spPr>
        <p:txBody>
          <a:bodyPr/>
          <a:lstStyle/>
          <a:p>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8DF18D-16E2-4506-8897-098F1C530BA0}" type="slidenum">
              <a:rPr lang="en-US">
                <a:solidFill>
                  <a:prstClr val="black"/>
                </a:solidFill>
              </a:rPr>
              <a:pPr/>
              <a:t>36</a:t>
            </a:fld>
            <a:endParaRPr lang="en-US">
              <a:solidFill>
                <a:prstClr val="black"/>
              </a:solidFill>
            </a:endParaRPr>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a:xfrm>
            <a:off x="906357" y="4690269"/>
            <a:ext cx="4984962" cy="4443413"/>
          </a:xfrm>
        </p:spPr>
        <p:txBody>
          <a:bodyPr/>
          <a:lstStyle/>
          <a:p>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BCBEA4-9645-4E4F-9DFF-29B27C19EDAB}" type="slidenum">
              <a:rPr lang="en-US">
                <a:solidFill>
                  <a:prstClr val="black"/>
                </a:solidFill>
              </a:rPr>
              <a:pPr/>
              <a:t>37</a:t>
            </a:fld>
            <a:endParaRPr lang="en-US">
              <a:solidFill>
                <a:prstClr val="black"/>
              </a:solidFill>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a:xfrm>
            <a:off x="904785" y="4690269"/>
            <a:ext cx="4988109" cy="4443413"/>
          </a:xfrm>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1268" name="Slide Number Placeholder 3"/>
          <p:cNvSpPr>
            <a:spLocks noGrp="1"/>
          </p:cNvSpPr>
          <p:nvPr>
            <p:ph type="sldNum" sz="quarter" idx="5"/>
          </p:nvPr>
        </p:nvSpPr>
        <p:spPr>
          <a:noFill/>
        </p:spPr>
        <p:txBody>
          <a:bodyPr/>
          <a:lstStyle/>
          <a:p>
            <a:fld id="{EDE419E9-D6E7-402A-9CD7-FE186AB54436}" type="slidenum">
              <a:rPr lang="en-US" smtClean="0"/>
              <a:pPr/>
              <a:t>54</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14C9A554-966D-405B-A692-E3F6116FC761}" type="slidenum">
              <a:rPr lang="en-US">
                <a:solidFill>
                  <a:srgbClr val="000000"/>
                </a:solidFill>
                <a:latin typeface="Arial" pitchFamily="34" charset="0"/>
              </a:rPr>
              <a:pPr/>
              <a:t>56</a:t>
            </a:fld>
            <a:endParaRPr lang="en-US">
              <a:solidFill>
                <a:srgbClr val="000000"/>
              </a:solidFill>
              <a:latin typeface="Arial" pitchFamily="34" charset="0"/>
            </a:endParaRPr>
          </a:p>
        </p:txBody>
      </p:sp>
      <p:sp>
        <p:nvSpPr>
          <p:cNvPr id="61443" name="Rectangle 2"/>
          <p:cNvSpPr>
            <a:spLocks noGrp="1" noRot="1" noChangeAspect="1" noChangeArrowheads="1" noTextEdit="1"/>
          </p:cNvSpPr>
          <p:nvPr>
            <p:ph type="sldImg"/>
          </p:nvPr>
        </p:nvSpPr>
        <p:spPr>
          <a:xfrm>
            <a:off x="941388" y="749300"/>
            <a:ext cx="4918075" cy="3689350"/>
          </a:xfrm>
          <a:ln/>
        </p:spPr>
      </p:sp>
      <p:sp>
        <p:nvSpPr>
          <p:cNvPr id="61444" name="Rectangle 3"/>
          <p:cNvSpPr>
            <a:spLocks noGrp="1" noChangeArrowheads="1"/>
          </p:cNvSpPr>
          <p:nvPr>
            <p:ph type="body" idx="1"/>
          </p:nvPr>
        </p:nvSpPr>
        <p:spPr>
          <a:xfrm>
            <a:off x="906357" y="4690269"/>
            <a:ext cx="4984962" cy="4443413"/>
          </a:xfrm>
          <a:noFill/>
          <a:ln/>
        </p:spPr>
        <p:txBody>
          <a:bodyPr/>
          <a:lstStyle/>
          <a:p>
            <a:endParaRPr lang="en-US" dirty="0"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2FD7B67A-19DF-4C65-905B-A49E0CBA8819}" type="slidenum">
              <a:rPr lang="en-US" smtClean="0"/>
              <a:pPr/>
              <a:t>58</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r>
              <a:rPr lang="en-US" smtClean="0"/>
              <a:t>The grand challenge #2 is rendering difficult scenes like the one shown here, where essentially all the known GI algorithms fail (or take ages to render the image). The problem is that it’s really hard to make these algorithms find some difficult light paths. Consider the light path shown in the image, where the light coming from the light source is reflected off the metal surface, refracted on the glass, scattered inside the egg white and the yolk, then focused by refractions on the glass and finally reflected off the metal countertop toward the camera. This is a nightmare for all existing GI algorithms. Yet, there’s nothing strange about the scene, so it’d be cool if we could render scenes like this easily. </a:t>
            </a:r>
          </a:p>
          <a:p>
            <a:endParaRPr lang="en-US" smtClean="0"/>
          </a:p>
          <a:p>
            <a:r>
              <a:rPr lang="en-US" smtClean="0"/>
              <a:t>In conclusion, even though great advances have been made that enable the use of GI in practice, there’s still a number of unsolved problems. Finding solutions to these challenges will open new applications for computer graphics.</a:t>
            </a:r>
          </a:p>
        </p:txBody>
      </p:sp>
      <p:sp>
        <p:nvSpPr>
          <p:cNvPr id="12292" name="Slide Number Placeholder 3"/>
          <p:cNvSpPr>
            <a:spLocks noGrp="1"/>
          </p:cNvSpPr>
          <p:nvPr>
            <p:ph type="sldNum" sz="quarter" idx="5"/>
          </p:nvPr>
        </p:nvSpPr>
        <p:spPr>
          <a:noFill/>
        </p:spPr>
        <p:txBody>
          <a:bodyPr/>
          <a:lstStyle/>
          <a:p>
            <a:fld id="{D5D21E2E-BEFF-4D9D-A7B3-31C20B4B3BC6}" type="slidenum">
              <a:rPr lang="en-US" smtClean="0"/>
              <a:pPr/>
              <a:t>63</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8551BB-AE2C-43EC-8581-FB579577414E}" type="slidenum">
              <a:rPr lang="en-US">
                <a:solidFill>
                  <a:prstClr val="black"/>
                </a:solidFill>
              </a:rPr>
              <a:pPr/>
              <a:t>8</a:t>
            </a:fld>
            <a:endParaRPr lang="en-US">
              <a:solidFill>
                <a:prstClr val="black"/>
              </a:solidFill>
            </a:endParaRPr>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a:xfrm>
            <a:off x="904785" y="4690269"/>
            <a:ext cx="4988109" cy="4443413"/>
          </a:xfrm>
        </p:spPr>
        <p:txBody>
          <a:bodyPr/>
          <a:lstStyle/>
          <a:p>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8551BB-AE2C-43EC-8581-FB579577414E}" type="slidenum">
              <a:rPr lang="en-US">
                <a:solidFill>
                  <a:prstClr val="black"/>
                </a:solidFill>
              </a:rPr>
              <a:pPr/>
              <a:t>9</a:t>
            </a:fld>
            <a:endParaRPr lang="en-US">
              <a:solidFill>
                <a:prstClr val="black"/>
              </a:solidFill>
            </a:endParaRPr>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a:xfrm>
            <a:off x="904785" y="4690269"/>
            <a:ext cx="4988109" cy="4443413"/>
          </a:xfrm>
        </p:spPr>
        <p:txBody>
          <a:bodyPr/>
          <a:lstStyle/>
          <a:p>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BF779D-0584-4A43-AC56-AF9684321C56}" type="slidenum">
              <a:rPr lang="en-US">
                <a:solidFill>
                  <a:prstClr val="black"/>
                </a:solidFill>
              </a:rPr>
              <a:pPr/>
              <a:t>11</a:t>
            </a:fld>
            <a:endParaRPr lang="en-US">
              <a:solidFill>
                <a:prstClr val="black"/>
              </a:solidFill>
            </a:endParaRPr>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a:xfrm>
            <a:off x="906357" y="4690269"/>
            <a:ext cx="4984962" cy="4443413"/>
          </a:xfrm>
        </p:spPr>
        <p:txBody>
          <a:bodyPr/>
          <a:lstStyle/>
          <a:p>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BF779D-0584-4A43-AC56-AF9684321C56}" type="slidenum">
              <a:rPr lang="en-US">
                <a:solidFill>
                  <a:prstClr val="black"/>
                </a:solidFill>
              </a:rPr>
              <a:pPr/>
              <a:t>12</a:t>
            </a:fld>
            <a:endParaRPr lang="en-US">
              <a:solidFill>
                <a:prstClr val="black"/>
              </a:solidFill>
            </a:endParaRPr>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a:xfrm>
            <a:off x="906357" y="4690269"/>
            <a:ext cx="4984962" cy="4443413"/>
          </a:xfrm>
        </p:spPr>
        <p:txBody>
          <a:bodyPr/>
          <a:lstStyle/>
          <a:p>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3DDED9-E0FD-4781-8300-4B0B0EEFF6D2}" type="slidenum">
              <a:rPr lang="en-US">
                <a:solidFill>
                  <a:prstClr val="black"/>
                </a:solidFill>
              </a:rPr>
              <a:pPr/>
              <a:t>13</a:t>
            </a:fld>
            <a:endParaRPr lang="en-US">
              <a:solidFill>
                <a:prstClr val="black"/>
              </a:solidFill>
            </a:endParaRP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xfrm>
            <a:off x="906357" y="4690269"/>
            <a:ext cx="4984962" cy="4443413"/>
          </a:xfrm>
        </p:spPr>
        <p:txBody>
          <a:bodyPr/>
          <a:lstStyle/>
          <a:p>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505725-A150-4478-B3CC-DDCD0822B972}" type="slidenum">
              <a:rPr lang="en-US">
                <a:solidFill>
                  <a:prstClr val="black"/>
                </a:solidFill>
              </a:rPr>
              <a:pPr/>
              <a:t>14</a:t>
            </a:fld>
            <a:endParaRPr lang="en-US">
              <a:solidFill>
                <a:prstClr val="black"/>
              </a:solidFill>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xfrm>
            <a:off x="906357" y="4690269"/>
            <a:ext cx="4984962" cy="4443413"/>
          </a:xfrm>
        </p:spPr>
        <p:txBody>
          <a:bodyPr/>
          <a:lstStyle/>
          <a:p>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E3B8CE-766F-464B-B645-D496D0EC981C}" type="slidenum">
              <a:rPr lang="en-US">
                <a:solidFill>
                  <a:prstClr val="black"/>
                </a:solidFill>
              </a:rPr>
              <a:pPr/>
              <a:t>15</a:t>
            </a:fld>
            <a:endParaRPr lang="en-US">
              <a:solidFill>
                <a:prstClr val="black"/>
              </a:solidFill>
            </a:endParaRPr>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a:xfrm>
            <a:off x="906357" y="4690269"/>
            <a:ext cx="4984962" cy="4443413"/>
          </a:xfrm>
        </p:spPr>
        <p:txBody>
          <a:bodyPr/>
          <a:lstStyle/>
          <a:p>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60418"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2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ltLang="en-US" smtClean="0"/>
              <a:t>PG III (NPGR010) - J. Křivánek 2011</a:t>
            </a:r>
            <a:endParaRPr lang="en-US" altLang="en-US"/>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fld id="{16106F34-6F2F-4716-A7EC-D1845DD5D1E7}" type="datetime1">
              <a:rPr lang="en-US" smtClean="0">
                <a:solidFill>
                  <a:srgbClr val="FFFFFF"/>
                </a:solidFill>
              </a:rPr>
              <a:pPr/>
              <a:t>12/20/2012</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63399A5-7D58-400F-8222-FEFF6E9CA5C1}"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a:spLocks noGrp="1" noChangeArrowheads="1"/>
          </p:cNvSpPr>
          <p:nvPr>
            <p:ph type="dt" sz="half" idx="10"/>
          </p:nvPr>
        </p:nvSpPr>
        <p:spPr>
          <a:ln/>
        </p:spPr>
        <p:txBody>
          <a:bodyPr/>
          <a:lstStyle>
            <a:lvl1pPr>
              <a:defRPr/>
            </a:lvl1pPr>
          </a:lstStyle>
          <a:p>
            <a:fld id="{42943C3E-55C6-43A3-B3C9-740CC03875BA}" type="datetime1">
              <a:rPr lang="en-US" smtClean="0">
                <a:solidFill>
                  <a:srgbClr val="FFFFFF"/>
                </a:solidFill>
              </a:rPr>
              <a:pPr/>
              <a:t>12/20/2012</a:t>
            </a:fld>
            <a:endParaRPr lang="en-US">
              <a:solidFill>
                <a:srgbClr val="FFFFFF"/>
              </a:solidFill>
            </a:endParaRPr>
          </a:p>
        </p:txBody>
      </p:sp>
      <p:sp>
        <p:nvSpPr>
          <p:cNvPr id="5" name="Rectangle 5"/>
          <p:cNvSpPr>
            <a:spLocks noGrp="1" noChangeArrowheads="1"/>
          </p:cNvSpPr>
          <p:nvPr>
            <p:ph type="sldNum" sz="quarter" idx="11"/>
          </p:nvPr>
        </p:nvSpPr>
        <p:spPr>
          <a:xfrm>
            <a:off x="7010400" y="6477000"/>
            <a:ext cx="2133600" cy="381000"/>
          </a:xfrm>
          <a:ln/>
        </p:spPr>
        <p:txBody>
          <a:bodyPr/>
          <a:lstStyle>
            <a:lvl1pPr>
              <a:defRPr/>
            </a:lvl1pPr>
          </a:lstStyle>
          <a:p>
            <a:pPr>
              <a:defRPr/>
            </a:pPr>
            <a:fld id="{436069EF-2218-4AB1-8D37-562BB864C219}"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1494967-73EE-4A75-A827-47B02327E019}"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A4F37FC2-C2C6-4314-9791-BDA29737912A}" type="datetime1">
              <a:rPr lang="en-US" smtClean="0">
                <a:solidFill>
                  <a:srgbClr val="FFFFFF"/>
                </a:solidFill>
              </a:rPr>
              <a:pPr/>
              <a:t>12/20/2012</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9A68F69-5FF7-484D-A0E9-376D606C271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fld id="{3655C876-2DB3-4BBC-8189-5F4FF61CCEB7}" type="datetime1">
              <a:rPr lang="en-US" smtClean="0">
                <a:solidFill>
                  <a:srgbClr val="FFFFFF"/>
                </a:solidFill>
              </a:rPr>
              <a:pPr/>
              <a:t>12/20/2012</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A5BB768F-2CCD-412A-8D63-012715D3E4D1}" type="slidenum">
              <a:rPr lang="en-US">
                <a:solidFill>
                  <a:srgbClr val="FFFFFF"/>
                </a:solidFill>
              </a:rPr>
              <a:pPr>
                <a:defRPr/>
              </a:pPr>
              <a:t>‹#›</a:t>
            </a:fld>
            <a:endParaRPr lang="en-US" dirty="0">
              <a:solidFill>
                <a:srgbClr val="FFFFFF"/>
              </a:solidFill>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ECC541CB-785A-4524-8F25-64CD281ED82B}" type="datetime1">
              <a:rPr lang="en-US" smtClean="0">
                <a:solidFill>
                  <a:srgbClr val="FFFFFF"/>
                </a:solidFill>
              </a:rPr>
              <a:pPr/>
              <a:t>12/20/2012</a:t>
            </a:fld>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endParaRPr lang="en-US">
              <a:solidFill>
                <a:srgbClr val="FFFFFF"/>
              </a:solidFill>
              <a:latin typeface="Arial" charset="0"/>
            </a:endParaRPr>
          </a:p>
        </p:txBody>
      </p:sp>
      <p:sp>
        <p:nvSpPr>
          <p:cNvPr id="9" name="Slide Number Placeholder 8"/>
          <p:cNvSpPr>
            <a:spLocks noGrp="1"/>
          </p:cNvSpPr>
          <p:nvPr>
            <p:ph type="sldNum" sz="quarter" idx="12"/>
          </p:nvPr>
        </p:nvSpPr>
        <p:spPr>
          <a:xfrm>
            <a:off x="6553200" y="6245225"/>
            <a:ext cx="2133600" cy="477838"/>
          </a:xfrm>
        </p:spPr>
        <p:txBody>
          <a:bodyPr/>
          <a:lstStyle>
            <a:lvl1pPr>
              <a:defRPr smtClean="0"/>
            </a:lvl1pPr>
          </a:lstStyle>
          <a:p>
            <a:pPr>
              <a:defRPr/>
            </a:pPr>
            <a:fld id="{B3802E0E-C0A4-44B8-8995-DE92B8A82086}"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9ABC6265-62A8-4114-8F5A-B04A2CB57BD7}" type="datetime1">
              <a:rPr lang="en-US" smtClean="0">
                <a:solidFill>
                  <a:srgbClr val="FFFFFF"/>
                </a:solidFill>
              </a:rPr>
              <a:pPr/>
              <a:t>12/20/2012</a:t>
            </a:fld>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endParaRPr lang="en-US">
              <a:solidFill>
                <a:srgbClr val="FFFFFF"/>
              </a:solidFill>
              <a:latin typeface="Arial" charset="0"/>
            </a:endParaRPr>
          </a:p>
        </p:txBody>
      </p:sp>
      <p:sp>
        <p:nvSpPr>
          <p:cNvPr id="5" name="Slide Number Placeholder 4"/>
          <p:cNvSpPr>
            <a:spLocks noGrp="1"/>
          </p:cNvSpPr>
          <p:nvPr>
            <p:ph type="sldNum" sz="quarter" idx="12"/>
          </p:nvPr>
        </p:nvSpPr>
        <p:spPr>
          <a:xfrm>
            <a:off x="6553200" y="6245225"/>
            <a:ext cx="2133600" cy="477838"/>
          </a:xfrm>
        </p:spPr>
        <p:txBody>
          <a:bodyPr/>
          <a:lstStyle>
            <a:lvl1pPr>
              <a:defRPr smtClean="0"/>
            </a:lvl1pPr>
          </a:lstStyle>
          <a:p>
            <a:pPr>
              <a:defRPr/>
            </a:pPr>
            <a:fld id="{CA91CD84-6A4F-4F23-96C6-1BABBB692B3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79A5FA7-9846-42F3-92AC-499A66F10EEC}" type="datetime1">
              <a:rPr lang="en-US" smtClean="0">
                <a:solidFill>
                  <a:srgbClr val="FFFFFF"/>
                </a:solidFill>
              </a:rPr>
              <a:pPr/>
              <a:t>12/20/2012</a:t>
            </a:fld>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E0F7D031-70D9-4E45-88E6-1A0BFBF386D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811C7A5C-AAF6-450D-85F8-49E77F36ED6A}" type="datetime1">
              <a:rPr lang="en-US" smtClean="0">
                <a:solidFill>
                  <a:srgbClr val="FFFFFF"/>
                </a:solidFill>
              </a:rPr>
              <a:pPr/>
              <a:t>12/20/2012</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6D3BC5B2-31F5-4DE1-9862-1A1E526885D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E26CB31-873D-4D14-8B08-D3FC2D5021D7}" type="datetime1">
              <a:rPr lang="en-US" smtClean="0">
                <a:solidFill>
                  <a:srgbClr val="FFFFFF"/>
                </a:solidFill>
              </a:rPr>
              <a:pPr/>
              <a:t>12/20/2012</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FDDE6B8C-A290-4B34-8AF7-26629CACCE2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DBA6DD5-FE61-4175-B03F-1CC9B25B9BC9}" type="datetime1">
              <a:rPr lang="en-US" smtClean="0">
                <a:solidFill>
                  <a:srgbClr val="FFFFFF"/>
                </a:solidFill>
              </a:rPr>
              <a:pPr/>
              <a:t>12/20/2012</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endParaRPr lang="en-US">
              <a:solidFill>
                <a:srgbClr val="FFFFFF"/>
              </a:solidFill>
              <a:latin typeface="Arial" charset="0"/>
            </a:endParaRP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50C64734-04E5-4469-84B3-FDA2A4F2596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9DA63EF-7E45-4746-8F0F-B1C6F7BF4391}" type="datetime1">
              <a:rPr lang="en-US" smtClean="0">
                <a:solidFill>
                  <a:srgbClr val="FFFFFF"/>
                </a:solidFill>
              </a:rPr>
              <a:pPr/>
              <a:t>12/20/2012</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endParaRPr lang="en-US">
              <a:solidFill>
                <a:srgbClr val="FFFFFF"/>
              </a:solidFill>
              <a:latin typeface="Arial" charset="0"/>
            </a:endParaRP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D78FABDB-0B8B-4DCD-84FD-A21B9084C91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fld id="{4939ACD8-81E7-4309-B844-698C817E5062}" type="datetime1">
              <a:rPr lang="en-US" smtClean="0">
                <a:solidFill>
                  <a:srgbClr val="FFFFFF"/>
                </a:solidFill>
              </a:rPr>
              <a:pPr/>
              <a:t>12/20/2012</a:t>
            </a:fld>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pPr>
              <a:defRPr/>
            </a:pPr>
            <a:fld id="{33C24DBB-35FA-49B5-8947-2950E366E0B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pPr>
                <a:defRPr/>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5AE088-C87F-401B-896A-09A0941076CF}" type="datetime1">
              <a:rPr lang="en-US" smtClean="0">
                <a:solidFill>
                  <a:srgbClr val="FFFFFF"/>
                </a:solidFill>
              </a:rPr>
              <a:pPr/>
              <a:t>12/20/2012</a:t>
            </a:fld>
            <a:endParaRPr lang="en-US">
              <a:solidFill>
                <a:srgbClr val="FFFFFF"/>
              </a:solidFill>
            </a:endParaRPr>
          </a:p>
        </p:txBody>
      </p:sp>
      <p:sp>
        <p:nvSpPr>
          <p:cNvPr id="4" name="Slide Number Placeholder 3"/>
          <p:cNvSpPr>
            <a:spLocks noGrp="1"/>
          </p:cNvSpPr>
          <p:nvPr>
            <p:ph type="sldNum" sz="quarter" idx="11"/>
          </p:nvPr>
        </p:nvSpPr>
        <p:spPr/>
        <p:txBody>
          <a:bodyPr/>
          <a:lstStyle/>
          <a:p>
            <a:pPr>
              <a:defRPr/>
            </a:pPr>
            <a:fld id="{D5665FD8-4E9E-4973-B34D-EF03A9487E5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ln>
            <a:noFill/>
          </a:ln>
          <a:effectLst/>
        </p:spPr>
        <p:txBody>
          <a:bodyPr/>
          <a:lstStyle>
            <a:lvl1pPr>
              <a:defRPr b="0" spc="0">
                <a:effectLst/>
                <a:latin typeface="+mj-lt"/>
              </a:defRPr>
            </a:lvl1pPr>
          </a:lstStyle>
          <a:p>
            <a:r>
              <a:rPr lang="cs-CZ" dirty="0" smtClean="0"/>
              <a:t>Klepnutím lze upravit styl předlohy nadpisů.</a:t>
            </a:r>
            <a:endParaRPr lang="en-US" dirty="0"/>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en-US" altLang="en-US">
              <a:solidFill>
                <a:srgbClr val="FFFFFF"/>
              </a:solidFill>
            </a:endParaRPr>
          </a:p>
        </p:txBody>
      </p:sp>
      <p:sp>
        <p:nvSpPr>
          <p:cNvPr id="7" name="Footer Placeholder 6"/>
          <p:cNvSpPr>
            <a:spLocks noGrp="1"/>
          </p:cNvSpPr>
          <p:nvPr>
            <p:ph type="ftr" sz="quarter" idx="11"/>
          </p:nvPr>
        </p:nvSpPr>
        <p:spPr>
          <a:xfrm>
            <a:off x="3124200" y="6248400"/>
            <a:ext cx="2895600" cy="457200"/>
          </a:xfrm>
          <a:prstGeom prst="rect">
            <a:avLst/>
          </a:prstGeom>
        </p:spPr>
        <p:txBody>
          <a:bodyPr/>
          <a:lstStyle>
            <a:lvl1pPr>
              <a:defRPr/>
            </a:lvl1pPr>
          </a:lstStyle>
          <a:p>
            <a:pPr fontAlgn="auto">
              <a:spcBef>
                <a:spcPts val="0"/>
              </a:spcBef>
              <a:spcAft>
                <a:spcPts val="0"/>
              </a:spcAft>
            </a:pPr>
            <a:endParaRPr lang="en-US" altLang="en-US">
              <a:solidFill>
                <a:srgbClr val="FFFFFF"/>
              </a:solidFill>
              <a:latin typeface="Corbel"/>
            </a:endParaRPr>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5A155533-1119-472B-939E-CAF00BA90AD1}"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fontAlgn="auto">
              <a:spcBef>
                <a:spcPts val="0"/>
              </a:spcBef>
              <a:spcAft>
                <a:spcPts val="0"/>
              </a:spcAft>
            </a:pPr>
            <a:endParaRPr lang="en-US" altLang="en-US">
              <a:solidFill>
                <a:srgbClr val="FFFFFF"/>
              </a:solidFill>
              <a:latin typeface="Corbe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296AAAAF-95EC-4702-A656-034AF6146CF6}"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fontAlgn="auto">
              <a:spcBef>
                <a:spcPts val="0"/>
              </a:spcBef>
              <a:spcAft>
                <a:spcPts val="0"/>
              </a:spcAft>
            </a:pPr>
            <a:endParaRPr lang="en-US" altLang="en-US">
              <a:solidFill>
                <a:srgbClr val="FFFFFF"/>
              </a:solidFill>
              <a:latin typeface="Corbe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E2A017E7-0617-4136-A53F-773596114138}"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fontAlgn="auto">
              <a:spcBef>
                <a:spcPts val="0"/>
              </a:spcBef>
              <a:spcAft>
                <a:spcPts val="0"/>
              </a:spcAft>
            </a:pPr>
            <a:endParaRPr lang="en-US" altLang="en-US">
              <a:solidFill>
                <a:srgbClr val="FFFFFF"/>
              </a:solidFill>
              <a:latin typeface="Corbe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5C1D0672-66BB-4F44-AB1B-3D2BD05B2B8D}"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p:spPr>
        <p:txBody>
          <a:bodyPr/>
          <a:lstStyle>
            <a:lvl1pPr>
              <a:defRPr/>
            </a:lvl1pPr>
          </a:lstStyle>
          <a:p>
            <a:r>
              <a:rPr lang="en-US"/>
              <a:t>Click to edit Master title style</a:t>
            </a:r>
          </a:p>
        </p:txBody>
      </p:sp>
      <p:sp>
        <p:nvSpPr>
          <p:cNvPr id="102403" name="Rectangle 3"/>
          <p:cNvSpPr>
            <a:spLocks noGrp="1" noChangeArrowheads="1"/>
          </p:cNvSpPr>
          <p:nvPr>
            <p:ph type="subTitle" idx="1"/>
          </p:nvPr>
        </p:nvSpPr>
        <p:spPr>
          <a:xfrm>
            <a:off x="677863" y="3581400"/>
            <a:ext cx="7721600" cy="1752600"/>
          </a:xfrm>
        </p:spPr>
        <p:txBody>
          <a:bodyPr/>
          <a:lstStyle>
            <a:lvl1pPr marL="0" indent="0" algn="ctr">
              <a:buFont typeface="Wingdings" pitchFamily="2" charset="2"/>
              <a:buNone/>
              <a:defRPr>
                <a:latin typeface="Arial" pitchFamily="34" charset="0"/>
              </a:defRPr>
            </a:lvl1pPr>
          </a:lstStyle>
          <a:p>
            <a:r>
              <a:rPr lang="en-US"/>
              <a:t>Click to edit Master subtitle style</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pPr>
                <a:defRPr/>
              </a:pPr>
              <a:t>‹#›</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533400"/>
            <a:ext cx="2057400" cy="6022975"/>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533400"/>
            <a:ext cx="6019800" cy="602297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 předlohy nadpisů.</a:t>
            </a:r>
          </a:p>
        </p:txBody>
      </p:sp>
      <p:sp>
        <p:nvSpPr>
          <p:cNvPr id="163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styly předlohy textu.</a:t>
            </a:r>
          </a:p>
          <a:p>
            <a:pPr lvl="1"/>
            <a:r>
              <a:rPr lang="en-US" altLang="en-US" smtClean="0"/>
              <a:t>Druhá úroveň</a:t>
            </a:r>
          </a:p>
          <a:p>
            <a:pPr lvl="2"/>
            <a:r>
              <a:rPr lang="en-US" altLang="en-US" smtClean="0"/>
              <a:t>Třetí úroveň</a:t>
            </a:r>
          </a:p>
          <a:p>
            <a:pPr lvl="3"/>
            <a:r>
              <a:rPr lang="en-US" altLang="en-US" smtClean="0"/>
              <a:t>Čtvrtá úroveň</a:t>
            </a:r>
          </a:p>
          <a:p>
            <a:pPr lvl="4"/>
            <a:r>
              <a:rPr lang="en-US" altLang="en-US" smtClean="0"/>
              <a:t>Pátá úroveň</a:t>
            </a:r>
          </a:p>
        </p:txBody>
      </p:sp>
      <p:sp>
        <p:nvSpPr>
          <p:cNvPr id="5939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n-US" alt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r>
              <a:rPr lang="en-US" altLang="en-US" smtClean="0"/>
              <a:t>PG III (NPGR010) - J. Křivánek 2011</a:t>
            </a:r>
            <a:endParaRPr lang="en-US" altLang="en-US"/>
          </a:p>
        </p:txBody>
      </p:sp>
      <p:sp>
        <p:nvSpPr>
          <p:cNvPr id="5939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7DD9C3A3-A5F7-4232-B253-D7CE55098032}" type="slidenum">
              <a:rPr lang="en-US" altLang="en-US"/>
              <a:pPr>
                <a:defRPr/>
              </a:pPr>
              <a:t>‹#›</a:t>
            </a:fld>
            <a:endParaRPr lang="en-US" altLang="en-US"/>
          </a:p>
        </p:txBody>
      </p:sp>
      <p:sp>
        <p:nvSpPr>
          <p:cNvPr id="593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
        <p:nvSpPr>
          <p:cNvPr id="5940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a:p>
        </p:txBody>
      </p:sp>
      <p:sp>
        <p:nvSpPr>
          <p:cNvPr id="59401" name="Rectangle 9"/>
          <p:cNvSpPr>
            <a:spLocks noChangeArrowheads="1"/>
          </p:cNvSpPr>
          <p:nvPr userDrawn="1"/>
        </p:nvSpPr>
        <p:spPr bwMode="auto">
          <a:xfrm>
            <a:off x="395288" y="6092825"/>
            <a:ext cx="8353425" cy="144463"/>
          </a:xfrm>
          <a:prstGeom prst="rect">
            <a:avLst/>
          </a:prstGeom>
          <a:solidFill>
            <a:schemeClr val="bg1"/>
          </a:solidFill>
          <a:ln w="9525">
            <a:no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74"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timing>
    <p:tnLst>
      <p:par>
        <p:cTn id="1" dur="indefinite" restart="never" nodeType="tmRoot"/>
      </p:par>
    </p:tnLst>
  </p:timing>
  <p:hf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fld id="{7643F43E-D981-4214-A134-C2F83DCF8878}" type="datetime1">
              <a:rPr lang="en-US" smtClean="0">
                <a:solidFill>
                  <a:srgbClr val="FFFFFF"/>
                </a:solidFill>
                <a:latin typeface="Arial" charset="0"/>
              </a:rPr>
              <a:pPr/>
              <a:t>12/20/2012</a:t>
            </a:fld>
            <a:endParaRPr lang="en-US">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smtClean="0"/>
            </a:lvl1pPr>
          </a:lstStyle>
          <a:p>
            <a:pPr>
              <a:defRPr/>
            </a:pPr>
            <a:fld id="{D5665FD8-4E9E-4973-B34D-EF03A9487E5B}" type="slidenum">
              <a:rPr lang="en-US">
                <a:solidFill>
                  <a:srgbClr val="FFFFFF"/>
                </a:solidFill>
                <a:latin typeface="Arial" charset="0"/>
              </a:rPr>
              <a:pPr>
                <a:defRPr/>
              </a:pPr>
              <a:t>‹#›</a:t>
            </a:fld>
            <a:endParaRPr lang="en-US">
              <a:solidFill>
                <a:srgbClr val="FFFFFF"/>
              </a:solidFill>
              <a:latin typeface="Arial" charset="0"/>
            </a:endParaRPr>
          </a:p>
        </p:txBody>
      </p:sp>
      <p:sp>
        <p:nvSpPr>
          <p:cNvPr id="23558" name="Line 6"/>
          <p:cNvSpPr>
            <a:spLocks noChangeShapeType="1"/>
          </p:cNvSpPr>
          <p:nvPr userDrawn="1"/>
        </p:nvSpPr>
        <p:spPr bwMode="auto">
          <a:xfrm>
            <a:off x="428625" y="942975"/>
            <a:ext cx="8228013" cy="1588"/>
          </a:xfrm>
          <a:prstGeom prst="line">
            <a:avLst/>
          </a:prstGeom>
          <a:noFill/>
          <a:ln w="28575">
            <a:solidFill>
              <a:srgbClr val="FF9900"/>
            </a:solidFill>
            <a:miter lim="800000"/>
            <a:headEnd/>
            <a:tailEnd/>
          </a:ln>
          <a:effectLst/>
        </p:spPr>
        <p:txBody>
          <a:bodyPr/>
          <a:lstStyle/>
          <a:p>
            <a:pPr eaLnBrk="0" hangingPunct="0">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endParaRPr lang="en-US" dirty="0" smtClean="0"/>
          </a:p>
        </p:txBody>
      </p:sp>
    </p:spTree>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a:t>
            </a:r>
          </a:p>
        </p:txBody>
      </p:sp>
      <p:sp>
        <p:nvSpPr>
          <p:cNvPr id="17411" name="Rectangle 3"/>
          <p:cNvSpPr>
            <a:spLocks noGrp="1" noChangeArrowheads="1"/>
          </p:cNvSpPr>
          <p:nvPr>
            <p:ph type="body" idx="1"/>
          </p:nvPr>
        </p:nvSpPr>
        <p:spPr bwMode="auto">
          <a:xfrm>
            <a:off x="457200" y="1527175"/>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w="9525">
            <a:noFill/>
            <a:miter lim="800000"/>
            <a:headEnd/>
            <a:tailEnd/>
          </a:ln>
          <a:effectLst/>
        </p:spPr>
        <p:txBody>
          <a:bodyPr wrap="none" anchor="ctr"/>
          <a:lstStyle/>
          <a:p>
            <a:pPr algn="ctr" eaLnBrk="0" hangingPunct="0">
              <a:defRPr/>
            </a:pPr>
            <a:endParaRPr lang="en-US" sz="2400">
              <a:solidFill>
                <a:srgbClr val="FFFFFF"/>
              </a:solidFill>
              <a:latin typeface="Times New Roman" pitchFamily="18" charset="0"/>
            </a:endParaRPr>
          </a:p>
        </p:txBody>
      </p:sp>
      <p:sp>
        <p:nvSpPr>
          <p:cNvPr id="101389" name="Rectangle 13"/>
          <p:cNvSpPr>
            <a:spLocks noChangeArrowheads="1"/>
          </p:cNvSpPr>
          <p:nvPr/>
        </p:nvSpPr>
        <p:spPr bwMode="auto">
          <a:xfrm>
            <a:off x="227013" y="484188"/>
            <a:ext cx="8683625" cy="46037"/>
          </a:xfrm>
          <a:prstGeom prst="rect">
            <a:avLst/>
          </a:prstGeom>
          <a:solidFill>
            <a:srgbClr val="FFFFFF"/>
          </a:solidFill>
          <a:ln w="9525">
            <a:noFill/>
            <a:miter lim="800000"/>
            <a:headEnd/>
            <a:tailEnd/>
          </a:ln>
          <a:effectLst/>
        </p:spPr>
        <p:txBody>
          <a:bodyPr wrap="none" anchor="ctr"/>
          <a:lstStyle/>
          <a:p>
            <a:pPr algn="ctr" eaLnBrk="0" hangingPunct="0">
              <a:defRPr/>
            </a:pPr>
            <a:endParaRPr lang="en-US" sz="2400">
              <a:solidFill>
                <a:srgbClr val="FFFFFF"/>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ransitio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pitchFamily="34"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pitchFamily="34"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pitchFamily="34"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pitchFamily="34"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50000"/>
        </a:spcBef>
        <a:spcAft>
          <a:spcPct val="0"/>
        </a:spcAft>
        <a:buClr>
          <a:srgbClr val="2AABA8"/>
        </a:buClr>
        <a:buFont typeface="Wingdings" pitchFamily="2" charset="2"/>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pitchFamily="2" charset="2"/>
        <a:buChar char="§"/>
        <a:defRPr sz="2400">
          <a:solidFill>
            <a:srgbClr val="FFFFFF"/>
          </a:solidFill>
          <a:latin typeface="+mn-lt"/>
        </a:defRPr>
      </a:lvl2pPr>
      <a:lvl3pPr marL="1143000" indent="-228600" algn="l" rtl="0" eaLnBrk="0" fontAlgn="base" hangingPunct="0">
        <a:spcBef>
          <a:spcPct val="0"/>
        </a:spcBef>
        <a:spcAft>
          <a:spcPct val="0"/>
        </a:spcAft>
        <a:buClr>
          <a:srgbClr val="2AABA8"/>
        </a:buClr>
        <a:buFont typeface="Wingdings" pitchFamily="2" charset="2"/>
        <a:buChar char="§"/>
        <a:defRPr sz="2000">
          <a:solidFill>
            <a:srgbClr val="FFFFFF"/>
          </a:solidFill>
          <a:latin typeface="+mn-lt"/>
        </a:defRPr>
      </a:lvl3pPr>
      <a:lvl4pPr marL="1600200" indent="-228600" algn="l" rtl="0" eaLnBrk="0" fontAlgn="base" hangingPunct="0">
        <a:spcBef>
          <a:spcPct val="0"/>
        </a:spcBef>
        <a:spcAft>
          <a:spcPct val="0"/>
        </a:spcAft>
        <a:buClr>
          <a:srgbClr val="2AABA8"/>
        </a:buClr>
        <a:buFont typeface="Wingdings" pitchFamily="2" charset="2"/>
        <a:buChar char="§"/>
        <a:defRPr>
          <a:solidFill>
            <a:srgbClr val="FFFFFF"/>
          </a:solidFill>
          <a:latin typeface="+mn-lt"/>
        </a:defRPr>
      </a:lvl4pPr>
      <a:lvl5pPr marL="2057400" indent="-228600" algn="l" rtl="0" eaLnBrk="0" fontAlgn="base" hangingPunct="0">
        <a:spcBef>
          <a:spcPct val="0"/>
        </a:spcBef>
        <a:spcAft>
          <a:spcPct val="0"/>
        </a:spcAft>
        <a:buClr>
          <a:srgbClr val="2AABA8"/>
        </a:buClr>
        <a:buFont typeface="Wingdings" pitchFamily="2" charset="2"/>
        <a:buChar char="§"/>
        <a:defRPr>
          <a:solidFill>
            <a:srgbClr val="FFFFFF"/>
          </a:solidFill>
          <a:latin typeface="+mn-lt"/>
        </a:defRPr>
      </a:lvl5pPr>
      <a:lvl6pPr marL="2514600" indent="-228600" algn="l" rtl="0" eaLnBrk="0" fontAlgn="base" hangingPunct="0">
        <a:spcBef>
          <a:spcPct val="0"/>
        </a:spcBef>
        <a:spcAft>
          <a:spcPct val="0"/>
        </a:spcAft>
        <a:buClr>
          <a:srgbClr val="2AABA8"/>
        </a:buClr>
        <a:buFont typeface="Wingdings" pitchFamily="2" charset="2"/>
        <a:buChar char="§"/>
        <a:defRPr>
          <a:solidFill>
            <a:srgbClr val="FFFFFF"/>
          </a:solidFill>
          <a:latin typeface="+mn-lt"/>
        </a:defRPr>
      </a:lvl6pPr>
      <a:lvl7pPr marL="2971800" indent="-228600" algn="l" rtl="0" eaLnBrk="0" fontAlgn="base" hangingPunct="0">
        <a:spcBef>
          <a:spcPct val="0"/>
        </a:spcBef>
        <a:spcAft>
          <a:spcPct val="0"/>
        </a:spcAft>
        <a:buClr>
          <a:srgbClr val="2AABA8"/>
        </a:buClr>
        <a:buFont typeface="Wingdings" pitchFamily="2" charset="2"/>
        <a:buChar char="§"/>
        <a:defRPr>
          <a:solidFill>
            <a:srgbClr val="FFFFFF"/>
          </a:solidFill>
          <a:latin typeface="+mn-lt"/>
        </a:defRPr>
      </a:lvl7pPr>
      <a:lvl8pPr marL="3429000" indent="-228600" algn="l" rtl="0" eaLnBrk="0" fontAlgn="base" hangingPunct="0">
        <a:spcBef>
          <a:spcPct val="0"/>
        </a:spcBef>
        <a:spcAft>
          <a:spcPct val="0"/>
        </a:spcAft>
        <a:buClr>
          <a:srgbClr val="2AABA8"/>
        </a:buClr>
        <a:buFont typeface="Wingdings" pitchFamily="2" charset="2"/>
        <a:buChar char="§"/>
        <a:defRPr>
          <a:solidFill>
            <a:srgbClr val="FFFFFF"/>
          </a:solidFill>
          <a:latin typeface="+mn-lt"/>
        </a:defRPr>
      </a:lvl8pPr>
      <a:lvl9pPr marL="3886200" indent="-228600" algn="l" rtl="0" eaLnBrk="0" fontAlgn="base" hangingPunct="0">
        <a:spcBef>
          <a:spcPct val="0"/>
        </a:spcBef>
        <a:spcAft>
          <a:spcPct val="0"/>
        </a:spcAft>
        <a:buClr>
          <a:srgbClr val="2AABA8"/>
        </a:buClr>
        <a:buFont typeface="Wingdings" pitchFamily="2" charset="2"/>
        <a:buChar char="§"/>
        <a:defRPr>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aroslav.Krivanek@mff.cun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1.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jpe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oleObject" Target="../embeddings/oleObject4.bin"/><Relationship Id="rId2" Type="http://schemas.openxmlformats.org/officeDocument/2006/relationships/slideLayout" Target="../slideLayouts/slideLayout37.xml"/><Relationship Id="rId1" Type="http://schemas.openxmlformats.org/officeDocument/2006/relationships/vmlDrawing" Target="../drawings/vmlDrawing3.v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oleObject" Target="../embeddings/oleObject3.bin"/></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cs-CZ" b="1" dirty="0" smtClean="0"/>
              <a:t>Počítačová grafika III –</a:t>
            </a:r>
            <a:br>
              <a:rPr lang="cs-CZ" b="1" dirty="0" smtClean="0"/>
            </a:br>
            <a:r>
              <a:rPr lang="cs-CZ" b="1" dirty="0" smtClean="0"/>
              <a:t>	</a:t>
            </a:r>
            <a:r>
              <a:rPr lang="en-US" b="1" dirty="0" smtClean="0"/>
              <a:t>Irradiance Caching</a:t>
            </a: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r>
              <a:rPr lang="cs-CZ" sz="2000" dirty="0" smtClean="0"/>
              <a:t>Jaroslav Křivánek, MFF UK</a:t>
            </a:r>
          </a:p>
          <a:p>
            <a:pPr eaLnBrk="1" hangingPunct="1"/>
            <a:r>
              <a:rPr lang="en-US" sz="2000" dirty="0" smtClean="0">
                <a:hlinkClick r:id="rId2"/>
              </a:rPr>
              <a:t>Jaroslav.Krivanek@mff.cuni.cz</a:t>
            </a:r>
            <a:endParaRPr lang="cs-CZ" sz="2000" dirty="0" smtClean="0"/>
          </a:p>
          <a:p>
            <a:pPr eaLnBrk="1" hangingPunct="1"/>
            <a:endParaRPr lang="cs-CZ" sz="2000" dirty="0" smtClean="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p:txBody>
          <a:bodyPr/>
          <a:lstStyle/>
          <a:p>
            <a:r>
              <a:rPr lang="cs-CZ"/>
              <a:t>Irradiance caching</a:t>
            </a:r>
            <a:endParaRPr lang="en-US"/>
          </a:p>
        </p:txBody>
      </p:sp>
      <p:sp>
        <p:nvSpPr>
          <p:cNvPr id="359427" name="Rectangle 3"/>
          <p:cNvSpPr>
            <a:spLocks noGrp="1" noChangeArrowheads="1"/>
          </p:cNvSpPr>
          <p:nvPr>
            <p:ph type="body" idx="1"/>
          </p:nvPr>
        </p:nvSpPr>
        <p:spPr>
          <a:xfrm>
            <a:off x="457200" y="1125538"/>
            <a:ext cx="8229600" cy="5503862"/>
          </a:xfrm>
        </p:spPr>
        <p:txBody>
          <a:bodyPr/>
          <a:lstStyle/>
          <a:p>
            <a:r>
              <a:rPr lang="en-US" dirty="0" smtClean="0"/>
              <a:t>Faster computation of the </a:t>
            </a:r>
            <a:r>
              <a:rPr lang="en-US" i="1" dirty="0" smtClean="0"/>
              <a:t>diffuse component</a:t>
            </a:r>
            <a:r>
              <a:rPr lang="en-US" dirty="0" smtClean="0"/>
              <a:t> of indirect illumination</a:t>
            </a:r>
            <a:endParaRPr lang="en-US" dirty="0"/>
          </a:p>
          <a:p>
            <a:endParaRPr lang="cs-CZ" dirty="0"/>
          </a:p>
          <a:p>
            <a:r>
              <a:rPr lang="en-US" dirty="0" smtClean="0"/>
              <a:t>Diffuse reflection</a:t>
            </a:r>
            <a:endParaRPr lang="en-US" dirty="0"/>
          </a:p>
          <a:p>
            <a:pPr lvl="1"/>
            <a:endParaRPr lang="cs-CZ" dirty="0"/>
          </a:p>
          <a:p>
            <a:pPr lvl="1" algn="ctr">
              <a:buFont typeface="Wingdings" pitchFamily="2" charset="2"/>
              <a:buNone/>
            </a:pPr>
            <a:r>
              <a:rPr lang="cs-CZ" i="1" dirty="0"/>
              <a:t>L</a:t>
            </a:r>
            <a:r>
              <a:rPr lang="cs-CZ" i="1" baseline="-25000" dirty="0"/>
              <a:t>o</a:t>
            </a:r>
            <a:r>
              <a:rPr lang="en-US" dirty="0" smtClean="0"/>
              <a:t>(</a:t>
            </a:r>
            <a:r>
              <a:rPr lang="en-US" b="1" dirty="0" smtClean="0"/>
              <a:t>p</a:t>
            </a:r>
            <a:r>
              <a:rPr lang="en-US" dirty="0" smtClean="0"/>
              <a:t>) </a:t>
            </a:r>
            <a:r>
              <a:rPr lang="en-US" dirty="0"/>
              <a:t>= </a:t>
            </a:r>
            <a:r>
              <a:rPr lang="en-US" i="1" dirty="0" smtClean="0"/>
              <a:t>E</a:t>
            </a:r>
            <a:r>
              <a:rPr lang="en-US" dirty="0" smtClean="0"/>
              <a:t>(</a:t>
            </a:r>
            <a:r>
              <a:rPr lang="en-US" b="1" dirty="0" smtClean="0"/>
              <a:t>p</a:t>
            </a:r>
            <a:r>
              <a:rPr lang="en-US" dirty="0" smtClean="0"/>
              <a:t>) </a:t>
            </a:r>
            <a:r>
              <a:rPr lang="en-US" dirty="0"/>
              <a:t>* </a:t>
            </a:r>
            <a:r>
              <a:rPr lang="en-US" dirty="0" smtClean="0">
                <a:latin typeface="Symbol" pitchFamily="18" charset="2"/>
              </a:rPr>
              <a:t>r</a:t>
            </a:r>
            <a:r>
              <a:rPr lang="en-US" baseline="-25000" dirty="0" smtClean="0"/>
              <a:t>d</a:t>
            </a:r>
            <a:r>
              <a:rPr lang="en-US" dirty="0" smtClean="0"/>
              <a:t>(</a:t>
            </a:r>
            <a:r>
              <a:rPr lang="en-US" b="1" dirty="0" smtClean="0"/>
              <a:t>p</a:t>
            </a:r>
            <a:r>
              <a:rPr lang="en-US" dirty="0" smtClean="0"/>
              <a:t>) </a:t>
            </a:r>
            <a:r>
              <a:rPr lang="en-US" dirty="0"/>
              <a:t>/ </a:t>
            </a:r>
            <a:r>
              <a:rPr lang="en-US" dirty="0">
                <a:latin typeface="Symbol" pitchFamily="18" charset="2"/>
              </a:rPr>
              <a:t>p</a:t>
            </a:r>
            <a:endParaRPr lang="cs-CZ" dirty="0">
              <a:latin typeface="Symbol" pitchFamily="18" charset="2"/>
            </a:endParaRPr>
          </a:p>
          <a:p>
            <a:pPr lvl="1" algn="ctr">
              <a:buFont typeface="Wingdings" pitchFamily="2" charset="2"/>
              <a:buNone/>
            </a:pPr>
            <a:endParaRPr lang="cs-CZ" dirty="0">
              <a:latin typeface="Symbol" pitchFamily="18" charset="2"/>
            </a:endParaRPr>
          </a:p>
          <a:p>
            <a:r>
              <a:rPr lang="en-US" dirty="0" smtClean="0"/>
              <a:t>View-independence</a:t>
            </a:r>
            <a:endParaRPr lang="cs-CZ" dirty="0"/>
          </a:p>
          <a:p>
            <a:pPr lvl="1"/>
            <a:r>
              <a:rPr lang="en-US" dirty="0" smtClean="0"/>
              <a:t>Outgoing radiance independent of view direction</a:t>
            </a:r>
            <a:endParaRPr lang="cs-CZ" dirty="0"/>
          </a:p>
          <a:p>
            <a:pPr lvl="1"/>
            <a:r>
              <a:rPr lang="en-US" dirty="0" smtClean="0"/>
              <a:t>Total irradiance is all we need =&gt; cache irradiance</a:t>
            </a:r>
            <a:endParaRPr lang="cs-CZ"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80" name="Rectangle 20"/>
          <p:cNvSpPr>
            <a:spLocks noGrp="1" noChangeArrowheads="1"/>
          </p:cNvSpPr>
          <p:nvPr>
            <p:ph type="body" idx="1"/>
          </p:nvPr>
        </p:nvSpPr>
        <p:spPr>
          <a:xfrm>
            <a:off x="457200" y="1196975"/>
            <a:ext cx="7354888" cy="4997450"/>
          </a:xfrm>
        </p:spPr>
        <p:txBody>
          <a:bodyPr/>
          <a:lstStyle/>
          <a:p>
            <a:r>
              <a:rPr lang="en-US" dirty="0" smtClean="0"/>
              <a:t>Lazy evaluation of new irradiance values</a:t>
            </a:r>
          </a:p>
          <a:p>
            <a:pPr lvl="1"/>
            <a:r>
              <a:rPr lang="en-US" dirty="0" smtClean="0"/>
              <a:t>Only if cannot be interpolated from existing ones</a:t>
            </a:r>
            <a:endParaRPr lang="cs-CZ" dirty="0"/>
          </a:p>
          <a:p>
            <a:r>
              <a:rPr lang="en-US" dirty="0" smtClean="0"/>
              <a:t>Example</a:t>
            </a:r>
            <a:r>
              <a:rPr lang="cs-CZ" dirty="0" smtClean="0"/>
              <a:t>: </a:t>
            </a:r>
            <a:r>
              <a:rPr lang="en-US" dirty="0" smtClean="0"/>
              <a:t>Values </a:t>
            </a:r>
            <a:r>
              <a:rPr lang="cs-CZ" dirty="0" smtClean="0"/>
              <a:t>E1 a</a:t>
            </a:r>
            <a:r>
              <a:rPr lang="en-US" dirty="0" err="1" smtClean="0"/>
              <a:t>nd</a:t>
            </a:r>
            <a:r>
              <a:rPr lang="cs-CZ" dirty="0" smtClean="0"/>
              <a:t> </a:t>
            </a:r>
            <a:r>
              <a:rPr lang="cs-CZ" dirty="0"/>
              <a:t>E2 </a:t>
            </a:r>
            <a:r>
              <a:rPr lang="en-US" dirty="0" smtClean="0"/>
              <a:t>already stored</a:t>
            </a:r>
            <a:endParaRPr lang="cs-CZ" dirty="0"/>
          </a:p>
          <a:p>
            <a:pPr marL="742950" lvl="1" indent="-285750"/>
            <a:r>
              <a:rPr lang="en-US" dirty="0" smtClean="0"/>
              <a:t>Interpolate at A </a:t>
            </a:r>
            <a:r>
              <a:rPr lang="cs-CZ" dirty="0" smtClean="0"/>
              <a:t>(</a:t>
            </a:r>
            <a:r>
              <a:rPr lang="en-US" dirty="0" smtClean="0"/>
              <a:t>fast</a:t>
            </a:r>
            <a:r>
              <a:rPr lang="cs-CZ" dirty="0" smtClean="0"/>
              <a:t>)</a:t>
            </a:r>
            <a:endParaRPr lang="en-US" dirty="0"/>
          </a:p>
          <a:p>
            <a:pPr marL="742950" lvl="1" indent="-285750"/>
            <a:r>
              <a:rPr lang="en-US" dirty="0" smtClean="0"/>
              <a:t>Extrapolate at B </a:t>
            </a:r>
            <a:r>
              <a:rPr lang="cs-CZ" dirty="0" smtClean="0"/>
              <a:t>(</a:t>
            </a:r>
            <a:r>
              <a:rPr lang="en-US" dirty="0" smtClean="0"/>
              <a:t>fast</a:t>
            </a:r>
            <a:r>
              <a:rPr lang="cs-CZ" dirty="0" smtClean="0"/>
              <a:t>)</a:t>
            </a:r>
            <a:endParaRPr lang="en-US" dirty="0"/>
          </a:p>
          <a:p>
            <a:pPr marL="742950" lvl="1" indent="-285750"/>
            <a:r>
              <a:rPr lang="en-US" dirty="0" smtClean="0"/>
              <a:t>Add new record at C (slow)</a:t>
            </a:r>
            <a:endParaRPr lang="cs-CZ" dirty="0"/>
          </a:p>
        </p:txBody>
      </p:sp>
      <p:sp>
        <p:nvSpPr>
          <p:cNvPr id="476162" name="Rectangle 2"/>
          <p:cNvSpPr>
            <a:spLocks noGrp="1" noChangeArrowheads="1"/>
          </p:cNvSpPr>
          <p:nvPr>
            <p:ph type="title"/>
          </p:nvPr>
        </p:nvSpPr>
        <p:spPr/>
        <p:txBody>
          <a:bodyPr/>
          <a:lstStyle/>
          <a:p>
            <a:r>
              <a:rPr lang="en-US" dirty="0"/>
              <a:t>Irradiance </a:t>
            </a:r>
            <a:r>
              <a:rPr lang="en-US" dirty="0" smtClean="0"/>
              <a:t>caching</a:t>
            </a:r>
            <a:endParaRPr lang="en-US" dirty="0"/>
          </a:p>
        </p:txBody>
      </p:sp>
      <p:sp>
        <p:nvSpPr>
          <p:cNvPr id="476163" name="Oval 3"/>
          <p:cNvSpPr>
            <a:spLocks noChangeArrowheads="1"/>
          </p:cNvSpPr>
          <p:nvPr/>
        </p:nvSpPr>
        <p:spPr bwMode="auto">
          <a:xfrm>
            <a:off x="5181600" y="4724400"/>
            <a:ext cx="1447800" cy="1447800"/>
          </a:xfrm>
          <a:prstGeom prst="ellipse">
            <a:avLst/>
          </a:prstGeom>
          <a:noFill/>
          <a:ln w="9525">
            <a:solidFill>
              <a:schemeClr val="tx1"/>
            </a:solidFill>
            <a:round/>
            <a:headEnd/>
            <a:tailEnd/>
          </a:ln>
          <a:effectLst/>
        </p:spPr>
        <p:txBody>
          <a:bodyPr wrap="none" anchor="ctr"/>
          <a:lstStyle/>
          <a:p>
            <a:pPr fontAlgn="auto">
              <a:spcBef>
                <a:spcPts val="0"/>
              </a:spcBef>
              <a:spcAft>
                <a:spcPts val="0"/>
              </a:spcAft>
            </a:pPr>
            <a:endParaRPr lang="en-US">
              <a:solidFill>
                <a:srgbClr val="FFFFFF"/>
              </a:solidFill>
              <a:latin typeface="Corbel"/>
            </a:endParaRPr>
          </a:p>
        </p:txBody>
      </p:sp>
      <p:grpSp>
        <p:nvGrpSpPr>
          <p:cNvPr id="2" name="Group 4"/>
          <p:cNvGrpSpPr>
            <a:grpSpLocks/>
          </p:cNvGrpSpPr>
          <p:nvPr/>
        </p:nvGrpSpPr>
        <p:grpSpPr bwMode="auto">
          <a:xfrm>
            <a:off x="5827712" y="5365750"/>
            <a:ext cx="158750" cy="158750"/>
            <a:chOff x="3991" y="2884"/>
            <a:chExt cx="100" cy="100"/>
          </a:xfrm>
        </p:grpSpPr>
        <p:sp>
          <p:nvSpPr>
            <p:cNvPr id="476165" name="Line 5"/>
            <p:cNvSpPr>
              <a:spLocks noChangeShapeType="1"/>
            </p:cNvSpPr>
            <p:nvPr/>
          </p:nvSpPr>
          <p:spPr bwMode="auto">
            <a:xfrm>
              <a:off x="4041" y="2884"/>
              <a:ext cx="0" cy="100"/>
            </a:xfrm>
            <a:prstGeom prst="line">
              <a:avLst/>
            </a:prstGeom>
            <a:noFill/>
            <a:ln w="12700">
              <a:solidFill>
                <a:schemeClr val="tx1"/>
              </a:solidFill>
              <a:round/>
              <a:headEnd/>
              <a:tailEnd/>
            </a:ln>
            <a:effectLst/>
          </p:spPr>
          <p:txBody>
            <a:bodyPr wrap="none" anchor="ctr"/>
            <a:lstStyle/>
            <a:p>
              <a:pPr fontAlgn="auto">
                <a:spcBef>
                  <a:spcPts val="0"/>
                </a:spcBef>
                <a:spcAft>
                  <a:spcPts val="0"/>
                </a:spcAft>
              </a:pPr>
              <a:endParaRPr lang="en-US">
                <a:solidFill>
                  <a:srgbClr val="FFFFFF"/>
                </a:solidFill>
                <a:latin typeface="Corbel"/>
              </a:endParaRPr>
            </a:p>
          </p:txBody>
        </p:sp>
        <p:sp>
          <p:nvSpPr>
            <p:cNvPr id="476166" name="Line 6"/>
            <p:cNvSpPr>
              <a:spLocks noChangeShapeType="1"/>
            </p:cNvSpPr>
            <p:nvPr/>
          </p:nvSpPr>
          <p:spPr bwMode="auto">
            <a:xfrm>
              <a:off x="3991" y="2934"/>
              <a:ext cx="100" cy="0"/>
            </a:xfrm>
            <a:prstGeom prst="line">
              <a:avLst/>
            </a:prstGeom>
            <a:noFill/>
            <a:ln w="12700">
              <a:solidFill>
                <a:schemeClr val="tx1"/>
              </a:solidFill>
              <a:round/>
              <a:headEnd/>
              <a:tailEnd/>
            </a:ln>
            <a:effectLst/>
          </p:spPr>
          <p:txBody>
            <a:bodyPr wrap="none" anchor="ctr"/>
            <a:lstStyle/>
            <a:p>
              <a:pPr fontAlgn="auto">
                <a:spcBef>
                  <a:spcPts val="0"/>
                </a:spcBef>
                <a:spcAft>
                  <a:spcPts val="0"/>
                </a:spcAft>
              </a:pPr>
              <a:endParaRPr lang="en-US">
                <a:solidFill>
                  <a:srgbClr val="FFFFFF"/>
                </a:solidFill>
                <a:latin typeface="Corbel"/>
              </a:endParaRPr>
            </a:p>
          </p:txBody>
        </p:sp>
      </p:grpSp>
      <p:sp>
        <p:nvSpPr>
          <p:cNvPr id="476167" name="Text Box 7"/>
          <p:cNvSpPr txBox="1">
            <a:spLocks noChangeArrowheads="1"/>
          </p:cNvSpPr>
          <p:nvPr/>
        </p:nvSpPr>
        <p:spPr bwMode="auto">
          <a:xfrm>
            <a:off x="5486400" y="5486400"/>
            <a:ext cx="438150" cy="366712"/>
          </a:xfrm>
          <a:prstGeom prst="rect">
            <a:avLst/>
          </a:prstGeom>
          <a:noFill/>
          <a:ln w="9525">
            <a:noFill/>
            <a:miter lim="800000"/>
            <a:headEnd/>
            <a:tailEnd/>
          </a:ln>
          <a:effectLst/>
        </p:spPr>
        <p:txBody>
          <a:bodyPr wrap="none">
            <a:spAutoFit/>
          </a:bodyPr>
          <a:lstStyle/>
          <a:p>
            <a:pPr eaLnBrk="0" fontAlgn="auto" hangingPunct="0">
              <a:spcBef>
                <a:spcPts val="0"/>
              </a:spcBef>
              <a:spcAft>
                <a:spcPts val="0"/>
              </a:spcAft>
            </a:pPr>
            <a:r>
              <a:rPr lang="en-US">
                <a:solidFill>
                  <a:srgbClr val="FFFFFF"/>
                </a:solidFill>
                <a:latin typeface="Times" pitchFamily="1" charset="0"/>
                <a:ea typeface="ＭＳ Ｐゴシック" pitchFamily="1" charset="-128"/>
              </a:rPr>
              <a:t>E1</a:t>
            </a:r>
          </a:p>
        </p:txBody>
      </p:sp>
      <p:sp>
        <p:nvSpPr>
          <p:cNvPr id="476168" name="Oval 8"/>
          <p:cNvSpPr>
            <a:spLocks noChangeArrowheads="1"/>
          </p:cNvSpPr>
          <p:nvPr/>
        </p:nvSpPr>
        <p:spPr bwMode="auto">
          <a:xfrm>
            <a:off x="6019800" y="4114800"/>
            <a:ext cx="1600200" cy="1600200"/>
          </a:xfrm>
          <a:prstGeom prst="ellipse">
            <a:avLst/>
          </a:prstGeom>
          <a:noFill/>
          <a:ln w="9525">
            <a:solidFill>
              <a:schemeClr val="tx1"/>
            </a:solidFill>
            <a:round/>
            <a:headEnd/>
            <a:tailEnd/>
          </a:ln>
          <a:effectLst/>
        </p:spPr>
        <p:txBody>
          <a:bodyPr wrap="none" anchor="ctr"/>
          <a:lstStyle/>
          <a:p>
            <a:pPr fontAlgn="auto">
              <a:spcBef>
                <a:spcPts val="0"/>
              </a:spcBef>
              <a:spcAft>
                <a:spcPts val="0"/>
              </a:spcAft>
            </a:pPr>
            <a:endParaRPr lang="en-US">
              <a:solidFill>
                <a:srgbClr val="FFFFFF"/>
              </a:solidFill>
              <a:latin typeface="Corbel"/>
            </a:endParaRPr>
          </a:p>
        </p:txBody>
      </p:sp>
      <p:grpSp>
        <p:nvGrpSpPr>
          <p:cNvPr id="3" name="Group 9"/>
          <p:cNvGrpSpPr>
            <a:grpSpLocks/>
          </p:cNvGrpSpPr>
          <p:nvPr/>
        </p:nvGrpSpPr>
        <p:grpSpPr bwMode="auto">
          <a:xfrm>
            <a:off x="6742112" y="4819650"/>
            <a:ext cx="158750" cy="158750"/>
            <a:chOff x="3991" y="2884"/>
            <a:chExt cx="100" cy="100"/>
          </a:xfrm>
        </p:grpSpPr>
        <p:sp>
          <p:nvSpPr>
            <p:cNvPr id="476170" name="Line 10"/>
            <p:cNvSpPr>
              <a:spLocks noChangeShapeType="1"/>
            </p:cNvSpPr>
            <p:nvPr/>
          </p:nvSpPr>
          <p:spPr bwMode="auto">
            <a:xfrm>
              <a:off x="4041" y="2884"/>
              <a:ext cx="0" cy="100"/>
            </a:xfrm>
            <a:prstGeom prst="line">
              <a:avLst/>
            </a:prstGeom>
            <a:noFill/>
            <a:ln w="12700">
              <a:solidFill>
                <a:schemeClr val="tx1"/>
              </a:solidFill>
              <a:round/>
              <a:headEnd/>
              <a:tailEnd/>
            </a:ln>
            <a:effectLst/>
          </p:spPr>
          <p:txBody>
            <a:bodyPr wrap="none" anchor="ctr"/>
            <a:lstStyle/>
            <a:p>
              <a:pPr fontAlgn="auto">
                <a:spcBef>
                  <a:spcPts val="0"/>
                </a:spcBef>
                <a:spcAft>
                  <a:spcPts val="0"/>
                </a:spcAft>
              </a:pPr>
              <a:endParaRPr lang="en-US">
                <a:solidFill>
                  <a:srgbClr val="FFFFFF"/>
                </a:solidFill>
                <a:latin typeface="Corbel"/>
              </a:endParaRPr>
            </a:p>
          </p:txBody>
        </p:sp>
        <p:sp>
          <p:nvSpPr>
            <p:cNvPr id="476171" name="Line 11"/>
            <p:cNvSpPr>
              <a:spLocks noChangeShapeType="1"/>
            </p:cNvSpPr>
            <p:nvPr/>
          </p:nvSpPr>
          <p:spPr bwMode="auto">
            <a:xfrm>
              <a:off x="3991" y="2934"/>
              <a:ext cx="100" cy="0"/>
            </a:xfrm>
            <a:prstGeom prst="line">
              <a:avLst/>
            </a:prstGeom>
            <a:noFill/>
            <a:ln w="12700">
              <a:solidFill>
                <a:schemeClr val="tx1"/>
              </a:solidFill>
              <a:round/>
              <a:headEnd/>
              <a:tailEnd/>
            </a:ln>
            <a:effectLst/>
          </p:spPr>
          <p:txBody>
            <a:bodyPr wrap="none" anchor="ctr"/>
            <a:lstStyle/>
            <a:p>
              <a:pPr fontAlgn="auto">
                <a:spcBef>
                  <a:spcPts val="0"/>
                </a:spcBef>
                <a:spcAft>
                  <a:spcPts val="0"/>
                </a:spcAft>
              </a:pPr>
              <a:endParaRPr lang="en-US">
                <a:solidFill>
                  <a:srgbClr val="FFFFFF"/>
                </a:solidFill>
                <a:latin typeface="Corbel"/>
              </a:endParaRPr>
            </a:p>
          </p:txBody>
        </p:sp>
      </p:grpSp>
      <p:sp>
        <p:nvSpPr>
          <p:cNvPr id="476172" name="Text Box 12"/>
          <p:cNvSpPr txBox="1">
            <a:spLocks noChangeArrowheads="1"/>
          </p:cNvSpPr>
          <p:nvPr/>
        </p:nvSpPr>
        <p:spPr bwMode="auto">
          <a:xfrm>
            <a:off x="6781800" y="4876800"/>
            <a:ext cx="438150" cy="366712"/>
          </a:xfrm>
          <a:prstGeom prst="rect">
            <a:avLst/>
          </a:prstGeom>
          <a:noFill/>
          <a:ln w="9525">
            <a:noFill/>
            <a:miter lim="800000"/>
            <a:headEnd/>
            <a:tailEnd/>
          </a:ln>
          <a:effectLst/>
        </p:spPr>
        <p:txBody>
          <a:bodyPr wrap="none">
            <a:spAutoFit/>
          </a:bodyPr>
          <a:lstStyle/>
          <a:p>
            <a:pPr eaLnBrk="0" fontAlgn="auto" hangingPunct="0">
              <a:spcBef>
                <a:spcPts val="0"/>
              </a:spcBef>
              <a:spcAft>
                <a:spcPts val="0"/>
              </a:spcAft>
            </a:pPr>
            <a:r>
              <a:rPr lang="en-US">
                <a:solidFill>
                  <a:srgbClr val="FFFFFF"/>
                </a:solidFill>
                <a:latin typeface="Times" pitchFamily="1" charset="0"/>
                <a:ea typeface="ＭＳ Ｐゴシック" pitchFamily="1" charset="-128"/>
              </a:rPr>
              <a:t>E2</a:t>
            </a:r>
          </a:p>
        </p:txBody>
      </p:sp>
      <p:sp>
        <p:nvSpPr>
          <p:cNvPr id="476173" name="Text Box 13"/>
          <p:cNvSpPr txBox="1">
            <a:spLocks noChangeArrowheads="1"/>
          </p:cNvSpPr>
          <p:nvPr/>
        </p:nvSpPr>
        <p:spPr bwMode="auto">
          <a:xfrm>
            <a:off x="6172200" y="5105400"/>
            <a:ext cx="349250" cy="366712"/>
          </a:xfrm>
          <a:prstGeom prst="rect">
            <a:avLst/>
          </a:prstGeom>
          <a:noFill/>
          <a:ln w="9525">
            <a:noFill/>
            <a:miter lim="800000"/>
            <a:headEnd/>
            <a:tailEnd/>
          </a:ln>
          <a:effectLst/>
        </p:spPr>
        <p:txBody>
          <a:bodyPr wrap="none">
            <a:spAutoFit/>
          </a:bodyPr>
          <a:lstStyle/>
          <a:p>
            <a:pPr eaLnBrk="0" fontAlgn="auto" hangingPunct="0">
              <a:spcBef>
                <a:spcPts val="0"/>
              </a:spcBef>
              <a:spcAft>
                <a:spcPts val="0"/>
              </a:spcAft>
            </a:pPr>
            <a:r>
              <a:rPr lang="en-US" dirty="0">
                <a:solidFill>
                  <a:srgbClr val="FFFFFF"/>
                </a:solidFill>
                <a:latin typeface="Times" pitchFamily="1" charset="0"/>
                <a:ea typeface="ＭＳ Ｐゴシック" pitchFamily="1" charset="-128"/>
              </a:rPr>
              <a:t>A</a:t>
            </a:r>
          </a:p>
        </p:txBody>
      </p:sp>
      <p:sp>
        <p:nvSpPr>
          <p:cNvPr id="476174" name="Text Box 14"/>
          <p:cNvSpPr txBox="1">
            <a:spLocks noChangeArrowheads="1"/>
          </p:cNvSpPr>
          <p:nvPr/>
        </p:nvSpPr>
        <p:spPr bwMode="auto">
          <a:xfrm>
            <a:off x="6781800" y="4343400"/>
            <a:ext cx="336550" cy="366712"/>
          </a:xfrm>
          <a:prstGeom prst="rect">
            <a:avLst/>
          </a:prstGeom>
          <a:noFill/>
          <a:ln w="9525">
            <a:noFill/>
            <a:miter lim="800000"/>
            <a:headEnd/>
            <a:tailEnd/>
          </a:ln>
          <a:effectLst/>
        </p:spPr>
        <p:txBody>
          <a:bodyPr wrap="none">
            <a:spAutoFit/>
          </a:bodyPr>
          <a:lstStyle/>
          <a:p>
            <a:pPr eaLnBrk="0" fontAlgn="auto" hangingPunct="0">
              <a:spcBef>
                <a:spcPts val="0"/>
              </a:spcBef>
              <a:spcAft>
                <a:spcPts val="0"/>
              </a:spcAft>
            </a:pPr>
            <a:r>
              <a:rPr lang="en-US">
                <a:solidFill>
                  <a:srgbClr val="FFFFFF"/>
                </a:solidFill>
                <a:latin typeface="Times" pitchFamily="1" charset="0"/>
                <a:ea typeface="ＭＳ Ｐゴシック" pitchFamily="1" charset="-128"/>
              </a:rPr>
              <a:t>B</a:t>
            </a:r>
          </a:p>
        </p:txBody>
      </p:sp>
      <p:sp>
        <p:nvSpPr>
          <p:cNvPr id="476175" name="Oval 15"/>
          <p:cNvSpPr>
            <a:spLocks noChangeArrowheads="1"/>
          </p:cNvSpPr>
          <p:nvPr/>
        </p:nvSpPr>
        <p:spPr bwMode="auto">
          <a:xfrm>
            <a:off x="6705600" y="4495800"/>
            <a:ext cx="76200" cy="76200"/>
          </a:xfrm>
          <a:prstGeom prst="ellipse">
            <a:avLst/>
          </a:prstGeom>
          <a:solidFill>
            <a:schemeClr val="accent1"/>
          </a:solidFill>
          <a:ln w="9525">
            <a:solidFill>
              <a:schemeClr val="tx1"/>
            </a:solidFill>
            <a:round/>
            <a:headEnd/>
            <a:tailEnd/>
          </a:ln>
          <a:effectLst/>
        </p:spPr>
        <p:txBody>
          <a:bodyPr wrap="none" anchor="ctr"/>
          <a:lstStyle/>
          <a:p>
            <a:pPr fontAlgn="auto">
              <a:spcBef>
                <a:spcPts val="0"/>
              </a:spcBef>
              <a:spcAft>
                <a:spcPts val="0"/>
              </a:spcAft>
            </a:pPr>
            <a:endParaRPr lang="en-US">
              <a:solidFill>
                <a:srgbClr val="FFFFFF"/>
              </a:solidFill>
              <a:latin typeface="Corbel"/>
            </a:endParaRPr>
          </a:p>
        </p:txBody>
      </p:sp>
      <p:sp>
        <p:nvSpPr>
          <p:cNvPr id="476176" name="Oval 16"/>
          <p:cNvSpPr>
            <a:spLocks noChangeArrowheads="1"/>
          </p:cNvSpPr>
          <p:nvPr/>
        </p:nvSpPr>
        <p:spPr bwMode="auto">
          <a:xfrm>
            <a:off x="6172200" y="4953000"/>
            <a:ext cx="76200" cy="76200"/>
          </a:xfrm>
          <a:prstGeom prst="ellipse">
            <a:avLst/>
          </a:prstGeom>
          <a:solidFill>
            <a:schemeClr val="accent1"/>
          </a:solidFill>
          <a:ln w="9525">
            <a:solidFill>
              <a:schemeClr val="tx1"/>
            </a:solidFill>
            <a:round/>
            <a:headEnd/>
            <a:tailEnd/>
          </a:ln>
          <a:effectLst/>
        </p:spPr>
        <p:txBody>
          <a:bodyPr wrap="none" anchor="ctr"/>
          <a:lstStyle/>
          <a:p>
            <a:pPr fontAlgn="auto">
              <a:spcBef>
                <a:spcPts val="0"/>
              </a:spcBef>
              <a:spcAft>
                <a:spcPts val="0"/>
              </a:spcAft>
            </a:pPr>
            <a:endParaRPr lang="en-US">
              <a:solidFill>
                <a:srgbClr val="FFFFFF"/>
              </a:solidFill>
              <a:latin typeface="Corbel"/>
            </a:endParaRPr>
          </a:p>
        </p:txBody>
      </p:sp>
      <p:sp>
        <p:nvSpPr>
          <p:cNvPr id="476177" name="Oval 17"/>
          <p:cNvSpPr>
            <a:spLocks noChangeArrowheads="1"/>
          </p:cNvSpPr>
          <p:nvPr/>
        </p:nvSpPr>
        <p:spPr bwMode="auto">
          <a:xfrm>
            <a:off x="7848600" y="5410200"/>
            <a:ext cx="76200" cy="76200"/>
          </a:xfrm>
          <a:prstGeom prst="ellipse">
            <a:avLst/>
          </a:prstGeom>
          <a:solidFill>
            <a:schemeClr val="accent1"/>
          </a:solidFill>
          <a:ln w="9525">
            <a:solidFill>
              <a:schemeClr val="tx1"/>
            </a:solidFill>
            <a:round/>
            <a:headEnd/>
            <a:tailEnd/>
          </a:ln>
          <a:effectLst/>
        </p:spPr>
        <p:txBody>
          <a:bodyPr wrap="none" anchor="ctr"/>
          <a:lstStyle/>
          <a:p>
            <a:pPr fontAlgn="auto">
              <a:spcBef>
                <a:spcPts val="0"/>
              </a:spcBef>
              <a:spcAft>
                <a:spcPts val="0"/>
              </a:spcAft>
            </a:pPr>
            <a:endParaRPr lang="en-US">
              <a:solidFill>
                <a:srgbClr val="FFFFFF"/>
              </a:solidFill>
              <a:latin typeface="Corbel"/>
            </a:endParaRPr>
          </a:p>
        </p:txBody>
      </p:sp>
      <p:sp>
        <p:nvSpPr>
          <p:cNvPr id="476178" name="Text Box 18"/>
          <p:cNvSpPr txBox="1">
            <a:spLocks noChangeArrowheads="1"/>
          </p:cNvSpPr>
          <p:nvPr/>
        </p:nvSpPr>
        <p:spPr bwMode="auto">
          <a:xfrm>
            <a:off x="7620000" y="5562600"/>
            <a:ext cx="990600" cy="366712"/>
          </a:xfrm>
          <a:prstGeom prst="rect">
            <a:avLst/>
          </a:prstGeom>
          <a:noFill/>
          <a:ln w="9525">
            <a:noFill/>
            <a:miter lim="800000"/>
            <a:headEnd/>
            <a:tailEnd/>
          </a:ln>
          <a:effectLst/>
        </p:spPr>
        <p:txBody>
          <a:bodyPr>
            <a:spAutoFit/>
          </a:bodyPr>
          <a:lstStyle/>
          <a:p>
            <a:pPr eaLnBrk="0" fontAlgn="auto" hangingPunct="0">
              <a:spcBef>
                <a:spcPts val="0"/>
              </a:spcBef>
              <a:spcAft>
                <a:spcPts val="0"/>
              </a:spcAft>
            </a:pPr>
            <a:r>
              <a:rPr lang="en-US">
                <a:solidFill>
                  <a:srgbClr val="FFFFFF"/>
                </a:solidFill>
                <a:latin typeface="Times" pitchFamily="1" charset="0"/>
                <a:ea typeface="ＭＳ Ｐゴシック" pitchFamily="1" charset="-128"/>
              </a:rPr>
              <a:t>C </a:t>
            </a:r>
            <a:r>
              <a:rPr lang="en-US">
                <a:solidFill>
                  <a:srgbClr val="66CCFF"/>
                </a:solidFill>
                <a:latin typeface="Times" pitchFamily="1" charset="0"/>
                <a:ea typeface="ＭＳ Ｐゴシック" pitchFamily="1" charset="-128"/>
                <a:sym typeface="Symbol" pitchFamily="18" charset="2"/>
              </a:rPr>
              <a:t> E3</a:t>
            </a:r>
            <a:endParaRPr lang="en-US">
              <a:solidFill>
                <a:srgbClr val="FFFFFF"/>
              </a:solidFill>
              <a:latin typeface="Times" pitchFamily="1" charset="0"/>
              <a:ea typeface="ＭＳ Ｐゴシック" pitchFamily="1" charset="-128"/>
            </a:endParaRPr>
          </a:p>
        </p:txBody>
      </p:sp>
      <p:sp>
        <p:nvSpPr>
          <p:cNvPr id="476179" name="Oval 19"/>
          <p:cNvSpPr>
            <a:spLocks noChangeArrowheads="1"/>
          </p:cNvSpPr>
          <p:nvPr/>
        </p:nvSpPr>
        <p:spPr bwMode="auto">
          <a:xfrm>
            <a:off x="7086600" y="4648200"/>
            <a:ext cx="1600200" cy="1600200"/>
          </a:xfrm>
          <a:prstGeom prst="ellipse">
            <a:avLst/>
          </a:prstGeom>
          <a:noFill/>
          <a:ln w="9525">
            <a:solidFill>
              <a:schemeClr val="hlink"/>
            </a:solidFill>
            <a:round/>
            <a:headEnd/>
            <a:tailEnd/>
          </a:ln>
          <a:effectLst/>
        </p:spPr>
        <p:txBody>
          <a:bodyPr wrap="none" anchor="ctr"/>
          <a:lstStyle/>
          <a:p>
            <a:pPr fontAlgn="auto">
              <a:spcBef>
                <a:spcPts val="0"/>
              </a:spcBef>
              <a:spcAft>
                <a:spcPts val="0"/>
              </a:spcAft>
            </a:pPr>
            <a:endParaRPr lang="en-US">
              <a:solidFill>
                <a:srgbClr val="FFFFFF"/>
              </a:solidFill>
              <a:latin typeface="Corbel"/>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p:txBody>
          <a:bodyPr/>
          <a:lstStyle/>
          <a:p>
            <a:r>
              <a:rPr lang="en-US" dirty="0"/>
              <a:t>Irradiance </a:t>
            </a:r>
            <a:r>
              <a:rPr lang="en-US" dirty="0" smtClean="0"/>
              <a:t>caching </a:t>
            </a:r>
            <a:r>
              <a:rPr lang="en-US" dirty="0" err="1" smtClean="0"/>
              <a:t>pseudocode</a:t>
            </a:r>
            <a:endParaRPr lang="en-US" dirty="0"/>
          </a:p>
        </p:txBody>
      </p:sp>
      <p:sp>
        <p:nvSpPr>
          <p:cNvPr id="476180" name="Rectangle 20"/>
          <p:cNvSpPr>
            <a:spLocks noGrp="1" noChangeArrowheads="1"/>
          </p:cNvSpPr>
          <p:nvPr>
            <p:ph type="body" idx="1"/>
          </p:nvPr>
        </p:nvSpPr>
        <p:spPr>
          <a:xfrm>
            <a:off x="457200" y="1196975"/>
            <a:ext cx="7354888" cy="4997450"/>
          </a:xfrm>
        </p:spPr>
        <p:txBody>
          <a:bodyPr/>
          <a:lstStyle/>
          <a:p>
            <a:pPr>
              <a:buFont typeface="Wingdings" pitchFamily="2" charset="2"/>
              <a:buNone/>
            </a:pPr>
            <a:endParaRPr lang="en-US" sz="1800" noProof="1" smtClean="0">
              <a:latin typeface="Courier New" pitchFamily="49" charset="0"/>
            </a:endParaRPr>
          </a:p>
          <a:p>
            <a:pPr>
              <a:buFont typeface="Wingdings" pitchFamily="2" charset="2"/>
              <a:buNone/>
            </a:pPr>
            <a:r>
              <a:rPr lang="cs-CZ" sz="2400" noProof="1" smtClean="0">
                <a:latin typeface="Courier New" pitchFamily="49" charset="0"/>
              </a:rPr>
              <a:t>GetIrradiance(</a:t>
            </a:r>
            <a:r>
              <a:rPr lang="en-US" sz="2400" b="1" noProof="1" smtClean="0">
                <a:latin typeface="Courier New" pitchFamily="49" charset="0"/>
              </a:rPr>
              <a:t>p</a:t>
            </a:r>
            <a:r>
              <a:rPr lang="cs-CZ" sz="2400" noProof="1" smtClean="0">
                <a:latin typeface="Courier New" pitchFamily="49" charset="0"/>
              </a:rPr>
              <a:t>):</a:t>
            </a:r>
            <a:endParaRPr lang="cs-CZ" sz="2400" noProof="1">
              <a:latin typeface="Courier New" pitchFamily="49" charset="0"/>
            </a:endParaRPr>
          </a:p>
          <a:p>
            <a:pPr lvl="1">
              <a:buNone/>
            </a:pPr>
            <a:r>
              <a:rPr lang="cs-CZ" sz="2400" noProof="1">
                <a:latin typeface="Courier New" pitchFamily="49" charset="0"/>
              </a:rPr>
              <a:t>Color </a:t>
            </a:r>
            <a:r>
              <a:rPr lang="cs-CZ" sz="2400" noProof="1" smtClean="0">
                <a:latin typeface="Courier New" pitchFamily="49" charset="0"/>
              </a:rPr>
              <a:t>E</a:t>
            </a:r>
            <a:r>
              <a:rPr lang="en-US" sz="2400" noProof="1" smtClean="0">
                <a:latin typeface="Courier New" pitchFamily="49" charset="0"/>
              </a:rPr>
              <a:t> = </a:t>
            </a:r>
            <a:r>
              <a:rPr lang="cs-CZ" sz="2400" noProof="1" smtClean="0">
                <a:latin typeface="Courier New" pitchFamily="49" charset="0"/>
              </a:rPr>
              <a:t>InterpolateFromCache(</a:t>
            </a:r>
            <a:r>
              <a:rPr lang="en-US" sz="2400" b="1" noProof="1" smtClean="0">
                <a:latin typeface="Courier New" pitchFamily="49" charset="0"/>
              </a:rPr>
              <a:t>p</a:t>
            </a:r>
            <a:r>
              <a:rPr lang="en-US" sz="2400" noProof="1" smtClean="0">
                <a:latin typeface="Courier New" pitchFamily="49" charset="0"/>
              </a:rPr>
              <a:t>);</a:t>
            </a:r>
            <a:endParaRPr lang="cs-CZ" sz="2400" noProof="1">
              <a:latin typeface="Courier New" pitchFamily="49" charset="0"/>
            </a:endParaRPr>
          </a:p>
          <a:p>
            <a:pPr marL="742950" lvl="1" indent="-285750">
              <a:buFont typeface="Wingdings" pitchFamily="2" charset="2"/>
              <a:buNone/>
            </a:pPr>
            <a:r>
              <a:rPr lang="en-US" sz="2400" b="1" noProof="1" smtClean="0">
                <a:solidFill>
                  <a:srgbClr val="0000FF"/>
                </a:solidFill>
                <a:latin typeface="Courier New" pitchFamily="49" charset="0"/>
              </a:rPr>
              <a:t>i</a:t>
            </a:r>
            <a:r>
              <a:rPr lang="cs-CZ" sz="2400" b="1" noProof="1" smtClean="0">
                <a:solidFill>
                  <a:srgbClr val="0000FF"/>
                </a:solidFill>
                <a:latin typeface="Courier New" pitchFamily="49" charset="0"/>
              </a:rPr>
              <a:t>f</a:t>
            </a:r>
            <a:r>
              <a:rPr lang="cs-CZ" sz="2400" noProof="1" smtClean="0">
                <a:latin typeface="Courier New" pitchFamily="49" charset="0"/>
              </a:rPr>
              <a:t>(</a:t>
            </a:r>
            <a:r>
              <a:rPr lang="en-US" sz="2400" noProof="1" smtClean="0">
                <a:latin typeface="Courier New" pitchFamily="49" charset="0"/>
              </a:rPr>
              <a:t> </a:t>
            </a:r>
            <a:r>
              <a:rPr lang="cs-CZ" sz="2400" noProof="1" smtClean="0">
                <a:latin typeface="Courier New" pitchFamily="49" charset="0"/>
              </a:rPr>
              <a:t>E</a:t>
            </a:r>
            <a:r>
              <a:rPr lang="en-US" sz="2400" noProof="1" smtClean="0">
                <a:latin typeface="Courier New" pitchFamily="49" charset="0"/>
              </a:rPr>
              <a:t> == invalid</a:t>
            </a:r>
            <a:r>
              <a:rPr lang="cs-CZ" sz="2400" noProof="1" smtClean="0">
                <a:latin typeface="Courier New" pitchFamily="49" charset="0"/>
              </a:rPr>
              <a:t> </a:t>
            </a:r>
            <a:r>
              <a:rPr lang="cs-CZ" sz="2400" noProof="1">
                <a:latin typeface="Courier New" pitchFamily="49" charset="0"/>
              </a:rPr>
              <a:t>)</a:t>
            </a:r>
          </a:p>
          <a:p>
            <a:pPr marL="1143000" lvl="2" indent="-228600">
              <a:buFont typeface="Wingdings" pitchFamily="2" charset="2"/>
              <a:buNone/>
            </a:pPr>
            <a:r>
              <a:rPr lang="cs-CZ" noProof="1">
                <a:latin typeface="Courier New" pitchFamily="49" charset="0"/>
              </a:rPr>
              <a:t>E = </a:t>
            </a:r>
            <a:r>
              <a:rPr lang="cs-CZ" noProof="1" smtClean="0">
                <a:latin typeface="Courier New" pitchFamily="49" charset="0"/>
              </a:rPr>
              <a:t>SampleHemisphere(</a:t>
            </a:r>
            <a:r>
              <a:rPr lang="en-US" b="1" noProof="1" smtClean="0">
                <a:latin typeface="Courier New" pitchFamily="49" charset="0"/>
              </a:rPr>
              <a:t>p</a:t>
            </a:r>
            <a:r>
              <a:rPr lang="cs-CZ" noProof="1" smtClean="0">
                <a:latin typeface="Courier New" pitchFamily="49" charset="0"/>
              </a:rPr>
              <a:t>);</a:t>
            </a:r>
            <a:endParaRPr lang="cs-CZ" noProof="1">
              <a:latin typeface="Courier New" pitchFamily="49" charset="0"/>
            </a:endParaRPr>
          </a:p>
          <a:p>
            <a:pPr marL="1143000" lvl="2" indent="-228600">
              <a:buFont typeface="Wingdings" pitchFamily="2" charset="2"/>
              <a:buNone/>
            </a:pPr>
            <a:r>
              <a:rPr lang="cs-CZ" noProof="1">
                <a:latin typeface="Courier New" pitchFamily="49" charset="0"/>
              </a:rPr>
              <a:t>InsertIntoCache(E</a:t>
            </a:r>
            <a:r>
              <a:rPr lang="cs-CZ" noProof="1" smtClean="0">
                <a:latin typeface="Courier New" pitchFamily="49" charset="0"/>
              </a:rPr>
              <a:t>,</a:t>
            </a:r>
            <a:r>
              <a:rPr lang="en-US" noProof="1" smtClean="0">
                <a:latin typeface="Courier New" pitchFamily="49" charset="0"/>
              </a:rPr>
              <a:t> </a:t>
            </a:r>
            <a:r>
              <a:rPr lang="en-US" b="1" noProof="1" smtClean="0">
                <a:latin typeface="Courier New" pitchFamily="49" charset="0"/>
              </a:rPr>
              <a:t>p</a:t>
            </a:r>
            <a:r>
              <a:rPr lang="cs-CZ" noProof="1" smtClean="0">
                <a:latin typeface="Courier New" pitchFamily="49" charset="0"/>
              </a:rPr>
              <a:t>);</a:t>
            </a:r>
            <a:endParaRPr lang="cs-CZ" noProof="1">
              <a:latin typeface="Courier New" pitchFamily="49" charset="0"/>
            </a:endParaRPr>
          </a:p>
          <a:p>
            <a:pPr marL="742950" lvl="1" indent="-285750">
              <a:buFont typeface="Wingdings" pitchFamily="2" charset="2"/>
              <a:buNone/>
            </a:pPr>
            <a:r>
              <a:rPr lang="cs-CZ" sz="2400" b="1" noProof="1">
                <a:solidFill>
                  <a:srgbClr val="0000FF"/>
                </a:solidFill>
                <a:latin typeface="Courier New" pitchFamily="49" charset="0"/>
              </a:rPr>
              <a:t>return</a:t>
            </a:r>
            <a:r>
              <a:rPr lang="cs-CZ" sz="2400" noProof="1">
                <a:latin typeface="Courier New" pitchFamily="49" charset="0"/>
              </a:rPr>
              <a:t> E;</a:t>
            </a:r>
          </a:p>
          <a:p>
            <a:pPr marL="742950" lvl="1" indent="-285750"/>
            <a:endParaRPr lang="en-US" sz="1800" dirty="0">
              <a:latin typeface="Courier New" pitchFamily="49" charset="0"/>
            </a:endParaRPr>
          </a:p>
        </p:txBody>
      </p:sp>
      <p:sp>
        <p:nvSpPr>
          <p:cNvPr id="21" name="Rectangle 20"/>
          <p:cNvSpPr/>
          <p:nvPr/>
        </p:nvSpPr>
        <p:spPr bwMode="auto">
          <a:xfrm>
            <a:off x="1371600" y="2895600"/>
            <a:ext cx="4572000" cy="381000"/>
          </a:xfrm>
          <a:prstGeom prst="rect">
            <a:avLst/>
          </a:prstGeom>
          <a:noFill/>
          <a:ln w="285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1" name="Rectangle 3"/>
          <p:cNvSpPr>
            <a:spLocks noGrp="1" noChangeArrowheads="1"/>
          </p:cNvSpPr>
          <p:nvPr>
            <p:ph type="body" sz="half" idx="1"/>
          </p:nvPr>
        </p:nvSpPr>
        <p:spPr>
          <a:xfrm>
            <a:off x="455613" y="1598613"/>
            <a:ext cx="5868987" cy="5030787"/>
          </a:xfrm>
        </p:spPr>
        <p:txBody>
          <a:bodyPr/>
          <a:lstStyle/>
          <a:p>
            <a:r>
              <a:rPr lang="en-US" dirty="0" smtClean="0"/>
              <a:t>Cast </a:t>
            </a:r>
            <a:r>
              <a:rPr lang="cs-CZ" dirty="0" smtClean="0"/>
              <a:t>500-5000 se</a:t>
            </a:r>
            <a:r>
              <a:rPr lang="en-US" dirty="0" err="1" smtClean="0"/>
              <a:t>condary</a:t>
            </a:r>
            <a:r>
              <a:rPr lang="en-US" dirty="0" smtClean="0"/>
              <a:t> rays</a:t>
            </a:r>
            <a:r>
              <a:rPr lang="cs-CZ" dirty="0" smtClean="0"/>
              <a:t> (</a:t>
            </a:r>
            <a:r>
              <a:rPr lang="en-US" dirty="0" smtClean="0"/>
              <a:t>user-specified</a:t>
            </a:r>
            <a:r>
              <a:rPr lang="cs-CZ" dirty="0" smtClean="0"/>
              <a:t>)</a:t>
            </a:r>
            <a:endParaRPr lang="cs-CZ" dirty="0"/>
          </a:p>
          <a:p>
            <a:r>
              <a:rPr lang="en-US" dirty="0" smtClean="0"/>
              <a:t>Compute illumination at intersection</a:t>
            </a:r>
            <a:endParaRPr lang="cs-CZ" dirty="0"/>
          </a:p>
          <a:p>
            <a:pPr marL="742950" lvl="1" indent="-285750"/>
            <a:r>
              <a:rPr lang="en-US" sz="2400" dirty="0" smtClean="0"/>
              <a:t>Direct illumination only</a:t>
            </a:r>
            <a:r>
              <a:rPr lang="cs-CZ" sz="2400" dirty="0" smtClean="0"/>
              <a:t>, </a:t>
            </a:r>
            <a:r>
              <a:rPr lang="cs-CZ" sz="2400" dirty="0" err="1" smtClean="0"/>
              <a:t>or</a:t>
            </a:r>
            <a:endParaRPr lang="en-US" sz="2400" dirty="0" smtClean="0"/>
          </a:p>
          <a:p>
            <a:pPr lvl="1"/>
            <a:r>
              <a:rPr lang="en-US" sz="2400" dirty="0" smtClean="0"/>
              <a:t>Path tracing</a:t>
            </a:r>
            <a:r>
              <a:rPr lang="cs-CZ" sz="2400" dirty="0" smtClean="0"/>
              <a:t>, </a:t>
            </a:r>
            <a:r>
              <a:rPr lang="cs-CZ" sz="2400" dirty="0" err="1" smtClean="0"/>
              <a:t>or</a:t>
            </a:r>
            <a:endParaRPr lang="en-US" sz="2400" dirty="0" smtClean="0"/>
          </a:p>
          <a:p>
            <a:pPr marL="742950" lvl="1" indent="-285750"/>
            <a:r>
              <a:rPr lang="en-US" sz="2400" dirty="0" smtClean="0"/>
              <a:t>Photon map radiance estimate</a:t>
            </a:r>
            <a:r>
              <a:rPr lang="cs-CZ" sz="2400" dirty="0" smtClean="0"/>
              <a:t>, </a:t>
            </a:r>
            <a:r>
              <a:rPr lang="cs-CZ" sz="2400" dirty="0" err="1" smtClean="0"/>
              <a:t>or</a:t>
            </a:r>
            <a:endParaRPr lang="cs-CZ" sz="2400" dirty="0"/>
          </a:p>
          <a:p>
            <a:pPr marL="742950" lvl="1" indent="-285750"/>
            <a:r>
              <a:rPr lang="en-US" sz="2400" dirty="0" smtClean="0"/>
              <a:t>Query in (another) irradiance cache</a:t>
            </a:r>
            <a:endParaRPr lang="cs-CZ" sz="2400" dirty="0"/>
          </a:p>
          <a:p>
            <a:pPr marL="742950" lvl="1" indent="-285750"/>
            <a:endParaRPr lang="en-US" dirty="0" smtClean="0"/>
          </a:p>
          <a:p>
            <a:pPr marL="742950" lvl="1" indent="-285750"/>
            <a:r>
              <a:rPr lang="en-US" dirty="0" smtClean="0"/>
              <a:t>No emission taken into account!</a:t>
            </a:r>
            <a:endParaRPr lang="en-US" sz="2400" dirty="0"/>
          </a:p>
        </p:txBody>
      </p:sp>
      <p:pic>
        <p:nvPicPr>
          <p:cNvPr id="360452" name="Picture 4"/>
          <p:cNvPicPr>
            <a:picLocks noGrp="1" noChangeAspect="1" noChangeArrowheads="1"/>
          </p:cNvPicPr>
          <p:nvPr>
            <p:ph sz="quarter" idx="2"/>
          </p:nvPr>
        </p:nvPicPr>
        <p:blipFill>
          <a:blip r:embed="rId3" cstate="print"/>
          <a:srcRect/>
          <a:stretch>
            <a:fillRect/>
          </a:stretch>
        </p:blipFill>
        <p:spPr>
          <a:xfrm>
            <a:off x="6324600" y="2697724"/>
            <a:ext cx="1950476" cy="1950476"/>
          </a:xfrm>
        </p:spPr>
      </p:pic>
      <p:pic>
        <p:nvPicPr>
          <p:cNvPr id="360453" name="Picture 5"/>
          <p:cNvPicPr>
            <a:picLocks noGrp="1" noChangeAspect="1" noChangeArrowheads="1"/>
          </p:cNvPicPr>
          <p:nvPr>
            <p:ph sz="quarter" idx="3"/>
          </p:nvPr>
        </p:nvPicPr>
        <p:blipFill>
          <a:blip r:embed="rId4" cstate="print"/>
          <a:srcRect/>
          <a:stretch>
            <a:fillRect/>
          </a:stretch>
        </p:blipFill>
        <p:spPr>
          <a:xfrm>
            <a:off x="6324600" y="4831324"/>
            <a:ext cx="1950476" cy="1950476"/>
          </a:xfrm>
        </p:spPr>
      </p:pic>
      <p:sp>
        <p:nvSpPr>
          <p:cNvPr id="360454" name="Text Box 6"/>
          <p:cNvSpPr txBox="1">
            <a:spLocks noChangeArrowheads="1"/>
          </p:cNvSpPr>
          <p:nvPr/>
        </p:nvSpPr>
        <p:spPr bwMode="auto">
          <a:xfrm>
            <a:off x="381000" y="1062335"/>
            <a:ext cx="4608954" cy="461665"/>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sz="2400" b="1" noProof="1">
                <a:solidFill>
                  <a:srgbClr val="FFFFFF"/>
                </a:solidFill>
                <a:latin typeface="Courier New" pitchFamily="49" charset="0"/>
              </a:rPr>
              <a:t>E = </a:t>
            </a:r>
            <a:r>
              <a:rPr lang="en-US" sz="2400" b="1" noProof="1" smtClean="0">
                <a:solidFill>
                  <a:srgbClr val="FFFFFF"/>
                </a:solidFill>
                <a:latin typeface="Courier New" pitchFamily="49" charset="0"/>
              </a:rPr>
              <a:t>SampleHemisphere(p);</a:t>
            </a:r>
            <a:endParaRPr lang="en-US" sz="2400" b="1" dirty="0">
              <a:solidFill>
                <a:srgbClr val="FFFFFF"/>
              </a:solidFill>
              <a:latin typeface="Courier New" pitchFamily="49" charset="0"/>
            </a:endParaRPr>
          </a:p>
        </p:txBody>
      </p:sp>
      <p:sp>
        <p:nvSpPr>
          <p:cNvPr id="8" name="Rectangle 2"/>
          <p:cNvSpPr>
            <a:spLocks noGrp="1" noChangeArrowheads="1"/>
          </p:cNvSpPr>
          <p:nvPr>
            <p:ph type="title"/>
          </p:nvPr>
        </p:nvSpPr>
        <p:spPr>
          <a:xfrm>
            <a:off x="514350" y="85725"/>
            <a:ext cx="8142288" cy="857250"/>
          </a:xfrm>
        </p:spPr>
        <p:txBody>
          <a:bodyPr/>
          <a:lstStyle/>
          <a:p>
            <a:r>
              <a:rPr lang="en-US" dirty="0" smtClean="0"/>
              <a:t>Indirect irradiance calculation</a:t>
            </a:r>
            <a:endParaRPr lang="en-US" dirty="0"/>
          </a:p>
        </p:txBody>
      </p:sp>
      <p:sp>
        <p:nvSpPr>
          <p:cNvPr id="9" name="Line 5"/>
          <p:cNvSpPr>
            <a:spLocks noChangeShapeType="1"/>
          </p:cNvSpPr>
          <p:nvPr/>
        </p:nvSpPr>
        <p:spPr bwMode="auto">
          <a:xfrm>
            <a:off x="5603875" y="2514600"/>
            <a:ext cx="3311525" cy="0"/>
          </a:xfrm>
          <a:prstGeom prst="line">
            <a:avLst/>
          </a:prstGeom>
          <a:noFill/>
          <a:ln w="57150">
            <a:solidFill>
              <a:schemeClr val="bg2"/>
            </a:solidFill>
            <a:round/>
            <a:headEnd/>
            <a:tailEnd/>
          </a:ln>
          <a:effectLst/>
        </p:spPr>
        <p:txBody>
          <a:bodyPr wrap="none"/>
          <a:lstStyle/>
          <a:p>
            <a:pPr fontAlgn="auto">
              <a:spcBef>
                <a:spcPts val="0"/>
              </a:spcBef>
              <a:spcAft>
                <a:spcPts val="0"/>
              </a:spcAft>
            </a:pPr>
            <a:endParaRPr lang="en-US">
              <a:solidFill>
                <a:srgbClr val="FFFFFF"/>
              </a:solidFill>
              <a:latin typeface="Corbel"/>
            </a:endParaRPr>
          </a:p>
        </p:txBody>
      </p:sp>
      <p:sp>
        <p:nvSpPr>
          <p:cNvPr id="10" name="Line 6"/>
          <p:cNvSpPr>
            <a:spLocks noChangeShapeType="1"/>
          </p:cNvSpPr>
          <p:nvPr/>
        </p:nvSpPr>
        <p:spPr bwMode="auto">
          <a:xfrm flipV="1">
            <a:off x="7261225" y="1087438"/>
            <a:ext cx="0" cy="1427162"/>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11" name="Line 7"/>
          <p:cNvSpPr>
            <a:spLocks noChangeShapeType="1"/>
          </p:cNvSpPr>
          <p:nvPr/>
        </p:nvSpPr>
        <p:spPr bwMode="auto">
          <a:xfrm flipV="1">
            <a:off x="7261225" y="1522413"/>
            <a:ext cx="992188" cy="992187"/>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12" name="Line 8"/>
          <p:cNvSpPr>
            <a:spLocks noChangeShapeType="1"/>
          </p:cNvSpPr>
          <p:nvPr/>
        </p:nvSpPr>
        <p:spPr bwMode="auto">
          <a:xfrm flipH="1" flipV="1">
            <a:off x="6265863" y="1522413"/>
            <a:ext cx="995362" cy="992187"/>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13" name="Line 9"/>
          <p:cNvSpPr>
            <a:spLocks noChangeShapeType="1"/>
          </p:cNvSpPr>
          <p:nvPr/>
        </p:nvSpPr>
        <p:spPr bwMode="auto">
          <a:xfrm flipV="1">
            <a:off x="7261225" y="2017713"/>
            <a:ext cx="1322388" cy="496887"/>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14" name="Line 10"/>
          <p:cNvSpPr>
            <a:spLocks noChangeShapeType="1"/>
          </p:cNvSpPr>
          <p:nvPr/>
        </p:nvSpPr>
        <p:spPr bwMode="auto">
          <a:xfrm flipV="1">
            <a:off x="7261225" y="1189038"/>
            <a:ext cx="495300" cy="1325562"/>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15" name="Line 11"/>
          <p:cNvSpPr>
            <a:spLocks noChangeShapeType="1"/>
          </p:cNvSpPr>
          <p:nvPr/>
        </p:nvSpPr>
        <p:spPr bwMode="auto">
          <a:xfrm flipH="1" flipV="1">
            <a:off x="6762750" y="1189038"/>
            <a:ext cx="498475" cy="1325562"/>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16" name="Line 12"/>
          <p:cNvSpPr>
            <a:spLocks noChangeShapeType="1"/>
          </p:cNvSpPr>
          <p:nvPr/>
        </p:nvSpPr>
        <p:spPr bwMode="auto">
          <a:xfrm flipH="1" flipV="1">
            <a:off x="5965825" y="1954213"/>
            <a:ext cx="1295400" cy="560387"/>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17" name="Line 13"/>
          <p:cNvSpPr>
            <a:spLocks noChangeShapeType="1"/>
          </p:cNvSpPr>
          <p:nvPr/>
        </p:nvSpPr>
        <p:spPr bwMode="auto">
          <a:xfrm flipV="1">
            <a:off x="7261225" y="2266950"/>
            <a:ext cx="1406525" cy="247650"/>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18" name="Line 14"/>
          <p:cNvSpPr>
            <a:spLocks noChangeShapeType="1"/>
          </p:cNvSpPr>
          <p:nvPr/>
        </p:nvSpPr>
        <p:spPr bwMode="auto">
          <a:xfrm flipV="1">
            <a:off x="7261225" y="1770063"/>
            <a:ext cx="1157288" cy="744537"/>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19" name="Line 15"/>
          <p:cNvSpPr>
            <a:spLocks noChangeShapeType="1"/>
          </p:cNvSpPr>
          <p:nvPr/>
        </p:nvSpPr>
        <p:spPr bwMode="auto">
          <a:xfrm flipV="1">
            <a:off x="7261225" y="1355725"/>
            <a:ext cx="742950" cy="1158875"/>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20" name="Line 16"/>
          <p:cNvSpPr>
            <a:spLocks noChangeShapeType="1"/>
          </p:cNvSpPr>
          <p:nvPr/>
        </p:nvSpPr>
        <p:spPr bwMode="auto">
          <a:xfrm flipV="1">
            <a:off x="7261225" y="1108075"/>
            <a:ext cx="247650" cy="1406525"/>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21" name="Line 17"/>
          <p:cNvSpPr>
            <a:spLocks noChangeShapeType="1"/>
          </p:cNvSpPr>
          <p:nvPr/>
        </p:nvSpPr>
        <p:spPr bwMode="auto">
          <a:xfrm flipH="1" flipV="1">
            <a:off x="7010400" y="1108075"/>
            <a:ext cx="250825" cy="1406525"/>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22" name="Line 18"/>
          <p:cNvSpPr>
            <a:spLocks noChangeShapeType="1"/>
          </p:cNvSpPr>
          <p:nvPr/>
        </p:nvSpPr>
        <p:spPr bwMode="auto">
          <a:xfrm flipH="1" flipV="1">
            <a:off x="6515100" y="1273175"/>
            <a:ext cx="746125" cy="1241425"/>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23" name="Line 19"/>
          <p:cNvSpPr>
            <a:spLocks noChangeShapeType="1"/>
          </p:cNvSpPr>
          <p:nvPr/>
        </p:nvSpPr>
        <p:spPr bwMode="auto">
          <a:xfrm flipH="1" flipV="1">
            <a:off x="6100763" y="1687513"/>
            <a:ext cx="1160462" cy="827087"/>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24" name="Line 20"/>
          <p:cNvSpPr>
            <a:spLocks noChangeShapeType="1"/>
          </p:cNvSpPr>
          <p:nvPr/>
        </p:nvSpPr>
        <p:spPr bwMode="auto">
          <a:xfrm flipH="1" flipV="1">
            <a:off x="5910263" y="2259013"/>
            <a:ext cx="1350962" cy="255587"/>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p:cNvPicPr>
            <a:picLocks noGrp="1" noChangeAspect="1" noChangeArrowheads="1"/>
          </p:cNvPicPr>
          <p:nvPr>
            <p:ph type="clipArt" sz="half" idx="2"/>
          </p:nvPr>
        </p:nvPicPr>
        <p:blipFill>
          <a:blip r:embed="rId3" cstate="print"/>
          <a:srcRect/>
          <a:stretch>
            <a:fillRect/>
          </a:stretch>
        </p:blipFill>
        <p:spPr>
          <a:xfrm>
            <a:off x="5076825" y="2057400"/>
            <a:ext cx="3810000" cy="3698875"/>
          </a:xfrm>
          <a:noFill/>
          <a:ln/>
        </p:spPr>
      </p:pic>
      <p:sp>
        <p:nvSpPr>
          <p:cNvPr id="362500" name="Rectangle 4"/>
          <p:cNvSpPr>
            <a:spLocks noGrp="1" noChangeArrowheads="1"/>
          </p:cNvSpPr>
          <p:nvPr>
            <p:ph type="body" sz="half" idx="1"/>
          </p:nvPr>
        </p:nvSpPr>
        <p:spPr>
          <a:xfrm>
            <a:off x="381000" y="1981200"/>
            <a:ext cx="4767263" cy="4114800"/>
          </a:xfrm>
        </p:spPr>
        <p:txBody>
          <a:bodyPr/>
          <a:lstStyle/>
          <a:p>
            <a:r>
              <a:rPr lang="en-US" i="1" u="sng" dirty="0"/>
              <a:t>Stratified Monte Carlo</a:t>
            </a:r>
            <a:r>
              <a:rPr lang="en-US" dirty="0"/>
              <a:t> </a:t>
            </a:r>
            <a:r>
              <a:rPr lang="en-US" dirty="0" smtClean="0"/>
              <a:t>hemisphere sampling</a:t>
            </a:r>
          </a:p>
          <a:p>
            <a:pPr marL="742950" lvl="1" indent="-285750"/>
            <a:r>
              <a:rPr lang="en-US" dirty="0" smtClean="0"/>
              <a:t>Subdivide hemisphere into cells</a:t>
            </a:r>
            <a:endParaRPr lang="cs-CZ" dirty="0" smtClean="0"/>
          </a:p>
          <a:p>
            <a:pPr marL="742950" lvl="1" indent="-285750"/>
            <a:r>
              <a:rPr lang="en-US" dirty="0" smtClean="0"/>
              <a:t>Choose a random direction in each cell and trace ray</a:t>
            </a:r>
            <a:endParaRPr lang="cs-CZ" dirty="0"/>
          </a:p>
        </p:txBody>
      </p:sp>
      <p:sp>
        <p:nvSpPr>
          <p:cNvPr id="6" name="Text Box 6"/>
          <p:cNvSpPr txBox="1">
            <a:spLocks noChangeArrowheads="1"/>
          </p:cNvSpPr>
          <p:nvPr/>
        </p:nvSpPr>
        <p:spPr bwMode="auto">
          <a:xfrm>
            <a:off x="381000" y="1062335"/>
            <a:ext cx="4608954" cy="461665"/>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sz="2400" b="1" noProof="1">
                <a:solidFill>
                  <a:srgbClr val="FFFFFF"/>
                </a:solidFill>
                <a:latin typeface="Courier New" pitchFamily="49" charset="0"/>
              </a:rPr>
              <a:t>E = </a:t>
            </a:r>
            <a:r>
              <a:rPr lang="en-US" sz="2400" b="1" noProof="1" smtClean="0">
                <a:solidFill>
                  <a:srgbClr val="FFFFFF"/>
                </a:solidFill>
                <a:latin typeface="Courier New" pitchFamily="49" charset="0"/>
              </a:rPr>
              <a:t>SampleHemisphere(p);</a:t>
            </a:r>
            <a:endParaRPr lang="en-US" sz="2400" b="1" dirty="0">
              <a:solidFill>
                <a:srgbClr val="FFFFFF"/>
              </a:solidFill>
              <a:latin typeface="Courier New" pitchFamily="49" charset="0"/>
            </a:endParaRPr>
          </a:p>
        </p:txBody>
      </p:sp>
      <p:sp>
        <p:nvSpPr>
          <p:cNvPr id="8" name="Rectangle 2"/>
          <p:cNvSpPr>
            <a:spLocks noGrp="1" noChangeArrowheads="1"/>
          </p:cNvSpPr>
          <p:nvPr>
            <p:ph type="title"/>
          </p:nvPr>
        </p:nvSpPr>
        <p:spPr>
          <a:xfrm>
            <a:off x="514350" y="85725"/>
            <a:ext cx="8142288" cy="857250"/>
          </a:xfrm>
        </p:spPr>
        <p:txBody>
          <a:bodyPr/>
          <a:lstStyle/>
          <a:p>
            <a:r>
              <a:rPr lang="en-US" dirty="0" smtClean="0"/>
              <a:t>Indirect irradiance calculation</a:t>
            </a:r>
            <a:endParaRPr lang="en-US"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
          <p:cNvSpPr txBox="1">
            <a:spLocks noChangeArrowheads="1"/>
          </p:cNvSpPr>
          <p:nvPr/>
        </p:nvSpPr>
        <p:spPr bwMode="auto">
          <a:xfrm>
            <a:off x="381000" y="1062335"/>
            <a:ext cx="4608954" cy="461665"/>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sz="2400" b="1" noProof="1">
                <a:solidFill>
                  <a:srgbClr val="FFFFFF"/>
                </a:solidFill>
                <a:latin typeface="Courier New" pitchFamily="49" charset="0"/>
              </a:rPr>
              <a:t>E = </a:t>
            </a:r>
            <a:r>
              <a:rPr lang="en-US" sz="2400" b="1" noProof="1" smtClean="0">
                <a:solidFill>
                  <a:srgbClr val="FFFFFF"/>
                </a:solidFill>
                <a:latin typeface="Courier New" pitchFamily="49" charset="0"/>
              </a:rPr>
              <a:t>SampleHemisphere(p);</a:t>
            </a:r>
            <a:endParaRPr lang="en-US" sz="2400" b="1" dirty="0">
              <a:solidFill>
                <a:srgbClr val="FFFFFF"/>
              </a:solidFill>
              <a:latin typeface="Courier New" pitchFamily="49" charset="0"/>
            </a:endParaRPr>
          </a:p>
        </p:txBody>
      </p:sp>
      <p:sp>
        <p:nvSpPr>
          <p:cNvPr id="13" name="Rectangle 2"/>
          <p:cNvSpPr>
            <a:spLocks noGrp="1" noChangeArrowheads="1"/>
          </p:cNvSpPr>
          <p:nvPr>
            <p:ph type="title"/>
          </p:nvPr>
        </p:nvSpPr>
        <p:spPr>
          <a:xfrm>
            <a:off x="514350" y="85725"/>
            <a:ext cx="8142288" cy="857250"/>
          </a:xfrm>
        </p:spPr>
        <p:txBody>
          <a:bodyPr/>
          <a:lstStyle/>
          <a:p>
            <a:r>
              <a:rPr lang="en-US" dirty="0" smtClean="0"/>
              <a:t>Indirect irradiance calculation</a:t>
            </a:r>
            <a:endParaRPr lang="en-US" dirty="0"/>
          </a:p>
        </p:txBody>
      </p:sp>
      <p:sp>
        <p:nvSpPr>
          <p:cNvPr id="15" name="Rectangle 14"/>
          <p:cNvSpPr/>
          <p:nvPr/>
        </p:nvSpPr>
        <p:spPr>
          <a:xfrm>
            <a:off x="2307598" y="2263914"/>
            <a:ext cx="4528805" cy="861774"/>
          </a:xfrm>
          <a:prstGeom prst="rect">
            <a:avLst/>
          </a:prstGeom>
        </p:spPr>
        <p:txBody>
          <a:bodyPr wrap="none">
            <a:spAutoFit/>
          </a:bodyPr>
          <a:lstStyle/>
          <a:p>
            <a:pPr algn="ctr" fontAlgn="ctr">
              <a:spcBef>
                <a:spcPts val="0"/>
              </a:spcBef>
              <a:spcAft>
                <a:spcPts val="0"/>
              </a:spcAft>
            </a:pPr>
            <a:r>
              <a:rPr lang="en-US" sz="3100" i="1" dirty="0" smtClean="0">
                <a:solidFill>
                  <a:srgbClr val="FFFFFF"/>
                </a:solidFill>
                <a:latin typeface="Times New Roman" pitchFamily="18" charset="0"/>
              </a:rPr>
              <a:t>E</a:t>
            </a:r>
            <a:r>
              <a:rPr lang="en-US" sz="3100" dirty="0" smtClean="0">
                <a:solidFill>
                  <a:srgbClr val="FFFFFF"/>
                </a:solidFill>
                <a:latin typeface="Times New Roman" pitchFamily="18" charset="0"/>
              </a:rPr>
              <a:t>(</a:t>
            </a:r>
            <a:r>
              <a:rPr lang="en-US" sz="3100" b="1" dirty="0" smtClean="0">
                <a:solidFill>
                  <a:srgbClr val="FFFFFF"/>
                </a:solidFill>
                <a:latin typeface="Times New Roman" pitchFamily="18" charset="0"/>
              </a:rPr>
              <a:t>p</a:t>
            </a:r>
            <a:r>
              <a:rPr lang="en-US" sz="3100" dirty="0" smtClean="0">
                <a:solidFill>
                  <a:srgbClr val="FFFFFF"/>
                </a:solidFill>
                <a:latin typeface="Times New Roman" pitchFamily="18" charset="0"/>
              </a:rPr>
              <a:t>)</a:t>
            </a:r>
            <a:r>
              <a:rPr lang="en-US" sz="3100" i="1" dirty="0" smtClean="0">
                <a:solidFill>
                  <a:srgbClr val="FFFFFF"/>
                </a:solidFill>
                <a:latin typeface="Times New Roman" pitchFamily="18" charset="0"/>
              </a:rPr>
              <a:t> </a:t>
            </a:r>
            <a:r>
              <a:rPr lang="en-US" sz="3100" b="1" dirty="0" smtClean="0">
                <a:solidFill>
                  <a:srgbClr val="FFFFFF"/>
                </a:solidFill>
                <a:latin typeface="Times New Roman" pitchFamily="18" charset="0"/>
              </a:rPr>
              <a:t>= </a:t>
            </a:r>
            <a:r>
              <a:rPr lang="en-US" sz="5000" dirty="0" smtClean="0">
                <a:solidFill>
                  <a:srgbClr val="FFFFFF"/>
                </a:solidFill>
                <a:latin typeface="Times New Roman" pitchFamily="18" charset="0"/>
                <a:cs typeface="Times New Roman" pitchFamily="18" charset="0"/>
              </a:rPr>
              <a:t>∫</a:t>
            </a:r>
            <a:r>
              <a:rPr lang="en-US" sz="3100" dirty="0" smtClean="0">
                <a:solidFill>
                  <a:srgbClr val="FFFFFF"/>
                </a:solidFill>
                <a:latin typeface="Times New Roman" pitchFamily="18" charset="0"/>
                <a:cs typeface="Times New Roman" pitchFamily="18" charset="0"/>
              </a:rPr>
              <a:t> </a:t>
            </a:r>
            <a:r>
              <a:rPr lang="en-US" sz="3100" i="1" dirty="0" smtClean="0">
                <a:solidFill>
                  <a:srgbClr val="FFFFFF"/>
                </a:solidFill>
                <a:latin typeface="Times New Roman" pitchFamily="18" charset="0"/>
              </a:rPr>
              <a:t>L</a:t>
            </a:r>
            <a:r>
              <a:rPr lang="en-US" sz="3100" i="1" baseline="-25000" dirty="0" smtClean="0">
                <a:solidFill>
                  <a:srgbClr val="FFFFFF"/>
                </a:solidFill>
                <a:latin typeface="Times New Roman" pitchFamily="18" charset="0"/>
              </a:rPr>
              <a:t>i</a:t>
            </a:r>
            <a:r>
              <a:rPr lang="en-US" sz="3100" dirty="0" smtClean="0">
                <a:solidFill>
                  <a:srgbClr val="FFFFFF"/>
                </a:solidFill>
                <a:latin typeface="Times New Roman" pitchFamily="18" charset="0"/>
              </a:rPr>
              <a:t>(</a:t>
            </a:r>
            <a:r>
              <a:rPr lang="en-US" sz="3100" b="1" dirty="0" smtClean="0">
                <a:solidFill>
                  <a:srgbClr val="FFFFFF"/>
                </a:solidFill>
                <a:latin typeface="Times New Roman" pitchFamily="18" charset="0"/>
              </a:rPr>
              <a:t>p</a:t>
            </a:r>
            <a:r>
              <a:rPr lang="en-US" sz="3100" dirty="0" smtClean="0">
                <a:solidFill>
                  <a:srgbClr val="FFFFFF"/>
                </a:solidFill>
                <a:latin typeface="Times New Roman" pitchFamily="18" charset="0"/>
              </a:rPr>
              <a:t>, </a:t>
            </a:r>
            <a:r>
              <a:rPr lang="en-US" sz="3100" dirty="0" err="1" smtClean="0">
                <a:solidFill>
                  <a:srgbClr val="FFFFFF"/>
                </a:solidFill>
                <a:latin typeface="Symbol" pitchFamily="18" charset="2"/>
              </a:rPr>
              <a:t>w</a:t>
            </a:r>
            <a:r>
              <a:rPr lang="en-US" sz="3100" i="1" baseline="-25000" dirty="0" err="1" smtClean="0">
                <a:solidFill>
                  <a:srgbClr val="FFFFFF"/>
                </a:solidFill>
                <a:latin typeface="Times New Roman" pitchFamily="18" charset="0"/>
              </a:rPr>
              <a:t>i</a:t>
            </a:r>
            <a:r>
              <a:rPr lang="en-US" sz="3100" dirty="0" smtClean="0">
                <a:solidFill>
                  <a:srgbClr val="FFFFFF"/>
                </a:solidFill>
                <a:latin typeface="Times New Roman" pitchFamily="18" charset="0"/>
              </a:rPr>
              <a:t>) </a:t>
            </a:r>
            <a:r>
              <a:rPr lang="en-US" sz="3100" dirty="0" err="1" smtClean="0">
                <a:solidFill>
                  <a:srgbClr val="FFFFFF"/>
                </a:solidFill>
                <a:latin typeface="Times New Roman" pitchFamily="18" charset="0"/>
              </a:rPr>
              <a:t>cos</a:t>
            </a:r>
            <a:r>
              <a:rPr lang="en-US" sz="3100" i="1" dirty="0" err="1" smtClean="0">
                <a:solidFill>
                  <a:srgbClr val="FFFFFF"/>
                </a:solidFill>
                <a:latin typeface="Symbol" pitchFamily="18" charset="2"/>
              </a:rPr>
              <a:t>q</a:t>
            </a:r>
            <a:r>
              <a:rPr lang="en-US" sz="3100" i="1" baseline="-25000" dirty="0" err="1" smtClean="0">
                <a:solidFill>
                  <a:srgbClr val="FFFFFF"/>
                </a:solidFill>
                <a:latin typeface="Times New Roman" pitchFamily="18" charset="0"/>
              </a:rPr>
              <a:t>i</a:t>
            </a:r>
            <a:r>
              <a:rPr lang="en-US" sz="3100" i="1" baseline="-25000" dirty="0" smtClean="0">
                <a:solidFill>
                  <a:srgbClr val="FFFFFF"/>
                </a:solidFill>
                <a:latin typeface="Times New Roman" pitchFamily="18" charset="0"/>
              </a:rPr>
              <a:t>  </a:t>
            </a:r>
            <a:r>
              <a:rPr lang="en-US" sz="3100" dirty="0" err="1" smtClean="0">
                <a:solidFill>
                  <a:srgbClr val="FFFFFF"/>
                </a:solidFill>
                <a:latin typeface="Times New Roman" pitchFamily="18" charset="0"/>
              </a:rPr>
              <a:t>d</a:t>
            </a:r>
            <a:r>
              <a:rPr lang="en-US" sz="3100" i="1" dirty="0" err="1" smtClean="0">
                <a:solidFill>
                  <a:srgbClr val="FFFFFF"/>
                </a:solidFill>
                <a:latin typeface="Symbol" pitchFamily="18" charset="2"/>
              </a:rPr>
              <a:t>w</a:t>
            </a:r>
            <a:r>
              <a:rPr lang="en-US" sz="3100" i="1" baseline="-25000" dirty="0" err="1" smtClean="0">
                <a:solidFill>
                  <a:srgbClr val="FFFFFF"/>
                </a:solidFill>
                <a:latin typeface="Times New Roman" pitchFamily="18" charset="0"/>
              </a:rPr>
              <a:t>i</a:t>
            </a:r>
            <a:endParaRPr lang="en-US" sz="3100" i="1" baseline="-25000" dirty="0" smtClean="0">
              <a:solidFill>
                <a:srgbClr val="FFFFFF"/>
              </a:solidFill>
              <a:latin typeface="Times New Roman" pitchFamily="18" charset="0"/>
            </a:endParaRPr>
          </a:p>
        </p:txBody>
      </p:sp>
      <p:sp>
        <p:nvSpPr>
          <p:cNvPr id="16" name="Rectangle 3"/>
          <p:cNvSpPr txBox="1">
            <a:spLocks noChangeArrowheads="1"/>
          </p:cNvSpPr>
          <p:nvPr/>
        </p:nvSpPr>
        <p:spPr>
          <a:xfrm>
            <a:off x="455613" y="1598613"/>
            <a:ext cx="5868987" cy="5030787"/>
          </a:xfrm>
          <a:prstGeom prst="rect">
            <a:avLst/>
          </a:prstGeom>
        </p:spPr>
        <p:txBody>
          <a:bodyPr/>
          <a:lstStyle/>
          <a:p>
            <a:pPr marL="342900" indent="-342900" eaLnBrk="0" hangingPunct="0">
              <a:spcBef>
                <a:spcPct val="20000"/>
              </a:spcBef>
              <a:buClr>
                <a:srgbClr val="FF9900"/>
              </a:buClr>
              <a:buFont typeface="Times" charset="0"/>
              <a:buChar char="•"/>
              <a:defRPr/>
            </a:pPr>
            <a:r>
              <a:rPr lang="en-US" sz="3100" kern="0" dirty="0" smtClean="0">
                <a:solidFill>
                  <a:srgbClr val="FFFFFF"/>
                </a:solidFill>
                <a:latin typeface="Corbel"/>
              </a:rPr>
              <a:t>Estimating irradiance  a </a:t>
            </a:r>
            <a:r>
              <a:rPr lang="en-US" sz="3100" b="1" kern="0" dirty="0" smtClean="0">
                <a:solidFill>
                  <a:srgbClr val="FFFFFF"/>
                </a:solidFill>
                <a:latin typeface="Corbel"/>
              </a:rPr>
              <a:t>p</a:t>
            </a:r>
            <a:r>
              <a:rPr lang="en-US" sz="3100" kern="0" dirty="0" smtClean="0">
                <a:solidFill>
                  <a:srgbClr val="FFFFFF"/>
                </a:solidFill>
                <a:latin typeface="Corbel"/>
              </a:rPr>
              <a:t>:</a:t>
            </a:r>
          </a:p>
          <a:p>
            <a:pPr marL="342900" indent="-342900" eaLnBrk="0" hangingPunct="0">
              <a:spcBef>
                <a:spcPct val="20000"/>
              </a:spcBef>
              <a:buClr>
                <a:srgbClr val="FF9900"/>
              </a:buClr>
              <a:buFont typeface="Times" charset="0"/>
              <a:buChar char="•"/>
              <a:defRPr/>
            </a:pPr>
            <a:endParaRPr lang="en-US" sz="3100" kern="0" dirty="0" smtClean="0">
              <a:solidFill>
                <a:srgbClr val="FFFFFF"/>
              </a:solidFill>
              <a:latin typeface="Corbel"/>
            </a:endParaRPr>
          </a:p>
          <a:p>
            <a:pPr marL="342900" indent="-342900" eaLnBrk="0" hangingPunct="0">
              <a:spcBef>
                <a:spcPct val="20000"/>
              </a:spcBef>
              <a:buClr>
                <a:srgbClr val="FF9900"/>
              </a:buClr>
              <a:buFont typeface="Times" charset="0"/>
              <a:buChar char="•"/>
              <a:defRPr/>
            </a:pPr>
            <a:endParaRPr lang="en-US" sz="3100" kern="0" dirty="0" smtClean="0">
              <a:solidFill>
                <a:srgbClr val="FFFFFF"/>
              </a:solidFill>
              <a:latin typeface="Corbel"/>
            </a:endParaRPr>
          </a:p>
          <a:p>
            <a:pPr marL="342900" indent="-342900" eaLnBrk="0" hangingPunct="0">
              <a:spcBef>
                <a:spcPct val="20000"/>
              </a:spcBef>
              <a:buClr>
                <a:srgbClr val="FF9900"/>
              </a:buClr>
              <a:buFont typeface="Times" charset="0"/>
              <a:buChar char="•"/>
            </a:pPr>
            <a:r>
              <a:rPr lang="en-US" sz="3100" kern="0" dirty="0" smtClean="0">
                <a:solidFill>
                  <a:srgbClr val="FFFFFF"/>
                </a:solidFill>
                <a:latin typeface="Corbel"/>
              </a:rPr>
              <a:t>General form of the estimator</a:t>
            </a:r>
          </a:p>
          <a:p>
            <a:pPr marL="342900" indent="-342900" eaLnBrk="0" hangingPunct="0">
              <a:spcBef>
                <a:spcPct val="20000"/>
              </a:spcBef>
              <a:buClr>
                <a:srgbClr val="FF9900"/>
              </a:buClr>
              <a:buFont typeface="Times" charset="0"/>
              <a:buChar char="•"/>
              <a:defRPr/>
            </a:pPr>
            <a:endParaRPr lang="en-US" sz="3100" kern="0" dirty="0" smtClean="0">
              <a:solidFill>
                <a:srgbClr val="FFFFFF"/>
              </a:solidFill>
              <a:latin typeface="Corbel"/>
            </a:endParaRPr>
          </a:p>
        </p:txBody>
      </p:sp>
      <p:pic>
        <p:nvPicPr>
          <p:cNvPr id="19" name="Picture 2"/>
          <p:cNvPicPr>
            <a:picLocks noChangeAspect="1" noChangeArrowheads="1"/>
          </p:cNvPicPr>
          <p:nvPr/>
        </p:nvPicPr>
        <p:blipFill>
          <a:blip r:embed="rId3" cstate="print"/>
          <a:srcRect/>
          <a:stretch>
            <a:fillRect/>
          </a:stretch>
        </p:blipFill>
        <p:spPr bwMode="auto">
          <a:xfrm>
            <a:off x="1439619" y="4038600"/>
            <a:ext cx="6264762" cy="160952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CA91CD84-6A4F-4F23-96C6-1BABBB692B31}" type="slidenum">
              <a:rPr lang="en-US">
                <a:solidFill>
                  <a:srgbClr val="FFFFFF"/>
                </a:solidFill>
              </a:rPr>
              <a:pPr>
                <a:defRPr/>
              </a:pPr>
              <a:t>16</a:t>
            </a:fld>
            <a:endParaRPr lang="en-US">
              <a:solidFill>
                <a:srgbClr val="FFFFFF"/>
              </a:solidFill>
            </a:endParaRPr>
          </a:p>
        </p:txBody>
      </p:sp>
      <p:sp>
        <p:nvSpPr>
          <p:cNvPr id="4" name="Rectangle 2"/>
          <p:cNvSpPr>
            <a:spLocks noGrp="1" noChangeArrowheads="1"/>
          </p:cNvSpPr>
          <p:nvPr>
            <p:ph type="title"/>
          </p:nvPr>
        </p:nvSpPr>
        <p:spPr/>
        <p:txBody>
          <a:bodyPr/>
          <a:lstStyle/>
          <a:p>
            <a:r>
              <a:rPr lang="en-US" dirty="0" smtClean="0"/>
              <a:t>Indirect irradiance calculation</a:t>
            </a:r>
            <a:endParaRPr lang="en-US" dirty="0"/>
          </a:p>
        </p:txBody>
      </p:sp>
      <p:sp>
        <p:nvSpPr>
          <p:cNvPr id="5" name="Rectangle 3"/>
          <p:cNvSpPr txBox="1">
            <a:spLocks noChangeArrowheads="1"/>
          </p:cNvSpPr>
          <p:nvPr/>
        </p:nvSpPr>
        <p:spPr>
          <a:xfrm>
            <a:off x="457200" y="1143000"/>
            <a:ext cx="8229600" cy="4602163"/>
          </a:xfrm>
          <a:prstGeom prst="rect">
            <a:avLst/>
          </a:prstGeom>
        </p:spPr>
        <p:txBody>
          <a:bodyPr/>
          <a:lstStyle/>
          <a:p>
            <a:pPr marL="342900" indent="-342900" eaLnBrk="0" hangingPunct="0">
              <a:spcBef>
                <a:spcPct val="20000"/>
              </a:spcBef>
              <a:buClr>
                <a:srgbClr val="FF9900"/>
              </a:buClr>
              <a:buFont typeface="Times" charset="0"/>
              <a:buChar char="•"/>
            </a:pPr>
            <a:endParaRPr lang="en-US" sz="3100" kern="0" dirty="0" smtClean="0">
              <a:solidFill>
                <a:srgbClr val="FFFFFF"/>
              </a:solidFill>
              <a:latin typeface="Corbel"/>
            </a:endParaRPr>
          </a:p>
          <a:p>
            <a:pPr marL="342900" indent="-342900" eaLnBrk="0" hangingPunct="0">
              <a:spcBef>
                <a:spcPct val="20000"/>
              </a:spcBef>
              <a:buClr>
                <a:srgbClr val="FF9900"/>
              </a:buClr>
              <a:buFont typeface="Times" charset="0"/>
              <a:buChar char="•"/>
            </a:pPr>
            <a:r>
              <a:rPr lang="en-US" sz="3100" kern="0" dirty="0" smtClean="0">
                <a:solidFill>
                  <a:srgbClr val="FFFFFF"/>
                </a:solidFill>
                <a:latin typeface="Corbel"/>
              </a:rPr>
              <a:t>For irradiance calculation, the integrand is:</a:t>
            </a:r>
          </a:p>
          <a:p>
            <a:pPr marL="342900" indent="-342900" eaLnBrk="0" hangingPunct="0">
              <a:spcBef>
                <a:spcPct val="20000"/>
              </a:spcBef>
              <a:buClr>
                <a:srgbClr val="FF9900"/>
              </a:buClr>
              <a:buFont typeface="Times" charset="0"/>
              <a:buChar char="•"/>
            </a:pPr>
            <a:endParaRPr lang="en-US" sz="3100" kern="0" dirty="0" smtClean="0">
              <a:solidFill>
                <a:srgbClr val="FFFFFF"/>
              </a:solidFill>
              <a:latin typeface="Corbel"/>
            </a:endParaRPr>
          </a:p>
          <a:p>
            <a:pPr marL="342900" indent="-342900" eaLnBrk="0" hangingPunct="0">
              <a:spcBef>
                <a:spcPct val="20000"/>
              </a:spcBef>
              <a:buClr>
                <a:srgbClr val="FF9900"/>
              </a:buClr>
            </a:pPr>
            <a:endParaRPr lang="en-US" sz="3100" kern="0" dirty="0" smtClean="0">
              <a:solidFill>
                <a:srgbClr val="FFFFFF"/>
              </a:solidFill>
              <a:latin typeface="Corbel"/>
            </a:endParaRPr>
          </a:p>
          <a:p>
            <a:pPr marL="342900" indent="-342900" eaLnBrk="0" hangingPunct="0">
              <a:spcBef>
                <a:spcPct val="20000"/>
              </a:spcBef>
              <a:buClr>
                <a:srgbClr val="FF9900"/>
              </a:buClr>
              <a:buFont typeface="Times" charset="0"/>
              <a:buChar char="•"/>
            </a:pPr>
            <a:r>
              <a:rPr lang="en-US" sz="3100" kern="0" dirty="0" smtClean="0">
                <a:solidFill>
                  <a:srgbClr val="FFFFFF"/>
                </a:solidFill>
                <a:latin typeface="Corbel"/>
              </a:rPr>
              <a:t>PDF:</a:t>
            </a:r>
            <a:endParaRPr lang="en-US" sz="2400" kern="0" dirty="0" smtClean="0">
              <a:solidFill>
                <a:srgbClr val="FFFFFF"/>
              </a:solidFill>
              <a:latin typeface="Corbel"/>
            </a:endParaRPr>
          </a:p>
        </p:txBody>
      </p:sp>
      <p:pic>
        <p:nvPicPr>
          <p:cNvPr id="7" name="Picture 3"/>
          <p:cNvPicPr>
            <a:picLocks noChangeAspect="1" noChangeArrowheads="1"/>
          </p:cNvPicPr>
          <p:nvPr/>
        </p:nvPicPr>
        <p:blipFill>
          <a:blip r:embed="rId2" cstate="print"/>
          <a:srcRect/>
          <a:stretch>
            <a:fillRect/>
          </a:stretch>
        </p:blipFill>
        <p:spPr bwMode="auto">
          <a:xfrm>
            <a:off x="3156445" y="4191000"/>
            <a:ext cx="2831111" cy="1155556"/>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346286" y="2590800"/>
            <a:ext cx="2451429" cy="619048"/>
          </a:xfrm>
          <a:prstGeom prst="rect">
            <a:avLst/>
          </a:prstGeom>
          <a:noFill/>
          <a:ln w="9525">
            <a:noFill/>
            <a:miter lim="800000"/>
            <a:headEnd/>
            <a:tailEnd/>
          </a:ln>
        </p:spPr>
      </p:pic>
      <p:sp>
        <p:nvSpPr>
          <p:cNvPr id="9" name="Text Box 6"/>
          <p:cNvSpPr txBox="1">
            <a:spLocks noChangeArrowheads="1"/>
          </p:cNvSpPr>
          <p:nvPr/>
        </p:nvSpPr>
        <p:spPr bwMode="auto">
          <a:xfrm>
            <a:off x="381000" y="1062335"/>
            <a:ext cx="4608954" cy="461665"/>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sz="2400" b="1" noProof="1">
                <a:solidFill>
                  <a:srgbClr val="FFFFFF"/>
                </a:solidFill>
                <a:latin typeface="Courier New" pitchFamily="49" charset="0"/>
              </a:rPr>
              <a:t>E = </a:t>
            </a:r>
            <a:r>
              <a:rPr lang="en-US" sz="2400" b="1" noProof="1" smtClean="0">
                <a:solidFill>
                  <a:srgbClr val="FFFFFF"/>
                </a:solidFill>
                <a:latin typeface="Courier New" pitchFamily="49" charset="0"/>
              </a:rPr>
              <a:t>SampleHemisphere(p);</a:t>
            </a:r>
            <a:endParaRPr lang="en-US" sz="2400" b="1" dirty="0">
              <a:solidFill>
                <a:srgbClr val="FFFFFF"/>
              </a:solidFill>
              <a:latin typeface="Courier New" pitchFamily="49" charset="0"/>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CA91CD84-6A4F-4F23-96C6-1BABBB692B31}" type="slidenum">
              <a:rPr lang="en-US">
                <a:solidFill>
                  <a:srgbClr val="FFFFFF"/>
                </a:solidFill>
              </a:rPr>
              <a:pPr>
                <a:defRPr/>
              </a:pPr>
              <a:t>17</a:t>
            </a:fld>
            <a:endParaRPr lang="en-US">
              <a:solidFill>
                <a:srgbClr val="FFFFFF"/>
              </a:solidFill>
            </a:endParaRPr>
          </a:p>
        </p:txBody>
      </p:sp>
      <p:sp>
        <p:nvSpPr>
          <p:cNvPr id="4" name="Rectangle 2"/>
          <p:cNvSpPr>
            <a:spLocks noGrp="1" noChangeArrowheads="1"/>
          </p:cNvSpPr>
          <p:nvPr>
            <p:ph type="title"/>
          </p:nvPr>
        </p:nvSpPr>
        <p:spPr/>
        <p:txBody>
          <a:bodyPr/>
          <a:lstStyle/>
          <a:p>
            <a:r>
              <a:rPr lang="en-US" dirty="0" smtClean="0"/>
              <a:t>Indirect irradiance calculation</a:t>
            </a:r>
            <a:endParaRPr lang="en-US" dirty="0"/>
          </a:p>
        </p:txBody>
      </p:sp>
      <p:sp>
        <p:nvSpPr>
          <p:cNvPr id="5" name="Rectangle 3"/>
          <p:cNvSpPr txBox="1">
            <a:spLocks noChangeArrowheads="1"/>
          </p:cNvSpPr>
          <p:nvPr/>
        </p:nvSpPr>
        <p:spPr>
          <a:xfrm>
            <a:off x="457200" y="1143000"/>
            <a:ext cx="8229600" cy="4602163"/>
          </a:xfrm>
          <a:prstGeom prst="rect">
            <a:avLst/>
          </a:prstGeom>
        </p:spPr>
        <p:txBody>
          <a:bodyPr/>
          <a:lstStyle/>
          <a:p>
            <a:pPr marL="342900" indent="-342900" eaLnBrk="0" hangingPunct="0">
              <a:spcBef>
                <a:spcPct val="20000"/>
              </a:spcBef>
              <a:buClr>
                <a:srgbClr val="FF9900"/>
              </a:buClr>
              <a:buFont typeface="Times" charset="0"/>
              <a:buChar char="•"/>
            </a:pPr>
            <a:r>
              <a:rPr lang="en-US" sz="3100" kern="0" dirty="0" smtClean="0">
                <a:solidFill>
                  <a:srgbClr val="FFFFFF"/>
                </a:solidFill>
                <a:latin typeface="Corbel"/>
              </a:rPr>
              <a:t>Irradiance estimator for IC:</a:t>
            </a:r>
          </a:p>
          <a:p>
            <a:pPr marL="342900" indent="-342900" eaLnBrk="0" hangingPunct="0">
              <a:spcBef>
                <a:spcPct val="20000"/>
              </a:spcBef>
              <a:buClr>
                <a:srgbClr val="FF9900"/>
              </a:buClr>
              <a:buFont typeface="Times" charset="0"/>
              <a:buChar char="•"/>
            </a:pPr>
            <a:endParaRPr lang="en-US" sz="3100" kern="0" dirty="0" smtClean="0">
              <a:solidFill>
                <a:srgbClr val="FFFFFF"/>
              </a:solidFill>
              <a:latin typeface="Corbel"/>
            </a:endParaRPr>
          </a:p>
          <a:p>
            <a:pPr marL="342900" indent="-342900" eaLnBrk="0" hangingPunct="0">
              <a:spcBef>
                <a:spcPct val="20000"/>
              </a:spcBef>
              <a:buClr>
                <a:srgbClr val="FF9900"/>
              </a:buClr>
              <a:buFont typeface="Times" charset="0"/>
              <a:buChar char="•"/>
            </a:pPr>
            <a:endParaRPr lang="en-US" sz="3100" kern="0" dirty="0" smtClean="0">
              <a:solidFill>
                <a:srgbClr val="FFFFFF"/>
              </a:solidFill>
              <a:latin typeface="Corbel"/>
            </a:endParaRPr>
          </a:p>
          <a:p>
            <a:pPr marL="342900" indent="-342900" eaLnBrk="0" hangingPunct="0">
              <a:spcBef>
                <a:spcPct val="20000"/>
              </a:spcBef>
              <a:buClr>
                <a:srgbClr val="FF9900"/>
              </a:buClr>
              <a:buFont typeface="Times" charset="0"/>
              <a:buChar char="•"/>
            </a:pPr>
            <a:endParaRPr lang="en-US" sz="3100" kern="0" dirty="0" smtClean="0">
              <a:solidFill>
                <a:srgbClr val="FFFFFF"/>
              </a:solidFill>
              <a:latin typeface="Corbel"/>
            </a:endParaRPr>
          </a:p>
          <a:p>
            <a:pPr marL="342900" indent="-342900" eaLnBrk="0" hangingPunct="0">
              <a:spcBef>
                <a:spcPct val="20000"/>
              </a:spcBef>
              <a:buClr>
                <a:srgbClr val="FF9900"/>
              </a:buClr>
              <a:buFont typeface="Times" charset="0"/>
              <a:buChar char="•"/>
            </a:pPr>
            <a:r>
              <a:rPr lang="en-US" sz="3100" i="1" kern="0" dirty="0" err="1" smtClean="0">
                <a:solidFill>
                  <a:srgbClr val="FFFFFF"/>
                </a:solidFill>
                <a:latin typeface="Times New Roman" pitchFamily="18" charset="0"/>
                <a:cs typeface="Times New Roman" pitchFamily="18" charset="0"/>
              </a:rPr>
              <a:t>L</a:t>
            </a:r>
            <a:r>
              <a:rPr lang="en-US" sz="3100" i="1" kern="0" baseline="-25000" dirty="0" err="1" smtClean="0">
                <a:solidFill>
                  <a:srgbClr val="FFFFFF"/>
                </a:solidFill>
                <a:latin typeface="Times New Roman" pitchFamily="18" charset="0"/>
                <a:cs typeface="Times New Roman" pitchFamily="18" charset="0"/>
              </a:rPr>
              <a:t>j,k</a:t>
            </a:r>
            <a:r>
              <a:rPr lang="en-US" sz="3100" kern="0" dirty="0" smtClean="0">
                <a:solidFill>
                  <a:srgbClr val="FFFFFF"/>
                </a:solidFill>
                <a:latin typeface="Corbel"/>
              </a:rPr>
              <a:t> … radiance sample from direction:</a:t>
            </a:r>
          </a:p>
          <a:p>
            <a:pPr marL="342900" indent="-342900" eaLnBrk="0" hangingPunct="0">
              <a:spcBef>
                <a:spcPct val="20000"/>
              </a:spcBef>
              <a:buClr>
                <a:srgbClr val="FF9900"/>
              </a:buClr>
              <a:buFont typeface="Times" charset="0"/>
              <a:buChar char="•"/>
            </a:pPr>
            <a:endParaRPr lang="en-US" sz="3100" kern="0" dirty="0" smtClean="0">
              <a:solidFill>
                <a:srgbClr val="FFFFFF"/>
              </a:solidFill>
              <a:latin typeface="Corbel"/>
            </a:endParaRPr>
          </a:p>
          <a:p>
            <a:pPr marL="342900" indent="-342900" eaLnBrk="0" hangingPunct="0">
              <a:spcBef>
                <a:spcPct val="20000"/>
              </a:spcBef>
              <a:buClr>
                <a:srgbClr val="FF9900"/>
              </a:buClr>
              <a:buFont typeface="Times" charset="0"/>
              <a:buChar char="•"/>
            </a:pPr>
            <a:endParaRPr lang="en-US" sz="3100" kern="0" dirty="0" smtClean="0">
              <a:solidFill>
                <a:srgbClr val="FFFFFF"/>
              </a:solidFill>
              <a:latin typeface="Corbel"/>
            </a:endParaRPr>
          </a:p>
          <a:p>
            <a:pPr marL="342900" indent="-342900" eaLnBrk="0" hangingPunct="0">
              <a:spcBef>
                <a:spcPct val="20000"/>
              </a:spcBef>
              <a:buClr>
                <a:srgbClr val="FF9900"/>
              </a:buClr>
              <a:buFont typeface="Times" charset="0"/>
              <a:buChar char="•"/>
            </a:pPr>
            <a:endParaRPr lang="en-US" sz="3100" kern="0" dirty="0" smtClean="0">
              <a:solidFill>
                <a:srgbClr val="FFFFFF"/>
              </a:solidFill>
              <a:latin typeface="Corbel"/>
            </a:endParaRPr>
          </a:p>
          <a:p>
            <a:pPr marL="342900" indent="-342900" eaLnBrk="0" hangingPunct="0">
              <a:spcBef>
                <a:spcPct val="20000"/>
              </a:spcBef>
              <a:buClr>
                <a:srgbClr val="FF9900"/>
              </a:buClr>
              <a:buFont typeface="Times" charset="0"/>
              <a:buChar char="•"/>
            </a:pPr>
            <a:r>
              <a:rPr lang="en-US" sz="3100" i="1" kern="0" dirty="0" smtClean="0">
                <a:solidFill>
                  <a:srgbClr val="FFFFFF"/>
                </a:solidFill>
                <a:latin typeface="Times New Roman" pitchFamily="18" charset="0"/>
                <a:cs typeface="Times New Roman" pitchFamily="18" charset="0"/>
              </a:rPr>
              <a:t>M, N</a:t>
            </a:r>
            <a:r>
              <a:rPr lang="en-US" sz="3100" kern="0" dirty="0" smtClean="0">
                <a:solidFill>
                  <a:srgbClr val="FFFFFF"/>
                </a:solidFill>
                <a:latin typeface="Corbel"/>
              </a:rPr>
              <a:t> … number of divisions along </a:t>
            </a:r>
            <a:r>
              <a:rPr lang="en-US" sz="3100" i="1" kern="0" dirty="0" smtClean="0">
                <a:solidFill>
                  <a:srgbClr val="FFFFFF"/>
                </a:solidFill>
                <a:latin typeface="Symbol" pitchFamily="18" charset="2"/>
              </a:rPr>
              <a:t>q</a:t>
            </a:r>
            <a:r>
              <a:rPr lang="en-US" sz="3100" kern="0" dirty="0" smtClean="0">
                <a:solidFill>
                  <a:srgbClr val="FFFFFF"/>
                </a:solidFill>
                <a:latin typeface="Corbel"/>
              </a:rPr>
              <a:t> and </a:t>
            </a:r>
            <a:r>
              <a:rPr lang="en-US" sz="3100" i="1" kern="0" dirty="0" smtClean="0">
                <a:solidFill>
                  <a:srgbClr val="FFFFFF"/>
                </a:solidFill>
                <a:latin typeface="Symbol" pitchFamily="18" charset="2"/>
              </a:rPr>
              <a:t>f</a:t>
            </a:r>
            <a:r>
              <a:rPr lang="en-US" sz="3100" kern="0" dirty="0" smtClean="0">
                <a:solidFill>
                  <a:srgbClr val="FFFFFF"/>
                </a:solidFill>
                <a:latin typeface="Corbel"/>
              </a:rPr>
              <a:t> </a:t>
            </a:r>
          </a:p>
          <a:p>
            <a:pPr marL="342900" indent="-342900" eaLnBrk="0" hangingPunct="0">
              <a:spcBef>
                <a:spcPct val="20000"/>
              </a:spcBef>
              <a:buClr>
                <a:srgbClr val="FF9900"/>
              </a:buClr>
              <a:buFont typeface="Times" charset="0"/>
              <a:buChar char="•"/>
            </a:pPr>
            <a:r>
              <a:rPr lang="en-US" sz="3100" kern="0" dirty="0" smtClean="0">
                <a:solidFill>
                  <a:srgbClr val="FFFFFF"/>
                </a:solidFill>
                <a:latin typeface="Corbel"/>
              </a:rPr>
              <a:t>                    … random numbers from R(0,1)</a:t>
            </a:r>
          </a:p>
          <a:p>
            <a:pPr marL="342900" indent="-342900" eaLnBrk="0" hangingPunct="0">
              <a:spcBef>
                <a:spcPct val="20000"/>
              </a:spcBef>
              <a:buClr>
                <a:srgbClr val="FF9900"/>
              </a:buClr>
              <a:buFont typeface="Times" charset="0"/>
              <a:buChar char="•"/>
            </a:pPr>
            <a:endParaRPr lang="en-US" sz="3100" kern="0" dirty="0" smtClean="0">
              <a:solidFill>
                <a:srgbClr val="FFFFFF"/>
              </a:solidFill>
              <a:latin typeface="Corbel"/>
            </a:endParaRPr>
          </a:p>
          <a:p>
            <a:pPr marL="342900" indent="-342900" eaLnBrk="0" hangingPunct="0">
              <a:spcBef>
                <a:spcPct val="20000"/>
              </a:spcBef>
              <a:buClr>
                <a:srgbClr val="FF9900"/>
              </a:buClr>
              <a:buFont typeface="Times" charset="0"/>
              <a:buChar char="•"/>
            </a:pPr>
            <a:endParaRPr lang="en-US" sz="3100" kern="0" dirty="0" smtClean="0">
              <a:solidFill>
                <a:srgbClr val="FFFFFF"/>
              </a:solidFill>
              <a:latin typeface="Corbel"/>
            </a:endParaRPr>
          </a:p>
          <a:p>
            <a:pPr marL="342900" indent="-342900" eaLnBrk="0" hangingPunct="0">
              <a:spcBef>
                <a:spcPct val="20000"/>
              </a:spcBef>
              <a:buClr>
                <a:srgbClr val="FF9900"/>
              </a:buClr>
              <a:buFont typeface="Times" charset="0"/>
              <a:buChar char="•"/>
            </a:pPr>
            <a:endParaRPr lang="en-US" sz="3100" kern="0" dirty="0" smtClean="0">
              <a:solidFill>
                <a:srgbClr val="FFFFFF"/>
              </a:solidFill>
              <a:latin typeface="Corbel"/>
            </a:endParaRPr>
          </a:p>
          <a:p>
            <a:pPr marL="342900" indent="-342900" eaLnBrk="0" hangingPunct="0">
              <a:spcBef>
                <a:spcPct val="20000"/>
              </a:spcBef>
              <a:buClr>
                <a:srgbClr val="FF9900"/>
              </a:buClr>
              <a:buFont typeface="Times" charset="0"/>
              <a:buChar char="•"/>
            </a:pPr>
            <a:endParaRPr lang="en-US" sz="3100" kern="0" dirty="0" smtClean="0">
              <a:solidFill>
                <a:srgbClr val="FFFFFF"/>
              </a:solidFill>
              <a:latin typeface="Corbel"/>
            </a:endParaRPr>
          </a:p>
          <a:p>
            <a:pPr marL="342900" indent="-342900" eaLnBrk="0" hangingPunct="0">
              <a:spcBef>
                <a:spcPct val="20000"/>
              </a:spcBef>
              <a:buClr>
                <a:srgbClr val="FF9900"/>
              </a:buClr>
              <a:buFont typeface="Times" charset="0"/>
              <a:buChar char="•"/>
            </a:pPr>
            <a:endParaRPr lang="en-US" sz="3100" kern="0" dirty="0" smtClean="0">
              <a:solidFill>
                <a:srgbClr val="FFFFFF"/>
              </a:solidFill>
              <a:latin typeface="Corbel"/>
            </a:endParaRPr>
          </a:p>
          <a:p>
            <a:pPr marL="342900" indent="-342900" eaLnBrk="0" hangingPunct="0">
              <a:spcBef>
                <a:spcPct val="20000"/>
              </a:spcBef>
              <a:buClr>
                <a:srgbClr val="FF9900"/>
              </a:buClr>
              <a:buFont typeface="Times" charset="0"/>
              <a:buChar char="•"/>
            </a:pPr>
            <a:endParaRPr lang="en-US" sz="3100" kern="0" dirty="0" smtClean="0">
              <a:solidFill>
                <a:srgbClr val="FFFFFF"/>
              </a:solidFill>
              <a:latin typeface="Corbel"/>
            </a:endParaRPr>
          </a:p>
        </p:txBody>
      </p:sp>
      <p:pic>
        <p:nvPicPr>
          <p:cNvPr id="5122" name="Picture 2"/>
          <p:cNvPicPr>
            <a:picLocks noChangeAspect="1" noChangeArrowheads="1"/>
          </p:cNvPicPr>
          <p:nvPr/>
        </p:nvPicPr>
        <p:blipFill>
          <a:blip r:embed="rId2" cstate="print"/>
          <a:srcRect/>
          <a:stretch>
            <a:fillRect/>
          </a:stretch>
        </p:blipFill>
        <p:spPr bwMode="auto">
          <a:xfrm>
            <a:off x="2198984" y="1752600"/>
            <a:ext cx="4746032" cy="147746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225885" y="4017193"/>
            <a:ext cx="8765715" cy="1469207"/>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843470" y="6131651"/>
            <a:ext cx="1518730" cy="726349"/>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p:txBody>
          <a:bodyPr/>
          <a:lstStyle/>
          <a:p>
            <a:r>
              <a:rPr lang="en-US" dirty="0"/>
              <a:t>Irradiance </a:t>
            </a:r>
            <a:r>
              <a:rPr lang="en-US" dirty="0" smtClean="0"/>
              <a:t>caching </a:t>
            </a:r>
            <a:r>
              <a:rPr lang="en-US" dirty="0" err="1" smtClean="0"/>
              <a:t>pseudocode</a:t>
            </a:r>
            <a:endParaRPr lang="en-US" dirty="0"/>
          </a:p>
        </p:txBody>
      </p:sp>
      <p:sp>
        <p:nvSpPr>
          <p:cNvPr id="476180" name="Rectangle 20"/>
          <p:cNvSpPr>
            <a:spLocks noGrp="1" noChangeArrowheads="1"/>
          </p:cNvSpPr>
          <p:nvPr>
            <p:ph type="body" idx="1"/>
          </p:nvPr>
        </p:nvSpPr>
        <p:spPr>
          <a:xfrm>
            <a:off x="457200" y="1196975"/>
            <a:ext cx="7354888" cy="4997450"/>
          </a:xfrm>
        </p:spPr>
        <p:txBody>
          <a:bodyPr/>
          <a:lstStyle/>
          <a:p>
            <a:pPr>
              <a:buFont typeface="Wingdings" pitchFamily="2" charset="2"/>
              <a:buNone/>
            </a:pPr>
            <a:endParaRPr lang="en-US" sz="1800" noProof="1" smtClean="0">
              <a:latin typeface="Courier New" pitchFamily="49" charset="0"/>
            </a:endParaRPr>
          </a:p>
          <a:p>
            <a:pPr>
              <a:buFont typeface="Wingdings" pitchFamily="2" charset="2"/>
              <a:buNone/>
            </a:pPr>
            <a:r>
              <a:rPr lang="cs-CZ" sz="2400" noProof="1" smtClean="0">
                <a:latin typeface="Courier New" pitchFamily="49" charset="0"/>
              </a:rPr>
              <a:t>GetIrradiance(</a:t>
            </a:r>
            <a:r>
              <a:rPr lang="en-US" sz="2400" b="1" noProof="1" smtClean="0">
                <a:latin typeface="Courier New" pitchFamily="49" charset="0"/>
              </a:rPr>
              <a:t>p</a:t>
            </a:r>
            <a:r>
              <a:rPr lang="cs-CZ" sz="2400" noProof="1" smtClean="0">
                <a:latin typeface="Courier New" pitchFamily="49" charset="0"/>
              </a:rPr>
              <a:t>):</a:t>
            </a:r>
            <a:endParaRPr lang="cs-CZ" sz="2400" noProof="1">
              <a:latin typeface="Courier New" pitchFamily="49" charset="0"/>
            </a:endParaRPr>
          </a:p>
          <a:p>
            <a:pPr lvl="1">
              <a:buNone/>
            </a:pPr>
            <a:r>
              <a:rPr lang="cs-CZ" sz="2400" noProof="1">
                <a:latin typeface="Courier New" pitchFamily="49" charset="0"/>
              </a:rPr>
              <a:t>Color </a:t>
            </a:r>
            <a:r>
              <a:rPr lang="cs-CZ" sz="2400" noProof="1" smtClean="0">
                <a:latin typeface="Courier New" pitchFamily="49" charset="0"/>
              </a:rPr>
              <a:t>E</a:t>
            </a:r>
            <a:r>
              <a:rPr lang="en-US" sz="2400" noProof="1" smtClean="0">
                <a:latin typeface="Courier New" pitchFamily="49" charset="0"/>
              </a:rPr>
              <a:t> = </a:t>
            </a:r>
            <a:r>
              <a:rPr lang="cs-CZ" sz="2400" noProof="1" smtClean="0">
                <a:latin typeface="Courier New" pitchFamily="49" charset="0"/>
              </a:rPr>
              <a:t>InterpolateFromCache(</a:t>
            </a:r>
            <a:r>
              <a:rPr lang="en-US" sz="2400" b="1" noProof="1" smtClean="0">
                <a:latin typeface="Courier New" pitchFamily="49" charset="0"/>
              </a:rPr>
              <a:t>p</a:t>
            </a:r>
            <a:r>
              <a:rPr lang="en-US" sz="2400" noProof="1" smtClean="0">
                <a:latin typeface="Courier New" pitchFamily="49" charset="0"/>
              </a:rPr>
              <a:t>);</a:t>
            </a:r>
            <a:endParaRPr lang="cs-CZ" sz="2400" noProof="1">
              <a:latin typeface="Courier New" pitchFamily="49" charset="0"/>
            </a:endParaRPr>
          </a:p>
          <a:p>
            <a:pPr marL="742950" lvl="1" indent="-285750">
              <a:buFont typeface="Wingdings" pitchFamily="2" charset="2"/>
              <a:buNone/>
            </a:pPr>
            <a:r>
              <a:rPr lang="en-US" sz="2400" b="1" noProof="1" smtClean="0">
                <a:solidFill>
                  <a:srgbClr val="0000FF"/>
                </a:solidFill>
                <a:latin typeface="Courier New" pitchFamily="49" charset="0"/>
              </a:rPr>
              <a:t>i</a:t>
            </a:r>
            <a:r>
              <a:rPr lang="cs-CZ" sz="2400" b="1" noProof="1" smtClean="0">
                <a:solidFill>
                  <a:srgbClr val="0000FF"/>
                </a:solidFill>
                <a:latin typeface="Courier New" pitchFamily="49" charset="0"/>
              </a:rPr>
              <a:t>f</a:t>
            </a:r>
            <a:r>
              <a:rPr lang="cs-CZ" sz="2400" noProof="1" smtClean="0">
                <a:latin typeface="Courier New" pitchFamily="49" charset="0"/>
              </a:rPr>
              <a:t>(</a:t>
            </a:r>
            <a:r>
              <a:rPr lang="en-US" sz="2400" noProof="1" smtClean="0">
                <a:latin typeface="Courier New" pitchFamily="49" charset="0"/>
              </a:rPr>
              <a:t> </a:t>
            </a:r>
            <a:r>
              <a:rPr lang="cs-CZ" sz="2400" noProof="1" smtClean="0">
                <a:latin typeface="Courier New" pitchFamily="49" charset="0"/>
              </a:rPr>
              <a:t>E</a:t>
            </a:r>
            <a:r>
              <a:rPr lang="en-US" sz="2400" noProof="1" smtClean="0">
                <a:latin typeface="Courier New" pitchFamily="49" charset="0"/>
              </a:rPr>
              <a:t> == invalid</a:t>
            </a:r>
            <a:r>
              <a:rPr lang="cs-CZ" sz="2400" noProof="1" smtClean="0">
                <a:latin typeface="Courier New" pitchFamily="49" charset="0"/>
              </a:rPr>
              <a:t> </a:t>
            </a:r>
            <a:r>
              <a:rPr lang="cs-CZ" sz="2400" noProof="1">
                <a:latin typeface="Courier New" pitchFamily="49" charset="0"/>
              </a:rPr>
              <a:t>)</a:t>
            </a:r>
          </a:p>
          <a:p>
            <a:pPr marL="1143000" lvl="2" indent="-228600">
              <a:buFont typeface="Wingdings" pitchFamily="2" charset="2"/>
              <a:buNone/>
            </a:pPr>
            <a:r>
              <a:rPr lang="cs-CZ" noProof="1">
                <a:latin typeface="Courier New" pitchFamily="49" charset="0"/>
              </a:rPr>
              <a:t>E = </a:t>
            </a:r>
            <a:r>
              <a:rPr lang="cs-CZ" noProof="1" smtClean="0">
                <a:latin typeface="Courier New" pitchFamily="49" charset="0"/>
              </a:rPr>
              <a:t>SampleHemisphere(</a:t>
            </a:r>
            <a:r>
              <a:rPr lang="en-US" b="1" noProof="1" smtClean="0">
                <a:latin typeface="Courier New" pitchFamily="49" charset="0"/>
              </a:rPr>
              <a:t>p</a:t>
            </a:r>
            <a:r>
              <a:rPr lang="cs-CZ" noProof="1" smtClean="0">
                <a:latin typeface="Courier New" pitchFamily="49" charset="0"/>
              </a:rPr>
              <a:t>);</a:t>
            </a:r>
            <a:endParaRPr lang="cs-CZ" noProof="1">
              <a:latin typeface="Courier New" pitchFamily="49" charset="0"/>
            </a:endParaRPr>
          </a:p>
          <a:p>
            <a:pPr marL="1143000" lvl="2" indent="-228600">
              <a:buFont typeface="Wingdings" pitchFamily="2" charset="2"/>
              <a:buNone/>
            </a:pPr>
            <a:r>
              <a:rPr lang="cs-CZ" noProof="1">
                <a:latin typeface="Courier New" pitchFamily="49" charset="0"/>
              </a:rPr>
              <a:t>InsertIntoCache(E</a:t>
            </a:r>
            <a:r>
              <a:rPr lang="cs-CZ" noProof="1" smtClean="0">
                <a:latin typeface="Courier New" pitchFamily="49" charset="0"/>
              </a:rPr>
              <a:t>,</a:t>
            </a:r>
            <a:r>
              <a:rPr lang="en-US" noProof="1" smtClean="0">
                <a:latin typeface="Courier New" pitchFamily="49" charset="0"/>
              </a:rPr>
              <a:t> </a:t>
            </a:r>
            <a:r>
              <a:rPr lang="en-US" b="1" noProof="1" smtClean="0">
                <a:latin typeface="Courier New" pitchFamily="49" charset="0"/>
              </a:rPr>
              <a:t>p</a:t>
            </a:r>
            <a:r>
              <a:rPr lang="cs-CZ" noProof="1" smtClean="0">
                <a:latin typeface="Courier New" pitchFamily="49" charset="0"/>
              </a:rPr>
              <a:t>);</a:t>
            </a:r>
            <a:endParaRPr lang="cs-CZ" noProof="1">
              <a:latin typeface="Courier New" pitchFamily="49" charset="0"/>
            </a:endParaRPr>
          </a:p>
          <a:p>
            <a:pPr marL="742950" lvl="1" indent="-285750">
              <a:buFont typeface="Wingdings" pitchFamily="2" charset="2"/>
              <a:buNone/>
            </a:pPr>
            <a:r>
              <a:rPr lang="cs-CZ" sz="2400" b="1" noProof="1">
                <a:solidFill>
                  <a:srgbClr val="0000FF"/>
                </a:solidFill>
                <a:latin typeface="Courier New" pitchFamily="49" charset="0"/>
              </a:rPr>
              <a:t>return</a:t>
            </a:r>
            <a:r>
              <a:rPr lang="cs-CZ" sz="2400" noProof="1">
                <a:latin typeface="Courier New" pitchFamily="49" charset="0"/>
              </a:rPr>
              <a:t> E;</a:t>
            </a:r>
          </a:p>
          <a:p>
            <a:pPr marL="742950" lvl="1" indent="-285750"/>
            <a:endParaRPr lang="en-US" sz="1800" dirty="0">
              <a:latin typeface="Courier New" pitchFamily="49" charset="0"/>
            </a:endParaRPr>
          </a:p>
        </p:txBody>
      </p:sp>
      <p:sp>
        <p:nvSpPr>
          <p:cNvPr id="4" name="Rectangle 3"/>
          <p:cNvSpPr/>
          <p:nvPr/>
        </p:nvSpPr>
        <p:spPr bwMode="auto">
          <a:xfrm>
            <a:off x="1371600" y="2895600"/>
            <a:ext cx="4572000" cy="381000"/>
          </a:xfrm>
          <a:prstGeom prst="rect">
            <a:avLst/>
          </a:prstGeom>
          <a:noFill/>
          <a:ln w="285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sp>
        <p:nvSpPr>
          <p:cNvPr id="5" name="Rectangle 4"/>
          <p:cNvSpPr/>
          <p:nvPr/>
        </p:nvSpPr>
        <p:spPr bwMode="auto">
          <a:xfrm>
            <a:off x="914400" y="2030104"/>
            <a:ext cx="6324600" cy="381000"/>
          </a:xfrm>
          <a:prstGeom prst="rect">
            <a:avLst/>
          </a:prstGeom>
          <a:noFill/>
          <a:ln w="285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3" name="Rectangle 3"/>
          <p:cNvSpPr>
            <a:spLocks noGrp="1" noChangeArrowheads="1"/>
          </p:cNvSpPr>
          <p:nvPr>
            <p:ph type="body" sz="half" idx="1"/>
          </p:nvPr>
        </p:nvSpPr>
        <p:spPr>
          <a:xfrm>
            <a:off x="457200" y="1268413"/>
            <a:ext cx="8229600" cy="5589587"/>
          </a:xfrm>
        </p:spPr>
        <p:txBody>
          <a:bodyPr/>
          <a:lstStyle/>
          <a:p>
            <a:r>
              <a:rPr lang="en-US" dirty="0" smtClean="0"/>
              <a:t>If </a:t>
            </a:r>
            <a:r>
              <a:rPr lang="cs-CZ" i="1" dirty="0" smtClean="0">
                <a:latin typeface="Times New Roman" pitchFamily="18" charset="0"/>
              </a:rPr>
              <a:t>E</a:t>
            </a:r>
            <a:r>
              <a:rPr lang="cs-CZ" dirty="0" smtClean="0">
                <a:latin typeface="Times New Roman" pitchFamily="18" charset="0"/>
              </a:rPr>
              <a:t>(</a:t>
            </a:r>
            <a:r>
              <a:rPr lang="en-US" b="1" dirty="0" smtClean="0">
                <a:latin typeface="Times New Roman" pitchFamily="18" charset="0"/>
              </a:rPr>
              <a:t>p</a:t>
            </a:r>
            <a:r>
              <a:rPr lang="cs-CZ" dirty="0" smtClean="0">
                <a:latin typeface="Times New Roman" pitchFamily="18" charset="0"/>
              </a:rPr>
              <a:t>)</a:t>
            </a:r>
            <a:r>
              <a:rPr lang="cs-CZ" dirty="0" smtClean="0"/>
              <a:t> </a:t>
            </a:r>
            <a:r>
              <a:rPr lang="en-US" dirty="0" smtClean="0"/>
              <a:t>changes slowly </a:t>
            </a:r>
            <a:r>
              <a:rPr lang="cs-CZ" dirty="0" smtClean="0"/>
              <a:t>=&gt; </a:t>
            </a:r>
            <a:r>
              <a:rPr lang="en-US" dirty="0" smtClean="0"/>
              <a:t>interpolate more</a:t>
            </a:r>
            <a:endParaRPr lang="cs-CZ" dirty="0"/>
          </a:p>
          <a:p>
            <a:r>
              <a:rPr lang="en-US" dirty="0" smtClean="0"/>
              <a:t>If </a:t>
            </a:r>
            <a:r>
              <a:rPr lang="cs-CZ" i="1" dirty="0" smtClean="0">
                <a:latin typeface="Times New Roman" pitchFamily="18" charset="0"/>
              </a:rPr>
              <a:t>E</a:t>
            </a:r>
            <a:r>
              <a:rPr lang="cs-CZ" dirty="0" smtClean="0">
                <a:latin typeface="Times New Roman" pitchFamily="18" charset="0"/>
              </a:rPr>
              <a:t>(</a:t>
            </a:r>
            <a:r>
              <a:rPr lang="en-US" b="1" dirty="0" smtClean="0">
                <a:latin typeface="Times New Roman" pitchFamily="18" charset="0"/>
              </a:rPr>
              <a:t>p</a:t>
            </a:r>
            <a:r>
              <a:rPr lang="cs-CZ" dirty="0" smtClean="0">
                <a:latin typeface="Times New Roman" pitchFamily="18" charset="0"/>
              </a:rPr>
              <a:t>)</a:t>
            </a:r>
            <a:r>
              <a:rPr lang="cs-CZ" dirty="0" smtClean="0"/>
              <a:t> </a:t>
            </a:r>
            <a:r>
              <a:rPr lang="en-US" dirty="0" smtClean="0"/>
              <a:t>changes quickly </a:t>
            </a:r>
            <a:r>
              <a:rPr lang="cs-CZ" dirty="0" smtClean="0"/>
              <a:t>=&gt; </a:t>
            </a:r>
            <a:r>
              <a:rPr lang="cs-CZ" dirty="0" err="1" smtClean="0"/>
              <a:t>interpolate</a:t>
            </a:r>
            <a:r>
              <a:rPr lang="cs-CZ" dirty="0" smtClean="0"/>
              <a:t> </a:t>
            </a:r>
            <a:r>
              <a:rPr lang="cs-CZ" dirty="0" err="1" smtClean="0"/>
              <a:t>less</a:t>
            </a:r>
            <a:endParaRPr lang="cs-CZ" dirty="0"/>
          </a:p>
          <a:p>
            <a:endParaRPr lang="cs-CZ" dirty="0"/>
          </a:p>
          <a:p>
            <a:r>
              <a:rPr lang="en-US" dirty="0" smtClean="0"/>
              <a:t>What is the upper bound on rate of change (i.e. gradient) of irradiance?</a:t>
            </a:r>
            <a:endParaRPr lang="cs-CZ" dirty="0"/>
          </a:p>
          <a:p>
            <a:r>
              <a:rPr lang="en-US" dirty="0" smtClean="0"/>
              <a:t>Answer from the “worst case” analysis (omitted)</a:t>
            </a:r>
          </a:p>
        </p:txBody>
      </p:sp>
      <p:sp>
        <p:nvSpPr>
          <p:cNvPr id="7" name="Rectangle 2"/>
          <p:cNvSpPr>
            <a:spLocks noGrp="1" noChangeArrowheads="1"/>
          </p:cNvSpPr>
          <p:nvPr>
            <p:ph type="title"/>
          </p:nvPr>
        </p:nvSpPr>
        <p:spPr>
          <a:xfrm>
            <a:off x="514350" y="85725"/>
            <a:ext cx="8142288" cy="857250"/>
          </a:xfrm>
        </p:spPr>
        <p:txBody>
          <a:bodyPr/>
          <a:lstStyle/>
          <a:p>
            <a:r>
              <a:rPr lang="en-US" dirty="0" smtClean="0"/>
              <a:t>Record spacing</a:t>
            </a:r>
            <a:endParaRPr lang="en-US"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Kvíz 1</a:t>
            </a:r>
            <a:endParaRPr lang="cs-CZ"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2</a:t>
            </a:fld>
            <a:endParaRPr lang="en-US" altLang="en-US"/>
          </a:p>
        </p:txBody>
      </p:sp>
      <p:pic>
        <p:nvPicPr>
          <p:cNvPr id="6" name="Picture 2" descr="D:\Teksten\agibook-slides\7\7-5.tif"/>
          <p:cNvPicPr>
            <a:picLocks noChangeAspect="1" noChangeArrowheads="1"/>
          </p:cNvPicPr>
          <p:nvPr/>
        </p:nvPicPr>
        <p:blipFill>
          <a:blip r:embed="rId2" cstate="print"/>
          <a:srcRect/>
          <a:stretch>
            <a:fillRect/>
          </a:stretch>
        </p:blipFill>
        <p:spPr bwMode="auto">
          <a:xfrm>
            <a:off x="125288" y="2276872"/>
            <a:ext cx="8839200" cy="2624137"/>
          </a:xfrm>
          <a:prstGeom prst="rect">
            <a:avLst/>
          </a:prstGeom>
          <a:noFill/>
        </p:spPr>
      </p:pic>
      <p:sp>
        <p:nvSpPr>
          <p:cNvPr id="7" name="Text Box 4"/>
          <p:cNvSpPr txBox="1">
            <a:spLocks noChangeArrowheads="1"/>
          </p:cNvSpPr>
          <p:nvPr/>
        </p:nvSpPr>
        <p:spPr bwMode="auto">
          <a:xfrm>
            <a:off x="7380312" y="2276872"/>
            <a:ext cx="1563248" cy="369332"/>
          </a:xfrm>
          <a:prstGeom prst="rect">
            <a:avLst/>
          </a:prstGeom>
          <a:noFill/>
          <a:ln w="9525">
            <a:noFill/>
            <a:miter lim="800000"/>
            <a:headEnd/>
            <a:tailEnd/>
          </a:ln>
          <a:effectLst/>
        </p:spPr>
        <p:txBody>
          <a:bodyPr wrap="none">
            <a:spAutoFit/>
          </a:bodyPr>
          <a:lstStyle/>
          <a:p>
            <a:r>
              <a:rPr lang="en-US" dirty="0">
                <a:latin typeface="+mj-lt"/>
              </a:rPr>
              <a:t>© F. </a:t>
            </a:r>
            <a:r>
              <a:rPr lang="en-US" dirty="0" err="1">
                <a:latin typeface="+mj-lt"/>
              </a:rPr>
              <a:t>Suykens</a:t>
            </a:r>
            <a:endParaRPr lang="en-GB" dirty="0">
              <a:latin typeface="+mj-lt"/>
            </a:endParaRPr>
          </a:p>
        </p:txBody>
      </p:sp>
      <p:sp>
        <p:nvSpPr>
          <p:cNvPr id="8" name="TextBox 7"/>
          <p:cNvSpPr txBox="1"/>
          <p:nvPr/>
        </p:nvSpPr>
        <p:spPr>
          <a:xfrm>
            <a:off x="909552" y="4941168"/>
            <a:ext cx="1430200" cy="369332"/>
          </a:xfrm>
          <a:prstGeom prst="rect">
            <a:avLst/>
          </a:prstGeom>
          <a:noFill/>
        </p:spPr>
        <p:txBody>
          <a:bodyPr wrap="none" rtlCol="0">
            <a:spAutoFit/>
          </a:bodyPr>
          <a:lstStyle/>
          <a:p>
            <a:r>
              <a:rPr lang="en-US" smtClean="0">
                <a:latin typeface="+mj-lt"/>
              </a:rPr>
              <a:t>Path tracing</a:t>
            </a:r>
            <a:endParaRPr lang="en-US">
              <a:latin typeface="+mj-lt"/>
            </a:endParaRPr>
          </a:p>
        </p:txBody>
      </p:sp>
      <p:sp>
        <p:nvSpPr>
          <p:cNvPr id="9" name="TextBox 8"/>
          <p:cNvSpPr txBox="1"/>
          <p:nvPr/>
        </p:nvSpPr>
        <p:spPr>
          <a:xfrm>
            <a:off x="3861880" y="4941168"/>
            <a:ext cx="1495922" cy="369332"/>
          </a:xfrm>
          <a:prstGeom prst="rect">
            <a:avLst/>
          </a:prstGeom>
          <a:noFill/>
        </p:spPr>
        <p:txBody>
          <a:bodyPr wrap="none" rtlCol="0">
            <a:spAutoFit/>
          </a:bodyPr>
          <a:lstStyle/>
          <a:p>
            <a:r>
              <a:rPr lang="en-US" smtClean="0">
                <a:latin typeface="+mj-lt"/>
              </a:rPr>
              <a:t>Light tracing</a:t>
            </a:r>
            <a:endParaRPr lang="en-US">
              <a:latin typeface="+mj-lt"/>
            </a:endParaRPr>
          </a:p>
        </p:txBody>
      </p:sp>
      <p:sp>
        <p:nvSpPr>
          <p:cNvPr id="10" name="TextBox 9"/>
          <p:cNvSpPr txBox="1"/>
          <p:nvPr/>
        </p:nvSpPr>
        <p:spPr>
          <a:xfrm>
            <a:off x="6119629" y="4941168"/>
            <a:ext cx="2797561" cy="369332"/>
          </a:xfrm>
          <a:prstGeom prst="rect">
            <a:avLst/>
          </a:prstGeom>
          <a:noFill/>
        </p:spPr>
        <p:txBody>
          <a:bodyPr wrap="none" rtlCol="0">
            <a:spAutoFit/>
          </a:bodyPr>
          <a:lstStyle/>
          <a:p>
            <a:r>
              <a:rPr lang="en-US" smtClean="0">
                <a:latin typeface="+mj-lt"/>
              </a:rPr>
              <a:t>Bidirectional path tracing</a:t>
            </a:r>
            <a:endParaRPr lang="en-US">
              <a:latin typeface="+mj-lt"/>
            </a:endParaRPr>
          </a:p>
        </p:txBody>
      </p:sp>
      <p:grpSp>
        <p:nvGrpSpPr>
          <p:cNvPr id="14" name="Group 13"/>
          <p:cNvGrpSpPr/>
          <p:nvPr/>
        </p:nvGrpSpPr>
        <p:grpSpPr>
          <a:xfrm>
            <a:off x="971600" y="4365104"/>
            <a:ext cx="5764720" cy="1800200"/>
            <a:chOff x="971600" y="4365104"/>
            <a:chExt cx="5764720" cy="1800200"/>
          </a:xfrm>
        </p:grpSpPr>
        <p:sp>
          <p:nvSpPr>
            <p:cNvPr id="11" name="TextBox 10"/>
            <p:cNvSpPr txBox="1"/>
            <p:nvPr/>
          </p:nvSpPr>
          <p:spPr>
            <a:xfrm>
              <a:off x="971600" y="5703639"/>
              <a:ext cx="5764720" cy="461665"/>
            </a:xfrm>
            <a:prstGeom prst="rect">
              <a:avLst/>
            </a:prstGeom>
            <a:noFill/>
          </p:spPr>
          <p:txBody>
            <a:bodyPr wrap="none" rtlCol="0">
              <a:spAutoFit/>
            </a:bodyPr>
            <a:lstStyle/>
            <a:p>
              <a:r>
                <a:rPr lang="cs-CZ" sz="2400" b="1" dirty="0" smtClean="0">
                  <a:latin typeface="+mj-lt"/>
                </a:rPr>
                <a:t>Kvíz: Proč je skleněná koule černá?</a:t>
              </a:r>
              <a:endParaRPr lang="en-US" sz="2400" b="1" dirty="0">
                <a:latin typeface="+mj-lt"/>
              </a:endParaRPr>
            </a:p>
          </p:txBody>
        </p:sp>
        <p:cxnSp>
          <p:nvCxnSpPr>
            <p:cNvPr id="13" name="Straight Arrow Connector 12"/>
            <p:cNvCxnSpPr/>
            <p:nvPr/>
          </p:nvCxnSpPr>
          <p:spPr>
            <a:xfrm flipV="1">
              <a:off x="2771800" y="4365104"/>
              <a:ext cx="1584176" cy="1296144"/>
            </a:xfrm>
            <a:prstGeom prst="straightConnector1">
              <a:avLst/>
            </a:prstGeom>
            <a:ln w="38100">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7" name="Rectangle 3"/>
          <p:cNvSpPr>
            <a:spLocks noGrp="1" noChangeArrowheads="1"/>
          </p:cNvSpPr>
          <p:nvPr>
            <p:ph type="body" idx="1"/>
          </p:nvPr>
        </p:nvSpPr>
        <p:spPr>
          <a:xfrm>
            <a:off x="179388" y="1371600"/>
            <a:ext cx="8299450" cy="5153025"/>
          </a:xfrm>
        </p:spPr>
        <p:txBody>
          <a:bodyPr/>
          <a:lstStyle/>
          <a:p>
            <a:endParaRPr lang="en-US" dirty="0" smtClean="0">
              <a:solidFill>
                <a:schemeClr val="tx2"/>
              </a:solidFill>
            </a:endParaRPr>
          </a:p>
          <a:p>
            <a:r>
              <a:rPr lang="en-US" dirty="0" smtClean="0">
                <a:solidFill>
                  <a:schemeClr val="tx2"/>
                </a:solidFill>
              </a:rPr>
              <a:t>Near geometry</a:t>
            </a:r>
            <a:r>
              <a:rPr lang="en-US" dirty="0" smtClean="0"/>
              <a:t> </a:t>
            </a:r>
            <a:r>
              <a:rPr lang="en-US" dirty="0"/>
              <a:t/>
            </a:r>
            <a:br>
              <a:rPr lang="en-US" dirty="0"/>
            </a:br>
            <a:r>
              <a:rPr lang="en-US" dirty="0">
                <a:sym typeface="Wingdings" pitchFamily="2" charset="2"/>
              </a:rPr>
              <a:t> </a:t>
            </a:r>
            <a:r>
              <a:rPr lang="en-US" dirty="0" smtClean="0">
                <a:sym typeface="Wingdings" pitchFamily="2" charset="2"/>
              </a:rPr>
              <a:t>dense spacing</a:t>
            </a:r>
            <a:endParaRPr lang="en-US" dirty="0"/>
          </a:p>
          <a:p>
            <a:pPr marL="742950" lvl="1" indent="-285750"/>
            <a:r>
              <a:rPr lang="en-US" sz="2000" dirty="0" smtClean="0"/>
              <a:t>Geometry = source of indirect </a:t>
            </a:r>
            <a:br>
              <a:rPr lang="en-US" sz="2000" dirty="0" smtClean="0"/>
            </a:br>
            <a:r>
              <a:rPr lang="en-US" sz="2000" dirty="0" smtClean="0"/>
              <a:t>illumination</a:t>
            </a:r>
            <a:endParaRPr lang="en-US" sz="2000" dirty="0"/>
          </a:p>
          <a:p>
            <a:endParaRPr lang="cs-CZ" dirty="0">
              <a:solidFill>
                <a:schemeClr val="tx2"/>
              </a:solidFill>
            </a:endParaRPr>
          </a:p>
          <a:p>
            <a:r>
              <a:rPr lang="cs-CZ" dirty="0" smtClean="0">
                <a:solidFill>
                  <a:schemeClr val="tx2"/>
                </a:solidFill>
              </a:rPr>
              <a:t>O</a:t>
            </a:r>
            <a:r>
              <a:rPr lang="en-US" dirty="0" smtClean="0">
                <a:solidFill>
                  <a:schemeClr val="tx2"/>
                </a:solidFill>
              </a:rPr>
              <a:t>pen spaces</a:t>
            </a:r>
            <a:r>
              <a:rPr lang="en-US" dirty="0"/>
              <a:t/>
            </a:r>
            <a:br>
              <a:rPr lang="en-US" dirty="0"/>
            </a:br>
            <a:r>
              <a:rPr lang="en-US" dirty="0">
                <a:sym typeface="Wingdings" pitchFamily="2" charset="2"/>
              </a:rPr>
              <a:t> </a:t>
            </a:r>
            <a:r>
              <a:rPr lang="en-US" dirty="0" smtClean="0">
                <a:sym typeface="Wingdings" pitchFamily="2" charset="2"/>
              </a:rPr>
              <a:t>sparse sampling</a:t>
            </a:r>
            <a:endParaRPr lang="en-US" dirty="0"/>
          </a:p>
        </p:txBody>
      </p:sp>
      <p:pic>
        <p:nvPicPr>
          <p:cNvPr id="410629" name="Picture 5" descr="irrad-ic001595"/>
          <p:cNvPicPr>
            <a:picLocks noChangeAspect="1" noChangeArrowheads="1"/>
          </p:cNvPicPr>
          <p:nvPr/>
        </p:nvPicPr>
        <p:blipFill>
          <a:blip r:embed="rId3" cstate="print"/>
          <a:srcRect/>
          <a:stretch>
            <a:fillRect/>
          </a:stretch>
        </p:blipFill>
        <p:spPr bwMode="auto">
          <a:xfrm>
            <a:off x="5257800" y="1828800"/>
            <a:ext cx="3455988" cy="3455987"/>
          </a:xfrm>
          <a:prstGeom prst="rect">
            <a:avLst/>
          </a:prstGeom>
          <a:noFill/>
        </p:spPr>
      </p:pic>
      <p:sp>
        <p:nvSpPr>
          <p:cNvPr id="410630" name="Rectangle 6"/>
          <p:cNvSpPr>
            <a:spLocks noChangeArrowheads="1"/>
          </p:cNvSpPr>
          <p:nvPr/>
        </p:nvSpPr>
        <p:spPr bwMode="auto">
          <a:xfrm>
            <a:off x="238125" y="1981200"/>
            <a:ext cx="4838700" cy="1668463"/>
          </a:xfrm>
          <a:prstGeom prst="rect">
            <a:avLst/>
          </a:prstGeom>
          <a:noFill/>
          <a:ln w="12700">
            <a:solidFill>
              <a:schemeClr val="hlink"/>
            </a:solidFill>
            <a:miter lim="800000"/>
            <a:headEnd/>
            <a:tailEnd/>
          </a:ln>
          <a:effectLst/>
        </p:spPr>
        <p:txBody>
          <a:bodyPr wrap="none" anchor="ctr"/>
          <a:lstStyle/>
          <a:p>
            <a:pPr fontAlgn="auto">
              <a:spcBef>
                <a:spcPts val="0"/>
              </a:spcBef>
              <a:spcAft>
                <a:spcPts val="0"/>
              </a:spcAft>
            </a:pPr>
            <a:endParaRPr lang="en-US">
              <a:solidFill>
                <a:srgbClr val="FFFFFF"/>
              </a:solidFill>
              <a:latin typeface="Corbel"/>
            </a:endParaRPr>
          </a:p>
        </p:txBody>
      </p:sp>
      <p:sp>
        <p:nvSpPr>
          <p:cNvPr id="410631" name="Rectangle 7"/>
          <p:cNvSpPr>
            <a:spLocks noChangeArrowheads="1"/>
          </p:cNvSpPr>
          <p:nvPr/>
        </p:nvSpPr>
        <p:spPr bwMode="auto">
          <a:xfrm>
            <a:off x="250825" y="4310063"/>
            <a:ext cx="4826000" cy="947737"/>
          </a:xfrm>
          <a:prstGeom prst="rect">
            <a:avLst/>
          </a:prstGeom>
          <a:noFill/>
          <a:ln w="12700">
            <a:solidFill>
              <a:schemeClr val="hlink"/>
            </a:solidFill>
            <a:miter lim="800000"/>
            <a:headEnd/>
            <a:tailEnd/>
          </a:ln>
          <a:effectLst/>
        </p:spPr>
        <p:txBody>
          <a:bodyPr wrap="none" anchor="ctr"/>
          <a:lstStyle/>
          <a:p>
            <a:pPr fontAlgn="auto">
              <a:spcBef>
                <a:spcPts val="0"/>
              </a:spcBef>
              <a:spcAft>
                <a:spcPts val="0"/>
              </a:spcAft>
            </a:pPr>
            <a:endParaRPr lang="en-US">
              <a:solidFill>
                <a:srgbClr val="FFFFFF"/>
              </a:solidFill>
              <a:latin typeface="Corbel"/>
            </a:endParaRPr>
          </a:p>
        </p:txBody>
      </p:sp>
      <p:sp>
        <p:nvSpPr>
          <p:cNvPr id="410632" name="Line 8"/>
          <p:cNvSpPr>
            <a:spLocks noChangeShapeType="1"/>
          </p:cNvSpPr>
          <p:nvPr/>
        </p:nvSpPr>
        <p:spPr bwMode="auto">
          <a:xfrm flipV="1">
            <a:off x="5148263" y="2590800"/>
            <a:ext cx="1785937" cy="584200"/>
          </a:xfrm>
          <a:prstGeom prst="line">
            <a:avLst/>
          </a:prstGeom>
          <a:noFill/>
          <a:ln w="12700">
            <a:solidFill>
              <a:schemeClr val="hlink"/>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10633" name="Line 9"/>
          <p:cNvSpPr>
            <a:spLocks noChangeShapeType="1"/>
          </p:cNvSpPr>
          <p:nvPr/>
        </p:nvSpPr>
        <p:spPr bwMode="auto">
          <a:xfrm>
            <a:off x="5181600" y="4795836"/>
            <a:ext cx="1828800" cy="80963"/>
          </a:xfrm>
          <a:prstGeom prst="line">
            <a:avLst/>
          </a:prstGeom>
          <a:noFill/>
          <a:ln w="12700">
            <a:solidFill>
              <a:schemeClr val="hlink"/>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10" name="Title 9"/>
          <p:cNvSpPr>
            <a:spLocks noGrp="1"/>
          </p:cNvSpPr>
          <p:nvPr>
            <p:ph type="title"/>
          </p:nvPr>
        </p:nvSpPr>
        <p:spPr/>
        <p:txBody>
          <a:bodyPr/>
          <a:lstStyle/>
          <a:p>
            <a:r>
              <a:rPr lang="en-US" dirty="0" smtClean="0"/>
              <a:t>Record spacing</a:t>
            </a:r>
            <a:endParaRPr lang="en-US"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Record spacing</a:t>
            </a:r>
            <a:endParaRPr lang="en-US" dirty="0"/>
          </a:p>
        </p:txBody>
      </p:sp>
      <p:pic>
        <p:nvPicPr>
          <p:cNvPr id="12" name="Picture 7" descr="sponza"/>
          <p:cNvPicPr>
            <a:picLocks noChangeAspect="1" noChangeArrowheads="1"/>
          </p:cNvPicPr>
          <p:nvPr/>
        </p:nvPicPr>
        <p:blipFill>
          <a:blip r:embed="rId3" cstate="print"/>
          <a:srcRect/>
          <a:stretch>
            <a:fillRect/>
          </a:stretch>
        </p:blipFill>
        <p:spPr bwMode="auto">
          <a:xfrm>
            <a:off x="841375" y="1905000"/>
            <a:ext cx="3378200" cy="3378200"/>
          </a:xfrm>
          <a:prstGeom prst="rect">
            <a:avLst/>
          </a:prstGeom>
          <a:noFill/>
          <a:ln w="9525">
            <a:solidFill>
              <a:schemeClr val="tx2"/>
            </a:solidFill>
            <a:miter lim="800000"/>
            <a:headEnd/>
            <a:tailEnd/>
          </a:ln>
        </p:spPr>
      </p:pic>
      <p:pic>
        <p:nvPicPr>
          <p:cNvPr id="13" name="Picture 8" descr="sponza"/>
          <p:cNvPicPr>
            <a:picLocks noChangeAspect="1" noChangeArrowheads="1"/>
          </p:cNvPicPr>
          <p:nvPr/>
        </p:nvPicPr>
        <p:blipFill>
          <a:blip r:embed="rId4" cstate="print"/>
          <a:srcRect/>
          <a:stretch>
            <a:fillRect/>
          </a:stretch>
        </p:blipFill>
        <p:spPr bwMode="auto">
          <a:xfrm>
            <a:off x="4811713" y="1906587"/>
            <a:ext cx="3378200" cy="3378200"/>
          </a:xfrm>
          <a:prstGeom prst="rect">
            <a:avLst/>
          </a:prstGeom>
          <a:noFill/>
          <a:ln w="9525">
            <a:solidFill>
              <a:schemeClr val="tx2"/>
            </a:solidFill>
            <a:miter lim="800000"/>
            <a:headEnd/>
            <a:tailEnd/>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p:txBody>
          <a:bodyPr/>
          <a:lstStyle/>
          <a:p>
            <a:r>
              <a:rPr lang="en-US" dirty="0" smtClean="0"/>
              <a:t>Irradiance interpolation</a:t>
            </a:r>
            <a:endParaRPr lang="en-US" dirty="0"/>
          </a:p>
        </p:txBody>
      </p:sp>
      <p:sp>
        <p:nvSpPr>
          <p:cNvPr id="372749" name="Rectangle 13"/>
          <p:cNvSpPr>
            <a:spLocks noChangeArrowheads="1"/>
          </p:cNvSpPr>
          <p:nvPr/>
        </p:nvSpPr>
        <p:spPr bwMode="auto">
          <a:xfrm>
            <a:off x="457200" y="996950"/>
            <a:ext cx="5346335" cy="461665"/>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sz="2400" b="1" noProof="1" smtClean="0">
                <a:solidFill>
                  <a:srgbClr val="FFFFFF"/>
                </a:solidFill>
                <a:latin typeface="Courier New" pitchFamily="49" charset="0"/>
              </a:rPr>
              <a:t>E = InterpolateFromCache(p)</a:t>
            </a:r>
            <a:endParaRPr lang="en-US" sz="2400" b="1" dirty="0">
              <a:solidFill>
                <a:srgbClr val="FFFFFF"/>
              </a:solidFill>
              <a:latin typeface="Courier New" pitchFamily="49" charset="0"/>
            </a:endParaRPr>
          </a:p>
        </p:txBody>
      </p:sp>
      <p:pic>
        <p:nvPicPr>
          <p:cNvPr id="7170" name="Picture 2"/>
          <p:cNvPicPr>
            <a:picLocks noChangeAspect="1" noChangeArrowheads="1"/>
          </p:cNvPicPr>
          <p:nvPr/>
        </p:nvPicPr>
        <p:blipFill>
          <a:blip r:embed="rId3" cstate="print"/>
          <a:srcRect/>
          <a:stretch>
            <a:fillRect/>
          </a:stretch>
        </p:blipFill>
        <p:spPr bwMode="auto">
          <a:xfrm>
            <a:off x="4271523" y="1468384"/>
            <a:ext cx="4110477" cy="2113016"/>
          </a:xfrm>
          <a:prstGeom prst="rect">
            <a:avLst/>
          </a:prstGeom>
          <a:noFill/>
          <a:ln w="9525">
            <a:noFill/>
            <a:miter lim="800000"/>
            <a:headEnd/>
            <a:tailEnd/>
          </a:ln>
        </p:spPr>
      </p:pic>
      <p:sp>
        <p:nvSpPr>
          <p:cNvPr id="14" name="Rectangle 3"/>
          <p:cNvSpPr txBox="1">
            <a:spLocks noChangeArrowheads="1"/>
          </p:cNvSpPr>
          <p:nvPr/>
        </p:nvSpPr>
        <p:spPr>
          <a:xfrm>
            <a:off x="455613" y="1598613"/>
            <a:ext cx="5868987" cy="5030787"/>
          </a:xfrm>
          <a:prstGeom prst="rect">
            <a:avLst/>
          </a:prstGeom>
        </p:spPr>
        <p:txBody>
          <a:bodyPr/>
          <a:lstStyle/>
          <a:p>
            <a:pPr marL="342900" indent="-342900" eaLnBrk="0" hangingPunct="0">
              <a:spcBef>
                <a:spcPct val="20000"/>
              </a:spcBef>
              <a:buClr>
                <a:srgbClr val="FF9900"/>
              </a:buClr>
              <a:buFont typeface="Times" charset="0"/>
              <a:buChar char="•"/>
              <a:defRPr/>
            </a:pPr>
            <a:endParaRPr lang="en-US" sz="3100" kern="0" dirty="0" smtClean="0">
              <a:solidFill>
                <a:srgbClr val="FFFFFF"/>
              </a:solidFill>
              <a:latin typeface="Corbel"/>
            </a:endParaRPr>
          </a:p>
          <a:p>
            <a:pPr marL="342900" indent="-342900" eaLnBrk="0" hangingPunct="0">
              <a:spcBef>
                <a:spcPct val="20000"/>
              </a:spcBef>
              <a:buClr>
                <a:srgbClr val="FF9900"/>
              </a:buClr>
              <a:buFont typeface="Times" charset="0"/>
              <a:buChar char="•"/>
              <a:defRPr/>
            </a:pPr>
            <a:r>
              <a:rPr lang="en-US" sz="3100" kern="0" dirty="0" smtClean="0">
                <a:solidFill>
                  <a:srgbClr val="FFFFFF"/>
                </a:solidFill>
                <a:latin typeface="Corbel"/>
              </a:rPr>
              <a:t>Weighted average:</a:t>
            </a:r>
          </a:p>
          <a:p>
            <a:pPr marL="342900" indent="-342900" eaLnBrk="0" hangingPunct="0">
              <a:spcBef>
                <a:spcPct val="20000"/>
              </a:spcBef>
              <a:buClr>
                <a:srgbClr val="FF9900"/>
              </a:buClr>
              <a:buFont typeface="Times" charset="0"/>
              <a:buChar char="•"/>
              <a:defRPr/>
            </a:pPr>
            <a:endParaRPr lang="en-US" sz="3100" kern="0" dirty="0" smtClean="0">
              <a:solidFill>
                <a:srgbClr val="FFFFFF"/>
              </a:solidFill>
              <a:latin typeface="Corbel"/>
            </a:endParaRPr>
          </a:p>
          <a:p>
            <a:pPr marL="342900" indent="-342900" eaLnBrk="0" hangingPunct="0">
              <a:spcBef>
                <a:spcPct val="20000"/>
              </a:spcBef>
              <a:buClr>
                <a:srgbClr val="FF9900"/>
              </a:buClr>
              <a:defRPr/>
            </a:pPr>
            <a:endParaRPr lang="en-US" sz="3100" kern="0" dirty="0" smtClean="0">
              <a:solidFill>
                <a:srgbClr val="FFFFFF"/>
              </a:solidFill>
              <a:latin typeface="Corbel"/>
            </a:endParaRPr>
          </a:p>
          <a:p>
            <a:pPr marL="342900" indent="-342900" eaLnBrk="0" hangingPunct="0">
              <a:spcBef>
                <a:spcPct val="20000"/>
              </a:spcBef>
              <a:buClr>
                <a:srgbClr val="FF9900"/>
              </a:buClr>
              <a:buFont typeface="Times" charset="0"/>
              <a:buChar char="•"/>
              <a:defRPr/>
            </a:pPr>
            <a:r>
              <a:rPr lang="en-US" sz="3100" kern="0" dirty="0" smtClean="0">
                <a:solidFill>
                  <a:srgbClr val="FFFFFF"/>
                </a:solidFill>
                <a:latin typeface="Corbel"/>
              </a:rPr>
              <a:t>Records used for interpolation:</a:t>
            </a:r>
            <a:endParaRPr lang="en-US" sz="2400" kern="0" dirty="0">
              <a:solidFill>
                <a:srgbClr val="FFFFFF"/>
              </a:solidFill>
              <a:latin typeface="Corbel"/>
            </a:endParaRPr>
          </a:p>
        </p:txBody>
      </p:sp>
      <p:pic>
        <p:nvPicPr>
          <p:cNvPr id="7171" name="Picture 3"/>
          <p:cNvPicPr>
            <a:picLocks noChangeAspect="1" noChangeArrowheads="1"/>
          </p:cNvPicPr>
          <p:nvPr/>
        </p:nvPicPr>
        <p:blipFill>
          <a:blip r:embed="rId4" cstate="print"/>
          <a:srcRect/>
          <a:stretch>
            <a:fillRect/>
          </a:stretch>
        </p:blipFill>
        <p:spPr bwMode="auto">
          <a:xfrm>
            <a:off x="2667000" y="4648200"/>
            <a:ext cx="3656508" cy="61079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p:txBody>
          <a:bodyPr/>
          <a:lstStyle/>
          <a:p>
            <a:pPr eaLnBrk="1" hangingPunct="1">
              <a:defRPr/>
            </a:pPr>
            <a:r>
              <a:rPr lang="en-US" dirty="0" smtClean="0"/>
              <a:t>Weighting function</a:t>
            </a:r>
            <a:endParaRPr lang="cs-CZ" dirty="0" smtClean="0"/>
          </a:p>
        </p:txBody>
      </p:sp>
      <p:graphicFrame>
        <p:nvGraphicFramePr>
          <p:cNvPr id="2050" name="Object 2"/>
          <p:cNvGraphicFramePr>
            <a:graphicFrameLocks noChangeAspect="1"/>
          </p:cNvGraphicFramePr>
          <p:nvPr/>
        </p:nvGraphicFramePr>
        <p:xfrm>
          <a:off x="251520" y="2060848"/>
          <a:ext cx="8385175" cy="1223963"/>
        </p:xfrm>
        <a:graphic>
          <a:graphicData uri="http://schemas.openxmlformats.org/presentationml/2006/ole">
            <p:oleObj spid="_x0000_s622594" name="Rovnice" r:id="rId4" imgW="3657600" imgH="533160" progId="Equation.3">
              <p:embed/>
            </p:oleObj>
          </a:graphicData>
        </a:graphic>
      </p:graphicFrame>
      <p:sp>
        <p:nvSpPr>
          <p:cNvPr id="2053" name="Line 5"/>
          <p:cNvSpPr>
            <a:spLocks noChangeShapeType="1"/>
          </p:cNvSpPr>
          <p:nvPr/>
        </p:nvSpPr>
        <p:spPr bwMode="auto">
          <a:xfrm>
            <a:off x="3416300" y="6184900"/>
            <a:ext cx="5473700" cy="0"/>
          </a:xfrm>
          <a:prstGeom prst="line">
            <a:avLst/>
          </a:prstGeom>
          <a:noFill/>
          <a:ln w="9525">
            <a:solidFill>
              <a:schemeClr val="tx1"/>
            </a:solidFill>
            <a:round/>
            <a:headEnd/>
            <a:tailEnd/>
          </a:ln>
        </p:spPr>
        <p:txBody>
          <a:bodyPr/>
          <a:lstStyle/>
          <a:p>
            <a:pPr fontAlgn="auto">
              <a:spcBef>
                <a:spcPts val="0"/>
              </a:spcBef>
              <a:spcAft>
                <a:spcPts val="0"/>
              </a:spcAft>
            </a:pPr>
            <a:endParaRPr lang="en-US">
              <a:solidFill>
                <a:srgbClr val="FFFFFF"/>
              </a:solidFill>
              <a:latin typeface="Corbel"/>
            </a:endParaRPr>
          </a:p>
        </p:txBody>
      </p:sp>
      <p:sp>
        <p:nvSpPr>
          <p:cNvPr id="2054" name="Line 6"/>
          <p:cNvSpPr>
            <a:spLocks noChangeShapeType="1"/>
          </p:cNvSpPr>
          <p:nvPr/>
        </p:nvSpPr>
        <p:spPr bwMode="auto">
          <a:xfrm flipV="1">
            <a:off x="6134100" y="3573016"/>
            <a:ext cx="22076" cy="2738884"/>
          </a:xfrm>
          <a:prstGeom prst="line">
            <a:avLst/>
          </a:prstGeom>
          <a:noFill/>
          <a:ln w="9525">
            <a:solidFill>
              <a:schemeClr val="tx1"/>
            </a:solidFill>
            <a:round/>
            <a:headEnd/>
            <a:tailEnd type="triangle" w="med" len="med"/>
          </a:ln>
        </p:spPr>
        <p:txBody>
          <a:bodyPr/>
          <a:lstStyle/>
          <a:p>
            <a:pPr fontAlgn="auto">
              <a:spcBef>
                <a:spcPts val="0"/>
              </a:spcBef>
              <a:spcAft>
                <a:spcPts val="0"/>
              </a:spcAft>
            </a:pPr>
            <a:endParaRPr lang="en-US">
              <a:solidFill>
                <a:srgbClr val="FFFFFF"/>
              </a:solidFill>
              <a:latin typeface="Corbel"/>
            </a:endParaRPr>
          </a:p>
        </p:txBody>
      </p:sp>
      <p:sp>
        <p:nvSpPr>
          <p:cNvPr id="2056" name="Line 8"/>
          <p:cNvSpPr>
            <a:spLocks noChangeShapeType="1"/>
          </p:cNvSpPr>
          <p:nvPr/>
        </p:nvSpPr>
        <p:spPr bwMode="auto">
          <a:xfrm>
            <a:off x="3835400" y="6070600"/>
            <a:ext cx="0" cy="266700"/>
          </a:xfrm>
          <a:prstGeom prst="line">
            <a:avLst/>
          </a:prstGeom>
          <a:noFill/>
          <a:ln w="9525">
            <a:solidFill>
              <a:schemeClr val="tx1"/>
            </a:solidFill>
            <a:round/>
            <a:headEnd/>
            <a:tailEnd/>
          </a:ln>
        </p:spPr>
        <p:txBody>
          <a:bodyPr/>
          <a:lstStyle/>
          <a:p>
            <a:pPr fontAlgn="auto">
              <a:spcBef>
                <a:spcPts val="0"/>
              </a:spcBef>
              <a:spcAft>
                <a:spcPts val="0"/>
              </a:spcAft>
            </a:pPr>
            <a:endParaRPr lang="en-US">
              <a:solidFill>
                <a:srgbClr val="FFFFFF"/>
              </a:solidFill>
              <a:latin typeface="Corbel"/>
            </a:endParaRPr>
          </a:p>
        </p:txBody>
      </p:sp>
      <p:sp>
        <p:nvSpPr>
          <p:cNvPr id="2057" name="Line 9"/>
          <p:cNvSpPr>
            <a:spLocks noChangeShapeType="1"/>
          </p:cNvSpPr>
          <p:nvPr/>
        </p:nvSpPr>
        <p:spPr bwMode="auto">
          <a:xfrm flipH="1">
            <a:off x="6007100" y="4813300"/>
            <a:ext cx="279400" cy="0"/>
          </a:xfrm>
          <a:prstGeom prst="line">
            <a:avLst/>
          </a:prstGeom>
          <a:noFill/>
          <a:ln w="9525">
            <a:solidFill>
              <a:schemeClr val="tx1"/>
            </a:solidFill>
            <a:round/>
            <a:headEnd/>
            <a:tailEnd/>
          </a:ln>
        </p:spPr>
        <p:txBody>
          <a:bodyPr/>
          <a:lstStyle/>
          <a:p>
            <a:pPr fontAlgn="auto">
              <a:spcBef>
                <a:spcPts val="0"/>
              </a:spcBef>
              <a:spcAft>
                <a:spcPts val="0"/>
              </a:spcAft>
            </a:pPr>
            <a:endParaRPr lang="en-US">
              <a:solidFill>
                <a:srgbClr val="FFFFFF"/>
              </a:solidFill>
              <a:latin typeface="Corbel"/>
            </a:endParaRPr>
          </a:p>
        </p:txBody>
      </p:sp>
      <p:sp>
        <p:nvSpPr>
          <p:cNvPr id="2058" name="Line 10"/>
          <p:cNvSpPr>
            <a:spLocks noChangeShapeType="1"/>
          </p:cNvSpPr>
          <p:nvPr/>
        </p:nvSpPr>
        <p:spPr bwMode="auto">
          <a:xfrm flipH="1">
            <a:off x="3835400" y="4826000"/>
            <a:ext cx="2298700" cy="1346200"/>
          </a:xfrm>
          <a:prstGeom prst="line">
            <a:avLst/>
          </a:prstGeom>
          <a:noFill/>
          <a:ln w="57150">
            <a:solidFill>
              <a:srgbClr val="00B050"/>
            </a:solidFill>
            <a:round/>
            <a:headEnd/>
            <a:tailEnd/>
          </a:ln>
        </p:spPr>
        <p:txBody>
          <a:bodyPr/>
          <a:lstStyle/>
          <a:p>
            <a:pPr fontAlgn="auto">
              <a:spcBef>
                <a:spcPts val="0"/>
              </a:spcBef>
              <a:spcAft>
                <a:spcPts val="0"/>
              </a:spcAft>
            </a:pPr>
            <a:endParaRPr lang="en-US">
              <a:solidFill>
                <a:srgbClr val="FFFFFF"/>
              </a:solidFill>
              <a:latin typeface="Corbel"/>
            </a:endParaRPr>
          </a:p>
        </p:txBody>
      </p:sp>
      <p:sp>
        <p:nvSpPr>
          <p:cNvPr id="2061" name="Line 13"/>
          <p:cNvSpPr>
            <a:spLocks noChangeShapeType="1"/>
          </p:cNvSpPr>
          <p:nvPr/>
        </p:nvSpPr>
        <p:spPr bwMode="auto">
          <a:xfrm flipH="1">
            <a:off x="8432800" y="6070600"/>
            <a:ext cx="0" cy="266700"/>
          </a:xfrm>
          <a:prstGeom prst="line">
            <a:avLst/>
          </a:prstGeom>
          <a:noFill/>
          <a:ln w="9525">
            <a:solidFill>
              <a:schemeClr val="tx1"/>
            </a:solidFill>
            <a:round/>
            <a:headEnd/>
            <a:tailEnd/>
          </a:ln>
        </p:spPr>
        <p:txBody>
          <a:bodyPr/>
          <a:lstStyle/>
          <a:p>
            <a:pPr fontAlgn="auto">
              <a:spcBef>
                <a:spcPts val="0"/>
              </a:spcBef>
              <a:spcAft>
                <a:spcPts val="0"/>
              </a:spcAft>
            </a:pPr>
            <a:endParaRPr lang="en-US">
              <a:solidFill>
                <a:srgbClr val="FFFFFF"/>
              </a:solidFill>
              <a:latin typeface="Corbel"/>
            </a:endParaRPr>
          </a:p>
        </p:txBody>
      </p:sp>
      <p:sp>
        <p:nvSpPr>
          <p:cNvPr id="2062" name="Line 14"/>
          <p:cNvSpPr>
            <a:spLocks noChangeShapeType="1"/>
          </p:cNvSpPr>
          <p:nvPr/>
        </p:nvSpPr>
        <p:spPr bwMode="auto">
          <a:xfrm>
            <a:off x="6134100" y="4826000"/>
            <a:ext cx="2298700" cy="1346200"/>
          </a:xfrm>
          <a:prstGeom prst="line">
            <a:avLst/>
          </a:prstGeom>
          <a:noFill/>
          <a:ln w="57150">
            <a:solidFill>
              <a:srgbClr val="00B050"/>
            </a:solidFill>
            <a:round/>
            <a:headEnd/>
            <a:tailEnd/>
          </a:ln>
        </p:spPr>
        <p:txBody>
          <a:bodyPr/>
          <a:lstStyle/>
          <a:p>
            <a:pPr fontAlgn="auto">
              <a:spcBef>
                <a:spcPts val="0"/>
              </a:spcBef>
              <a:spcAft>
                <a:spcPts val="0"/>
              </a:spcAft>
            </a:pPr>
            <a:endParaRPr lang="en-US">
              <a:solidFill>
                <a:srgbClr val="FFFFFF"/>
              </a:solidFill>
              <a:latin typeface="Corbel"/>
            </a:endParaRPr>
          </a:p>
        </p:txBody>
      </p:sp>
      <p:sp>
        <p:nvSpPr>
          <p:cNvPr id="2067" name="Text Box 19"/>
          <p:cNvSpPr txBox="1">
            <a:spLocks noChangeArrowheads="1"/>
          </p:cNvSpPr>
          <p:nvPr/>
        </p:nvSpPr>
        <p:spPr bwMode="auto">
          <a:xfrm>
            <a:off x="251520" y="1700808"/>
            <a:ext cx="3174972" cy="369332"/>
          </a:xfrm>
          <a:prstGeom prst="rect">
            <a:avLst/>
          </a:prstGeom>
          <a:solidFill>
            <a:schemeClr val="tx1"/>
          </a:solidFill>
          <a:ln w="9525">
            <a:noFill/>
            <a:miter lim="800000"/>
            <a:headEnd/>
            <a:tailEnd/>
          </a:ln>
        </p:spPr>
        <p:txBody>
          <a:bodyPr wrap="none">
            <a:spAutoFit/>
          </a:bodyPr>
          <a:lstStyle/>
          <a:p>
            <a:pPr fontAlgn="auto">
              <a:spcBef>
                <a:spcPts val="0"/>
              </a:spcBef>
              <a:spcAft>
                <a:spcPts val="0"/>
              </a:spcAft>
            </a:pPr>
            <a:r>
              <a:rPr lang="en-US" b="1" dirty="0">
                <a:ln w="18415" cmpd="sng">
                  <a:noFill/>
                  <a:prstDash val="solid"/>
                </a:ln>
                <a:solidFill>
                  <a:srgbClr val="00B050"/>
                </a:solidFill>
                <a:latin typeface="Corbel"/>
              </a:rPr>
              <a:t>[</a:t>
            </a:r>
            <a:r>
              <a:rPr lang="en-US" b="1" dirty="0" err="1">
                <a:ln w="18415" cmpd="sng">
                  <a:noFill/>
                  <a:prstDash val="solid"/>
                </a:ln>
                <a:solidFill>
                  <a:srgbClr val="00B050"/>
                </a:solidFill>
                <a:latin typeface="Corbel"/>
              </a:rPr>
              <a:t>Tablellion</a:t>
            </a:r>
            <a:r>
              <a:rPr lang="en-US" b="1" dirty="0">
                <a:ln w="18415" cmpd="sng">
                  <a:noFill/>
                  <a:prstDash val="solid"/>
                </a:ln>
                <a:solidFill>
                  <a:srgbClr val="00B050"/>
                </a:solidFill>
                <a:latin typeface="Corbel"/>
              </a:rPr>
              <a:t> and </a:t>
            </a:r>
            <a:r>
              <a:rPr lang="en-US" b="1" dirty="0" err="1">
                <a:ln w="18415" cmpd="sng">
                  <a:noFill/>
                  <a:prstDash val="solid"/>
                </a:ln>
                <a:solidFill>
                  <a:srgbClr val="00B050"/>
                </a:solidFill>
                <a:latin typeface="Corbel"/>
              </a:rPr>
              <a:t>Lamorlette</a:t>
            </a:r>
            <a:r>
              <a:rPr lang="cs-CZ" b="1" dirty="0">
                <a:ln w="18415" cmpd="sng">
                  <a:noFill/>
                  <a:prstDash val="solid"/>
                </a:ln>
                <a:solidFill>
                  <a:srgbClr val="00B050"/>
                </a:solidFill>
                <a:latin typeface="Corbel"/>
              </a:rPr>
              <a:t> </a:t>
            </a:r>
            <a:r>
              <a:rPr lang="en-US" b="1" dirty="0">
                <a:ln w="18415" cmpd="sng">
                  <a:noFill/>
                  <a:prstDash val="solid"/>
                </a:ln>
                <a:solidFill>
                  <a:srgbClr val="00B050"/>
                </a:solidFill>
                <a:latin typeface="Corbel"/>
              </a:rPr>
              <a:t>04]</a:t>
            </a:r>
            <a:endParaRPr lang="cs-CZ" b="1" dirty="0">
              <a:ln w="18415" cmpd="sng">
                <a:noFill/>
                <a:prstDash val="solid"/>
              </a:ln>
              <a:solidFill>
                <a:srgbClr val="00B050"/>
              </a:solidFill>
              <a:latin typeface="Corbel"/>
            </a:endParaRPr>
          </a:p>
        </p:txBody>
      </p:sp>
      <p:sp>
        <p:nvSpPr>
          <p:cNvPr id="2070" name="Line 22"/>
          <p:cNvSpPr>
            <a:spLocks noChangeShapeType="1"/>
          </p:cNvSpPr>
          <p:nvPr/>
        </p:nvSpPr>
        <p:spPr bwMode="auto">
          <a:xfrm flipH="1" flipV="1">
            <a:off x="4343400" y="3352799"/>
            <a:ext cx="1433513" cy="1698625"/>
          </a:xfrm>
          <a:prstGeom prst="line">
            <a:avLst/>
          </a:prstGeom>
          <a:noFill/>
          <a:ln w="38100" cap="rnd">
            <a:solidFill>
              <a:srgbClr val="00B050"/>
            </a:solidFill>
            <a:prstDash val="sysDot"/>
            <a:round/>
            <a:headEnd type="oval" w="med" len="lg"/>
            <a:tailEnd/>
          </a:ln>
        </p:spPr>
        <p:txBody>
          <a:bodyPr/>
          <a:lstStyle/>
          <a:p>
            <a:pPr fontAlgn="auto">
              <a:spcBef>
                <a:spcPts val="0"/>
              </a:spcBef>
              <a:spcAft>
                <a:spcPts val="0"/>
              </a:spcAft>
            </a:pPr>
            <a:endParaRPr lang="en-US">
              <a:solidFill>
                <a:srgbClr val="FFFFFF"/>
              </a:solidFill>
              <a:latin typeface="Corbel"/>
            </a:endParaRPr>
          </a:p>
        </p:txBody>
      </p:sp>
      <p:sp>
        <p:nvSpPr>
          <p:cNvPr id="2073" name="Oval 25"/>
          <p:cNvSpPr>
            <a:spLocks noChangeArrowheads="1"/>
          </p:cNvSpPr>
          <p:nvPr/>
        </p:nvSpPr>
        <p:spPr bwMode="auto">
          <a:xfrm>
            <a:off x="3844925" y="3903663"/>
            <a:ext cx="4559300" cy="4559300"/>
          </a:xfrm>
          <a:prstGeom prst="ellipse">
            <a:avLst/>
          </a:prstGeom>
          <a:noFill/>
          <a:ln w="28575">
            <a:solidFill>
              <a:schemeClr val="tx1"/>
            </a:solidFill>
            <a:prstDash val="dash"/>
            <a:round/>
            <a:headEnd/>
            <a:tailEnd/>
          </a:ln>
        </p:spPr>
        <p:txBody>
          <a:bodyPr wrap="none" anchor="ctr"/>
          <a:lstStyle/>
          <a:p>
            <a:pPr fontAlgn="auto">
              <a:spcBef>
                <a:spcPts val="0"/>
              </a:spcBef>
              <a:spcAft>
                <a:spcPts val="0"/>
              </a:spcAft>
            </a:pPr>
            <a:endParaRPr lang="cs-CZ">
              <a:solidFill>
                <a:srgbClr val="FFFFFF"/>
              </a:solidFill>
              <a:latin typeface="Corbel"/>
            </a:endParaRPr>
          </a:p>
        </p:txBody>
      </p:sp>
      <p:sp>
        <p:nvSpPr>
          <p:cNvPr id="2074" name="Text Box 26"/>
          <p:cNvSpPr txBox="1">
            <a:spLocks noChangeArrowheads="1"/>
          </p:cNvSpPr>
          <p:nvPr/>
        </p:nvSpPr>
        <p:spPr bwMode="auto">
          <a:xfrm>
            <a:off x="6091238" y="6061075"/>
            <a:ext cx="414337" cy="457200"/>
          </a:xfrm>
          <a:prstGeom prst="rect">
            <a:avLst/>
          </a:prstGeom>
          <a:noFill/>
          <a:ln w="9525">
            <a:noFill/>
            <a:miter lim="800000"/>
            <a:headEnd/>
            <a:tailEnd/>
          </a:ln>
        </p:spPr>
        <p:txBody>
          <a:bodyPr wrap="none">
            <a:spAutoFit/>
          </a:bodyPr>
          <a:lstStyle/>
          <a:p>
            <a:pPr fontAlgn="auto">
              <a:spcBef>
                <a:spcPts val="0"/>
              </a:spcBef>
              <a:spcAft>
                <a:spcPts val="0"/>
              </a:spcAft>
            </a:pPr>
            <a:r>
              <a:rPr lang="en-US" sz="2400" b="1" dirty="0">
                <a:solidFill>
                  <a:srgbClr val="FFFFFF"/>
                </a:solidFill>
                <a:latin typeface="Corbel"/>
              </a:rPr>
              <a:t>p</a:t>
            </a:r>
            <a:r>
              <a:rPr lang="en-US" sz="2400" i="1" baseline="-25000" dirty="0">
                <a:solidFill>
                  <a:srgbClr val="FFFFFF"/>
                </a:solidFill>
                <a:latin typeface="Corbel"/>
              </a:rPr>
              <a:t>i</a:t>
            </a:r>
          </a:p>
        </p:txBody>
      </p:sp>
      <p:sp>
        <p:nvSpPr>
          <p:cNvPr id="15" name="Left Brace 14"/>
          <p:cNvSpPr/>
          <p:nvPr/>
        </p:nvSpPr>
        <p:spPr bwMode="auto">
          <a:xfrm rot="16200000">
            <a:off x="4896036" y="5265204"/>
            <a:ext cx="216024" cy="2160240"/>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6" name="Text Box 26"/>
          <p:cNvSpPr txBox="1">
            <a:spLocks noChangeArrowheads="1"/>
          </p:cNvSpPr>
          <p:nvPr/>
        </p:nvSpPr>
        <p:spPr bwMode="auto">
          <a:xfrm>
            <a:off x="4822872" y="6423719"/>
            <a:ext cx="421910" cy="461665"/>
          </a:xfrm>
          <a:prstGeom prst="rect">
            <a:avLst/>
          </a:prstGeom>
          <a:noFill/>
          <a:ln w="9525">
            <a:noFill/>
            <a:miter lim="800000"/>
            <a:headEnd/>
            <a:tailEnd/>
          </a:ln>
        </p:spPr>
        <p:txBody>
          <a:bodyPr wrap="none">
            <a:spAutoFit/>
          </a:bodyPr>
          <a:lstStyle/>
          <a:p>
            <a:pPr fontAlgn="auto">
              <a:spcBef>
                <a:spcPts val="0"/>
              </a:spcBef>
              <a:spcAft>
                <a:spcPts val="0"/>
              </a:spcAft>
            </a:pPr>
            <a:r>
              <a:rPr lang="cs-CZ" sz="2400" b="1" dirty="0" smtClean="0">
                <a:solidFill>
                  <a:srgbClr val="FFFFFF"/>
                </a:solidFill>
                <a:latin typeface="Corbel"/>
              </a:rPr>
              <a:t>R</a:t>
            </a:r>
            <a:r>
              <a:rPr lang="en-US" sz="2400" i="1" baseline="-25000" dirty="0" err="1" smtClean="0">
                <a:solidFill>
                  <a:srgbClr val="FFFFFF"/>
                </a:solidFill>
                <a:latin typeface="Corbel"/>
              </a:rPr>
              <a:t>i</a:t>
            </a:r>
            <a:endParaRPr lang="en-US" sz="2400" i="1" baseline="-25000" dirty="0">
              <a:solidFill>
                <a:srgbClr val="FFFFFF"/>
              </a:solidFill>
              <a:latin typeface="Corbel"/>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Heuristic “behind” test</a:t>
            </a:r>
            <a:endParaRPr lang="en-US" dirty="0"/>
          </a:p>
        </p:txBody>
      </p:sp>
      <p:sp>
        <p:nvSpPr>
          <p:cNvPr id="3" name="Content Placeholder 2"/>
          <p:cNvSpPr>
            <a:spLocks noGrp="1"/>
          </p:cNvSpPr>
          <p:nvPr>
            <p:ph idx="1"/>
          </p:nvPr>
        </p:nvSpPr>
        <p:spPr/>
        <p:txBody>
          <a:bodyPr/>
          <a:lstStyle/>
          <a:p>
            <a:r>
              <a:rPr lang="en-US" dirty="0" smtClean="0"/>
              <a:t>Record at </a:t>
            </a:r>
            <a:r>
              <a:rPr lang="en-US" b="1" dirty="0" smtClean="0">
                <a:latin typeface="Times New Roman" pitchFamily="18" charset="0"/>
                <a:cs typeface="Times New Roman" pitchFamily="18" charset="0"/>
              </a:rPr>
              <a:t>p</a:t>
            </a:r>
            <a:r>
              <a:rPr lang="en-US" i="1" baseline="-25000" dirty="0" smtClean="0">
                <a:latin typeface="Times New Roman" pitchFamily="18" charset="0"/>
                <a:cs typeface="Times New Roman" pitchFamily="18" charset="0"/>
              </a:rPr>
              <a:t>i</a:t>
            </a:r>
            <a:r>
              <a:rPr lang="en-US" dirty="0" smtClean="0"/>
              <a:t> rejected from interpolation at </a:t>
            </a:r>
            <a:r>
              <a:rPr lang="en-US" b="1" dirty="0" smtClean="0">
                <a:latin typeface="Times New Roman" pitchFamily="18" charset="0"/>
                <a:cs typeface="Times New Roman" pitchFamily="18" charset="0"/>
              </a:rPr>
              <a:t>p</a:t>
            </a:r>
            <a:r>
              <a:rPr lang="en-US" dirty="0" smtClean="0"/>
              <a:t> if </a:t>
            </a:r>
            <a:r>
              <a:rPr lang="en-US" b="1" dirty="0" smtClean="0">
                <a:latin typeface="Times New Roman" pitchFamily="18" charset="0"/>
                <a:cs typeface="Times New Roman" pitchFamily="18" charset="0"/>
              </a:rPr>
              <a:t>p</a:t>
            </a:r>
            <a:r>
              <a:rPr lang="en-US" dirty="0" smtClean="0"/>
              <a:t> is “behind” </a:t>
            </a:r>
            <a:r>
              <a:rPr lang="en-US" b="1" dirty="0" smtClean="0">
                <a:latin typeface="Times New Roman" pitchFamily="18" charset="0"/>
                <a:cs typeface="Times New Roman" pitchFamily="18" charset="0"/>
              </a:rPr>
              <a:t>p</a:t>
            </a:r>
            <a:r>
              <a:rPr lang="en-US" i="1" baseline="-25000" dirty="0" smtClean="0">
                <a:latin typeface="Times New Roman" pitchFamily="18" charset="0"/>
                <a:cs typeface="Times New Roman" pitchFamily="18" charset="0"/>
              </a:rPr>
              <a:t>i</a:t>
            </a:r>
          </a:p>
        </p:txBody>
      </p:sp>
      <p:pic>
        <p:nvPicPr>
          <p:cNvPr id="9218" name="Picture 2"/>
          <p:cNvPicPr>
            <a:picLocks noChangeAspect="1" noChangeArrowheads="1"/>
          </p:cNvPicPr>
          <p:nvPr/>
        </p:nvPicPr>
        <p:blipFill>
          <a:blip r:embed="rId2" cstate="print"/>
          <a:srcRect/>
          <a:stretch>
            <a:fillRect/>
          </a:stretch>
        </p:blipFill>
        <p:spPr bwMode="auto">
          <a:xfrm>
            <a:off x="1010413" y="2374209"/>
            <a:ext cx="7123175" cy="3450159"/>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p:txBody>
          <a:bodyPr/>
          <a:lstStyle/>
          <a:p>
            <a:r>
              <a:rPr lang="en-US" dirty="0"/>
              <a:t>Irradiance </a:t>
            </a:r>
            <a:r>
              <a:rPr lang="en-US" dirty="0" smtClean="0"/>
              <a:t>caching </a:t>
            </a:r>
            <a:r>
              <a:rPr lang="en-US" dirty="0" err="1" smtClean="0"/>
              <a:t>pseudocode</a:t>
            </a:r>
            <a:endParaRPr lang="en-US" dirty="0"/>
          </a:p>
        </p:txBody>
      </p:sp>
      <p:sp>
        <p:nvSpPr>
          <p:cNvPr id="476180" name="Rectangle 20"/>
          <p:cNvSpPr>
            <a:spLocks noGrp="1" noChangeArrowheads="1"/>
          </p:cNvSpPr>
          <p:nvPr>
            <p:ph type="body" idx="1"/>
          </p:nvPr>
        </p:nvSpPr>
        <p:spPr>
          <a:xfrm>
            <a:off x="457200" y="1196975"/>
            <a:ext cx="7354888" cy="4997450"/>
          </a:xfrm>
        </p:spPr>
        <p:txBody>
          <a:bodyPr/>
          <a:lstStyle/>
          <a:p>
            <a:pPr>
              <a:buFont typeface="Wingdings" pitchFamily="2" charset="2"/>
              <a:buNone/>
            </a:pPr>
            <a:endParaRPr lang="en-US" sz="1800" noProof="1" smtClean="0">
              <a:latin typeface="Courier New" pitchFamily="49" charset="0"/>
            </a:endParaRPr>
          </a:p>
          <a:p>
            <a:pPr>
              <a:buFont typeface="Wingdings" pitchFamily="2" charset="2"/>
              <a:buNone/>
            </a:pPr>
            <a:r>
              <a:rPr lang="cs-CZ" sz="2400" noProof="1" smtClean="0">
                <a:latin typeface="Courier New" pitchFamily="49" charset="0"/>
              </a:rPr>
              <a:t>GetIrradiance(</a:t>
            </a:r>
            <a:r>
              <a:rPr lang="en-US" sz="2400" b="1" noProof="1" smtClean="0">
                <a:latin typeface="Courier New" pitchFamily="49" charset="0"/>
              </a:rPr>
              <a:t>p</a:t>
            </a:r>
            <a:r>
              <a:rPr lang="cs-CZ" sz="2400" noProof="1" smtClean="0">
                <a:latin typeface="Courier New" pitchFamily="49" charset="0"/>
              </a:rPr>
              <a:t>):</a:t>
            </a:r>
            <a:endParaRPr lang="cs-CZ" sz="2400" noProof="1">
              <a:latin typeface="Courier New" pitchFamily="49" charset="0"/>
            </a:endParaRPr>
          </a:p>
          <a:p>
            <a:pPr lvl="1">
              <a:buNone/>
            </a:pPr>
            <a:r>
              <a:rPr lang="cs-CZ" sz="2400" noProof="1">
                <a:latin typeface="Courier New" pitchFamily="49" charset="0"/>
              </a:rPr>
              <a:t>Color </a:t>
            </a:r>
            <a:r>
              <a:rPr lang="cs-CZ" sz="2400" noProof="1" smtClean="0">
                <a:latin typeface="Courier New" pitchFamily="49" charset="0"/>
              </a:rPr>
              <a:t>E</a:t>
            </a:r>
            <a:r>
              <a:rPr lang="en-US" sz="2400" noProof="1" smtClean="0">
                <a:latin typeface="Courier New" pitchFamily="49" charset="0"/>
              </a:rPr>
              <a:t> = </a:t>
            </a:r>
            <a:r>
              <a:rPr lang="cs-CZ" sz="2400" noProof="1" smtClean="0">
                <a:latin typeface="Courier New" pitchFamily="49" charset="0"/>
              </a:rPr>
              <a:t>InterpolateFromCache(</a:t>
            </a:r>
            <a:r>
              <a:rPr lang="en-US" sz="2400" b="1" noProof="1" smtClean="0">
                <a:latin typeface="Courier New" pitchFamily="49" charset="0"/>
              </a:rPr>
              <a:t>p</a:t>
            </a:r>
            <a:r>
              <a:rPr lang="en-US" sz="2400" noProof="1" smtClean="0">
                <a:latin typeface="Courier New" pitchFamily="49" charset="0"/>
              </a:rPr>
              <a:t>);</a:t>
            </a:r>
            <a:endParaRPr lang="cs-CZ" sz="2400" noProof="1">
              <a:latin typeface="Courier New" pitchFamily="49" charset="0"/>
            </a:endParaRPr>
          </a:p>
          <a:p>
            <a:pPr marL="742950" lvl="1" indent="-285750">
              <a:buFont typeface="Wingdings" pitchFamily="2" charset="2"/>
              <a:buNone/>
            </a:pPr>
            <a:r>
              <a:rPr lang="en-US" sz="2400" b="1" noProof="1" smtClean="0">
                <a:solidFill>
                  <a:srgbClr val="0000FF"/>
                </a:solidFill>
                <a:latin typeface="Courier New" pitchFamily="49" charset="0"/>
              </a:rPr>
              <a:t>i</a:t>
            </a:r>
            <a:r>
              <a:rPr lang="cs-CZ" sz="2400" b="1" noProof="1" smtClean="0">
                <a:solidFill>
                  <a:srgbClr val="0000FF"/>
                </a:solidFill>
                <a:latin typeface="Courier New" pitchFamily="49" charset="0"/>
              </a:rPr>
              <a:t>f</a:t>
            </a:r>
            <a:r>
              <a:rPr lang="cs-CZ" sz="2400" noProof="1" smtClean="0">
                <a:latin typeface="Courier New" pitchFamily="49" charset="0"/>
              </a:rPr>
              <a:t>(</a:t>
            </a:r>
            <a:r>
              <a:rPr lang="en-US" sz="2400" noProof="1" smtClean="0">
                <a:latin typeface="Courier New" pitchFamily="49" charset="0"/>
              </a:rPr>
              <a:t> </a:t>
            </a:r>
            <a:r>
              <a:rPr lang="cs-CZ" sz="2400" noProof="1" smtClean="0">
                <a:latin typeface="Courier New" pitchFamily="49" charset="0"/>
              </a:rPr>
              <a:t>E</a:t>
            </a:r>
            <a:r>
              <a:rPr lang="en-US" sz="2400" noProof="1" smtClean="0">
                <a:latin typeface="Courier New" pitchFamily="49" charset="0"/>
              </a:rPr>
              <a:t> == invalid</a:t>
            </a:r>
            <a:r>
              <a:rPr lang="cs-CZ" sz="2400" noProof="1" smtClean="0">
                <a:latin typeface="Courier New" pitchFamily="49" charset="0"/>
              </a:rPr>
              <a:t> </a:t>
            </a:r>
            <a:r>
              <a:rPr lang="cs-CZ" sz="2400" noProof="1">
                <a:latin typeface="Courier New" pitchFamily="49" charset="0"/>
              </a:rPr>
              <a:t>)</a:t>
            </a:r>
          </a:p>
          <a:p>
            <a:pPr marL="1143000" lvl="2" indent="-228600">
              <a:buFont typeface="Wingdings" pitchFamily="2" charset="2"/>
              <a:buNone/>
            </a:pPr>
            <a:r>
              <a:rPr lang="cs-CZ" noProof="1">
                <a:latin typeface="Courier New" pitchFamily="49" charset="0"/>
              </a:rPr>
              <a:t>E = </a:t>
            </a:r>
            <a:r>
              <a:rPr lang="cs-CZ" noProof="1" smtClean="0">
                <a:latin typeface="Courier New" pitchFamily="49" charset="0"/>
              </a:rPr>
              <a:t>SampleHemisphere(</a:t>
            </a:r>
            <a:r>
              <a:rPr lang="en-US" b="1" noProof="1" smtClean="0">
                <a:latin typeface="Courier New" pitchFamily="49" charset="0"/>
              </a:rPr>
              <a:t>p</a:t>
            </a:r>
            <a:r>
              <a:rPr lang="cs-CZ" noProof="1" smtClean="0">
                <a:latin typeface="Courier New" pitchFamily="49" charset="0"/>
              </a:rPr>
              <a:t>);</a:t>
            </a:r>
            <a:endParaRPr lang="cs-CZ" noProof="1">
              <a:latin typeface="Courier New" pitchFamily="49" charset="0"/>
            </a:endParaRPr>
          </a:p>
          <a:p>
            <a:pPr marL="1143000" lvl="2" indent="-228600">
              <a:buFont typeface="Wingdings" pitchFamily="2" charset="2"/>
              <a:buNone/>
            </a:pPr>
            <a:r>
              <a:rPr lang="cs-CZ" noProof="1">
                <a:latin typeface="Courier New" pitchFamily="49" charset="0"/>
              </a:rPr>
              <a:t>InsertIntoCache(E</a:t>
            </a:r>
            <a:r>
              <a:rPr lang="cs-CZ" noProof="1" smtClean="0">
                <a:latin typeface="Courier New" pitchFamily="49" charset="0"/>
              </a:rPr>
              <a:t>,</a:t>
            </a:r>
            <a:r>
              <a:rPr lang="en-US" noProof="1" smtClean="0">
                <a:latin typeface="Courier New" pitchFamily="49" charset="0"/>
              </a:rPr>
              <a:t> </a:t>
            </a:r>
            <a:r>
              <a:rPr lang="en-US" b="1" noProof="1" smtClean="0">
                <a:latin typeface="Courier New" pitchFamily="49" charset="0"/>
              </a:rPr>
              <a:t>p</a:t>
            </a:r>
            <a:r>
              <a:rPr lang="cs-CZ" noProof="1" smtClean="0">
                <a:latin typeface="Courier New" pitchFamily="49" charset="0"/>
              </a:rPr>
              <a:t>);</a:t>
            </a:r>
            <a:endParaRPr lang="cs-CZ" noProof="1">
              <a:latin typeface="Courier New" pitchFamily="49" charset="0"/>
            </a:endParaRPr>
          </a:p>
          <a:p>
            <a:pPr marL="742950" lvl="1" indent="-285750">
              <a:buFont typeface="Wingdings" pitchFamily="2" charset="2"/>
              <a:buNone/>
            </a:pPr>
            <a:r>
              <a:rPr lang="cs-CZ" sz="2400" b="1" noProof="1">
                <a:solidFill>
                  <a:srgbClr val="0000FF"/>
                </a:solidFill>
                <a:latin typeface="Courier New" pitchFamily="49" charset="0"/>
              </a:rPr>
              <a:t>return</a:t>
            </a:r>
            <a:r>
              <a:rPr lang="cs-CZ" sz="2400" noProof="1">
                <a:latin typeface="Courier New" pitchFamily="49" charset="0"/>
              </a:rPr>
              <a:t> E;</a:t>
            </a:r>
          </a:p>
          <a:p>
            <a:pPr marL="742950" lvl="1" indent="-285750"/>
            <a:endParaRPr lang="en-US" sz="1800" dirty="0">
              <a:latin typeface="Courier New" pitchFamily="49" charset="0"/>
            </a:endParaRPr>
          </a:p>
        </p:txBody>
      </p:sp>
      <p:sp>
        <p:nvSpPr>
          <p:cNvPr id="4" name="Rectangle 3"/>
          <p:cNvSpPr/>
          <p:nvPr/>
        </p:nvSpPr>
        <p:spPr bwMode="auto">
          <a:xfrm>
            <a:off x="1371600" y="2895600"/>
            <a:ext cx="4572000" cy="381000"/>
          </a:xfrm>
          <a:prstGeom prst="rect">
            <a:avLst/>
          </a:prstGeom>
          <a:noFill/>
          <a:ln w="285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sp>
        <p:nvSpPr>
          <p:cNvPr id="5" name="Rectangle 4"/>
          <p:cNvSpPr/>
          <p:nvPr/>
        </p:nvSpPr>
        <p:spPr bwMode="auto">
          <a:xfrm>
            <a:off x="914400" y="2030104"/>
            <a:ext cx="6324600" cy="381000"/>
          </a:xfrm>
          <a:prstGeom prst="rect">
            <a:avLst/>
          </a:prstGeom>
          <a:noFill/>
          <a:ln w="285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sp>
        <p:nvSpPr>
          <p:cNvPr id="6" name="Rectangle 5"/>
          <p:cNvSpPr/>
          <p:nvPr/>
        </p:nvSpPr>
        <p:spPr bwMode="auto">
          <a:xfrm>
            <a:off x="1371600" y="3352800"/>
            <a:ext cx="4572000" cy="381000"/>
          </a:xfrm>
          <a:prstGeom prst="rect">
            <a:avLst/>
          </a:prstGeom>
          <a:noFill/>
          <a:ln w="285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514350" y="85725"/>
            <a:ext cx="8142288" cy="857250"/>
          </a:xfrm>
        </p:spPr>
        <p:txBody>
          <a:bodyPr/>
          <a:lstStyle/>
          <a:p>
            <a:r>
              <a:rPr lang="en-US" dirty="0"/>
              <a:t>Irradiance </a:t>
            </a:r>
            <a:r>
              <a:rPr lang="en-US" dirty="0" smtClean="0"/>
              <a:t>cache record</a:t>
            </a:r>
            <a:endParaRPr lang="en-US" dirty="0"/>
          </a:p>
        </p:txBody>
      </p:sp>
      <p:sp>
        <p:nvSpPr>
          <p:cNvPr id="10" name="Text Placeholder 9"/>
          <p:cNvSpPr>
            <a:spLocks noGrp="1"/>
          </p:cNvSpPr>
          <p:nvPr>
            <p:ph type="body" sz="half" idx="1"/>
          </p:nvPr>
        </p:nvSpPr>
        <p:spPr>
          <a:xfrm>
            <a:off x="457200" y="1600200"/>
            <a:ext cx="3810000" cy="4530725"/>
          </a:xfrm>
        </p:spPr>
        <p:txBody>
          <a:bodyPr/>
          <a:lstStyle/>
          <a:p>
            <a:r>
              <a:rPr lang="en-US" dirty="0" smtClean="0"/>
              <a:t>Vector3 position</a:t>
            </a:r>
          </a:p>
          <a:p>
            <a:r>
              <a:rPr lang="en-US" dirty="0" smtClean="0"/>
              <a:t>Vector3 normal</a:t>
            </a:r>
          </a:p>
          <a:p>
            <a:r>
              <a:rPr lang="en-US" dirty="0" smtClean="0"/>
              <a:t>float R</a:t>
            </a:r>
          </a:p>
          <a:p>
            <a:r>
              <a:rPr lang="en-US" dirty="0" smtClean="0"/>
              <a:t>Color E</a:t>
            </a:r>
          </a:p>
          <a:p>
            <a:r>
              <a:rPr lang="en-US" dirty="0" smtClean="0"/>
              <a:t>Color </a:t>
            </a:r>
            <a:r>
              <a:rPr lang="en-US" dirty="0" err="1" smtClean="0"/>
              <a:t>dEdP</a:t>
            </a:r>
            <a:r>
              <a:rPr lang="en-US" dirty="0" smtClean="0"/>
              <a:t>[3]</a:t>
            </a:r>
          </a:p>
          <a:p>
            <a:r>
              <a:rPr lang="en-US" dirty="0" smtClean="0"/>
              <a:t>Color </a:t>
            </a:r>
            <a:r>
              <a:rPr lang="en-US" dirty="0" err="1" smtClean="0"/>
              <a:t>dEdN</a:t>
            </a:r>
            <a:r>
              <a:rPr lang="en-US" dirty="0" smtClean="0"/>
              <a:t>[3] </a:t>
            </a:r>
            <a:endParaRPr lang="en-US" dirty="0"/>
          </a:p>
        </p:txBody>
      </p:sp>
      <p:sp>
        <p:nvSpPr>
          <p:cNvPr id="11" name="Text Placeholder 9"/>
          <p:cNvSpPr txBox="1">
            <a:spLocks/>
          </p:cNvSpPr>
          <p:nvPr/>
        </p:nvSpPr>
        <p:spPr bwMode="auto">
          <a:xfrm>
            <a:off x="4419600" y="1600200"/>
            <a:ext cx="4495800" cy="4530725"/>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900" indent="-342900" eaLnBrk="0" hangingPunct="0">
              <a:spcBef>
                <a:spcPct val="20000"/>
              </a:spcBef>
              <a:buClr>
                <a:srgbClr val="FF9900"/>
              </a:buClr>
              <a:defRPr/>
            </a:pPr>
            <a:r>
              <a:rPr lang="en-US" sz="3100" kern="0" dirty="0" smtClean="0">
                <a:solidFill>
                  <a:srgbClr val="FFFFFF"/>
                </a:solidFill>
                <a:latin typeface="Corbel"/>
              </a:rPr>
              <a:t>Position in space</a:t>
            </a:r>
          </a:p>
          <a:p>
            <a:pPr marL="342900" indent="-342900" eaLnBrk="0" hangingPunct="0">
              <a:spcBef>
                <a:spcPct val="20000"/>
              </a:spcBef>
              <a:buClr>
                <a:srgbClr val="FF9900"/>
              </a:buClr>
              <a:defRPr/>
            </a:pPr>
            <a:r>
              <a:rPr lang="en-US" sz="3100" kern="0" dirty="0" smtClean="0">
                <a:solidFill>
                  <a:srgbClr val="FFFFFF"/>
                </a:solidFill>
                <a:latin typeface="Corbel"/>
              </a:rPr>
              <a:t>Normal at `position’</a:t>
            </a:r>
          </a:p>
          <a:p>
            <a:pPr marL="342900" indent="-342900" eaLnBrk="0" hangingPunct="0">
              <a:spcBef>
                <a:spcPct val="20000"/>
              </a:spcBef>
              <a:buClr>
                <a:srgbClr val="FF9900"/>
              </a:buClr>
              <a:defRPr/>
            </a:pPr>
            <a:r>
              <a:rPr lang="en-US" sz="3100" kern="0" dirty="0" smtClean="0">
                <a:solidFill>
                  <a:srgbClr val="FFFFFF"/>
                </a:solidFill>
                <a:latin typeface="Corbel"/>
              </a:rPr>
              <a:t>Validity radius</a:t>
            </a:r>
          </a:p>
          <a:p>
            <a:pPr marL="342900" indent="-342900" eaLnBrk="0" hangingPunct="0">
              <a:spcBef>
                <a:spcPct val="20000"/>
              </a:spcBef>
              <a:buClr>
                <a:srgbClr val="FF9900"/>
              </a:buClr>
              <a:defRPr/>
            </a:pPr>
            <a:r>
              <a:rPr lang="en-US" sz="3100" kern="0" dirty="0" smtClean="0">
                <a:solidFill>
                  <a:srgbClr val="FFFFFF"/>
                </a:solidFill>
                <a:latin typeface="Corbel"/>
              </a:rPr>
              <a:t>Stored irradiance</a:t>
            </a:r>
          </a:p>
          <a:p>
            <a:pPr marL="342900" indent="-342900" eaLnBrk="0" hangingPunct="0">
              <a:spcBef>
                <a:spcPct val="20000"/>
              </a:spcBef>
              <a:buClr>
                <a:srgbClr val="FF9900"/>
              </a:buClr>
              <a:defRPr/>
            </a:pPr>
            <a:r>
              <a:rPr lang="en-US" sz="3100" kern="0" dirty="0" smtClean="0">
                <a:solidFill>
                  <a:srgbClr val="FFFFFF"/>
                </a:solidFill>
                <a:latin typeface="Corbel"/>
              </a:rPr>
              <a:t>Gradient </a:t>
            </a:r>
            <a:r>
              <a:rPr lang="en-US" sz="3100" kern="0" dirty="0" err="1" smtClean="0">
                <a:solidFill>
                  <a:srgbClr val="FFFFFF"/>
                </a:solidFill>
                <a:latin typeface="Corbel"/>
              </a:rPr>
              <a:t>w.r.t</a:t>
            </a:r>
            <a:r>
              <a:rPr lang="en-US" sz="3100" kern="0" dirty="0" smtClean="0">
                <a:solidFill>
                  <a:srgbClr val="FFFFFF"/>
                </a:solidFill>
                <a:latin typeface="Corbel"/>
              </a:rPr>
              <a:t>. translation</a:t>
            </a:r>
          </a:p>
          <a:p>
            <a:pPr marL="342900" indent="-342900" eaLnBrk="0" hangingPunct="0">
              <a:spcBef>
                <a:spcPct val="20000"/>
              </a:spcBef>
              <a:buClr>
                <a:srgbClr val="FF9900"/>
              </a:buClr>
              <a:defRPr/>
            </a:pPr>
            <a:r>
              <a:rPr lang="en-US" sz="3100" kern="0" dirty="0" smtClean="0">
                <a:solidFill>
                  <a:srgbClr val="FFFFFF"/>
                </a:solidFill>
                <a:latin typeface="Corbel"/>
              </a:rPr>
              <a:t>Gradient </a:t>
            </a:r>
            <a:r>
              <a:rPr lang="en-US" sz="3100" kern="0" dirty="0" err="1" smtClean="0">
                <a:solidFill>
                  <a:srgbClr val="FFFFFF"/>
                </a:solidFill>
                <a:latin typeface="Corbel"/>
              </a:rPr>
              <a:t>w.r.t</a:t>
            </a:r>
            <a:r>
              <a:rPr lang="en-US" sz="3100" kern="0" dirty="0" smtClean="0">
                <a:solidFill>
                  <a:srgbClr val="FFFFFF"/>
                </a:solidFill>
                <a:latin typeface="Corbel"/>
              </a:rPr>
              <a:t>. rotation</a:t>
            </a:r>
            <a:endParaRPr lang="en-US" sz="3100" kern="0" dirty="0">
              <a:solidFill>
                <a:srgbClr val="FFFFFF"/>
              </a:solidFill>
              <a:latin typeface="Corbel"/>
            </a:endParaRPr>
          </a:p>
        </p:txBody>
      </p:sp>
      <p:sp>
        <p:nvSpPr>
          <p:cNvPr id="12" name="Text Box 5"/>
          <p:cNvSpPr txBox="1">
            <a:spLocks noChangeArrowheads="1"/>
          </p:cNvSpPr>
          <p:nvPr/>
        </p:nvSpPr>
        <p:spPr bwMode="auto">
          <a:xfrm>
            <a:off x="457200" y="974725"/>
            <a:ext cx="4240263" cy="461665"/>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sz="2400" b="1" noProof="1" smtClean="0">
                <a:solidFill>
                  <a:srgbClr val="FFFFFF"/>
                </a:solidFill>
                <a:latin typeface="Courier New" pitchFamily="49" charset="0"/>
              </a:rPr>
              <a:t>InsertIntoCache(E, p);</a:t>
            </a:r>
            <a:endParaRPr lang="en-US" sz="2400" b="1" dirty="0">
              <a:solidFill>
                <a:srgbClr val="FFFFFF"/>
              </a:solidFill>
              <a:latin typeface="Courier New" pitchFamily="49" charset="0"/>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514350" y="85725"/>
            <a:ext cx="8142288" cy="857250"/>
          </a:xfrm>
        </p:spPr>
        <p:txBody>
          <a:bodyPr/>
          <a:lstStyle/>
          <a:p>
            <a:r>
              <a:rPr lang="en-US" dirty="0"/>
              <a:t>Irradiance </a:t>
            </a:r>
            <a:r>
              <a:rPr lang="en-US" dirty="0" smtClean="0"/>
              <a:t>cache data structure</a:t>
            </a:r>
            <a:endParaRPr lang="en-US" dirty="0"/>
          </a:p>
        </p:txBody>
      </p:sp>
      <p:sp>
        <p:nvSpPr>
          <p:cNvPr id="10" name="Text Placeholder 9"/>
          <p:cNvSpPr>
            <a:spLocks noGrp="1"/>
          </p:cNvSpPr>
          <p:nvPr>
            <p:ph type="body" sz="half" idx="1"/>
          </p:nvPr>
        </p:nvSpPr>
        <p:spPr>
          <a:xfrm>
            <a:off x="457200" y="1600200"/>
            <a:ext cx="8077200" cy="4530725"/>
          </a:xfrm>
        </p:spPr>
        <p:txBody>
          <a:bodyPr/>
          <a:lstStyle/>
          <a:p>
            <a:r>
              <a:rPr lang="en-US" dirty="0" smtClean="0"/>
              <a:t>Requirements</a:t>
            </a:r>
          </a:p>
          <a:p>
            <a:pPr lvl="1"/>
            <a:endParaRPr lang="en-US" dirty="0" smtClean="0"/>
          </a:p>
          <a:p>
            <a:pPr lvl="1"/>
            <a:r>
              <a:rPr lang="en-US" dirty="0" smtClean="0"/>
              <a:t>Fast incremental updates </a:t>
            </a:r>
            <a:br>
              <a:rPr lang="en-US" dirty="0" smtClean="0"/>
            </a:br>
            <a:r>
              <a:rPr lang="en-US" dirty="0" smtClean="0"/>
              <a:t>(records stored on the fly)</a:t>
            </a:r>
          </a:p>
          <a:p>
            <a:pPr lvl="1"/>
            <a:endParaRPr lang="en-US" dirty="0" smtClean="0"/>
          </a:p>
          <a:p>
            <a:pPr lvl="1"/>
            <a:r>
              <a:rPr lang="en-US" dirty="0" smtClean="0"/>
              <a:t>Fast query for all records (spheres) overlapping a given point </a:t>
            </a:r>
            <a:r>
              <a:rPr lang="en-US" b="1" dirty="0" smtClean="0"/>
              <a:t>p</a:t>
            </a:r>
            <a:endParaRPr lang="en-US" b="1" dirty="0"/>
          </a:p>
        </p:txBody>
      </p:sp>
      <p:sp>
        <p:nvSpPr>
          <p:cNvPr id="12" name="Text Box 5"/>
          <p:cNvSpPr txBox="1">
            <a:spLocks noChangeArrowheads="1"/>
          </p:cNvSpPr>
          <p:nvPr/>
        </p:nvSpPr>
        <p:spPr bwMode="auto">
          <a:xfrm>
            <a:off x="457200" y="974725"/>
            <a:ext cx="4240263" cy="461665"/>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sz="2400" b="1" noProof="1" smtClean="0">
                <a:solidFill>
                  <a:srgbClr val="FFFFFF"/>
                </a:solidFill>
                <a:latin typeface="Courier New" pitchFamily="49" charset="0"/>
              </a:rPr>
              <a:t>InsertIntoCache(E, p);</a:t>
            </a:r>
            <a:endParaRPr lang="en-US" sz="2400" b="1" dirty="0">
              <a:solidFill>
                <a:srgbClr val="FFFFFF"/>
              </a:solidFill>
              <a:latin typeface="Courier New" pitchFamily="49" charset="0"/>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514350" y="85725"/>
            <a:ext cx="8142288" cy="857250"/>
          </a:xfrm>
        </p:spPr>
        <p:txBody>
          <a:bodyPr/>
          <a:lstStyle/>
          <a:p>
            <a:r>
              <a:rPr lang="en-US" dirty="0" smtClean="0"/>
              <a:t>Data structure: </a:t>
            </a:r>
            <a:r>
              <a:rPr lang="en-US" dirty="0" err="1" smtClean="0"/>
              <a:t>Octree</a:t>
            </a:r>
            <a:endParaRPr lang="en-US" dirty="0"/>
          </a:p>
        </p:txBody>
      </p:sp>
      <p:sp>
        <p:nvSpPr>
          <p:cNvPr id="10" name="Text Placeholder 9"/>
          <p:cNvSpPr>
            <a:spLocks noGrp="1"/>
          </p:cNvSpPr>
          <p:nvPr>
            <p:ph type="body" sz="half" idx="1"/>
          </p:nvPr>
        </p:nvSpPr>
        <p:spPr>
          <a:xfrm>
            <a:off x="457200" y="1600200"/>
            <a:ext cx="3810000" cy="4530725"/>
          </a:xfrm>
        </p:spPr>
        <p:txBody>
          <a:bodyPr/>
          <a:lstStyle/>
          <a:p>
            <a:endParaRPr lang="en-US" b="1" dirty="0"/>
          </a:p>
        </p:txBody>
      </p:sp>
      <p:sp>
        <p:nvSpPr>
          <p:cNvPr id="12" name="Text Box 5"/>
          <p:cNvSpPr txBox="1">
            <a:spLocks noChangeArrowheads="1"/>
          </p:cNvSpPr>
          <p:nvPr/>
        </p:nvSpPr>
        <p:spPr bwMode="auto">
          <a:xfrm>
            <a:off x="457200" y="974725"/>
            <a:ext cx="4240263" cy="461665"/>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sz="2400" b="1" noProof="1" smtClean="0">
                <a:solidFill>
                  <a:srgbClr val="FFFFFF"/>
                </a:solidFill>
                <a:latin typeface="Courier New" pitchFamily="49" charset="0"/>
              </a:rPr>
              <a:t>InsertIntoCache(E, p);</a:t>
            </a:r>
            <a:endParaRPr lang="en-US" sz="2400" b="1" dirty="0">
              <a:solidFill>
                <a:srgbClr val="FFFFFF"/>
              </a:solidFill>
              <a:latin typeface="Courier New" pitchFamily="49" charset="0"/>
            </a:endParaRPr>
          </a:p>
        </p:txBody>
      </p:sp>
      <p:pic>
        <p:nvPicPr>
          <p:cNvPr id="10242" name="Picture 2"/>
          <p:cNvPicPr>
            <a:picLocks noChangeAspect="1" noChangeArrowheads="1"/>
          </p:cNvPicPr>
          <p:nvPr/>
        </p:nvPicPr>
        <p:blipFill>
          <a:blip r:embed="rId2" cstate="print"/>
          <a:srcRect/>
          <a:stretch>
            <a:fillRect/>
          </a:stretch>
        </p:blipFill>
        <p:spPr bwMode="auto">
          <a:xfrm>
            <a:off x="2895600" y="1752600"/>
            <a:ext cx="3853421" cy="422433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514350" y="85725"/>
            <a:ext cx="8142288" cy="857250"/>
          </a:xfrm>
        </p:spPr>
        <p:txBody>
          <a:bodyPr/>
          <a:lstStyle/>
          <a:p>
            <a:r>
              <a:rPr lang="en-US" dirty="0" smtClean="0"/>
              <a:t>Data structure: </a:t>
            </a:r>
            <a:r>
              <a:rPr lang="en-US" dirty="0" err="1" smtClean="0"/>
              <a:t>Octree</a:t>
            </a:r>
            <a:endParaRPr lang="en-US" dirty="0"/>
          </a:p>
        </p:txBody>
      </p:sp>
      <p:sp>
        <p:nvSpPr>
          <p:cNvPr id="10" name="Text Placeholder 9"/>
          <p:cNvSpPr>
            <a:spLocks noGrp="1"/>
          </p:cNvSpPr>
          <p:nvPr>
            <p:ph type="body" sz="half" idx="1"/>
          </p:nvPr>
        </p:nvSpPr>
        <p:spPr>
          <a:xfrm>
            <a:off x="457200" y="1600200"/>
            <a:ext cx="3810000" cy="4530725"/>
          </a:xfrm>
        </p:spPr>
        <p:txBody>
          <a:bodyPr/>
          <a:lstStyle/>
          <a:p>
            <a:endParaRPr lang="en-US" b="1" dirty="0"/>
          </a:p>
        </p:txBody>
      </p:sp>
      <p:pic>
        <p:nvPicPr>
          <p:cNvPr id="10243" name="Picture 3"/>
          <p:cNvPicPr>
            <a:picLocks noChangeAspect="1" noChangeArrowheads="1"/>
          </p:cNvPicPr>
          <p:nvPr/>
        </p:nvPicPr>
        <p:blipFill>
          <a:blip r:embed="rId2" cstate="print"/>
          <a:srcRect/>
          <a:stretch>
            <a:fillRect/>
          </a:stretch>
        </p:blipFill>
        <p:spPr bwMode="auto">
          <a:xfrm>
            <a:off x="381000" y="1676400"/>
            <a:ext cx="7162800" cy="4333875"/>
          </a:xfrm>
          <a:prstGeom prst="rect">
            <a:avLst/>
          </a:prstGeom>
          <a:noFill/>
          <a:ln w="9525">
            <a:noFill/>
            <a:miter lim="800000"/>
            <a:headEnd/>
            <a:tailEnd/>
          </a:ln>
        </p:spPr>
      </p:pic>
      <p:pic>
        <p:nvPicPr>
          <p:cNvPr id="10242" name="Picture 2"/>
          <p:cNvPicPr>
            <a:picLocks noChangeAspect="1" noChangeArrowheads="1"/>
          </p:cNvPicPr>
          <p:nvPr/>
        </p:nvPicPr>
        <p:blipFill>
          <a:blip r:embed="rId3" cstate="print"/>
          <a:srcRect/>
          <a:stretch>
            <a:fillRect/>
          </a:stretch>
        </p:blipFill>
        <p:spPr bwMode="auto">
          <a:xfrm>
            <a:off x="6324600" y="3911057"/>
            <a:ext cx="2549169" cy="2794543"/>
          </a:xfrm>
          <a:prstGeom prst="rect">
            <a:avLst/>
          </a:prstGeom>
          <a:noFill/>
          <a:ln w="9525">
            <a:noFill/>
            <a:miter lim="800000"/>
            <a:headEnd/>
            <a:tailEnd/>
          </a:ln>
        </p:spPr>
      </p:pic>
      <p:sp>
        <p:nvSpPr>
          <p:cNvPr id="7" name="Rectangle 13"/>
          <p:cNvSpPr>
            <a:spLocks noChangeArrowheads="1"/>
          </p:cNvSpPr>
          <p:nvPr/>
        </p:nvSpPr>
        <p:spPr bwMode="auto">
          <a:xfrm>
            <a:off x="457200" y="996950"/>
            <a:ext cx="6519734" cy="461665"/>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sz="2400" noProof="1" smtClean="0">
                <a:solidFill>
                  <a:srgbClr val="FFFFFF"/>
                </a:solidFill>
                <a:latin typeface="Corbel"/>
              </a:rPr>
              <a:t>back to …  </a:t>
            </a:r>
            <a:r>
              <a:rPr lang="en-US" sz="2400" b="1" noProof="1" smtClean="0">
                <a:solidFill>
                  <a:srgbClr val="FFFFFF"/>
                </a:solidFill>
                <a:latin typeface="Courier New" pitchFamily="49" charset="0"/>
              </a:rPr>
              <a:t>E = InterpolateFromCache(p)</a:t>
            </a:r>
            <a:endParaRPr lang="en-US" sz="2400" b="1" dirty="0">
              <a:solidFill>
                <a:srgbClr val="FFFFFF"/>
              </a:solidFill>
              <a:latin typeface="Courier New" pitchFamily="49" charset="0"/>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Kvíz 2</a:t>
            </a:r>
            <a:endParaRPr lang="cs-CZ"/>
          </a:p>
        </p:txBody>
      </p:sp>
      <p:sp>
        <p:nvSpPr>
          <p:cNvPr id="3" name="Content Placeholder 2"/>
          <p:cNvSpPr>
            <a:spLocks noGrp="1"/>
          </p:cNvSpPr>
          <p:nvPr>
            <p:ph idx="1"/>
          </p:nvPr>
        </p:nvSpPr>
        <p:spPr/>
        <p:txBody>
          <a:bodyPr/>
          <a:lstStyle/>
          <a:p>
            <a:r>
              <a:rPr lang="en-US" dirty="0" smtClean="0"/>
              <a:t>Pro</a:t>
            </a:r>
            <a:r>
              <a:rPr lang="cs-CZ" dirty="0" smtClean="0"/>
              <a:t>č BPT neumí zobrazit kaustiku na dně bazénu (bodové světlo, </a:t>
            </a:r>
            <a:r>
              <a:rPr lang="cs-CZ" dirty="0" err="1" smtClean="0"/>
              <a:t>pinhole</a:t>
            </a:r>
            <a:r>
              <a:rPr lang="cs-CZ" dirty="0" smtClean="0"/>
              <a:t> kamera)?</a:t>
            </a:r>
          </a:p>
          <a:p>
            <a:endParaRPr lang="cs-CZ" dirty="0" smtClean="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a:t>
            </a:fld>
            <a:endParaRPr lang="en-US" altLang="en-US"/>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9" name="Picture 3"/>
          <p:cNvPicPr>
            <a:picLocks noChangeAspect="1" noChangeArrowheads="1"/>
          </p:cNvPicPr>
          <p:nvPr/>
        </p:nvPicPr>
        <p:blipFill>
          <a:blip r:embed="rId3" cstate="print"/>
          <a:srcRect/>
          <a:stretch>
            <a:fillRect/>
          </a:stretch>
        </p:blipFill>
        <p:spPr bwMode="auto">
          <a:xfrm>
            <a:off x="4800600" y="1371600"/>
            <a:ext cx="2286000" cy="2286000"/>
          </a:xfrm>
          <a:prstGeom prst="rect">
            <a:avLst/>
          </a:prstGeom>
          <a:noFill/>
        </p:spPr>
      </p:pic>
      <p:pic>
        <p:nvPicPr>
          <p:cNvPr id="393220" name="Picture 4"/>
          <p:cNvPicPr>
            <a:picLocks noChangeAspect="1" noChangeArrowheads="1"/>
          </p:cNvPicPr>
          <p:nvPr/>
        </p:nvPicPr>
        <p:blipFill>
          <a:blip r:embed="rId4" cstate="print"/>
          <a:srcRect/>
          <a:stretch>
            <a:fillRect/>
          </a:stretch>
        </p:blipFill>
        <p:spPr bwMode="auto">
          <a:xfrm>
            <a:off x="1828800" y="1371600"/>
            <a:ext cx="2286000" cy="2286000"/>
          </a:xfrm>
          <a:prstGeom prst="rect">
            <a:avLst/>
          </a:prstGeom>
          <a:noFill/>
        </p:spPr>
      </p:pic>
      <p:sp>
        <p:nvSpPr>
          <p:cNvPr id="393221" name="AutoShape 5"/>
          <p:cNvSpPr>
            <a:spLocks noChangeArrowheads="1"/>
          </p:cNvSpPr>
          <p:nvPr/>
        </p:nvSpPr>
        <p:spPr bwMode="auto">
          <a:xfrm>
            <a:off x="4165600" y="2286000"/>
            <a:ext cx="609600" cy="304800"/>
          </a:xfrm>
          <a:prstGeom prst="rightArrow">
            <a:avLst>
              <a:gd name="adj1" fmla="val 50000"/>
              <a:gd name="adj2" fmla="val 50000"/>
            </a:avLst>
          </a:prstGeom>
          <a:solidFill>
            <a:schemeClr val="accent1"/>
          </a:solidFill>
          <a:ln w="9525">
            <a:solidFill>
              <a:schemeClr val="tx1"/>
            </a:solidFill>
            <a:miter lim="800000"/>
            <a:headEnd/>
            <a:tailEnd/>
          </a:ln>
          <a:effectLst/>
        </p:spPr>
        <p:txBody>
          <a:bodyPr wrap="none" anchor="ctr"/>
          <a:lstStyle/>
          <a:p>
            <a:pPr fontAlgn="auto">
              <a:spcBef>
                <a:spcPts val="0"/>
              </a:spcBef>
              <a:spcAft>
                <a:spcPts val="0"/>
              </a:spcAft>
            </a:pPr>
            <a:endParaRPr lang="en-US">
              <a:solidFill>
                <a:srgbClr val="FFFFFF"/>
              </a:solidFill>
              <a:latin typeface="Corbel"/>
            </a:endParaRPr>
          </a:p>
        </p:txBody>
      </p:sp>
      <p:pic>
        <p:nvPicPr>
          <p:cNvPr id="393222" name="Picture 6"/>
          <p:cNvPicPr>
            <a:picLocks noChangeAspect="1" noChangeArrowheads="1"/>
          </p:cNvPicPr>
          <p:nvPr/>
        </p:nvPicPr>
        <p:blipFill>
          <a:blip r:embed="rId5" cstate="print"/>
          <a:srcRect/>
          <a:stretch>
            <a:fillRect/>
          </a:stretch>
        </p:blipFill>
        <p:spPr bwMode="auto">
          <a:xfrm>
            <a:off x="1820863" y="3886200"/>
            <a:ext cx="2286000" cy="2286000"/>
          </a:xfrm>
          <a:prstGeom prst="rect">
            <a:avLst/>
          </a:prstGeom>
          <a:noFill/>
        </p:spPr>
      </p:pic>
      <p:pic>
        <p:nvPicPr>
          <p:cNvPr id="393223" name="Picture 7"/>
          <p:cNvPicPr>
            <a:picLocks noChangeAspect="1" noChangeArrowheads="1"/>
          </p:cNvPicPr>
          <p:nvPr/>
        </p:nvPicPr>
        <p:blipFill>
          <a:blip r:embed="rId6" cstate="print"/>
          <a:srcRect/>
          <a:stretch>
            <a:fillRect/>
          </a:stretch>
        </p:blipFill>
        <p:spPr bwMode="auto">
          <a:xfrm>
            <a:off x="4572000" y="3886200"/>
            <a:ext cx="2506663" cy="2286000"/>
          </a:xfrm>
          <a:prstGeom prst="rect">
            <a:avLst/>
          </a:prstGeom>
          <a:noFill/>
          <a:ln w="9525">
            <a:noFill/>
            <a:miter lim="800000"/>
            <a:headEnd/>
            <a:tailEnd/>
          </a:ln>
          <a:effectLst/>
        </p:spPr>
      </p:pic>
      <p:sp>
        <p:nvSpPr>
          <p:cNvPr id="393225" name="Text Box 9"/>
          <p:cNvSpPr txBox="1">
            <a:spLocks noChangeArrowheads="1"/>
          </p:cNvSpPr>
          <p:nvPr/>
        </p:nvSpPr>
        <p:spPr bwMode="auto">
          <a:xfrm>
            <a:off x="1766248" y="3337172"/>
            <a:ext cx="1375698" cy="369332"/>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dirty="0" smtClean="0">
                <a:solidFill>
                  <a:srgbClr val="000000"/>
                </a:solidFill>
                <a:latin typeface="Corbel"/>
              </a:rPr>
              <a:t>no gradients</a:t>
            </a:r>
            <a:endParaRPr lang="en-US" dirty="0">
              <a:solidFill>
                <a:srgbClr val="000000"/>
              </a:solidFill>
              <a:latin typeface="Corbel"/>
            </a:endParaRPr>
          </a:p>
        </p:txBody>
      </p:sp>
      <p:sp>
        <p:nvSpPr>
          <p:cNvPr id="393226" name="Text Box 10"/>
          <p:cNvSpPr txBox="1">
            <a:spLocks noChangeArrowheads="1"/>
          </p:cNvSpPr>
          <p:nvPr/>
        </p:nvSpPr>
        <p:spPr bwMode="auto">
          <a:xfrm>
            <a:off x="4800600" y="3337172"/>
            <a:ext cx="1552028" cy="369332"/>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dirty="0" smtClean="0">
                <a:solidFill>
                  <a:srgbClr val="000000"/>
                </a:solidFill>
                <a:latin typeface="Corbel"/>
              </a:rPr>
              <a:t>with gradients</a:t>
            </a:r>
            <a:endParaRPr lang="en-US" dirty="0">
              <a:solidFill>
                <a:srgbClr val="000000"/>
              </a:solidFill>
              <a:latin typeface="Corbel"/>
            </a:endParaRPr>
          </a:p>
        </p:txBody>
      </p:sp>
      <p:sp>
        <p:nvSpPr>
          <p:cNvPr id="10" name="Title 9"/>
          <p:cNvSpPr>
            <a:spLocks noGrp="1"/>
          </p:cNvSpPr>
          <p:nvPr>
            <p:ph type="title"/>
          </p:nvPr>
        </p:nvSpPr>
        <p:spPr/>
        <p:txBody>
          <a:bodyPr/>
          <a:lstStyle/>
          <a:p>
            <a:r>
              <a:rPr lang="en-US" dirty="0" smtClean="0"/>
              <a:t>Irradiance gradients</a:t>
            </a:r>
            <a:endParaRPr lang="en-US" dirty="0"/>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r>
              <a:rPr lang="en-US" dirty="0" smtClean="0"/>
              <a:t>Irradiance gradients</a:t>
            </a:r>
            <a:endParaRPr lang="en-US" dirty="0"/>
          </a:p>
        </p:txBody>
      </p:sp>
      <p:sp>
        <p:nvSpPr>
          <p:cNvPr id="380931" name="Rectangle 3"/>
          <p:cNvSpPr>
            <a:spLocks noGrp="1" noChangeArrowheads="1"/>
          </p:cNvSpPr>
          <p:nvPr>
            <p:ph type="body" idx="1"/>
          </p:nvPr>
        </p:nvSpPr>
        <p:spPr>
          <a:xfrm>
            <a:off x="457200" y="1143000"/>
            <a:ext cx="8229600" cy="4602163"/>
          </a:xfrm>
        </p:spPr>
        <p:txBody>
          <a:bodyPr/>
          <a:lstStyle/>
          <a:p>
            <a:r>
              <a:rPr lang="en-US" dirty="0" smtClean="0"/>
              <a:t>Essential for smooth interpolation</a:t>
            </a:r>
            <a:endParaRPr lang="cs-CZ" dirty="0"/>
          </a:p>
          <a:p>
            <a:endParaRPr lang="cs-CZ" dirty="0"/>
          </a:p>
          <a:p>
            <a:r>
              <a:rPr lang="en-US" dirty="0" smtClean="0"/>
              <a:t>Calculated during hemisphere sampling</a:t>
            </a:r>
            <a:endParaRPr lang="en-US" dirty="0"/>
          </a:p>
          <a:p>
            <a:pPr marL="742950" lvl="1" indent="-285750"/>
            <a:r>
              <a:rPr lang="en-US" dirty="0" smtClean="0"/>
              <a:t>i.e. no extra rays, little overhead</a:t>
            </a:r>
            <a:endParaRPr lang="cs-CZ" dirty="0"/>
          </a:p>
          <a:p>
            <a:endParaRPr lang="en-US" dirty="0" smtClean="0"/>
          </a:p>
          <a:p>
            <a:r>
              <a:rPr lang="en-US" dirty="0" smtClean="0"/>
              <a:t>Stored as a part of the record in the cache</a:t>
            </a:r>
            <a:endParaRPr lang="cs-CZ" dirty="0"/>
          </a:p>
          <a:p>
            <a:endParaRPr lang="en-US" dirty="0" smtClean="0"/>
          </a:p>
          <a:p>
            <a:r>
              <a:rPr lang="en-US" dirty="0" smtClean="0"/>
              <a:t>Used in interpolation</a:t>
            </a:r>
            <a:endParaRPr lang="cs-CZ" dirty="0"/>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32</a:t>
            </a:fld>
            <a:endParaRPr lang="en-US" dirty="0">
              <a:solidFill>
                <a:srgbClr val="FFFFFF"/>
              </a:solidFill>
            </a:endParaRPr>
          </a:p>
        </p:txBody>
      </p:sp>
      <p:sp>
        <p:nvSpPr>
          <p:cNvPr id="4" name="Title 3"/>
          <p:cNvSpPr>
            <a:spLocks noGrp="1"/>
          </p:cNvSpPr>
          <p:nvPr>
            <p:ph type="title"/>
          </p:nvPr>
        </p:nvSpPr>
        <p:spPr/>
        <p:txBody>
          <a:bodyPr/>
          <a:lstStyle/>
          <a:p>
            <a:r>
              <a:rPr lang="en-US" dirty="0" smtClean="0"/>
              <a:t>Rotation gradient</a:t>
            </a:r>
            <a:endParaRPr lang="en-US" dirty="0"/>
          </a:p>
        </p:txBody>
      </p:sp>
      <p:pic>
        <p:nvPicPr>
          <p:cNvPr id="12290" name="Picture 2"/>
          <p:cNvPicPr>
            <a:picLocks noChangeAspect="1" noChangeArrowheads="1"/>
          </p:cNvPicPr>
          <p:nvPr/>
        </p:nvPicPr>
        <p:blipFill>
          <a:blip r:embed="rId2" cstate="print"/>
          <a:srcRect/>
          <a:stretch>
            <a:fillRect/>
          </a:stretch>
        </p:blipFill>
        <p:spPr bwMode="auto">
          <a:xfrm>
            <a:off x="284798" y="998561"/>
            <a:ext cx="8574405" cy="534733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33</a:t>
            </a:fld>
            <a:endParaRPr lang="en-US" dirty="0">
              <a:solidFill>
                <a:srgbClr val="FFFFFF"/>
              </a:solidFill>
            </a:endParaRPr>
          </a:p>
        </p:txBody>
      </p:sp>
      <p:sp>
        <p:nvSpPr>
          <p:cNvPr id="4" name="Title 3"/>
          <p:cNvSpPr>
            <a:spLocks noGrp="1"/>
          </p:cNvSpPr>
          <p:nvPr>
            <p:ph type="title"/>
          </p:nvPr>
        </p:nvSpPr>
        <p:spPr/>
        <p:txBody>
          <a:bodyPr/>
          <a:lstStyle/>
          <a:p>
            <a:r>
              <a:rPr lang="en-US" dirty="0" smtClean="0"/>
              <a:t>Rotation gradient formula</a:t>
            </a:r>
            <a:endParaRPr lang="en-US" dirty="0"/>
          </a:p>
        </p:txBody>
      </p:sp>
      <p:pic>
        <p:nvPicPr>
          <p:cNvPr id="13314" name="Picture 2"/>
          <p:cNvPicPr>
            <a:picLocks noChangeAspect="1" noChangeArrowheads="1"/>
          </p:cNvPicPr>
          <p:nvPr/>
        </p:nvPicPr>
        <p:blipFill>
          <a:blip r:embed="rId2" cstate="print"/>
          <a:srcRect/>
          <a:stretch>
            <a:fillRect/>
          </a:stretch>
        </p:blipFill>
        <p:spPr bwMode="auto">
          <a:xfrm>
            <a:off x="1208508" y="1121593"/>
            <a:ext cx="6726985" cy="1469207"/>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srcRect/>
          <a:stretch>
            <a:fillRect/>
          </a:stretch>
        </p:blipFill>
        <p:spPr bwMode="auto">
          <a:xfrm>
            <a:off x="3769958" y="2971800"/>
            <a:ext cx="5117372" cy="335457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34</a:t>
            </a:fld>
            <a:endParaRPr lang="en-US" dirty="0">
              <a:solidFill>
                <a:srgbClr val="FFFFFF"/>
              </a:solidFill>
            </a:endParaRPr>
          </a:p>
        </p:txBody>
      </p:sp>
      <p:sp>
        <p:nvSpPr>
          <p:cNvPr id="4" name="Title 3"/>
          <p:cNvSpPr>
            <a:spLocks noGrp="1"/>
          </p:cNvSpPr>
          <p:nvPr>
            <p:ph type="title"/>
          </p:nvPr>
        </p:nvSpPr>
        <p:spPr/>
        <p:txBody>
          <a:bodyPr/>
          <a:lstStyle/>
          <a:p>
            <a:r>
              <a:rPr lang="en-US" dirty="0" smtClean="0"/>
              <a:t>Translation gradient</a:t>
            </a:r>
            <a:endParaRPr lang="en-US" dirty="0"/>
          </a:p>
        </p:txBody>
      </p:sp>
      <p:pic>
        <p:nvPicPr>
          <p:cNvPr id="14339" name="Picture 3"/>
          <p:cNvPicPr>
            <a:picLocks noChangeAspect="1" noChangeArrowheads="1"/>
          </p:cNvPicPr>
          <p:nvPr/>
        </p:nvPicPr>
        <p:blipFill>
          <a:blip r:embed="rId2" cstate="print"/>
          <a:srcRect/>
          <a:stretch>
            <a:fillRect/>
          </a:stretch>
        </p:blipFill>
        <p:spPr bwMode="auto">
          <a:xfrm>
            <a:off x="254075" y="1143000"/>
            <a:ext cx="8635851" cy="490537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35</a:t>
            </a:fld>
            <a:endParaRPr lang="en-US" dirty="0">
              <a:solidFill>
                <a:srgbClr val="FFFFFF"/>
              </a:solidFill>
            </a:endParaRPr>
          </a:p>
        </p:txBody>
      </p:sp>
      <p:sp>
        <p:nvSpPr>
          <p:cNvPr id="4" name="Title 3"/>
          <p:cNvSpPr>
            <a:spLocks noGrp="1"/>
          </p:cNvSpPr>
          <p:nvPr>
            <p:ph type="title"/>
          </p:nvPr>
        </p:nvSpPr>
        <p:spPr/>
        <p:txBody>
          <a:bodyPr/>
          <a:lstStyle/>
          <a:p>
            <a:r>
              <a:rPr lang="en-US" dirty="0" smtClean="0"/>
              <a:t>Translation gradient formula</a:t>
            </a:r>
            <a:endParaRPr lang="en-US" dirty="0"/>
          </a:p>
        </p:txBody>
      </p:sp>
      <p:pic>
        <p:nvPicPr>
          <p:cNvPr id="15363" name="Picture 3"/>
          <p:cNvPicPr>
            <a:picLocks noChangeAspect="1" noChangeArrowheads="1"/>
          </p:cNvPicPr>
          <p:nvPr/>
        </p:nvPicPr>
        <p:blipFill>
          <a:blip r:embed="rId3" cstate="print"/>
          <a:srcRect/>
          <a:stretch>
            <a:fillRect/>
          </a:stretch>
        </p:blipFill>
        <p:spPr bwMode="auto">
          <a:xfrm>
            <a:off x="227873" y="1041679"/>
            <a:ext cx="8688254" cy="2234921"/>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3581400" y="3274824"/>
            <a:ext cx="5117372" cy="335457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p:txBody>
          <a:bodyPr/>
          <a:lstStyle/>
          <a:p>
            <a:r>
              <a:rPr lang="en-US" dirty="0" smtClean="0"/>
              <a:t>Irradiance interpolation</a:t>
            </a:r>
            <a:r>
              <a:rPr lang="cs-CZ" dirty="0" smtClean="0"/>
              <a:t> w/ grads</a:t>
            </a:r>
            <a:endParaRPr lang="en-US" dirty="0"/>
          </a:p>
        </p:txBody>
      </p:sp>
      <p:sp>
        <p:nvSpPr>
          <p:cNvPr id="372749" name="Rectangle 13"/>
          <p:cNvSpPr>
            <a:spLocks noChangeArrowheads="1"/>
          </p:cNvSpPr>
          <p:nvPr/>
        </p:nvSpPr>
        <p:spPr bwMode="auto">
          <a:xfrm>
            <a:off x="457200" y="996950"/>
            <a:ext cx="5346335" cy="461665"/>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sz="2400" b="1" noProof="1" smtClean="0">
                <a:solidFill>
                  <a:srgbClr val="FFFFFF"/>
                </a:solidFill>
                <a:latin typeface="Courier New" pitchFamily="49" charset="0"/>
              </a:rPr>
              <a:t>E = InterpolateFromCache(p)</a:t>
            </a:r>
            <a:endParaRPr lang="en-US" sz="2400" b="1" dirty="0">
              <a:solidFill>
                <a:srgbClr val="FFFFFF"/>
              </a:solidFill>
              <a:latin typeface="Courier New" pitchFamily="49" charset="0"/>
            </a:endParaRPr>
          </a:p>
        </p:txBody>
      </p:sp>
      <p:pic>
        <p:nvPicPr>
          <p:cNvPr id="7170" name="Picture 2"/>
          <p:cNvPicPr>
            <a:picLocks noChangeAspect="1" noChangeArrowheads="1"/>
          </p:cNvPicPr>
          <p:nvPr/>
        </p:nvPicPr>
        <p:blipFill>
          <a:blip r:embed="rId3" cstate="print"/>
          <a:srcRect/>
          <a:stretch>
            <a:fillRect/>
          </a:stretch>
        </p:blipFill>
        <p:spPr bwMode="auto">
          <a:xfrm>
            <a:off x="4271523" y="1468384"/>
            <a:ext cx="4110477" cy="2113016"/>
          </a:xfrm>
          <a:prstGeom prst="rect">
            <a:avLst/>
          </a:prstGeom>
          <a:noFill/>
          <a:ln w="9525">
            <a:noFill/>
            <a:miter lim="800000"/>
            <a:headEnd/>
            <a:tailEnd/>
          </a:ln>
        </p:spPr>
      </p:pic>
      <p:sp>
        <p:nvSpPr>
          <p:cNvPr id="14" name="Rectangle 3"/>
          <p:cNvSpPr txBox="1">
            <a:spLocks noChangeArrowheads="1"/>
          </p:cNvSpPr>
          <p:nvPr/>
        </p:nvSpPr>
        <p:spPr>
          <a:xfrm>
            <a:off x="455613" y="1598613"/>
            <a:ext cx="5868987" cy="5030787"/>
          </a:xfrm>
          <a:prstGeom prst="rect">
            <a:avLst/>
          </a:prstGeom>
        </p:spPr>
        <p:txBody>
          <a:bodyPr/>
          <a:lstStyle/>
          <a:p>
            <a:pPr marL="342900" indent="-342900" eaLnBrk="0" hangingPunct="0">
              <a:spcBef>
                <a:spcPct val="20000"/>
              </a:spcBef>
              <a:buClr>
                <a:srgbClr val="FF9900"/>
              </a:buClr>
              <a:buFont typeface="Times" charset="0"/>
              <a:buChar char="•"/>
              <a:defRPr/>
            </a:pPr>
            <a:endParaRPr lang="en-US" sz="3100" kern="0" dirty="0" smtClean="0">
              <a:solidFill>
                <a:srgbClr val="FFFFFF"/>
              </a:solidFill>
              <a:latin typeface="Corbel"/>
            </a:endParaRPr>
          </a:p>
          <a:p>
            <a:pPr marL="342900" indent="-342900" eaLnBrk="0" hangingPunct="0">
              <a:spcBef>
                <a:spcPct val="20000"/>
              </a:spcBef>
              <a:buClr>
                <a:srgbClr val="FF9900"/>
              </a:buClr>
              <a:buFont typeface="Times" charset="0"/>
              <a:buChar char="•"/>
              <a:defRPr/>
            </a:pPr>
            <a:r>
              <a:rPr lang="en-US" sz="3100" kern="0" dirty="0" smtClean="0">
                <a:solidFill>
                  <a:srgbClr val="FFFFFF"/>
                </a:solidFill>
                <a:latin typeface="Corbel"/>
              </a:rPr>
              <a:t>Weighted average:</a:t>
            </a:r>
          </a:p>
          <a:p>
            <a:pPr marL="342900" indent="-342900" eaLnBrk="0" hangingPunct="0">
              <a:spcBef>
                <a:spcPct val="20000"/>
              </a:spcBef>
              <a:buClr>
                <a:srgbClr val="FF9900"/>
              </a:buClr>
              <a:buFont typeface="Times" charset="0"/>
              <a:buChar char="•"/>
              <a:defRPr/>
            </a:pPr>
            <a:endParaRPr lang="en-US" sz="3100" kern="0" dirty="0" smtClean="0">
              <a:solidFill>
                <a:srgbClr val="FFFFFF"/>
              </a:solidFill>
              <a:latin typeface="Corbel"/>
            </a:endParaRPr>
          </a:p>
          <a:p>
            <a:pPr marL="342900" indent="-342900" eaLnBrk="0" hangingPunct="0">
              <a:spcBef>
                <a:spcPct val="20000"/>
              </a:spcBef>
              <a:buClr>
                <a:srgbClr val="FF9900"/>
              </a:buClr>
              <a:defRPr/>
            </a:pPr>
            <a:endParaRPr lang="en-US" sz="3100" kern="0" dirty="0" smtClean="0">
              <a:solidFill>
                <a:srgbClr val="FFFFFF"/>
              </a:solidFill>
              <a:latin typeface="Corbel"/>
            </a:endParaRPr>
          </a:p>
        </p:txBody>
      </p:sp>
      <p:pic>
        <p:nvPicPr>
          <p:cNvPr id="16386" name="Picture 2"/>
          <p:cNvPicPr>
            <a:picLocks noChangeAspect="1" noChangeArrowheads="1"/>
          </p:cNvPicPr>
          <p:nvPr/>
        </p:nvPicPr>
        <p:blipFill>
          <a:blip r:embed="rId4" cstate="print"/>
          <a:srcRect/>
          <a:stretch>
            <a:fillRect/>
          </a:stretch>
        </p:blipFill>
        <p:spPr bwMode="auto">
          <a:xfrm>
            <a:off x="841206" y="4346632"/>
            <a:ext cx="7461588" cy="45396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4" name="Picture 4" descr="sponza"/>
          <p:cNvPicPr>
            <a:picLocks noChangeAspect="1" noChangeArrowheads="1"/>
          </p:cNvPicPr>
          <p:nvPr/>
        </p:nvPicPr>
        <p:blipFill>
          <a:blip r:embed="rId3" cstate="print"/>
          <a:srcRect/>
          <a:stretch>
            <a:fillRect/>
          </a:stretch>
        </p:blipFill>
        <p:spPr bwMode="auto">
          <a:xfrm>
            <a:off x="466725" y="1196975"/>
            <a:ext cx="3960813" cy="3960813"/>
          </a:xfrm>
          <a:prstGeom prst="rect">
            <a:avLst/>
          </a:prstGeom>
          <a:noFill/>
        </p:spPr>
      </p:pic>
      <p:pic>
        <p:nvPicPr>
          <p:cNvPr id="404485" name="Picture 5" descr="sibenik"/>
          <p:cNvPicPr>
            <a:picLocks noChangeAspect="1" noChangeArrowheads="1"/>
          </p:cNvPicPr>
          <p:nvPr/>
        </p:nvPicPr>
        <p:blipFill>
          <a:blip r:embed="rId4" cstate="print"/>
          <a:srcRect/>
          <a:stretch>
            <a:fillRect/>
          </a:stretch>
        </p:blipFill>
        <p:spPr bwMode="auto">
          <a:xfrm>
            <a:off x="4716463" y="1196975"/>
            <a:ext cx="3959225" cy="3959225"/>
          </a:xfrm>
          <a:prstGeom prst="rect">
            <a:avLst/>
          </a:prstGeom>
          <a:noFill/>
        </p:spPr>
      </p:pic>
      <p:sp>
        <p:nvSpPr>
          <p:cNvPr id="404489" name="Rectangle 9"/>
          <p:cNvSpPr>
            <a:spLocks noGrp="1" noChangeArrowheads="1"/>
          </p:cNvSpPr>
          <p:nvPr>
            <p:ph type="body" idx="1"/>
          </p:nvPr>
        </p:nvSpPr>
        <p:spPr/>
        <p:txBody>
          <a:bodyPr/>
          <a:lstStyle/>
          <a:p>
            <a:endParaRPr lang="cs-CZ" dirty="0"/>
          </a:p>
        </p:txBody>
      </p:sp>
      <p:pic>
        <p:nvPicPr>
          <p:cNvPr id="404490" name="Picture 10" descr="sponza-recpos-hdr-view_dep-20"/>
          <p:cNvPicPr>
            <a:picLocks noChangeAspect="1" noChangeArrowheads="1"/>
          </p:cNvPicPr>
          <p:nvPr/>
        </p:nvPicPr>
        <p:blipFill>
          <a:blip r:embed="rId5" cstate="print"/>
          <a:srcRect/>
          <a:stretch>
            <a:fillRect/>
          </a:stretch>
        </p:blipFill>
        <p:spPr bwMode="auto">
          <a:xfrm>
            <a:off x="107950" y="4510088"/>
            <a:ext cx="2232025" cy="2232025"/>
          </a:xfrm>
          <a:prstGeom prst="rect">
            <a:avLst/>
          </a:prstGeom>
          <a:noFill/>
          <a:ln w="9525">
            <a:solidFill>
              <a:schemeClr val="tx1"/>
            </a:solidFill>
            <a:miter lim="800000"/>
            <a:headEnd/>
            <a:tailEnd/>
          </a:ln>
        </p:spPr>
      </p:pic>
      <p:pic>
        <p:nvPicPr>
          <p:cNvPr id="404491" name="Picture 11" descr="sponza"/>
          <p:cNvPicPr>
            <a:picLocks noChangeAspect="1" noChangeArrowheads="1"/>
          </p:cNvPicPr>
          <p:nvPr/>
        </p:nvPicPr>
        <p:blipFill>
          <a:blip r:embed="rId6" cstate="print"/>
          <a:srcRect/>
          <a:stretch>
            <a:fillRect/>
          </a:stretch>
        </p:blipFill>
        <p:spPr bwMode="auto">
          <a:xfrm>
            <a:off x="2484438" y="4508500"/>
            <a:ext cx="2230437" cy="2230438"/>
          </a:xfrm>
          <a:prstGeom prst="rect">
            <a:avLst/>
          </a:prstGeom>
          <a:noFill/>
          <a:ln w="9525">
            <a:solidFill>
              <a:schemeClr val="tx1"/>
            </a:solidFill>
            <a:miter lim="800000"/>
            <a:headEnd/>
            <a:tailEnd/>
          </a:ln>
        </p:spPr>
      </p:pic>
      <p:sp>
        <p:nvSpPr>
          <p:cNvPr id="8" name="Title 7"/>
          <p:cNvSpPr>
            <a:spLocks noGrp="1"/>
          </p:cNvSpPr>
          <p:nvPr>
            <p:ph type="title"/>
          </p:nvPr>
        </p:nvSpPr>
        <p:spPr/>
        <p:txBody>
          <a:bodyPr/>
          <a:lstStyle/>
          <a:p>
            <a:r>
              <a:rPr lang="cs-CZ" dirty="0" smtClean="0"/>
              <a:t>Irradiance </a:t>
            </a:r>
            <a:r>
              <a:rPr lang="en-US" dirty="0" smtClean="0"/>
              <a:t>c</a:t>
            </a:r>
            <a:r>
              <a:rPr lang="cs-CZ" dirty="0" smtClean="0"/>
              <a:t>aching </a:t>
            </a:r>
            <a:r>
              <a:rPr lang="en-US" dirty="0" smtClean="0"/>
              <a:t>e</a:t>
            </a:r>
            <a:r>
              <a:rPr lang="cs-CZ" dirty="0" smtClean="0"/>
              <a:t>xamples</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490"/>
                                        </p:tgtEl>
                                        <p:attrNameLst>
                                          <p:attrName>style.visibility</p:attrName>
                                        </p:attrNameLst>
                                      </p:cBhvr>
                                      <p:to>
                                        <p:strVal val="visible"/>
                                      </p:to>
                                    </p:set>
                                    <p:animEffect transition="in" filter="fade">
                                      <p:cBhvr>
                                        <p:cTn id="7" dur="500"/>
                                        <p:tgtEl>
                                          <p:spTgt spid="404490"/>
                                        </p:tgtEl>
                                      </p:cBhvr>
                                    </p:animEffect>
                                  </p:childTnLst>
                                </p:cTn>
                              </p:par>
                              <p:par>
                                <p:cTn id="8" presetID="10" presetClass="entr" presetSubtype="0" fill="hold" nodeType="withEffect">
                                  <p:stCondLst>
                                    <p:cond delay="0"/>
                                  </p:stCondLst>
                                  <p:childTnLst>
                                    <p:set>
                                      <p:cBhvr>
                                        <p:cTn id="9" dur="1" fill="hold">
                                          <p:stCondLst>
                                            <p:cond delay="0"/>
                                          </p:stCondLst>
                                        </p:cTn>
                                        <p:tgtEl>
                                          <p:spTgt spid="404491"/>
                                        </p:tgtEl>
                                        <p:attrNameLst>
                                          <p:attrName>style.visibility</p:attrName>
                                        </p:attrNameLst>
                                      </p:cBhvr>
                                      <p:to>
                                        <p:strVal val="visible"/>
                                      </p:to>
                                    </p:set>
                                    <p:animEffect transition="in" filter="fade">
                                      <p:cBhvr>
                                        <p:cTn id="10" dur="500"/>
                                        <p:tgtEl>
                                          <p:spTgt spid="404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38</a:t>
            </a:fld>
            <a:endParaRPr lang="en-US" dirty="0">
              <a:solidFill>
                <a:srgbClr val="FFFFFF"/>
              </a:solidFill>
            </a:endParaRPr>
          </a:p>
        </p:txBody>
      </p:sp>
      <p:sp>
        <p:nvSpPr>
          <p:cNvPr id="4" name="Title 3"/>
          <p:cNvSpPr>
            <a:spLocks noGrp="1"/>
          </p:cNvSpPr>
          <p:nvPr>
            <p:ph type="title"/>
          </p:nvPr>
        </p:nvSpPr>
        <p:spPr/>
        <p:txBody>
          <a:bodyPr/>
          <a:lstStyle/>
          <a:p>
            <a:r>
              <a:rPr lang="cs-CZ" dirty="0" smtClean="0"/>
              <a:t>Irradiance </a:t>
            </a:r>
            <a:r>
              <a:rPr lang="en-US" dirty="0" smtClean="0"/>
              <a:t>c</a:t>
            </a:r>
            <a:r>
              <a:rPr lang="cs-CZ" dirty="0" smtClean="0"/>
              <a:t>aching </a:t>
            </a:r>
            <a:r>
              <a:rPr lang="en-US" dirty="0" smtClean="0"/>
              <a:t>e</a:t>
            </a:r>
            <a:r>
              <a:rPr lang="cs-CZ" dirty="0" smtClean="0"/>
              <a:t>xamples</a:t>
            </a:r>
            <a:endParaRPr lang="en-US" dirty="0"/>
          </a:p>
        </p:txBody>
      </p:sp>
      <p:pic>
        <p:nvPicPr>
          <p:cNvPr id="5" name="Picture 4" descr="rndr_melman"/>
          <p:cNvPicPr>
            <a:picLocks noChangeAspect="1" noChangeArrowheads="1"/>
          </p:cNvPicPr>
          <p:nvPr/>
        </p:nvPicPr>
        <p:blipFill>
          <a:blip r:embed="rId2" cstate="print"/>
          <a:srcRect/>
          <a:stretch>
            <a:fillRect/>
          </a:stretch>
        </p:blipFill>
        <p:spPr bwMode="auto">
          <a:xfrm>
            <a:off x="4191000" y="1066800"/>
            <a:ext cx="4538662" cy="4914900"/>
          </a:xfrm>
          <a:prstGeom prst="rect">
            <a:avLst/>
          </a:prstGeom>
          <a:noFill/>
          <a:ln w="9525">
            <a:noFill/>
            <a:miter lim="800000"/>
            <a:headEnd/>
            <a:tailEnd/>
          </a:ln>
        </p:spPr>
      </p:pic>
      <p:pic>
        <p:nvPicPr>
          <p:cNvPr id="6" name="Picture 7" descr="rndr_melman-bis"/>
          <p:cNvPicPr>
            <a:picLocks noChangeAspect="1" noChangeArrowheads="1"/>
          </p:cNvPicPr>
          <p:nvPr/>
        </p:nvPicPr>
        <p:blipFill>
          <a:blip r:embed="rId3" cstate="print"/>
          <a:srcRect/>
          <a:stretch>
            <a:fillRect/>
          </a:stretch>
        </p:blipFill>
        <p:spPr bwMode="auto">
          <a:xfrm>
            <a:off x="381000" y="3140075"/>
            <a:ext cx="5715000" cy="3108325"/>
          </a:xfrm>
          <a:prstGeom prst="rect">
            <a:avLst/>
          </a:prstGeom>
          <a:noFill/>
          <a:ln w="9525">
            <a:noFill/>
            <a:miter lim="800000"/>
            <a:headEnd/>
            <a:tailEnd/>
          </a:ln>
        </p:spPr>
      </p:pic>
      <p:sp>
        <p:nvSpPr>
          <p:cNvPr id="7" name="Text Box 24"/>
          <p:cNvSpPr txBox="1">
            <a:spLocks noChangeArrowheads="1"/>
          </p:cNvSpPr>
          <p:nvPr/>
        </p:nvSpPr>
        <p:spPr bwMode="auto">
          <a:xfrm rot="16200000">
            <a:off x="6742253" y="3663393"/>
            <a:ext cx="4464940" cy="338554"/>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sz="1600" dirty="0">
                <a:solidFill>
                  <a:srgbClr val="FFFFFF"/>
                </a:solidFill>
                <a:latin typeface="Arial" charset="0"/>
              </a:rPr>
              <a:t>Image </a:t>
            </a:r>
            <a:r>
              <a:rPr lang="en-US" sz="1600" dirty="0" smtClean="0">
                <a:solidFill>
                  <a:srgbClr val="FFFFFF"/>
                </a:solidFill>
                <a:latin typeface="Arial" charset="0"/>
              </a:rPr>
              <a:t>credit: Eric </a:t>
            </a:r>
            <a:r>
              <a:rPr lang="en-US" sz="1600" dirty="0" err="1" smtClean="0">
                <a:solidFill>
                  <a:srgbClr val="FFFFFF"/>
                </a:solidFill>
                <a:latin typeface="Arial" charset="0"/>
              </a:rPr>
              <a:t>Tabellion</a:t>
            </a:r>
            <a:r>
              <a:rPr lang="en-US" sz="1600" dirty="0" smtClean="0">
                <a:solidFill>
                  <a:srgbClr val="FFFFFF"/>
                </a:solidFill>
                <a:latin typeface="Arial" charset="0"/>
              </a:rPr>
              <a:t>, PDI DreamWorks</a:t>
            </a:r>
            <a:endParaRPr lang="cs-CZ" sz="1600" dirty="0">
              <a:solidFill>
                <a:srgbClr val="FFFFFF"/>
              </a:solidFill>
              <a:latin typeface="Arial" charset="0"/>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39</a:t>
            </a:fld>
            <a:endParaRPr lang="en-US" dirty="0">
              <a:solidFill>
                <a:srgbClr val="FFFFFF"/>
              </a:solidFill>
            </a:endParaRPr>
          </a:p>
        </p:txBody>
      </p:sp>
      <p:sp>
        <p:nvSpPr>
          <p:cNvPr id="5" name="Title 3"/>
          <p:cNvSpPr>
            <a:spLocks noGrp="1"/>
          </p:cNvSpPr>
          <p:nvPr>
            <p:ph type="title"/>
          </p:nvPr>
        </p:nvSpPr>
        <p:spPr/>
        <p:txBody>
          <a:bodyPr/>
          <a:lstStyle/>
          <a:p>
            <a:r>
              <a:rPr lang="cs-CZ" dirty="0" smtClean="0"/>
              <a:t>Irradiance </a:t>
            </a:r>
            <a:r>
              <a:rPr lang="en-US" dirty="0" smtClean="0"/>
              <a:t>c</a:t>
            </a:r>
            <a:r>
              <a:rPr lang="cs-CZ" dirty="0" smtClean="0"/>
              <a:t>aching </a:t>
            </a:r>
            <a:r>
              <a:rPr lang="en-US" dirty="0" smtClean="0"/>
              <a:t>e</a:t>
            </a:r>
            <a:r>
              <a:rPr lang="cs-CZ" dirty="0" smtClean="0"/>
              <a:t>xamples</a:t>
            </a:r>
            <a:endParaRPr lang="en-US" dirty="0"/>
          </a:p>
        </p:txBody>
      </p:sp>
      <p:pic>
        <p:nvPicPr>
          <p:cNvPr id="6" name="Picture 5" descr="shifu-cache"/>
          <p:cNvPicPr>
            <a:picLocks noChangeAspect="1" noChangeArrowheads="1"/>
          </p:cNvPicPr>
          <p:nvPr/>
        </p:nvPicPr>
        <p:blipFill>
          <a:blip r:embed="rId2" cstate="print"/>
          <a:srcRect/>
          <a:stretch>
            <a:fillRect/>
          </a:stretch>
        </p:blipFill>
        <p:spPr bwMode="auto">
          <a:xfrm>
            <a:off x="457200" y="1946275"/>
            <a:ext cx="8270875" cy="3524250"/>
          </a:xfrm>
          <a:prstGeom prst="rect">
            <a:avLst/>
          </a:prstGeom>
          <a:noFill/>
          <a:ln w="9525">
            <a:noFill/>
            <a:miter lim="800000"/>
            <a:headEnd/>
            <a:tailEnd/>
          </a:ln>
        </p:spPr>
      </p:pic>
      <p:sp>
        <p:nvSpPr>
          <p:cNvPr id="7" name="Text Box 24"/>
          <p:cNvSpPr txBox="1">
            <a:spLocks noChangeArrowheads="1"/>
          </p:cNvSpPr>
          <p:nvPr/>
        </p:nvSpPr>
        <p:spPr bwMode="auto">
          <a:xfrm rot="16200000">
            <a:off x="6742253" y="3663393"/>
            <a:ext cx="4464940" cy="338554"/>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sz="1600" dirty="0">
                <a:solidFill>
                  <a:srgbClr val="FFFFFF"/>
                </a:solidFill>
                <a:latin typeface="Arial" charset="0"/>
              </a:rPr>
              <a:t>Image </a:t>
            </a:r>
            <a:r>
              <a:rPr lang="en-US" sz="1600" dirty="0" smtClean="0">
                <a:solidFill>
                  <a:srgbClr val="FFFFFF"/>
                </a:solidFill>
                <a:latin typeface="Arial" charset="0"/>
              </a:rPr>
              <a:t>credit: Eric </a:t>
            </a:r>
            <a:r>
              <a:rPr lang="en-US" sz="1600" dirty="0" err="1" smtClean="0">
                <a:solidFill>
                  <a:srgbClr val="FFFFFF"/>
                </a:solidFill>
                <a:latin typeface="Arial" charset="0"/>
              </a:rPr>
              <a:t>Tabellion</a:t>
            </a:r>
            <a:r>
              <a:rPr lang="en-US" sz="1600" dirty="0" smtClean="0">
                <a:solidFill>
                  <a:srgbClr val="FFFFFF"/>
                </a:solidFill>
                <a:latin typeface="Arial" charset="0"/>
              </a:rPr>
              <a:t>, PDI DreamWorks</a:t>
            </a:r>
            <a:endParaRPr lang="cs-CZ" sz="1600" dirty="0">
              <a:solidFill>
                <a:srgbClr val="FFFFFF"/>
              </a:solidFill>
              <a:latin typeface="Arial" charset="0"/>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Obrázek 8" descr="cornellpool.jpg"/>
          <p:cNvPicPr>
            <a:picLocks noChangeAspect="1"/>
          </p:cNvPicPr>
          <p:nvPr/>
        </p:nvPicPr>
        <p:blipFill>
          <a:blip r:embed="rId3" cstate="print"/>
          <a:srcRect/>
          <a:stretch>
            <a:fillRect/>
          </a:stretch>
        </p:blipFill>
        <p:spPr bwMode="auto">
          <a:xfrm>
            <a:off x="0" y="1357313"/>
            <a:ext cx="4718050" cy="3584575"/>
          </a:xfrm>
          <a:prstGeom prst="rect">
            <a:avLst/>
          </a:prstGeom>
          <a:noFill/>
          <a:ln w="9525">
            <a:noFill/>
            <a:miter lim="800000"/>
            <a:headEnd/>
            <a:tailEnd/>
          </a:ln>
        </p:spPr>
      </p:pic>
      <p:sp>
        <p:nvSpPr>
          <p:cNvPr id="7172" name="Nadpis 1"/>
          <p:cNvSpPr>
            <a:spLocks noGrp="1"/>
          </p:cNvSpPr>
          <p:nvPr>
            <p:ph type="title"/>
          </p:nvPr>
        </p:nvSpPr>
        <p:spPr/>
        <p:txBody>
          <a:bodyPr/>
          <a:lstStyle/>
          <a:p>
            <a:pPr eaLnBrk="1" hangingPunct="1"/>
            <a:r>
              <a:rPr lang="cs-CZ" dirty="0" smtClean="0"/>
              <a:t>Fotonové mapy – </a:t>
            </a:r>
            <a:r>
              <a:rPr lang="en-US" dirty="0" smtClean="0"/>
              <a:t>SDS</a:t>
            </a:r>
            <a:r>
              <a:rPr lang="cs-CZ" dirty="0" smtClean="0"/>
              <a:t> cesty</a:t>
            </a:r>
            <a:endParaRPr lang="en-US" dirty="0" smtClean="0"/>
          </a:p>
        </p:txBody>
      </p:sp>
      <p:graphicFrame>
        <p:nvGraphicFramePr>
          <p:cNvPr id="7170" name="Object 5"/>
          <p:cNvGraphicFramePr>
            <a:graphicFrameLocks noChangeAspect="1"/>
          </p:cNvGraphicFramePr>
          <p:nvPr/>
        </p:nvGraphicFramePr>
        <p:xfrm>
          <a:off x="4514850" y="3321050"/>
          <a:ext cx="114300" cy="215900"/>
        </p:xfrm>
        <a:graphic>
          <a:graphicData uri="http://schemas.openxmlformats.org/presentationml/2006/ole">
            <p:oleObj spid="_x0000_s583682" name="Rovnice" r:id="rId4" imgW="114120" imgH="215640" progId="Equation.3">
              <p:embed/>
            </p:oleObj>
          </a:graphicData>
        </a:graphic>
      </p:graphicFrame>
      <p:pic>
        <p:nvPicPr>
          <p:cNvPr id="7173" name="Zástupný symbol pro obsah 5" descr="photonmapping_renderBitch7.jpg"/>
          <p:cNvPicPr>
            <a:picLocks noGrp="1" noChangeAspect="1"/>
          </p:cNvPicPr>
          <p:nvPr>
            <p:ph idx="1"/>
          </p:nvPr>
        </p:nvPicPr>
        <p:blipFill>
          <a:blip r:embed="rId5" cstate="print"/>
          <a:srcRect/>
          <a:stretch>
            <a:fillRect/>
          </a:stretch>
        </p:blipFill>
        <p:spPr>
          <a:xfrm>
            <a:off x="4286250" y="2786063"/>
            <a:ext cx="4572000" cy="3429000"/>
          </a:xfrm>
        </p:spPr>
      </p:pic>
      <p:sp>
        <p:nvSpPr>
          <p:cNvPr id="7174" name="TextovéPole 6"/>
          <p:cNvSpPr txBox="1">
            <a:spLocks noChangeArrowheads="1"/>
          </p:cNvSpPr>
          <p:nvPr/>
        </p:nvSpPr>
        <p:spPr bwMode="auto">
          <a:xfrm>
            <a:off x="6931025" y="6215063"/>
            <a:ext cx="2112963" cy="369887"/>
          </a:xfrm>
          <a:prstGeom prst="rect">
            <a:avLst/>
          </a:prstGeom>
          <a:noFill/>
          <a:ln w="9525">
            <a:noFill/>
            <a:miter lim="800000"/>
            <a:headEnd/>
            <a:tailEnd/>
          </a:ln>
        </p:spPr>
        <p:txBody>
          <a:bodyPr wrap="none">
            <a:spAutoFit/>
          </a:bodyPr>
          <a:lstStyle/>
          <a:p>
            <a:pPr>
              <a:defRPr/>
            </a:pPr>
            <a:r>
              <a:rPr lang="en-US" dirty="0">
                <a:latin typeface="+mn-lt"/>
              </a:rPr>
              <a:t>© </a:t>
            </a:r>
            <a:r>
              <a:rPr lang="cs-CZ" dirty="0">
                <a:latin typeface="+mn-lt"/>
              </a:rPr>
              <a:t>Wojciech Jarosz</a:t>
            </a:r>
            <a:endParaRPr lang="en-US" dirty="0">
              <a:latin typeface="+mn-lt"/>
            </a:endParaRPr>
          </a:p>
        </p:txBody>
      </p:sp>
      <p:sp>
        <p:nvSpPr>
          <p:cNvPr id="7176" name="TextovéPole 10"/>
          <p:cNvSpPr txBox="1">
            <a:spLocks noChangeArrowheads="1"/>
          </p:cNvSpPr>
          <p:nvPr/>
        </p:nvSpPr>
        <p:spPr bwMode="auto">
          <a:xfrm>
            <a:off x="214313" y="4929188"/>
            <a:ext cx="1712912" cy="646112"/>
          </a:xfrm>
          <a:prstGeom prst="rect">
            <a:avLst/>
          </a:prstGeom>
          <a:noFill/>
          <a:ln w="9525">
            <a:noFill/>
            <a:miter lim="800000"/>
            <a:headEnd/>
            <a:tailEnd/>
          </a:ln>
        </p:spPr>
        <p:txBody>
          <a:bodyPr wrap="none">
            <a:spAutoFit/>
          </a:bodyPr>
          <a:lstStyle/>
          <a:p>
            <a:pPr>
              <a:defRPr/>
            </a:pPr>
            <a:r>
              <a:rPr lang="en-US" dirty="0">
                <a:latin typeface="+mn-lt"/>
              </a:rPr>
              <a:t>© </a:t>
            </a:r>
            <a:r>
              <a:rPr lang="en-US" dirty="0" err="1">
                <a:latin typeface="+mn-lt"/>
              </a:rPr>
              <a:t>H.W.Jensen</a:t>
            </a:r>
            <a:endParaRPr lang="en-GB" dirty="0">
              <a:latin typeface="+mn-lt"/>
            </a:endParaRPr>
          </a:p>
          <a:p>
            <a:pPr>
              <a:defRPr/>
            </a:pPr>
            <a:endParaRPr lang="en-US" dirty="0">
              <a:latin typeface="+mn-lt"/>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40</a:t>
            </a:fld>
            <a:endParaRPr lang="en-US" dirty="0">
              <a:solidFill>
                <a:srgbClr val="FFFFFF"/>
              </a:solidFill>
            </a:endParaRPr>
          </a:p>
        </p:txBody>
      </p:sp>
      <p:sp>
        <p:nvSpPr>
          <p:cNvPr id="4" name="Title 3"/>
          <p:cNvSpPr>
            <a:spLocks noGrp="1"/>
          </p:cNvSpPr>
          <p:nvPr>
            <p:ph type="title"/>
          </p:nvPr>
        </p:nvSpPr>
        <p:spPr/>
        <p:txBody>
          <a:bodyPr/>
          <a:lstStyle/>
          <a:p>
            <a:r>
              <a:rPr lang="cs-CZ" dirty="0" smtClean="0"/>
              <a:t>Ambient </a:t>
            </a:r>
            <a:r>
              <a:rPr lang="en-US" dirty="0" smtClean="0"/>
              <a:t>o</a:t>
            </a:r>
            <a:r>
              <a:rPr lang="cs-CZ" dirty="0" smtClean="0"/>
              <a:t>cclusion</a:t>
            </a:r>
            <a:endParaRPr lang="en-US" dirty="0"/>
          </a:p>
        </p:txBody>
      </p:sp>
      <p:pic>
        <p:nvPicPr>
          <p:cNvPr id="17410" name="Picture 2"/>
          <p:cNvPicPr>
            <a:picLocks noChangeAspect="1" noChangeArrowheads="1"/>
          </p:cNvPicPr>
          <p:nvPr/>
        </p:nvPicPr>
        <p:blipFill>
          <a:blip r:embed="rId2" cstate="print"/>
          <a:srcRect/>
          <a:stretch>
            <a:fillRect/>
          </a:stretch>
        </p:blipFill>
        <p:spPr bwMode="auto">
          <a:xfrm>
            <a:off x="1981200" y="1371600"/>
            <a:ext cx="5274286" cy="982222"/>
          </a:xfrm>
          <a:prstGeom prst="rect">
            <a:avLst/>
          </a:prstGeom>
          <a:noFill/>
          <a:ln w="9525">
            <a:noFill/>
            <a:miter lim="800000"/>
            <a:headEnd/>
            <a:tailEnd/>
          </a:ln>
        </p:spPr>
      </p:pic>
      <p:pic>
        <p:nvPicPr>
          <p:cNvPr id="17411" name="Picture 3"/>
          <p:cNvPicPr>
            <a:picLocks noChangeAspect="1" noChangeArrowheads="1"/>
          </p:cNvPicPr>
          <p:nvPr/>
        </p:nvPicPr>
        <p:blipFill>
          <a:blip r:embed="rId3" cstate="print"/>
          <a:srcRect/>
          <a:stretch>
            <a:fillRect/>
          </a:stretch>
        </p:blipFill>
        <p:spPr bwMode="auto">
          <a:xfrm>
            <a:off x="1507820" y="2839802"/>
            <a:ext cx="6128361" cy="333239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41</a:t>
            </a:fld>
            <a:endParaRPr lang="en-US" dirty="0">
              <a:solidFill>
                <a:srgbClr val="FFFFFF"/>
              </a:solidFill>
            </a:endParaRPr>
          </a:p>
        </p:txBody>
      </p:sp>
      <p:sp>
        <p:nvSpPr>
          <p:cNvPr id="4" name="Title 3"/>
          <p:cNvSpPr>
            <a:spLocks noGrp="1"/>
          </p:cNvSpPr>
          <p:nvPr>
            <p:ph type="title"/>
          </p:nvPr>
        </p:nvSpPr>
        <p:spPr/>
        <p:txBody>
          <a:bodyPr/>
          <a:lstStyle/>
          <a:p>
            <a:r>
              <a:rPr lang="cs-CZ" dirty="0" smtClean="0"/>
              <a:t>Ambient </a:t>
            </a:r>
            <a:r>
              <a:rPr lang="en-US" dirty="0" smtClean="0"/>
              <a:t>o</a:t>
            </a:r>
            <a:r>
              <a:rPr lang="cs-CZ" dirty="0" smtClean="0"/>
              <a:t>cclusion</a:t>
            </a:r>
            <a:endParaRPr lang="en-US" dirty="0"/>
          </a:p>
        </p:txBody>
      </p:sp>
      <p:pic>
        <p:nvPicPr>
          <p:cNvPr id="18436" name="Picture 4"/>
          <p:cNvPicPr>
            <a:picLocks noChangeAspect="1" noChangeArrowheads="1"/>
          </p:cNvPicPr>
          <p:nvPr/>
        </p:nvPicPr>
        <p:blipFill>
          <a:blip r:embed="rId2" cstate="print"/>
          <a:srcRect b="2144"/>
          <a:stretch>
            <a:fillRect/>
          </a:stretch>
        </p:blipFill>
        <p:spPr bwMode="auto">
          <a:xfrm>
            <a:off x="3303896" y="1703070"/>
            <a:ext cx="2737485" cy="3478530"/>
          </a:xfrm>
          <a:prstGeom prst="rect">
            <a:avLst/>
          </a:prstGeom>
          <a:noFill/>
          <a:ln w="9525">
            <a:noFill/>
            <a:miter lim="800000"/>
            <a:headEnd/>
            <a:tailEnd/>
          </a:ln>
        </p:spPr>
      </p:pic>
      <p:pic>
        <p:nvPicPr>
          <p:cNvPr id="18438" name="Picture 6"/>
          <p:cNvPicPr>
            <a:picLocks noChangeAspect="1" noChangeArrowheads="1"/>
          </p:cNvPicPr>
          <p:nvPr/>
        </p:nvPicPr>
        <p:blipFill>
          <a:blip r:embed="rId3" cstate="print"/>
          <a:srcRect b="1510"/>
          <a:stretch>
            <a:fillRect/>
          </a:stretch>
        </p:blipFill>
        <p:spPr bwMode="auto">
          <a:xfrm>
            <a:off x="97808" y="1703070"/>
            <a:ext cx="2737485" cy="3478530"/>
          </a:xfrm>
          <a:prstGeom prst="rect">
            <a:avLst/>
          </a:prstGeom>
          <a:noFill/>
          <a:ln w="9525">
            <a:noFill/>
            <a:miter lim="800000"/>
            <a:headEnd/>
            <a:tailEnd/>
          </a:ln>
        </p:spPr>
      </p:pic>
      <p:pic>
        <p:nvPicPr>
          <p:cNvPr id="18439" name="Picture 7"/>
          <p:cNvPicPr>
            <a:picLocks noChangeAspect="1" noChangeArrowheads="1"/>
          </p:cNvPicPr>
          <p:nvPr/>
        </p:nvPicPr>
        <p:blipFill>
          <a:blip r:embed="rId4" cstate="print"/>
          <a:srcRect b="1030"/>
          <a:stretch>
            <a:fillRect/>
          </a:stretch>
        </p:blipFill>
        <p:spPr bwMode="auto">
          <a:xfrm>
            <a:off x="6504296" y="1703070"/>
            <a:ext cx="2566035" cy="3478530"/>
          </a:xfrm>
          <a:prstGeom prst="rect">
            <a:avLst/>
          </a:prstGeom>
          <a:noFill/>
          <a:ln w="9525">
            <a:noFill/>
            <a:miter lim="800000"/>
            <a:headEnd/>
            <a:tailEnd/>
          </a:ln>
        </p:spPr>
      </p:pic>
      <p:sp>
        <p:nvSpPr>
          <p:cNvPr id="12" name="TextBox 11"/>
          <p:cNvSpPr txBox="1"/>
          <p:nvPr/>
        </p:nvSpPr>
        <p:spPr>
          <a:xfrm>
            <a:off x="5982640" y="2886496"/>
            <a:ext cx="579005" cy="1015663"/>
          </a:xfrm>
          <a:prstGeom prst="rect">
            <a:avLst/>
          </a:prstGeom>
          <a:noFill/>
        </p:spPr>
        <p:txBody>
          <a:bodyPr wrap="none" rtlCol="0">
            <a:spAutoFit/>
          </a:bodyPr>
          <a:lstStyle/>
          <a:p>
            <a:pPr fontAlgn="auto">
              <a:spcBef>
                <a:spcPts val="0"/>
              </a:spcBef>
              <a:spcAft>
                <a:spcPts val="0"/>
              </a:spcAft>
            </a:pPr>
            <a:r>
              <a:rPr lang="cs-CZ" sz="6000" dirty="0" smtClean="0">
                <a:solidFill>
                  <a:srgbClr val="FFFFFF"/>
                </a:solidFill>
                <a:latin typeface="Corbel"/>
              </a:rPr>
              <a:t>=</a:t>
            </a:r>
            <a:endParaRPr lang="en-US" sz="6000" dirty="0">
              <a:solidFill>
                <a:srgbClr val="FFFFFF"/>
              </a:solidFill>
              <a:latin typeface="Corbel"/>
            </a:endParaRPr>
          </a:p>
        </p:txBody>
      </p:sp>
      <p:sp>
        <p:nvSpPr>
          <p:cNvPr id="13" name="TextBox 12"/>
          <p:cNvSpPr txBox="1"/>
          <p:nvPr/>
        </p:nvSpPr>
        <p:spPr>
          <a:xfrm>
            <a:off x="2805752" y="2895600"/>
            <a:ext cx="534121" cy="1015663"/>
          </a:xfrm>
          <a:prstGeom prst="rect">
            <a:avLst/>
          </a:prstGeom>
          <a:noFill/>
        </p:spPr>
        <p:txBody>
          <a:bodyPr wrap="none" rtlCol="0">
            <a:spAutoFit/>
          </a:bodyPr>
          <a:lstStyle/>
          <a:p>
            <a:pPr fontAlgn="auto">
              <a:spcBef>
                <a:spcPts val="0"/>
              </a:spcBef>
              <a:spcAft>
                <a:spcPts val="0"/>
              </a:spcAft>
            </a:pPr>
            <a:r>
              <a:rPr lang="cs-CZ" sz="6000" dirty="0" smtClean="0">
                <a:solidFill>
                  <a:srgbClr val="FFFFFF"/>
                </a:solidFill>
                <a:latin typeface="Corbel"/>
              </a:rPr>
              <a:t>x</a:t>
            </a:r>
            <a:endParaRPr lang="en-US" sz="6000" dirty="0">
              <a:solidFill>
                <a:srgbClr val="FFFFFF"/>
              </a:solidFill>
              <a:latin typeface="Corbel"/>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42</a:t>
            </a:fld>
            <a:endParaRPr lang="en-US" dirty="0">
              <a:solidFill>
                <a:srgbClr val="FFFFFF"/>
              </a:solidFill>
            </a:endParaRPr>
          </a:p>
        </p:txBody>
      </p:sp>
      <p:sp>
        <p:nvSpPr>
          <p:cNvPr id="4" name="Title 3"/>
          <p:cNvSpPr>
            <a:spLocks noGrp="1"/>
          </p:cNvSpPr>
          <p:nvPr>
            <p:ph type="title"/>
          </p:nvPr>
        </p:nvSpPr>
        <p:spPr/>
        <p:txBody>
          <a:bodyPr/>
          <a:lstStyle/>
          <a:p>
            <a:r>
              <a:rPr lang="cs-CZ" dirty="0" smtClean="0"/>
              <a:t>Ambient </a:t>
            </a:r>
            <a:r>
              <a:rPr lang="en-US" dirty="0" smtClean="0"/>
              <a:t>o</a:t>
            </a:r>
            <a:r>
              <a:rPr lang="cs-CZ" dirty="0" smtClean="0"/>
              <a:t>cclusion </a:t>
            </a:r>
            <a:r>
              <a:rPr lang="en-US" dirty="0" smtClean="0"/>
              <a:t>c</a:t>
            </a:r>
            <a:r>
              <a:rPr lang="cs-CZ" dirty="0" smtClean="0"/>
              <a:t>aching</a:t>
            </a:r>
            <a:endParaRPr lang="en-US" dirty="0"/>
          </a:p>
        </p:txBody>
      </p:sp>
      <p:pic>
        <p:nvPicPr>
          <p:cNvPr id="5" name="Picture 4"/>
          <p:cNvPicPr>
            <a:picLocks noChangeAspect="1" noChangeArrowheads="1"/>
          </p:cNvPicPr>
          <p:nvPr/>
        </p:nvPicPr>
        <p:blipFill>
          <a:blip r:embed="rId2" cstate="print"/>
          <a:srcRect/>
          <a:stretch>
            <a:fillRect/>
          </a:stretch>
        </p:blipFill>
        <p:spPr bwMode="auto">
          <a:xfrm>
            <a:off x="1377315" y="1905000"/>
            <a:ext cx="2737485" cy="3554730"/>
          </a:xfrm>
          <a:prstGeom prst="rect">
            <a:avLst/>
          </a:prstGeom>
          <a:noFill/>
          <a:ln w="9525">
            <a:noFill/>
            <a:miter lim="800000"/>
            <a:headEnd/>
            <a:tailEnd/>
          </a:ln>
        </p:spPr>
      </p:pic>
      <p:pic>
        <p:nvPicPr>
          <p:cNvPr id="19459" name="Picture 3"/>
          <p:cNvPicPr>
            <a:picLocks noChangeAspect="1" noChangeArrowheads="1"/>
          </p:cNvPicPr>
          <p:nvPr/>
        </p:nvPicPr>
        <p:blipFill>
          <a:blip r:embed="rId3" cstate="print"/>
          <a:srcRect/>
          <a:stretch>
            <a:fillRect/>
          </a:stretch>
        </p:blipFill>
        <p:spPr bwMode="auto">
          <a:xfrm>
            <a:off x="4724400" y="1962285"/>
            <a:ext cx="2514600" cy="344791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cs-CZ" dirty="0" smtClean="0"/>
              <a:t>Fast indirect illumination of diffuse surfaces</a:t>
            </a:r>
          </a:p>
          <a:p>
            <a:pPr lvl="1"/>
            <a:r>
              <a:rPr lang="cs-CZ" dirty="0" err="1" smtClean="0"/>
              <a:t>Spa</a:t>
            </a:r>
            <a:r>
              <a:rPr lang="en-US" dirty="0" smtClean="0"/>
              <a:t>r</a:t>
            </a:r>
            <a:r>
              <a:rPr lang="cs-CZ" dirty="0" smtClean="0"/>
              <a:t>se sampling </a:t>
            </a:r>
            <a:r>
              <a:rPr lang="en-US" dirty="0" smtClean="0"/>
              <a:t>&amp; </a:t>
            </a:r>
            <a:r>
              <a:rPr lang="cs-CZ" dirty="0" smtClean="0"/>
              <a:t>fast interpolation</a:t>
            </a:r>
          </a:p>
          <a:p>
            <a:endParaRPr lang="en-US" dirty="0" smtClean="0"/>
          </a:p>
          <a:p>
            <a:r>
              <a:rPr lang="en-US" dirty="0" smtClean="0"/>
              <a:t>B</a:t>
            </a:r>
            <a:r>
              <a:rPr lang="cs-CZ" dirty="0" err="1" smtClean="0"/>
              <a:t>iased</a:t>
            </a:r>
            <a:endParaRPr lang="en-US" dirty="0" smtClean="0"/>
          </a:p>
          <a:p>
            <a:r>
              <a:rPr lang="en-US" smtClean="0"/>
              <a:t>Not consistent</a:t>
            </a:r>
            <a:endParaRPr lang="cs-CZ" dirty="0" smtClean="0"/>
          </a:p>
          <a:p>
            <a:endParaRPr lang="cs-CZ" dirty="0" smtClean="0"/>
          </a:p>
          <a:p>
            <a:r>
              <a:rPr lang="cs-CZ" dirty="0" smtClean="0"/>
              <a:t>Tons of implementation details that I did not discuss here</a:t>
            </a:r>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43</a:t>
            </a:fld>
            <a:endParaRPr lang="en-US" dirty="0">
              <a:solidFill>
                <a:srgbClr val="FFFFFF"/>
              </a:solidFill>
            </a:endParaRPr>
          </a:p>
        </p:txBody>
      </p:sp>
      <p:sp>
        <p:nvSpPr>
          <p:cNvPr id="4" name="Title 3"/>
          <p:cNvSpPr>
            <a:spLocks noGrp="1"/>
          </p:cNvSpPr>
          <p:nvPr>
            <p:ph type="title"/>
          </p:nvPr>
        </p:nvSpPr>
        <p:spPr/>
        <p:txBody>
          <a:bodyPr/>
          <a:lstStyle/>
          <a:p>
            <a:r>
              <a:rPr lang="cs-CZ" dirty="0" smtClean="0"/>
              <a:t>Conclusion</a:t>
            </a:r>
            <a:endParaRPr lang="en-US" dirty="0"/>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14424"/>
            <a:ext cx="8305800" cy="5482928"/>
          </a:xfrm>
        </p:spPr>
        <p:txBody>
          <a:bodyPr>
            <a:normAutofit fontScale="92500" lnSpcReduction="20000"/>
          </a:bodyPr>
          <a:lstStyle/>
          <a:p>
            <a:r>
              <a:rPr lang="en-US" dirty="0" smtClean="0"/>
              <a:t>1988: Ward et al.</a:t>
            </a:r>
            <a:r>
              <a:rPr lang="cs-CZ" dirty="0" smtClean="0"/>
              <a:t> </a:t>
            </a:r>
            <a:endParaRPr lang="en-US" dirty="0" smtClean="0"/>
          </a:p>
          <a:p>
            <a:pPr lvl="1"/>
            <a:r>
              <a:rPr lang="en-US" dirty="0" smtClean="0"/>
              <a:t>Original idea</a:t>
            </a:r>
          </a:p>
          <a:p>
            <a:r>
              <a:rPr lang="en-US" dirty="0" smtClean="0"/>
              <a:t>1992: Ward and </a:t>
            </a:r>
            <a:r>
              <a:rPr lang="en-US" dirty="0" err="1" smtClean="0"/>
              <a:t>Heckbert</a:t>
            </a:r>
            <a:endParaRPr lang="en-US" dirty="0" smtClean="0"/>
          </a:p>
          <a:p>
            <a:pPr lvl="1"/>
            <a:r>
              <a:rPr lang="en-US" dirty="0" smtClean="0"/>
              <a:t>Irradiance Gradients</a:t>
            </a:r>
          </a:p>
          <a:p>
            <a:r>
              <a:rPr lang="en-US" dirty="0" smtClean="0"/>
              <a:t>1996:  Jensen</a:t>
            </a:r>
          </a:p>
          <a:p>
            <a:pPr lvl="1"/>
            <a:r>
              <a:rPr lang="en-US" dirty="0" smtClean="0"/>
              <a:t>IC part of Photon maps</a:t>
            </a:r>
          </a:p>
          <a:p>
            <a:r>
              <a:rPr lang="en-US" dirty="0" smtClean="0"/>
              <a:t>2004: </a:t>
            </a:r>
            <a:r>
              <a:rPr lang="en-US" dirty="0" err="1" smtClean="0"/>
              <a:t>Tabellion</a:t>
            </a:r>
            <a:r>
              <a:rPr lang="en-US" dirty="0" smtClean="0"/>
              <a:t> and </a:t>
            </a:r>
            <a:r>
              <a:rPr lang="en-US" dirty="0" err="1" smtClean="0"/>
              <a:t>Lamorlette</a:t>
            </a:r>
            <a:endParaRPr lang="en-US" dirty="0" smtClean="0"/>
          </a:p>
          <a:p>
            <a:pPr lvl="1"/>
            <a:r>
              <a:rPr lang="en-US" dirty="0" smtClean="0"/>
              <a:t>First use of GI in film (Shrek2)</a:t>
            </a:r>
          </a:p>
          <a:p>
            <a:r>
              <a:rPr lang="en-US" dirty="0" smtClean="0"/>
              <a:t>2005: </a:t>
            </a:r>
            <a:r>
              <a:rPr lang="en-US" dirty="0" err="1" smtClean="0"/>
              <a:t>Krivanek</a:t>
            </a:r>
            <a:r>
              <a:rPr lang="en-US" dirty="0" smtClean="0"/>
              <a:t> et al.</a:t>
            </a:r>
          </a:p>
          <a:p>
            <a:pPr lvl="1"/>
            <a:r>
              <a:rPr lang="en-US" dirty="0" smtClean="0"/>
              <a:t>Extension to glossy surfaces</a:t>
            </a:r>
            <a:endParaRPr lang="cs-CZ" dirty="0" smtClean="0"/>
          </a:p>
          <a:p>
            <a:r>
              <a:rPr lang="cs-CZ" dirty="0" smtClean="0"/>
              <a:t>2008: </a:t>
            </a:r>
            <a:r>
              <a:rPr lang="cs-CZ" dirty="0" err="1" smtClean="0"/>
              <a:t>Jarosz</a:t>
            </a:r>
            <a:r>
              <a:rPr lang="cs-CZ" dirty="0" smtClean="0"/>
              <a:t> </a:t>
            </a:r>
            <a:r>
              <a:rPr lang="cs-CZ" dirty="0" err="1" smtClean="0"/>
              <a:t>et</a:t>
            </a:r>
            <a:r>
              <a:rPr lang="cs-CZ" dirty="0" smtClean="0"/>
              <a:t> </a:t>
            </a:r>
            <a:r>
              <a:rPr lang="cs-CZ" dirty="0" err="1" smtClean="0"/>
              <a:t>al</a:t>
            </a:r>
            <a:r>
              <a:rPr lang="cs-CZ" dirty="0" smtClean="0"/>
              <a:t>.</a:t>
            </a:r>
            <a:endParaRPr lang="cs-CZ" dirty="0"/>
          </a:p>
          <a:p>
            <a:pPr lvl="1"/>
            <a:r>
              <a:rPr lang="cs-CZ" dirty="0" err="1" smtClean="0"/>
              <a:t>Caching</a:t>
            </a:r>
            <a:r>
              <a:rPr lang="cs-CZ" dirty="0" smtClean="0"/>
              <a:t> </a:t>
            </a:r>
            <a:r>
              <a:rPr lang="cs-CZ" dirty="0" err="1" smtClean="0"/>
              <a:t>for</a:t>
            </a:r>
            <a:r>
              <a:rPr lang="cs-CZ" dirty="0" smtClean="0"/>
              <a:t> </a:t>
            </a:r>
            <a:r>
              <a:rPr lang="cs-CZ" dirty="0" err="1" smtClean="0"/>
              <a:t>Participating</a:t>
            </a:r>
            <a:r>
              <a:rPr lang="cs-CZ" dirty="0" smtClean="0"/>
              <a:t> media</a:t>
            </a:r>
          </a:p>
          <a:p>
            <a:r>
              <a:rPr lang="cs-CZ" dirty="0" smtClean="0"/>
              <a:t>… </a:t>
            </a:r>
            <a:r>
              <a:rPr lang="cs-CZ" dirty="0" err="1" smtClean="0"/>
              <a:t>lots</a:t>
            </a:r>
            <a:r>
              <a:rPr lang="cs-CZ" dirty="0" smtClean="0"/>
              <a:t> </a:t>
            </a:r>
            <a:r>
              <a:rPr lang="cs-CZ" dirty="0" err="1" smtClean="0"/>
              <a:t>of</a:t>
            </a:r>
            <a:r>
              <a:rPr lang="cs-CZ" dirty="0" smtClean="0"/>
              <a:t> </a:t>
            </a:r>
            <a:r>
              <a:rPr lang="cs-CZ" dirty="0" err="1" smtClean="0"/>
              <a:t>other</a:t>
            </a:r>
            <a:r>
              <a:rPr lang="cs-CZ" dirty="0" smtClean="0"/>
              <a:t> </a:t>
            </a:r>
            <a:r>
              <a:rPr lang="cs-CZ" dirty="0" err="1" smtClean="0"/>
              <a:t>work</a:t>
            </a:r>
            <a:endParaRPr lang="cs-CZ" dirty="0" smtClean="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44</a:t>
            </a:fld>
            <a:endParaRPr lang="en-US" dirty="0">
              <a:solidFill>
                <a:srgbClr val="FFFFFF"/>
              </a:solidFill>
            </a:endParaRPr>
          </a:p>
        </p:txBody>
      </p:sp>
      <p:sp>
        <p:nvSpPr>
          <p:cNvPr id="4" name="Title 3"/>
          <p:cNvSpPr>
            <a:spLocks noGrp="1"/>
          </p:cNvSpPr>
          <p:nvPr>
            <p:ph type="title"/>
          </p:nvPr>
        </p:nvSpPr>
        <p:spPr/>
        <p:txBody>
          <a:bodyPr/>
          <a:lstStyle/>
          <a:p>
            <a:r>
              <a:rPr lang="en-US" dirty="0" smtClean="0"/>
              <a:t>Irradiance caching history</a:t>
            </a:r>
            <a:endParaRPr lang="en-US" dirty="0"/>
          </a:p>
        </p:txBody>
      </p:sp>
      <p:pic>
        <p:nvPicPr>
          <p:cNvPr id="5" name="Picture 3"/>
          <p:cNvPicPr>
            <a:picLocks noChangeAspect="1" noChangeArrowheads="1"/>
          </p:cNvPicPr>
          <p:nvPr/>
        </p:nvPicPr>
        <p:blipFill>
          <a:blip r:embed="rId2" cstate="print"/>
          <a:srcRect/>
          <a:stretch>
            <a:fillRect/>
          </a:stretch>
        </p:blipFill>
        <p:spPr bwMode="auto">
          <a:xfrm>
            <a:off x="6705600" y="1061400"/>
            <a:ext cx="1767273" cy="2520000"/>
          </a:xfrm>
          <a:prstGeom prst="rect">
            <a:avLst/>
          </a:prstGeom>
          <a:noFill/>
          <a:ln w="9525">
            <a:no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6705600" y="3728400"/>
            <a:ext cx="1761185" cy="2520000"/>
          </a:xfrm>
          <a:prstGeom prst="rect">
            <a:avLst/>
          </a:prstGeom>
          <a:noFill/>
          <a:ln w="9525">
            <a:noFill/>
            <a:miter lim="800000"/>
            <a:headEnd/>
            <a:tailEnd/>
          </a:ln>
        </p:spPr>
      </p:pic>
      <p:sp>
        <p:nvSpPr>
          <p:cNvPr id="7" name="Text Box 24"/>
          <p:cNvSpPr txBox="1">
            <a:spLocks noChangeArrowheads="1"/>
          </p:cNvSpPr>
          <p:nvPr/>
        </p:nvSpPr>
        <p:spPr bwMode="auto">
          <a:xfrm rot="16200000">
            <a:off x="6742253" y="3663393"/>
            <a:ext cx="4464940" cy="338554"/>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sz="1600" dirty="0">
                <a:solidFill>
                  <a:srgbClr val="FFFFFF"/>
                </a:solidFill>
                <a:latin typeface="Arial" charset="0"/>
              </a:rPr>
              <a:t>Image </a:t>
            </a:r>
            <a:r>
              <a:rPr lang="en-US" sz="1600" dirty="0" smtClean="0">
                <a:solidFill>
                  <a:srgbClr val="FFFFFF"/>
                </a:solidFill>
                <a:latin typeface="Arial" charset="0"/>
              </a:rPr>
              <a:t>credit: Eric </a:t>
            </a:r>
            <a:r>
              <a:rPr lang="en-US" sz="1600" dirty="0" err="1" smtClean="0">
                <a:solidFill>
                  <a:srgbClr val="FFFFFF"/>
                </a:solidFill>
                <a:latin typeface="Arial" charset="0"/>
              </a:rPr>
              <a:t>Tabellion</a:t>
            </a:r>
            <a:r>
              <a:rPr lang="en-US" sz="1600" dirty="0" smtClean="0">
                <a:solidFill>
                  <a:srgbClr val="FFFFFF"/>
                </a:solidFill>
                <a:latin typeface="Arial" charset="0"/>
              </a:rPr>
              <a:t>, PDI DreamWorks</a:t>
            </a:r>
            <a:endParaRPr lang="cs-CZ" sz="1600" dirty="0">
              <a:solidFill>
                <a:srgbClr val="FFFFFF"/>
              </a:solidFill>
              <a:latin typeface="Arial" charset="0"/>
            </a:endParaRP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Practical Global Illumination with Irradiance Caching</a:t>
            </a:r>
          </a:p>
          <a:p>
            <a:pPr lvl="1"/>
            <a:endParaRPr lang="en-US" dirty="0" smtClean="0"/>
          </a:p>
          <a:p>
            <a:pPr lvl="1"/>
            <a:r>
              <a:rPr lang="en-US" dirty="0" smtClean="0"/>
              <a:t>SIGGRAPH Course: 2008</a:t>
            </a:r>
            <a:r>
              <a:rPr lang="cs-CZ" dirty="0" smtClean="0"/>
              <a:t>, </a:t>
            </a:r>
            <a:r>
              <a:rPr lang="en-US" dirty="0" smtClean="0"/>
              <a:t>K</a:t>
            </a:r>
            <a:r>
              <a:rPr lang="cs-CZ" dirty="0" smtClean="0"/>
              <a:t>řivánek et al.</a:t>
            </a:r>
            <a:r>
              <a:rPr lang="en-US" dirty="0" smtClean="0"/>
              <a:t/>
            </a:r>
            <a:br>
              <a:rPr lang="en-US" dirty="0" smtClean="0"/>
            </a:br>
            <a:endParaRPr lang="cs-CZ" dirty="0" smtClean="0"/>
          </a:p>
          <a:p>
            <a:pPr lvl="1"/>
            <a:r>
              <a:rPr lang="cs-CZ" dirty="0" smtClean="0"/>
              <a:t>Book</a:t>
            </a:r>
            <a:r>
              <a:rPr lang="en-US" dirty="0" smtClean="0"/>
              <a:t>, 2009</a:t>
            </a:r>
            <a:r>
              <a:rPr lang="cs-CZ" dirty="0" smtClean="0"/>
              <a:t>, Křivánek  </a:t>
            </a:r>
            <a:r>
              <a:rPr lang="en-US" dirty="0" smtClean="0"/>
              <a:t>&amp; </a:t>
            </a:r>
            <a:r>
              <a:rPr lang="en-US" dirty="0" err="1" smtClean="0"/>
              <a:t>Gautron</a:t>
            </a:r>
            <a:endParaRPr lang="en-US" dirty="0" smtClean="0"/>
          </a:p>
          <a:p>
            <a:pPr lvl="1"/>
            <a:endParaRPr lang="en-US" dirty="0" smtClean="0"/>
          </a:p>
          <a:p>
            <a:pPr lvl="1"/>
            <a:r>
              <a:rPr lang="en-US" dirty="0" smtClean="0"/>
              <a:t>Both give references to further resources</a:t>
            </a:r>
            <a:endParaRPr lang="cs-CZ" dirty="0" smtClean="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45</a:t>
            </a:fld>
            <a:endParaRPr lang="en-US" dirty="0">
              <a:solidFill>
                <a:srgbClr val="FFFFFF"/>
              </a:solidFill>
            </a:endParaRPr>
          </a:p>
        </p:txBody>
      </p:sp>
      <p:sp>
        <p:nvSpPr>
          <p:cNvPr id="4" name="Title 3"/>
          <p:cNvSpPr>
            <a:spLocks noGrp="1"/>
          </p:cNvSpPr>
          <p:nvPr>
            <p:ph type="title"/>
          </p:nvPr>
        </p:nvSpPr>
        <p:spPr/>
        <p:txBody>
          <a:bodyPr/>
          <a:lstStyle/>
          <a:p>
            <a:r>
              <a:rPr lang="en-US" dirty="0" smtClean="0"/>
              <a:t>Further reading</a:t>
            </a:r>
            <a:endParaRPr lang="en-US" dirty="0"/>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cs-CZ" b="1" dirty="0" smtClean="0"/>
              <a:t>Letem světem…</a:t>
            </a:r>
            <a:br>
              <a:rPr lang="cs-CZ" b="1" dirty="0" smtClean="0"/>
            </a:b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Letem světem</a:t>
            </a:r>
            <a:endParaRPr lang="en-US" dirty="0"/>
          </a:p>
        </p:txBody>
      </p:sp>
      <p:sp>
        <p:nvSpPr>
          <p:cNvPr id="3" name="Content Placeholder 2"/>
          <p:cNvSpPr>
            <a:spLocks noGrp="1"/>
          </p:cNvSpPr>
          <p:nvPr>
            <p:ph idx="1"/>
          </p:nvPr>
        </p:nvSpPr>
        <p:spPr>
          <a:xfrm>
            <a:off x="457200" y="1600200"/>
            <a:ext cx="8229600" cy="4709120"/>
          </a:xfrm>
        </p:spPr>
        <p:txBody>
          <a:bodyPr/>
          <a:lstStyle/>
          <a:p>
            <a:r>
              <a:rPr lang="cs-CZ" dirty="0" err="1" smtClean="0"/>
              <a:t>Teaser</a:t>
            </a:r>
            <a:r>
              <a:rPr lang="cs-CZ" dirty="0" smtClean="0"/>
              <a:t> na předmět </a:t>
            </a:r>
            <a:r>
              <a:rPr lang="cs-CZ" b="1" dirty="0" smtClean="0"/>
              <a:t>Vybrané metody GI</a:t>
            </a:r>
          </a:p>
          <a:p>
            <a:pPr lvl="1"/>
            <a:endParaRPr lang="cs-CZ" dirty="0" smtClean="0"/>
          </a:p>
          <a:p>
            <a:pPr lvl="1"/>
            <a:r>
              <a:rPr lang="cs-CZ" dirty="0" err="1" smtClean="0"/>
              <a:t>Metropolis</a:t>
            </a:r>
            <a:r>
              <a:rPr lang="cs-CZ" dirty="0" smtClean="0"/>
              <a:t> </a:t>
            </a:r>
            <a:r>
              <a:rPr lang="cs-CZ" dirty="0" err="1" smtClean="0"/>
              <a:t>Light</a:t>
            </a:r>
            <a:r>
              <a:rPr lang="cs-CZ" dirty="0" smtClean="0"/>
              <a:t> Transport</a:t>
            </a:r>
          </a:p>
          <a:p>
            <a:pPr lvl="1"/>
            <a:r>
              <a:rPr lang="cs-CZ" dirty="0" smtClean="0"/>
              <a:t>Virtuální světla + škálovatelné metody</a:t>
            </a:r>
          </a:p>
          <a:p>
            <a:pPr lvl="1"/>
            <a:r>
              <a:rPr lang="cs-CZ" dirty="0" err="1" smtClean="0"/>
              <a:t>Předpočítaný</a:t>
            </a:r>
            <a:r>
              <a:rPr lang="cs-CZ" dirty="0" smtClean="0"/>
              <a:t> přenos radiance</a:t>
            </a:r>
          </a:p>
          <a:p>
            <a:pPr lvl="1"/>
            <a:r>
              <a:rPr lang="cs-CZ" dirty="0" smtClean="0"/>
              <a:t>Opticky aktivní média + </a:t>
            </a:r>
            <a:r>
              <a:rPr lang="cs-CZ" dirty="0" err="1" smtClean="0"/>
              <a:t>subsurface</a:t>
            </a:r>
            <a:r>
              <a:rPr lang="cs-CZ" dirty="0" smtClean="0"/>
              <a:t> </a:t>
            </a:r>
            <a:r>
              <a:rPr lang="cs-CZ" dirty="0" err="1" smtClean="0"/>
              <a:t>scattering</a:t>
            </a:r>
            <a:endParaRPr lang="cs-CZ" dirty="0" smtClean="0"/>
          </a:p>
          <a:p>
            <a:pPr lvl="1"/>
            <a:r>
              <a:rPr lang="cs-CZ" dirty="0" err="1" smtClean="0"/>
              <a:t>Real</a:t>
            </a:r>
            <a:r>
              <a:rPr lang="cs-CZ" dirty="0" smtClean="0"/>
              <a:t>-</a:t>
            </a:r>
            <a:r>
              <a:rPr lang="cs-CZ" dirty="0" err="1" smtClean="0"/>
              <a:t>Time</a:t>
            </a:r>
            <a:r>
              <a:rPr lang="cs-CZ" dirty="0" smtClean="0"/>
              <a:t> GI</a:t>
            </a:r>
          </a:p>
          <a:p>
            <a:pPr lvl="1"/>
            <a:r>
              <a:rPr lang="cs-CZ" dirty="0" smtClean="0"/>
              <a:t>Zobrazování vlasů</a:t>
            </a:r>
          </a:p>
          <a:p>
            <a:pPr lvl="1"/>
            <a:r>
              <a:rPr lang="cs-CZ" dirty="0" smtClean="0"/>
              <a:t>Modelování vzhledu</a:t>
            </a:r>
          </a:p>
          <a:p>
            <a:pPr lvl="1"/>
            <a:endParaRPr lang="cs-CZ" dirty="0" smtClean="0"/>
          </a:p>
          <a:p>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47</a:t>
            </a:fld>
            <a:endParaRPr lang="en-US" altLang="en-US"/>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Metropolis Light Transport</a:t>
            </a:r>
            <a:endParaRPr lang="en-US" dirty="0"/>
          </a:p>
        </p:txBody>
      </p:sp>
      <p:sp>
        <p:nvSpPr>
          <p:cNvPr id="3" name="Content Placeholder 2"/>
          <p:cNvSpPr>
            <a:spLocks noGrp="1"/>
          </p:cNvSpPr>
          <p:nvPr>
            <p:ph idx="1"/>
          </p:nvPr>
        </p:nvSpPr>
        <p:spPr/>
        <p:txBody>
          <a:bodyPr/>
          <a:lstStyle/>
          <a:p>
            <a:r>
              <a:rPr lang="cs-CZ" dirty="0" smtClean="0"/>
              <a:t>Aplikace vzorkovací metody </a:t>
            </a:r>
            <a:r>
              <a:rPr lang="en-US" b="1" dirty="0" smtClean="0"/>
              <a:t>Metropolis-Hastings</a:t>
            </a:r>
            <a:r>
              <a:rPr lang="cs-CZ" dirty="0" smtClean="0"/>
              <a:t> na vzorkování funkce příspěvku světelné cesty</a:t>
            </a:r>
          </a:p>
          <a:p>
            <a:pPr lvl="1"/>
            <a:r>
              <a:rPr lang="cs-CZ" b="1" dirty="0" smtClean="0"/>
              <a:t>Mutace cest </a:t>
            </a:r>
          </a:p>
          <a:p>
            <a:pPr lvl="1"/>
            <a:endParaRPr lang="cs-CZ" dirty="0" smtClean="0"/>
          </a:p>
          <a:p>
            <a:r>
              <a:rPr lang="en-US" dirty="0" smtClean="0"/>
              <a:t>[</a:t>
            </a:r>
            <a:r>
              <a:rPr lang="cs-CZ" dirty="0" err="1" smtClean="0"/>
              <a:t>Veach</a:t>
            </a:r>
            <a:r>
              <a:rPr lang="cs-CZ" dirty="0" smtClean="0"/>
              <a:t> 1997</a:t>
            </a:r>
            <a:r>
              <a:rPr lang="en-US" dirty="0" smtClean="0"/>
              <a:t>]</a:t>
            </a:r>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48</a:t>
            </a:fld>
            <a:endParaRPr lang="en-US" altLang="en-US"/>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285750" y="1047750"/>
            <a:ext cx="8572500" cy="4762500"/>
          </a:xfrm>
          <a:prstGeom prst="rect">
            <a:avLst/>
          </a:prstGeom>
          <a:noFill/>
          <a:ln w="9525">
            <a:noFill/>
            <a:miter lim="800000"/>
            <a:headEnd/>
            <a:tailEnd/>
          </a:ln>
        </p:spPr>
      </p:pic>
      <p:sp>
        <p:nvSpPr>
          <p:cNvPr id="5" name="Rectangle 4"/>
          <p:cNvSpPr/>
          <p:nvPr/>
        </p:nvSpPr>
        <p:spPr>
          <a:xfrm>
            <a:off x="1763688" y="5805264"/>
            <a:ext cx="6192688" cy="369332"/>
          </a:xfrm>
          <a:prstGeom prst="rect">
            <a:avLst/>
          </a:prstGeom>
        </p:spPr>
        <p:txBody>
          <a:bodyPr wrap="square">
            <a:spAutoFit/>
          </a:bodyPr>
          <a:lstStyle/>
          <a:p>
            <a:r>
              <a:rPr lang="en-US" dirty="0">
                <a:latin typeface="+mn-lt"/>
              </a:rPr>
              <a:t>(a) Bidirectional path tracing with 40 samples per pixel.</a:t>
            </a:r>
          </a:p>
        </p:txBody>
      </p:sp>
      <p:sp>
        <p:nvSpPr>
          <p:cNvPr id="6" name="TextovéPole 5"/>
          <p:cNvSpPr txBox="1"/>
          <p:nvPr/>
        </p:nvSpPr>
        <p:spPr>
          <a:xfrm>
            <a:off x="52077" y="6453336"/>
            <a:ext cx="2417650" cy="338554"/>
          </a:xfrm>
          <a:prstGeom prst="rect">
            <a:avLst/>
          </a:prstGeom>
          <a:noFill/>
        </p:spPr>
        <p:txBody>
          <a:bodyPr wrap="none" rtlCol="0">
            <a:spAutoFit/>
          </a:bodyPr>
          <a:lstStyle/>
          <a:p>
            <a:r>
              <a:rPr lang="en-US" sz="1600" dirty="0" smtClean="0">
                <a:latin typeface="+mn-lt"/>
              </a:rPr>
              <a:t>Image credit: Eric </a:t>
            </a:r>
            <a:r>
              <a:rPr lang="en-US" sz="1600" dirty="0" err="1" smtClean="0">
                <a:latin typeface="+mn-lt"/>
              </a:rPr>
              <a:t>Veach</a:t>
            </a:r>
            <a:endParaRPr lang="en-US" sz="1600" dirty="0">
              <a:latin typeface="+mn-lt"/>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cs-CZ" dirty="0" smtClean="0"/>
              <a:t>Fotonové mapy – Fáze výpočtu</a:t>
            </a:r>
            <a:endParaRPr lang="en-US" dirty="0" smtClean="0"/>
          </a:p>
        </p:txBody>
      </p:sp>
      <p:sp>
        <p:nvSpPr>
          <p:cNvPr id="3" name="Content Placeholder 2"/>
          <p:cNvSpPr>
            <a:spLocks noGrp="1"/>
          </p:cNvSpPr>
          <p:nvPr>
            <p:ph idx="1"/>
          </p:nvPr>
        </p:nvSpPr>
        <p:spPr>
          <a:xfrm>
            <a:off x="457200" y="1600200"/>
            <a:ext cx="5122863" cy="4925144"/>
          </a:xfrm>
        </p:spPr>
        <p:txBody>
          <a:bodyPr/>
          <a:lstStyle/>
          <a:p>
            <a:pPr marL="457200" indent="-457200" eaLnBrk="1" hangingPunct="1">
              <a:buFont typeface="+mj-lt"/>
              <a:buAutoNum type="arabicPeriod"/>
              <a:defRPr/>
            </a:pPr>
            <a:endParaRPr lang="cs-CZ" b="1" dirty="0" smtClean="0"/>
          </a:p>
          <a:p>
            <a:pPr marL="457200" indent="-457200" eaLnBrk="1" hangingPunct="1">
              <a:buFont typeface="+mj-lt"/>
              <a:buAutoNum type="arabicPeriod"/>
              <a:defRPr/>
            </a:pPr>
            <a:endParaRPr lang="cs-CZ" b="1" dirty="0" smtClean="0"/>
          </a:p>
          <a:p>
            <a:pPr marL="457200" indent="-457200" eaLnBrk="1" hangingPunct="1">
              <a:buFont typeface="+mj-lt"/>
              <a:buAutoNum type="arabicPeriod"/>
              <a:defRPr/>
            </a:pPr>
            <a:r>
              <a:rPr lang="cs-CZ" b="1" dirty="0" smtClean="0"/>
              <a:t>Rozmístění fotonů</a:t>
            </a:r>
          </a:p>
          <a:p>
            <a:pPr eaLnBrk="1" hangingPunct="1">
              <a:defRPr/>
            </a:pPr>
            <a:endParaRPr lang="cs-CZ" dirty="0" smtClean="0"/>
          </a:p>
          <a:p>
            <a:pPr marL="457200" indent="-457200" eaLnBrk="1" hangingPunct="1">
              <a:buNone/>
              <a:defRPr/>
            </a:pPr>
            <a:endParaRPr lang="cs-CZ" b="1" dirty="0" smtClean="0"/>
          </a:p>
          <a:p>
            <a:pPr marL="457200" indent="-457200" eaLnBrk="1" hangingPunct="1">
              <a:buFont typeface="+mj-lt"/>
              <a:buAutoNum type="arabicPeriod" startAt="2"/>
              <a:defRPr/>
            </a:pPr>
            <a:endParaRPr lang="cs-CZ" b="1" dirty="0" smtClean="0"/>
          </a:p>
          <a:p>
            <a:pPr marL="457200" indent="-457200" eaLnBrk="1" hangingPunct="1">
              <a:buFont typeface="+mj-lt"/>
              <a:buAutoNum type="arabicPeriod" startAt="2"/>
              <a:defRPr/>
            </a:pPr>
            <a:endParaRPr lang="cs-CZ" b="1" dirty="0" smtClean="0"/>
          </a:p>
          <a:p>
            <a:pPr marL="457200" indent="-457200" eaLnBrk="1" hangingPunct="1">
              <a:buFont typeface="+mj-lt"/>
              <a:buAutoNum type="arabicPeriod" startAt="2"/>
              <a:defRPr/>
            </a:pPr>
            <a:r>
              <a:rPr lang="cs-CZ" b="1" dirty="0" err="1" smtClean="0"/>
              <a:t>Rendering</a:t>
            </a:r>
            <a:r>
              <a:rPr lang="cs-CZ" b="1" dirty="0" smtClean="0"/>
              <a:t> s využitím</a:t>
            </a:r>
            <a:br>
              <a:rPr lang="cs-CZ" b="1" dirty="0" smtClean="0"/>
            </a:br>
            <a:r>
              <a:rPr lang="cs-CZ" b="1" dirty="0" smtClean="0"/>
              <a:t>fotonových map</a:t>
            </a:r>
          </a:p>
        </p:txBody>
      </p:sp>
      <p:pic>
        <p:nvPicPr>
          <p:cNvPr id="21508" name="Picture 4"/>
          <p:cNvPicPr>
            <a:picLocks noChangeAspect="1" noChangeArrowheads="1"/>
          </p:cNvPicPr>
          <p:nvPr/>
        </p:nvPicPr>
        <p:blipFill>
          <a:blip r:embed="rId2" cstate="print"/>
          <a:srcRect r="35379" b="8972"/>
          <a:stretch>
            <a:fillRect/>
          </a:stretch>
        </p:blipFill>
        <p:spPr bwMode="auto">
          <a:xfrm>
            <a:off x="6334125" y="1844675"/>
            <a:ext cx="1909763" cy="1871663"/>
          </a:xfrm>
          <a:prstGeom prst="rect">
            <a:avLst/>
          </a:prstGeom>
          <a:noFill/>
          <a:ln w="9525">
            <a:noFill/>
            <a:miter lim="800000"/>
            <a:headEnd/>
            <a:tailEnd/>
          </a:ln>
        </p:spPr>
      </p:pic>
      <p:pic>
        <p:nvPicPr>
          <p:cNvPr id="21509" name="Picture 4"/>
          <p:cNvPicPr>
            <a:picLocks noChangeAspect="1" noChangeArrowheads="1"/>
          </p:cNvPicPr>
          <p:nvPr/>
        </p:nvPicPr>
        <p:blipFill>
          <a:blip r:embed="rId3" cstate="print"/>
          <a:srcRect r="5165" b="7999"/>
          <a:stretch>
            <a:fillRect/>
          </a:stretch>
        </p:blipFill>
        <p:spPr bwMode="auto">
          <a:xfrm>
            <a:off x="4716463" y="4221163"/>
            <a:ext cx="4103687" cy="231933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285750" y="1047750"/>
            <a:ext cx="8572500" cy="4762500"/>
          </a:xfrm>
          <a:prstGeom prst="rect">
            <a:avLst/>
          </a:prstGeom>
          <a:noFill/>
          <a:ln w="9525">
            <a:noFill/>
            <a:miter lim="800000"/>
            <a:headEnd/>
            <a:tailEnd/>
          </a:ln>
        </p:spPr>
      </p:pic>
      <p:sp>
        <p:nvSpPr>
          <p:cNvPr id="5" name="Rectangle 4"/>
          <p:cNvSpPr/>
          <p:nvPr/>
        </p:nvSpPr>
        <p:spPr>
          <a:xfrm>
            <a:off x="290708" y="5805264"/>
            <a:ext cx="8601771" cy="646331"/>
          </a:xfrm>
          <a:prstGeom prst="rect">
            <a:avLst/>
          </a:prstGeom>
        </p:spPr>
        <p:txBody>
          <a:bodyPr wrap="square">
            <a:spAutoFit/>
          </a:bodyPr>
          <a:lstStyle/>
          <a:p>
            <a:r>
              <a:rPr lang="en-US" dirty="0">
                <a:latin typeface="+mj-lt"/>
              </a:rPr>
              <a:t>(b) Metropolis light transport with an average of 250 mutations per pixel [the same computation time as (a)].</a:t>
            </a:r>
          </a:p>
        </p:txBody>
      </p:sp>
      <p:sp>
        <p:nvSpPr>
          <p:cNvPr id="6" name="TextovéPole 5"/>
          <p:cNvSpPr txBox="1"/>
          <p:nvPr/>
        </p:nvSpPr>
        <p:spPr>
          <a:xfrm>
            <a:off x="52077" y="6453336"/>
            <a:ext cx="2417650" cy="338554"/>
          </a:xfrm>
          <a:prstGeom prst="rect">
            <a:avLst/>
          </a:prstGeom>
          <a:noFill/>
        </p:spPr>
        <p:txBody>
          <a:bodyPr wrap="none" rtlCol="0">
            <a:spAutoFit/>
          </a:bodyPr>
          <a:lstStyle/>
          <a:p>
            <a:r>
              <a:rPr lang="en-US" sz="1600" dirty="0" smtClean="0">
                <a:latin typeface="+mj-lt"/>
              </a:rPr>
              <a:t>Image credit: Eric </a:t>
            </a:r>
            <a:r>
              <a:rPr lang="en-US" sz="1600" dirty="0" err="1" smtClean="0">
                <a:latin typeface="+mj-lt"/>
              </a:rPr>
              <a:t>Veach</a:t>
            </a:r>
            <a:endParaRPr lang="en-US" sz="1600" dirty="0">
              <a:latin typeface="+mj-lt"/>
            </a:endParaRP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762000" y="1047750"/>
            <a:ext cx="7620000" cy="4762500"/>
          </a:xfrm>
          <a:prstGeom prst="rect">
            <a:avLst/>
          </a:prstGeom>
          <a:noFill/>
          <a:ln w="9525">
            <a:noFill/>
            <a:miter lim="800000"/>
            <a:headEnd/>
            <a:tailEnd/>
          </a:ln>
        </p:spPr>
      </p:pic>
      <p:sp>
        <p:nvSpPr>
          <p:cNvPr id="5" name="Rectangle 4"/>
          <p:cNvSpPr/>
          <p:nvPr/>
        </p:nvSpPr>
        <p:spPr>
          <a:xfrm>
            <a:off x="2464019" y="5805264"/>
            <a:ext cx="4600940" cy="369332"/>
          </a:xfrm>
          <a:prstGeom prst="rect">
            <a:avLst/>
          </a:prstGeom>
        </p:spPr>
        <p:txBody>
          <a:bodyPr wrap="none">
            <a:spAutoFit/>
          </a:bodyPr>
          <a:lstStyle/>
          <a:p>
            <a:r>
              <a:rPr lang="en-US" dirty="0">
                <a:latin typeface="+mj-lt"/>
              </a:rPr>
              <a:t>(a) Path tracing with 210 samples per pixel.</a:t>
            </a:r>
          </a:p>
        </p:txBody>
      </p:sp>
      <p:sp>
        <p:nvSpPr>
          <p:cNvPr id="6" name="TextovéPole 5"/>
          <p:cNvSpPr txBox="1"/>
          <p:nvPr/>
        </p:nvSpPr>
        <p:spPr>
          <a:xfrm>
            <a:off x="52077" y="6453336"/>
            <a:ext cx="2417650" cy="338554"/>
          </a:xfrm>
          <a:prstGeom prst="rect">
            <a:avLst/>
          </a:prstGeom>
          <a:noFill/>
        </p:spPr>
        <p:txBody>
          <a:bodyPr wrap="none" rtlCol="0">
            <a:spAutoFit/>
          </a:bodyPr>
          <a:lstStyle/>
          <a:p>
            <a:r>
              <a:rPr lang="en-US" sz="1600" dirty="0" smtClean="0">
                <a:latin typeface="+mj-lt"/>
              </a:rPr>
              <a:t>Image credit: Eric </a:t>
            </a:r>
            <a:r>
              <a:rPr lang="en-US" sz="1600" dirty="0" err="1" smtClean="0">
                <a:latin typeface="+mj-lt"/>
              </a:rPr>
              <a:t>Veach</a:t>
            </a:r>
            <a:endParaRPr lang="en-US" sz="1600" dirty="0">
              <a:latin typeface="+mj-lt"/>
            </a:endParaRP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762000" y="1047750"/>
            <a:ext cx="7620000" cy="4762500"/>
          </a:xfrm>
          <a:prstGeom prst="rect">
            <a:avLst/>
          </a:prstGeom>
          <a:noFill/>
          <a:ln w="9525">
            <a:noFill/>
            <a:miter lim="800000"/>
            <a:headEnd/>
            <a:tailEnd/>
          </a:ln>
        </p:spPr>
      </p:pic>
      <p:sp>
        <p:nvSpPr>
          <p:cNvPr id="5" name="Rectangle 4"/>
          <p:cNvSpPr/>
          <p:nvPr/>
        </p:nvSpPr>
        <p:spPr>
          <a:xfrm>
            <a:off x="755576" y="5805264"/>
            <a:ext cx="7632848" cy="646331"/>
          </a:xfrm>
          <a:prstGeom prst="rect">
            <a:avLst/>
          </a:prstGeom>
        </p:spPr>
        <p:txBody>
          <a:bodyPr wrap="square">
            <a:spAutoFit/>
          </a:bodyPr>
          <a:lstStyle/>
          <a:p>
            <a:r>
              <a:rPr lang="en-US" dirty="0">
                <a:latin typeface="+mj-lt"/>
              </a:rPr>
              <a:t>(b) Metropolis light transport with an average of 100 mutations per pixel [the same computation time as (a)].</a:t>
            </a:r>
          </a:p>
        </p:txBody>
      </p:sp>
      <p:sp>
        <p:nvSpPr>
          <p:cNvPr id="6" name="TextovéPole 5"/>
          <p:cNvSpPr txBox="1"/>
          <p:nvPr/>
        </p:nvSpPr>
        <p:spPr>
          <a:xfrm>
            <a:off x="52077" y="6453336"/>
            <a:ext cx="2417650" cy="338554"/>
          </a:xfrm>
          <a:prstGeom prst="rect">
            <a:avLst/>
          </a:prstGeom>
          <a:noFill/>
        </p:spPr>
        <p:txBody>
          <a:bodyPr wrap="none" rtlCol="0">
            <a:spAutoFit/>
          </a:bodyPr>
          <a:lstStyle/>
          <a:p>
            <a:r>
              <a:rPr lang="en-US" sz="1600" dirty="0" smtClean="0">
                <a:latin typeface="+mj-lt"/>
              </a:rPr>
              <a:t>Image credit: Eric </a:t>
            </a:r>
            <a:r>
              <a:rPr lang="en-US" sz="1600" dirty="0" err="1" smtClean="0">
                <a:latin typeface="+mj-lt"/>
              </a:rPr>
              <a:t>Veach</a:t>
            </a:r>
            <a:endParaRPr lang="en-US" sz="1600" dirty="0">
              <a:latin typeface="+mj-lt"/>
            </a:endParaRP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Metropolis Photon Tracing</a:t>
            </a:r>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53</a:t>
            </a:fld>
            <a:endParaRPr lang="en-US" altLang="en-US"/>
          </a:p>
        </p:txBody>
      </p:sp>
      <p:pic>
        <p:nvPicPr>
          <p:cNvPr id="623618" name="Picture 2"/>
          <p:cNvPicPr>
            <a:picLocks noChangeAspect="1" noChangeArrowheads="1"/>
          </p:cNvPicPr>
          <p:nvPr/>
        </p:nvPicPr>
        <p:blipFill>
          <a:blip r:embed="rId2" cstate="print"/>
          <a:srcRect/>
          <a:stretch>
            <a:fillRect/>
          </a:stretch>
        </p:blipFill>
        <p:spPr bwMode="auto">
          <a:xfrm>
            <a:off x="0" y="1699118"/>
            <a:ext cx="9144000" cy="3689684"/>
          </a:xfrm>
          <a:prstGeom prst="rect">
            <a:avLst/>
          </a:prstGeom>
          <a:noFill/>
          <a:ln w="9525">
            <a:noFill/>
            <a:miter lim="800000"/>
            <a:headEnd/>
            <a:tailEnd/>
          </a:ln>
        </p:spPr>
      </p:pic>
      <p:sp>
        <p:nvSpPr>
          <p:cNvPr id="7" name="TextovéPole 5"/>
          <p:cNvSpPr txBox="1"/>
          <p:nvPr/>
        </p:nvSpPr>
        <p:spPr>
          <a:xfrm>
            <a:off x="5940152" y="5373216"/>
            <a:ext cx="3171061" cy="338554"/>
          </a:xfrm>
          <a:prstGeom prst="rect">
            <a:avLst/>
          </a:prstGeom>
          <a:noFill/>
        </p:spPr>
        <p:txBody>
          <a:bodyPr wrap="none" rtlCol="0">
            <a:spAutoFit/>
          </a:bodyPr>
          <a:lstStyle/>
          <a:p>
            <a:r>
              <a:rPr lang="en-US" sz="1600" dirty="0" smtClean="0">
                <a:latin typeface="+mj-lt"/>
              </a:rPr>
              <a:t>Image credit: Toshiya Hachisuka</a:t>
            </a:r>
            <a:endParaRPr lang="en-US" sz="1600" dirty="0">
              <a:latin typeface="+mj-lt"/>
            </a:endParaRP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ontent Placeholder 1"/>
          <p:cNvSpPr txBox="1">
            <a:spLocks/>
          </p:cNvSpPr>
          <p:nvPr/>
        </p:nvSpPr>
        <p:spPr bwMode="auto">
          <a:xfrm>
            <a:off x="457200" y="1114425"/>
            <a:ext cx="8229600" cy="1857375"/>
          </a:xfrm>
          <a:prstGeom prst="rect">
            <a:avLst/>
          </a:prstGeom>
          <a:noFill/>
          <a:ln w="9525">
            <a:noFill/>
            <a:miter lim="800000"/>
            <a:headEnd/>
            <a:tailEnd/>
          </a:ln>
        </p:spPr>
        <p:txBody>
          <a:bodyPr lIns="91429" tIns="45715" rIns="91429" bIns="45715"/>
          <a:lstStyle/>
          <a:p>
            <a:pPr marL="342900" indent="-342900" eaLnBrk="0" hangingPunct="0">
              <a:spcBef>
                <a:spcPct val="20000"/>
              </a:spcBef>
              <a:buClr>
                <a:srgbClr val="FF9900"/>
              </a:buClr>
              <a:buFont typeface="Times" charset="0"/>
              <a:buChar char="•"/>
              <a:defRPr/>
            </a:pPr>
            <a:r>
              <a:rPr lang="en-US" sz="2400" dirty="0">
                <a:latin typeface="+mn-lt"/>
              </a:rPr>
              <a:t>[Keller 1997]</a:t>
            </a:r>
            <a:endParaRPr lang="en-US" sz="2400" i="1" dirty="0">
              <a:solidFill>
                <a:schemeClr val="bg2">
                  <a:lumMod val="60000"/>
                  <a:lumOff val="40000"/>
                </a:schemeClr>
              </a:solidFill>
              <a:latin typeface="+mn-lt"/>
            </a:endParaRPr>
          </a:p>
          <a:p>
            <a:pPr marL="342900" indent="-342900" eaLnBrk="0" hangingPunct="0">
              <a:spcBef>
                <a:spcPct val="20000"/>
              </a:spcBef>
              <a:buClr>
                <a:srgbClr val="FF9900"/>
              </a:buClr>
              <a:buFont typeface="Times" charset="0"/>
              <a:buChar char="•"/>
              <a:defRPr/>
            </a:pPr>
            <a:r>
              <a:rPr lang="en-US" sz="2400" kern="0" dirty="0">
                <a:latin typeface="+mn-lt"/>
              </a:rPr>
              <a:t>Approximate indirect illumination by</a:t>
            </a:r>
          </a:p>
          <a:p>
            <a:pPr marL="342900" indent="-342900" algn="ctr" eaLnBrk="0" hangingPunct="0">
              <a:spcBef>
                <a:spcPct val="20000"/>
              </a:spcBef>
              <a:buClr>
                <a:srgbClr val="FF9900"/>
              </a:buClr>
              <a:buFont typeface="Times" charset="0"/>
              <a:buNone/>
              <a:defRPr/>
            </a:pPr>
            <a:r>
              <a:rPr lang="en-US" sz="3100" kern="0" dirty="0">
                <a:ln w="18415" cmpd="sng">
                  <a:solidFill>
                    <a:schemeClr val="tx1"/>
                  </a:solidFill>
                  <a:prstDash val="solid"/>
                </a:ln>
                <a:effectLst>
                  <a:outerShdw blurRad="63500" dir="3600000" algn="tl" rotWithShape="0">
                    <a:srgbClr val="000000">
                      <a:alpha val="70000"/>
                    </a:srgbClr>
                  </a:outerShdw>
                </a:effectLst>
                <a:latin typeface="+mn-lt"/>
              </a:rPr>
              <a:t>Virtual Point Lights (VPLs)</a:t>
            </a:r>
            <a:r>
              <a:rPr lang="en-US" sz="3100" kern="0" dirty="0">
                <a:latin typeface="+mn-lt"/>
              </a:rPr>
              <a:t/>
            </a:r>
            <a:br>
              <a:rPr lang="en-US" sz="3100" kern="0" dirty="0">
                <a:latin typeface="+mn-lt"/>
              </a:rPr>
            </a:br>
            <a:endParaRPr lang="en-US" sz="3100" kern="0" dirty="0">
              <a:ln w="18415" cmpd="sng">
                <a:solidFill>
                  <a:srgbClr val="FFFFFF"/>
                </a:solidFill>
                <a:prstDash val="solid"/>
              </a:ln>
              <a:effectLst>
                <a:outerShdw blurRad="63500" dir="3600000" algn="tl" rotWithShape="0">
                  <a:srgbClr val="000000">
                    <a:alpha val="70000"/>
                  </a:srgbClr>
                </a:outerShdw>
              </a:effectLst>
              <a:latin typeface="+mn-lt"/>
            </a:endParaRPr>
          </a:p>
        </p:txBody>
      </p:sp>
      <p:sp>
        <p:nvSpPr>
          <p:cNvPr id="2" name="Content Placeholder 1"/>
          <p:cNvSpPr>
            <a:spLocks noGrp="1"/>
          </p:cNvSpPr>
          <p:nvPr>
            <p:ph idx="1"/>
          </p:nvPr>
        </p:nvSpPr>
        <p:spPr>
          <a:xfrm>
            <a:off x="762000" y="2894726"/>
            <a:ext cx="3429000" cy="990600"/>
          </a:xfrm>
        </p:spPr>
        <p:txBody>
          <a:bodyPr/>
          <a:lstStyle/>
          <a:p>
            <a:pPr marL="514350" indent="-514350">
              <a:buFont typeface="+mj-lt"/>
              <a:buAutoNum type="arabicPeriod"/>
              <a:defRPr/>
            </a:pPr>
            <a:r>
              <a:rPr lang="en-US" dirty="0" smtClean="0"/>
              <a:t>Generate VPLs</a:t>
            </a:r>
            <a:endParaRPr lang="en-US" dirty="0" smtClean="0">
              <a:ln w="18415" cmpd="sng">
                <a:solidFill>
                  <a:srgbClr val="FFFFFF"/>
                </a:solidFill>
                <a:prstDash val="solid"/>
              </a:ln>
              <a:solidFill>
                <a:srgbClr val="FF0000"/>
              </a:solidFill>
              <a:effectLst>
                <a:outerShdw blurRad="63500" dir="3600000" algn="tl" rotWithShape="0">
                  <a:srgbClr val="000000">
                    <a:alpha val="70000"/>
                  </a:srgbClr>
                </a:outerShdw>
              </a:effectLst>
            </a:endParaRPr>
          </a:p>
        </p:txBody>
      </p:sp>
      <p:sp>
        <p:nvSpPr>
          <p:cNvPr id="4100" name="Slide Number Placeholder 2"/>
          <p:cNvSpPr>
            <a:spLocks noGrp="1"/>
          </p:cNvSpPr>
          <p:nvPr>
            <p:ph type="sldNum" sz="quarter" idx="12"/>
          </p:nvPr>
        </p:nvSpPr>
        <p:spPr>
          <a:xfrm>
            <a:off x="3124200" y="6248400"/>
            <a:ext cx="2895600" cy="457200"/>
          </a:xfrm>
          <a:noFill/>
        </p:spPr>
        <p:txBody>
          <a:bodyPr/>
          <a:lstStyle/>
          <a:p>
            <a:pPr algn="ctr"/>
            <a:fld id="{9892A24E-425A-4777-9FDA-806E161D783A}" type="slidenum">
              <a:rPr lang="en-US" smtClean="0">
                <a:solidFill>
                  <a:srgbClr val="FFFFFF"/>
                </a:solidFill>
              </a:rPr>
              <a:pPr algn="ctr"/>
              <a:t>54</a:t>
            </a:fld>
            <a:endParaRPr lang="en-US" smtClean="0">
              <a:solidFill>
                <a:srgbClr val="FFFFFF"/>
              </a:solidFill>
            </a:endParaRPr>
          </a:p>
        </p:txBody>
      </p:sp>
      <p:sp>
        <p:nvSpPr>
          <p:cNvPr id="4101" name="Title 3"/>
          <p:cNvSpPr>
            <a:spLocks noGrp="1"/>
          </p:cNvSpPr>
          <p:nvPr>
            <p:ph type="title"/>
          </p:nvPr>
        </p:nvSpPr>
        <p:spPr/>
        <p:txBody>
          <a:bodyPr/>
          <a:lstStyle/>
          <a:p>
            <a:r>
              <a:rPr lang="en-US" dirty="0" smtClean="0"/>
              <a:t>Instant </a:t>
            </a:r>
            <a:r>
              <a:rPr lang="en-US" dirty="0" err="1" smtClean="0"/>
              <a:t>radiosity</a:t>
            </a:r>
            <a:r>
              <a:rPr lang="en-US" dirty="0" smtClean="0"/>
              <a:t> (VPL rendering)</a:t>
            </a:r>
          </a:p>
        </p:txBody>
      </p:sp>
      <p:sp>
        <p:nvSpPr>
          <p:cNvPr id="112" name="Content Placeholder 1"/>
          <p:cNvSpPr txBox="1">
            <a:spLocks/>
          </p:cNvSpPr>
          <p:nvPr/>
        </p:nvSpPr>
        <p:spPr bwMode="auto">
          <a:xfrm>
            <a:off x="5093146" y="2895600"/>
            <a:ext cx="3943350" cy="990600"/>
          </a:xfrm>
          <a:prstGeom prst="rect">
            <a:avLst/>
          </a:prstGeom>
          <a:noFill/>
          <a:ln w="9525">
            <a:noFill/>
            <a:miter lim="800000"/>
            <a:headEnd/>
            <a:tailEnd/>
          </a:ln>
        </p:spPr>
        <p:txBody>
          <a:bodyPr lIns="91429" tIns="45715" rIns="91429" bIns="45715"/>
          <a:lstStyle/>
          <a:p>
            <a:pPr marL="514350" indent="-514350" eaLnBrk="0" hangingPunct="0">
              <a:spcBef>
                <a:spcPct val="20000"/>
              </a:spcBef>
              <a:buClr>
                <a:srgbClr val="FF9900"/>
              </a:buClr>
              <a:buFont typeface="+mj-lt"/>
              <a:buAutoNum type="arabicPeriod" startAt="2"/>
              <a:defRPr/>
            </a:pPr>
            <a:r>
              <a:rPr lang="en-US" sz="2400" kern="0" dirty="0">
                <a:latin typeface="+mn-lt"/>
              </a:rPr>
              <a:t>Render with VPLs</a:t>
            </a:r>
          </a:p>
        </p:txBody>
      </p:sp>
      <p:grpSp>
        <p:nvGrpSpPr>
          <p:cNvPr id="3" name="Group 4"/>
          <p:cNvGrpSpPr/>
          <p:nvPr/>
        </p:nvGrpSpPr>
        <p:grpSpPr>
          <a:xfrm>
            <a:off x="990600" y="3581400"/>
            <a:ext cx="2895600" cy="2895600"/>
            <a:chOff x="1441450" y="1495425"/>
            <a:chExt cx="4621213" cy="4621213"/>
          </a:xfrm>
          <a:solidFill>
            <a:schemeClr val="bg1">
              <a:lumMod val="95000"/>
            </a:schemeClr>
          </a:solidFill>
        </p:grpSpPr>
        <p:sp>
          <p:nvSpPr>
            <p:cNvPr id="76" name="AutoShape 617"/>
            <p:cNvSpPr>
              <a:spLocks noChangeAspect="1" noChangeArrowheads="1" noTextEdit="1"/>
            </p:cNvSpPr>
            <p:nvPr/>
          </p:nvSpPr>
          <p:spPr bwMode="auto">
            <a:xfrm>
              <a:off x="1441450" y="1495425"/>
              <a:ext cx="4621213" cy="4621213"/>
            </a:xfrm>
            <a:prstGeom prst="rect">
              <a:avLst/>
            </a:prstGeom>
            <a:solidFill>
              <a:schemeClr val="bg1">
                <a:lumMod val="85000"/>
              </a:schemeClr>
            </a:solidFill>
            <a:ln w="19050">
              <a:solidFill>
                <a:schemeClr val="tx1"/>
              </a:solidFill>
              <a:miter lim="800000"/>
              <a:headEnd/>
              <a:tailEnd/>
            </a:ln>
            <a:effectLst>
              <a:outerShdw blurRad="50800" dist="38100" dir="2700000" algn="tl" rotWithShape="0">
                <a:schemeClr val="tx1">
                  <a:alpha val="40000"/>
                </a:schemeClr>
              </a:outerShdw>
            </a:effectLst>
          </p:spPr>
          <p:txBody>
            <a:bodyPr/>
            <a:lstStyle/>
            <a:p>
              <a:pPr>
                <a:defRPr/>
              </a:pPr>
              <a:endParaRPr lang="en-US"/>
            </a:p>
          </p:txBody>
        </p:sp>
        <p:sp>
          <p:nvSpPr>
            <p:cNvPr id="77" name="Freeform 620"/>
            <p:cNvSpPr>
              <a:spLocks/>
            </p:cNvSpPr>
            <p:nvPr/>
          </p:nvSpPr>
          <p:spPr bwMode="auto">
            <a:xfrm>
              <a:off x="1592263" y="5026025"/>
              <a:ext cx="881063" cy="1090613"/>
            </a:xfrm>
            <a:custGeom>
              <a:avLst/>
              <a:gdLst/>
              <a:ahLst/>
              <a:cxnLst>
                <a:cxn ang="0">
                  <a:pos x="0" y="687"/>
                </a:cxn>
                <a:cxn ang="0">
                  <a:pos x="555" y="0"/>
                </a:cxn>
                <a:cxn ang="0">
                  <a:pos x="0" y="687"/>
                </a:cxn>
              </a:cxnLst>
              <a:rect l="0" t="0" r="r" b="b"/>
              <a:pathLst>
                <a:path w="555" h="687">
                  <a:moveTo>
                    <a:pt x="0" y="687"/>
                  </a:moveTo>
                  <a:lnTo>
                    <a:pt x="555" y="0"/>
                  </a:lnTo>
                  <a:lnTo>
                    <a:pt x="0" y="687"/>
                  </a:lnTo>
                  <a:close/>
                </a:path>
              </a:pathLst>
            </a:custGeom>
            <a:grpFill/>
            <a:ln w="19050">
              <a:solidFill>
                <a:schemeClr val="tx1"/>
              </a:solidFill>
              <a:round/>
              <a:headEnd/>
              <a:tailEnd/>
            </a:ln>
          </p:spPr>
          <p:txBody>
            <a:bodyPr/>
            <a:lstStyle/>
            <a:p>
              <a:pPr>
                <a:defRPr/>
              </a:pPr>
              <a:endParaRPr lang="en-US"/>
            </a:p>
          </p:txBody>
        </p:sp>
        <p:sp>
          <p:nvSpPr>
            <p:cNvPr id="78" name="Line 621"/>
            <p:cNvSpPr>
              <a:spLocks noChangeShapeType="1"/>
            </p:cNvSpPr>
            <p:nvPr/>
          </p:nvSpPr>
          <p:spPr bwMode="auto">
            <a:xfrm flipV="1">
              <a:off x="1592263" y="5026025"/>
              <a:ext cx="881063" cy="1090613"/>
            </a:xfrm>
            <a:prstGeom prst="line">
              <a:avLst/>
            </a:prstGeom>
            <a:grpFill/>
            <a:ln w="19050" cap="flat">
              <a:solidFill>
                <a:srgbClr val="39B54A"/>
              </a:solidFill>
              <a:prstDash val="solid"/>
              <a:miter lim="800000"/>
              <a:headEnd/>
              <a:tailEnd/>
            </a:ln>
          </p:spPr>
          <p:txBody>
            <a:bodyPr/>
            <a:lstStyle/>
            <a:p>
              <a:pPr>
                <a:defRPr/>
              </a:pPr>
              <a:endParaRPr lang="en-US"/>
            </a:p>
          </p:txBody>
        </p:sp>
        <p:sp>
          <p:nvSpPr>
            <p:cNvPr id="79" name="Freeform 622"/>
            <p:cNvSpPr>
              <a:spLocks/>
            </p:cNvSpPr>
            <p:nvPr/>
          </p:nvSpPr>
          <p:spPr bwMode="auto">
            <a:xfrm>
              <a:off x="5024438" y="5026025"/>
              <a:ext cx="979488" cy="1090613"/>
            </a:xfrm>
            <a:custGeom>
              <a:avLst/>
              <a:gdLst/>
              <a:ahLst/>
              <a:cxnLst>
                <a:cxn ang="0">
                  <a:pos x="617" y="687"/>
                </a:cxn>
                <a:cxn ang="0">
                  <a:pos x="0" y="0"/>
                </a:cxn>
                <a:cxn ang="0">
                  <a:pos x="617" y="687"/>
                </a:cxn>
              </a:cxnLst>
              <a:rect l="0" t="0" r="r" b="b"/>
              <a:pathLst>
                <a:path w="617" h="687">
                  <a:moveTo>
                    <a:pt x="617" y="687"/>
                  </a:moveTo>
                  <a:lnTo>
                    <a:pt x="0" y="0"/>
                  </a:lnTo>
                  <a:lnTo>
                    <a:pt x="617" y="687"/>
                  </a:lnTo>
                  <a:close/>
                </a:path>
              </a:pathLst>
            </a:custGeom>
            <a:grpFill/>
            <a:ln w="19050">
              <a:solidFill>
                <a:schemeClr val="tx1"/>
              </a:solidFill>
              <a:round/>
              <a:headEnd/>
              <a:tailEnd/>
            </a:ln>
          </p:spPr>
          <p:txBody>
            <a:bodyPr/>
            <a:lstStyle/>
            <a:p>
              <a:pPr>
                <a:defRPr/>
              </a:pPr>
              <a:endParaRPr lang="en-US"/>
            </a:p>
          </p:txBody>
        </p:sp>
        <p:sp>
          <p:nvSpPr>
            <p:cNvPr id="80" name="Line 623"/>
            <p:cNvSpPr>
              <a:spLocks noChangeShapeType="1"/>
            </p:cNvSpPr>
            <p:nvPr/>
          </p:nvSpPr>
          <p:spPr bwMode="auto">
            <a:xfrm flipH="1" flipV="1">
              <a:off x="5024438" y="5026025"/>
              <a:ext cx="979488" cy="1090613"/>
            </a:xfrm>
            <a:prstGeom prst="line">
              <a:avLst/>
            </a:prstGeom>
            <a:grpFill/>
            <a:ln w="19050" cap="flat">
              <a:solidFill>
                <a:srgbClr val="ED1C24"/>
              </a:solidFill>
              <a:prstDash val="solid"/>
              <a:miter lim="800000"/>
              <a:headEnd/>
              <a:tailEnd/>
            </a:ln>
          </p:spPr>
          <p:txBody>
            <a:bodyPr/>
            <a:lstStyle/>
            <a:p>
              <a:pPr>
                <a:defRPr/>
              </a:pPr>
              <a:endParaRPr lang="en-US"/>
            </a:p>
          </p:txBody>
        </p:sp>
        <p:sp>
          <p:nvSpPr>
            <p:cNvPr id="81" name="Freeform 624"/>
            <p:cNvSpPr>
              <a:spLocks/>
            </p:cNvSpPr>
            <p:nvPr/>
          </p:nvSpPr>
          <p:spPr bwMode="auto">
            <a:xfrm>
              <a:off x="5024438" y="2417763"/>
              <a:ext cx="17463" cy="2608263"/>
            </a:xfrm>
            <a:custGeom>
              <a:avLst/>
              <a:gdLst/>
              <a:ahLst/>
              <a:cxnLst>
                <a:cxn ang="0">
                  <a:pos x="0" y="1643"/>
                </a:cxn>
                <a:cxn ang="0">
                  <a:pos x="11" y="0"/>
                </a:cxn>
                <a:cxn ang="0">
                  <a:pos x="0" y="1643"/>
                </a:cxn>
              </a:cxnLst>
              <a:rect l="0" t="0" r="r" b="b"/>
              <a:pathLst>
                <a:path w="11" h="1643">
                  <a:moveTo>
                    <a:pt x="0" y="1643"/>
                  </a:moveTo>
                  <a:lnTo>
                    <a:pt x="11" y="0"/>
                  </a:lnTo>
                  <a:lnTo>
                    <a:pt x="0" y="1643"/>
                  </a:lnTo>
                  <a:close/>
                </a:path>
              </a:pathLst>
            </a:custGeom>
            <a:grpFill/>
            <a:ln w="19050">
              <a:solidFill>
                <a:schemeClr val="tx1"/>
              </a:solidFill>
              <a:round/>
              <a:headEnd/>
              <a:tailEnd/>
            </a:ln>
          </p:spPr>
          <p:txBody>
            <a:bodyPr/>
            <a:lstStyle/>
            <a:p>
              <a:pPr>
                <a:defRPr/>
              </a:pPr>
              <a:endParaRPr lang="en-US"/>
            </a:p>
          </p:txBody>
        </p:sp>
        <p:sp>
          <p:nvSpPr>
            <p:cNvPr id="82" name="Line 625"/>
            <p:cNvSpPr>
              <a:spLocks noChangeShapeType="1"/>
            </p:cNvSpPr>
            <p:nvPr/>
          </p:nvSpPr>
          <p:spPr bwMode="auto">
            <a:xfrm flipV="1">
              <a:off x="5024438" y="2417763"/>
              <a:ext cx="17463" cy="2608263"/>
            </a:xfrm>
            <a:prstGeom prst="line">
              <a:avLst/>
            </a:prstGeom>
            <a:grpFill/>
            <a:ln w="19050" cap="flat">
              <a:solidFill>
                <a:srgbClr val="ED1C24"/>
              </a:solidFill>
              <a:prstDash val="solid"/>
              <a:miter lim="800000"/>
              <a:headEnd/>
              <a:tailEnd/>
            </a:ln>
          </p:spPr>
          <p:txBody>
            <a:bodyPr/>
            <a:lstStyle/>
            <a:p>
              <a:pPr>
                <a:defRPr/>
              </a:pPr>
              <a:endParaRPr lang="en-US"/>
            </a:p>
          </p:txBody>
        </p:sp>
        <p:sp>
          <p:nvSpPr>
            <p:cNvPr id="83" name="Freeform 626"/>
            <p:cNvSpPr>
              <a:spLocks/>
            </p:cNvSpPr>
            <p:nvPr/>
          </p:nvSpPr>
          <p:spPr bwMode="auto">
            <a:xfrm>
              <a:off x="5041900" y="1665288"/>
              <a:ext cx="1008063" cy="752475"/>
            </a:xfrm>
            <a:custGeom>
              <a:avLst/>
              <a:gdLst/>
              <a:ahLst/>
              <a:cxnLst>
                <a:cxn ang="0">
                  <a:pos x="0" y="474"/>
                </a:cxn>
                <a:cxn ang="0">
                  <a:pos x="635" y="0"/>
                </a:cxn>
                <a:cxn ang="0">
                  <a:pos x="0" y="474"/>
                </a:cxn>
              </a:cxnLst>
              <a:rect l="0" t="0" r="r" b="b"/>
              <a:pathLst>
                <a:path w="635" h="474">
                  <a:moveTo>
                    <a:pt x="0" y="474"/>
                  </a:moveTo>
                  <a:lnTo>
                    <a:pt x="635" y="0"/>
                  </a:lnTo>
                  <a:lnTo>
                    <a:pt x="0" y="474"/>
                  </a:lnTo>
                  <a:close/>
                </a:path>
              </a:pathLst>
            </a:custGeom>
            <a:grpFill/>
            <a:ln w="19050">
              <a:solidFill>
                <a:schemeClr val="tx1"/>
              </a:solidFill>
              <a:round/>
              <a:headEnd/>
              <a:tailEnd/>
            </a:ln>
          </p:spPr>
          <p:txBody>
            <a:bodyPr/>
            <a:lstStyle/>
            <a:p>
              <a:pPr>
                <a:defRPr/>
              </a:pPr>
              <a:endParaRPr lang="en-US"/>
            </a:p>
          </p:txBody>
        </p:sp>
        <p:sp>
          <p:nvSpPr>
            <p:cNvPr id="84" name="Line 627"/>
            <p:cNvSpPr>
              <a:spLocks noChangeShapeType="1"/>
            </p:cNvSpPr>
            <p:nvPr/>
          </p:nvSpPr>
          <p:spPr bwMode="auto">
            <a:xfrm flipV="1">
              <a:off x="5041900" y="1665288"/>
              <a:ext cx="1008063" cy="752475"/>
            </a:xfrm>
            <a:prstGeom prst="line">
              <a:avLst/>
            </a:prstGeom>
            <a:grpFill/>
            <a:ln w="19050" cap="flat">
              <a:solidFill>
                <a:srgbClr val="ED1C24"/>
              </a:solidFill>
              <a:prstDash val="solid"/>
              <a:miter lim="800000"/>
              <a:headEnd/>
              <a:tailEnd/>
            </a:ln>
          </p:spPr>
          <p:txBody>
            <a:bodyPr/>
            <a:lstStyle/>
            <a:p>
              <a:pPr>
                <a:defRPr/>
              </a:pPr>
              <a:endParaRPr lang="en-US"/>
            </a:p>
          </p:txBody>
        </p:sp>
        <p:sp>
          <p:nvSpPr>
            <p:cNvPr id="85" name="Freeform 628"/>
            <p:cNvSpPr>
              <a:spLocks/>
            </p:cNvSpPr>
            <p:nvPr/>
          </p:nvSpPr>
          <p:spPr bwMode="auto">
            <a:xfrm>
              <a:off x="2444750" y="2428875"/>
              <a:ext cx="28575" cy="2597150"/>
            </a:xfrm>
            <a:custGeom>
              <a:avLst/>
              <a:gdLst/>
              <a:ahLst/>
              <a:cxnLst>
                <a:cxn ang="0">
                  <a:pos x="18" y="1636"/>
                </a:cxn>
                <a:cxn ang="0">
                  <a:pos x="0" y="0"/>
                </a:cxn>
                <a:cxn ang="0">
                  <a:pos x="18" y="1636"/>
                </a:cxn>
              </a:cxnLst>
              <a:rect l="0" t="0" r="r" b="b"/>
              <a:pathLst>
                <a:path w="18" h="1636">
                  <a:moveTo>
                    <a:pt x="18" y="1636"/>
                  </a:moveTo>
                  <a:lnTo>
                    <a:pt x="0" y="0"/>
                  </a:lnTo>
                  <a:lnTo>
                    <a:pt x="18" y="1636"/>
                  </a:lnTo>
                  <a:close/>
                </a:path>
              </a:pathLst>
            </a:custGeom>
            <a:grpFill/>
            <a:ln w="19050">
              <a:solidFill>
                <a:schemeClr val="tx1"/>
              </a:solidFill>
              <a:round/>
              <a:headEnd/>
              <a:tailEnd/>
            </a:ln>
          </p:spPr>
          <p:txBody>
            <a:bodyPr/>
            <a:lstStyle/>
            <a:p>
              <a:pPr>
                <a:defRPr/>
              </a:pPr>
              <a:endParaRPr lang="en-US"/>
            </a:p>
          </p:txBody>
        </p:sp>
        <p:sp>
          <p:nvSpPr>
            <p:cNvPr id="86" name="Line 629"/>
            <p:cNvSpPr>
              <a:spLocks noChangeShapeType="1"/>
            </p:cNvSpPr>
            <p:nvPr/>
          </p:nvSpPr>
          <p:spPr bwMode="auto">
            <a:xfrm flipH="1" flipV="1">
              <a:off x="2444750" y="2428875"/>
              <a:ext cx="28575" cy="2597150"/>
            </a:xfrm>
            <a:prstGeom prst="line">
              <a:avLst/>
            </a:prstGeom>
            <a:grpFill/>
            <a:ln w="19050" cap="flat">
              <a:solidFill>
                <a:srgbClr val="39B54A"/>
              </a:solidFill>
              <a:prstDash val="solid"/>
              <a:miter lim="800000"/>
              <a:headEnd/>
              <a:tailEnd/>
            </a:ln>
          </p:spPr>
          <p:txBody>
            <a:bodyPr/>
            <a:lstStyle/>
            <a:p>
              <a:pPr>
                <a:defRPr/>
              </a:pPr>
              <a:endParaRPr lang="en-US"/>
            </a:p>
          </p:txBody>
        </p:sp>
        <p:sp>
          <p:nvSpPr>
            <p:cNvPr id="87" name="Freeform 630"/>
            <p:cNvSpPr>
              <a:spLocks/>
            </p:cNvSpPr>
            <p:nvPr/>
          </p:nvSpPr>
          <p:spPr bwMode="auto">
            <a:xfrm>
              <a:off x="1452563" y="1600200"/>
              <a:ext cx="992188" cy="828675"/>
            </a:xfrm>
            <a:custGeom>
              <a:avLst/>
              <a:gdLst/>
              <a:ahLst/>
              <a:cxnLst>
                <a:cxn ang="0">
                  <a:pos x="625" y="522"/>
                </a:cxn>
                <a:cxn ang="0">
                  <a:pos x="0" y="0"/>
                </a:cxn>
                <a:cxn ang="0">
                  <a:pos x="625" y="522"/>
                </a:cxn>
              </a:cxnLst>
              <a:rect l="0" t="0" r="r" b="b"/>
              <a:pathLst>
                <a:path w="625" h="522">
                  <a:moveTo>
                    <a:pt x="625" y="522"/>
                  </a:moveTo>
                  <a:lnTo>
                    <a:pt x="0" y="0"/>
                  </a:lnTo>
                  <a:lnTo>
                    <a:pt x="625" y="522"/>
                  </a:lnTo>
                  <a:close/>
                </a:path>
              </a:pathLst>
            </a:custGeom>
            <a:grpFill/>
            <a:ln w="19050">
              <a:solidFill>
                <a:schemeClr val="tx1"/>
              </a:solidFill>
              <a:round/>
              <a:headEnd/>
              <a:tailEnd/>
            </a:ln>
          </p:spPr>
          <p:txBody>
            <a:bodyPr/>
            <a:lstStyle/>
            <a:p>
              <a:pPr>
                <a:defRPr/>
              </a:pPr>
              <a:endParaRPr lang="en-US"/>
            </a:p>
          </p:txBody>
        </p:sp>
        <p:sp>
          <p:nvSpPr>
            <p:cNvPr id="88" name="Line 631"/>
            <p:cNvSpPr>
              <a:spLocks noChangeShapeType="1"/>
            </p:cNvSpPr>
            <p:nvPr/>
          </p:nvSpPr>
          <p:spPr bwMode="auto">
            <a:xfrm flipH="1" flipV="1">
              <a:off x="1452563" y="1600200"/>
              <a:ext cx="992188" cy="828675"/>
            </a:xfrm>
            <a:prstGeom prst="line">
              <a:avLst/>
            </a:prstGeom>
            <a:grpFill/>
            <a:ln w="19050" cap="flat">
              <a:solidFill>
                <a:srgbClr val="39B54A"/>
              </a:solidFill>
              <a:prstDash val="solid"/>
              <a:miter lim="800000"/>
              <a:headEnd/>
              <a:tailEnd/>
            </a:ln>
          </p:spPr>
          <p:txBody>
            <a:bodyPr/>
            <a:lstStyle/>
            <a:p>
              <a:pPr>
                <a:defRPr/>
              </a:pPr>
              <a:endParaRPr lang="en-US"/>
            </a:p>
          </p:txBody>
        </p:sp>
        <p:sp>
          <p:nvSpPr>
            <p:cNvPr id="89" name="Freeform 632"/>
            <p:cNvSpPr>
              <a:spLocks/>
            </p:cNvSpPr>
            <p:nvPr/>
          </p:nvSpPr>
          <p:spPr bwMode="auto">
            <a:xfrm>
              <a:off x="2444750" y="2417763"/>
              <a:ext cx="2597150" cy="11113"/>
            </a:xfrm>
            <a:custGeom>
              <a:avLst/>
              <a:gdLst/>
              <a:ahLst/>
              <a:cxnLst>
                <a:cxn ang="0">
                  <a:pos x="0" y="7"/>
                </a:cxn>
                <a:cxn ang="0">
                  <a:pos x="1636" y="0"/>
                </a:cxn>
                <a:cxn ang="0">
                  <a:pos x="0" y="7"/>
                </a:cxn>
              </a:cxnLst>
              <a:rect l="0" t="0" r="r" b="b"/>
              <a:pathLst>
                <a:path w="1636" h="7">
                  <a:moveTo>
                    <a:pt x="0" y="7"/>
                  </a:moveTo>
                  <a:lnTo>
                    <a:pt x="1636" y="0"/>
                  </a:lnTo>
                  <a:lnTo>
                    <a:pt x="0" y="7"/>
                  </a:lnTo>
                  <a:close/>
                </a:path>
              </a:pathLst>
            </a:custGeom>
            <a:grpFill/>
            <a:ln w="19050">
              <a:solidFill>
                <a:schemeClr val="tx1"/>
              </a:solidFill>
              <a:round/>
              <a:headEnd/>
              <a:tailEnd/>
            </a:ln>
          </p:spPr>
          <p:txBody>
            <a:bodyPr/>
            <a:lstStyle/>
            <a:p>
              <a:pPr>
                <a:defRPr/>
              </a:pPr>
              <a:endParaRPr lang="en-US"/>
            </a:p>
          </p:txBody>
        </p:sp>
        <p:sp>
          <p:nvSpPr>
            <p:cNvPr id="90" name="Line 633"/>
            <p:cNvSpPr>
              <a:spLocks noChangeShapeType="1"/>
            </p:cNvSpPr>
            <p:nvPr/>
          </p:nvSpPr>
          <p:spPr bwMode="auto">
            <a:xfrm flipV="1">
              <a:off x="2444750" y="2417763"/>
              <a:ext cx="2597150" cy="11113"/>
            </a:xfrm>
            <a:prstGeom prst="line">
              <a:avLst/>
            </a:prstGeom>
            <a:grpFill/>
            <a:ln w="19050" cap="flat">
              <a:solidFill>
                <a:srgbClr val="000000"/>
              </a:solidFill>
              <a:prstDash val="solid"/>
              <a:miter lim="800000"/>
              <a:headEnd/>
              <a:tailEnd/>
            </a:ln>
          </p:spPr>
          <p:txBody>
            <a:bodyPr/>
            <a:lstStyle/>
            <a:p>
              <a:pPr>
                <a:defRPr/>
              </a:pPr>
              <a:endParaRPr lang="en-US"/>
            </a:p>
          </p:txBody>
        </p:sp>
        <p:sp>
          <p:nvSpPr>
            <p:cNvPr id="91" name="Line 634"/>
            <p:cNvSpPr>
              <a:spLocks noChangeShapeType="1"/>
            </p:cNvSpPr>
            <p:nvPr/>
          </p:nvSpPr>
          <p:spPr bwMode="auto">
            <a:xfrm>
              <a:off x="4457700" y="2738438"/>
              <a:ext cx="630238" cy="2549525"/>
            </a:xfrm>
            <a:prstGeom prst="line">
              <a:avLst/>
            </a:prstGeom>
            <a:grpFill/>
            <a:ln w="19050" cap="flat">
              <a:solidFill>
                <a:srgbClr val="1B75BC"/>
              </a:solidFill>
              <a:prstDash val="solid"/>
              <a:miter lim="800000"/>
              <a:headEnd/>
              <a:tailEnd/>
            </a:ln>
          </p:spPr>
          <p:txBody>
            <a:bodyPr/>
            <a:lstStyle/>
            <a:p>
              <a:pPr>
                <a:defRPr/>
              </a:pPr>
              <a:endParaRPr lang="en-US"/>
            </a:p>
          </p:txBody>
        </p:sp>
        <p:sp>
          <p:nvSpPr>
            <p:cNvPr id="92" name="Oval 635"/>
            <p:cNvSpPr>
              <a:spLocks noChangeArrowheads="1"/>
            </p:cNvSpPr>
            <p:nvPr/>
          </p:nvSpPr>
          <p:spPr bwMode="auto">
            <a:xfrm>
              <a:off x="2473325" y="4256088"/>
              <a:ext cx="1057275" cy="1044575"/>
            </a:xfrm>
            <a:prstGeom prst="ellipse">
              <a:avLst/>
            </a:prstGeom>
            <a:solidFill>
              <a:schemeClr val="bg1">
                <a:lumMod val="85000"/>
              </a:schemeClr>
            </a:solidFill>
            <a:ln w="19050" cap="flat">
              <a:solidFill>
                <a:srgbClr val="FFF200"/>
              </a:solidFill>
              <a:prstDash val="solid"/>
              <a:miter lim="800000"/>
              <a:headEnd/>
              <a:tailEnd/>
            </a:ln>
          </p:spPr>
          <p:txBody>
            <a:bodyPr/>
            <a:lstStyle/>
            <a:p>
              <a:pPr>
                <a:defRPr/>
              </a:pPr>
              <a:endParaRPr lang="en-US"/>
            </a:p>
          </p:txBody>
        </p:sp>
        <p:sp>
          <p:nvSpPr>
            <p:cNvPr id="93" name="Line 636"/>
            <p:cNvSpPr>
              <a:spLocks noChangeShapeType="1"/>
            </p:cNvSpPr>
            <p:nvPr/>
          </p:nvSpPr>
          <p:spPr bwMode="auto">
            <a:xfrm flipH="1">
              <a:off x="3833813" y="2738438"/>
              <a:ext cx="623888" cy="2562225"/>
            </a:xfrm>
            <a:prstGeom prst="line">
              <a:avLst/>
            </a:prstGeom>
            <a:grpFill/>
            <a:ln w="19050" cap="flat">
              <a:solidFill>
                <a:srgbClr val="1B75BC"/>
              </a:solidFill>
              <a:prstDash val="solid"/>
              <a:miter lim="800000"/>
              <a:headEnd/>
              <a:tailEnd/>
            </a:ln>
          </p:spPr>
          <p:txBody>
            <a:bodyPr/>
            <a:lstStyle/>
            <a:p>
              <a:pPr>
                <a:defRPr/>
              </a:pPr>
              <a:endParaRPr lang="en-US"/>
            </a:p>
          </p:txBody>
        </p:sp>
        <p:sp>
          <p:nvSpPr>
            <p:cNvPr id="94" name="Freeform 637"/>
            <p:cNvSpPr>
              <a:spLocks/>
            </p:cNvSpPr>
            <p:nvPr/>
          </p:nvSpPr>
          <p:spPr bwMode="auto">
            <a:xfrm>
              <a:off x="3886200" y="5270500"/>
              <a:ext cx="1190625" cy="152400"/>
            </a:xfrm>
            <a:custGeom>
              <a:avLst/>
              <a:gdLst/>
              <a:ahLst/>
              <a:cxnLst>
                <a:cxn ang="0">
                  <a:pos x="0" y="0"/>
                </a:cxn>
                <a:cxn ang="0">
                  <a:pos x="102" y="26"/>
                </a:cxn>
                <a:cxn ang="0">
                  <a:pos x="204" y="0"/>
                </a:cxn>
              </a:cxnLst>
              <a:rect l="0" t="0" r="r" b="b"/>
              <a:pathLst>
                <a:path w="204" h="26">
                  <a:moveTo>
                    <a:pt x="0" y="0"/>
                  </a:moveTo>
                  <a:cubicBezTo>
                    <a:pt x="0" y="15"/>
                    <a:pt x="45" y="26"/>
                    <a:pt x="102" y="26"/>
                  </a:cubicBezTo>
                  <a:cubicBezTo>
                    <a:pt x="158" y="26"/>
                    <a:pt x="204" y="15"/>
                    <a:pt x="204" y="0"/>
                  </a:cubicBezTo>
                </a:path>
              </a:pathLst>
            </a:custGeom>
            <a:solidFill>
              <a:schemeClr val="bg1">
                <a:lumMod val="85000"/>
              </a:schemeClr>
            </a:solidFill>
            <a:ln w="19050" cap="flat">
              <a:solidFill>
                <a:srgbClr val="1B75BC"/>
              </a:solidFill>
              <a:prstDash val="solid"/>
              <a:miter lim="800000"/>
              <a:headEnd/>
              <a:tailEnd/>
            </a:ln>
          </p:spPr>
          <p:txBody>
            <a:bodyPr/>
            <a:lstStyle/>
            <a:p>
              <a:pPr>
                <a:defRPr/>
              </a:pPr>
              <a:endParaRPr lang="en-US"/>
            </a:p>
          </p:txBody>
        </p:sp>
        <p:sp>
          <p:nvSpPr>
            <p:cNvPr id="95" name="Oval 638"/>
            <p:cNvSpPr>
              <a:spLocks noChangeArrowheads="1"/>
            </p:cNvSpPr>
            <p:nvPr/>
          </p:nvSpPr>
          <p:spPr bwMode="auto">
            <a:xfrm>
              <a:off x="2992438" y="4594225"/>
              <a:ext cx="1190625" cy="1230313"/>
            </a:xfrm>
            <a:prstGeom prst="ellipse">
              <a:avLst/>
            </a:prstGeom>
            <a:solidFill>
              <a:schemeClr val="bg1">
                <a:lumMod val="85000"/>
              </a:schemeClr>
            </a:solidFill>
            <a:ln w="19050" cap="flat">
              <a:solidFill>
                <a:srgbClr val="4D4D4D"/>
              </a:solidFill>
              <a:prstDash val="solid"/>
              <a:miter lim="800000"/>
              <a:headEnd/>
              <a:tailEnd/>
            </a:ln>
          </p:spPr>
          <p:txBody>
            <a:bodyPr/>
            <a:lstStyle/>
            <a:p>
              <a:pPr>
                <a:defRPr/>
              </a:pPr>
              <a:endParaRPr lang="en-US"/>
            </a:p>
          </p:txBody>
        </p:sp>
      </p:grpSp>
      <p:cxnSp>
        <p:nvCxnSpPr>
          <p:cNvPr id="96" name="Straight Connector 95"/>
          <p:cNvCxnSpPr/>
          <p:nvPr/>
        </p:nvCxnSpPr>
        <p:spPr>
          <a:xfrm>
            <a:off x="2382838" y="3913188"/>
            <a:ext cx="1130300" cy="1023937"/>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5400000">
            <a:off x="2853531" y="5055394"/>
            <a:ext cx="777875" cy="541338"/>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a:off x="1775619" y="4077494"/>
            <a:ext cx="784225" cy="446087"/>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0800000" flipV="1">
            <a:off x="1241425" y="3916363"/>
            <a:ext cx="1138238" cy="566737"/>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flipH="1">
            <a:off x="993775" y="4727575"/>
            <a:ext cx="1082675" cy="587375"/>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1" name="Sun 100"/>
          <p:cNvSpPr/>
          <p:nvPr/>
        </p:nvSpPr>
        <p:spPr>
          <a:xfrm>
            <a:off x="1108991" y="4349054"/>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02" name="Sun 101"/>
          <p:cNvSpPr/>
          <p:nvPr/>
        </p:nvSpPr>
        <p:spPr>
          <a:xfrm>
            <a:off x="2159191" y="3692769"/>
            <a:ext cx="445477" cy="445477"/>
          </a:xfrm>
          <a:prstGeom prst="sun">
            <a:avLst>
              <a:gd name="adj" fmla="val 32937"/>
            </a:avLst>
          </a:prstGeom>
          <a:solidFill>
            <a:srgbClr val="FFFF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03" name="Sun 102"/>
          <p:cNvSpPr/>
          <p:nvPr/>
        </p:nvSpPr>
        <p:spPr>
          <a:xfrm>
            <a:off x="1817719" y="4557061"/>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04" name="Sun 103"/>
          <p:cNvSpPr/>
          <p:nvPr/>
        </p:nvSpPr>
        <p:spPr>
          <a:xfrm>
            <a:off x="2819400" y="5562600"/>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05" name="Sun 104"/>
          <p:cNvSpPr/>
          <p:nvPr/>
        </p:nvSpPr>
        <p:spPr>
          <a:xfrm>
            <a:off x="3376888" y="4799095"/>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06" name="Sun 105"/>
          <p:cNvSpPr/>
          <p:nvPr/>
        </p:nvSpPr>
        <p:spPr>
          <a:xfrm>
            <a:off x="1713318" y="5410200"/>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grpSp>
        <p:nvGrpSpPr>
          <p:cNvPr id="4" name="Group 229"/>
          <p:cNvGrpSpPr>
            <a:grpSpLocks/>
          </p:cNvGrpSpPr>
          <p:nvPr/>
        </p:nvGrpSpPr>
        <p:grpSpPr bwMode="auto">
          <a:xfrm>
            <a:off x="5410200" y="3581400"/>
            <a:ext cx="2895600" cy="2895600"/>
            <a:chOff x="5410200" y="3581400"/>
            <a:chExt cx="2895600" cy="2895600"/>
          </a:xfrm>
        </p:grpSpPr>
        <p:sp>
          <p:nvSpPr>
            <p:cNvPr id="45" name="Oval 25"/>
            <p:cNvSpPr>
              <a:spLocks noChangeArrowheads="1"/>
            </p:cNvSpPr>
            <p:nvPr/>
          </p:nvSpPr>
          <p:spPr bwMode="auto">
            <a:xfrm>
              <a:off x="5867400" y="6248400"/>
              <a:ext cx="101600" cy="49213"/>
            </a:xfrm>
            <a:prstGeom prst="ellipse">
              <a:avLst/>
            </a:prstGeom>
            <a:solidFill>
              <a:schemeClr val="tx1"/>
            </a:solidFill>
            <a:ln w="9525">
              <a:solidFill>
                <a:srgbClr val="FFC000"/>
              </a:solidFill>
              <a:round/>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grpSp>
          <p:nvGrpSpPr>
            <p:cNvPr id="5" name="Group 4"/>
            <p:cNvGrpSpPr>
              <a:grpSpLocks/>
            </p:cNvGrpSpPr>
            <p:nvPr/>
          </p:nvGrpSpPr>
          <p:grpSpPr bwMode="auto">
            <a:xfrm>
              <a:off x="5410200" y="3581400"/>
              <a:ext cx="2895600" cy="2895600"/>
              <a:chOff x="1441450" y="1495425"/>
              <a:chExt cx="4621213" cy="4621213"/>
            </a:xfrm>
          </p:grpSpPr>
          <p:sp>
            <p:nvSpPr>
              <p:cNvPr id="199" name="AutoShape 617"/>
              <p:cNvSpPr>
                <a:spLocks noChangeAspect="1" noChangeArrowheads="1" noTextEdit="1"/>
              </p:cNvSpPr>
              <p:nvPr/>
            </p:nvSpPr>
            <p:spPr bwMode="auto">
              <a:xfrm>
                <a:off x="1441450" y="1495425"/>
                <a:ext cx="4621213" cy="4621213"/>
              </a:xfrm>
              <a:prstGeom prst="rect">
                <a:avLst/>
              </a:prstGeom>
              <a:solidFill>
                <a:schemeClr val="bg1">
                  <a:lumMod val="85000"/>
                </a:schemeClr>
              </a:solidFill>
              <a:ln w="19050">
                <a:solidFill>
                  <a:schemeClr val="tx1"/>
                </a:solidFill>
                <a:miter lim="800000"/>
                <a:headEnd/>
                <a:tailEnd/>
              </a:ln>
              <a:effectLst>
                <a:outerShdw blurRad="50800" dist="38100" dir="2700000" algn="tl" rotWithShape="0">
                  <a:schemeClr val="tx1">
                    <a:alpha val="40000"/>
                  </a:schemeClr>
                </a:outerShdw>
              </a:effectLst>
            </p:spPr>
            <p:txBody>
              <a:bodyPr/>
              <a:lstStyle/>
              <a:p>
                <a:pPr>
                  <a:defRPr/>
                </a:pPr>
                <a:endParaRPr lang="en-US"/>
              </a:p>
            </p:txBody>
          </p:sp>
          <p:sp>
            <p:nvSpPr>
              <p:cNvPr id="4156" name="Freeform 620"/>
              <p:cNvSpPr>
                <a:spLocks/>
              </p:cNvSpPr>
              <p:nvPr/>
            </p:nvSpPr>
            <p:spPr bwMode="auto">
              <a:xfrm>
                <a:off x="1592263" y="5026025"/>
                <a:ext cx="881063" cy="1090613"/>
              </a:xfrm>
              <a:custGeom>
                <a:avLst/>
                <a:gdLst>
                  <a:gd name="T0" fmla="*/ 0 w 555"/>
                  <a:gd name="T1" fmla="*/ 1090613 h 687"/>
                  <a:gd name="T2" fmla="*/ 881063 w 555"/>
                  <a:gd name="T3" fmla="*/ 0 h 687"/>
                  <a:gd name="T4" fmla="*/ 0 w 555"/>
                  <a:gd name="T5" fmla="*/ 1090613 h 687"/>
                  <a:gd name="T6" fmla="*/ 0 60000 65536"/>
                  <a:gd name="T7" fmla="*/ 0 60000 65536"/>
                  <a:gd name="T8" fmla="*/ 0 60000 65536"/>
                  <a:gd name="T9" fmla="*/ 0 w 555"/>
                  <a:gd name="T10" fmla="*/ 0 h 687"/>
                  <a:gd name="T11" fmla="*/ 555 w 555"/>
                  <a:gd name="T12" fmla="*/ 687 h 687"/>
                </a:gdLst>
                <a:ahLst/>
                <a:cxnLst>
                  <a:cxn ang="T6">
                    <a:pos x="T0" y="T1"/>
                  </a:cxn>
                  <a:cxn ang="T7">
                    <a:pos x="T2" y="T3"/>
                  </a:cxn>
                  <a:cxn ang="T8">
                    <a:pos x="T4" y="T5"/>
                  </a:cxn>
                </a:cxnLst>
                <a:rect l="T9" t="T10" r="T11" b="T12"/>
                <a:pathLst>
                  <a:path w="555" h="687">
                    <a:moveTo>
                      <a:pt x="0" y="687"/>
                    </a:moveTo>
                    <a:lnTo>
                      <a:pt x="555" y="0"/>
                    </a:lnTo>
                    <a:lnTo>
                      <a:pt x="0" y="687"/>
                    </a:lnTo>
                    <a:close/>
                  </a:path>
                </a:pathLst>
              </a:custGeom>
              <a:solidFill>
                <a:srgbClr val="ED1C24"/>
              </a:solidFill>
              <a:ln w="19050">
                <a:solidFill>
                  <a:schemeClr val="tx1"/>
                </a:solidFill>
                <a:round/>
                <a:headEnd/>
                <a:tailEnd/>
              </a:ln>
            </p:spPr>
            <p:txBody>
              <a:bodyPr/>
              <a:lstStyle/>
              <a:p>
                <a:endParaRPr lang="en-US"/>
              </a:p>
            </p:txBody>
          </p:sp>
          <p:sp>
            <p:nvSpPr>
              <p:cNvPr id="4157" name="Line 621"/>
              <p:cNvSpPr>
                <a:spLocks noChangeShapeType="1"/>
              </p:cNvSpPr>
              <p:nvPr/>
            </p:nvSpPr>
            <p:spPr bwMode="auto">
              <a:xfrm flipV="1">
                <a:off x="1592263" y="5026025"/>
                <a:ext cx="881063" cy="1090613"/>
              </a:xfrm>
              <a:prstGeom prst="line">
                <a:avLst/>
              </a:prstGeom>
              <a:noFill/>
              <a:ln w="19050">
                <a:solidFill>
                  <a:srgbClr val="39B54A"/>
                </a:solidFill>
                <a:miter lim="800000"/>
                <a:headEnd/>
                <a:tailEnd/>
              </a:ln>
            </p:spPr>
            <p:txBody>
              <a:bodyPr/>
              <a:lstStyle/>
              <a:p>
                <a:endParaRPr lang="en-US"/>
              </a:p>
            </p:txBody>
          </p:sp>
          <p:sp>
            <p:nvSpPr>
              <p:cNvPr id="4158" name="Freeform 622"/>
              <p:cNvSpPr>
                <a:spLocks/>
              </p:cNvSpPr>
              <p:nvPr/>
            </p:nvSpPr>
            <p:spPr bwMode="auto">
              <a:xfrm>
                <a:off x="5024438" y="5026025"/>
                <a:ext cx="979488" cy="1090613"/>
              </a:xfrm>
              <a:custGeom>
                <a:avLst/>
                <a:gdLst>
                  <a:gd name="T0" fmla="*/ 979488 w 617"/>
                  <a:gd name="T1" fmla="*/ 1090613 h 687"/>
                  <a:gd name="T2" fmla="*/ 0 w 617"/>
                  <a:gd name="T3" fmla="*/ 0 h 687"/>
                  <a:gd name="T4" fmla="*/ 979488 w 617"/>
                  <a:gd name="T5" fmla="*/ 1090613 h 687"/>
                  <a:gd name="T6" fmla="*/ 0 60000 65536"/>
                  <a:gd name="T7" fmla="*/ 0 60000 65536"/>
                  <a:gd name="T8" fmla="*/ 0 60000 65536"/>
                  <a:gd name="T9" fmla="*/ 0 w 617"/>
                  <a:gd name="T10" fmla="*/ 0 h 687"/>
                  <a:gd name="T11" fmla="*/ 617 w 617"/>
                  <a:gd name="T12" fmla="*/ 687 h 687"/>
                </a:gdLst>
                <a:ahLst/>
                <a:cxnLst>
                  <a:cxn ang="T6">
                    <a:pos x="T0" y="T1"/>
                  </a:cxn>
                  <a:cxn ang="T7">
                    <a:pos x="T2" y="T3"/>
                  </a:cxn>
                  <a:cxn ang="T8">
                    <a:pos x="T4" y="T5"/>
                  </a:cxn>
                </a:cxnLst>
                <a:rect l="T9" t="T10" r="T11" b="T12"/>
                <a:pathLst>
                  <a:path w="617" h="687">
                    <a:moveTo>
                      <a:pt x="617" y="687"/>
                    </a:moveTo>
                    <a:lnTo>
                      <a:pt x="0" y="0"/>
                    </a:lnTo>
                    <a:lnTo>
                      <a:pt x="617" y="687"/>
                    </a:lnTo>
                    <a:close/>
                  </a:path>
                </a:pathLst>
              </a:custGeom>
              <a:solidFill>
                <a:srgbClr val="ED1C24"/>
              </a:solidFill>
              <a:ln w="19050">
                <a:solidFill>
                  <a:schemeClr val="tx1"/>
                </a:solidFill>
                <a:round/>
                <a:headEnd/>
                <a:tailEnd/>
              </a:ln>
            </p:spPr>
            <p:txBody>
              <a:bodyPr/>
              <a:lstStyle/>
              <a:p>
                <a:endParaRPr lang="en-US"/>
              </a:p>
            </p:txBody>
          </p:sp>
          <p:sp>
            <p:nvSpPr>
              <p:cNvPr id="4159" name="Line 623"/>
              <p:cNvSpPr>
                <a:spLocks noChangeShapeType="1"/>
              </p:cNvSpPr>
              <p:nvPr/>
            </p:nvSpPr>
            <p:spPr bwMode="auto">
              <a:xfrm flipH="1" flipV="1">
                <a:off x="5024438" y="5026025"/>
                <a:ext cx="979488" cy="1090613"/>
              </a:xfrm>
              <a:prstGeom prst="line">
                <a:avLst/>
              </a:prstGeom>
              <a:noFill/>
              <a:ln w="19050">
                <a:solidFill>
                  <a:srgbClr val="ED1C24"/>
                </a:solidFill>
                <a:miter lim="800000"/>
                <a:headEnd/>
                <a:tailEnd/>
              </a:ln>
            </p:spPr>
            <p:txBody>
              <a:bodyPr/>
              <a:lstStyle/>
              <a:p>
                <a:endParaRPr lang="en-US"/>
              </a:p>
            </p:txBody>
          </p:sp>
          <p:sp>
            <p:nvSpPr>
              <p:cNvPr id="4160" name="Freeform 624"/>
              <p:cNvSpPr>
                <a:spLocks/>
              </p:cNvSpPr>
              <p:nvPr/>
            </p:nvSpPr>
            <p:spPr bwMode="auto">
              <a:xfrm>
                <a:off x="5024438" y="2417763"/>
                <a:ext cx="17463" cy="2608263"/>
              </a:xfrm>
              <a:custGeom>
                <a:avLst/>
                <a:gdLst>
                  <a:gd name="T0" fmla="*/ 0 w 11"/>
                  <a:gd name="T1" fmla="*/ 2608263 h 1643"/>
                  <a:gd name="T2" fmla="*/ 17463 w 11"/>
                  <a:gd name="T3" fmla="*/ 0 h 1643"/>
                  <a:gd name="T4" fmla="*/ 0 w 11"/>
                  <a:gd name="T5" fmla="*/ 2608263 h 1643"/>
                  <a:gd name="T6" fmla="*/ 0 60000 65536"/>
                  <a:gd name="T7" fmla="*/ 0 60000 65536"/>
                  <a:gd name="T8" fmla="*/ 0 60000 65536"/>
                  <a:gd name="T9" fmla="*/ 0 w 11"/>
                  <a:gd name="T10" fmla="*/ 0 h 1643"/>
                  <a:gd name="T11" fmla="*/ 11 w 11"/>
                  <a:gd name="T12" fmla="*/ 1643 h 1643"/>
                </a:gdLst>
                <a:ahLst/>
                <a:cxnLst>
                  <a:cxn ang="T6">
                    <a:pos x="T0" y="T1"/>
                  </a:cxn>
                  <a:cxn ang="T7">
                    <a:pos x="T2" y="T3"/>
                  </a:cxn>
                  <a:cxn ang="T8">
                    <a:pos x="T4" y="T5"/>
                  </a:cxn>
                </a:cxnLst>
                <a:rect l="T9" t="T10" r="T11" b="T12"/>
                <a:pathLst>
                  <a:path w="11" h="1643">
                    <a:moveTo>
                      <a:pt x="0" y="1643"/>
                    </a:moveTo>
                    <a:lnTo>
                      <a:pt x="11" y="0"/>
                    </a:lnTo>
                    <a:lnTo>
                      <a:pt x="0" y="1643"/>
                    </a:lnTo>
                    <a:close/>
                  </a:path>
                </a:pathLst>
              </a:custGeom>
              <a:solidFill>
                <a:srgbClr val="ED1C24"/>
              </a:solidFill>
              <a:ln w="19050">
                <a:solidFill>
                  <a:schemeClr val="tx1"/>
                </a:solidFill>
                <a:round/>
                <a:headEnd/>
                <a:tailEnd/>
              </a:ln>
            </p:spPr>
            <p:txBody>
              <a:bodyPr/>
              <a:lstStyle/>
              <a:p>
                <a:endParaRPr lang="en-US"/>
              </a:p>
            </p:txBody>
          </p:sp>
          <p:sp>
            <p:nvSpPr>
              <p:cNvPr id="4161" name="Line 625"/>
              <p:cNvSpPr>
                <a:spLocks noChangeShapeType="1"/>
              </p:cNvSpPr>
              <p:nvPr/>
            </p:nvSpPr>
            <p:spPr bwMode="auto">
              <a:xfrm flipV="1">
                <a:off x="5024438" y="2417763"/>
                <a:ext cx="17463" cy="2608263"/>
              </a:xfrm>
              <a:prstGeom prst="line">
                <a:avLst/>
              </a:prstGeom>
              <a:noFill/>
              <a:ln w="19050">
                <a:solidFill>
                  <a:srgbClr val="ED1C24"/>
                </a:solidFill>
                <a:miter lim="800000"/>
                <a:headEnd/>
                <a:tailEnd/>
              </a:ln>
            </p:spPr>
            <p:txBody>
              <a:bodyPr/>
              <a:lstStyle/>
              <a:p>
                <a:endParaRPr lang="en-US"/>
              </a:p>
            </p:txBody>
          </p:sp>
          <p:sp>
            <p:nvSpPr>
              <p:cNvPr id="4162" name="Freeform 626"/>
              <p:cNvSpPr>
                <a:spLocks/>
              </p:cNvSpPr>
              <p:nvPr/>
            </p:nvSpPr>
            <p:spPr bwMode="auto">
              <a:xfrm>
                <a:off x="5041900" y="1665288"/>
                <a:ext cx="1008063" cy="752475"/>
              </a:xfrm>
              <a:custGeom>
                <a:avLst/>
                <a:gdLst>
                  <a:gd name="T0" fmla="*/ 0 w 635"/>
                  <a:gd name="T1" fmla="*/ 752475 h 474"/>
                  <a:gd name="T2" fmla="*/ 1008063 w 635"/>
                  <a:gd name="T3" fmla="*/ 0 h 474"/>
                  <a:gd name="T4" fmla="*/ 0 w 635"/>
                  <a:gd name="T5" fmla="*/ 752475 h 474"/>
                  <a:gd name="T6" fmla="*/ 0 60000 65536"/>
                  <a:gd name="T7" fmla="*/ 0 60000 65536"/>
                  <a:gd name="T8" fmla="*/ 0 60000 65536"/>
                  <a:gd name="T9" fmla="*/ 0 w 635"/>
                  <a:gd name="T10" fmla="*/ 0 h 474"/>
                  <a:gd name="T11" fmla="*/ 635 w 635"/>
                  <a:gd name="T12" fmla="*/ 474 h 474"/>
                </a:gdLst>
                <a:ahLst/>
                <a:cxnLst>
                  <a:cxn ang="T6">
                    <a:pos x="T0" y="T1"/>
                  </a:cxn>
                  <a:cxn ang="T7">
                    <a:pos x="T2" y="T3"/>
                  </a:cxn>
                  <a:cxn ang="T8">
                    <a:pos x="T4" y="T5"/>
                  </a:cxn>
                </a:cxnLst>
                <a:rect l="T9" t="T10" r="T11" b="T12"/>
                <a:pathLst>
                  <a:path w="635" h="474">
                    <a:moveTo>
                      <a:pt x="0" y="474"/>
                    </a:moveTo>
                    <a:lnTo>
                      <a:pt x="635" y="0"/>
                    </a:lnTo>
                    <a:lnTo>
                      <a:pt x="0" y="474"/>
                    </a:lnTo>
                    <a:close/>
                  </a:path>
                </a:pathLst>
              </a:custGeom>
              <a:solidFill>
                <a:srgbClr val="ED1C24"/>
              </a:solidFill>
              <a:ln w="19050">
                <a:solidFill>
                  <a:schemeClr val="tx1"/>
                </a:solidFill>
                <a:round/>
                <a:headEnd/>
                <a:tailEnd/>
              </a:ln>
            </p:spPr>
            <p:txBody>
              <a:bodyPr/>
              <a:lstStyle/>
              <a:p>
                <a:endParaRPr lang="en-US"/>
              </a:p>
            </p:txBody>
          </p:sp>
          <p:sp>
            <p:nvSpPr>
              <p:cNvPr id="4163" name="Line 627"/>
              <p:cNvSpPr>
                <a:spLocks noChangeShapeType="1"/>
              </p:cNvSpPr>
              <p:nvPr/>
            </p:nvSpPr>
            <p:spPr bwMode="auto">
              <a:xfrm flipV="1">
                <a:off x="5041900" y="1665288"/>
                <a:ext cx="1008063" cy="752475"/>
              </a:xfrm>
              <a:prstGeom prst="line">
                <a:avLst/>
              </a:prstGeom>
              <a:noFill/>
              <a:ln w="19050">
                <a:solidFill>
                  <a:srgbClr val="ED1C24"/>
                </a:solidFill>
                <a:miter lim="800000"/>
                <a:headEnd/>
                <a:tailEnd/>
              </a:ln>
            </p:spPr>
            <p:txBody>
              <a:bodyPr/>
              <a:lstStyle/>
              <a:p>
                <a:endParaRPr lang="en-US"/>
              </a:p>
            </p:txBody>
          </p:sp>
          <p:sp>
            <p:nvSpPr>
              <p:cNvPr id="4164" name="Freeform 628"/>
              <p:cNvSpPr>
                <a:spLocks/>
              </p:cNvSpPr>
              <p:nvPr/>
            </p:nvSpPr>
            <p:spPr bwMode="auto">
              <a:xfrm>
                <a:off x="2444750" y="2428875"/>
                <a:ext cx="28575" cy="2597150"/>
              </a:xfrm>
              <a:custGeom>
                <a:avLst/>
                <a:gdLst>
                  <a:gd name="T0" fmla="*/ 28575 w 18"/>
                  <a:gd name="T1" fmla="*/ 2597150 h 1636"/>
                  <a:gd name="T2" fmla="*/ 0 w 18"/>
                  <a:gd name="T3" fmla="*/ 0 h 1636"/>
                  <a:gd name="T4" fmla="*/ 28575 w 18"/>
                  <a:gd name="T5" fmla="*/ 2597150 h 1636"/>
                  <a:gd name="T6" fmla="*/ 0 60000 65536"/>
                  <a:gd name="T7" fmla="*/ 0 60000 65536"/>
                  <a:gd name="T8" fmla="*/ 0 60000 65536"/>
                  <a:gd name="T9" fmla="*/ 0 w 18"/>
                  <a:gd name="T10" fmla="*/ 0 h 1636"/>
                  <a:gd name="T11" fmla="*/ 18 w 18"/>
                  <a:gd name="T12" fmla="*/ 1636 h 1636"/>
                </a:gdLst>
                <a:ahLst/>
                <a:cxnLst>
                  <a:cxn ang="T6">
                    <a:pos x="T0" y="T1"/>
                  </a:cxn>
                  <a:cxn ang="T7">
                    <a:pos x="T2" y="T3"/>
                  </a:cxn>
                  <a:cxn ang="T8">
                    <a:pos x="T4" y="T5"/>
                  </a:cxn>
                </a:cxnLst>
                <a:rect l="T9" t="T10" r="T11" b="T12"/>
                <a:pathLst>
                  <a:path w="18" h="1636">
                    <a:moveTo>
                      <a:pt x="18" y="1636"/>
                    </a:moveTo>
                    <a:lnTo>
                      <a:pt x="0" y="0"/>
                    </a:lnTo>
                    <a:lnTo>
                      <a:pt x="18" y="1636"/>
                    </a:lnTo>
                    <a:close/>
                  </a:path>
                </a:pathLst>
              </a:custGeom>
              <a:solidFill>
                <a:srgbClr val="ED1C24"/>
              </a:solidFill>
              <a:ln w="19050">
                <a:solidFill>
                  <a:schemeClr val="tx1"/>
                </a:solidFill>
                <a:round/>
                <a:headEnd/>
                <a:tailEnd/>
              </a:ln>
            </p:spPr>
            <p:txBody>
              <a:bodyPr/>
              <a:lstStyle/>
              <a:p>
                <a:endParaRPr lang="en-US"/>
              </a:p>
            </p:txBody>
          </p:sp>
          <p:sp>
            <p:nvSpPr>
              <p:cNvPr id="4165" name="Line 629"/>
              <p:cNvSpPr>
                <a:spLocks noChangeShapeType="1"/>
              </p:cNvSpPr>
              <p:nvPr/>
            </p:nvSpPr>
            <p:spPr bwMode="auto">
              <a:xfrm flipH="1" flipV="1">
                <a:off x="2444750" y="2428875"/>
                <a:ext cx="28575" cy="2597150"/>
              </a:xfrm>
              <a:prstGeom prst="line">
                <a:avLst/>
              </a:prstGeom>
              <a:noFill/>
              <a:ln w="19050">
                <a:solidFill>
                  <a:srgbClr val="39B54A"/>
                </a:solidFill>
                <a:miter lim="800000"/>
                <a:headEnd/>
                <a:tailEnd/>
              </a:ln>
            </p:spPr>
            <p:txBody>
              <a:bodyPr/>
              <a:lstStyle/>
              <a:p>
                <a:endParaRPr lang="en-US"/>
              </a:p>
            </p:txBody>
          </p:sp>
          <p:sp>
            <p:nvSpPr>
              <p:cNvPr id="4166" name="Freeform 630"/>
              <p:cNvSpPr>
                <a:spLocks/>
              </p:cNvSpPr>
              <p:nvPr/>
            </p:nvSpPr>
            <p:spPr bwMode="auto">
              <a:xfrm>
                <a:off x="1452563" y="1600200"/>
                <a:ext cx="992188" cy="828675"/>
              </a:xfrm>
              <a:custGeom>
                <a:avLst/>
                <a:gdLst>
                  <a:gd name="T0" fmla="*/ 992188 w 625"/>
                  <a:gd name="T1" fmla="*/ 828675 h 522"/>
                  <a:gd name="T2" fmla="*/ 0 w 625"/>
                  <a:gd name="T3" fmla="*/ 0 h 522"/>
                  <a:gd name="T4" fmla="*/ 992188 w 625"/>
                  <a:gd name="T5" fmla="*/ 828675 h 522"/>
                  <a:gd name="T6" fmla="*/ 0 60000 65536"/>
                  <a:gd name="T7" fmla="*/ 0 60000 65536"/>
                  <a:gd name="T8" fmla="*/ 0 60000 65536"/>
                  <a:gd name="T9" fmla="*/ 0 w 625"/>
                  <a:gd name="T10" fmla="*/ 0 h 522"/>
                  <a:gd name="T11" fmla="*/ 625 w 625"/>
                  <a:gd name="T12" fmla="*/ 522 h 522"/>
                </a:gdLst>
                <a:ahLst/>
                <a:cxnLst>
                  <a:cxn ang="T6">
                    <a:pos x="T0" y="T1"/>
                  </a:cxn>
                  <a:cxn ang="T7">
                    <a:pos x="T2" y="T3"/>
                  </a:cxn>
                  <a:cxn ang="T8">
                    <a:pos x="T4" y="T5"/>
                  </a:cxn>
                </a:cxnLst>
                <a:rect l="T9" t="T10" r="T11" b="T12"/>
                <a:pathLst>
                  <a:path w="625" h="522">
                    <a:moveTo>
                      <a:pt x="625" y="522"/>
                    </a:moveTo>
                    <a:lnTo>
                      <a:pt x="0" y="0"/>
                    </a:lnTo>
                    <a:lnTo>
                      <a:pt x="625" y="522"/>
                    </a:lnTo>
                    <a:close/>
                  </a:path>
                </a:pathLst>
              </a:custGeom>
              <a:solidFill>
                <a:srgbClr val="ED1C24"/>
              </a:solidFill>
              <a:ln w="19050">
                <a:solidFill>
                  <a:schemeClr val="tx1"/>
                </a:solidFill>
                <a:round/>
                <a:headEnd/>
                <a:tailEnd/>
              </a:ln>
            </p:spPr>
            <p:txBody>
              <a:bodyPr/>
              <a:lstStyle/>
              <a:p>
                <a:endParaRPr lang="en-US"/>
              </a:p>
            </p:txBody>
          </p:sp>
          <p:sp>
            <p:nvSpPr>
              <p:cNvPr id="4167" name="Line 631"/>
              <p:cNvSpPr>
                <a:spLocks noChangeShapeType="1"/>
              </p:cNvSpPr>
              <p:nvPr/>
            </p:nvSpPr>
            <p:spPr bwMode="auto">
              <a:xfrm flipH="1" flipV="1">
                <a:off x="1452563" y="1600200"/>
                <a:ext cx="992188" cy="828675"/>
              </a:xfrm>
              <a:prstGeom prst="line">
                <a:avLst/>
              </a:prstGeom>
              <a:noFill/>
              <a:ln w="19050">
                <a:solidFill>
                  <a:srgbClr val="39B54A"/>
                </a:solidFill>
                <a:miter lim="800000"/>
                <a:headEnd/>
                <a:tailEnd/>
              </a:ln>
            </p:spPr>
            <p:txBody>
              <a:bodyPr/>
              <a:lstStyle/>
              <a:p>
                <a:endParaRPr lang="en-US"/>
              </a:p>
            </p:txBody>
          </p:sp>
          <p:sp>
            <p:nvSpPr>
              <p:cNvPr id="4168" name="Freeform 632"/>
              <p:cNvSpPr>
                <a:spLocks/>
              </p:cNvSpPr>
              <p:nvPr/>
            </p:nvSpPr>
            <p:spPr bwMode="auto">
              <a:xfrm>
                <a:off x="2444750" y="2417763"/>
                <a:ext cx="2597150" cy="11113"/>
              </a:xfrm>
              <a:custGeom>
                <a:avLst/>
                <a:gdLst>
                  <a:gd name="T0" fmla="*/ 0 w 1636"/>
                  <a:gd name="T1" fmla="*/ 11113 h 7"/>
                  <a:gd name="T2" fmla="*/ 2597150 w 1636"/>
                  <a:gd name="T3" fmla="*/ 0 h 7"/>
                  <a:gd name="T4" fmla="*/ 0 w 1636"/>
                  <a:gd name="T5" fmla="*/ 11113 h 7"/>
                  <a:gd name="T6" fmla="*/ 0 60000 65536"/>
                  <a:gd name="T7" fmla="*/ 0 60000 65536"/>
                  <a:gd name="T8" fmla="*/ 0 60000 65536"/>
                  <a:gd name="T9" fmla="*/ 0 w 1636"/>
                  <a:gd name="T10" fmla="*/ 0 h 7"/>
                  <a:gd name="T11" fmla="*/ 1636 w 1636"/>
                  <a:gd name="T12" fmla="*/ 7 h 7"/>
                </a:gdLst>
                <a:ahLst/>
                <a:cxnLst>
                  <a:cxn ang="T6">
                    <a:pos x="T0" y="T1"/>
                  </a:cxn>
                  <a:cxn ang="T7">
                    <a:pos x="T2" y="T3"/>
                  </a:cxn>
                  <a:cxn ang="T8">
                    <a:pos x="T4" y="T5"/>
                  </a:cxn>
                </a:cxnLst>
                <a:rect l="T9" t="T10" r="T11" b="T12"/>
                <a:pathLst>
                  <a:path w="1636" h="7">
                    <a:moveTo>
                      <a:pt x="0" y="7"/>
                    </a:moveTo>
                    <a:lnTo>
                      <a:pt x="1636" y="0"/>
                    </a:lnTo>
                    <a:lnTo>
                      <a:pt x="0" y="7"/>
                    </a:lnTo>
                    <a:close/>
                  </a:path>
                </a:pathLst>
              </a:custGeom>
              <a:solidFill>
                <a:srgbClr val="ED1C24"/>
              </a:solidFill>
              <a:ln w="19050">
                <a:solidFill>
                  <a:schemeClr val="tx1"/>
                </a:solidFill>
                <a:round/>
                <a:headEnd/>
                <a:tailEnd/>
              </a:ln>
            </p:spPr>
            <p:txBody>
              <a:bodyPr/>
              <a:lstStyle/>
              <a:p>
                <a:endParaRPr lang="en-US"/>
              </a:p>
            </p:txBody>
          </p:sp>
          <p:sp>
            <p:nvSpPr>
              <p:cNvPr id="4169" name="Line 633"/>
              <p:cNvSpPr>
                <a:spLocks noChangeShapeType="1"/>
              </p:cNvSpPr>
              <p:nvPr/>
            </p:nvSpPr>
            <p:spPr bwMode="auto">
              <a:xfrm flipV="1">
                <a:off x="2444750" y="2417763"/>
                <a:ext cx="2597150" cy="11113"/>
              </a:xfrm>
              <a:prstGeom prst="line">
                <a:avLst/>
              </a:prstGeom>
              <a:noFill/>
              <a:ln w="19050">
                <a:solidFill>
                  <a:srgbClr val="000000"/>
                </a:solidFill>
                <a:miter lim="800000"/>
                <a:headEnd/>
                <a:tailEnd/>
              </a:ln>
            </p:spPr>
            <p:txBody>
              <a:bodyPr/>
              <a:lstStyle/>
              <a:p>
                <a:endParaRPr lang="en-US"/>
              </a:p>
            </p:txBody>
          </p:sp>
          <p:sp>
            <p:nvSpPr>
              <p:cNvPr id="4170" name="Line 634"/>
              <p:cNvSpPr>
                <a:spLocks noChangeShapeType="1"/>
              </p:cNvSpPr>
              <p:nvPr/>
            </p:nvSpPr>
            <p:spPr bwMode="auto">
              <a:xfrm>
                <a:off x="4457700" y="2738438"/>
                <a:ext cx="630238" cy="2549525"/>
              </a:xfrm>
              <a:prstGeom prst="line">
                <a:avLst/>
              </a:prstGeom>
              <a:noFill/>
              <a:ln w="19050">
                <a:solidFill>
                  <a:srgbClr val="1B75BC"/>
                </a:solidFill>
                <a:miter lim="800000"/>
                <a:headEnd/>
                <a:tailEnd/>
              </a:ln>
            </p:spPr>
            <p:txBody>
              <a:bodyPr/>
              <a:lstStyle/>
              <a:p>
                <a:endParaRPr lang="en-US"/>
              </a:p>
            </p:txBody>
          </p:sp>
          <p:sp>
            <p:nvSpPr>
              <p:cNvPr id="4171" name="Oval 635"/>
              <p:cNvSpPr>
                <a:spLocks noChangeArrowheads="1"/>
              </p:cNvSpPr>
              <p:nvPr/>
            </p:nvSpPr>
            <p:spPr bwMode="auto">
              <a:xfrm>
                <a:off x="2473325" y="4256088"/>
                <a:ext cx="1057275" cy="1044575"/>
              </a:xfrm>
              <a:prstGeom prst="ellipse">
                <a:avLst/>
              </a:prstGeom>
              <a:noFill/>
              <a:ln w="19050">
                <a:solidFill>
                  <a:srgbClr val="FFF200"/>
                </a:solidFill>
                <a:miter lim="800000"/>
                <a:headEnd/>
                <a:tailEnd/>
              </a:ln>
            </p:spPr>
            <p:txBody>
              <a:bodyPr/>
              <a:lstStyle/>
              <a:p>
                <a:endParaRPr lang="en-US"/>
              </a:p>
            </p:txBody>
          </p:sp>
          <p:sp>
            <p:nvSpPr>
              <p:cNvPr id="4172" name="Line 636"/>
              <p:cNvSpPr>
                <a:spLocks noChangeShapeType="1"/>
              </p:cNvSpPr>
              <p:nvPr/>
            </p:nvSpPr>
            <p:spPr bwMode="auto">
              <a:xfrm flipH="1">
                <a:off x="3833813" y="2738438"/>
                <a:ext cx="623888" cy="2562225"/>
              </a:xfrm>
              <a:prstGeom prst="line">
                <a:avLst/>
              </a:prstGeom>
              <a:noFill/>
              <a:ln w="19050">
                <a:solidFill>
                  <a:srgbClr val="1B75BC"/>
                </a:solidFill>
                <a:miter lim="800000"/>
                <a:headEnd/>
                <a:tailEnd/>
              </a:ln>
            </p:spPr>
            <p:txBody>
              <a:bodyPr/>
              <a:lstStyle/>
              <a:p>
                <a:endParaRPr lang="en-US"/>
              </a:p>
            </p:txBody>
          </p:sp>
          <p:sp>
            <p:nvSpPr>
              <p:cNvPr id="4173" name="Freeform 637"/>
              <p:cNvSpPr>
                <a:spLocks/>
              </p:cNvSpPr>
              <p:nvPr/>
            </p:nvSpPr>
            <p:spPr bwMode="auto">
              <a:xfrm>
                <a:off x="3886200" y="5270500"/>
                <a:ext cx="1190625" cy="152400"/>
              </a:xfrm>
              <a:custGeom>
                <a:avLst/>
                <a:gdLst>
                  <a:gd name="T0" fmla="*/ 0 w 204"/>
                  <a:gd name="T1" fmla="*/ 0 h 26"/>
                  <a:gd name="T2" fmla="*/ 595313 w 204"/>
                  <a:gd name="T3" fmla="*/ 152400 h 26"/>
                  <a:gd name="T4" fmla="*/ 1190625 w 204"/>
                  <a:gd name="T5" fmla="*/ 0 h 26"/>
                  <a:gd name="T6" fmla="*/ 0 60000 65536"/>
                  <a:gd name="T7" fmla="*/ 0 60000 65536"/>
                  <a:gd name="T8" fmla="*/ 0 60000 65536"/>
                  <a:gd name="T9" fmla="*/ 0 w 204"/>
                  <a:gd name="T10" fmla="*/ 0 h 26"/>
                  <a:gd name="T11" fmla="*/ 204 w 204"/>
                  <a:gd name="T12" fmla="*/ 26 h 26"/>
                </a:gdLst>
                <a:ahLst/>
                <a:cxnLst>
                  <a:cxn ang="T6">
                    <a:pos x="T0" y="T1"/>
                  </a:cxn>
                  <a:cxn ang="T7">
                    <a:pos x="T2" y="T3"/>
                  </a:cxn>
                  <a:cxn ang="T8">
                    <a:pos x="T4" y="T5"/>
                  </a:cxn>
                </a:cxnLst>
                <a:rect l="T9" t="T10" r="T11" b="T12"/>
                <a:pathLst>
                  <a:path w="204" h="26">
                    <a:moveTo>
                      <a:pt x="0" y="0"/>
                    </a:moveTo>
                    <a:cubicBezTo>
                      <a:pt x="0" y="15"/>
                      <a:pt x="45" y="26"/>
                      <a:pt x="102" y="26"/>
                    </a:cubicBezTo>
                    <a:cubicBezTo>
                      <a:pt x="158" y="26"/>
                      <a:pt x="204" y="15"/>
                      <a:pt x="204" y="0"/>
                    </a:cubicBezTo>
                  </a:path>
                </a:pathLst>
              </a:custGeom>
              <a:noFill/>
              <a:ln w="19050" cap="flat">
                <a:solidFill>
                  <a:srgbClr val="1B75BC"/>
                </a:solidFill>
                <a:prstDash val="solid"/>
                <a:miter lim="800000"/>
                <a:headEnd/>
                <a:tailEnd/>
              </a:ln>
            </p:spPr>
            <p:txBody>
              <a:bodyPr/>
              <a:lstStyle/>
              <a:p>
                <a:endParaRPr lang="en-US"/>
              </a:p>
            </p:txBody>
          </p:sp>
          <p:sp>
            <p:nvSpPr>
              <p:cNvPr id="218" name="Oval 638"/>
              <p:cNvSpPr>
                <a:spLocks noChangeArrowheads="1"/>
              </p:cNvSpPr>
              <p:nvPr/>
            </p:nvSpPr>
            <p:spPr bwMode="auto">
              <a:xfrm>
                <a:off x="2991989" y="4593969"/>
                <a:ext cx="1190773" cy="1231310"/>
              </a:xfrm>
              <a:prstGeom prst="ellipse">
                <a:avLst/>
              </a:prstGeom>
              <a:solidFill>
                <a:schemeClr val="bg1">
                  <a:lumMod val="85000"/>
                </a:schemeClr>
              </a:solidFill>
              <a:ln w="19050" cap="flat">
                <a:solidFill>
                  <a:srgbClr val="4D4D4D"/>
                </a:solidFill>
                <a:prstDash val="solid"/>
                <a:miter lim="800000"/>
                <a:headEnd/>
                <a:tailEnd/>
              </a:ln>
            </p:spPr>
            <p:txBody>
              <a:bodyPr/>
              <a:lstStyle/>
              <a:p>
                <a:pPr>
                  <a:defRPr/>
                </a:pPr>
                <a:endParaRPr lang="en-US"/>
              </a:p>
            </p:txBody>
          </p:sp>
        </p:grpSp>
        <p:sp>
          <p:nvSpPr>
            <p:cNvPr id="224" name="Sun 223"/>
            <p:cNvSpPr/>
            <p:nvPr/>
          </p:nvSpPr>
          <p:spPr>
            <a:xfrm>
              <a:off x="5528591" y="4349054"/>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225" name="Sun 224"/>
            <p:cNvSpPr/>
            <p:nvPr/>
          </p:nvSpPr>
          <p:spPr>
            <a:xfrm>
              <a:off x="6578791" y="3692769"/>
              <a:ext cx="445477" cy="445477"/>
            </a:xfrm>
            <a:prstGeom prst="sun">
              <a:avLst>
                <a:gd name="adj" fmla="val 32937"/>
              </a:avLst>
            </a:prstGeom>
            <a:solidFill>
              <a:srgbClr val="FFFF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226" name="Sun 225"/>
            <p:cNvSpPr/>
            <p:nvPr/>
          </p:nvSpPr>
          <p:spPr>
            <a:xfrm>
              <a:off x="6237319" y="4557061"/>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227" name="Sun 226"/>
            <p:cNvSpPr/>
            <p:nvPr/>
          </p:nvSpPr>
          <p:spPr>
            <a:xfrm>
              <a:off x="7239000" y="5562600"/>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228" name="Sun 227"/>
            <p:cNvSpPr/>
            <p:nvPr/>
          </p:nvSpPr>
          <p:spPr>
            <a:xfrm>
              <a:off x="7796488" y="4799095"/>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229" name="Sun 228"/>
            <p:cNvSpPr/>
            <p:nvPr/>
          </p:nvSpPr>
          <p:spPr>
            <a:xfrm>
              <a:off x="6132918" y="5410200"/>
              <a:ext cx="267881" cy="267881"/>
            </a:xfrm>
            <a:prstGeom prst="sun">
              <a:avLst>
                <a:gd name="adj" fmla="val 34166"/>
              </a:avLst>
            </a:prstGeom>
            <a:solidFill>
              <a:srgbClr val="FFC000"/>
            </a:solidFill>
            <a:ln w="635">
              <a:solidFill>
                <a:schemeClr val="bg1"/>
              </a:solid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grpSp>
      <p:sp>
        <p:nvSpPr>
          <p:cNvPr id="231" name="Oval 230"/>
          <p:cNvSpPr>
            <a:spLocks noChangeArrowheads="1"/>
          </p:cNvSpPr>
          <p:nvPr/>
        </p:nvSpPr>
        <p:spPr bwMode="auto">
          <a:xfrm>
            <a:off x="5943600" y="6172200"/>
            <a:ext cx="228600" cy="76200"/>
          </a:xfrm>
          <a:prstGeom prst="ellipse">
            <a:avLst/>
          </a:prstGeom>
          <a:solidFill>
            <a:schemeClr val="accent1"/>
          </a:solidFill>
          <a:ln w="9525" algn="ctr">
            <a:solidFill>
              <a:schemeClr val="tx1"/>
            </a:solidFill>
            <a:round/>
            <a:headEnd/>
            <a:tailEnd/>
          </a:ln>
        </p:spPr>
        <p:txBody>
          <a:bodyPr/>
          <a:lstStyle/>
          <a:p>
            <a:pPr eaLnBrk="0" hangingPunct="0"/>
            <a:endParaRPr lang="en-US">
              <a:latin typeface="Arial" charset="0"/>
            </a:endParaRPr>
          </a:p>
        </p:txBody>
      </p:sp>
      <p:cxnSp>
        <p:nvCxnSpPr>
          <p:cNvPr id="232" name="Straight Connector 231"/>
          <p:cNvCxnSpPr/>
          <p:nvPr/>
        </p:nvCxnSpPr>
        <p:spPr>
          <a:xfrm rot="5400000">
            <a:off x="5287962" y="4699001"/>
            <a:ext cx="2297113" cy="722312"/>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rot="5400000">
            <a:off x="5826126" y="5780087"/>
            <a:ext cx="677862" cy="195263"/>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5468144" y="5298282"/>
            <a:ext cx="1511300" cy="290512"/>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16200000" flipH="1">
            <a:off x="5004594" y="5144294"/>
            <a:ext cx="1725612" cy="412750"/>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10800000" flipV="1">
            <a:off x="6062663" y="4926013"/>
            <a:ext cx="1865312" cy="1289050"/>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0800000" flipV="1">
            <a:off x="6073775" y="5697538"/>
            <a:ext cx="1293813" cy="512762"/>
          </a:xfrm>
          <a:prstGeom prst="line">
            <a:avLst/>
          </a:prstGeom>
          <a:ln w="6350">
            <a:solidFill>
              <a:schemeClr val="tx1">
                <a:lumMod val="50000"/>
              </a:schemeClr>
            </a:solidFill>
            <a:tailEnd type="none"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fade">
                                      <p:cBhvr>
                                        <p:cTn id="13" dur="500"/>
                                        <p:tgtEl>
                                          <p:spTgt spid="102"/>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wipe(up)">
                                      <p:cBhvr>
                                        <p:cTn id="17" dur="500"/>
                                        <p:tgtEl>
                                          <p:spTgt spid="9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fade">
                                      <p:cBhvr>
                                        <p:cTn id="21" dur="500"/>
                                        <p:tgtEl>
                                          <p:spTgt spid="101"/>
                                        </p:tgtEl>
                                      </p:cBhvr>
                                    </p:animEffect>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wipe(up)">
                                      <p:cBhvr>
                                        <p:cTn id="25" dur="500"/>
                                        <p:tgtEl>
                                          <p:spTgt spid="100"/>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06"/>
                                        </p:tgtEl>
                                        <p:attrNameLst>
                                          <p:attrName>style.visibility</p:attrName>
                                        </p:attrNameLst>
                                      </p:cBhvr>
                                      <p:to>
                                        <p:strVal val="visible"/>
                                      </p:to>
                                    </p:set>
                                    <p:animEffect transition="in" filter="fade">
                                      <p:cBhvr>
                                        <p:cTn id="29" dur="500"/>
                                        <p:tgtEl>
                                          <p:spTgt spid="106"/>
                                        </p:tgtEl>
                                      </p:cBhvr>
                                    </p:animEffect>
                                  </p:childTnLst>
                                </p:cTn>
                              </p:par>
                            </p:childTnLst>
                          </p:cTn>
                        </p:par>
                        <p:par>
                          <p:cTn id="30" fill="hold">
                            <p:stCondLst>
                              <p:cond delay="2500"/>
                            </p:stCondLst>
                            <p:childTnLst>
                              <p:par>
                                <p:cTn id="31" presetID="22" presetClass="entr" presetSubtype="1" fill="hold" nodeType="afterEffect">
                                  <p:stCondLst>
                                    <p:cond delay="0"/>
                                  </p:stCondLst>
                                  <p:childTnLst>
                                    <p:set>
                                      <p:cBhvr>
                                        <p:cTn id="32" dur="1" fill="hold">
                                          <p:stCondLst>
                                            <p:cond delay="0"/>
                                          </p:stCondLst>
                                        </p:cTn>
                                        <p:tgtEl>
                                          <p:spTgt spid="98"/>
                                        </p:tgtEl>
                                        <p:attrNameLst>
                                          <p:attrName>style.visibility</p:attrName>
                                        </p:attrNameLst>
                                      </p:cBhvr>
                                      <p:to>
                                        <p:strVal val="visible"/>
                                      </p:to>
                                    </p:set>
                                    <p:animEffect transition="in" filter="wipe(up)">
                                      <p:cBhvr>
                                        <p:cTn id="33" dur="500"/>
                                        <p:tgtEl>
                                          <p:spTgt spid="98"/>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fade">
                                      <p:cBhvr>
                                        <p:cTn id="37" dur="500"/>
                                        <p:tgtEl>
                                          <p:spTgt spid="103"/>
                                        </p:tgtEl>
                                      </p:cBhvr>
                                    </p:animEffect>
                                  </p:childTnLst>
                                </p:cTn>
                              </p:par>
                            </p:childTnLst>
                          </p:cTn>
                        </p:par>
                        <p:par>
                          <p:cTn id="38" fill="hold">
                            <p:stCondLst>
                              <p:cond delay="3500"/>
                            </p:stCondLst>
                            <p:childTnLst>
                              <p:par>
                                <p:cTn id="39" presetID="22" presetClass="entr" presetSubtype="1" fill="hold" nodeType="after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wipe(up)">
                                      <p:cBhvr>
                                        <p:cTn id="41" dur="500"/>
                                        <p:tgtEl>
                                          <p:spTgt spid="96"/>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05"/>
                                        </p:tgtEl>
                                        <p:attrNameLst>
                                          <p:attrName>style.visibility</p:attrName>
                                        </p:attrNameLst>
                                      </p:cBhvr>
                                      <p:to>
                                        <p:strVal val="visible"/>
                                      </p:to>
                                    </p:set>
                                    <p:animEffect transition="in" filter="fade">
                                      <p:cBhvr>
                                        <p:cTn id="45" dur="500"/>
                                        <p:tgtEl>
                                          <p:spTgt spid="105"/>
                                        </p:tgtEl>
                                      </p:cBhvr>
                                    </p:animEffect>
                                  </p:childTnLst>
                                </p:cTn>
                              </p:par>
                            </p:childTnLst>
                          </p:cTn>
                        </p:par>
                        <p:par>
                          <p:cTn id="46" fill="hold">
                            <p:stCondLst>
                              <p:cond delay="4500"/>
                            </p:stCondLst>
                            <p:childTnLst>
                              <p:par>
                                <p:cTn id="47" presetID="22" presetClass="entr" presetSubtype="1" fill="hold" nodeType="after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up)">
                                      <p:cBhvr>
                                        <p:cTn id="49" dur="500"/>
                                        <p:tgtEl>
                                          <p:spTgt spid="97"/>
                                        </p:tgtEl>
                                      </p:cBhvr>
                                    </p:animEffect>
                                  </p:childTnLst>
                                </p:cTn>
                              </p:par>
                            </p:childTnLst>
                          </p:cTn>
                        </p:par>
                        <p:par>
                          <p:cTn id="50" fill="hold">
                            <p:stCondLst>
                              <p:cond delay="5000"/>
                            </p:stCondLst>
                            <p:childTnLst>
                              <p:par>
                                <p:cTn id="51" presetID="10" presetClass="entr" presetSubtype="0" fill="hold" grpId="0" nodeType="afterEffect">
                                  <p:stCondLst>
                                    <p:cond delay="0"/>
                                  </p:stCondLst>
                                  <p:childTnLst>
                                    <p:set>
                                      <p:cBhvr>
                                        <p:cTn id="52" dur="1" fill="hold">
                                          <p:stCondLst>
                                            <p:cond delay="0"/>
                                          </p:stCondLst>
                                        </p:cTn>
                                        <p:tgtEl>
                                          <p:spTgt spid="104"/>
                                        </p:tgtEl>
                                        <p:attrNameLst>
                                          <p:attrName>style.visibility</p:attrName>
                                        </p:attrNameLst>
                                      </p:cBhvr>
                                      <p:to>
                                        <p:strVal val="visible"/>
                                      </p:to>
                                    </p:set>
                                    <p:animEffect transition="in" filter="fade">
                                      <p:cBhvr>
                                        <p:cTn id="53" dur="500"/>
                                        <p:tgtEl>
                                          <p:spTgt spid="10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12"/>
                                        </p:tgtEl>
                                        <p:attrNameLst>
                                          <p:attrName>style.visibility</p:attrName>
                                        </p:attrNameLst>
                                      </p:cBhvr>
                                      <p:to>
                                        <p:strVal val="visible"/>
                                      </p:to>
                                    </p:set>
                                    <p:animEffect transition="in" filter="fade">
                                      <p:cBhvr>
                                        <p:cTn id="58" dur="500"/>
                                        <p:tgtEl>
                                          <p:spTgt spid="112"/>
                                        </p:tgtEl>
                                      </p:cBhvr>
                                    </p:animEffect>
                                  </p:childTnLst>
                                </p:cTn>
                              </p:par>
                              <p:par>
                                <p:cTn id="59" presetID="10"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1"/>
                                        </p:tgtEl>
                                        <p:attrNameLst>
                                          <p:attrName>style.visibility</p:attrName>
                                        </p:attrNameLst>
                                      </p:cBhvr>
                                      <p:to>
                                        <p:strVal val="visible"/>
                                      </p:to>
                                    </p:set>
                                    <p:animEffect transition="in" filter="fade">
                                      <p:cBhvr>
                                        <p:cTn id="64" dur="500"/>
                                        <p:tgtEl>
                                          <p:spTgt spid="231"/>
                                        </p:tgtEl>
                                      </p:cBhvr>
                                    </p:animEffect>
                                  </p:childTnLst>
                                </p:cTn>
                              </p:par>
                            </p:childTnLst>
                          </p:cTn>
                        </p:par>
                        <p:par>
                          <p:cTn id="65" fill="hold">
                            <p:stCondLst>
                              <p:cond delay="500"/>
                            </p:stCondLst>
                            <p:childTnLst>
                              <p:par>
                                <p:cTn id="66" presetID="22" presetClass="entr" presetSubtype="1" fill="hold" nodeType="afterEffect">
                                  <p:stCondLst>
                                    <p:cond delay="0"/>
                                  </p:stCondLst>
                                  <p:childTnLst>
                                    <p:set>
                                      <p:cBhvr>
                                        <p:cTn id="67" dur="1" fill="hold">
                                          <p:stCondLst>
                                            <p:cond delay="0"/>
                                          </p:stCondLst>
                                        </p:cTn>
                                        <p:tgtEl>
                                          <p:spTgt spid="249"/>
                                        </p:tgtEl>
                                        <p:attrNameLst>
                                          <p:attrName>style.visibility</p:attrName>
                                        </p:attrNameLst>
                                      </p:cBhvr>
                                      <p:to>
                                        <p:strVal val="visible"/>
                                      </p:to>
                                    </p:set>
                                    <p:animEffect transition="in" filter="wipe(up)">
                                      <p:cBhvr>
                                        <p:cTn id="68" dur="500"/>
                                        <p:tgtEl>
                                          <p:spTgt spid="249"/>
                                        </p:tgtEl>
                                      </p:cBhvr>
                                    </p:animEffect>
                                  </p:childTnLst>
                                </p:cTn>
                              </p:par>
                              <p:par>
                                <p:cTn id="69" presetID="22" presetClass="entr" presetSubtype="1" fill="hold" nodeType="withEffect">
                                  <p:stCondLst>
                                    <p:cond delay="0"/>
                                  </p:stCondLst>
                                  <p:childTnLst>
                                    <p:set>
                                      <p:cBhvr>
                                        <p:cTn id="70" dur="1" fill="hold">
                                          <p:stCondLst>
                                            <p:cond delay="0"/>
                                          </p:stCondLst>
                                        </p:cTn>
                                        <p:tgtEl>
                                          <p:spTgt spid="246"/>
                                        </p:tgtEl>
                                        <p:attrNameLst>
                                          <p:attrName>style.visibility</p:attrName>
                                        </p:attrNameLst>
                                      </p:cBhvr>
                                      <p:to>
                                        <p:strVal val="visible"/>
                                      </p:to>
                                    </p:set>
                                    <p:animEffect transition="in" filter="wipe(up)">
                                      <p:cBhvr>
                                        <p:cTn id="71" dur="500"/>
                                        <p:tgtEl>
                                          <p:spTgt spid="246"/>
                                        </p:tgtEl>
                                      </p:cBhvr>
                                    </p:animEffect>
                                  </p:childTnLst>
                                </p:cTn>
                              </p:par>
                              <p:par>
                                <p:cTn id="72" presetID="22" presetClass="entr" presetSubtype="1" fill="hold" nodeType="withEffect">
                                  <p:stCondLst>
                                    <p:cond delay="0"/>
                                  </p:stCondLst>
                                  <p:childTnLst>
                                    <p:set>
                                      <p:cBhvr>
                                        <p:cTn id="73" dur="1" fill="hold">
                                          <p:stCondLst>
                                            <p:cond delay="0"/>
                                          </p:stCondLst>
                                        </p:cTn>
                                        <p:tgtEl>
                                          <p:spTgt spid="232"/>
                                        </p:tgtEl>
                                        <p:attrNameLst>
                                          <p:attrName>style.visibility</p:attrName>
                                        </p:attrNameLst>
                                      </p:cBhvr>
                                      <p:to>
                                        <p:strVal val="visible"/>
                                      </p:to>
                                    </p:set>
                                    <p:animEffect transition="in" filter="wipe(up)">
                                      <p:cBhvr>
                                        <p:cTn id="74" dur="500"/>
                                        <p:tgtEl>
                                          <p:spTgt spid="232"/>
                                        </p:tgtEl>
                                      </p:cBhvr>
                                    </p:animEffect>
                                  </p:childTnLst>
                                </p:cTn>
                              </p:par>
                              <p:par>
                                <p:cTn id="75" presetID="22" presetClass="entr" presetSubtype="1" fill="hold" nodeType="withEffect">
                                  <p:stCondLst>
                                    <p:cond delay="0"/>
                                  </p:stCondLst>
                                  <p:childTnLst>
                                    <p:set>
                                      <p:cBhvr>
                                        <p:cTn id="76" dur="1" fill="hold">
                                          <p:stCondLst>
                                            <p:cond delay="0"/>
                                          </p:stCondLst>
                                        </p:cTn>
                                        <p:tgtEl>
                                          <p:spTgt spid="240"/>
                                        </p:tgtEl>
                                        <p:attrNameLst>
                                          <p:attrName>style.visibility</p:attrName>
                                        </p:attrNameLst>
                                      </p:cBhvr>
                                      <p:to>
                                        <p:strVal val="visible"/>
                                      </p:to>
                                    </p:set>
                                    <p:animEffect transition="in" filter="wipe(up)">
                                      <p:cBhvr>
                                        <p:cTn id="77" dur="500"/>
                                        <p:tgtEl>
                                          <p:spTgt spid="240"/>
                                        </p:tgtEl>
                                      </p:cBhvr>
                                    </p:animEffect>
                                  </p:childTnLst>
                                </p:cTn>
                              </p:par>
                              <p:par>
                                <p:cTn id="78" presetID="22" presetClass="entr" presetSubtype="1" fill="hold" nodeType="withEffect">
                                  <p:stCondLst>
                                    <p:cond delay="0"/>
                                  </p:stCondLst>
                                  <p:childTnLst>
                                    <p:set>
                                      <p:cBhvr>
                                        <p:cTn id="79" dur="1" fill="hold">
                                          <p:stCondLst>
                                            <p:cond delay="0"/>
                                          </p:stCondLst>
                                        </p:cTn>
                                        <p:tgtEl>
                                          <p:spTgt spid="236"/>
                                        </p:tgtEl>
                                        <p:attrNameLst>
                                          <p:attrName>style.visibility</p:attrName>
                                        </p:attrNameLst>
                                      </p:cBhvr>
                                      <p:to>
                                        <p:strVal val="visible"/>
                                      </p:to>
                                    </p:set>
                                    <p:animEffect transition="in" filter="wipe(up)">
                                      <p:cBhvr>
                                        <p:cTn id="80" dur="500"/>
                                        <p:tgtEl>
                                          <p:spTgt spid="236"/>
                                        </p:tgtEl>
                                      </p:cBhvr>
                                    </p:animEffect>
                                  </p:childTnLst>
                                </p:cTn>
                              </p:par>
                              <p:par>
                                <p:cTn id="81" presetID="22" presetClass="entr" presetSubtype="1" fill="hold" nodeType="withEffect">
                                  <p:stCondLst>
                                    <p:cond delay="0"/>
                                  </p:stCondLst>
                                  <p:childTnLst>
                                    <p:set>
                                      <p:cBhvr>
                                        <p:cTn id="82" dur="1" fill="hold">
                                          <p:stCondLst>
                                            <p:cond delay="0"/>
                                          </p:stCondLst>
                                        </p:cTn>
                                        <p:tgtEl>
                                          <p:spTgt spid="243"/>
                                        </p:tgtEl>
                                        <p:attrNameLst>
                                          <p:attrName>style.visibility</p:attrName>
                                        </p:attrNameLst>
                                      </p:cBhvr>
                                      <p:to>
                                        <p:strVal val="visible"/>
                                      </p:to>
                                    </p:set>
                                    <p:animEffect transition="in" filter="wipe(up)">
                                      <p:cBhvr>
                                        <p:cTn id="83"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12" grpId="0"/>
      <p:bldP spid="101" grpId="0" animBg="1"/>
      <p:bldP spid="102" grpId="0" animBg="1"/>
      <p:bldP spid="103" grpId="0" animBg="1"/>
      <p:bldP spid="104" grpId="0" animBg="1"/>
      <p:bldP spid="105" grpId="0" animBg="1"/>
      <p:bldP spid="106" grpId="0" animBg="1"/>
      <p:bldP spid="23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Škálovatelné VPL metody</a:t>
            </a:r>
            <a:endParaRPr lang="en-US" dirty="0"/>
          </a:p>
        </p:txBody>
      </p:sp>
      <p:sp>
        <p:nvSpPr>
          <p:cNvPr id="3" name="Content Placeholder 2"/>
          <p:cNvSpPr>
            <a:spLocks noGrp="1"/>
          </p:cNvSpPr>
          <p:nvPr>
            <p:ph idx="1"/>
          </p:nvPr>
        </p:nvSpPr>
        <p:spPr/>
        <p:txBody>
          <a:bodyPr/>
          <a:lstStyle/>
          <a:p>
            <a:r>
              <a:rPr lang="cs-CZ" b="1" dirty="0" smtClean="0"/>
              <a:t>Škálovatelné VPL metody</a:t>
            </a:r>
          </a:p>
          <a:p>
            <a:pPr lvl="1"/>
            <a:r>
              <a:rPr lang="cs-CZ" dirty="0" err="1" smtClean="0"/>
              <a:t>Lightcuts</a:t>
            </a:r>
            <a:r>
              <a:rPr lang="en-US" dirty="0" smtClean="0"/>
              <a:t> [</a:t>
            </a:r>
            <a:r>
              <a:rPr lang="cs-CZ" dirty="0" smtClean="0"/>
              <a:t>Walter </a:t>
            </a:r>
            <a:r>
              <a:rPr lang="cs-CZ" dirty="0" err="1" smtClean="0"/>
              <a:t>et</a:t>
            </a:r>
            <a:r>
              <a:rPr lang="cs-CZ" dirty="0" smtClean="0"/>
              <a:t> </a:t>
            </a:r>
            <a:r>
              <a:rPr lang="cs-CZ" dirty="0" err="1" smtClean="0"/>
              <a:t>al</a:t>
            </a:r>
            <a:r>
              <a:rPr lang="cs-CZ" dirty="0" smtClean="0"/>
              <a:t>. 2006</a:t>
            </a:r>
            <a:r>
              <a:rPr lang="en-US" dirty="0" smtClean="0"/>
              <a:t>]</a:t>
            </a:r>
            <a:endParaRPr lang="cs-CZ" dirty="0" smtClean="0"/>
          </a:p>
          <a:p>
            <a:pPr lvl="1"/>
            <a:r>
              <a:rPr lang="cs-CZ" dirty="0" smtClean="0"/>
              <a:t>Matrix </a:t>
            </a:r>
            <a:r>
              <a:rPr lang="cs-CZ" dirty="0" err="1" smtClean="0"/>
              <a:t>Row</a:t>
            </a:r>
            <a:r>
              <a:rPr lang="cs-CZ" dirty="0" smtClean="0"/>
              <a:t>-</a:t>
            </a:r>
            <a:r>
              <a:rPr lang="cs-CZ" dirty="0" err="1" smtClean="0"/>
              <a:t>Column</a:t>
            </a:r>
            <a:r>
              <a:rPr lang="cs-CZ" dirty="0" smtClean="0"/>
              <a:t> </a:t>
            </a:r>
            <a:r>
              <a:rPr lang="cs-CZ" dirty="0" err="1" smtClean="0"/>
              <a:t>Sampling</a:t>
            </a:r>
            <a:r>
              <a:rPr lang="en-US" dirty="0" smtClean="0"/>
              <a:t> [Ha</a:t>
            </a:r>
            <a:r>
              <a:rPr lang="cs-CZ" dirty="0" err="1" smtClean="0"/>
              <a:t>šan</a:t>
            </a:r>
            <a:r>
              <a:rPr lang="cs-CZ" dirty="0" smtClean="0"/>
              <a:t> </a:t>
            </a:r>
            <a:r>
              <a:rPr lang="cs-CZ" dirty="0" err="1" smtClean="0"/>
              <a:t>et</a:t>
            </a:r>
            <a:r>
              <a:rPr lang="cs-CZ" dirty="0" smtClean="0"/>
              <a:t> </a:t>
            </a:r>
            <a:r>
              <a:rPr lang="cs-CZ" dirty="0" err="1" smtClean="0"/>
              <a:t>al</a:t>
            </a:r>
            <a:r>
              <a:rPr lang="cs-CZ" dirty="0" smtClean="0"/>
              <a:t>. 2007</a:t>
            </a:r>
            <a:r>
              <a:rPr lang="en-US" dirty="0" smtClean="0"/>
              <a:t>]</a:t>
            </a:r>
          </a:p>
          <a:p>
            <a:pPr lvl="1"/>
            <a:r>
              <a:rPr lang="en-US" dirty="0" err="1" smtClean="0"/>
              <a:t>LightSlice</a:t>
            </a:r>
            <a:r>
              <a:rPr lang="en-US" dirty="0" smtClean="0"/>
              <a:t> [</a:t>
            </a:r>
            <a:r>
              <a:rPr lang="en-US" dirty="0" err="1" smtClean="0"/>
              <a:t>Ou</a:t>
            </a:r>
            <a:r>
              <a:rPr lang="en-US" dirty="0" smtClean="0"/>
              <a:t> et al. 2011]</a:t>
            </a:r>
            <a:endParaRPr lang="cs-CZ" dirty="0" smtClean="0"/>
          </a:p>
          <a:p>
            <a:pPr>
              <a:buNone/>
            </a:pPr>
            <a:endParaRPr lang="cs-CZ" dirty="0" smtClean="0"/>
          </a:p>
          <a:p>
            <a:r>
              <a:rPr lang="cs-CZ" b="1" dirty="0" smtClean="0"/>
              <a:t>Robustní VPL metody (naše práce)</a:t>
            </a:r>
          </a:p>
          <a:p>
            <a:pPr lvl="1"/>
            <a:r>
              <a:rPr lang="cs-CZ" dirty="0" err="1" smtClean="0"/>
              <a:t>Virtual</a:t>
            </a:r>
            <a:r>
              <a:rPr lang="cs-CZ" dirty="0" smtClean="0"/>
              <a:t> </a:t>
            </a:r>
            <a:r>
              <a:rPr lang="cs-CZ" dirty="0" err="1" smtClean="0"/>
              <a:t>spherical</a:t>
            </a:r>
            <a:r>
              <a:rPr lang="cs-CZ" dirty="0" smtClean="0"/>
              <a:t> </a:t>
            </a:r>
            <a:r>
              <a:rPr lang="cs-CZ" dirty="0" err="1" smtClean="0"/>
              <a:t>Lights</a:t>
            </a:r>
            <a:r>
              <a:rPr lang="en-US" dirty="0" smtClean="0"/>
              <a:t> </a:t>
            </a:r>
            <a:r>
              <a:rPr lang="cs-CZ" dirty="0" smtClean="0"/>
              <a:t> </a:t>
            </a:r>
            <a:r>
              <a:rPr lang="en-US" dirty="0" smtClean="0"/>
              <a:t>[</a:t>
            </a:r>
            <a:r>
              <a:rPr lang="cs-CZ" dirty="0" err="1" smtClean="0"/>
              <a:t>Hašan</a:t>
            </a:r>
            <a:r>
              <a:rPr lang="cs-CZ" dirty="0" smtClean="0"/>
              <a:t> </a:t>
            </a:r>
            <a:r>
              <a:rPr lang="cs-CZ" dirty="0" err="1" smtClean="0"/>
              <a:t>et</a:t>
            </a:r>
            <a:r>
              <a:rPr lang="cs-CZ" dirty="0" smtClean="0"/>
              <a:t> </a:t>
            </a:r>
            <a:r>
              <a:rPr lang="cs-CZ" dirty="0" err="1" smtClean="0"/>
              <a:t>al</a:t>
            </a:r>
            <a:r>
              <a:rPr lang="cs-CZ" dirty="0" smtClean="0"/>
              <a:t>. 2009</a:t>
            </a:r>
            <a:r>
              <a:rPr lang="en-US" dirty="0" smtClean="0"/>
              <a:t>]</a:t>
            </a:r>
            <a:endParaRPr lang="cs-CZ" dirty="0" smtClean="0"/>
          </a:p>
          <a:p>
            <a:pPr lvl="1"/>
            <a:r>
              <a:rPr lang="cs-CZ" dirty="0" err="1" smtClean="0"/>
              <a:t>Local</a:t>
            </a:r>
            <a:r>
              <a:rPr lang="cs-CZ" dirty="0" smtClean="0"/>
              <a:t> </a:t>
            </a:r>
            <a:r>
              <a:rPr lang="cs-CZ" dirty="0" err="1" smtClean="0"/>
              <a:t>lights</a:t>
            </a:r>
            <a:r>
              <a:rPr lang="cs-CZ" dirty="0" smtClean="0"/>
              <a:t> </a:t>
            </a:r>
            <a:r>
              <a:rPr lang="en-US" dirty="0" smtClean="0"/>
              <a:t>[</a:t>
            </a:r>
            <a:r>
              <a:rPr lang="cs-CZ" dirty="0" err="1" smtClean="0"/>
              <a:t>Davidovič</a:t>
            </a:r>
            <a:r>
              <a:rPr lang="cs-CZ" dirty="0" smtClean="0"/>
              <a:t> </a:t>
            </a:r>
            <a:r>
              <a:rPr lang="cs-CZ" dirty="0" err="1" smtClean="0"/>
              <a:t>et</a:t>
            </a:r>
            <a:r>
              <a:rPr lang="cs-CZ" dirty="0" smtClean="0"/>
              <a:t> </a:t>
            </a:r>
            <a:r>
              <a:rPr lang="cs-CZ" dirty="0" err="1" smtClean="0"/>
              <a:t>al</a:t>
            </a:r>
            <a:r>
              <a:rPr lang="cs-CZ" dirty="0" smtClean="0"/>
              <a:t>. 2010</a:t>
            </a:r>
            <a:r>
              <a:rPr lang="en-US" dirty="0" smtClean="0"/>
              <a:t>]</a:t>
            </a:r>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55</a:t>
            </a:fld>
            <a:endParaRPr lang="en-US" altLang="en-US"/>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1752600" y="1252538"/>
          <a:ext cx="736600" cy="2481262"/>
        </p:xfrm>
        <a:graphic>
          <a:graphicData uri="http://schemas.openxmlformats.org/presentationml/2006/ole">
            <p:oleObj spid="_x0000_s625666" name="Equation" r:id="rId4" imgW="342720" imgH="1155600" progId="">
              <p:embed/>
            </p:oleObj>
          </a:graphicData>
        </a:graphic>
      </p:graphicFrame>
      <p:pic>
        <p:nvPicPr>
          <p:cNvPr id="9220" name="Picture 3" descr="plant"/>
          <p:cNvPicPr>
            <a:picLocks noChangeAspect="1" noChangeArrowheads="1"/>
          </p:cNvPicPr>
          <p:nvPr/>
        </p:nvPicPr>
        <p:blipFill>
          <a:blip r:embed="rId5" cstate="print"/>
          <a:srcRect/>
          <a:stretch>
            <a:fillRect/>
          </a:stretch>
        </p:blipFill>
        <p:spPr bwMode="auto">
          <a:xfrm>
            <a:off x="2641600" y="1295400"/>
            <a:ext cx="2362200" cy="2362200"/>
          </a:xfrm>
          <a:prstGeom prst="rect">
            <a:avLst/>
          </a:prstGeom>
          <a:noFill/>
          <a:ln w="9525">
            <a:noFill/>
            <a:miter lim="800000"/>
            <a:headEnd/>
            <a:tailEnd/>
          </a:ln>
        </p:spPr>
      </p:pic>
      <p:pic>
        <p:nvPicPr>
          <p:cNvPr id="9221" name="Picture 4" descr="stpeters_sideways"/>
          <p:cNvPicPr>
            <a:picLocks noChangeAspect="1" noChangeArrowheads="1"/>
          </p:cNvPicPr>
          <p:nvPr/>
        </p:nvPicPr>
        <p:blipFill>
          <a:blip r:embed="rId6" cstate="print"/>
          <a:srcRect/>
          <a:stretch>
            <a:fillRect/>
          </a:stretch>
        </p:blipFill>
        <p:spPr bwMode="auto">
          <a:xfrm>
            <a:off x="6402388" y="4392613"/>
            <a:ext cx="2070100" cy="1554162"/>
          </a:xfrm>
          <a:prstGeom prst="rect">
            <a:avLst/>
          </a:prstGeom>
          <a:noFill/>
          <a:ln w="9525">
            <a:noFill/>
            <a:miter lim="800000"/>
            <a:headEnd/>
            <a:tailEnd/>
          </a:ln>
        </p:spPr>
      </p:pic>
      <p:graphicFrame>
        <p:nvGraphicFramePr>
          <p:cNvPr id="9219" name="Object 3"/>
          <p:cNvGraphicFramePr>
            <a:graphicFrameLocks noChangeAspect="1"/>
          </p:cNvGraphicFramePr>
          <p:nvPr/>
        </p:nvGraphicFramePr>
        <p:xfrm>
          <a:off x="2195513" y="3886200"/>
          <a:ext cx="4092575" cy="2481263"/>
        </p:xfrm>
        <a:graphic>
          <a:graphicData uri="http://schemas.openxmlformats.org/presentationml/2006/ole">
            <p:oleObj spid="_x0000_s625667" name="Equation" r:id="rId7" imgW="1904760" imgH="1155600" progId="">
              <p:embed/>
            </p:oleObj>
          </a:graphicData>
        </a:graphic>
      </p:graphicFrame>
      <p:sp>
        <p:nvSpPr>
          <p:cNvPr id="1458182" name="Rectangle 6"/>
          <p:cNvSpPr>
            <a:spLocks noGrp="1" noChangeArrowheads="1"/>
          </p:cNvSpPr>
          <p:nvPr>
            <p:ph type="title"/>
          </p:nvPr>
        </p:nvSpPr>
        <p:spPr/>
        <p:txBody>
          <a:bodyPr/>
          <a:lstStyle/>
          <a:p>
            <a:pPr>
              <a:defRPr/>
            </a:pPr>
            <a:r>
              <a:rPr lang="cs-CZ" sz="3200" dirty="0" err="1" smtClean="0"/>
              <a:t>Předpočítaný</a:t>
            </a:r>
            <a:r>
              <a:rPr lang="cs-CZ" sz="3200" dirty="0" smtClean="0"/>
              <a:t> přenos radiance</a:t>
            </a: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Opticky aktivní média</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57</a:t>
            </a:fld>
            <a:endParaRPr lang="en-US" altLang="en-US"/>
          </a:p>
        </p:txBody>
      </p:sp>
      <p:pic>
        <p:nvPicPr>
          <p:cNvPr id="626690" name="Picture 2"/>
          <p:cNvPicPr>
            <a:picLocks noChangeAspect="1" noChangeArrowheads="1"/>
          </p:cNvPicPr>
          <p:nvPr/>
        </p:nvPicPr>
        <p:blipFill>
          <a:blip r:embed="rId2" cstate="print"/>
          <a:srcRect/>
          <a:stretch>
            <a:fillRect/>
          </a:stretch>
        </p:blipFill>
        <p:spPr bwMode="auto">
          <a:xfrm>
            <a:off x="611560" y="1412776"/>
            <a:ext cx="7953375" cy="46672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p:nvPr>
        </p:nvSpPr>
        <p:spPr/>
        <p:txBody>
          <a:bodyPr/>
          <a:lstStyle/>
          <a:p>
            <a:pPr eaLnBrk="1" hangingPunct="1"/>
            <a:r>
              <a:rPr lang="en-US" dirty="0" smtClean="0"/>
              <a:t>Subsurface scattering examples</a:t>
            </a:r>
          </a:p>
        </p:txBody>
      </p:sp>
      <p:sp>
        <p:nvSpPr>
          <p:cNvPr id="19460" name="Rectangle 4"/>
          <p:cNvSpPr>
            <a:spLocks noGrp="1" noChangeArrowheads="1"/>
          </p:cNvSpPr>
          <p:nvPr>
            <p:ph type="body" idx="1"/>
          </p:nvPr>
        </p:nvSpPr>
        <p:spPr>
          <a:xfrm>
            <a:off x="457200" y="1341438"/>
            <a:ext cx="8229600" cy="4530725"/>
          </a:xfrm>
        </p:spPr>
        <p:txBody>
          <a:bodyPr/>
          <a:lstStyle/>
          <a:p>
            <a:pPr eaLnBrk="1" hangingPunct="1"/>
            <a:endParaRPr lang="cs-CZ" dirty="0" smtClean="0"/>
          </a:p>
        </p:txBody>
      </p:sp>
      <p:pic>
        <p:nvPicPr>
          <p:cNvPr id="12" name="Picture 4"/>
          <p:cNvPicPr>
            <a:picLocks noChangeAspect="1" noChangeArrowheads="1"/>
          </p:cNvPicPr>
          <p:nvPr/>
        </p:nvPicPr>
        <p:blipFill>
          <a:blip r:embed="rId3" cstate="print"/>
          <a:srcRect/>
          <a:stretch>
            <a:fillRect/>
          </a:stretch>
        </p:blipFill>
        <p:spPr bwMode="auto">
          <a:xfrm>
            <a:off x="1835696" y="4126556"/>
            <a:ext cx="2592288" cy="2470796"/>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56321" name="Picture 1"/>
          <p:cNvPicPr>
            <a:picLocks noChangeAspect="1" noChangeArrowheads="1"/>
          </p:cNvPicPr>
          <p:nvPr/>
        </p:nvPicPr>
        <p:blipFill>
          <a:blip r:embed="rId4" cstate="print"/>
          <a:srcRect/>
          <a:stretch>
            <a:fillRect/>
          </a:stretch>
        </p:blipFill>
        <p:spPr bwMode="auto">
          <a:xfrm>
            <a:off x="2915816" y="1340768"/>
            <a:ext cx="2016224" cy="268186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56322" name="Picture 2"/>
          <p:cNvPicPr>
            <a:picLocks noChangeAspect="1" noChangeArrowheads="1"/>
          </p:cNvPicPr>
          <p:nvPr/>
        </p:nvPicPr>
        <p:blipFill>
          <a:blip r:embed="rId5" cstate="print"/>
          <a:srcRect/>
          <a:stretch>
            <a:fillRect/>
          </a:stretch>
        </p:blipFill>
        <p:spPr bwMode="auto">
          <a:xfrm>
            <a:off x="323528" y="1340768"/>
            <a:ext cx="2532881" cy="2699361"/>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56323" name="Picture 3"/>
          <p:cNvPicPr>
            <a:picLocks noChangeAspect="1" noChangeArrowheads="1"/>
          </p:cNvPicPr>
          <p:nvPr/>
        </p:nvPicPr>
        <p:blipFill>
          <a:blip r:embed="rId6" cstate="print"/>
          <a:srcRect/>
          <a:stretch>
            <a:fillRect/>
          </a:stretch>
        </p:blipFill>
        <p:spPr bwMode="auto">
          <a:xfrm>
            <a:off x="5004048" y="1340768"/>
            <a:ext cx="2425452" cy="2425452"/>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56326" name="Picture 6"/>
          <p:cNvPicPr>
            <a:picLocks noChangeAspect="1" noChangeArrowheads="1"/>
          </p:cNvPicPr>
          <p:nvPr/>
        </p:nvPicPr>
        <p:blipFill>
          <a:blip r:embed="rId7" cstate="print"/>
          <a:srcRect l="12814" r="20984"/>
          <a:stretch>
            <a:fillRect/>
          </a:stretch>
        </p:blipFill>
        <p:spPr bwMode="auto">
          <a:xfrm>
            <a:off x="4567074" y="4149080"/>
            <a:ext cx="2165166" cy="2448272"/>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56327" name="Picture 7"/>
          <p:cNvPicPr>
            <a:picLocks noChangeAspect="1" noChangeArrowheads="1"/>
          </p:cNvPicPr>
          <p:nvPr/>
        </p:nvPicPr>
        <p:blipFill>
          <a:blip r:embed="rId8" cstate="print"/>
          <a:srcRect/>
          <a:stretch>
            <a:fillRect/>
          </a:stretch>
        </p:blipFill>
        <p:spPr bwMode="auto">
          <a:xfrm>
            <a:off x="6876256" y="3861048"/>
            <a:ext cx="1824202" cy="2736304"/>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21" name="TextBox 20"/>
          <p:cNvSpPr txBox="1"/>
          <p:nvPr/>
        </p:nvSpPr>
        <p:spPr>
          <a:xfrm>
            <a:off x="7596336" y="2276872"/>
            <a:ext cx="793807" cy="461665"/>
          </a:xfrm>
          <a:prstGeom prst="rect">
            <a:avLst/>
          </a:prstGeom>
          <a:noFill/>
        </p:spPr>
        <p:txBody>
          <a:bodyPr wrap="none" rtlCol="0">
            <a:spAutoFit/>
          </a:bodyPr>
          <a:lstStyle/>
          <a:p>
            <a:r>
              <a:rPr lang="en-US" sz="2400" dirty="0" smtClean="0">
                <a:latin typeface="+mn-lt"/>
              </a:rPr>
              <a:t>Real</a:t>
            </a:r>
            <a:endParaRPr lang="en-US" sz="2400" dirty="0">
              <a:latin typeface="+mn-lt"/>
            </a:endParaRPr>
          </a:p>
        </p:txBody>
      </p:sp>
      <p:sp>
        <p:nvSpPr>
          <p:cNvPr id="22" name="TextBox 21"/>
          <p:cNvSpPr txBox="1"/>
          <p:nvPr/>
        </p:nvSpPr>
        <p:spPr>
          <a:xfrm>
            <a:off x="179512" y="5199583"/>
            <a:ext cx="1569660" cy="461665"/>
          </a:xfrm>
          <a:prstGeom prst="rect">
            <a:avLst/>
          </a:prstGeom>
          <a:noFill/>
        </p:spPr>
        <p:txBody>
          <a:bodyPr wrap="none" rtlCol="0">
            <a:spAutoFit/>
          </a:bodyPr>
          <a:lstStyle/>
          <a:p>
            <a:r>
              <a:rPr lang="en-US" sz="2400" dirty="0" smtClean="0">
                <a:latin typeface="+mn-lt"/>
              </a:rPr>
              <a:t>Simulated</a:t>
            </a:r>
            <a:endParaRPr lang="en-US" sz="2400" dirty="0">
              <a:latin typeface="+mn-lt"/>
            </a:endParaRP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Real-</a:t>
            </a:r>
            <a:r>
              <a:rPr lang="cs-CZ" dirty="0" err="1" smtClean="0"/>
              <a:t>time</a:t>
            </a:r>
            <a:r>
              <a:rPr lang="cs-CZ" dirty="0" smtClean="0"/>
              <a:t> GI</a:t>
            </a:r>
            <a:endParaRPr lang="en-US" dirty="0"/>
          </a:p>
        </p:txBody>
      </p:sp>
      <p:sp>
        <p:nvSpPr>
          <p:cNvPr id="3" name="Content Placeholder 2"/>
          <p:cNvSpPr>
            <a:spLocks noGrp="1"/>
          </p:cNvSpPr>
          <p:nvPr>
            <p:ph idx="1"/>
          </p:nvPr>
        </p:nvSpPr>
        <p:spPr/>
        <p:txBody>
          <a:bodyPr/>
          <a:lstStyle/>
          <a:p>
            <a:r>
              <a:rPr lang="cs-CZ" dirty="0" smtClean="0"/>
              <a:t>Techniky založené na VPL</a:t>
            </a:r>
          </a:p>
          <a:p>
            <a:endParaRPr lang="cs-CZ" dirty="0" smtClean="0"/>
          </a:p>
          <a:p>
            <a:r>
              <a:rPr lang="cs-CZ" dirty="0" err="1" smtClean="0"/>
              <a:t>Screen</a:t>
            </a:r>
            <a:r>
              <a:rPr lang="cs-CZ" dirty="0" smtClean="0"/>
              <a:t>-</a:t>
            </a:r>
            <a:r>
              <a:rPr lang="cs-CZ" dirty="0" err="1" smtClean="0"/>
              <a:t>space</a:t>
            </a:r>
            <a:r>
              <a:rPr lang="cs-CZ" dirty="0" smtClean="0"/>
              <a:t> techniky</a:t>
            </a:r>
          </a:p>
          <a:p>
            <a:endParaRPr lang="cs-CZ" dirty="0" smtClean="0"/>
          </a:p>
          <a:p>
            <a:r>
              <a:rPr lang="cs-CZ" dirty="0" smtClean="0"/>
              <a:t>Implicitní viditelnost </a:t>
            </a:r>
            <a:r>
              <a:rPr lang="en-US" dirty="0" smtClean="0"/>
              <a:t>&amp; anti-radiance</a:t>
            </a:r>
            <a:endParaRPr lang="cs-CZ" dirty="0" smtClean="0"/>
          </a:p>
          <a:p>
            <a:endParaRPr lang="cs-CZ" dirty="0" smtClean="0"/>
          </a:p>
          <a:p>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59</a:t>
            </a:fld>
            <a:endParaRPr lang="en-US" altLang="en-US"/>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856" y="1123950"/>
            <a:ext cx="8142288" cy="857250"/>
          </a:xfrm>
        </p:spPr>
        <p:txBody>
          <a:bodyPr/>
          <a:lstStyle/>
          <a:p>
            <a:r>
              <a:rPr lang="en-US" b="1" dirty="0" smtClean="0"/>
              <a:t>Irradiance caching</a:t>
            </a:r>
            <a:endParaRPr lang="en-US" b="1" dirty="0"/>
          </a:p>
        </p:txBody>
      </p:sp>
      <p:sp>
        <p:nvSpPr>
          <p:cNvPr id="3" name="Subtitle 2"/>
          <p:cNvSpPr>
            <a:spLocks noGrp="1"/>
          </p:cNvSpPr>
          <p:nvPr>
            <p:ph type="subTitle" idx="1"/>
          </p:nvPr>
        </p:nvSpPr>
        <p:spPr>
          <a:xfrm>
            <a:off x="685800" y="3886200"/>
            <a:ext cx="6400800" cy="1143000"/>
          </a:xfrm>
        </p:spPr>
        <p:txBody>
          <a:bodyPr/>
          <a:lstStyle/>
          <a:p>
            <a:pPr algn="l"/>
            <a:r>
              <a:rPr lang="en-US" sz="2400" dirty="0" err="1" smtClean="0"/>
              <a:t>Jaroslav</a:t>
            </a:r>
            <a:r>
              <a:rPr lang="en-US" sz="2400" dirty="0" smtClean="0"/>
              <a:t> K</a:t>
            </a:r>
            <a:r>
              <a:rPr lang="cs-CZ" sz="2400" dirty="0" smtClean="0"/>
              <a:t>řivánek</a:t>
            </a:r>
          </a:p>
          <a:p>
            <a:pPr algn="l"/>
            <a:r>
              <a:rPr lang="en-US" sz="1800" i="1" dirty="0" smtClean="0"/>
              <a:t>Charles University, Prague</a:t>
            </a:r>
          </a:p>
          <a:p>
            <a:pPr algn="l"/>
            <a:r>
              <a:rPr lang="en-US" sz="1800" i="1" dirty="0" smtClean="0"/>
              <a:t>Jaroslav.Krivanek@mff.cuni.cz</a:t>
            </a:r>
          </a:p>
        </p:txBody>
      </p:sp>
      <p:sp>
        <p:nvSpPr>
          <p:cNvPr id="4" name="Rectangle 3"/>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sp>
        <p:nvSpPr>
          <p:cNvPr id="5" name="Title 1"/>
          <p:cNvSpPr txBox="1">
            <a:spLocks/>
          </p:cNvSpPr>
          <p:nvPr/>
        </p:nvSpPr>
        <p:spPr bwMode="auto">
          <a:xfrm>
            <a:off x="0" y="685800"/>
            <a:ext cx="9144000" cy="1470025"/>
          </a:xfrm>
          <a:prstGeom prst="rect">
            <a:avLst/>
          </a:prstGeom>
          <a:noFill/>
          <a:ln w="9525">
            <a:noFill/>
            <a:miter lim="800000"/>
            <a:headEnd/>
            <a:tailEnd/>
          </a:ln>
        </p:spPr>
        <p:txBody>
          <a:bodyPr vert="horz" wrap="square" lIns="91429" tIns="45715" rIns="91429" bIns="45715" numCol="1" anchor="t" anchorCtr="0" compatLnSpc="1">
            <a:prstTxWarp prst="textNoShape">
              <a:avLst/>
            </a:prstTxWarp>
            <a:normAutofit/>
          </a:bodyPr>
          <a:lstStyle/>
          <a:p>
            <a:pPr algn="ctr" eaLnBrk="0" hangingPunct="0">
              <a:defRPr/>
            </a:pPr>
            <a:endParaRPr lang="en-US" sz="2400" kern="0" dirty="0">
              <a:solidFill>
                <a:srgbClr val="FFFFFF"/>
              </a:solidFill>
              <a:latin typeface="Corbel"/>
            </a:endParaRPr>
          </a:p>
        </p:txBody>
      </p:sp>
      <p:pic>
        <p:nvPicPr>
          <p:cNvPr id="8" name="Picture 3"/>
          <p:cNvPicPr>
            <a:picLocks noChangeAspect="1" noChangeArrowheads="1"/>
          </p:cNvPicPr>
          <p:nvPr/>
        </p:nvPicPr>
        <p:blipFill>
          <a:blip r:embed="rId3" cstate="print"/>
          <a:srcRect/>
          <a:stretch>
            <a:fillRect/>
          </a:stretch>
        </p:blipFill>
        <p:spPr bwMode="auto">
          <a:xfrm>
            <a:off x="4333875" y="3636963"/>
            <a:ext cx="1457325" cy="2078037"/>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6103938" y="2400300"/>
            <a:ext cx="2582862" cy="36957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Zobrazov</a:t>
            </a:r>
            <a:r>
              <a:rPr lang="cs-CZ" dirty="0" err="1" smtClean="0"/>
              <a:t>ání</a:t>
            </a:r>
            <a:r>
              <a:rPr lang="cs-CZ" dirty="0" smtClean="0"/>
              <a:t> vlasů</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60</a:t>
            </a:fld>
            <a:endParaRPr lang="en-US" altLang="en-US"/>
          </a:p>
        </p:txBody>
      </p:sp>
      <p:pic>
        <p:nvPicPr>
          <p:cNvPr id="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r="59491"/>
          <a:stretch>
            <a:fillRect/>
          </a:stretch>
        </p:blipFill>
        <p:spPr bwMode="auto">
          <a:xfrm>
            <a:off x="2339752" y="1844824"/>
            <a:ext cx="4464496" cy="3521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Modelování vzhledu</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61</a:t>
            </a:fld>
            <a:endParaRPr lang="en-US" altLang="en-US"/>
          </a:p>
        </p:txBody>
      </p:sp>
      <p:pic>
        <p:nvPicPr>
          <p:cNvPr id="627714" name="Picture 2"/>
          <p:cNvPicPr>
            <a:picLocks noChangeAspect="1" noChangeArrowheads="1"/>
          </p:cNvPicPr>
          <p:nvPr/>
        </p:nvPicPr>
        <p:blipFill>
          <a:blip r:embed="rId2" cstate="print"/>
          <a:srcRect/>
          <a:stretch>
            <a:fillRect/>
          </a:stretch>
        </p:blipFill>
        <p:spPr bwMode="auto">
          <a:xfrm>
            <a:off x="323529" y="1628800"/>
            <a:ext cx="4752528" cy="2205173"/>
          </a:xfrm>
          <a:prstGeom prst="rect">
            <a:avLst/>
          </a:prstGeom>
          <a:noFill/>
          <a:ln w="9525">
            <a:noFill/>
            <a:miter lim="800000"/>
            <a:headEnd/>
            <a:tailEnd/>
          </a:ln>
        </p:spPr>
      </p:pic>
      <p:pic>
        <p:nvPicPr>
          <p:cNvPr id="627716" name="Picture 4"/>
          <p:cNvPicPr>
            <a:picLocks noChangeAspect="1" noChangeArrowheads="1"/>
          </p:cNvPicPr>
          <p:nvPr/>
        </p:nvPicPr>
        <p:blipFill>
          <a:blip r:embed="rId3" cstate="print"/>
          <a:srcRect/>
          <a:stretch>
            <a:fillRect/>
          </a:stretch>
        </p:blipFill>
        <p:spPr bwMode="auto">
          <a:xfrm>
            <a:off x="-1" y="4256719"/>
            <a:ext cx="9144001" cy="190858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cs-CZ" b="1" dirty="0" smtClean="0"/>
              <a:t>Závěr</a:t>
            </a:r>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a:p>
            <a:pPr eaLnBrk="1" hangingPunct="1"/>
            <a:endParaRPr lang="cs-CZ" sz="2000" dirty="0" smtClean="0"/>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mtClean="0"/>
              <a:t>Research challenges in rendering</a:t>
            </a:r>
          </a:p>
        </p:txBody>
      </p:sp>
      <p:sp>
        <p:nvSpPr>
          <p:cNvPr id="3" name="Content Placeholder 2"/>
          <p:cNvSpPr>
            <a:spLocks noGrp="1"/>
          </p:cNvSpPr>
          <p:nvPr>
            <p:ph idx="1"/>
          </p:nvPr>
        </p:nvSpPr>
        <p:spPr>
          <a:xfrm>
            <a:off x="457200" y="1600200"/>
            <a:ext cx="8229600" cy="5068888"/>
          </a:xfrm>
        </p:spPr>
        <p:txBody>
          <a:bodyPr/>
          <a:lstStyle/>
          <a:p>
            <a:r>
              <a:rPr lang="en-US" smtClean="0"/>
              <a:t>Existing algorithms are inherently bad </a:t>
            </a:r>
            <a:br>
              <a:rPr lang="en-US" smtClean="0"/>
            </a:br>
            <a:r>
              <a:rPr lang="en-US" smtClean="0"/>
              <a:t>for some practical scenes</a:t>
            </a:r>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r>
              <a:rPr lang="en-US" smtClean="0"/>
              <a:t>More work to do for rendering researchers</a:t>
            </a:r>
          </a:p>
        </p:txBody>
      </p:sp>
      <p:pic>
        <p:nvPicPr>
          <p:cNvPr id="5124" name="Picture 3" descr="C:\devel\petra_02.jpg"/>
          <p:cNvPicPr>
            <a:picLocks noChangeAspect="1" noChangeArrowheads="1"/>
          </p:cNvPicPr>
          <p:nvPr/>
        </p:nvPicPr>
        <p:blipFill>
          <a:blip r:embed="rId3" cstate="print"/>
          <a:srcRect/>
          <a:stretch>
            <a:fillRect/>
          </a:stretch>
        </p:blipFill>
        <p:spPr bwMode="auto">
          <a:xfrm>
            <a:off x="2368550" y="2533650"/>
            <a:ext cx="4260850" cy="3198813"/>
          </a:xfrm>
          <a:prstGeom prst="rect">
            <a:avLst/>
          </a:prstGeom>
          <a:noFill/>
          <a:ln w="12700">
            <a:solidFill>
              <a:schemeClr val="tx1"/>
            </a:solidFill>
            <a:miter lim="800000"/>
            <a:headEnd/>
            <a:tailEnd/>
          </a:ln>
        </p:spPr>
      </p:pic>
      <p:cxnSp>
        <p:nvCxnSpPr>
          <p:cNvPr id="6" name="Straight Arrow Connector 5"/>
          <p:cNvCxnSpPr/>
          <p:nvPr/>
        </p:nvCxnSpPr>
        <p:spPr bwMode="auto">
          <a:xfrm>
            <a:off x="2568575" y="3200400"/>
            <a:ext cx="3067050" cy="400050"/>
          </a:xfrm>
          <a:prstGeom prst="straightConnector1">
            <a:avLst/>
          </a:prstGeom>
          <a:solidFill>
            <a:schemeClr val="accent1"/>
          </a:solidFill>
          <a:ln w="28575" cap="flat" cmpd="sng" algn="ctr">
            <a:solidFill>
              <a:srgbClr val="FF0000"/>
            </a:solidFill>
            <a:prstDash val="solid"/>
            <a:round/>
            <a:headEnd type="none" w="med" len="med"/>
            <a:tailEnd type="arrow"/>
          </a:ln>
          <a:effectLst>
            <a:outerShdw blurRad="63500" sx="102000" sy="102000" algn="ctr" rotWithShape="0">
              <a:prstClr val="black">
                <a:alpha val="40000"/>
              </a:prstClr>
            </a:outerShdw>
          </a:effectLst>
        </p:spPr>
      </p:cxnSp>
      <p:cxnSp>
        <p:nvCxnSpPr>
          <p:cNvPr id="13" name="Straight Arrow Connector 12"/>
          <p:cNvCxnSpPr/>
          <p:nvPr/>
        </p:nvCxnSpPr>
        <p:spPr bwMode="auto">
          <a:xfrm rot="5400000">
            <a:off x="5405438" y="5135563"/>
            <a:ext cx="263525" cy="73025"/>
          </a:xfrm>
          <a:prstGeom prst="straightConnector1">
            <a:avLst/>
          </a:prstGeom>
          <a:solidFill>
            <a:schemeClr val="accent1"/>
          </a:solidFill>
          <a:ln w="28575" cap="flat" cmpd="sng" algn="ctr">
            <a:solidFill>
              <a:srgbClr val="FF0000"/>
            </a:solidFill>
            <a:prstDash val="solid"/>
            <a:round/>
            <a:headEnd type="none" w="med" len="med"/>
            <a:tailEnd type="arrow"/>
          </a:ln>
          <a:effectLst>
            <a:outerShdw blurRad="63500" sx="102000" sy="102000" algn="ctr" rotWithShape="0">
              <a:prstClr val="black">
                <a:alpha val="40000"/>
              </a:prstClr>
            </a:outerShdw>
          </a:effectLst>
        </p:spPr>
      </p:cxnSp>
      <p:cxnSp>
        <p:nvCxnSpPr>
          <p:cNvPr id="17" name="Straight Arrow Connector 16"/>
          <p:cNvCxnSpPr/>
          <p:nvPr/>
        </p:nvCxnSpPr>
        <p:spPr bwMode="auto">
          <a:xfrm rot="16200000" flipH="1">
            <a:off x="5418931" y="5377657"/>
            <a:ext cx="212725" cy="39688"/>
          </a:xfrm>
          <a:prstGeom prst="straightConnector1">
            <a:avLst/>
          </a:prstGeom>
          <a:solidFill>
            <a:schemeClr val="accent1"/>
          </a:solidFill>
          <a:ln w="28575" cap="flat" cmpd="sng" algn="ctr">
            <a:solidFill>
              <a:srgbClr val="FF0000"/>
            </a:solidFill>
            <a:prstDash val="solid"/>
            <a:round/>
            <a:headEnd type="none" w="med" len="med"/>
            <a:tailEnd type="arrow"/>
          </a:ln>
          <a:effectLst>
            <a:outerShdw blurRad="63500" sx="102000" sy="102000" algn="ctr" rotWithShape="0">
              <a:prstClr val="black">
                <a:alpha val="40000"/>
              </a:prstClr>
            </a:outerShdw>
          </a:effectLst>
        </p:spPr>
      </p:cxnSp>
      <p:cxnSp>
        <p:nvCxnSpPr>
          <p:cNvPr id="9" name="Straight Arrow Connector 8"/>
          <p:cNvCxnSpPr/>
          <p:nvPr/>
        </p:nvCxnSpPr>
        <p:spPr bwMode="auto">
          <a:xfrm rot="5400000">
            <a:off x="4851401" y="4306887"/>
            <a:ext cx="1477962" cy="42863"/>
          </a:xfrm>
          <a:prstGeom prst="straightConnector1">
            <a:avLst/>
          </a:prstGeom>
          <a:solidFill>
            <a:schemeClr val="accent1"/>
          </a:solidFill>
          <a:ln w="28575" cap="flat" cmpd="sng" algn="ctr">
            <a:solidFill>
              <a:srgbClr val="FF0000"/>
            </a:solidFill>
            <a:prstDash val="solid"/>
            <a:round/>
            <a:headEnd type="none" w="med" len="med"/>
            <a:tailEnd type="arrow"/>
          </a:ln>
          <a:effectLst>
            <a:outerShdw blurRad="63500" sx="102000" sy="102000" algn="ctr" rotWithShape="0">
              <a:prstClr val="black">
                <a:alpha val="40000"/>
              </a:prstClr>
            </a:outerShdw>
          </a:effectLst>
        </p:spPr>
      </p:cxnSp>
      <p:cxnSp>
        <p:nvCxnSpPr>
          <p:cNvPr id="36" name="Straight Arrow Connector 35"/>
          <p:cNvCxnSpPr/>
          <p:nvPr/>
        </p:nvCxnSpPr>
        <p:spPr bwMode="auto">
          <a:xfrm rot="5400000">
            <a:off x="5464969" y="5504656"/>
            <a:ext cx="104775" cy="49213"/>
          </a:xfrm>
          <a:prstGeom prst="straightConnector1">
            <a:avLst/>
          </a:prstGeom>
          <a:solidFill>
            <a:schemeClr val="accent1"/>
          </a:solidFill>
          <a:ln w="28575" cap="flat" cmpd="sng" algn="ctr">
            <a:solidFill>
              <a:srgbClr val="FF0000"/>
            </a:solidFill>
            <a:prstDash val="solid"/>
            <a:round/>
            <a:headEnd type="none" w="med" len="med"/>
            <a:tailEnd type="arrow"/>
          </a:ln>
          <a:effectLst>
            <a:outerShdw blurRad="63500" sx="102000" sy="102000" algn="ctr" rotWithShape="0">
              <a:prstClr val="black">
                <a:alpha val="40000"/>
              </a:prstClr>
            </a:outerShdw>
          </a:effectLst>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par>
                          <p:cTn id="16" fill="hold">
                            <p:stCondLst>
                              <p:cond delay="2500"/>
                            </p:stCondLst>
                            <p:childTnLst>
                              <p:par>
                                <p:cTn id="17" presetID="22" presetClass="entr" presetSubtype="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par>
                          <p:cTn id="20" fill="hold">
                            <p:stCondLst>
                              <p:cond delay="3000"/>
                            </p:stCondLst>
                            <p:childTnLst>
                              <p:par>
                                <p:cTn id="21" presetID="22" presetClass="entr" presetSubtype="1"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up)">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mtClean="0"/>
              <a:t>What else in CG</a:t>
            </a:r>
          </a:p>
        </p:txBody>
      </p:sp>
      <p:sp>
        <p:nvSpPr>
          <p:cNvPr id="6147" name="Content Placeholder 2"/>
          <p:cNvSpPr>
            <a:spLocks noGrp="1"/>
          </p:cNvSpPr>
          <p:nvPr>
            <p:ph idx="1"/>
          </p:nvPr>
        </p:nvSpPr>
        <p:spPr/>
        <p:txBody>
          <a:bodyPr/>
          <a:lstStyle/>
          <a:p>
            <a:r>
              <a:rPr lang="en-US" smtClean="0"/>
              <a:t>Main general CG conferences</a:t>
            </a:r>
          </a:p>
          <a:p>
            <a:pPr lvl="1"/>
            <a:r>
              <a:rPr lang="en-US" smtClean="0"/>
              <a:t>SIGGRAPH (ACM Transactions on Graphics – TOG)</a:t>
            </a:r>
          </a:p>
          <a:p>
            <a:pPr lvl="1"/>
            <a:r>
              <a:rPr lang="en-US" smtClean="0"/>
              <a:t>SIGGRAPH Asia (ACM TOG)</a:t>
            </a:r>
          </a:p>
          <a:p>
            <a:pPr lvl="1"/>
            <a:r>
              <a:rPr lang="en-US" smtClean="0"/>
              <a:t>Eurographics (Computer Graphics Forum)</a:t>
            </a:r>
          </a:p>
          <a:p>
            <a:endParaRPr lang="en-US" smtClean="0"/>
          </a:p>
          <a:p>
            <a:r>
              <a:rPr lang="en-US" smtClean="0"/>
              <a:t>http://kesen.realtimerendering.com/</a:t>
            </a:r>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t>What else in CG</a:t>
            </a:r>
          </a:p>
        </p:txBody>
      </p:sp>
      <p:sp>
        <p:nvSpPr>
          <p:cNvPr id="7171" name="Content Placeholder 2"/>
          <p:cNvSpPr>
            <a:spLocks noGrp="1"/>
          </p:cNvSpPr>
          <p:nvPr>
            <p:ph idx="1"/>
          </p:nvPr>
        </p:nvSpPr>
        <p:spPr>
          <a:xfrm>
            <a:off x="457200" y="1600200"/>
            <a:ext cx="8229600" cy="4997450"/>
          </a:xfrm>
        </p:spPr>
        <p:txBody>
          <a:bodyPr/>
          <a:lstStyle/>
          <a:p>
            <a:r>
              <a:rPr lang="en-US" smtClean="0"/>
              <a:t>Computational photography</a:t>
            </a:r>
          </a:p>
          <a:p>
            <a:r>
              <a:rPr lang="en-US" smtClean="0"/>
              <a:t>Appearance modeling &amp; capture</a:t>
            </a:r>
          </a:p>
          <a:p>
            <a:r>
              <a:rPr lang="en-US" smtClean="0"/>
              <a:t>Animation (&amp; capture)</a:t>
            </a:r>
          </a:p>
          <a:p>
            <a:r>
              <a:rPr lang="en-US" smtClean="0"/>
              <a:t>Dynamic simulation (hair, cloth, water, smoke, solids…)</a:t>
            </a:r>
          </a:p>
          <a:p>
            <a:r>
              <a:rPr lang="en-US" smtClean="0"/>
              <a:t>Visual perception</a:t>
            </a:r>
          </a:p>
          <a:p>
            <a:r>
              <a:rPr lang="en-US" smtClean="0"/>
              <a:t>Natural phenomena</a:t>
            </a:r>
          </a:p>
          <a:p>
            <a:r>
              <a:rPr lang="en-US" smtClean="0"/>
              <a:t>Non-photorealistic rendering</a:t>
            </a:r>
          </a:p>
          <a:p>
            <a:r>
              <a:rPr lang="en-US" smtClean="0"/>
              <a:t>Sound simulation</a:t>
            </a:r>
          </a:p>
          <a:p>
            <a:r>
              <a:rPr lang="en-US" smtClean="0"/>
              <a:t>Display technology</a:t>
            </a:r>
          </a:p>
          <a:p>
            <a:r>
              <a:rPr lang="en-US" smtClean="0"/>
              <a:t>Interaction technology</a:t>
            </a:r>
          </a:p>
          <a:p>
            <a:r>
              <a:rPr lang="en-US" smtClean="0"/>
              <a:t>Geometry modeling</a:t>
            </a:r>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t>General challenges in CG</a:t>
            </a:r>
          </a:p>
        </p:txBody>
      </p:sp>
      <p:sp>
        <p:nvSpPr>
          <p:cNvPr id="8195" name="Content Placeholder 2"/>
          <p:cNvSpPr>
            <a:spLocks noGrp="1"/>
          </p:cNvSpPr>
          <p:nvPr>
            <p:ph idx="1"/>
          </p:nvPr>
        </p:nvSpPr>
        <p:spPr>
          <a:xfrm>
            <a:off x="457200" y="1600200"/>
            <a:ext cx="8229600" cy="5257800"/>
          </a:xfrm>
        </p:spPr>
        <p:txBody>
          <a:bodyPr/>
          <a:lstStyle/>
          <a:p>
            <a:r>
              <a:rPr lang="en-US" b="1" dirty="0" smtClean="0"/>
              <a:t>Making CG usable</a:t>
            </a:r>
            <a:r>
              <a:rPr lang="en-US" dirty="0" smtClean="0"/>
              <a:t> (!!!)</a:t>
            </a:r>
          </a:p>
          <a:p>
            <a:r>
              <a:rPr lang="en-US" b="1" dirty="0" smtClean="0"/>
              <a:t>Robust and efficient</a:t>
            </a:r>
            <a:r>
              <a:rPr lang="en-US" dirty="0" smtClean="0"/>
              <a:t> lighting simulation in general scenes </a:t>
            </a:r>
          </a:p>
          <a:p>
            <a:r>
              <a:rPr lang="en-US" dirty="0" smtClean="0"/>
              <a:t>Virtual human</a:t>
            </a:r>
          </a:p>
          <a:p>
            <a:pPr lvl="1"/>
            <a:r>
              <a:rPr lang="en-US" b="1" dirty="0" smtClean="0"/>
              <a:t>Hair modeling</a:t>
            </a:r>
            <a:r>
              <a:rPr lang="en-US" dirty="0" smtClean="0"/>
              <a:t> (!!!)</a:t>
            </a:r>
          </a:p>
          <a:p>
            <a:pPr lvl="1"/>
            <a:r>
              <a:rPr lang="en-US" b="1" dirty="0" smtClean="0"/>
              <a:t>Animation</a:t>
            </a:r>
            <a:r>
              <a:rPr lang="en-US" dirty="0" smtClean="0"/>
              <a:t> (!!!) </a:t>
            </a:r>
          </a:p>
          <a:p>
            <a:pPr lvl="1"/>
            <a:r>
              <a:rPr lang="en-US" dirty="0" smtClean="0"/>
              <a:t>Cloth</a:t>
            </a:r>
          </a:p>
          <a:p>
            <a:r>
              <a:rPr lang="en-US" dirty="0" smtClean="0"/>
              <a:t>Managing complexity</a:t>
            </a:r>
          </a:p>
          <a:p>
            <a:pPr lvl="1"/>
            <a:r>
              <a:rPr lang="en-US" dirty="0" smtClean="0"/>
              <a:t>Natural environments etc</a:t>
            </a:r>
          </a:p>
          <a:p>
            <a:r>
              <a:rPr lang="en-US" dirty="0" smtClean="0"/>
              <a:t>Virtual Worlds (shared 3D graphics)</a:t>
            </a:r>
          </a:p>
          <a:p>
            <a:r>
              <a:rPr lang="en-US" dirty="0" smtClean="0"/>
              <a:t>…and more (the above is my random choice of “grand challenges”)</a:t>
            </a:r>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cs-CZ" b="1" dirty="0" smtClean="0"/>
              <a:t>Časový harmonogram</a:t>
            </a: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a:p>
            <a:pPr eaLnBrk="1" hangingPunct="1"/>
            <a:endParaRPr lang="cs-CZ" sz="2000" dirty="0" smtClean="0"/>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Harmonogram pro zbytek semestru</a:t>
            </a:r>
            <a:endParaRPr lang="cs-CZ" dirty="0"/>
          </a:p>
        </p:txBody>
      </p:sp>
      <p:sp>
        <p:nvSpPr>
          <p:cNvPr id="3" name="Zástupný symbol pro obsah 2"/>
          <p:cNvSpPr>
            <a:spLocks noGrp="1"/>
          </p:cNvSpPr>
          <p:nvPr>
            <p:ph idx="1"/>
          </p:nvPr>
        </p:nvSpPr>
        <p:spPr/>
        <p:txBody>
          <a:bodyPr/>
          <a:lstStyle/>
          <a:p>
            <a:r>
              <a:rPr lang="cs-CZ" b="1" dirty="0" smtClean="0"/>
              <a:t>3.1.2013 </a:t>
            </a:r>
            <a:r>
              <a:rPr lang="cs-CZ" dirty="0" smtClean="0"/>
              <a:t>– Odevzdání úlohy 2</a:t>
            </a:r>
          </a:p>
          <a:p>
            <a:endParaRPr lang="cs-CZ" dirty="0" smtClean="0"/>
          </a:p>
          <a:p>
            <a:r>
              <a:rPr lang="cs-CZ" b="1" dirty="0" smtClean="0"/>
              <a:t>10.1.2013 </a:t>
            </a:r>
            <a:r>
              <a:rPr lang="cs-CZ" dirty="0" smtClean="0"/>
              <a:t>– Odevzdání finálních verzí všech zápisků a článků na </a:t>
            </a:r>
            <a:r>
              <a:rPr lang="cs-CZ" dirty="0" err="1" smtClean="0"/>
              <a:t>Wikipedii</a:t>
            </a:r>
            <a:endParaRPr lang="cs-CZ" dirty="0" smtClean="0"/>
          </a:p>
          <a:p>
            <a:endParaRPr lang="cs-CZ" dirty="0" smtClean="0"/>
          </a:p>
          <a:p>
            <a:r>
              <a:rPr lang="cs-CZ" b="1" dirty="0" smtClean="0"/>
              <a:t>20.1.1013 </a:t>
            </a:r>
            <a:r>
              <a:rPr lang="cs-CZ" dirty="0" smtClean="0"/>
              <a:t>– Hodnocení zápisků a článků na </a:t>
            </a:r>
            <a:r>
              <a:rPr lang="cs-CZ" dirty="0" err="1" smtClean="0"/>
              <a:t>Wikipedii</a:t>
            </a:r>
            <a:endParaRPr lang="cs-CZ" dirty="0" smtClean="0"/>
          </a:p>
          <a:p>
            <a:pPr lvl="1"/>
            <a:r>
              <a:rPr lang="cs-CZ" dirty="0" smtClean="0"/>
              <a:t>(e-mailem)</a:t>
            </a:r>
          </a:p>
          <a:p>
            <a:endParaRPr lang="cs-CZ" dirty="0" smtClean="0"/>
          </a:p>
          <a:p>
            <a:r>
              <a:rPr lang="cs-CZ" b="1" dirty="0" smtClean="0"/>
              <a:t>22.1.2013 </a:t>
            </a:r>
            <a:r>
              <a:rPr lang="cs-CZ" dirty="0" smtClean="0"/>
              <a:t>– </a:t>
            </a:r>
            <a:r>
              <a:rPr lang="cs-CZ" dirty="0" smtClean="0"/>
              <a:t>Zkouška (jediný řádný termín)</a:t>
            </a:r>
            <a:endParaRPr lang="cs-CZ" dirty="0"/>
          </a:p>
        </p:txBody>
      </p:sp>
      <p:sp>
        <p:nvSpPr>
          <p:cNvPr id="4" name="Zástupný symbol pro zápatí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pPr>
                <a:defRPr/>
              </a:pPr>
              <a:t>68</a:t>
            </a:fld>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5" name="Rectangle 3"/>
          <p:cNvSpPr>
            <a:spLocks noGrp="1" noChangeArrowheads="1"/>
          </p:cNvSpPr>
          <p:nvPr>
            <p:ph type="body" idx="1"/>
          </p:nvPr>
        </p:nvSpPr>
        <p:spPr>
          <a:xfrm>
            <a:off x="457200" y="1196974"/>
            <a:ext cx="8229600" cy="5184353"/>
          </a:xfrm>
        </p:spPr>
        <p:txBody>
          <a:bodyPr/>
          <a:lstStyle/>
          <a:p>
            <a:r>
              <a:rPr lang="en-US" b="1" dirty="0" smtClean="0"/>
              <a:t>Distribution path tracing</a:t>
            </a:r>
            <a:r>
              <a:rPr lang="en-US" dirty="0" smtClean="0"/>
              <a:t> (DPT)</a:t>
            </a:r>
            <a:r>
              <a:rPr lang="cs-CZ" dirty="0" smtClean="0"/>
              <a:t/>
            </a:r>
            <a:br>
              <a:rPr lang="cs-CZ" dirty="0" smtClean="0"/>
            </a:br>
            <a:r>
              <a:rPr lang="cs-CZ" b="1" dirty="0" err="1" smtClean="0"/>
              <a:t>Final</a:t>
            </a:r>
            <a:r>
              <a:rPr lang="cs-CZ" b="1" dirty="0" smtClean="0"/>
              <a:t> </a:t>
            </a:r>
            <a:r>
              <a:rPr lang="cs-CZ" b="1" dirty="0" err="1" smtClean="0"/>
              <a:t>gathering</a:t>
            </a:r>
            <a:endParaRPr lang="en-US" b="1" dirty="0"/>
          </a:p>
          <a:p>
            <a:pPr marL="742950" lvl="1" indent="-285750"/>
            <a:r>
              <a:rPr lang="en-US" dirty="0" smtClean="0"/>
              <a:t>Estimate illumination integral at a point by tracing many rays (500-5000)</a:t>
            </a:r>
            <a:endParaRPr lang="en-US" dirty="0"/>
          </a:p>
          <a:p>
            <a:pPr marL="742950" lvl="1" indent="-285750"/>
            <a:r>
              <a:rPr lang="en-US" dirty="0" smtClean="0"/>
              <a:t>Costly computation</a:t>
            </a:r>
          </a:p>
          <a:p>
            <a:pPr marL="742950" lvl="1" indent="-285750"/>
            <a:endParaRPr lang="en-US" dirty="0" smtClean="0"/>
          </a:p>
          <a:p>
            <a:pPr marL="742950" lvl="1" indent="-285750"/>
            <a:endParaRPr lang="en-US" dirty="0" smtClean="0"/>
          </a:p>
          <a:p>
            <a:pPr indent="-285750"/>
            <a:endParaRPr lang="en-US" dirty="0" smtClean="0"/>
          </a:p>
          <a:p>
            <a:pPr indent="-285750"/>
            <a:r>
              <a:rPr lang="en-US" dirty="0" smtClean="0"/>
              <a:t>Irradiance caching accelerates DPT for diffuse indirect illumination</a:t>
            </a:r>
            <a:endParaRPr lang="en-US" dirty="0"/>
          </a:p>
        </p:txBody>
      </p:sp>
      <p:sp>
        <p:nvSpPr>
          <p:cNvPr id="402437" name="Line 5"/>
          <p:cNvSpPr>
            <a:spLocks noChangeShapeType="1"/>
          </p:cNvSpPr>
          <p:nvPr/>
        </p:nvSpPr>
        <p:spPr bwMode="auto">
          <a:xfrm>
            <a:off x="5292725" y="4725144"/>
            <a:ext cx="3311525" cy="0"/>
          </a:xfrm>
          <a:prstGeom prst="line">
            <a:avLst/>
          </a:prstGeom>
          <a:noFill/>
          <a:ln w="57150">
            <a:solidFill>
              <a:schemeClr val="bg2"/>
            </a:solidFill>
            <a:round/>
            <a:headEnd/>
            <a:tailEnd/>
          </a:ln>
          <a:effectLst/>
        </p:spPr>
        <p:txBody>
          <a:bodyPr wrap="none"/>
          <a:lstStyle/>
          <a:p>
            <a:pPr fontAlgn="auto">
              <a:spcBef>
                <a:spcPts val="0"/>
              </a:spcBef>
              <a:spcAft>
                <a:spcPts val="0"/>
              </a:spcAft>
            </a:pPr>
            <a:endParaRPr lang="en-US">
              <a:solidFill>
                <a:srgbClr val="FFFFFF"/>
              </a:solidFill>
              <a:latin typeface="Corbel"/>
            </a:endParaRPr>
          </a:p>
        </p:txBody>
      </p:sp>
      <p:sp>
        <p:nvSpPr>
          <p:cNvPr id="402438" name="Line 6"/>
          <p:cNvSpPr>
            <a:spLocks noChangeShapeType="1"/>
          </p:cNvSpPr>
          <p:nvPr/>
        </p:nvSpPr>
        <p:spPr bwMode="auto">
          <a:xfrm flipV="1">
            <a:off x="6950075" y="3297982"/>
            <a:ext cx="0" cy="1427162"/>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39" name="Line 7"/>
          <p:cNvSpPr>
            <a:spLocks noChangeShapeType="1"/>
          </p:cNvSpPr>
          <p:nvPr/>
        </p:nvSpPr>
        <p:spPr bwMode="auto">
          <a:xfrm flipV="1">
            <a:off x="6950075" y="3732957"/>
            <a:ext cx="992188" cy="992187"/>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40" name="Line 8"/>
          <p:cNvSpPr>
            <a:spLocks noChangeShapeType="1"/>
          </p:cNvSpPr>
          <p:nvPr/>
        </p:nvSpPr>
        <p:spPr bwMode="auto">
          <a:xfrm flipH="1" flipV="1">
            <a:off x="5954713" y="3732957"/>
            <a:ext cx="995362" cy="992187"/>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41" name="Line 9"/>
          <p:cNvSpPr>
            <a:spLocks noChangeShapeType="1"/>
          </p:cNvSpPr>
          <p:nvPr/>
        </p:nvSpPr>
        <p:spPr bwMode="auto">
          <a:xfrm flipV="1">
            <a:off x="6950075" y="4228257"/>
            <a:ext cx="1322388" cy="496887"/>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42" name="Line 10"/>
          <p:cNvSpPr>
            <a:spLocks noChangeShapeType="1"/>
          </p:cNvSpPr>
          <p:nvPr/>
        </p:nvSpPr>
        <p:spPr bwMode="auto">
          <a:xfrm flipV="1">
            <a:off x="6950075" y="3399582"/>
            <a:ext cx="495300" cy="1325562"/>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43" name="Line 11"/>
          <p:cNvSpPr>
            <a:spLocks noChangeShapeType="1"/>
          </p:cNvSpPr>
          <p:nvPr/>
        </p:nvSpPr>
        <p:spPr bwMode="auto">
          <a:xfrm flipH="1" flipV="1">
            <a:off x="6451600" y="3399582"/>
            <a:ext cx="498475" cy="1325562"/>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44" name="Line 12"/>
          <p:cNvSpPr>
            <a:spLocks noChangeShapeType="1"/>
          </p:cNvSpPr>
          <p:nvPr/>
        </p:nvSpPr>
        <p:spPr bwMode="auto">
          <a:xfrm flipH="1" flipV="1">
            <a:off x="5654675" y="4164757"/>
            <a:ext cx="1295400" cy="560387"/>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45" name="Line 13"/>
          <p:cNvSpPr>
            <a:spLocks noChangeShapeType="1"/>
          </p:cNvSpPr>
          <p:nvPr/>
        </p:nvSpPr>
        <p:spPr bwMode="auto">
          <a:xfrm flipV="1">
            <a:off x="6950075" y="4477494"/>
            <a:ext cx="1406525" cy="247650"/>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46" name="Line 14"/>
          <p:cNvSpPr>
            <a:spLocks noChangeShapeType="1"/>
          </p:cNvSpPr>
          <p:nvPr/>
        </p:nvSpPr>
        <p:spPr bwMode="auto">
          <a:xfrm flipV="1">
            <a:off x="6950075" y="3980607"/>
            <a:ext cx="1157288" cy="744537"/>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47" name="Line 15"/>
          <p:cNvSpPr>
            <a:spLocks noChangeShapeType="1"/>
          </p:cNvSpPr>
          <p:nvPr/>
        </p:nvSpPr>
        <p:spPr bwMode="auto">
          <a:xfrm flipV="1">
            <a:off x="6950075" y="3566269"/>
            <a:ext cx="742950" cy="1158875"/>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48" name="Line 16"/>
          <p:cNvSpPr>
            <a:spLocks noChangeShapeType="1"/>
          </p:cNvSpPr>
          <p:nvPr/>
        </p:nvSpPr>
        <p:spPr bwMode="auto">
          <a:xfrm flipV="1">
            <a:off x="6950075" y="3318619"/>
            <a:ext cx="247650" cy="1406525"/>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49" name="Line 17"/>
          <p:cNvSpPr>
            <a:spLocks noChangeShapeType="1"/>
          </p:cNvSpPr>
          <p:nvPr/>
        </p:nvSpPr>
        <p:spPr bwMode="auto">
          <a:xfrm flipH="1" flipV="1">
            <a:off x="6699250" y="3318619"/>
            <a:ext cx="250825" cy="1406525"/>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50" name="Line 18"/>
          <p:cNvSpPr>
            <a:spLocks noChangeShapeType="1"/>
          </p:cNvSpPr>
          <p:nvPr/>
        </p:nvSpPr>
        <p:spPr bwMode="auto">
          <a:xfrm flipH="1" flipV="1">
            <a:off x="6203950" y="3483719"/>
            <a:ext cx="746125" cy="1241425"/>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51" name="Line 19"/>
          <p:cNvSpPr>
            <a:spLocks noChangeShapeType="1"/>
          </p:cNvSpPr>
          <p:nvPr/>
        </p:nvSpPr>
        <p:spPr bwMode="auto">
          <a:xfrm flipH="1" flipV="1">
            <a:off x="5789613" y="3898057"/>
            <a:ext cx="1160462" cy="827087"/>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52" name="Line 20"/>
          <p:cNvSpPr>
            <a:spLocks noChangeShapeType="1"/>
          </p:cNvSpPr>
          <p:nvPr/>
        </p:nvSpPr>
        <p:spPr bwMode="auto">
          <a:xfrm flipH="1" flipV="1">
            <a:off x="5599113" y="4469557"/>
            <a:ext cx="1350962" cy="255587"/>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22" name="Title 21"/>
          <p:cNvSpPr>
            <a:spLocks noGrp="1"/>
          </p:cNvSpPr>
          <p:nvPr>
            <p:ph type="title"/>
          </p:nvPr>
        </p:nvSpPr>
        <p:spPr/>
        <p:txBody>
          <a:bodyPr/>
          <a:lstStyle/>
          <a:p>
            <a:r>
              <a:rPr lang="en-US" dirty="0" smtClean="0"/>
              <a:t>Motivation</a:t>
            </a:r>
            <a:endParaRPr lang="en-US"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5" name="Rectangle 3"/>
          <p:cNvSpPr>
            <a:spLocks noGrp="1" noChangeArrowheads="1"/>
          </p:cNvSpPr>
          <p:nvPr>
            <p:ph type="body" idx="1"/>
          </p:nvPr>
        </p:nvSpPr>
        <p:spPr>
          <a:xfrm>
            <a:off x="457200" y="1196975"/>
            <a:ext cx="8229600" cy="4933950"/>
          </a:xfrm>
        </p:spPr>
        <p:txBody>
          <a:bodyPr/>
          <a:lstStyle/>
          <a:p>
            <a:pPr indent="-285750"/>
            <a:r>
              <a:rPr lang="en-US" dirty="0" smtClean="0"/>
              <a:t>Spatial coherence</a:t>
            </a:r>
            <a:endParaRPr lang="cs-CZ" dirty="0"/>
          </a:p>
          <a:p>
            <a:pPr lvl="1" indent="-228600"/>
            <a:r>
              <a:rPr lang="en-US" dirty="0" smtClean="0"/>
              <a:t>Diffuse indirect illumination changes slowly over surfaces</a:t>
            </a:r>
          </a:p>
        </p:txBody>
      </p:sp>
      <p:sp>
        <p:nvSpPr>
          <p:cNvPr id="22" name="Title 21"/>
          <p:cNvSpPr>
            <a:spLocks noGrp="1"/>
          </p:cNvSpPr>
          <p:nvPr>
            <p:ph type="title"/>
          </p:nvPr>
        </p:nvSpPr>
        <p:spPr/>
        <p:txBody>
          <a:bodyPr/>
          <a:lstStyle/>
          <a:p>
            <a:r>
              <a:rPr lang="en-US" dirty="0" smtClean="0"/>
              <a:t>Motivation</a:t>
            </a:r>
            <a:endParaRPr lang="en-US" dirty="0"/>
          </a:p>
        </p:txBody>
      </p:sp>
      <p:pic>
        <p:nvPicPr>
          <p:cNvPr id="23" name="Picture 4" descr="electric_x0y0"/>
          <p:cNvPicPr>
            <a:picLocks noChangeAspect="1" noChangeArrowheads="1"/>
          </p:cNvPicPr>
          <p:nvPr/>
        </p:nvPicPr>
        <p:blipFill>
          <a:blip r:embed="rId3" cstate="print"/>
          <a:srcRect/>
          <a:stretch>
            <a:fillRect/>
          </a:stretch>
        </p:blipFill>
        <p:spPr bwMode="auto">
          <a:xfrm>
            <a:off x="183935" y="3124200"/>
            <a:ext cx="4388065" cy="2971800"/>
          </a:xfrm>
          <a:prstGeom prst="rect">
            <a:avLst/>
          </a:prstGeom>
          <a:noFill/>
          <a:ln w="9525">
            <a:noFill/>
            <a:miter lim="800000"/>
            <a:headEnd/>
            <a:tailEnd/>
          </a:ln>
          <a:effectLst/>
        </p:spPr>
      </p:pic>
      <p:pic>
        <p:nvPicPr>
          <p:cNvPr id="24" name="Picture 5" descr="electric_diff_x0y0"/>
          <p:cNvPicPr>
            <a:picLocks noChangeAspect="1" noChangeArrowheads="1"/>
          </p:cNvPicPr>
          <p:nvPr/>
        </p:nvPicPr>
        <p:blipFill>
          <a:blip r:embed="rId4" cstate="print"/>
          <a:srcRect/>
          <a:stretch>
            <a:fillRect/>
          </a:stretch>
        </p:blipFill>
        <p:spPr bwMode="auto">
          <a:xfrm>
            <a:off x="4648200" y="3124200"/>
            <a:ext cx="4387816" cy="2971800"/>
          </a:xfrm>
          <a:prstGeom prst="rect">
            <a:avLst/>
          </a:prstGeom>
          <a:noFill/>
          <a:ln w="9525">
            <a:noFill/>
            <a:miter lim="800000"/>
            <a:headEnd/>
            <a:tailEnd/>
          </a:ln>
          <a:effectLst/>
        </p:spPr>
      </p:pic>
      <p:sp>
        <p:nvSpPr>
          <p:cNvPr id="25" name="Rectangle 24"/>
          <p:cNvSpPr/>
          <p:nvPr/>
        </p:nvSpPr>
        <p:spPr>
          <a:xfrm>
            <a:off x="4648200" y="6096000"/>
            <a:ext cx="3839513" cy="369332"/>
          </a:xfrm>
          <a:prstGeom prst="rect">
            <a:avLst/>
          </a:prstGeom>
        </p:spPr>
        <p:txBody>
          <a:bodyPr wrap="none">
            <a:spAutoFit/>
          </a:bodyPr>
          <a:lstStyle/>
          <a:p>
            <a:pPr fontAlgn="auto">
              <a:spcBef>
                <a:spcPts val="0"/>
              </a:spcBef>
              <a:spcAft>
                <a:spcPts val="0"/>
              </a:spcAft>
            </a:pPr>
            <a:r>
              <a:rPr lang="en-US" dirty="0" smtClean="0">
                <a:solidFill>
                  <a:srgbClr val="FFFFFF"/>
                </a:solidFill>
                <a:latin typeface="Arial" charset="0"/>
              </a:rPr>
              <a:t>Indirect irradiance – changes slowly</a:t>
            </a:r>
            <a:endParaRPr lang="en-US" dirty="0">
              <a:solidFill>
                <a:srgbClr val="FFFFFF"/>
              </a:solidFill>
              <a:latin typeface="Corbel"/>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5" name="Rectangle 3"/>
          <p:cNvSpPr>
            <a:spLocks noGrp="1" noChangeArrowheads="1"/>
          </p:cNvSpPr>
          <p:nvPr>
            <p:ph type="body" idx="1"/>
          </p:nvPr>
        </p:nvSpPr>
        <p:spPr>
          <a:xfrm>
            <a:off x="457200" y="1196975"/>
            <a:ext cx="8229600" cy="4933950"/>
          </a:xfrm>
        </p:spPr>
        <p:txBody>
          <a:bodyPr/>
          <a:lstStyle/>
          <a:p>
            <a:pPr indent="-285750"/>
            <a:r>
              <a:rPr lang="en-US" dirty="0" smtClean="0"/>
              <a:t>Sparse locations for full DRT computation</a:t>
            </a:r>
          </a:p>
          <a:p>
            <a:pPr indent="-285750"/>
            <a:r>
              <a:rPr lang="en-US" dirty="0" smtClean="0"/>
              <a:t>Resulting irradiance stored in a cache</a:t>
            </a:r>
            <a:endParaRPr lang="en-US" i="1" u="sng" dirty="0">
              <a:solidFill>
                <a:schemeClr val="tx2"/>
              </a:solidFill>
            </a:endParaRPr>
          </a:p>
          <a:p>
            <a:pPr indent="-285750"/>
            <a:r>
              <a:rPr lang="en-US" dirty="0" smtClean="0"/>
              <a:t>Most pixels interpolated from cached records</a:t>
            </a:r>
            <a:endParaRPr lang="en-US" dirty="0"/>
          </a:p>
        </p:txBody>
      </p:sp>
      <p:grpSp>
        <p:nvGrpSpPr>
          <p:cNvPr id="2" name="Group 22"/>
          <p:cNvGrpSpPr/>
          <p:nvPr/>
        </p:nvGrpSpPr>
        <p:grpSpPr>
          <a:xfrm>
            <a:off x="7239000" y="1481138"/>
            <a:ext cx="1867567" cy="804862"/>
            <a:chOff x="5603875" y="1557338"/>
            <a:chExt cx="3311525" cy="1427162"/>
          </a:xfrm>
        </p:grpSpPr>
        <p:sp>
          <p:nvSpPr>
            <p:cNvPr id="402437" name="Line 5"/>
            <p:cNvSpPr>
              <a:spLocks noChangeShapeType="1"/>
            </p:cNvSpPr>
            <p:nvPr/>
          </p:nvSpPr>
          <p:spPr bwMode="auto">
            <a:xfrm>
              <a:off x="5603875" y="2984500"/>
              <a:ext cx="3311525" cy="0"/>
            </a:xfrm>
            <a:prstGeom prst="line">
              <a:avLst/>
            </a:prstGeom>
            <a:noFill/>
            <a:ln w="57150">
              <a:solidFill>
                <a:schemeClr val="bg2"/>
              </a:solidFill>
              <a:round/>
              <a:headEnd/>
              <a:tailEnd/>
            </a:ln>
            <a:effectLst/>
          </p:spPr>
          <p:txBody>
            <a:bodyPr wrap="none"/>
            <a:lstStyle/>
            <a:p>
              <a:pPr fontAlgn="auto">
                <a:spcBef>
                  <a:spcPts val="0"/>
                </a:spcBef>
                <a:spcAft>
                  <a:spcPts val="0"/>
                </a:spcAft>
              </a:pPr>
              <a:endParaRPr lang="en-US">
                <a:solidFill>
                  <a:srgbClr val="FFFFFF"/>
                </a:solidFill>
                <a:latin typeface="Corbel"/>
              </a:endParaRPr>
            </a:p>
          </p:txBody>
        </p:sp>
        <p:sp>
          <p:nvSpPr>
            <p:cNvPr id="402438" name="Line 6"/>
            <p:cNvSpPr>
              <a:spLocks noChangeShapeType="1"/>
            </p:cNvSpPr>
            <p:nvPr/>
          </p:nvSpPr>
          <p:spPr bwMode="auto">
            <a:xfrm flipV="1">
              <a:off x="7261225" y="1557338"/>
              <a:ext cx="0" cy="1427162"/>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39" name="Line 7"/>
            <p:cNvSpPr>
              <a:spLocks noChangeShapeType="1"/>
            </p:cNvSpPr>
            <p:nvPr/>
          </p:nvSpPr>
          <p:spPr bwMode="auto">
            <a:xfrm flipV="1">
              <a:off x="7261225" y="1992313"/>
              <a:ext cx="992188" cy="992187"/>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40" name="Line 8"/>
            <p:cNvSpPr>
              <a:spLocks noChangeShapeType="1"/>
            </p:cNvSpPr>
            <p:nvPr/>
          </p:nvSpPr>
          <p:spPr bwMode="auto">
            <a:xfrm flipH="1" flipV="1">
              <a:off x="6265863" y="1992313"/>
              <a:ext cx="995362" cy="992187"/>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41" name="Line 9"/>
            <p:cNvSpPr>
              <a:spLocks noChangeShapeType="1"/>
            </p:cNvSpPr>
            <p:nvPr/>
          </p:nvSpPr>
          <p:spPr bwMode="auto">
            <a:xfrm flipV="1">
              <a:off x="7261225" y="2487613"/>
              <a:ext cx="1322388" cy="496887"/>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42" name="Line 10"/>
            <p:cNvSpPr>
              <a:spLocks noChangeShapeType="1"/>
            </p:cNvSpPr>
            <p:nvPr/>
          </p:nvSpPr>
          <p:spPr bwMode="auto">
            <a:xfrm flipV="1">
              <a:off x="7261225" y="1658938"/>
              <a:ext cx="495300" cy="1325562"/>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43" name="Line 11"/>
            <p:cNvSpPr>
              <a:spLocks noChangeShapeType="1"/>
            </p:cNvSpPr>
            <p:nvPr/>
          </p:nvSpPr>
          <p:spPr bwMode="auto">
            <a:xfrm flipH="1" flipV="1">
              <a:off x="6762750" y="1658938"/>
              <a:ext cx="498475" cy="1325562"/>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44" name="Line 12"/>
            <p:cNvSpPr>
              <a:spLocks noChangeShapeType="1"/>
            </p:cNvSpPr>
            <p:nvPr/>
          </p:nvSpPr>
          <p:spPr bwMode="auto">
            <a:xfrm flipH="1" flipV="1">
              <a:off x="5965825" y="2424113"/>
              <a:ext cx="1295400" cy="560387"/>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45" name="Line 13"/>
            <p:cNvSpPr>
              <a:spLocks noChangeShapeType="1"/>
            </p:cNvSpPr>
            <p:nvPr/>
          </p:nvSpPr>
          <p:spPr bwMode="auto">
            <a:xfrm flipV="1">
              <a:off x="7261225" y="2736850"/>
              <a:ext cx="1406525" cy="247650"/>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46" name="Line 14"/>
            <p:cNvSpPr>
              <a:spLocks noChangeShapeType="1"/>
            </p:cNvSpPr>
            <p:nvPr/>
          </p:nvSpPr>
          <p:spPr bwMode="auto">
            <a:xfrm flipV="1">
              <a:off x="7261225" y="2239963"/>
              <a:ext cx="1157288" cy="744537"/>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47" name="Line 15"/>
            <p:cNvSpPr>
              <a:spLocks noChangeShapeType="1"/>
            </p:cNvSpPr>
            <p:nvPr/>
          </p:nvSpPr>
          <p:spPr bwMode="auto">
            <a:xfrm flipV="1">
              <a:off x="7261225" y="1825625"/>
              <a:ext cx="742950" cy="1158875"/>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48" name="Line 16"/>
            <p:cNvSpPr>
              <a:spLocks noChangeShapeType="1"/>
            </p:cNvSpPr>
            <p:nvPr/>
          </p:nvSpPr>
          <p:spPr bwMode="auto">
            <a:xfrm flipV="1">
              <a:off x="7261225" y="1577975"/>
              <a:ext cx="247650" cy="1406525"/>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49" name="Line 17"/>
            <p:cNvSpPr>
              <a:spLocks noChangeShapeType="1"/>
            </p:cNvSpPr>
            <p:nvPr/>
          </p:nvSpPr>
          <p:spPr bwMode="auto">
            <a:xfrm flipH="1" flipV="1">
              <a:off x="7010400" y="1577975"/>
              <a:ext cx="250825" cy="1406525"/>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50" name="Line 18"/>
            <p:cNvSpPr>
              <a:spLocks noChangeShapeType="1"/>
            </p:cNvSpPr>
            <p:nvPr/>
          </p:nvSpPr>
          <p:spPr bwMode="auto">
            <a:xfrm flipH="1" flipV="1">
              <a:off x="6515100" y="1743075"/>
              <a:ext cx="746125" cy="1241425"/>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51" name="Line 19"/>
            <p:cNvSpPr>
              <a:spLocks noChangeShapeType="1"/>
            </p:cNvSpPr>
            <p:nvPr/>
          </p:nvSpPr>
          <p:spPr bwMode="auto">
            <a:xfrm flipH="1" flipV="1">
              <a:off x="6100763" y="2157413"/>
              <a:ext cx="1160462" cy="827087"/>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sp>
          <p:nvSpPr>
            <p:cNvPr id="402452" name="Line 20"/>
            <p:cNvSpPr>
              <a:spLocks noChangeShapeType="1"/>
            </p:cNvSpPr>
            <p:nvPr/>
          </p:nvSpPr>
          <p:spPr bwMode="auto">
            <a:xfrm flipH="1" flipV="1">
              <a:off x="5910263" y="2728913"/>
              <a:ext cx="1350962" cy="255587"/>
            </a:xfrm>
            <a:prstGeom prst="line">
              <a:avLst/>
            </a:prstGeom>
            <a:noFill/>
            <a:ln w="9525">
              <a:solidFill>
                <a:schemeClr val="tx1"/>
              </a:solidFill>
              <a:round/>
              <a:headEnd/>
              <a:tailEnd type="triangle" w="med" len="med"/>
            </a:ln>
            <a:effectLst/>
          </p:spPr>
          <p:txBody>
            <a:bodyPr wrap="none"/>
            <a:lstStyle/>
            <a:p>
              <a:pPr fontAlgn="auto">
                <a:spcBef>
                  <a:spcPts val="0"/>
                </a:spcBef>
                <a:spcAft>
                  <a:spcPts val="0"/>
                </a:spcAft>
              </a:pPr>
              <a:endParaRPr lang="en-US">
                <a:solidFill>
                  <a:srgbClr val="FFFFFF"/>
                </a:solidFill>
                <a:latin typeface="Corbel"/>
              </a:endParaRPr>
            </a:p>
          </p:txBody>
        </p:sp>
      </p:grpSp>
      <p:pic>
        <p:nvPicPr>
          <p:cNvPr id="402455" name="Picture 23"/>
          <p:cNvPicPr>
            <a:picLocks noChangeAspect="1" noChangeArrowheads="1"/>
          </p:cNvPicPr>
          <p:nvPr/>
        </p:nvPicPr>
        <p:blipFill>
          <a:blip r:embed="rId3" cstate="print"/>
          <a:srcRect/>
          <a:stretch>
            <a:fillRect/>
          </a:stretch>
        </p:blipFill>
        <p:spPr bwMode="auto">
          <a:xfrm>
            <a:off x="2743200" y="3048000"/>
            <a:ext cx="3459162" cy="3459162"/>
          </a:xfrm>
          <a:prstGeom prst="rect">
            <a:avLst/>
          </a:prstGeom>
          <a:noFill/>
          <a:ln w="9525">
            <a:solidFill>
              <a:schemeClr val="tx1"/>
            </a:solidFill>
            <a:miter lim="800000"/>
            <a:headEnd/>
            <a:tailEnd/>
          </a:ln>
          <a:effectLst/>
        </p:spPr>
      </p:pic>
      <p:sp>
        <p:nvSpPr>
          <p:cNvPr id="402456" name="Text Box 24"/>
          <p:cNvSpPr txBox="1">
            <a:spLocks noChangeArrowheads="1"/>
          </p:cNvSpPr>
          <p:nvPr/>
        </p:nvSpPr>
        <p:spPr bwMode="auto">
          <a:xfrm rot="21600000">
            <a:off x="3203849" y="6520448"/>
            <a:ext cx="2605072" cy="338554"/>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sz="1600" dirty="0">
                <a:solidFill>
                  <a:srgbClr val="FFFFFF"/>
                </a:solidFill>
                <a:latin typeface="Arial" charset="0"/>
              </a:rPr>
              <a:t>Image </a:t>
            </a:r>
            <a:r>
              <a:rPr lang="en-US" sz="1600" dirty="0" smtClean="0">
                <a:solidFill>
                  <a:srgbClr val="FFFFFF"/>
                </a:solidFill>
                <a:latin typeface="Arial" charset="0"/>
              </a:rPr>
              <a:t>credit: </a:t>
            </a:r>
            <a:r>
              <a:rPr lang="en-US" sz="1600" dirty="0" err="1" smtClean="0">
                <a:solidFill>
                  <a:srgbClr val="FFFFFF"/>
                </a:solidFill>
                <a:latin typeface="Arial" charset="0"/>
              </a:rPr>
              <a:t>Okan</a:t>
            </a:r>
            <a:r>
              <a:rPr lang="en-US" sz="1600" dirty="0" smtClean="0">
                <a:solidFill>
                  <a:srgbClr val="FFFFFF"/>
                </a:solidFill>
                <a:latin typeface="Arial" charset="0"/>
              </a:rPr>
              <a:t> </a:t>
            </a:r>
            <a:r>
              <a:rPr lang="en-US" sz="1600" dirty="0" err="1">
                <a:solidFill>
                  <a:srgbClr val="FFFFFF"/>
                </a:solidFill>
                <a:latin typeface="Arial" charset="0"/>
              </a:rPr>
              <a:t>Arikan</a:t>
            </a:r>
            <a:endParaRPr lang="cs-CZ" sz="1600" dirty="0">
              <a:solidFill>
                <a:srgbClr val="FFFFFF"/>
              </a:solidFill>
              <a:latin typeface="Arial" charset="0"/>
            </a:endParaRPr>
          </a:p>
        </p:txBody>
      </p:sp>
      <p:sp>
        <p:nvSpPr>
          <p:cNvPr id="22" name="Title 21"/>
          <p:cNvSpPr>
            <a:spLocks noGrp="1"/>
          </p:cNvSpPr>
          <p:nvPr>
            <p:ph type="title"/>
          </p:nvPr>
        </p:nvSpPr>
        <p:spPr/>
        <p:txBody>
          <a:bodyPr/>
          <a:lstStyle/>
          <a:p>
            <a:r>
              <a:rPr lang="en-US" dirty="0" smtClean="0"/>
              <a:t>Irradiance caching</a:t>
            </a:r>
            <a:br>
              <a:rPr lang="en-US" dirty="0" smtClean="0"/>
            </a:br>
            <a:endParaRPr lang="en-US" dirty="0"/>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6925</TotalTime>
  <Words>1700</Words>
  <Application>Microsoft Office PowerPoint</Application>
  <PresentationFormat>Předvádění na obrazovce (4:3)</PresentationFormat>
  <Paragraphs>419</Paragraphs>
  <Slides>68</Slides>
  <Notes>25</Notes>
  <HiddenSlides>0</HiddenSlides>
  <MMClips>0</MMClips>
  <ScaleCrop>false</ScaleCrop>
  <HeadingPairs>
    <vt:vector size="6" baseType="variant">
      <vt:variant>
        <vt:lpstr>Motiv</vt:lpstr>
      </vt:variant>
      <vt:variant>
        <vt:i4>3</vt:i4>
      </vt:variant>
      <vt:variant>
        <vt:lpstr>Vložené servery OLE</vt:lpstr>
      </vt:variant>
      <vt:variant>
        <vt:i4>2</vt:i4>
      </vt:variant>
      <vt:variant>
        <vt:lpstr>Nadpisy snímků</vt:lpstr>
      </vt:variant>
      <vt:variant>
        <vt:i4>68</vt:i4>
      </vt:variant>
    </vt:vector>
  </HeadingPairs>
  <TitlesOfParts>
    <vt:vector size="73" baseType="lpstr">
      <vt:lpstr>Hrany</vt:lpstr>
      <vt:lpstr>Default Design</vt:lpstr>
      <vt:lpstr>1_Default Design</vt:lpstr>
      <vt:lpstr>Rovnice</vt:lpstr>
      <vt:lpstr>Equation</vt:lpstr>
      <vt:lpstr>Počítačová grafika III –  Irradiance Caching</vt:lpstr>
      <vt:lpstr>Kvíz 1</vt:lpstr>
      <vt:lpstr>Kvíz 2</vt:lpstr>
      <vt:lpstr>Fotonové mapy – SDS cesty</vt:lpstr>
      <vt:lpstr>Fotonové mapy – Fáze výpočtu</vt:lpstr>
      <vt:lpstr>Irradiance caching</vt:lpstr>
      <vt:lpstr>Motivation</vt:lpstr>
      <vt:lpstr>Motivation</vt:lpstr>
      <vt:lpstr>Irradiance caching </vt:lpstr>
      <vt:lpstr>Irradiance caching</vt:lpstr>
      <vt:lpstr>Irradiance caching</vt:lpstr>
      <vt:lpstr>Irradiance caching pseudocode</vt:lpstr>
      <vt:lpstr>Indirect irradiance calculation</vt:lpstr>
      <vt:lpstr>Indirect irradiance calculation</vt:lpstr>
      <vt:lpstr>Indirect irradiance calculation</vt:lpstr>
      <vt:lpstr>Indirect irradiance calculation</vt:lpstr>
      <vt:lpstr>Indirect irradiance calculation</vt:lpstr>
      <vt:lpstr>Irradiance caching pseudocode</vt:lpstr>
      <vt:lpstr>Record spacing</vt:lpstr>
      <vt:lpstr>Record spacing</vt:lpstr>
      <vt:lpstr>Record spacing</vt:lpstr>
      <vt:lpstr>Irradiance interpolation</vt:lpstr>
      <vt:lpstr>Weighting function</vt:lpstr>
      <vt:lpstr>Heuristic “behind” test</vt:lpstr>
      <vt:lpstr>Irradiance caching pseudocode</vt:lpstr>
      <vt:lpstr>Irradiance cache record</vt:lpstr>
      <vt:lpstr>Irradiance cache data structure</vt:lpstr>
      <vt:lpstr>Data structure: Octree</vt:lpstr>
      <vt:lpstr>Data structure: Octree</vt:lpstr>
      <vt:lpstr>Irradiance gradients</vt:lpstr>
      <vt:lpstr>Irradiance gradients</vt:lpstr>
      <vt:lpstr>Rotation gradient</vt:lpstr>
      <vt:lpstr>Rotation gradient formula</vt:lpstr>
      <vt:lpstr>Translation gradient</vt:lpstr>
      <vt:lpstr>Translation gradient formula</vt:lpstr>
      <vt:lpstr>Irradiance interpolation w/ grads</vt:lpstr>
      <vt:lpstr>Irradiance caching examples</vt:lpstr>
      <vt:lpstr>Irradiance caching examples</vt:lpstr>
      <vt:lpstr>Irradiance caching examples</vt:lpstr>
      <vt:lpstr>Ambient occlusion</vt:lpstr>
      <vt:lpstr>Ambient occlusion</vt:lpstr>
      <vt:lpstr>Ambient occlusion caching</vt:lpstr>
      <vt:lpstr>Conclusion</vt:lpstr>
      <vt:lpstr>Irradiance caching history</vt:lpstr>
      <vt:lpstr>Further reading</vt:lpstr>
      <vt:lpstr>Letem světem… </vt:lpstr>
      <vt:lpstr>Letem světem</vt:lpstr>
      <vt:lpstr>Metropolis Light Transport</vt:lpstr>
      <vt:lpstr>Snímek 49</vt:lpstr>
      <vt:lpstr>Snímek 50</vt:lpstr>
      <vt:lpstr>Snímek 51</vt:lpstr>
      <vt:lpstr>Snímek 52</vt:lpstr>
      <vt:lpstr>Metropolis Photon Tracing</vt:lpstr>
      <vt:lpstr>Instant radiosity (VPL rendering)</vt:lpstr>
      <vt:lpstr>Škálovatelné VPL metody</vt:lpstr>
      <vt:lpstr>Předpočítaný přenos radiance</vt:lpstr>
      <vt:lpstr>Opticky aktivní média</vt:lpstr>
      <vt:lpstr>Subsurface scattering examples</vt:lpstr>
      <vt:lpstr>Real-time GI</vt:lpstr>
      <vt:lpstr>Zobrazování vlasů</vt:lpstr>
      <vt:lpstr>Modelování vzhledu</vt:lpstr>
      <vt:lpstr>Závěr</vt:lpstr>
      <vt:lpstr>Research challenges in rendering</vt:lpstr>
      <vt:lpstr>What else in CG</vt:lpstr>
      <vt:lpstr>What else in CG</vt:lpstr>
      <vt:lpstr>General challenges in CG</vt:lpstr>
      <vt:lpstr>Časový harmonogram</vt:lpstr>
      <vt:lpstr>Harmonogram pro zbytek semestru</vt:lpstr>
    </vt:vector>
  </TitlesOfParts>
  <Company>CTU Prague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Irradiance caching - Počítačová grafika III (NPGR010)</dc:title>
  <dc:creator>Jaroslav Křivánek</dc:creator>
  <cp:lastModifiedBy>Jaroslav Křivánek</cp:lastModifiedBy>
  <cp:revision>4438</cp:revision>
  <dcterms:created xsi:type="dcterms:W3CDTF">2006-11-17T09:10:54Z</dcterms:created>
  <dcterms:modified xsi:type="dcterms:W3CDTF">2012-12-20T12:37:31Z</dcterms:modified>
</cp:coreProperties>
</file>