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41"/>
  </p:notesMasterIdLst>
  <p:handoutMasterIdLst>
    <p:handoutMasterId r:id="rId42"/>
  </p:handoutMasterIdLst>
  <p:sldIdLst>
    <p:sldId id="306" r:id="rId3"/>
    <p:sldId id="428" r:id="rId4"/>
    <p:sldId id="429" r:id="rId5"/>
    <p:sldId id="461" r:id="rId6"/>
    <p:sldId id="457" r:id="rId7"/>
    <p:sldId id="459" r:id="rId8"/>
    <p:sldId id="462" r:id="rId9"/>
    <p:sldId id="458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2" r:id="rId22"/>
    <p:sldId id="447" r:id="rId23"/>
    <p:sldId id="444" r:id="rId24"/>
    <p:sldId id="445" r:id="rId25"/>
    <p:sldId id="446" r:id="rId26"/>
    <p:sldId id="448" r:id="rId27"/>
    <p:sldId id="449" r:id="rId28"/>
    <p:sldId id="450" r:id="rId29"/>
    <p:sldId id="451" r:id="rId30"/>
    <p:sldId id="453" r:id="rId31"/>
    <p:sldId id="454" r:id="rId32"/>
    <p:sldId id="455" r:id="rId33"/>
    <p:sldId id="463" r:id="rId34"/>
    <p:sldId id="464" r:id="rId35"/>
    <p:sldId id="465" r:id="rId36"/>
    <p:sldId id="466" r:id="rId37"/>
    <p:sldId id="467" r:id="rId38"/>
    <p:sldId id="469" r:id="rId39"/>
    <p:sldId id="470" r:id="rId4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6699FF"/>
    <a:srgbClr val="FFCC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67610" autoAdjust="0"/>
  </p:normalViewPr>
  <p:slideViewPr>
    <p:cSldViewPr>
      <p:cViewPr>
        <p:scale>
          <a:sx n="70" d="100"/>
          <a:sy n="70" d="100"/>
        </p:scale>
        <p:origin x="-4548" y="-10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F764-0492-4DF5-B2F2-E5DE887F51F0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77421-149E-4BEE-92CF-6A4CEF98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4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3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This slide shows this situation in a simpler setting. </a:t>
            </a:r>
            <a:endParaRPr lang="cs-CZ" sz="1100" baseline="0" dirty="0" smtClean="0"/>
          </a:p>
          <a:p>
            <a:pPr>
              <a:buFont typeface="Arial" pitchFamily="34" charset="0"/>
              <a:buChar char="•"/>
            </a:pPr>
            <a:r>
              <a:rPr lang="cs-CZ" sz="1100" baseline="0" dirty="0" smtClean="0"/>
              <a:t> </a:t>
            </a:r>
            <a:r>
              <a:rPr lang="cs-CZ" sz="1100" baseline="0" dirty="0" err="1" smtClean="0"/>
              <a:t>We</a:t>
            </a:r>
            <a:r>
              <a:rPr lang="cs-CZ" sz="1100" baseline="0" dirty="0" smtClean="0"/>
              <a:t> </a:t>
            </a:r>
            <a:r>
              <a:rPr lang="cs-CZ" sz="1100" baseline="0" dirty="0" err="1" smtClean="0"/>
              <a:t>have</a:t>
            </a:r>
            <a:r>
              <a:rPr lang="cs-CZ" sz="1100" baseline="0" dirty="0" smtClean="0"/>
              <a:t> </a:t>
            </a:r>
            <a:r>
              <a:rPr lang="en-US" sz="1100" baseline="0" dirty="0" smtClean="0"/>
              <a:t>a complex multimodal integrand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that we want to numerically integrate using a MC method with importance sampling.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Unfortunately, we do not have a PDF that would mimic the integrand in the entire domain.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Instead, we can draw the sample from two different PDFs, 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</a:t>
            </a:r>
            <a:r>
              <a:rPr lang="en-US" sz="1100" baseline="0" dirty="0" smtClean="0"/>
              <a:t> and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 each of which is a good match for the integrand under different conditions – i.e. in different part of the domain.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However, the estimators corresponding to these two PDFs have extremely high variance – shown on the slide.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We can use Multiple Importance Sampling (MIS) to combine the sampling techniques corresponding to the two PDFs into a single, robust, combined technique.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The MIS procedure is extremely simple: it randomly picks one distribution to sample from (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</a:t>
            </a:r>
            <a:r>
              <a:rPr lang="en-US" sz="1100" baseline="0" dirty="0" smtClean="0"/>
              <a:t> or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 , say with fifty-fifty chance) and then takes the sample from the selected distribution.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This essentially corresponds to sampling from a weighted average of the two distributions, which is reflected in the form of the estimator, shown on the slide.</a:t>
            </a:r>
          </a:p>
          <a:p>
            <a:pPr>
              <a:buFont typeface="Arial" pitchFamily="34" charset="0"/>
              <a:buChar char="•"/>
            </a:pPr>
            <a:endParaRPr lang="en-US" sz="1100" baseline="0" dirty="0" smtClean="0"/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This estimator is really powerful at suppressing outlier samples such as those that you would obtain by picking </a:t>
            </a:r>
            <a:r>
              <a:rPr lang="en-US" sz="1100" i="1" baseline="0" dirty="0" err="1" smtClean="0"/>
              <a:t>x</a:t>
            </a:r>
            <a:r>
              <a:rPr lang="en-US" sz="1100" baseline="0" dirty="0" err="1" smtClean="0"/>
              <a:t>_from</a:t>
            </a:r>
            <a:r>
              <a:rPr lang="en-US" sz="1100" baseline="0" dirty="0" smtClean="0"/>
              <a:t> the tail of 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</a:t>
            </a:r>
            <a:r>
              <a:rPr lang="en-US" sz="1100" baseline="0" dirty="0" smtClean="0"/>
              <a:t>, where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might still be large. 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Without having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i="1" baseline="0" dirty="0" smtClean="0"/>
              <a:t> </a:t>
            </a:r>
            <a:r>
              <a:rPr lang="en-US" sz="1100" baseline="0" dirty="0" smtClean="0"/>
              <a:t>at our disposal, we would be dividing the large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by the small 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 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), producing an outlier. 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However, the combined technique has a much higher chance of producing this particular 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 (because it can sample it also from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), so the combined estimator divides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by [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 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+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)] / 2, which yields a much more reasonable sample value.</a:t>
            </a:r>
          </a:p>
          <a:p>
            <a:pPr>
              <a:buFont typeface="Arial" pitchFamily="34" charset="0"/>
              <a:buChar char="•"/>
            </a:pPr>
            <a:endParaRPr lang="en-US" sz="11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baseline="0" dirty="0" smtClean="0"/>
              <a:t> I want to note that what I’m showing here is called the “balance heuristic” and is a part of a wider theory on weighted combinations of estimators proposed by </a:t>
            </a:r>
            <a:r>
              <a:rPr lang="en-US" sz="1100" baseline="0" dirty="0" err="1" smtClean="0"/>
              <a:t>Veach</a:t>
            </a:r>
            <a:r>
              <a:rPr lang="en-US" sz="1100" baseline="0" dirty="0" smtClean="0"/>
              <a:t> and </a:t>
            </a:r>
            <a:r>
              <a:rPr lang="en-US" sz="1100" baseline="0" dirty="0" err="1" smtClean="0"/>
              <a:t>Guibas</a:t>
            </a:r>
            <a:r>
              <a:rPr lang="en-US" sz="1100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Let’s go back to the results of the previous work</a:t>
            </a:r>
            <a:r>
              <a:rPr lang="en-US" baseline="0" dirty="0" smtClean="0"/>
              <a:t> and 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… and let’s start replacing it by the weighted contribution of the individual estimators to our combined</a:t>
            </a:r>
            <a:r>
              <a:rPr lang="en-US" baseline="0" dirty="0" smtClean="0"/>
              <a:t> result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PP, PB, BB, BPT.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see that most of the image is made up from the contributions from the point-beam and beam-beam estimators, where the point-beam takes care of rendering the dense, back-scattering spheres, and the beam-beam estimator renders the rarer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Bidirectional path tracing contributes mostly the surface-to-medium transport, which is visible as the blue tint of the right sphere.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have set up this test scene which is filled with </a:t>
            </a:r>
            <a:r>
              <a:rPr lang="en-US" baseline="0" dirty="0" smtClean="0"/>
              <a:t>rare, forward scattering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There are two spheres filled with a dense back-scattering medium.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And the scene is illuminated almost entirely by caustic lighting.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3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For the algorithm comparison, we again consider only transport</a:t>
            </a:r>
            <a:r>
              <a:rPr lang="en-US" baseline="0" dirty="0" smtClean="0"/>
              <a:t> in media.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401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And here’s how</a:t>
            </a:r>
            <a:r>
              <a:rPr lang="en-US" baseline="0" dirty="0" smtClean="0"/>
              <a:t> the previous work does.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point-point estimator, which is equivalent to volumetric photon mapping without ray marching, does a pretty good job at rendering the dense spheres but cannot handle the sparser fog.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point-beam estimator, or the beam radiance estimate, does a much better job at rendering the fog, though it still fairly noisy as you can see in the inset.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beam-beam estimator, or photon beams, provides excellent results for the fog, bug the spheres suffer from some nasty noisy artifacts.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Bidir</a:t>
            </a:r>
            <a:r>
              <a:rPr lang="en-US" baseline="0" dirty="0" smtClean="0"/>
              <a:t> handles the fog quite well, though not as well as the photon beams. It produces bad artifacts in the dense spheres because much of the illumination there is essentially a reflected caustic.</a:t>
            </a:r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</a:t>
            </a:r>
            <a:r>
              <a:rPr lang="en-US" baseline="0" dirty="0" smtClean="0"/>
              <a:t>ur algorithm is able to take the best from the individual techniques to produce a much cleaner image.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07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37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67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Black bkg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prstClr val="white">
                    <a:lumMod val="95000"/>
                  </a:prstClr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3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88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95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3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10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4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6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0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0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1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8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7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8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648" y="6248400"/>
            <a:ext cx="63367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2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9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Computer graphics </a:t>
            </a:r>
            <a:r>
              <a:rPr lang="cs-CZ" b="1" dirty="0" smtClean="0"/>
              <a:t>III – </a:t>
            </a:r>
            <a:br>
              <a:rPr lang="cs-CZ" b="1" dirty="0" smtClean="0"/>
            </a:br>
            <a:r>
              <a:rPr lang="cs-CZ" b="1" dirty="0" smtClean="0"/>
              <a:t>Multiple Importance Sampling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</a:t>
            </a:r>
            <a:r>
              <a:rPr lang="en-US" dirty="0"/>
              <a:t>S</a:t>
            </a:r>
            <a:r>
              <a:rPr lang="en-US" dirty="0" smtClean="0"/>
              <a:t>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dirty="0" smtClean="0"/>
              <a:t>Given </a:t>
            </a:r>
            <a:r>
              <a:rPr lang="cs-CZ" i="1" dirty="0" smtClean="0"/>
              <a:t>n</a:t>
            </a:r>
            <a:r>
              <a:rPr lang="cs-CZ" dirty="0" smtClean="0"/>
              <a:t> </a:t>
            </a:r>
            <a:r>
              <a:rPr lang="en-US" dirty="0" smtClean="0"/>
              <a:t>sampling techniques </a:t>
            </a:r>
            <a:r>
              <a:rPr lang="cs-CZ" dirty="0" smtClean="0"/>
              <a:t>(</a:t>
            </a:r>
            <a:r>
              <a:rPr lang="en-US" dirty="0" smtClean="0"/>
              <a:t>i.e. pdfs</a:t>
            </a:r>
            <a:r>
              <a:rPr lang="cs-CZ" dirty="0" smtClean="0"/>
              <a:t>) </a:t>
            </a:r>
            <a:r>
              <a:rPr lang="cs-CZ" i="1" dirty="0" smtClean="0"/>
              <a:t>p</a:t>
            </a:r>
            <a:r>
              <a:rPr lang="cs-CZ" i="1" baseline="-25000" dirty="0" smtClean="0"/>
              <a:t>1</a:t>
            </a:r>
            <a:r>
              <a:rPr lang="cs-CZ" dirty="0" smtClean="0"/>
              <a:t>(x), .. , </a:t>
            </a:r>
            <a:r>
              <a:rPr lang="cs-CZ" i="1" dirty="0" err="1" smtClean="0"/>
              <a:t>p</a:t>
            </a:r>
            <a:r>
              <a:rPr lang="cs-CZ" i="1" baseline="-25000" dirty="0" err="1" smtClean="0"/>
              <a:t>n</a:t>
            </a:r>
            <a:r>
              <a:rPr lang="cs-CZ" dirty="0" smtClean="0"/>
              <a:t>(x)</a:t>
            </a:r>
          </a:p>
          <a:p>
            <a:r>
              <a:rPr lang="en-US" dirty="0" smtClean="0"/>
              <a:t>We take </a:t>
            </a:r>
            <a:r>
              <a:rPr lang="cs-CZ" i="1" dirty="0" smtClean="0"/>
              <a:t>n</a:t>
            </a:r>
            <a:r>
              <a:rPr lang="cs-CZ" i="1" baseline="-25000" dirty="0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samples </a:t>
            </a:r>
            <a:r>
              <a:rPr lang="cs-CZ" i="1" dirty="0" smtClean="0"/>
              <a:t>X</a:t>
            </a:r>
            <a:r>
              <a:rPr lang="cs-CZ" i="1" baseline="-25000" dirty="0" smtClean="0"/>
              <a:t>i,1</a:t>
            </a:r>
            <a:r>
              <a:rPr lang="cs-CZ" i="1" dirty="0" smtClean="0"/>
              <a:t>, .. , </a:t>
            </a:r>
            <a:r>
              <a:rPr lang="cs-CZ" i="1" dirty="0" err="1" smtClean="0"/>
              <a:t>X</a:t>
            </a:r>
            <a:r>
              <a:rPr lang="cs-CZ" i="1" baseline="-25000" dirty="0" err="1" smtClean="0"/>
              <a:t>i,n</a:t>
            </a:r>
            <a:r>
              <a:rPr lang="cs-CZ" i="1" baseline="-40000" dirty="0" err="1" smtClean="0"/>
              <a:t>i</a:t>
            </a:r>
            <a:r>
              <a:rPr lang="en-US" i="1" dirty="0" smtClean="0"/>
              <a:t> </a:t>
            </a:r>
            <a:r>
              <a:rPr lang="en-US" dirty="0"/>
              <a:t>f</a:t>
            </a:r>
            <a:r>
              <a:rPr lang="en-US" dirty="0" smtClean="0"/>
              <a:t>rom each technique</a:t>
            </a:r>
            <a:endParaRPr lang="cs-CZ" dirty="0" smtClean="0"/>
          </a:p>
          <a:p>
            <a:r>
              <a:rPr lang="en-US" b="1" dirty="0" smtClean="0"/>
              <a:t>Combined estimator</a:t>
            </a:r>
            <a:endParaRPr lang="cs-CZ" b="1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1763688" y="4171032"/>
            <a:ext cx="5259164" cy="1346200"/>
            <a:chOff x="1689100" y="3365500"/>
            <a:chExt cx="5259164" cy="134620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89100" y="3365500"/>
              <a:ext cx="5259164" cy="1346200"/>
            </a:xfrm>
            <a:prstGeom prst="rect">
              <a:avLst/>
            </a:prstGeom>
            <a:noFill/>
            <a:ln w="25400">
              <a:solidFill>
                <a:srgbClr val="B5006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78476" y="3451776"/>
              <a:ext cx="509778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Straight Arrow Connector 9"/>
          <p:cNvCxnSpPr/>
          <p:nvPr/>
        </p:nvCxnSpPr>
        <p:spPr>
          <a:xfrm flipV="1">
            <a:off x="2380696" y="5373216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4426" y="594928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</a:t>
            </a:r>
            <a:r>
              <a:rPr lang="en-US" b="1" dirty="0" smtClean="0">
                <a:latin typeface="+mj-lt"/>
              </a:rPr>
              <a:t>ampling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techniques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8245" y="5733256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samples from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individual techniques</a:t>
            </a:r>
            <a:endParaRPr lang="en-US" b="1" dirty="0"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39952" y="5400308"/>
            <a:ext cx="195103" cy="3329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01820" y="3212976"/>
            <a:ext cx="2904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Combination weights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(</a:t>
            </a:r>
            <a:r>
              <a:rPr lang="en-US" dirty="0" smtClean="0">
                <a:latin typeface="+mj-lt"/>
              </a:rPr>
              <a:t>different for each sample</a:t>
            </a:r>
            <a:r>
              <a:rPr lang="cs-CZ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4644023" y="3859307"/>
            <a:ext cx="2310278" cy="721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3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Unbiasedness of the combined estimator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Condition on the weighting functions</a:t>
            </a:r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0018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75606" y="2060575"/>
          <a:ext cx="57927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530" name="Rovnice" r:id="rId3" imgW="2514600" imgH="495000" progId="Equation.3">
                  <p:embed/>
                </p:oleObj>
              </mc:Choice>
              <mc:Fallback>
                <p:oleObj name="Rovnice" r:id="rId3" imgW="25146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5606" y="2060575"/>
                        <a:ext cx="5792788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131840" y="4293096"/>
            <a:ext cx="2880320" cy="1080120"/>
            <a:chOff x="4572000" y="3212976"/>
            <a:chExt cx="2880320" cy="1080120"/>
          </a:xfrm>
        </p:grpSpPr>
        <p:graphicFrame>
          <p:nvGraphicFramePr>
            <p:cNvPr id="7" name="Object 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644008" y="3268836"/>
            <a:ext cx="2692400" cy="996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3531" name="Rovnice" r:id="rId5" imgW="1168200" imgH="431640" progId="Equation.3">
                    <p:embed/>
                  </p:oleObj>
                </mc:Choice>
                <mc:Fallback>
                  <p:oleObj name="Rovnice" r:id="rId5" imgW="11682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3268836"/>
                          <a:ext cx="2692400" cy="996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572000" y="3212976"/>
              <a:ext cx="2880320" cy="108012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1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the weighting functions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Objective</a:t>
            </a:r>
            <a:r>
              <a:rPr lang="cs-CZ" b="1" dirty="0" smtClean="0"/>
              <a:t>:</a:t>
            </a:r>
            <a:r>
              <a:rPr lang="cs-CZ" dirty="0" smtClean="0"/>
              <a:t> </a:t>
            </a:r>
            <a:r>
              <a:rPr lang="en-US" dirty="0" smtClean="0"/>
              <a:t>minimize the variance of the combined estimator</a:t>
            </a:r>
            <a:endParaRPr lang="cs-CZ" dirty="0" smtClean="0"/>
          </a:p>
          <a:p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Arithmetic average</a:t>
            </a:r>
            <a:r>
              <a:rPr lang="cs-CZ" dirty="0" smtClean="0"/>
              <a:t> (</a:t>
            </a:r>
            <a:r>
              <a:rPr lang="en-US" dirty="0" smtClean="0"/>
              <a:t>very bad combination</a:t>
            </a:r>
            <a:r>
              <a:rPr lang="cs-CZ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Balance heuristic</a:t>
            </a:r>
            <a:r>
              <a:rPr lang="cs-CZ" dirty="0" smtClean="0"/>
              <a:t> (</a:t>
            </a:r>
            <a:r>
              <a:rPr lang="en-US" dirty="0" smtClean="0"/>
              <a:t>very good combination</a:t>
            </a:r>
            <a:r>
              <a:rPr lang="cs-CZ" dirty="0" smtClean="0"/>
              <a:t>)</a:t>
            </a:r>
          </a:p>
          <a:p>
            <a:pPr marL="784225" lvl="1" indent="-457200"/>
            <a:r>
              <a:rPr lang="cs-CZ" dirty="0" smtClean="0"/>
              <a:t>….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1042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22900"/>
              </p:ext>
            </p:extLst>
          </p:nvPr>
        </p:nvGraphicFramePr>
        <p:xfrm>
          <a:off x="3851920" y="3383459"/>
          <a:ext cx="1431925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4" name="Rovnice" r:id="rId3" imgW="622080" imgH="393480" progId="Equation.3">
                  <p:embed/>
                </p:oleObj>
              </mc:Choice>
              <mc:Fallback>
                <p:oleObj name="Rovnice" r:id="rId3" imgW="622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3383459"/>
                        <a:ext cx="1431925" cy="90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48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 smtClean="0"/>
              <a:t>Balance </a:t>
            </a:r>
            <a:r>
              <a:rPr lang="en-US" dirty="0" smtClean="0"/>
              <a:t>heuristic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457200" indent="-457200"/>
            <a:r>
              <a:rPr lang="en-US" dirty="0" smtClean="0"/>
              <a:t>Combination weights</a:t>
            </a:r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r>
              <a:rPr lang="en-US" dirty="0" smtClean="0"/>
              <a:t>Resulting estimator (after plugging in the weights)</a:t>
            </a:r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784225" lvl="1" indent="-457200"/>
            <a:r>
              <a:rPr lang="en-US" dirty="0" smtClean="0"/>
              <a:t>i.e. the form of the contribution of a sample does not depend on the technique (pdf) from which it came</a:t>
            </a: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2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6540" y="2060848"/>
            <a:ext cx="3550920" cy="111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20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4013428"/>
            <a:ext cx="4495800" cy="128778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94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 smtClean="0"/>
              <a:t>Balance </a:t>
            </a:r>
            <a:r>
              <a:rPr lang="en-US" dirty="0" smtClean="0"/>
              <a:t>heuristic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balance heuristic </a:t>
            </a:r>
            <a:r>
              <a:rPr lang="en-US" b="1" dirty="0" smtClean="0"/>
              <a:t>is almost optimal</a:t>
            </a:r>
            <a:endParaRPr lang="cs-CZ" b="1" dirty="0" smtClean="0"/>
          </a:p>
          <a:p>
            <a:pPr lvl="1"/>
            <a:r>
              <a:rPr lang="en-US" dirty="0" smtClean="0"/>
              <a:t>No other weighting has variance much lower than the balance heuristic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dirty="0" smtClean="0"/>
              <a:t>Further possible combination heuristics</a:t>
            </a:r>
            <a:endParaRPr lang="cs-CZ" dirty="0" smtClean="0"/>
          </a:p>
          <a:p>
            <a:pPr lvl="1"/>
            <a:r>
              <a:rPr lang="en-US" b="1" dirty="0" smtClean="0"/>
              <a:t>Power heuristic</a:t>
            </a:r>
          </a:p>
          <a:p>
            <a:pPr lvl="1"/>
            <a:r>
              <a:rPr lang="en-US" b="1" dirty="0" smtClean="0"/>
              <a:t>Maximum heuristics</a:t>
            </a:r>
            <a:endParaRPr lang="cs-CZ" b="1" dirty="0" smtClean="0"/>
          </a:p>
          <a:p>
            <a:pPr lvl="1"/>
            <a:r>
              <a:rPr lang="en-US" dirty="0" smtClean="0"/>
              <a:t>See [</a:t>
            </a:r>
            <a:r>
              <a:rPr lang="cs-CZ" dirty="0" err="1" smtClean="0"/>
              <a:t>Veach</a:t>
            </a:r>
            <a:r>
              <a:rPr lang="cs-CZ" dirty="0" smtClean="0"/>
              <a:t> 1997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2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One term of the combined estimator</a:t>
            </a:r>
            <a:endParaRPr lang="cs-CZ" dirty="0" smtClean="0">
              <a:latin typeface="Arial CE" charset="-18"/>
            </a:endParaRPr>
          </a:p>
        </p:txBody>
      </p:sp>
      <p:sp>
        <p:nvSpPr>
          <p:cNvPr id="43011" name="Freeform 3"/>
          <p:cNvSpPr>
            <a:spLocks/>
          </p:cNvSpPr>
          <p:nvPr/>
        </p:nvSpPr>
        <p:spPr bwMode="auto">
          <a:xfrm>
            <a:off x="1371600" y="2743200"/>
            <a:ext cx="6097588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pattFill prst="lgConfetti">
            <a:fgClr>
              <a:srgbClr val="FCFEB9"/>
            </a:fgClr>
            <a:bgClr>
              <a:schemeClr val="bg1"/>
            </a:bgClr>
          </a:patt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384300" y="1993900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109913" y="2409825"/>
            <a:ext cx="8128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3200" b="1">
                <a:latin typeface="Arial" pitchFamily="34" charset="0"/>
              </a:rPr>
              <a:t>f(x)</a:t>
            </a:r>
            <a:endParaRPr lang="cs-CZ" sz="3200" b="1">
              <a:latin typeface="Arial CE" charset="-18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220788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7300913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1371600" y="4038600"/>
            <a:ext cx="6097588" cy="1601788"/>
          </a:xfrm>
          <a:custGeom>
            <a:avLst/>
            <a:gdLst>
              <a:gd name="T0" fmla="*/ 0 w 3841"/>
              <a:gd name="T1" fmla="*/ 1008 h 1009"/>
              <a:gd name="T2" fmla="*/ 336 w 3841"/>
              <a:gd name="T3" fmla="*/ 889 h 1009"/>
              <a:gd name="T4" fmla="*/ 576 w 3841"/>
              <a:gd name="T5" fmla="*/ 712 h 1009"/>
              <a:gd name="T6" fmla="*/ 768 w 3841"/>
              <a:gd name="T7" fmla="*/ 415 h 1009"/>
              <a:gd name="T8" fmla="*/ 912 w 3841"/>
              <a:gd name="T9" fmla="*/ 59 h 1009"/>
              <a:gd name="T10" fmla="*/ 1008 w 3841"/>
              <a:gd name="T11" fmla="*/ 0 h 1009"/>
              <a:gd name="T12" fmla="*/ 1104 w 3841"/>
              <a:gd name="T13" fmla="*/ 59 h 1009"/>
              <a:gd name="T14" fmla="*/ 1200 w 3841"/>
              <a:gd name="T15" fmla="*/ 237 h 1009"/>
              <a:gd name="T16" fmla="*/ 1296 w 3841"/>
              <a:gd name="T17" fmla="*/ 415 h 1009"/>
              <a:gd name="T18" fmla="*/ 1536 w 3841"/>
              <a:gd name="T19" fmla="*/ 720 h 1009"/>
              <a:gd name="T20" fmla="*/ 1824 w 3841"/>
              <a:gd name="T21" fmla="*/ 830 h 1009"/>
              <a:gd name="T22" fmla="*/ 2112 w 3841"/>
              <a:gd name="T23" fmla="*/ 889 h 1009"/>
              <a:gd name="T24" fmla="*/ 2496 w 3841"/>
              <a:gd name="T25" fmla="*/ 949 h 1009"/>
              <a:gd name="T26" fmla="*/ 3027 w 3841"/>
              <a:gd name="T27" fmla="*/ 986 h 1009"/>
              <a:gd name="T28" fmla="*/ 3840 w 3841"/>
              <a:gd name="T29" fmla="*/ 1008 h 100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41"/>
              <a:gd name="T46" fmla="*/ 0 h 1009"/>
              <a:gd name="T47" fmla="*/ 3841 w 3841"/>
              <a:gd name="T48" fmla="*/ 1009 h 100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4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3027" y="986"/>
                </a:lnTo>
                <a:lnTo>
                  <a:pt x="3840" y="1008"/>
                </a:lnTo>
              </a:path>
            </a:pathLst>
          </a:custGeom>
          <a:noFill/>
          <a:ln w="25400" cap="rnd" cmpd="sng">
            <a:solidFill>
              <a:srgbClr val="B5006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2500313" y="4695825"/>
            <a:ext cx="10731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3200" b="1">
                <a:solidFill>
                  <a:srgbClr val="B50069"/>
                </a:solidFill>
                <a:latin typeface="Arial" pitchFamily="34" charset="0"/>
              </a:rPr>
              <a:t>p</a:t>
            </a:r>
            <a:r>
              <a:rPr lang="cs-CZ" sz="3200" b="1" baseline="-25000">
                <a:solidFill>
                  <a:srgbClr val="B50069"/>
                </a:solidFill>
                <a:latin typeface="Arial" pitchFamily="34" charset="0"/>
              </a:rPr>
              <a:t>1</a:t>
            </a:r>
            <a:r>
              <a:rPr lang="cs-CZ" sz="3200" b="1">
                <a:solidFill>
                  <a:srgbClr val="B50069"/>
                </a:solidFill>
                <a:latin typeface="Arial" pitchFamily="34" charset="0"/>
              </a:rPr>
              <a:t>(x)</a:t>
            </a:r>
            <a:endParaRPr lang="cs-CZ" sz="3200" b="1">
              <a:solidFill>
                <a:srgbClr val="B50069"/>
              </a:solidFill>
              <a:latin typeface="Arial CE" charset="-18"/>
            </a:endParaRPr>
          </a:p>
        </p:txBody>
      </p:sp>
      <p:sp>
        <p:nvSpPr>
          <p:cNvPr id="43018" name="Freeform 10"/>
          <p:cNvSpPr>
            <a:spLocks/>
          </p:cNvSpPr>
          <p:nvPr/>
        </p:nvSpPr>
        <p:spPr bwMode="auto">
          <a:xfrm>
            <a:off x="2819400" y="4495800"/>
            <a:ext cx="4649788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5395913" y="4832350"/>
            <a:ext cx="7397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000" b="1">
                <a:solidFill>
                  <a:schemeClr val="accent2"/>
                </a:solidFill>
                <a:latin typeface="Arial" pitchFamily="34" charset="0"/>
              </a:rPr>
              <a:t>p</a:t>
            </a:r>
            <a:r>
              <a:rPr lang="cs-CZ" sz="20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cs-CZ" sz="2000" b="1">
                <a:solidFill>
                  <a:schemeClr val="accent2"/>
                </a:solidFill>
                <a:latin typeface="Arial" pitchFamily="34" charset="0"/>
              </a:rPr>
              <a:t>(x)</a:t>
            </a:r>
            <a:endParaRPr lang="cs-CZ" sz="2000" b="1">
              <a:solidFill>
                <a:schemeClr val="accent2"/>
              </a:solidFill>
              <a:latin typeface="Arial CE" charset="-1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494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One term of the combined </a:t>
            </a:r>
            <a:r>
              <a:rPr lang="en-US" dirty="0" smtClean="0"/>
              <a:t>estimator: Arithmetic average</a:t>
            </a:r>
            <a:endParaRPr lang="cs-CZ" dirty="0" smtClean="0">
              <a:latin typeface="Arial CE" charset="-18"/>
            </a:endParaRPr>
          </a:p>
        </p:txBody>
      </p:sp>
      <p:sp>
        <p:nvSpPr>
          <p:cNvPr id="18436" name="Freeform 3"/>
          <p:cNvSpPr>
            <a:spLocks/>
          </p:cNvSpPr>
          <p:nvPr/>
        </p:nvSpPr>
        <p:spPr bwMode="auto">
          <a:xfrm>
            <a:off x="1371600" y="2274019"/>
            <a:ext cx="6097588" cy="3659188"/>
          </a:xfrm>
          <a:custGeom>
            <a:avLst/>
            <a:gdLst>
              <a:gd name="T0" fmla="*/ 48 w 3841"/>
              <a:gd name="T1" fmla="*/ 2148 h 2305"/>
              <a:gd name="T2" fmla="*/ 384 w 3841"/>
              <a:gd name="T3" fmla="*/ 2070 h 2305"/>
              <a:gd name="T4" fmla="*/ 624 w 3841"/>
              <a:gd name="T5" fmla="*/ 2070 h 2305"/>
              <a:gd name="T6" fmla="*/ 1104 w 3841"/>
              <a:gd name="T7" fmla="*/ 2031 h 2305"/>
              <a:gd name="T8" fmla="*/ 1584 w 3841"/>
              <a:gd name="T9" fmla="*/ 1992 h 2305"/>
              <a:gd name="T10" fmla="*/ 1968 w 3841"/>
              <a:gd name="T11" fmla="*/ 2031 h 2305"/>
              <a:gd name="T12" fmla="*/ 2208 w 3841"/>
              <a:gd name="T13" fmla="*/ 1992 h 2305"/>
              <a:gd name="T14" fmla="*/ 2544 w 3841"/>
              <a:gd name="T15" fmla="*/ 2031 h 2305"/>
              <a:gd name="T16" fmla="*/ 2736 w 3841"/>
              <a:gd name="T17" fmla="*/ 2031 h 2305"/>
              <a:gd name="T18" fmla="*/ 3024 w 3841"/>
              <a:gd name="T19" fmla="*/ 2070 h 2305"/>
              <a:gd name="T20" fmla="*/ 3312 w 3841"/>
              <a:gd name="T21" fmla="*/ 2070 h 2305"/>
              <a:gd name="T22" fmla="*/ 3456 w 3841"/>
              <a:gd name="T23" fmla="*/ 1992 h 2305"/>
              <a:gd name="T24" fmla="*/ 3552 w 3841"/>
              <a:gd name="T25" fmla="*/ 1758 h 2305"/>
              <a:gd name="T26" fmla="*/ 3648 w 3841"/>
              <a:gd name="T27" fmla="*/ 1290 h 2305"/>
              <a:gd name="T28" fmla="*/ 3744 w 3841"/>
              <a:gd name="T29" fmla="*/ 0 h 2305"/>
              <a:gd name="T30" fmla="*/ 3840 w 3841"/>
              <a:gd name="T31" fmla="*/ 0 h 2305"/>
              <a:gd name="T32" fmla="*/ 3840 w 3841"/>
              <a:gd name="T33" fmla="*/ 2304 h 2305"/>
              <a:gd name="T34" fmla="*/ 0 w 3841"/>
              <a:gd name="T35" fmla="*/ 2304 h 2305"/>
              <a:gd name="T36" fmla="*/ 48 w 3841"/>
              <a:gd name="T37" fmla="*/ 2148 h 23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1"/>
              <a:gd name="T58" fmla="*/ 0 h 2305"/>
              <a:gd name="T59" fmla="*/ 3841 w 3841"/>
              <a:gd name="T60" fmla="*/ 2305 h 230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1" h="2305">
                <a:moveTo>
                  <a:pt x="48" y="2148"/>
                </a:moveTo>
                <a:lnTo>
                  <a:pt x="384" y="2070"/>
                </a:lnTo>
                <a:lnTo>
                  <a:pt x="624" y="2070"/>
                </a:lnTo>
                <a:lnTo>
                  <a:pt x="1104" y="2031"/>
                </a:lnTo>
                <a:lnTo>
                  <a:pt x="1584" y="1992"/>
                </a:lnTo>
                <a:lnTo>
                  <a:pt x="1968" y="2031"/>
                </a:lnTo>
                <a:lnTo>
                  <a:pt x="2208" y="1992"/>
                </a:lnTo>
                <a:lnTo>
                  <a:pt x="2544" y="2031"/>
                </a:lnTo>
                <a:lnTo>
                  <a:pt x="2736" y="2031"/>
                </a:lnTo>
                <a:lnTo>
                  <a:pt x="3024" y="2070"/>
                </a:lnTo>
                <a:lnTo>
                  <a:pt x="3312" y="2070"/>
                </a:lnTo>
                <a:lnTo>
                  <a:pt x="3456" y="1992"/>
                </a:lnTo>
                <a:lnTo>
                  <a:pt x="3552" y="1758"/>
                </a:lnTo>
                <a:lnTo>
                  <a:pt x="3648" y="1290"/>
                </a:lnTo>
                <a:lnTo>
                  <a:pt x="3744" y="0"/>
                </a:lnTo>
                <a:lnTo>
                  <a:pt x="3840" y="0"/>
                </a:lnTo>
                <a:lnTo>
                  <a:pt x="3840" y="2304"/>
                </a:lnTo>
                <a:lnTo>
                  <a:pt x="0" y="2304"/>
                </a:lnTo>
                <a:lnTo>
                  <a:pt x="48" y="2148"/>
                </a:lnTo>
              </a:path>
            </a:pathLst>
          </a:custGeom>
          <a:solidFill>
            <a:srgbClr val="FDE3BA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384300" y="2286719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220788" y="6009407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7300913" y="6009407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graphicFrame>
        <p:nvGraphicFramePr>
          <p:cNvPr id="18434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379677"/>
              </p:ext>
            </p:extLst>
          </p:nvPr>
        </p:nvGraphicFramePr>
        <p:xfrm>
          <a:off x="2339752" y="2929731"/>
          <a:ext cx="1343025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78" name="Rovnice" r:id="rId4" imgW="583920" imgH="431640" progId="Equation.3">
                  <p:embed/>
                </p:oleObj>
              </mc:Choice>
              <mc:Fallback>
                <p:oleObj name="Rovnice" r:id="rId4" imgW="583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929731"/>
                        <a:ext cx="1343025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33722"/>
              </p:ext>
            </p:extLst>
          </p:nvPr>
        </p:nvGraphicFramePr>
        <p:xfrm>
          <a:off x="5296420" y="980728"/>
          <a:ext cx="2947988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79" name="Rovnice" r:id="rId6" imgW="1282680" imgH="431640" progId="Equation.3">
                  <p:embed/>
                </p:oleObj>
              </mc:Choice>
              <mc:Fallback>
                <p:oleObj name="Rovnice" r:id="rId6" imgW="1282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420" y="980728"/>
                        <a:ext cx="2947988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41046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2"/>
          <p:cNvSpPr>
            <a:spLocks/>
          </p:cNvSpPr>
          <p:nvPr/>
        </p:nvSpPr>
        <p:spPr bwMode="auto">
          <a:xfrm>
            <a:off x="1371600" y="4648200"/>
            <a:ext cx="6097588" cy="992188"/>
          </a:xfrm>
          <a:custGeom>
            <a:avLst/>
            <a:gdLst>
              <a:gd name="T0" fmla="*/ 48 w 3841"/>
              <a:gd name="T1" fmla="*/ 312 h 625"/>
              <a:gd name="T2" fmla="*/ 384 w 3841"/>
              <a:gd name="T3" fmla="*/ 156 h 625"/>
              <a:gd name="T4" fmla="*/ 624 w 3841"/>
              <a:gd name="T5" fmla="*/ 156 h 625"/>
              <a:gd name="T6" fmla="*/ 1104 w 3841"/>
              <a:gd name="T7" fmla="*/ 78 h 625"/>
              <a:gd name="T8" fmla="*/ 1584 w 3841"/>
              <a:gd name="T9" fmla="*/ 0 h 625"/>
              <a:gd name="T10" fmla="*/ 1968 w 3841"/>
              <a:gd name="T11" fmla="*/ 78 h 625"/>
              <a:gd name="T12" fmla="*/ 2208 w 3841"/>
              <a:gd name="T13" fmla="*/ 0 h 625"/>
              <a:gd name="T14" fmla="*/ 2544 w 3841"/>
              <a:gd name="T15" fmla="*/ 78 h 625"/>
              <a:gd name="T16" fmla="*/ 2736 w 3841"/>
              <a:gd name="T17" fmla="*/ 78 h 625"/>
              <a:gd name="T18" fmla="*/ 3024 w 3841"/>
              <a:gd name="T19" fmla="*/ 156 h 625"/>
              <a:gd name="T20" fmla="*/ 3312 w 3841"/>
              <a:gd name="T21" fmla="*/ 156 h 625"/>
              <a:gd name="T22" fmla="*/ 3456 w 3841"/>
              <a:gd name="T23" fmla="*/ 49 h 625"/>
              <a:gd name="T24" fmla="*/ 3600 w 3841"/>
              <a:gd name="T25" fmla="*/ 49 h 625"/>
              <a:gd name="T26" fmla="*/ 3744 w 3841"/>
              <a:gd name="T27" fmla="*/ 192 h 625"/>
              <a:gd name="T28" fmla="*/ 3840 w 3841"/>
              <a:gd name="T29" fmla="*/ 432 h 625"/>
              <a:gd name="T30" fmla="*/ 3840 w 3841"/>
              <a:gd name="T31" fmla="*/ 624 h 625"/>
              <a:gd name="T32" fmla="*/ 0 w 3841"/>
              <a:gd name="T33" fmla="*/ 624 h 625"/>
              <a:gd name="T34" fmla="*/ 48 w 3841"/>
              <a:gd name="T35" fmla="*/ 312 h 62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41"/>
              <a:gd name="T55" fmla="*/ 0 h 625"/>
              <a:gd name="T56" fmla="*/ 3841 w 3841"/>
              <a:gd name="T57" fmla="*/ 625 h 62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41" h="625">
                <a:moveTo>
                  <a:pt x="48" y="312"/>
                </a:moveTo>
                <a:lnTo>
                  <a:pt x="384" y="156"/>
                </a:lnTo>
                <a:lnTo>
                  <a:pt x="624" y="156"/>
                </a:lnTo>
                <a:lnTo>
                  <a:pt x="1104" y="78"/>
                </a:lnTo>
                <a:lnTo>
                  <a:pt x="1584" y="0"/>
                </a:lnTo>
                <a:lnTo>
                  <a:pt x="1968" y="78"/>
                </a:lnTo>
                <a:lnTo>
                  <a:pt x="2208" y="0"/>
                </a:lnTo>
                <a:lnTo>
                  <a:pt x="2544" y="78"/>
                </a:lnTo>
                <a:lnTo>
                  <a:pt x="2736" y="78"/>
                </a:lnTo>
                <a:lnTo>
                  <a:pt x="3024" y="156"/>
                </a:lnTo>
                <a:lnTo>
                  <a:pt x="3312" y="156"/>
                </a:lnTo>
                <a:lnTo>
                  <a:pt x="3456" y="49"/>
                </a:lnTo>
                <a:lnTo>
                  <a:pt x="3600" y="49"/>
                </a:lnTo>
                <a:lnTo>
                  <a:pt x="3744" y="192"/>
                </a:lnTo>
                <a:lnTo>
                  <a:pt x="3840" y="432"/>
                </a:lnTo>
                <a:lnTo>
                  <a:pt x="3840" y="624"/>
                </a:lnTo>
                <a:lnTo>
                  <a:pt x="0" y="624"/>
                </a:lnTo>
                <a:lnTo>
                  <a:pt x="48" y="312"/>
                </a:lnTo>
              </a:path>
            </a:pathLst>
          </a:custGeom>
          <a:solidFill>
            <a:srgbClr val="FDE3BA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One term of the combined estimator:</a:t>
            </a:r>
            <a:br>
              <a:rPr lang="en-US" dirty="0"/>
            </a:br>
            <a:r>
              <a:rPr lang="en-US" dirty="0" smtClean="0"/>
              <a:t>Balance heuristic</a:t>
            </a:r>
            <a:endParaRPr lang="cs-CZ" dirty="0" smtClean="0">
              <a:latin typeface="Arial CE" charset="-18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384300" y="1993900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1220788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7300913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graphicFrame>
        <p:nvGraphicFramePr>
          <p:cNvPr id="467971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33588" y="2636838"/>
          <a:ext cx="1955800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2" name="Rovnice" r:id="rId4" imgW="850680" imgH="431640" progId="Equation.3">
                  <p:embed/>
                </p:oleObj>
              </mc:Choice>
              <mc:Fallback>
                <p:oleObj name="Rovnice" r:id="rId4" imgW="850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2636838"/>
                        <a:ext cx="1955800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4739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Direct illumination calculation using MIS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 smtClean="0"/>
              <a:t>We now focus on area lights instead of the motivating example that used environment maps. But the idea is the same.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740184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r>
              <a:rPr lang="cs-CZ" dirty="0" smtClean="0"/>
              <a:t>: </a:t>
            </a:r>
            <a:r>
              <a:rPr lang="en-US" dirty="0" smtClean="0"/>
              <a:t>Is random BRDF sampling going to find the light source?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508" y="1628800"/>
            <a:ext cx="355645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8925" y="1628800"/>
            <a:ext cx="358548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67744" y="530120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reference</a:t>
            </a:r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789" y="5301208"/>
            <a:ext cx="2282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simple path tracer</a:t>
            </a:r>
            <a:br>
              <a:rPr lang="en-US" dirty="0" smtClean="0">
                <a:latin typeface="+mj-lt"/>
              </a:rPr>
            </a:br>
            <a:r>
              <a:rPr lang="cs-CZ" dirty="0" smtClean="0">
                <a:latin typeface="+mj-lt"/>
              </a:rPr>
              <a:t>(150 </a:t>
            </a:r>
            <a:r>
              <a:rPr lang="en-US" dirty="0" smtClean="0">
                <a:latin typeface="+mj-lt"/>
              </a:rPr>
              <a:t>paths per pixel</a:t>
            </a:r>
            <a:r>
              <a:rPr lang="cs-CZ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Images</a:t>
            </a:r>
            <a:r>
              <a:rPr lang="cs-CZ" dirty="0" smtClean="0">
                <a:latin typeface="+mj-lt"/>
              </a:rPr>
              <a:t>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14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Multiple Importance Sampling in a few slides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672420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</a:t>
            </a:r>
            <a:r>
              <a:rPr lang="en-US" dirty="0" smtClean="0"/>
              <a:t>Two strategies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804248" y="5901115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Image: Alexander </a:t>
            </a:r>
            <a:r>
              <a:rPr lang="cs-CZ" sz="1400" dirty="0" err="1" smtClean="0">
                <a:latin typeface="+mj-lt"/>
              </a:rPr>
              <a:t>Wilkie</a:t>
            </a:r>
            <a:endParaRPr lang="en-US" sz="1400" dirty="0">
              <a:latin typeface="+mj-lt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860032" y="3421707"/>
            <a:ext cx="4208682" cy="2455565"/>
            <a:chOff x="4860032" y="3421707"/>
            <a:chExt cx="4208682" cy="24555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3421707"/>
              <a:ext cx="4208682" cy="24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bdélník 6"/>
            <p:cNvSpPr/>
            <p:nvPr/>
          </p:nvSpPr>
          <p:spPr>
            <a:xfrm>
              <a:off x="6444208" y="4077072"/>
              <a:ext cx="122413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7700200" y="5157192"/>
              <a:ext cx="136851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smtClean="0"/>
              <a:t>are calculating </a:t>
            </a:r>
            <a:r>
              <a:rPr lang="en-US" b="1" dirty="0" smtClean="0"/>
              <a:t>direct illumination</a:t>
            </a:r>
            <a:r>
              <a:rPr lang="en-US" dirty="0" smtClean="0"/>
              <a:t> due to a given light source.</a:t>
            </a:r>
          </a:p>
          <a:p>
            <a:pPr lvl="1"/>
            <a:r>
              <a:rPr lang="en-US" dirty="0" smtClean="0"/>
              <a:t>i.e. </a:t>
            </a:r>
            <a:r>
              <a:rPr lang="en-US" dirty="0"/>
              <a:t>radiance </a:t>
            </a:r>
            <a:r>
              <a:rPr lang="en-US" dirty="0" smtClean="0"/>
              <a:t>reflected from a point </a:t>
            </a:r>
            <a:r>
              <a:rPr lang="cs-CZ" b="1" dirty="0" smtClean="0"/>
              <a:t>x</a:t>
            </a:r>
            <a:r>
              <a:rPr lang="cs-CZ" dirty="0" smtClean="0"/>
              <a:t> </a:t>
            </a:r>
            <a:r>
              <a:rPr lang="en-US" dirty="0" smtClean="0"/>
              <a:t>on a surface exclusively due to the light coming directly from the considered source</a:t>
            </a:r>
            <a:endParaRPr lang="cs-CZ" dirty="0"/>
          </a:p>
          <a:p>
            <a:endParaRPr lang="en-US" b="1" dirty="0" smtClean="0"/>
          </a:p>
          <a:p>
            <a:r>
              <a:rPr lang="en-US" dirty="0" smtClean="0"/>
              <a:t>Two sampling strategies</a:t>
            </a:r>
            <a:endParaRPr lang="cs-CZ" dirty="0" smtClean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 smtClean="0"/>
              <a:t>BRDF</a:t>
            </a:r>
            <a:r>
              <a:rPr lang="en-US" b="1" dirty="0" smtClean="0"/>
              <a:t>-proportional sampling</a:t>
            </a:r>
            <a:endParaRPr lang="cs-CZ" b="1" dirty="0" smtClean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 smtClean="0"/>
              <a:t>Light source area sampling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26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96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95201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715743" y="353911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Images</a:t>
            </a:r>
            <a:r>
              <a:rPr lang="cs-CZ" dirty="0" smtClean="0">
                <a:latin typeface="+mj-lt"/>
              </a:rPr>
              <a:t>: </a:t>
            </a:r>
            <a:r>
              <a:rPr lang="cs-CZ" dirty="0" err="1" smtClean="0">
                <a:latin typeface="+mj-lt"/>
              </a:rPr>
              <a:t>Eric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661248"/>
            <a:ext cx="394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BRDF proportional sampling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5661248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Light source area sampling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77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BRDF</a:t>
            </a:r>
            <a:r>
              <a:rPr lang="en-US" dirty="0" smtClean="0"/>
              <a:t> sampling (rehash)</a:t>
            </a: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r>
              <a:rPr lang="en-US" b="1" dirty="0" smtClean="0"/>
              <a:t>Integral </a:t>
            </a:r>
            <a:r>
              <a:rPr lang="cs-CZ" dirty="0" smtClean="0"/>
              <a:t>(</a:t>
            </a:r>
            <a:r>
              <a:rPr lang="en-US" dirty="0" smtClean="0"/>
              <a:t>integration over the hemisphere above </a:t>
            </a:r>
            <a:r>
              <a:rPr lang="cs-CZ" b="1" dirty="0" smtClean="0"/>
              <a:t>x</a:t>
            </a:r>
            <a:r>
              <a:rPr lang="cs-CZ" dirty="0" smtClean="0"/>
              <a:t>)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MC </a:t>
            </a:r>
            <a:r>
              <a:rPr lang="en-US" b="1" dirty="0" smtClean="0"/>
              <a:t>estimator</a:t>
            </a:r>
            <a:endParaRPr lang="cs-CZ" b="1" dirty="0" smtClean="0"/>
          </a:p>
          <a:p>
            <a:pPr lvl="1"/>
            <a:r>
              <a:rPr lang="en-US" dirty="0" smtClean="0"/>
              <a:t>Generate random direction</a:t>
            </a:r>
            <a:r>
              <a:rPr lang="cs-CZ" dirty="0" smtClean="0"/>
              <a:t>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i,</a:t>
            </a:r>
            <a:r>
              <a:rPr lang="cs-CZ" i="1" baseline="-25000" dirty="0" err="1" smtClean="0"/>
              <a:t>k</a:t>
            </a:r>
            <a:r>
              <a:rPr lang="cs-CZ" dirty="0" smtClean="0"/>
              <a:t> </a:t>
            </a:r>
            <a:r>
              <a:rPr lang="en-US" dirty="0" smtClean="0"/>
              <a:t>from the pdf </a:t>
            </a:r>
            <a:r>
              <a:rPr lang="cs-CZ" i="1" dirty="0" smtClean="0"/>
              <a:t>p</a:t>
            </a:r>
          </a:p>
          <a:p>
            <a:pPr lvl="1"/>
            <a:r>
              <a:rPr lang="en-US" dirty="0" smtClean="0"/>
              <a:t>Cast a ray from the surface point </a:t>
            </a:r>
            <a:r>
              <a:rPr lang="cs-CZ" b="1" dirty="0" smtClean="0"/>
              <a:t>x</a:t>
            </a:r>
            <a:r>
              <a:rPr lang="cs-CZ" dirty="0" smtClean="0"/>
              <a:t> </a:t>
            </a:r>
            <a:r>
              <a:rPr lang="en-US" dirty="0" smtClean="0"/>
              <a:t>in the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i,</a:t>
            </a:r>
            <a:r>
              <a:rPr lang="cs-CZ" i="1" baseline="-25000" dirty="0" err="1" smtClean="0"/>
              <a:t>k</a:t>
            </a:r>
            <a:endParaRPr lang="cs-CZ" dirty="0" smtClean="0"/>
          </a:p>
          <a:p>
            <a:pPr lvl="1"/>
            <a:r>
              <a:rPr lang="en-US" dirty="0" smtClean="0"/>
              <a:t>If it hits a light source</a:t>
            </a:r>
            <a:r>
              <a:rPr lang="cs-CZ" dirty="0" smtClean="0"/>
              <a:t>, </a:t>
            </a:r>
            <a:r>
              <a:rPr lang="en-US" dirty="0" smtClean="0"/>
              <a:t>add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e</a:t>
            </a:r>
            <a:r>
              <a:rPr lang="cs-CZ" dirty="0" smtClean="0"/>
              <a:t>(.) </a:t>
            </a:r>
            <a:r>
              <a:rPr lang="cs-CZ" i="1" dirty="0" smtClean="0"/>
              <a:t>f</a:t>
            </a:r>
            <a:r>
              <a:rPr lang="cs-CZ" i="1" baseline="-25000" dirty="0" smtClean="0"/>
              <a:t>r</a:t>
            </a:r>
            <a:r>
              <a:rPr lang="cs-CZ" dirty="0" smtClean="0"/>
              <a:t>(.) cos/</a:t>
            </a:r>
            <a:r>
              <a:rPr lang="cs-CZ" dirty="0" err="1" smtClean="0"/>
              <a:t>pdf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52610" name="Object 2"/>
          <p:cNvGraphicFramePr>
            <a:graphicFrameLocks noChangeAspect="1"/>
          </p:cNvGraphicFramePr>
          <p:nvPr/>
        </p:nvGraphicFramePr>
        <p:xfrm>
          <a:off x="550863" y="2236788"/>
          <a:ext cx="81819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26" name="Rovnice" r:id="rId3" imgW="3556000" imgH="393700" progId="Equation.3">
                  <p:embed/>
                </p:oleObj>
              </mc:Choice>
              <mc:Fallback>
                <p:oleObj name="Rovnice" r:id="rId3" imgW="3556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2236788"/>
                        <a:ext cx="8181975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3635" name="Object 3"/>
          <p:cNvGraphicFramePr>
            <a:graphicFrameLocks noChangeAspect="1"/>
          </p:cNvGraphicFramePr>
          <p:nvPr/>
        </p:nvGraphicFramePr>
        <p:xfrm>
          <a:off x="212725" y="5186363"/>
          <a:ext cx="873601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27" name="Rovnice" r:id="rId5" imgW="3797300" imgH="457200" progId="Equation.3">
                  <p:embed/>
                </p:oleObj>
              </mc:Choice>
              <mc:Fallback>
                <p:oleObj name="Rovnice" r:id="rId5" imgW="3797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5186363"/>
                        <a:ext cx="873601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447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</a:t>
            </a:r>
            <a:r>
              <a:rPr lang="en-US" dirty="0" smtClean="0"/>
              <a:t>Light source area sampling (rehash)</a:t>
            </a: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b="1" dirty="0" smtClean="0"/>
              <a:t>Integral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en-US" dirty="0" smtClean="0"/>
              <a:t>integration over the light source area</a:t>
            </a:r>
            <a:r>
              <a:rPr lang="cs-CZ" dirty="0" smtClean="0"/>
              <a:t>)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MC </a:t>
            </a:r>
            <a:r>
              <a:rPr lang="en-US" b="1" dirty="0" smtClean="0"/>
              <a:t>estimator</a:t>
            </a:r>
            <a:endParaRPr lang="cs-CZ" b="1" dirty="0" smtClean="0"/>
          </a:p>
          <a:p>
            <a:pPr lvl="1"/>
            <a:r>
              <a:rPr lang="en-US" dirty="0" smtClean="0"/>
              <a:t>Generate a random position </a:t>
            </a:r>
            <a:r>
              <a:rPr lang="cs-CZ" b="1" dirty="0" smtClean="0"/>
              <a:t>y</a:t>
            </a:r>
            <a:r>
              <a:rPr lang="en-US" i="1" baseline="-25000" dirty="0" smtClean="0"/>
              <a:t>k</a:t>
            </a:r>
            <a:r>
              <a:rPr lang="cs-CZ" dirty="0" smtClean="0"/>
              <a:t> </a:t>
            </a:r>
            <a:r>
              <a:rPr lang="en-US" dirty="0" smtClean="0"/>
              <a:t>on the source</a:t>
            </a:r>
            <a:endParaRPr lang="cs-CZ" i="1" dirty="0" smtClean="0"/>
          </a:p>
          <a:p>
            <a:pPr lvl="1"/>
            <a:r>
              <a:rPr lang="en-US" dirty="0" smtClean="0"/>
              <a:t>Test the visibility </a:t>
            </a:r>
            <a:r>
              <a:rPr lang="cs-CZ" dirty="0"/>
              <a:t>V(x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cs-CZ" dirty="0" smtClean="0"/>
              <a:t>y)</a:t>
            </a:r>
            <a:r>
              <a:rPr lang="en-US" dirty="0" smtClean="0"/>
              <a:t> between </a:t>
            </a:r>
            <a:r>
              <a:rPr lang="cs-CZ" b="1" dirty="0" smtClean="0"/>
              <a:t>x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cs-CZ" b="1" dirty="0" smtClean="0"/>
              <a:t>y</a:t>
            </a:r>
          </a:p>
          <a:p>
            <a:pPr lvl="1"/>
            <a:r>
              <a:rPr lang="en-US" dirty="0" smtClean="0"/>
              <a:t>If </a:t>
            </a:r>
            <a:r>
              <a:rPr lang="cs-CZ" dirty="0" smtClean="0"/>
              <a:t>V(x,</a:t>
            </a:r>
            <a:r>
              <a:rPr lang="en-US" dirty="0" smtClean="0"/>
              <a:t> </a:t>
            </a:r>
            <a:r>
              <a:rPr lang="cs-CZ" dirty="0" smtClean="0"/>
              <a:t>y)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 </a:t>
            </a:r>
            <a:r>
              <a:rPr lang="cs-CZ" dirty="0" smtClean="0"/>
              <a:t>1, </a:t>
            </a:r>
            <a:r>
              <a:rPr lang="en-US" dirty="0" smtClean="0"/>
              <a:t>add |A|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e</a:t>
            </a:r>
            <a:r>
              <a:rPr lang="cs-CZ" dirty="0" smtClean="0"/>
              <a:t>(</a:t>
            </a:r>
            <a:r>
              <a:rPr lang="cs-CZ" b="1" dirty="0" smtClean="0"/>
              <a:t>y</a:t>
            </a:r>
            <a:r>
              <a:rPr lang="cs-CZ" dirty="0" smtClean="0"/>
              <a:t>) </a:t>
            </a:r>
            <a:r>
              <a:rPr lang="cs-CZ" i="1" dirty="0" smtClean="0"/>
              <a:t>f</a:t>
            </a:r>
            <a:r>
              <a:rPr lang="cs-CZ" i="1" baseline="-25000" dirty="0" smtClean="0"/>
              <a:t>r</a:t>
            </a:r>
            <a:r>
              <a:rPr lang="cs-CZ" dirty="0" smtClean="0"/>
              <a:t>(.) cos/</a:t>
            </a:r>
            <a:r>
              <a:rPr lang="cs-CZ" dirty="0" err="1" smtClean="0"/>
              <a:t>pdf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54660" name="Object 4"/>
          <p:cNvGraphicFramePr>
            <a:graphicFrameLocks noChangeAspect="1"/>
          </p:cNvGraphicFramePr>
          <p:nvPr/>
        </p:nvGraphicFramePr>
        <p:xfrm>
          <a:off x="271463" y="2368550"/>
          <a:ext cx="871855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50" name="Rovnice" r:id="rId3" imgW="4140200" imgH="368300" progId="Equation.3">
                  <p:embed/>
                </p:oleObj>
              </mc:Choice>
              <mc:Fallback>
                <p:oleObj name="Rovnice" r:id="rId3" imgW="4140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2368550"/>
                        <a:ext cx="8718550" cy="7731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4661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798" y="5301208"/>
          <a:ext cx="91376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51" name="Rovnice" r:id="rId5" imgW="4457700" imgH="444500" progId="Equation.3">
                  <p:embed/>
                </p:oleObj>
              </mc:Choice>
              <mc:Fallback>
                <p:oleObj name="Rovnice" r:id="rId5" imgW="4457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8" y="5301208"/>
                        <a:ext cx="913765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</a:t>
            </a:r>
            <a:r>
              <a:rPr lang="en-US" dirty="0" smtClean="0"/>
              <a:t>Two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BRDF proportional sampling</a:t>
            </a:r>
            <a:endParaRPr lang="cs-CZ" b="1" dirty="0" smtClean="0"/>
          </a:p>
          <a:p>
            <a:pPr lvl="1"/>
            <a:r>
              <a:rPr lang="en-US" dirty="0" smtClean="0"/>
              <a:t>Better for large light sources and/or highly glossy BRDFs</a:t>
            </a:r>
            <a:endParaRPr lang="cs-CZ" dirty="0" smtClean="0"/>
          </a:p>
          <a:p>
            <a:pPr lvl="1"/>
            <a:r>
              <a:rPr lang="en-US" dirty="0" smtClean="0"/>
              <a:t>The probability of hitting a small light source is small </a:t>
            </a:r>
            <a:r>
              <a:rPr lang="cs-CZ" dirty="0" smtClean="0"/>
              <a:t>-</a:t>
            </a:r>
            <a:r>
              <a:rPr lang="en-US" dirty="0" smtClean="0"/>
              <a:t>&gt; high variance</a:t>
            </a:r>
            <a:r>
              <a:rPr lang="cs-CZ" dirty="0" smtClean="0"/>
              <a:t>, </a:t>
            </a:r>
            <a:r>
              <a:rPr lang="en-US" dirty="0" smtClean="0"/>
              <a:t>noise</a:t>
            </a:r>
            <a:endParaRPr lang="cs-CZ" b="1" dirty="0" smtClean="0"/>
          </a:p>
          <a:p>
            <a:endParaRPr lang="cs-CZ" b="1" dirty="0" smtClean="0"/>
          </a:p>
          <a:p>
            <a:r>
              <a:rPr lang="en-US" b="1" dirty="0" smtClean="0"/>
              <a:t>Light source area sampling</a:t>
            </a:r>
            <a:endParaRPr lang="cs-CZ" b="1" dirty="0" smtClean="0"/>
          </a:p>
          <a:p>
            <a:pPr lvl="1"/>
            <a:r>
              <a:rPr lang="en-US" dirty="0" smtClean="0"/>
              <a:t>Better for smaller light sources</a:t>
            </a:r>
            <a:endParaRPr lang="cs-CZ" dirty="0" smtClean="0"/>
          </a:p>
          <a:p>
            <a:pPr lvl="1"/>
            <a:r>
              <a:rPr lang="en-US" dirty="0" smtClean="0"/>
              <a:t>It is the only possible strategy for point sources</a:t>
            </a:r>
            <a:endParaRPr lang="cs-CZ" dirty="0" smtClean="0"/>
          </a:p>
          <a:p>
            <a:pPr lvl="1"/>
            <a:r>
              <a:rPr lang="en-US" dirty="0" smtClean="0"/>
              <a:t>For large sources, many samples are generated outside the BRDF lobe  -&gt; high variance, noise</a:t>
            </a:r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0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strategy should we choose?</a:t>
            </a:r>
            <a:endParaRPr lang="cs-CZ" dirty="0" smtClean="0"/>
          </a:p>
          <a:p>
            <a:pPr lvl="1"/>
            <a:r>
              <a:rPr lang="en-US" b="1" dirty="0" smtClean="0"/>
              <a:t>Both!</a:t>
            </a:r>
            <a:endParaRPr lang="cs-CZ" b="1" dirty="0" smtClean="0"/>
          </a:p>
          <a:p>
            <a:pPr lvl="1"/>
            <a:endParaRPr lang="cs-CZ" b="1" dirty="0" smtClean="0"/>
          </a:p>
          <a:p>
            <a:r>
              <a:rPr lang="en-US" dirty="0" smtClean="0"/>
              <a:t>Both strategies estimate the same quantity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dirty="0" smtClean="0"/>
              <a:t>(</a:t>
            </a:r>
            <a:r>
              <a:rPr lang="cs-CZ" b="1" dirty="0" smtClean="0"/>
              <a:t>x</a:t>
            </a:r>
            <a:r>
              <a:rPr lang="cs-CZ" dirty="0" smtClean="0"/>
              <a:t>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A mere sum would estimate </a:t>
            </a:r>
            <a:r>
              <a:rPr lang="cs-CZ" dirty="0" smtClean="0"/>
              <a:t>2 </a:t>
            </a:r>
            <a:r>
              <a:rPr lang="en-US" dirty="0" smtClean="0"/>
              <a:t>x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dirty="0" smtClean="0"/>
              <a:t>(</a:t>
            </a:r>
            <a:r>
              <a:rPr lang="cs-CZ" b="1" dirty="0" smtClean="0"/>
              <a:t>x</a:t>
            </a:r>
            <a:r>
              <a:rPr lang="cs-CZ" dirty="0" smtClean="0"/>
              <a:t>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 </a:t>
            </a:r>
            <a:r>
              <a:rPr lang="en-US" dirty="0" smtClean="0"/>
              <a:t>, which is wrong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dirty="0" smtClean="0"/>
              <a:t>We need a weighted average of the techniques, but </a:t>
            </a:r>
            <a:r>
              <a:rPr lang="en-US" b="1" dirty="0" smtClean="0"/>
              <a:t>how to choose the weights</a:t>
            </a:r>
            <a:r>
              <a:rPr lang="en-US" dirty="0" smtClean="0"/>
              <a:t>? =&gt; MIS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47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choose the weights</a:t>
            </a:r>
            <a:r>
              <a:rPr lang="cs-CZ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Multiple importance sampling</a:t>
            </a:r>
            <a:r>
              <a:rPr lang="cs-CZ" dirty="0" smtClean="0"/>
              <a:t> (</a:t>
            </a:r>
            <a:r>
              <a:rPr lang="cs-CZ" dirty="0" err="1" smtClean="0"/>
              <a:t>Veach</a:t>
            </a:r>
            <a:r>
              <a:rPr lang="cs-CZ" dirty="0" smtClean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Guibas</a:t>
            </a:r>
            <a:r>
              <a:rPr lang="en-US" dirty="0" smtClean="0"/>
              <a:t>, 95)</a:t>
            </a:r>
          </a:p>
          <a:p>
            <a:endParaRPr lang="en-US" dirty="0" smtClean="0"/>
          </a:p>
          <a:p>
            <a:r>
              <a:rPr lang="en-US" dirty="0" smtClean="0"/>
              <a:t>Weights are functions of </a:t>
            </a:r>
            <a:br>
              <a:rPr lang="en-US" dirty="0" smtClean="0"/>
            </a:br>
            <a:r>
              <a:rPr lang="en-US" dirty="0" smtClean="0"/>
              <a:t>the pdf values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Almost minimizes variance </a:t>
            </a:r>
            <a:br>
              <a:rPr lang="en-US" dirty="0" smtClean="0"/>
            </a:br>
            <a:r>
              <a:rPr lang="en-US" dirty="0" smtClean="0"/>
              <a:t>of the combined estimator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Almost optimal solution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76872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765436" y="3539115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</a:t>
            </a:r>
            <a:r>
              <a:rPr lang="cs-CZ" dirty="0" err="1" smtClean="0">
                <a:latin typeface="+mj-lt"/>
              </a:rPr>
              <a:t>Eric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8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en-US" dirty="0" smtClean="0"/>
              <a:t>Direct illumination calculation using MIS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6832"/>
            <a:ext cx="72009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5661248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Sampling technique </a:t>
            </a:r>
            <a:r>
              <a:rPr lang="cs-CZ" b="1" dirty="0" smtClean="0">
                <a:latin typeface="+mj-lt"/>
              </a:rPr>
              <a:t>(</a:t>
            </a:r>
            <a:r>
              <a:rPr lang="cs-CZ" b="1" dirty="0" err="1" smtClean="0">
                <a:latin typeface="+mj-lt"/>
              </a:rPr>
              <a:t>pdf</a:t>
            </a:r>
            <a:r>
              <a:rPr lang="cs-CZ" b="1" dirty="0" smtClean="0">
                <a:latin typeface="+mj-lt"/>
              </a:rPr>
              <a:t>) p</a:t>
            </a:r>
            <a:r>
              <a:rPr lang="cs-CZ" b="1" baseline="-25000" dirty="0" smtClean="0">
                <a:latin typeface="+mj-lt"/>
              </a:rPr>
              <a:t>1</a:t>
            </a:r>
            <a:r>
              <a:rPr lang="cs-CZ" b="1" dirty="0" smtClean="0">
                <a:latin typeface="+mj-lt"/>
              </a:rPr>
              <a:t>:</a:t>
            </a:r>
            <a:r>
              <a:rPr lang="en-US" b="1" dirty="0" smtClean="0">
                <a:latin typeface="+mj-lt"/>
              </a:rPr>
              <a:t/>
            </a:r>
            <a:br>
              <a:rPr lang="en-US" b="1" dirty="0" smtClean="0">
                <a:latin typeface="+mj-lt"/>
              </a:rPr>
            </a:br>
            <a:r>
              <a:rPr lang="cs-CZ" b="1" dirty="0" smtClean="0">
                <a:latin typeface="+mj-lt"/>
              </a:rPr>
              <a:t>BRDF</a:t>
            </a:r>
            <a:r>
              <a:rPr lang="en-US" b="1" dirty="0" smtClean="0">
                <a:latin typeface="+mj-lt"/>
              </a:rPr>
              <a:t> sampling</a:t>
            </a:r>
            <a:endParaRPr lang="en-US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66124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Sampling technique</a:t>
            </a:r>
            <a:r>
              <a:rPr lang="cs-CZ" b="1" dirty="0" smtClean="0">
                <a:latin typeface="+mj-lt"/>
              </a:rPr>
              <a:t> (</a:t>
            </a:r>
            <a:r>
              <a:rPr lang="cs-CZ" b="1" dirty="0" err="1" smtClean="0">
                <a:latin typeface="+mj-lt"/>
              </a:rPr>
              <a:t>pdf</a:t>
            </a:r>
            <a:r>
              <a:rPr lang="cs-CZ" b="1" dirty="0" smtClean="0">
                <a:latin typeface="+mj-lt"/>
              </a:rPr>
              <a:t>) p</a:t>
            </a:r>
            <a:r>
              <a:rPr lang="cs-CZ" b="1" baseline="-25000" dirty="0" smtClean="0">
                <a:latin typeface="+mj-lt"/>
              </a:rPr>
              <a:t>2</a:t>
            </a:r>
            <a:r>
              <a:rPr lang="cs-CZ" b="1" dirty="0" smtClean="0">
                <a:latin typeface="+mj-lt"/>
              </a:rPr>
              <a:t>:</a:t>
            </a:r>
            <a:r>
              <a:rPr lang="en-US" b="1" dirty="0" smtClean="0">
                <a:latin typeface="+mj-lt"/>
              </a:rPr>
              <a:t/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Light source area sampling</a:t>
            </a:r>
            <a:endParaRPr lang="en-US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95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41574"/>
            <a:ext cx="36480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60121" y="5313982"/>
            <a:ext cx="2828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Arithmetic average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en-US" dirty="0" smtClean="0">
                <a:latin typeface="+mj-lt"/>
              </a:rPr>
              <a:t>Preserves</a:t>
            </a:r>
            <a:r>
              <a:rPr lang="en-US" b="1" dirty="0" smtClean="0">
                <a:latin typeface="+mj-lt"/>
              </a:rPr>
              <a:t> bad </a:t>
            </a:r>
            <a:r>
              <a:rPr lang="en-US" dirty="0" smtClean="0">
                <a:latin typeface="+mj-lt"/>
              </a:rPr>
              <a:t>properties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of both techniques</a:t>
            </a:r>
            <a:endParaRPr lang="en-US" dirty="0">
              <a:latin typeface="+mj-lt"/>
            </a:endParaRPr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61605"/>
            <a:ext cx="36290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01595" y="533401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Balance heuristic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en-US" dirty="0" smtClean="0">
                <a:latin typeface="+mj-lt"/>
              </a:rPr>
              <a:t>Bingo!!!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33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 weight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136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6162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466975" y="2522538"/>
          <a:ext cx="358933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94" name="Rovnice" r:id="rId3" imgW="1562100" imgH="469900" progId="Equation.3">
                  <p:embed/>
                </p:oleObj>
              </mc:Choice>
              <mc:Fallback>
                <p:oleObj name="Rovnice" r:id="rId3" imgW="1562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5" y="2522538"/>
                        <a:ext cx="358933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2123728" y="2060848"/>
            <a:ext cx="720080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5086" y="1414517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Sample weight for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BRDF </a:t>
            </a:r>
            <a:r>
              <a:rPr lang="en-US" dirty="0" smtClean="0">
                <a:latin typeface="+mj-lt"/>
              </a:rPr>
              <a:t>sampling</a:t>
            </a:r>
            <a:endParaRPr lang="en-US" dirty="0">
              <a:latin typeface="+mj-lt"/>
            </a:endParaRPr>
          </a:p>
        </p:txBody>
      </p:sp>
      <p:cxnSp>
        <p:nvCxnSpPr>
          <p:cNvPr id="10" name="Straight Arrow Connector 9"/>
          <p:cNvCxnSpPr>
            <a:stCxn id="12" idx="0"/>
          </p:cNvCxnSpPr>
          <p:nvPr/>
        </p:nvCxnSpPr>
        <p:spPr>
          <a:xfrm flipV="1">
            <a:off x="1523247" y="3573016"/>
            <a:ext cx="232867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1472" y="422108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PDF for </a:t>
            </a:r>
            <a:r>
              <a:rPr lang="cs-CZ" dirty="0" smtClean="0">
                <a:latin typeface="+mj-lt"/>
              </a:rPr>
              <a:t>BRDF</a:t>
            </a:r>
            <a:r>
              <a:rPr lang="en-US" dirty="0" smtClean="0">
                <a:latin typeface="+mj-lt"/>
              </a:rPr>
              <a:t>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sampling</a:t>
            </a:r>
            <a:endParaRPr lang="en-US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9764" y="4222829"/>
            <a:ext cx="601799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PDF with which the direction </a:t>
            </a:r>
            <a:r>
              <a:rPr lang="cs-CZ" b="1" dirty="0" err="1" smtClean="0">
                <a:latin typeface="Symbol" pitchFamily="18" charset="2"/>
              </a:rPr>
              <a:t>w</a:t>
            </a:r>
            <a:r>
              <a:rPr lang="cs-CZ" b="1" baseline="-25000" dirty="0" err="1" smtClean="0">
                <a:latin typeface="+mj-lt"/>
              </a:rPr>
              <a:t>j</a:t>
            </a:r>
            <a:r>
              <a:rPr lang="cs-CZ" b="1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would have been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generated</a:t>
            </a:r>
            <a:r>
              <a:rPr lang="cs-CZ" b="1" dirty="0" smtClean="0">
                <a:latin typeface="+mj-lt"/>
              </a:rPr>
              <a:t>, </a:t>
            </a:r>
            <a:r>
              <a:rPr lang="en-US" b="1" dirty="0" smtClean="0">
                <a:latin typeface="+mj-lt"/>
              </a:rPr>
              <a:t>if we used light source area sampling</a:t>
            </a:r>
            <a:endParaRPr lang="en-US" b="1" dirty="0">
              <a:latin typeface="+mj-lt"/>
            </a:endParaRPr>
          </a:p>
        </p:txBody>
      </p: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5391835" y="3645025"/>
            <a:ext cx="726926" cy="5778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6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7" y="4618055"/>
            <a:ext cx="9064594" cy="18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9011344" cy="1139825"/>
          </a:xfrm>
        </p:spPr>
        <p:txBody>
          <a:bodyPr/>
          <a:lstStyle/>
          <a:p>
            <a:r>
              <a:rPr lang="en-US" sz="2800" dirty="0" smtClean="0"/>
              <a:t>Motivation</a:t>
            </a:r>
            <a:endParaRPr lang="en-US" sz="2800" dirty="0"/>
          </a:p>
        </p:txBody>
      </p:sp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5" name="Picture 11" descr="C:\!SGI\vyuka\2010-zima\PGIII\envmap\rotation\mis-diffuse.exr.png"/>
          <p:cNvPicPr>
            <a:picLocks noChangeAspect="1" noChangeArrowheads="1"/>
          </p:cNvPicPr>
          <p:nvPr/>
        </p:nvPicPr>
        <p:blipFill>
          <a:blip r:embed="rId10" cstate="print"/>
          <a:srcRect l="11073" t="4921" r="11073" b="4921"/>
          <a:stretch>
            <a:fillRect/>
          </a:stretch>
        </p:blipFill>
        <p:spPr bwMode="auto">
          <a:xfrm>
            <a:off x="7493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6" name="Picture 12" descr="C:\!SGI\vyuka\2010-zima\PGIII\envmap\rotation\mis-a0.20.exr.png"/>
          <p:cNvPicPr>
            <a:picLocks noChangeAspect="1" noChangeArrowheads="1"/>
          </p:cNvPicPr>
          <p:nvPr/>
        </p:nvPicPr>
        <p:blipFill>
          <a:blip r:embed="rId11" cstate="print"/>
          <a:srcRect l="11073" t="4921" r="11073" b="4921"/>
          <a:stretch>
            <a:fillRect/>
          </a:stretch>
        </p:blipFill>
        <p:spPr bwMode="auto">
          <a:xfrm>
            <a:off x="28321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7" name="Picture 13" descr="C:\!SGI\vyuka\2010-zima\PGIII\envmap\rotation\mis-a0.05.exr.png"/>
          <p:cNvPicPr>
            <a:picLocks noChangeAspect="1" noChangeArrowheads="1"/>
          </p:cNvPicPr>
          <p:nvPr/>
        </p:nvPicPr>
        <p:blipFill>
          <a:blip r:embed="rId12" cstate="print"/>
          <a:srcRect l="11073" t="4921" r="11073" b="4921"/>
          <a:stretch>
            <a:fillRect/>
          </a:stretch>
        </p:blipFill>
        <p:spPr bwMode="auto">
          <a:xfrm>
            <a:off x="49149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8" name="Picture 14" descr="C:\!SGI\vyuka\2010-zima\PGIII\envmap\rotation\mis-a0.01.exr.png"/>
          <p:cNvPicPr>
            <a:picLocks noChangeAspect="1" noChangeArrowheads="1"/>
          </p:cNvPicPr>
          <p:nvPr/>
        </p:nvPicPr>
        <p:blipFill>
          <a:blip r:embed="rId13" cstate="print"/>
          <a:srcRect l="11073" t="4921" r="11073" b="4921"/>
          <a:stretch>
            <a:fillRect/>
          </a:stretch>
        </p:blipFill>
        <p:spPr bwMode="auto">
          <a:xfrm>
            <a:off x="6997796" y="4724400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600 samples</a:t>
            </a:r>
            <a:endParaRPr lang="en-US" dirty="0">
              <a:latin typeface="Corbe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600 samples</a:t>
            </a:r>
            <a:endParaRPr lang="en-US" dirty="0">
              <a:latin typeface="Corbel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58833" y="522229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Corbel"/>
              </a:rPr>
              <a:t>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Corbel"/>
              </a:rPr>
              <a:t>300 + 300 samples</a:t>
            </a:r>
            <a:endParaRPr lang="en-US" b="1" dirty="0">
              <a:latin typeface="Corbe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Diffuse only</a:t>
            </a:r>
            <a:endParaRPr lang="en-US" dirty="0">
              <a:latin typeface="Corb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Ward BRDF,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>
                <a:latin typeface="Corbel"/>
              </a:rPr>
              <a:t>=0.2</a:t>
            </a:r>
            <a:endParaRPr lang="en-US" dirty="0">
              <a:latin typeface="Corb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Ward BRDF,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>
                <a:latin typeface="Corbel"/>
              </a:rPr>
              <a:t>=0.05</a:t>
            </a:r>
            <a:endParaRPr lang="en-US" dirty="0">
              <a:latin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Ward BRDF,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>
                <a:latin typeface="Corbel"/>
              </a:rPr>
              <a:t>=0.01</a:t>
            </a: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709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BRDF</a:t>
            </a:r>
            <a:r>
              <a:rPr lang="en-US" b="1" dirty="0" smtClean="0"/>
              <a:t> sampling</a:t>
            </a:r>
            <a:r>
              <a:rPr lang="cs-CZ" b="1" dirty="0" smtClean="0"/>
              <a:t>: p</a:t>
            </a:r>
            <a:r>
              <a:rPr lang="cs-CZ" b="1" baseline="-25000" dirty="0" smtClean="0"/>
              <a:t>1</a:t>
            </a:r>
            <a:r>
              <a:rPr lang="cs-CZ" b="1" dirty="0" smtClean="0"/>
              <a:t>(</a:t>
            </a:r>
            <a:r>
              <a:rPr lang="cs-CZ" b="1" dirty="0" smtClean="0">
                <a:latin typeface="Symbol" pitchFamily="18" charset="2"/>
              </a:rPr>
              <a:t>w</a:t>
            </a:r>
            <a:r>
              <a:rPr lang="cs-CZ" b="1" dirty="0" smtClean="0"/>
              <a:t>)</a:t>
            </a:r>
          </a:p>
          <a:p>
            <a:pPr lvl="1"/>
            <a:r>
              <a:rPr lang="en-US" dirty="0" smtClean="0"/>
              <a:t>Depends on the BRDF</a:t>
            </a:r>
            <a:r>
              <a:rPr lang="cs-CZ" dirty="0" smtClean="0"/>
              <a:t>, </a:t>
            </a:r>
            <a:r>
              <a:rPr lang="en-US" dirty="0" smtClean="0"/>
              <a:t>e.g. for a </a:t>
            </a:r>
            <a:r>
              <a:rPr lang="en-US" dirty="0" err="1" smtClean="0"/>
              <a:t>Lambertian</a:t>
            </a:r>
            <a:r>
              <a:rPr lang="en-US" dirty="0" smtClean="0"/>
              <a:t> </a:t>
            </a:r>
            <a:r>
              <a:rPr lang="cs-CZ" dirty="0" smtClean="0"/>
              <a:t>BRDF</a:t>
            </a:r>
            <a:r>
              <a:rPr lang="en-US" dirty="0"/>
              <a:t>: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b="1" dirty="0" smtClean="0"/>
          </a:p>
          <a:p>
            <a:r>
              <a:rPr lang="en-US" b="1" dirty="0" smtClean="0"/>
              <a:t>Light source area sampling</a:t>
            </a:r>
            <a:r>
              <a:rPr lang="cs-CZ" b="1" dirty="0" smtClean="0"/>
              <a:t>: p</a:t>
            </a:r>
            <a:r>
              <a:rPr lang="cs-CZ" b="1" baseline="-25000" dirty="0" smtClean="0"/>
              <a:t>2</a:t>
            </a:r>
            <a:r>
              <a:rPr lang="cs-CZ" b="1" dirty="0" smtClean="0"/>
              <a:t>(</a:t>
            </a:r>
            <a:r>
              <a:rPr lang="cs-CZ" b="1" dirty="0" smtClean="0">
                <a:latin typeface="Symbol" pitchFamily="18" charset="2"/>
              </a:rPr>
              <a:t>w</a:t>
            </a:r>
            <a:r>
              <a:rPr lang="cs-CZ" b="1" dirty="0" smtClean="0"/>
              <a:t>)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7187" name="Object 6"/>
          <p:cNvGraphicFramePr>
            <a:graphicFrameLocks noChangeAspect="1"/>
          </p:cNvGraphicFramePr>
          <p:nvPr/>
        </p:nvGraphicFramePr>
        <p:xfrm>
          <a:off x="3516313" y="2641600"/>
          <a:ext cx="2047875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98" name="Rovnice" r:id="rId3" imgW="939392" imgH="393529" progId="Equation.3">
                  <p:embed/>
                </p:oleObj>
              </mc:Choice>
              <mc:Fallback>
                <p:oleObj name="Rovnice" r:id="rId3" imgW="93939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3" y="2641600"/>
                        <a:ext cx="2047875" cy="8588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7189" name="Object 5"/>
          <p:cNvGraphicFramePr>
            <a:graphicFrameLocks noChangeAspect="1"/>
          </p:cNvGraphicFramePr>
          <p:nvPr/>
        </p:nvGraphicFramePr>
        <p:xfrm>
          <a:off x="899592" y="4437112"/>
          <a:ext cx="299085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99" name="Rovnice" r:id="rId5" imgW="1371600" imgH="469900" progId="Equation.3">
                  <p:embed/>
                </p:oleObj>
              </mc:Choice>
              <mc:Fallback>
                <p:oleObj name="Rovnice" r:id="rId5" imgW="1371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437112"/>
                        <a:ext cx="2990850" cy="10239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727088" y="5445224"/>
            <a:ext cx="1008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 flipV="1">
            <a:off x="3203850" y="5528267"/>
            <a:ext cx="792086" cy="3905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95936" y="5530006"/>
            <a:ext cx="4968552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Conversion of the uniform pdf </a:t>
            </a:r>
            <a:r>
              <a:rPr lang="cs-CZ" b="1" dirty="0" smtClean="0">
                <a:latin typeface="+mj-lt"/>
              </a:rPr>
              <a:t>1/</a:t>
            </a:r>
            <a:r>
              <a:rPr lang="en-US" b="1" dirty="0" smtClean="0">
                <a:latin typeface="+mj-lt"/>
              </a:rPr>
              <a:t>|A| from the area measure </a:t>
            </a:r>
            <a:r>
              <a:rPr lang="cs-CZ" b="1" dirty="0" smtClean="0">
                <a:latin typeface="+mj-lt"/>
              </a:rPr>
              <a:t>(</a:t>
            </a:r>
            <a:r>
              <a:rPr lang="cs-CZ" b="1" dirty="0" err="1" smtClean="0">
                <a:latin typeface="+mj-lt"/>
              </a:rPr>
              <a:t>dA</a:t>
            </a:r>
            <a:r>
              <a:rPr lang="cs-CZ" b="1" dirty="0" smtClean="0">
                <a:latin typeface="+mj-lt"/>
              </a:rPr>
              <a:t>) </a:t>
            </a:r>
            <a:r>
              <a:rPr lang="en-US" b="1" dirty="0" smtClean="0">
                <a:latin typeface="+mj-lt"/>
              </a:rPr>
              <a:t>to the solid angle measure</a:t>
            </a:r>
            <a:r>
              <a:rPr lang="cs-CZ" b="1" dirty="0" smtClean="0">
                <a:latin typeface="+mj-lt"/>
              </a:rPr>
              <a:t> (</a:t>
            </a:r>
            <a:r>
              <a:rPr lang="cs-CZ" b="1" dirty="0" err="1" smtClean="0">
                <a:latin typeface="+mj-lt"/>
              </a:rPr>
              <a:t>d</a:t>
            </a:r>
            <a:r>
              <a:rPr lang="cs-CZ" b="1" dirty="0" err="1" smtClean="0">
                <a:latin typeface="Symbol" pitchFamily="18" charset="2"/>
              </a:rPr>
              <a:t>w</a:t>
            </a:r>
            <a:r>
              <a:rPr lang="cs-CZ" b="1" dirty="0" smtClean="0">
                <a:latin typeface="+mj-lt"/>
              </a:rPr>
              <a:t>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1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of the sampling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2009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373216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+mj-lt"/>
              </a:rPr>
              <a:t>w1 </a:t>
            </a:r>
            <a:r>
              <a:rPr lang="en-US" b="1" dirty="0" smtClean="0">
                <a:latin typeface="+mj-lt"/>
              </a:rPr>
              <a:t>* BRDF sampling </a:t>
            </a:r>
            <a:endParaRPr lang="en-US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5584" y="5373216"/>
            <a:ext cx="389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+mj-lt"/>
              </a:rPr>
              <a:t>w2 </a:t>
            </a:r>
            <a:r>
              <a:rPr lang="en-US" b="1" dirty="0" smtClean="0">
                <a:latin typeface="+mj-lt"/>
              </a:rPr>
              <a:t>* light source area sampling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49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Other examples of MIS applications</a:t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 smtClean="0"/>
              <a:t>In the following we apply MIS to combine full path sampling techniques for calculating light transport in participating media.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89582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4251" y="1988840"/>
            <a:ext cx="390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rare,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fwd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-scattering fog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2895" y="5838363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547664" y="3789040"/>
            <a:ext cx="2648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high albedo</a:t>
            </a: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7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transport only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1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755576" y="43200"/>
            <a:ext cx="3960424" cy="3312000"/>
            <a:chOff x="755576" y="43200"/>
            <a:chExt cx="3960424" cy="3312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756000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55576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Point-Point 3D (≈vol. ph. map.)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859592" y="43200"/>
            <a:ext cx="3960000" cy="3312000"/>
            <a:chOff x="4859592" y="43200"/>
            <a:chExt cx="3960000" cy="3312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4859592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4859592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Point-Beam 2D (=BRE)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55576" y="3474000"/>
            <a:ext cx="3960000" cy="3312000"/>
            <a:chOff x="755576" y="3474000"/>
            <a:chExt cx="3960000" cy="3312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755576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755576" y="3481745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Beam-Beam 1D (=photon beams)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859592" y="3474000"/>
            <a:ext cx="3960000" cy="3312000"/>
            <a:chOff x="4859592" y="3474000"/>
            <a:chExt cx="3960000" cy="3312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4859592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859592" y="3484427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</a:t>
              </a:r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idirectional PT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52911" r="47489" b="38117"/>
          <a:stretch/>
        </p:blipFill>
        <p:spPr bwMode="auto">
          <a:xfrm>
            <a:off x="5086350" y="2076450"/>
            <a:ext cx="352425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t="52903" r="47486" b="38125"/>
          <a:stretch/>
        </p:blipFill>
        <p:spPr bwMode="auto">
          <a:xfrm>
            <a:off x="983722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52903" r="47486" b="38125"/>
          <a:stretch/>
        </p:blipFill>
        <p:spPr bwMode="auto">
          <a:xfrm>
            <a:off x="5086800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9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UPBP (our algorithm)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hour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</a:t>
            </a: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idirectional PT</a:t>
            </a:r>
          </a:p>
        </p:txBody>
      </p:sp>
    </p:spTree>
    <p:extLst>
      <p:ext uri="{BB962C8B-B14F-4D97-AF65-F5344CB8AC3E}">
        <p14:creationId xmlns:p14="http://schemas.microsoft.com/office/powerpoint/2010/main" val="4476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</a:t>
            </a: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oint-Point 3D</a:t>
            </a:r>
          </a:p>
        </p:txBody>
      </p:sp>
      <p:sp>
        <p:nvSpPr>
          <p:cNvPr id="20" name="Nadpis 6"/>
          <p:cNvSpPr txBox="1">
            <a:spLocks/>
          </p:cNvSpPr>
          <p:nvPr/>
        </p:nvSpPr>
        <p:spPr bwMode="auto">
          <a:xfrm rot="16200000">
            <a:off x="-2811290" y="2859085"/>
            <a:ext cx="685800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Weighted contributions</a:t>
            </a:r>
            <a:endParaRPr lang="cs-CZ" b="0" kern="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</a:t>
            </a: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idirectional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14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obsah 2"/>
          <p:cNvSpPr txBox="1">
            <a:spLocks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A: </a:t>
            </a:r>
            <a:r>
              <a:rPr lang="en-US" kern="0" dirty="0" smtClean="0"/>
              <a:t>None of the two is a good match for the entire integrand under all conditions</a:t>
            </a:r>
            <a:endParaRPr lang="en-US" kern="0" dirty="0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wrong with BRDF and light source sampling?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993" y="2564904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30006"/>
              </p:ext>
            </p:extLst>
          </p:nvPr>
        </p:nvGraphicFramePr>
        <p:xfrm>
          <a:off x="1681163" y="4797425"/>
          <a:ext cx="612933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32" name="Rovnice" r:id="rId4" imgW="2666880" imgH="393480" progId="Equation.3">
                  <p:embed/>
                </p:oleObj>
              </mc:Choice>
              <mc:Fallback>
                <p:oleObj name="Rovnice" r:id="rId4" imgW="266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1163" y="4797425"/>
                        <a:ext cx="6129337" cy="9032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4281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Multiple Importance Sampling (MIS)</a:t>
            </a:r>
            <a:endParaRPr lang="en-US" dirty="0" smtClean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3707904" y="3242196"/>
            <a:ext cx="4841404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717988" y="2780928"/>
            <a:ext cx="4819976" cy="33441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057516" y="2980912"/>
            <a:ext cx="595654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latin typeface="+mj-lt"/>
              </a:rPr>
              <a:t>f</a:t>
            </a:r>
            <a:r>
              <a:rPr lang="cs-CZ" sz="2800" dirty="0">
                <a:latin typeface="+mj-lt"/>
              </a:rPr>
              <a:t>(</a:t>
            </a:r>
            <a:r>
              <a:rPr lang="cs-CZ" sz="2800" i="1" dirty="0">
                <a:latin typeface="+mj-lt"/>
              </a:rPr>
              <a:t>x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3707904" y="4537596"/>
            <a:ext cx="363136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4857438" y="4994796"/>
            <a:ext cx="3691870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516860" y="5163071"/>
            <a:ext cx="9778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 smtClean="0">
                <a:solidFill>
                  <a:srgbClr val="00B050"/>
                </a:solidFill>
                <a:latin typeface="+mj-lt"/>
              </a:rPr>
              <a:t>p</a:t>
            </a:r>
            <a:r>
              <a:rPr lang="en-US" sz="2800" i="1" baseline="-25000" dirty="0" smtClean="0">
                <a:solidFill>
                  <a:srgbClr val="00B050"/>
                </a:solidFill>
                <a:latin typeface="+mj-lt"/>
              </a:rPr>
              <a:t>a</a:t>
            </a:r>
            <a:r>
              <a:rPr lang="cs-CZ" sz="2800" dirty="0" smtClean="0">
                <a:solidFill>
                  <a:srgbClr val="00B050"/>
                </a:solidFill>
                <a:latin typeface="+mj-lt"/>
              </a:rPr>
              <a:t>(</a:t>
            </a:r>
            <a:r>
              <a:rPr lang="cs-CZ" sz="2800" i="1" dirty="0" smtClean="0">
                <a:solidFill>
                  <a:srgbClr val="00B05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700708" y="5391671"/>
            <a:ext cx="77256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 smtClean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800" i="1" baseline="-25000" dirty="0" smtClean="0">
                <a:solidFill>
                  <a:schemeClr val="accent2"/>
                </a:solidFill>
                <a:latin typeface="+mj-lt"/>
              </a:rPr>
              <a:t>b</a:t>
            </a: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(</a:t>
            </a:r>
            <a:r>
              <a:rPr lang="cs-CZ" sz="2800" i="1" dirty="0" smtClean="0">
                <a:solidFill>
                  <a:schemeClr val="accent2"/>
                </a:solidFill>
                <a:latin typeface="+mj-lt"/>
              </a:rPr>
              <a:t>x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797" y="971436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[</a:t>
            </a:r>
            <a:r>
              <a:rPr lang="cs-CZ" sz="2400" dirty="0" err="1" smtClean="0">
                <a:solidFill>
                  <a:schemeClr val="accent1"/>
                </a:solidFill>
                <a:latin typeface="+mj-lt"/>
              </a:rPr>
              <a:t>Veach</a:t>
            </a:r>
            <a:r>
              <a:rPr lang="cs-CZ" sz="24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&amp; </a:t>
            </a:r>
            <a:r>
              <a:rPr lang="en-US" sz="2400" dirty="0" err="1">
                <a:solidFill>
                  <a:schemeClr val="accent1"/>
                </a:solidFill>
                <a:latin typeface="+mj-lt"/>
              </a:rPr>
              <a:t>Guibas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95]</a:t>
            </a:r>
            <a:endParaRPr lang="cs-CZ" sz="24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" name="Skupina 4"/>
          <p:cNvGrpSpPr/>
          <p:nvPr/>
        </p:nvGrpSpPr>
        <p:grpSpPr>
          <a:xfrm>
            <a:off x="2843808" y="1556792"/>
            <a:ext cx="3223492" cy="1008112"/>
            <a:chOff x="4139952" y="836712"/>
            <a:chExt cx="3223492" cy="1008112"/>
          </a:xfrm>
        </p:grpSpPr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4216698" y="909266"/>
            <a:ext cx="2976562" cy="86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418" name="Rovnice" r:id="rId4" imgW="1485720" imgH="431640" progId="Equation.3">
                    <p:embed/>
                  </p:oleObj>
                </mc:Choice>
                <mc:Fallback>
                  <p:oleObj name="Rovnice" r:id="rId4" imgW="14857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6698" y="909266"/>
                          <a:ext cx="2976562" cy="86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Obdélník 16"/>
            <p:cNvSpPr/>
            <p:nvPr/>
          </p:nvSpPr>
          <p:spPr>
            <a:xfrm>
              <a:off x="4139952" y="836712"/>
              <a:ext cx="3223492" cy="1008112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755576" y="1628800"/>
            <a:ext cx="1890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Combined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estimator:</a:t>
            </a:r>
          </a:p>
        </p:txBody>
      </p:sp>
      <p:cxnSp>
        <p:nvCxnSpPr>
          <p:cNvPr id="33" name="Přímá spojovací čára 32"/>
          <p:cNvCxnSpPr/>
          <p:nvPr/>
        </p:nvCxnSpPr>
        <p:spPr>
          <a:xfrm flipV="1">
            <a:off x="7020272" y="3763120"/>
            <a:ext cx="0" cy="252028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7020272" y="6022664"/>
            <a:ext cx="50013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800" i="1" dirty="0" err="1" smtClean="0">
                <a:latin typeface="+mj-lt"/>
              </a:rPr>
              <a:t>x</a:t>
            </a:r>
            <a:r>
              <a:rPr lang="en-US" sz="2800" i="1" baseline="-25000" dirty="0" err="1" smtClean="0">
                <a:latin typeface="+mj-lt"/>
              </a:rPr>
              <a:t>a</a:t>
            </a: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8394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the previous slide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We have</a:t>
            </a:r>
            <a:r>
              <a:rPr lang="cs-CZ" dirty="0" smtClean="0"/>
              <a:t> </a:t>
            </a:r>
            <a:r>
              <a:rPr lang="en-US" dirty="0"/>
              <a:t>a complex multimodal integrand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that we want to numerically integrate using a MC method with importance sampling.</a:t>
            </a:r>
          </a:p>
          <a:p>
            <a:r>
              <a:rPr lang="en-US" dirty="0" smtClean="0"/>
              <a:t>Unfortunately</a:t>
            </a:r>
            <a:r>
              <a:rPr lang="en-US" dirty="0"/>
              <a:t>, we do not have a PDF that would mimic the integrand in the entire domain.</a:t>
            </a:r>
          </a:p>
          <a:p>
            <a:r>
              <a:rPr lang="en-US" dirty="0" smtClean="0"/>
              <a:t>Instead</a:t>
            </a:r>
            <a:r>
              <a:rPr lang="en-US" dirty="0"/>
              <a:t>, we can draw the sample from two different PDFs,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 each of which is a good match for the integrand under different conditions – i.e. in different part of the domain.</a:t>
            </a:r>
          </a:p>
          <a:p>
            <a:r>
              <a:rPr lang="en-US" dirty="0" smtClean="0"/>
              <a:t>However</a:t>
            </a:r>
            <a:r>
              <a:rPr lang="en-US" dirty="0"/>
              <a:t>, the estimators corresponding to these two PDFs have extremely high variance – shown on the slide.</a:t>
            </a:r>
          </a:p>
          <a:p>
            <a:r>
              <a:rPr lang="en-US" dirty="0" smtClean="0"/>
              <a:t>We </a:t>
            </a:r>
            <a:r>
              <a:rPr lang="en-US" dirty="0"/>
              <a:t>can use Multiple Importance Sampling (MIS) to combine the sampling techniques corresponding to the two PDFs into a single, robust, combined technique.</a:t>
            </a:r>
          </a:p>
          <a:p>
            <a:r>
              <a:rPr lang="en-US" dirty="0" smtClean="0"/>
              <a:t>The </a:t>
            </a:r>
            <a:r>
              <a:rPr lang="en-US" dirty="0"/>
              <a:t>MIS procedure is extremely simple: it randomly picks one distribution to sample from (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or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 , say with fifty-fifty chance) and then takes the sample from the selected distribution.</a:t>
            </a:r>
          </a:p>
          <a:p>
            <a:r>
              <a:rPr lang="en-US" dirty="0" smtClean="0"/>
              <a:t>This </a:t>
            </a:r>
            <a:r>
              <a:rPr lang="en-US" dirty="0"/>
              <a:t>essentially corresponds to sampling from a weighted average of the two distributions, which is reflected in the form of the estimator, shown on the slide.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estimator is really powerful at suppressing outlier samples such as those that you would obtain by picking </a:t>
            </a:r>
            <a:r>
              <a:rPr lang="en-US" i="1" dirty="0" err="1"/>
              <a:t>x</a:t>
            </a:r>
            <a:r>
              <a:rPr lang="en-US" dirty="0" err="1"/>
              <a:t>_from</a:t>
            </a:r>
            <a:r>
              <a:rPr lang="en-US" dirty="0"/>
              <a:t> the tail of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, where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might still be large. </a:t>
            </a:r>
          </a:p>
          <a:p>
            <a:r>
              <a:rPr lang="en-US" dirty="0" smtClean="0"/>
              <a:t>Without </a:t>
            </a:r>
            <a:r>
              <a:rPr lang="en-US" dirty="0"/>
              <a:t>having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i="1" dirty="0"/>
              <a:t> </a:t>
            </a:r>
            <a:r>
              <a:rPr lang="en-US" dirty="0"/>
              <a:t>at our disposal, we would be dividing the large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by the small 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), producing an outlier. </a:t>
            </a:r>
          </a:p>
          <a:p>
            <a:r>
              <a:rPr lang="en-US" dirty="0" smtClean="0"/>
              <a:t>However</a:t>
            </a:r>
            <a:r>
              <a:rPr lang="en-US" dirty="0"/>
              <a:t>, the combined technique has a much higher chance of producing this particular </a:t>
            </a:r>
            <a:r>
              <a:rPr lang="en-US" i="1" dirty="0"/>
              <a:t>x</a:t>
            </a:r>
            <a:r>
              <a:rPr lang="en-US" dirty="0"/>
              <a:t> (because it can sample it also from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), so the combined estimator divides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by [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+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)] / 2, which yields a much more reasonable sample value</a:t>
            </a:r>
            <a:r>
              <a:rPr lang="en-US" dirty="0" smtClean="0"/>
              <a:t>.  </a:t>
            </a:r>
          </a:p>
          <a:p>
            <a:endParaRPr lang="en-US" dirty="0"/>
          </a:p>
          <a:p>
            <a:r>
              <a:rPr lang="en-US" dirty="0" smtClean="0"/>
              <a:t>I </a:t>
            </a:r>
            <a:r>
              <a:rPr lang="en-US" dirty="0"/>
              <a:t>want to note that what I’m showing here is called the “balance heuristic” and is a part of a wider theory on weighted combinations of estimators proposed by </a:t>
            </a:r>
            <a:r>
              <a:rPr lang="en-US" dirty="0" err="1"/>
              <a:t>Veach</a:t>
            </a:r>
            <a:r>
              <a:rPr lang="en-US" dirty="0"/>
              <a:t> and </a:t>
            </a:r>
            <a:r>
              <a:rPr lang="en-US" dirty="0" err="1"/>
              <a:t>Guibas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7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direct illumination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dirty="0" smtClean="0"/>
              <a:t>Two sampling strategies</a:t>
            </a:r>
            <a:endParaRPr lang="cs-CZ" dirty="0" smtClean="0"/>
          </a:p>
          <a:p>
            <a:pPr marL="784225" lvl="1" indent="-457200">
              <a:buFont typeface="+mj-lt"/>
              <a:buAutoNum type="arabicPeriod"/>
            </a:pPr>
            <a:endParaRPr lang="en-US" b="1" dirty="0" smtClean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 smtClean="0"/>
              <a:t>BRDF</a:t>
            </a:r>
            <a:r>
              <a:rPr lang="en-US" b="1" dirty="0" smtClean="0"/>
              <a:t>-proportional sampling - </a:t>
            </a:r>
            <a:r>
              <a:rPr lang="en-US" b="1" i="1" dirty="0" smtClean="0"/>
              <a:t>p</a:t>
            </a:r>
            <a:r>
              <a:rPr lang="en-US" b="1" baseline="-25000" dirty="0" smtClean="0"/>
              <a:t>a</a:t>
            </a:r>
            <a:endParaRPr lang="cs-CZ" b="1" baseline="-25000" dirty="0" smtClean="0"/>
          </a:p>
          <a:p>
            <a:pPr marL="784225" lvl="1" indent="-457200">
              <a:buFont typeface="+mj-lt"/>
              <a:buAutoNum type="arabicPeriod"/>
            </a:pPr>
            <a:endParaRPr lang="en-US" b="1" dirty="0" smtClean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 smtClean="0"/>
              <a:t>Environment map sampling - </a:t>
            </a:r>
            <a:r>
              <a:rPr lang="en-US" b="1" i="1" dirty="0" err="1" smtClean="0"/>
              <a:t>p</a:t>
            </a:r>
            <a:r>
              <a:rPr lang="en-US" b="1" baseline="-25000" dirty="0" err="1" smtClean="0"/>
              <a:t>b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4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… and now the (almost) full story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/>
              <a:t>First for general </a:t>
            </a:r>
            <a:r>
              <a:rPr lang="en-US" sz="2000" dirty="0" smtClean="0"/>
              <a:t>estimators, so please forget the direct illumination problem for a short while.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83468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Multiple Importance Sampling</a:t>
            </a:r>
            <a:endParaRPr lang="en-US" dirty="0" smtClean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1371600" y="2743200"/>
            <a:ext cx="6097588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pattFill prst="lgConfetti">
            <a:fgClr>
              <a:srgbClr val="FCFEB9"/>
            </a:fgClr>
            <a:bgClr>
              <a:schemeClr val="bg1"/>
            </a:bgClr>
          </a:patt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384300" y="1993900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109913" y="2454275"/>
            <a:ext cx="7334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f(x)</a:t>
            </a:r>
            <a:endParaRPr lang="cs-CZ" sz="2800" b="1">
              <a:latin typeface="Arial CE" charset="-18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220788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7300913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1371600" y="4038600"/>
            <a:ext cx="457358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B5006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819400" y="4495800"/>
            <a:ext cx="4649788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2500313" y="4664075"/>
            <a:ext cx="968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solidFill>
                  <a:srgbClr val="B50069"/>
                </a:solidFill>
                <a:latin typeface="Arial" pitchFamily="34" charset="0"/>
              </a:rPr>
              <a:t>p</a:t>
            </a:r>
            <a:r>
              <a:rPr lang="cs-CZ" sz="2800" b="1" baseline="-25000">
                <a:solidFill>
                  <a:srgbClr val="B50069"/>
                </a:solidFill>
                <a:latin typeface="Arial" pitchFamily="34" charset="0"/>
              </a:rPr>
              <a:t>1</a:t>
            </a:r>
            <a:r>
              <a:rPr lang="cs-CZ" sz="2800" b="1">
                <a:solidFill>
                  <a:srgbClr val="B50069"/>
                </a:solidFill>
                <a:latin typeface="Arial" pitchFamily="34" charset="0"/>
              </a:rPr>
              <a:t>(x)</a:t>
            </a:r>
            <a:endParaRPr lang="cs-CZ" sz="2800" b="1">
              <a:solidFill>
                <a:srgbClr val="B50069"/>
              </a:solidFill>
              <a:latin typeface="Arial CE" charset="-18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243513" y="4892675"/>
            <a:ext cx="968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solidFill>
                  <a:schemeClr val="accent2"/>
                </a:solidFill>
                <a:latin typeface="Arial" pitchFamily="34" charset="0"/>
              </a:rPr>
              <a:t>p</a:t>
            </a:r>
            <a:r>
              <a:rPr lang="cs-CZ" sz="28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cs-CZ" sz="2800" b="1">
                <a:solidFill>
                  <a:schemeClr val="accent2"/>
                </a:solidFill>
                <a:latin typeface="Arial" pitchFamily="34" charset="0"/>
              </a:rPr>
              <a:t>(x)</a:t>
            </a:r>
            <a:endParaRPr lang="cs-CZ" sz="2800" b="1">
              <a:solidFill>
                <a:schemeClr val="accent2"/>
              </a:solidFill>
              <a:latin typeface="Arial CE" charset="-1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94797" y="971436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+mj-lt"/>
              </a:rPr>
              <a:t>(</a:t>
            </a:r>
            <a:r>
              <a:rPr lang="cs-CZ" sz="2400" dirty="0" err="1">
                <a:latin typeface="+mj-lt"/>
              </a:rPr>
              <a:t>Veach</a:t>
            </a:r>
            <a:r>
              <a:rPr lang="cs-CZ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&amp; </a:t>
            </a:r>
            <a:r>
              <a:rPr lang="en-US" sz="2400" dirty="0" err="1">
                <a:latin typeface="+mj-lt"/>
              </a:rPr>
              <a:t>Guibas</a:t>
            </a:r>
            <a:r>
              <a:rPr lang="en-US" sz="2400" dirty="0">
                <a:latin typeface="+mj-lt"/>
              </a:rPr>
              <a:t>, 95)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7462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5|10.4|3.2|5.9|3.6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1|2.1|1.2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5109</TotalTime>
  <Words>2184</Words>
  <Application>Microsoft Office PowerPoint</Application>
  <PresentationFormat>Předvádění na obrazovce (4:3)</PresentationFormat>
  <Paragraphs>284</Paragraphs>
  <Slides>38</Slides>
  <Notes>11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Hrany</vt:lpstr>
      <vt:lpstr>1_Hrany</vt:lpstr>
      <vt:lpstr>Editor rovnic 3.0</vt:lpstr>
      <vt:lpstr>Rovnice</vt:lpstr>
      <vt:lpstr>Computer graphics III –  Multiple Importance Sampling</vt:lpstr>
      <vt:lpstr>Multiple Importance Sampling in a few slides</vt:lpstr>
      <vt:lpstr>Motivation</vt:lpstr>
      <vt:lpstr>What is wrong with BRDF and light source sampling?</vt:lpstr>
      <vt:lpstr>Multiple Importance Sampling (MIS)</vt:lpstr>
      <vt:lpstr>Notes on the previous slide</vt:lpstr>
      <vt:lpstr>Application to direct illumination</vt:lpstr>
      <vt:lpstr>… and now the (almost) full story  </vt:lpstr>
      <vt:lpstr>Multiple Importance Sampling</vt:lpstr>
      <vt:lpstr>Multiple Importance Sampling</vt:lpstr>
      <vt:lpstr>Unbiasedness of the combined estimator</vt:lpstr>
      <vt:lpstr>Choice of the weighting functions</vt:lpstr>
      <vt:lpstr>Balance heuristic</vt:lpstr>
      <vt:lpstr>Balance heuristic</vt:lpstr>
      <vt:lpstr>One term of the combined estimator</vt:lpstr>
      <vt:lpstr>One term of the combined estimator: Arithmetic average</vt:lpstr>
      <vt:lpstr>One term of the combined estimator: Balance heuristic</vt:lpstr>
      <vt:lpstr>Direct illumination calculation using MIS</vt:lpstr>
      <vt:lpstr>Problem: Is random BRDF sampling going to find the light source?</vt:lpstr>
      <vt:lpstr>Direct illumination: Two strategies</vt:lpstr>
      <vt:lpstr>Direct illumination: Two strategies</vt:lpstr>
      <vt:lpstr>Direct illumination: BRDF sampling (rehash) </vt:lpstr>
      <vt:lpstr>Direct illumination: Light source area sampling (rehash) </vt:lpstr>
      <vt:lpstr>Direct illumination: Two strategies</vt:lpstr>
      <vt:lpstr>Direct illumination: Two strategies</vt:lpstr>
      <vt:lpstr>How to choose the weights?</vt:lpstr>
      <vt:lpstr>Direct illumination calculation using MIS</vt:lpstr>
      <vt:lpstr>Combination</vt:lpstr>
      <vt:lpstr>MIS weight calculation</vt:lpstr>
      <vt:lpstr>PDFs</vt:lpstr>
      <vt:lpstr>Contributions of the sampling techniques</vt:lpstr>
      <vt:lpstr>Other examples of MIS applications </vt:lpstr>
      <vt:lpstr>Full transport</vt:lpstr>
      <vt:lpstr>Medium transport only</vt:lpstr>
      <vt:lpstr>Previous work comparison, 1 hr</vt:lpstr>
      <vt:lpstr>UPBP (our algorithm) 1 hour</vt:lpstr>
      <vt:lpstr>Previous work comparison, 1 hr</vt:lpstr>
      <vt:lpstr>Prezentace aplikace PowerPoint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Importance Sampling - Computer graphics III (NPGR010)</dc:title>
  <dc:creator>Jaroslav Křivánek</dc:creator>
  <cp:lastModifiedBy>jarda</cp:lastModifiedBy>
  <cp:revision>3244</cp:revision>
  <cp:lastPrinted>2017-11-22T09:27:14Z</cp:lastPrinted>
  <dcterms:created xsi:type="dcterms:W3CDTF">2006-11-17T09:10:54Z</dcterms:created>
  <dcterms:modified xsi:type="dcterms:W3CDTF">2017-11-22T09:27:16Z</dcterms:modified>
</cp:coreProperties>
</file>