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306" r:id="rId2"/>
    <p:sldId id="417" r:id="rId3"/>
    <p:sldId id="308" r:id="rId4"/>
    <p:sldId id="333" r:id="rId5"/>
    <p:sldId id="334" r:id="rId6"/>
    <p:sldId id="335" r:id="rId7"/>
    <p:sldId id="336" r:id="rId8"/>
    <p:sldId id="332" r:id="rId9"/>
    <p:sldId id="418" r:id="rId10"/>
    <p:sldId id="420" r:id="rId11"/>
    <p:sldId id="421" r:id="rId12"/>
    <p:sldId id="311" r:id="rId13"/>
    <p:sldId id="312" r:id="rId14"/>
    <p:sldId id="351" r:id="rId15"/>
    <p:sldId id="353" r:id="rId16"/>
    <p:sldId id="354" r:id="rId17"/>
    <p:sldId id="355" r:id="rId18"/>
    <p:sldId id="356" r:id="rId19"/>
    <p:sldId id="357" r:id="rId20"/>
    <p:sldId id="358" r:id="rId21"/>
    <p:sldId id="364" r:id="rId22"/>
    <p:sldId id="359" r:id="rId23"/>
    <p:sldId id="360" r:id="rId24"/>
    <p:sldId id="365" r:id="rId25"/>
    <p:sldId id="361" r:id="rId26"/>
    <p:sldId id="366" r:id="rId27"/>
    <p:sldId id="367" r:id="rId28"/>
    <p:sldId id="382" r:id="rId29"/>
    <p:sldId id="371" r:id="rId30"/>
    <p:sldId id="372" r:id="rId31"/>
    <p:sldId id="383" r:id="rId32"/>
    <p:sldId id="384" r:id="rId33"/>
    <p:sldId id="385" r:id="rId34"/>
    <p:sldId id="373" r:id="rId35"/>
    <p:sldId id="404" r:id="rId36"/>
    <p:sldId id="381" r:id="rId37"/>
    <p:sldId id="386" r:id="rId38"/>
    <p:sldId id="380" r:id="rId39"/>
    <p:sldId id="387" r:id="rId40"/>
    <p:sldId id="416" r:id="rId41"/>
    <p:sldId id="402" r:id="rId42"/>
    <p:sldId id="396" r:id="rId43"/>
    <p:sldId id="422" r:id="rId44"/>
    <p:sldId id="400" r:id="rId45"/>
    <p:sldId id="423" r:id="rId46"/>
    <p:sldId id="406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>
        <p:scale>
          <a:sx n="80" d="100"/>
          <a:sy n="80" d="100"/>
        </p:scale>
        <p:origin x="-4260" y="-19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FC05-9394-4A65-9DF8-3E05B5C7733F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1A03-E19B-4F82-9895-A923F6C4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Ale </a:t>
            </a:r>
            <a:r>
              <a:rPr lang="en-US" dirty="0" err="1" smtClean="0"/>
              <a:t>samozrejme</a:t>
            </a:r>
            <a:r>
              <a:rPr lang="en-US" dirty="0" smtClean="0"/>
              <a:t> </a:t>
            </a:r>
            <a:r>
              <a:rPr lang="en-US" dirty="0" err="1" smtClean="0"/>
              <a:t>nechceme</a:t>
            </a:r>
            <a:r>
              <a:rPr lang="en-US" dirty="0" smtClean="0"/>
              <a:t> </a:t>
            </a:r>
            <a:r>
              <a:rPr lang="en-US" dirty="0" err="1" smtClean="0"/>
              <a:t>nase</a:t>
            </a:r>
            <a:r>
              <a:rPr lang="en-US" dirty="0" smtClean="0"/>
              <a:t> know-how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vyvazet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a proto 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en-US" dirty="0" err="1" smtClean="0"/>
              <a:t>zalozili</a:t>
            </a:r>
            <a:r>
              <a:rPr lang="en-US" dirty="0" smtClean="0"/>
              <a:t> </a:t>
            </a:r>
            <a:r>
              <a:rPr lang="en-US" dirty="0" err="1" smtClean="0"/>
              <a:t>domaci</a:t>
            </a:r>
            <a:r>
              <a:rPr lang="en-US" dirty="0" smtClean="0"/>
              <a:t> </a:t>
            </a:r>
            <a:r>
              <a:rPr lang="en-US" dirty="0" err="1" smtClean="0"/>
              <a:t>firmu</a:t>
            </a:r>
            <a:r>
              <a:rPr lang="en-US" dirty="0" smtClean="0"/>
              <a:t>, </a:t>
            </a:r>
            <a:r>
              <a:rPr lang="en-US" dirty="0" err="1" smtClean="0"/>
              <a:t>ktera</a:t>
            </a:r>
            <a:r>
              <a:rPr lang="en-US" dirty="0" smtClean="0"/>
              <a:t> </a:t>
            </a:r>
            <a:r>
              <a:rPr lang="en-US" dirty="0" err="1" smtClean="0"/>
              <a:t>vyviji</a:t>
            </a:r>
            <a:r>
              <a:rPr lang="en-US" dirty="0" smtClean="0"/>
              <a:t> </a:t>
            </a:r>
            <a:r>
              <a:rPr lang="en-US" dirty="0" err="1" smtClean="0"/>
              <a:t>renderovaci</a:t>
            </a:r>
            <a:r>
              <a:rPr lang="en-US" dirty="0" smtClean="0"/>
              <a:t> software </a:t>
            </a:r>
            <a:r>
              <a:rPr lang="en-US" dirty="0" err="1" smtClean="0"/>
              <a:t>jmenem</a:t>
            </a:r>
            <a:r>
              <a:rPr lang="en-US" dirty="0" smtClean="0"/>
              <a:t> Corona Renderer.</a:t>
            </a:r>
          </a:p>
          <a:p>
            <a:r>
              <a:rPr lang="en-US" dirty="0" err="1" smtClean="0"/>
              <a:t>Hlavnim</a:t>
            </a:r>
            <a:r>
              <a:rPr lang="en-US" dirty="0" smtClean="0"/>
              <a:t> </a:t>
            </a:r>
            <a:r>
              <a:rPr lang="en-US" dirty="0" err="1" smtClean="0"/>
              <a:t>vyvojarem</a:t>
            </a:r>
            <a:r>
              <a:rPr lang="en-US" dirty="0" smtClean="0"/>
              <a:t> a </a:t>
            </a:r>
            <a:r>
              <a:rPr lang="en-US" dirty="0" err="1" smtClean="0"/>
              <a:t>tahounem</a:t>
            </a:r>
            <a:r>
              <a:rPr lang="en-US" dirty="0" smtClean="0"/>
              <a:t> </a:t>
            </a:r>
            <a:r>
              <a:rPr lang="en-US" dirty="0" err="1" smtClean="0"/>
              <a:t>tohoto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byvaly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doktorand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fotce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jpeg"/><Relationship Id="rId11" Type="http://schemas.openxmlformats.org/officeDocument/2006/relationships/image" Target="../media/image57.jpeg"/><Relationship Id="rId5" Type="http://schemas.openxmlformats.org/officeDocument/2006/relationships/image" Target="../media/image54.jpeg"/><Relationship Id="rId10" Type="http://schemas.openxmlformats.org/officeDocument/2006/relationships/image" Target="../media/image56.jpe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2.wmf"/><Relationship Id="rId3" Type="http://schemas.openxmlformats.org/officeDocument/2006/relationships/image" Target="../media/image54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9.wmf"/><Relationship Id="rId12" Type="http://schemas.openxmlformats.org/officeDocument/2006/relationships/image" Target="../media/image57.jpeg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jpeg"/><Relationship Id="rId24" Type="http://schemas.openxmlformats.org/officeDocument/2006/relationships/image" Target="../media/image65.wmf"/><Relationship Id="rId5" Type="http://schemas.openxmlformats.org/officeDocument/2006/relationships/image" Target="../media/image56.jpeg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55.jpeg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en-US" b="1" dirty="0" smtClean="0"/>
              <a:t>Rendering equation and its solution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smtClean="0"/>
              <a:t>To 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  <a:r>
              <a:rPr lang="en-US" dirty="0" smtClean="0"/>
              <a:t>, we need to calculate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), -w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en-US" dirty="0" smtClean="0"/>
              <a:t>for all directions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 </a:t>
            </a:r>
            <a:r>
              <a:rPr lang="en-US" dirty="0" smtClean="0"/>
              <a:t>around the point </a:t>
            </a:r>
            <a:r>
              <a:rPr lang="cs-CZ" b="1" dirty="0" smtClean="0"/>
              <a:t>x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</a:t>
            </a:r>
            <a:r>
              <a:rPr lang="en-US" dirty="0" smtClean="0"/>
              <a:t>or the calculation of each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</a:t>
            </a:r>
            <a:r>
              <a:rPr lang="en-US" dirty="0" smtClean="0">
                <a:latin typeface="Symbol" pitchFamily="18" charset="2"/>
              </a:rPr>
              <a:t>,</a:t>
            </a:r>
            <a:r>
              <a:rPr lang="en-US" dirty="0" smtClean="0"/>
              <a:t> we need to do the same thing recursively,</a:t>
            </a:r>
            <a:endParaRPr lang="cs-CZ" dirty="0">
              <a:latin typeface="Symbol" pitchFamily="18" charset="2"/>
            </a:endParaRPr>
          </a:p>
          <a:p>
            <a:r>
              <a:rPr lang="en-US" dirty="0" smtClean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86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</a:t>
            </a:r>
            <a:r>
              <a:rPr lang="en-US" dirty="0" smtClean="0"/>
              <a:t>zero  (recursive form)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cs-CZ" sz="2000" dirty="0" err="1" smtClean="0"/>
              <a:t>emitted</a:t>
            </a:r>
            <a:r>
              <a:rPr lang="cs-CZ" sz="2000" dirty="0" smtClean="0"/>
              <a:t> 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cs-CZ" sz="2000" dirty="0" err="1" smtClean="0"/>
              <a:t>reflected</a:t>
            </a:r>
            <a:r>
              <a:rPr lang="cs-CZ" sz="2000" dirty="0" smtClean="0"/>
              <a:t> 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getLi</a:t>
            </a:r>
            <a:r>
              <a:rPr lang="en-US" sz="2000" dirty="0" smtClean="0"/>
              <a:t>(x,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2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Back to the theory:</a:t>
            </a:r>
            <a:br>
              <a:rPr lang="en-US" b="1" dirty="0" smtClean="0"/>
            </a:br>
            <a:r>
              <a:rPr lang="en-US" b="1" dirty="0" smtClean="0"/>
              <a:t>Angular and area form of the rendering equation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vs. area form of the RE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Angular form</a:t>
            </a:r>
            <a:endParaRPr lang="en-US" b="1" dirty="0"/>
          </a:p>
          <a:p>
            <a:pPr lvl="1"/>
            <a:r>
              <a:rPr lang="en-US" dirty="0" smtClean="0"/>
              <a:t>integral over the hemisphere in incoming directions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Substitution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95238"/>
              </p:ext>
            </p:extLst>
          </p:nvPr>
        </p:nvGraphicFramePr>
        <p:xfrm>
          <a:off x="3275856" y="5085184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1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085184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22718"/>
              </p:ext>
            </p:extLst>
          </p:nvPr>
        </p:nvGraphicFramePr>
        <p:xfrm>
          <a:off x="1115616" y="2663056"/>
          <a:ext cx="7010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2" name="Rovnice" r:id="rId5" imgW="3505200" imgH="635000" progId="Equation.3">
                  <p:embed/>
                </p:oleObj>
              </mc:Choice>
              <mc:Fallback>
                <p:oleObj name="Rovnice" r:id="rId5" imgW="3505200" imgH="63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63056"/>
                        <a:ext cx="7010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vs. area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Area form</a:t>
            </a:r>
          </a:p>
          <a:p>
            <a:pPr lvl="1"/>
            <a:r>
              <a:rPr lang="en-US" dirty="0" smtClean="0"/>
              <a:t>Integral over the scene surface</a:t>
            </a:r>
            <a:endParaRPr lang="cs-CZ" dirty="0" smtClean="0"/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5038"/>
              </p:ext>
            </p:extLst>
          </p:nvPr>
        </p:nvGraphicFramePr>
        <p:xfrm>
          <a:off x="662384" y="2564904"/>
          <a:ext cx="736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9" name="Rovnice" r:id="rId3" imgW="3683000" imgH="635000" progId="Equation.3">
                  <p:embed/>
                </p:oleObj>
              </mc:Choice>
              <mc:Fallback>
                <p:oleObj name="Rovnice" r:id="rId3" imgW="3683000" imgH="635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84" y="2564904"/>
                        <a:ext cx="7366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80" name="Rovnice" r:id="rId5" imgW="1624895" imgH="495085" progId="Equation.3">
                  <p:embed/>
                </p:oleObj>
              </mc:Choice>
              <mc:Fallback>
                <p:oleObj name="Rovnice" r:id="rId5" imgW="1624895" imgH="495085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31" y="5100638"/>
                        <a:ext cx="3262313" cy="992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8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visibility</a:t>
            </a:r>
            <a:br>
              <a:rPr lang="en-US" sz="2400" b="1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1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b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visible from 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dirty="0" smtClean="0">
                <a:latin typeface="+mj-lt"/>
              </a:rPr>
              <a:t>otherwise</a:t>
            </a:r>
            <a:endParaRPr lang="en-US" sz="24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g</a:t>
            </a:r>
            <a:r>
              <a:rPr lang="en-US" sz="2400" b="1" dirty="0" smtClean="0">
                <a:latin typeface="+mj-lt"/>
              </a:rPr>
              <a:t>eometry term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492896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89040"/>
            <a:ext cx="216024" cy="44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67" y="4221088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cene surface</a:t>
            </a:r>
            <a:endParaRPr lang="en-US" sz="2400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573016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035928" y="3573016"/>
            <a:ext cx="896112" cy="9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 radiance contributions to a point from all directions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each direction, find the nearest surface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Implementation in stochastic path tracing</a:t>
            </a:r>
            <a:r>
              <a:rPr lang="cs-CZ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a given 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en-US" dirty="0" smtClean="0"/>
              <a:t>generate random direction(s), for each find the nearest intersection, return the outgoing </a:t>
            </a:r>
            <a:r>
              <a:rPr lang="en-US" dirty="0"/>
              <a:t>radiance at that </a:t>
            </a:r>
            <a:r>
              <a:rPr lang="en-US" dirty="0" smtClean="0"/>
              <a:t>intersection and multiply it with the cosine-weighted BRDF. Average the result of this calculation over all the generated directions</a:t>
            </a:r>
            <a:r>
              <a:rPr lang="en-US" dirty="0"/>
              <a:t> </a:t>
            </a:r>
            <a:r>
              <a:rPr lang="en-US" dirty="0" smtClean="0"/>
              <a:t>over the hemisphere.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Sum up contributions to a point from all other points on the scene surface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Contribution added only if the two points are mutually visible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Implementation in stochastic path tracing</a:t>
            </a:r>
            <a:r>
              <a:rPr lang="cs-CZ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randomly point </a:t>
            </a:r>
            <a:r>
              <a:rPr lang="cs-CZ" b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on scene geometry</a:t>
            </a:r>
            <a:r>
              <a:rPr lang="cs-CZ" dirty="0" smtClean="0"/>
              <a:t>. </a:t>
            </a:r>
            <a:r>
              <a:rPr lang="en-US" dirty="0" smtClean="0"/>
              <a:t>Test visibility between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b="1" dirty="0" smtClean="0"/>
              <a:t>y</a:t>
            </a:r>
            <a:r>
              <a:rPr lang="cs-CZ" dirty="0" smtClean="0"/>
              <a:t>. </a:t>
            </a:r>
            <a:r>
              <a:rPr lang="en-US" dirty="0" smtClean="0"/>
              <a:t>If mutually visible</a:t>
            </a:r>
            <a:r>
              <a:rPr lang="cs-CZ" dirty="0" smtClean="0"/>
              <a:t>, </a:t>
            </a:r>
            <a:r>
              <a:rPr lang="en-US" dirty="0" smtClean="0"/>
              <a:t>add the outgoing radiance at </a:t>
            </a:r>
            <a:r>
              <a:rPr lang="cs-CZ" b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modulated by the geometry factor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en-US" dirty="0" smtClean="0"/>
              <a:t>Typical use</a:t>
            </a:r>
            <a:r>
              <a:rPr lang="cs-CZ" dirty="0" smtClean="0"/>
              <a:t>: </a:t>
            </a:r>
            <a:r>
              <a:rPr lang="en-US" b="1" dirty="0" smtClean="0"/>
              <a:t>direct illumination calculation</a:t>
            </a:r>
            <a:r>
              <a:rPr lang="en-US" dirty="0" smtClean="0"/>
              <a:t> for area light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rendering algorithms = (approximate) solution of the 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Local illumination</a:t>
            </a:r>
            <a:r>
              <a:rPr lang="cs-CZ" dirty="0" smtClean="0"/>
              <a:t> (</a:t>
            </a:r>
            <a:r>
              <a:rPr lang="cs-CZ" dirty="0" err="1" smtClean="0"/>
              <a:t>OpenGL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Only point sources, integral becomes a sum</a:t>
            </a:r>
            <a:endParaRPr lang="cs-CZ" dirty="0" smtClean="0"/>
          </a:p>
          <a:p>
            <a:pPr lvl="1"/>
            <a:r>
              <a:rPr lang="en-US" dirty="0" smtClean="0"/>
              <a:t>Does not calculate equilibrium radiance, is not really a solution of the RE</a:t>
            </a:r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Finite element methods</a:t>
            </a:r>
            <a:r>
              <a:rPr lang="cs-CZ" dirty="0" smtClean="0"/>
              <a:t> (</a:t>
            </a:r>
            <a:r>
              <a:rPr lang="en-US" dirty="0" smtClean="0"/>
              <a:t>radiosity</a:t>
            </a:r>
            <a:r>
              <a:rPr lang="cs-CZ" dirty="0" smtClean="0"/>
              <a:t>) </a:t>
            </a:r>
            <a:r>
              <a:rPr lang="en-US" dirty="0" smtClean="0"/>
              <a:t>[</a:t>
            </a:r>
            <a:r>
              <a:rPr lang="cs-CZ" dirty="0" smtClean="0"/>
              <a:t>Goral, ’84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Discretize scene surface</a:t>
            </a:r>
            <a:r>
              <a:rPr lang="cs-CZ" dirty="0" smtClean="0"/>
              <a:t> (</a:t>
            </a:r>
            <a:r>
              <a:rPr lang="en-US" dirty="0" smtClean="0"/>
              <a:t>finite elements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Disregard directionality of reflections: everything is assumed to be diffuse</a:t>
            </a:r>
            <a:endParaRPr lang="cs-CZ" dirty="0" smtClean="0"/>
          </a:p>
          <a:p>
            <a:pPr lvl="1"/>
            <a:r>
              <a:rPr lang="en-US" dirty="0" smtClean="0"/>
              <a:t>Cannot reproduce glossy reflections</a:t>
            </a:r>
            <a:endParaRPr lang="cs-CZ" dirty="0" smtClean="0">
              <a:latin typeface="Times New Roman CE" charset="-18"/>
            </a:endParaRPr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Ray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Whitted</a:t>
            </a:r>
            <a:r>
              <a:rPr lang="cs-CZ" dirty="0" smtClean="0"/>
              <a:t>, ’80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Direct illumination on diffuse and glossy surfaces due to point sources</a:t>
            </a:r>
          </a:p>
          <a:p>
            <a:pPr lvl="1"/>
            <a:r>
              <a:rPr lang="en-US" dirty="0" smtClean="0"/>
              <a:t>Indirect illumination only on ideal mirror reflection / refractions</a:t>
            </a:r>
            <a:endParaRPr lang="cs-CZ" dirty="0" smtClean="0"/>
          </a:p>
          <a:p>
            <a:pPr lvl="1"/>
            <a:r>
              <a:rPr lang="en-US" dirty="0" smtClean="0"/>
              <a:t>Cannot calculate indirect illumination on diffuse and glossy scenes, soft shadows etc.</a:t>
            </a:r>
            <a:r>
              <a:rPr lang="cs-CZ" dirty="0" smtClean="0"/>
              <a:t> …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Distributed ray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Cook</a:t>
            </a:r>
            <a:r>
              <a:rPr lang="cs-CZ" dirty="0" smtClean="0"/>
              <a:t>, ’8</a:t>
            </a:r>
            <a:r>
              <a:rPr lang="en-US" dirty="0" smtClean="0"/>
              <a:t>4]</a:t>
            </a:r>
            <a:endParaRPr lang="cs-CZ" dirty="0" smtClean="0"/>
          </a:p>
          <a:p>
            <a:pPr lvl="1"/>
            <a:r>
              <a:rPr lang="en-US" dirty="0" smtClean="0"/>
              <a:t>Estimate the local reflection using the MC method</a:t>
            </a:r>
          </a:p>
          <a:p>
            <a:pPr lvl="1"/>
            <a:r>
              <a:rPr lang="en-US" dirty="0" smtClean="0"/>
              <a:t>Can calculate soft shadows, glossy reflections, camera defocus blur, etc.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Path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Kajiya</a:t>
            </a:r>
            <a:r>
              <a:rPr lang="cs-CZ" dirty="0" smtClean="0"/>
              <a:t>, ’86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True solution of the RE via the Monte Carlo method</a:t>
            </a:r>
          </a:p>
          <a:p>
            <a:pPr lvl="1"/>
            <a:r>
              <a:rPr lang="en-US" dirty="0" smtClean="0"/>
              <a:t>Tracing of random paths (random walks) from the camera</a:t>
            </a:r>
          </a:p>
          <a:p>
            <a:pPr lvl="1"/>
            <a:r>
              <a:rPr lang="en-US" dirty="0" smtClean="0"/>
              <a:t>Can calculate indirect illumination of higher order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7888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illumination </a:t>
            </a:r>
            <a:r>
              <a:rPr lang="cs-CZ" dirty="0" smtClean="0"/>
              <a:t>– GI</a:t>
            </a:r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425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Global</a:t>
            </a:r>
            <a:r>
              <a:rPr lang="cs-CZ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direct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indirect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200" kern="0" dirty="0" smtClean="0">
                <a:latin typeface="+mn-lt"/>
              </a:rPr>
              <a:t>Direct illumination</a:t>
            </a:r>
            <a:endParaRPr kumimoji="0" lang="cs-CZ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35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From the rendering equation to finite element radiosity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from the area form of the RE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Radiosity method</a:t>
            </a:r>
            <a:r>
              <a:rPr lang="cs-CZ" dirty="0" smtClean="0"/>
              <a:t>– </a:t>
            </a:r>
            <a:r>
              <a:rPr lang="en-US" b="1" dirty="0" smtClean="0"/>
              <a:t>assumptions</a:t>
            </a:r>
            <a:endParaRPr lang="cs-CZ" b="1" dirty="0" smtClean="0"/>
          </a:p>
          <a:p>
            <a:pPr lvl="1"/>
            <a:r>
              <a:rPr lang="en-US" dirty="0" smtClean="0"/>
              <a:t>Only diffuse surfaces</a:t>
            </a:r>
            <a:r>
              <a:rPr lang="cs-CZ" dirty="0" smtClean="0"/>
              <a:t> (BRDF </a:t>
            </a:r>
            <a:r>
              <a:rPr lang="en-US" dirty="0" smtClean="0"/>
              <a:t>constant in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Radiosity (i.e. radiant exitance) is spatially constant (flat) over  the individual elements</a:t>
            </a:r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55063"/>
              </p:ext>
            </p:extLst>
          </p:nvPr>
        </p:nvGraphicFramePr>
        <p:xfrm>
          <a:off x="539552" y="2362200"/>
          <a:ext cx="810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5" name="Rovnice" r:id="rId3" imgW="4051300" imgH="533400" progId="Equation.3">
                  <p:embed/>
                </p:oleObj>
              </mc:Choice>
              <mc:Fallback>
                <p:oleObj name="Rovnice" r:id="rId3" imgW="4051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62200"/>
                        <a:ext cx="8102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Diffuse surfaces only</a:t>
            </a:r>
            <a:endParaRPr lang="cs-CZ" b="1" dirty="0" smtClean="0"/>
          </a:p>
          <a:p>
            <a:pPr lvl="1"/>
            <a:r>
              <a:rPr lang="en-US" dirty="0" smtClean="0"/>
              <a:t>The </a:t>
            </a:r>
            <a:r>
              <a:rPr lang="cs-CZ" dirty="0" smtClean="0"/>
              <a:t>BRDF </a:t>
            </a:r>
            <a:r>
              <a:rPr lang="en-US" dirty="0" smtClean="0"/>
              <a:t>is constant in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b="1" dirty="0" smtClean="0"/>
              <a:t>Outgoing radiance is independent of </a:t>
            </a:r>
            <a:r>
              <a:rPr lang="cs-CZ" b="1" dirty="0" err="1">
                <a:latin typeface="Symbol" pitchFamily="18" charset="2"/>
              </a:rPr>
              <a:t>w</a:t>
            </a:r>
            <a:r>
              <a:rPr lang="cs-CZ" b="1" baseline="-25000" dirty="0" err="1"/>
              <a:t>o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it is equal to radiosity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divided by </a:t>
            </a:r>
            <a:r>
              <a:rPr lang="cs-CZ" dirty="0" smtClean="0">
                <a:latin typeface="Symbol" pitchFamily="18" charset="2"/>
              </a:rPr>
              <a:t>p</a:t>
            </a:r>
            <a:endParaRPr lang="cs-CZ" dirty="0">
              <a:latin typeface="Symbol" pitchFamily="18" charset="2"/>
            </a:endParaRP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29679"/>
              </p:ext>
            </p:extLst>
          </p:nvPr>
        </p:nvGraphicFramePr>
        <p:xfrm>
          <a:off x="683568" y="2636838"/>
          <a:ext cx="805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82" name="Rovnice" r:id="rId3" imgW="4025900" imgH="431800" progId="Equation.3">
                  <p:embed/>
                </p:oleObj>
              </mc:Choice>
              <mc:Fallback>
                <p:oleObj name="Rovnice" r:id="rId3" imgW="40259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838"/>
                        <a:ext cx="8051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83" name="Rovnice" r:id="rId5" imgW="3352800" imgH="431800" progId="Equation.3">
                    <p:embed/>
                  </p:oleObj>
                </mc:Choice>
                <mc:Fallback>
                  <p:oleObj name="Rovnice" r:id="rId5" imgW="33528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4879975"/>
                          <a:ext cx="7388225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84" name="Rovnice" r:id="rId7" imgW="698197" imgH="203112" progId="Equation.3">
                    <p:embed/>
                  </p:oleObj>
                </mc:Choice>
                <mc:Fallback>
                  <p:oleObj name="Rovnice" r:id="rId7" imgW="698197" imgH="203112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540" y="6021388"/>
                          <a:ext cx="15367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Spatially constant (flat) radiosity</a:t>
            </a:r>
            <a:r>
              <a:rPr lang="cs-CZ" dirty="0" smtClean="0"/>
              <a:t>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b="1" dirty="0" smtClean="0"/>
              <a:t>of the contributing surface elements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3" name="Rovnice" r:id="rId3" imgW="2971800" imgH="558800" progId="Equation.3">
                  <p:embed/>
                </p:oleObj>
              </mc:Choice>
              <mc:Fallback>
                <p:oleObj name="Rovnice" r:id="rId3" imgW="29718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65400"/>
                        <a:ext cx="68405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666467"/>
            <a:ext cx="3725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Radiosity of the </a:t>
            </a:r>
            <a:r>
              <a:rPr lang="cs-CZ" sz="2200" dirty="0" smtClean="0">
                <a:latin typeface="+mj-lt"/>
              </a:rPr>
              <a:t>j-</a:t>
            </a:r>
            <a:r>
              <a:rPr lang="en-US" sz="2200" dirty="0" err="1" smtClean="0">
                <a:latin typeface="+mj-lt"/>
              </a:rPr>
              <a:t>th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element</a:t>
            </a:r>
            <a:endParaRPr lang="en-US" sz="2200" dirty="0">
              <a:latin typeface="+mj-lt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Geometry factor between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surface element </a:t>
            </a:r>
            <a:r>
              <a:rPr lang="cs-CZ" sz="2200" i="1" dirty="0" smtClean="0">
                <a:latin typeface="+mj-lt"/>
              </a:rPr>
              <a:t>j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and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Spatially constant (flat) radiosity of the </a:t>
            </a:r>
            <a:r>
              <a:rPr lang="en-US" b="1" dirty="0" smtClean="0"/>
              <a:t>receiving surface element </a:t>
            </a:r>
            <a:r>
              <a:rPr lang="cs-CZ" i="1" dirty="0" smtClean="0"/>
              <a:t>i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en-US" dirty="0" smtClean="0"/>
              <a:t>Average radiosity over the element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97548"/>
              </p:ext>
            </p:extLst>
          </p:nvPr>
        </p:nvGraphicFramePr>
        <p:xfrm>
          <a:off x="150464" y="2852936"/>
          <a:ext cx="6581776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7" name="Rovnice" r:id="rId3" imgW="3124200" imgH="1041400" progId="Equation.3">
                  <p:embed/>
                </p:oleObj>
              </mc:Choice>
              <mc:Fallback>
                <p:oleObj name="Rovnice" r:id="rId3" imgW="3124200" imgH="1041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4" y="2852936"/>
                        <a:ext cx="6581776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403537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3124"/>
              </p:ext>
            </p:extLst>
          </p:nvPr>
        </p:nvGraphicFramePr>
        <p:xfrm>
          <a:off x="3777716" y="5472559"/>
          <a:ext cx="439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8" name="Rovnice" r:id="rId5" imgW="190417" imgH="241195" progId="Equation.3">
                  <p:embed/>
                </p:oleObj>
              </mc:Choice>
              <mc:Fallback>
                <p:oleObj name="Rovnice" r:id="rId5" imgW="190417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16" y="5472559"/>
                        <a:ext cx="439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506120"/>
            <a:ext cx="2037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en-US" sz="2400" dirty="0" smtClean="0">
                <a:latin typeface="+mj-lt"/>
              </a:rPr>
              <a:t>form factor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600351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49" name="Equation" r:id="rId7" imgW="253890" imgH="241195" progId="">
                    <p:embed/>
                  </p:oleObj>
                </mc:Choice>
                <mc:Fallback>
                  <p:oleObj name="Equation" r:id="rId7" imgW="253890" imgH="241195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50" name="Equation" r:id="rId9" imgW="152334" imgH="228501" progId="">
                    <p:embed/>
                  </p:oleObj>
                </mc:Choice>
                <mc:Fallback>
                  <p:oleObj name="Equation" r:id="rId9" imgW="152334" imgH="228501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51" name="Equation" r:id="rId11" imgW="164957" imgH="241091" progId="">
                    <p:embed/>
                  </p:oleObj>
                </mc:Choice>
                <mc:Fallback>
                  <p:oleObj name="Equation" r:id="rId11" imgW="164957" imgH="241091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52" name="Equation" r:id="rId13" imgW="228600" imgH="228600" progId="">
                    <p:embed/>
                  </p:oleObj>
                </mc:Choice>
                <mc:Fallback>
                  <p:oleObj name="Equation" r:id="rId13" imgW="228600" imgH="228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53" name="Equation" r:id="rId15" imgW="190417" imgH="241195" progId="">
                    <p:embed/>
                  </p:oleObj>
                </mc:Choice>
                <mc:Fallback>
                  <p:oleObj name="Equation" r:id="rId15" imgW="190417" imgH="241195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54" name="Equation" r:id="rId17" imgW="165028" imgH="228501" progId="">
                    <p:embed/>
                  </p:oleObj>
                </mc:Choice>
                <mc:Fallback>
                  <p:oleObj name="Equation" r:id="rId17" imgW="165028" imgH="228501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radiosity equation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/>
              <a:t>System of linear equations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Form factors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Conclusion</a:t>
            </a:r>
            <a:r>
              <a:rPr lang="en-US" dirty="0" smtClean="0"/>
              <a:t>: the radiosity method is nothing but a way to solve the RE under a specific set of assumptions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71869"/>
              </p:ext>
            </p:extLst>
          </p:nvPr>
        </p:nvGraphicFramePr>
        <p:xfrm>
          <a:off x="2884488" y="2190626"/>
          <a:ext cx="3362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8" name="Rovnice" r:id="rId3" imgW="1459866" imgH="444307" progId="Equation.3">
                  <p:embed/>
                </p:oleObj>
              </mc:Choice>
              <mc:Fallback>
                <p:oleObj name="Rovnice" r:id="rId3" imgW="1459866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190626"/>
                        <a:ext cx="3362325" cy="1022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48417"/>
              </p:ext>
            </p:extLst>
          </p:nvPr>
        </p:nvGraphicFramePr>
        <p:xfrm>
          <a:off x="2262188" y="3861048"/>
          <a:ext cx="46863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9" name="Rovnice" r:id="rId5" imgW="2032000" imgH="469900" progId="Equation.3">
                  <p:embed/>
                </p:oleObj>
              </mc:Choice>
              <mc:Fallback>
                <p:oleObj name="Rovnice" r:id="rId5" imgW="2032000" imgH="469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861048"/>
                        <a:ext cx="46863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Radiosity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en-US" b="1" dirty="0" smtClean="0"/>
              <a:t>Classical radiosity</a:t>
            </a:r>
            <a:endParaRPr lang="cs-CZ" b="1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Form facto calculation</a:t>
            </a:r>
            <a:r>
              <a:rPr lang="cs-CZ" dirty="0" smtClean="0"/>
              <a:t> (</a:t>
            </a:r>
            <a:r>
              <a:rPr lang="en-US" dirty="0" smtClean="0"/>
              <a:t>Monte Carlo, </a:t>
            </a:r>
            <a:r>
              <a:rPr lang="en-US" dirty="0" err="1" smtClean="0"/>
              <a:t>hemicube</a:t>
            </a:r>
            <a:r>
              <a:rPr lang="cs-CZ" dirty="0" smtClean="0"/>
              <a:t>, …)</a:t>
            </a:r>
            <a:endParaRPr lang="en-US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Solve the linear system </a:t>
            </a:r>
            <a:r>
              <a:rPr lang="cs-CZ" dirty="0" smtClean="0"/>
              <a:t>(</a:t>
            </a:r>
            <a:r>
              <a:rPr lang="en-US" dirty="0" smtClean="0"/>
              <a:t>Gathering, Shooting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en-US" b="1" dirty="0" smtClean="0"/>
              <a:t>Stochastic radiosity</a:t>
            </a:r>
            <a:endParaRPr lang="cs-CZ" b="1" dirty="0" smtClean="0"/>
          </a:p>
          <a:p>
            <a:pPr lvl="1"/>
            <a:r>
              <a:rPr lang="en-US" dirty="0" smtClean="0"/>
              <a:t>Avoids explicit calculation of form factors</a:t>
            </a:r>
            <a:endParaRPr lang="cs-CZ" dirty="0" smtClean="0"/>
          </a:p>
          <a:p>
            <a:pPr lvl="1"/>
            <a:r>
              <a:rPr lang="cs-CZ" dirty="0" smtClean="0"/>
              <a:t>Metoda </a:t>
            </a:r>
            <a:r>
              <a:rPr lang="en-US" dirty="0" smtClean="0"/>
              <a:t>Monte Carlo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Radiosity is not practical, not used</a:t>
            </a:r>
            <a:endParaRPr lang="cs-CZ" b="1" dirty="0" smtClean="0"/>
          </a:p>
          <a:p>
            <a:pPr lvl="1"/>
            <a:r>
              <a:rPr lang="en-US" dirty="0" smtClean="0"/>
              <a:t>Scene subdivision </a:t>
            </a:r>
            <a:r>
              <a:rPr lang="cs-CZ" dirty="0" smtClean="0"/>
              <a:t>-&gt; </a:t>
            </a:r>
            <a:r>
              <a:rPr lang="en-US" dirty="0" smtClean="0"/>
              <a:t>sensitive to the quality of the geometry model (but in reality, models are always broken)</a:t>
            </a:r>
            <a:endParaRPr lang="cs-CZ" dirty="0" smtClean="0"/>
          </a:p>
          <a:p>
            <a:pPr lvl="1"/>
            <a:r>
              <a:rPr lang="en-US" dirty="0" smtClean="0"/>
              <a:t>High memory consumption, complex implementation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operator form of the RE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is a </a:t>
            </a:r>
            <a:r>
              <a:rPr lang="en-US" dirty="0" err="1" smtClean="0"/>
              <a:t>Fredhom</a:t>
            </a:r>
            <a:r>
              <a:rPr lang="en-US" dirty="0" smtClean="0"/>
              <a:t> integral equation of the 2</a:t>
            </a:r>
            <a:r>
              <a:rPr lang="en-US" baseline="30000" dirty="0" smtClean="0"/>
              <a:t>nd</a:t>
            </a:r>
            <a:r>
              <a:rPr lang="en-US" dirty="0" smtClean="0"/>
              <a:t> kind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 form the </a:t>
            </a:r>
            <a:r>
              <a:rPr lang="en-US" dirty="0" err="1" smtClean="0"/>
              <a:t>Fredholm</a:t>
            </a:r>
            <a:r>
              <a:rPr lang="en-US" dirty="0" smtClean="0"/>
              <a:t> integral equation of the 2</a:t>
            </a:r>
            <a:r>
              <a:rPr lang="en-US" baseline="30000" dirty="0" smtClean="0"/>
              <a:t>nd</a:t>
            </a:r>
            <a:r>
              <a:rPr lang="en-US" dirty="0" smtClean="0"/>
              <a:t> kind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Rendering equation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9" name="Equation" r:id="rId3" imgW="1930400" imgH="304800" progId="">
                  <p:embed/>
                </p:oleObj>
              </mc:Choice>
              <mc:Fallback>
                <p:oleObj name="Equation" r:id="rId3" imgW="1930400" imgH="304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4953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0" name="Rovnice" r:id="rId5" imgW="4152900" imgH="393700" progId="Equation.3">
                  <p:embed/>
                </p:oleObj>
              </mc:Choice>
              <mc:Fallback>
                <p:oleObj name="Rovnice" r:id="rId5" imgW="41529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0497"/>
                        <a:ext cx="9159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212976"/>
              <a:ext cx="1463862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unknown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function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3474589" y="3212976"/>
              <a:ext cx="1457451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known 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functions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5814753" y="3212976"/>
              <a:ext cx="142154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equation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“</a:t>
              </a:r>
              <a:r>
                <a:rPr lang="cs-CZ" sz="2400" dirty="0" smtClean="0">
                  <a:latin typeface="+mj-lt"/>
                </a:rPr>
                <a:t>kernel</a:t>
              </a:r>
              <a:r>
                <a:rPr lang="en-US" sz="2400" dirty="0" smtClean="0">
                  <a:latin typeface="+mj-lt"/>
                </a:rPr>
                <a:t>”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operators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530725"/>
          </a:xfrm>
        </p:spPr>
        <p:txBody>
          <a:bodyPr/>
          <a:lstStyle/>
          <a:p>
            <a:pPr marL="457200" indent="-457200"/>
            <a:r>
              <a:rPr lang="en-US" dirty="0" smtClean="0"/>
              <a:t>Linear operators </a:t>
            </a:r>
            <a:r>
              <a:rPr lang="en-US" b="1" dirty="0" smtClean="0"/>
              <a:t>act </a:t>
            </a:r>
            <a:r>
              <a:rPr lang="en-US" dirty="0" smtClean="0"/>
              <a:t>on functions</a:t>
            </a:r>
            <a:endParaRPr lang="cs-CZ" dirty="0"/>
          </a:p>
          <a:p>
            <a:pPr marL="914400" lvl="1" indent="-342900"/>
            <a:r>
              <a:rPr lang="en-US" dirty="0" smtClean="0"/>
              <a:t>(as matrices act on vectors)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The operator is </a:t>
            </a:r>
            <a:r>
              <a:rPr lang="en-US" b="1" dirty="0" smtClean="0"/>
              <a:t>linear </a:t>
            </a:r>
            <a:r>
              <a:rPr lang="en-US" dirty="0" smtClean="0"/>
              <a:t>if the “acting” is a linear operation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Examples of linear operators</a:t>
            </a:r>
            <a:endParaRPr lang="en-US" dirty="0"/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3" name="Equation" r:id="rId3" imgW="1054100" imgH="203200" progId="">
                  <p:embed/>
                </p:oleObj>
              </mc:Choice>
              <mc:Fallback>
                <p:oleObj name="Equation" r:id="rId3" imgW="1054100" imgH="2032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133600"/>
                        <a:ext cx="26638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4" name="Equation" r:id="rId5" imgW="2032000" imgH="203200" progId="">
                  <p:embed/>
                </p:oleObj>
              </mc:Choice>
              <mc:Fallback>
                <p:oleObj name="Equation" r:id="rId5" imgW="2032000" imgH="2032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540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5" name="Equation" r:id="rId7" imgW="1854200" imgH="711200" progId="">
                  <p:embed/>
                </p:oleObj>
              </mc:Choice>
              <mc:Fallback>
                <p:oleObj name="Equation" r:id="rId7" imgW="1854200" imgH="711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724400"/>
                        <a:ext cx="37036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Reflection equation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en-US" dirty="0" smtClean="0"/>
              <a:t>“Sum” </a:t>
            </a:r>
            <a:r>
              <a:rPr lang="cs-CZ" dirty="0" smtClean="0"/>
              <a:t>(</a:t>
            </a:r>
            <a:r>
              <a:rPr lang="en-US" dirty="0" smtClean="0"/>
              <a:t>integral</a:t>
            </a:r>
            <a:r>
              <a:rPr lang="cs-CZ" dirty="0" smtClean="0"/>
              <a:t>) </a:t>
            </a:r>
            <a:r>
              <a:rPr lang="en-US" dirty="0" smtClean="0"/>
              <a:t>of contributions over the hemisphere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40" name="Rovnice" r:id="rId4" imgW="3035300" imgH="393700" progId="Equation.3">
                  <p:embed/>
                </p:oleObj>
              </mc:Choice>
              <mc:Fallback>
                <p:oleObj name="Rovnice" r:id="rId4" imgW="30353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420888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b="1" dirty="0" smtClean="0">
                  <a:latin typeface="+mj-lt"/>
                </a:rPr>
                <a:t>x</a:t>
              </a:r>
              <a:r>
                <a:rPr lang="cs-CZ" sz="2800" dirty="0" smtClean="0">
                  <a:latin typeface="+mj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 smtClean="0">
                <a:latin typeface="+mn-lt"/>
              </a:rPr>
              <a:t>L</a:t>
            </a:r>
            <a:r>
              <a:rPr lang="cs-CZ" sz="2800" baseline="-25000" dirty="0" err="1" smtClean="0">
                <a:latin typeface="+mn-lt"/>
              </a:rPr>
              <a:t>r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b="1" dirty="0" smtClean="0">
                <a:latin typeface="+mn-lt"/>
              </a:rPr>
              <a:t>x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Symbol" pitchFamily="18" charset="2"/>
              </a:rPr>
              <a:t>w</a:t>
            </a:r>
            <a:r>
              <a:rPr lang="cs-CZ" sz="2800" baseline="-25000" dirty="0" err="1" smtClean="0">
                <a:latin typeface="+mn-lt"/>
              </a:rPr>
              <a:t>o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pSp>
        <p:nvGrpSpPr>
          <p:cNvPr id="3" name="Group 118"/>
          <p:cNvGrpSpPr/>
          <p:nvPr/>
        </p:nvGrpSpPr>
        <p:grpSpPr>
          <a:xfrm>
            <a:off x="4451814" y="3717032"/>
            <a:ext cx="4772527" cy="2807151"/>
            <a:chOff x="4451814" y="3717032"/>
            <a:chExt cx="4772527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41" name="Rovnice" r:id="rId6" imgW="1320800" imgH="457200" progId="Equation.3">
                    <p:embed/>
                  </p:oleObj>
                </mc:Choice>
                <mc:Fallback>
                  <p:oleObj name="Rovnice" r:id="rId6" imgW="1320800" imgH="457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4653136"/>
                          <a:ext cx="3036888" cy="10477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451814" y="5229200"/>
              <a:ext cx="2640466" cy="1294983"/>
              <a:chOff x="5027878" y="5157192"/>
              <a:chExt cx="2640466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5027878" y="6021288"/>
                <a:ext cx="26404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Total outgoing rad.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690728" y="3717032"/>
              <a:ext cx="2339102" cy="1080120"/>
              <a:chOff x="4890528" y="5949280"/>
              <a:chExt cx="2339102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890528" y="5949280"/>
                <a:ext cx="23391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Emitted radiance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067112" y="6309320"/>
                <a:ext cx="202516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988045" cy="934943"/>
              <a:chOff x="5148064" y="5445224"/>
              <a:chExt cx="1988045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9880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Reflected rad.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operator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19" name="Equation" r:id="rId4" imgW="3416300" imgH="317500" progId="Equation.3">
                  <p:embed/>
                </p:oleObj>
              </mc:Choice>
              <mc:Fallback>
                <p:oleObj name="Equation" r:id="rId4" imgW="3416300" imgH="317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71638"/>
                        <a:ext cx="7889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Rendering equation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20" name="Rovnice" r:id="rId6" imgW="863225" imgH="228501" progId="Equation.3">
                  <p:embed/>
                </p:oleObj>
              </mc:Choice>
              <mc:Fallback>
                <p:oleObj name="Rovnice" r:id="rId6" imgW="86322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73016"/>
                        <a:ext cx="3048000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the RE in the operator form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Rendering equation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Formal solution</a:t>
            </a: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unusable in practice</a:t>
            </a:r>
            <a:r>
              <a:rPr lang="cs-CZ" sz="2400" dirty="0" smtClean="0">
                <a:latin typeface="+mj-lt"/>
              </a:rPr>
              <a:t> – </a:t>
            </a:r>
            <a:r>
              <a:rPr lang="en-US" sz="2400" dirty="0" smtClean="0">
                <a:latin typeface="+mj-lt"/>
              </a:rPr>
              <a:t>the inverse cannot be explicitly calculated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5" name="Rovnice" r:id="rId4" imgW="863225" imgH="228501" progId="Equation.3">
                  <p:embed/>
                </p:oleObj>
              </mc:Choice>
              <mc:Fallback>
                <p:oleObj name="Rovnice" r:id="rId4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133600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6" name="Rovnice" r:id="rId6" imgW="927100" imgH="228600" progId="Equation.3">
                  <p:embed/>
                </p:oleObj>
              </mc:Choice>
              <mc:Fallback>
                <p:oleObj name="Rovnice" r:id="rId6" imgW="9271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27" y="3861048"/>
                        <a:ext cx="2143125" cy="525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7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12" y="463045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the 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substitution</a:t>
            </a:r>
            <a:r>
              <a:rPr lang="cs-CZ" dirty="0" smtClean="0"/>
              <a:t> </a:t>
            </a:r>
            <a:r>
              <a:rPr lang="cs-CZ" i="1" dirty="0" smtClean="0"/>
              <a:t>L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-fold repetition yields the </a:t>
            </a:r>
            <a:r>
              <a:rPr lang="cs-CZ" dirty="0" smtClean="0"/>
              <a:t>Neumann</a:t>
            </a:r>
            <a:r>
              <a:rPr lang="en-US" dirty="0" smtClean="0"/>
              <a:t> series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6" name="Rovnice" r:id="rId3" imgW="1193800" imgH="698500" progId="Equation.3">
                  <p:embed/>
                </p:oleObj>
              </mc:Choice>
              <mc:Fallback>
                <p:oleObj name="Rovnice" r:id="rId3" imgW="1193800" imgH="698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00101"/>
                        <a:ext cx="2760662" cy="1604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7" name="Rovnice" r:id="rId5" imgW="1218671" imgH="431613" progId="Equation.3">
                  <p:embed/>
                </p:oleObj>
              </mc:Choice>
              <mc:Fallback>
                <p:oleObj name="Rovnice" r:id="rId5" imgW="1218671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957093"/>
                        <a:ext cx="2819400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is a </a:t>
            </a:r>
            <a:r>
              <a:rPr lang="en-US" b="1" dirty="0" smtClean="0"/>
              <a:t>contraction</a:t>
            </a:r>
            <a:r>
              <a:rPr lang="cs-CZ" dirty="0" smtClean="0"/>
              <a:t> (</a:t>
            </a:r>
            <a:r>
              <a:rPr lang="en-US" dirty="0" err="1" smtClean="0"/>
              <a:t>tj</a:t>
            </a:r>
            <a:r>
              <a:rPr lang="en-US" dirty="0" smtClean="0"/>
              <a:t>. ||</a:t>
            </a:r>
            <a:r>
              <a:rPr lang="en-US" i="1" dirty="0" smtClean="0"/>
              <a:t>T</a:t>
            </a:r>
            <a:r>
              <a:rPr lang="en-US" dirty="0" smtClean="0"/>
              <a:t>|| &lt; 1, which holds for the RE</a:t>
            </a:r>
            <a:r>
              <a:rPr lang="cs-CZ" dirty="0" smtClean="0"/>
              <a:t>), </a:t>
            </a:r>
            <a:r>
              <a:rPr lang="en-US" dirty="0" smtClean="0"/>
              <a:t>then</a:t>
            </a:r>
            <a:endParaRPr lang="cs-CZ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b="1" dirty="0" smtClean="0"/>
              <a:t>Solution of the rendering equation</a:t>
            </a:r>
            <a:r>
              <a:rPr lang="cs-CZ" dirty="0" smtClean="0"/>
              <a:t> </a:t>
            </a:r>
            <a:r>
              <a:rPr lang="en-US" dirty="0" smtClean="0"/>
              <a:t>is then given by </a:t>
            </a:r>
            <a:endParaRPr lang="cs-CZ" dirty="0" smtClean="0"/>
          </a:p>
          <a:p>
            <a:endParaRPr lang="cs-CZ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81" name="Rovnice" r:id="rId3" imgW="837836" imgH="291973" progId="Equation.3">
                  <p:embed/>
                </p:oleObj>
              </mc:Choice>
              <mc:Fallback>
                <p:oleObj name="Rovnice" r:id="rId3" imgW="837836" imgH="29197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31" y="2276872"/>
                        <a:ext cx="1938338" cy="671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82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4221163"/>
                        <a:ext cx="1731963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 smtClean="0"/>
              <a:t>A different derivation of the Neumann series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 smtClean="0"/>
              <a:t>Formal solution of the rendering equation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Proposition</a:t>
            </a:r>
            <a:endParaRPr lang="cs-CZ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Proof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3" name="Rovnice" r:id="rId4" imgW="1549400" imgH="228600" progId="Equation.3">
                  <p:embed/>
                </p:oleObj>
              </mc:Choice>
              <mc:Fallback>
                <p:oleObj name="Rovnice" r:id="rId4" imgW="154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57981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4" name="Rovnice" r:id="rId6" imgW="3340100" imgH="673100" progId="Equation.3">
                  <p:embed/>
                </p:oleObj>
              </mc:Choice>
              <mc:Fallback>
                <p:oleObj name="Rovnice" r:id="rId6" imgW="33401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473475"/>
                        <a:ext cx="7718425" cy="1547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5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22689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/>
              <a:t>Solution</a:t>
            </a:r>
            <a:r>
              <a:rPr lang="cs-CZ" dirty="0" smtClean="0"/>
              <a:t>: Neumann</a:t>
            </a:r>
            <a:r>
              <a:rPr lang="en-US" dirty="0" smtClean="0"/>
              <a:t> series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1778"/>
              </p:ext>
            </p:extLst>
          </p:nvPr>
        </p:nvGraphicFramePr>
        <p:xfrm>
          <a:off x="1065213" y="4383062"/>
          <a:ext cx="71024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0" name="Rovnice" r:id="rId3" imgW="2019240" imgH="241200" progId="Equation.3">
                  <p:embed/>
                </p:oleObj>
              </mc:Choice>
              <mc:Fallback>
                <p:oleObj name="Rovnice" r:id="rId3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83062"/>
                        <a:ext cx="7102475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03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1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2663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2" name="Rovnice" r:id="rId9" imgW="977760" imgH="228600" progId="Equation.3">
                  <p:embed/>
                </p:oleObj>
              </mc:Choice>
              <mc:Fallback>
                <p:oleObj name="Rovnice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approximation</a:t>
            </a:r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4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5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6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7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8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39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40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41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 smtClean="0"/>
              <a:t>Progressive approximation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 smtClean="0"/>
              <a:t>Each application of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corresponds to one step of reflection &amp; light propagation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4" name="Rovnice" r:id="rId4" imgW="1866900" imgH="241300" progId="Equation.3">
                  <p:embed/>
                </p:oleObj>
              </mc:Choice>
              <mc:Fallback>
                <p:oleObj name="Rovnice" r:id="rId4" imgW="18669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26878"/>
                        <a:ext cx="6567488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761" y="4315743"/>
            <a:ext cx="1298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emission</a:t>
            </a:r>
            <a:endParaRPr lang="en-US" sz="2200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33" y="3429000"/>
            <a:ext cx="430739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3351" y="5301208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direct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illumination</a:t>
            </a:r>
            <a:endParaRPr lang="en-US" sz="22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3" y="3501008"/>
            <a:ext cx="29273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one-bounce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indirect illumination</a:t>
            </a:r>
            <a:endParaRPr lang="en-US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two-bounce 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indirect illumination</a:t>
            </a:r>
            <a:endParaRPr lang="en-US" sz="22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9" y="3356992"/>
            <a:ext cx="11568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45960" y="2636912"/>
            <a:ext cx="3321984" cy="3918049"/>
            <a:chOff x="745960" y="2636912"/>
            <a:chExt cx="3321984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5960" y="6093296"/>
              <a:ext cx="2475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dirty="0" err="1" smtClean="0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+mj-lt"/>
                </a:rPr>
                <a:t>shading</a:t>
              </a:r>
              <a:endParaRPr lang="en-US" sz="24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9" y="3717032"/>
              <a:ext cx="1112197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Contractivity</a:t>
            </a:r>
            <a:r>
              <a:rPr lang="en-US" dirty="0" smtClean="0"/>
              <a:t> of </a:t>
            </a:r>
            <a:r>
              <a:rPr lang="cs-CZ" i="1" dirty="0" smtClean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for all physically correct models</a:t>
            </a:r>
            <a:endParaRPr lang="cs-CZ" dirty="0" smtClean="0"/>
          </a:p>
          <a:p>
            <a:pPr lvl="1"/>
            <a:r>
              <a:rPr lang="en-US" dirty="0" smtClean="0"/>
              <a:t>Follows from the conservation of energy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It means that repetitive application of the operator lower the remaining light energy </a:t>
            </a:r>
            <a:r>
              <a:rPr lang="cs-CZ" dirty="0" smtClean="0"/>
              <a:t>(</a:t>
            </a:r>
            <a:r>
              <a:rPr lang="en-US" dirty="0" smtClean="0"/>
              <a:t>makes sense, since reflection/refraction cannot create energy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en-US" dirty="0" smtClean="0"/>
              <a:t>Scenes with white or highly specular surfaces</a:t>
            </a:r>
            <a:endParaRPr lang="cs-CZ" dirty="0" smtClean="0"/>
          </a:p>
          <a:p>
            <a:pPr lvl="1"/>
            <a:r>
              <a:rPr lang="en-US" dirty="0" smtClean="0"/>
              <a:t>reflectivity close to </a:t>
            </a:r>
            <a:r>
              <a:rPr lang="cs-CZ" dirty="0" smtClean="0"/>
              <a:t>1</a:t>
            </a:r>
          </a:p>
          <a:p>
            <a:pPr lvl="1"/>
            <a:r>
              <a:rPr lang="en-US" dirty="0" smtClean="0"/>
              <a:t>to achieve convergence, we need to simulate more bounces of light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Alright, so what have we achieved?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have replaced an integral equation by a sum of simple integrals</a:t>
            </a:r>
            <a:endParaRPr lang="cs-CZ" dirty="0" smtClean="0"/>
          </a:p>
          <a:p>
            <a:r>
              <a:rPr lang="en-US" dirty="0" smtClean="0"/>
              <a:t>Great we know how to calculate integrals numerically</a:t>
            </a:r>
            <a:r>
              <a:rPr lang="cs-CZ" dirty="0" smtClean="0"/>
              <a:t> </a:t>
            </a:r>
            <a:r>
              <a:rPr lang="en-US" dirty="0" smtClean="0"/>
              <a:t>(the Monte Carlo method), which means that we know how to solve the RE, and that means that we can render images, yay!</a:t>
            </a:r>
            <a:endParaRPr lang="cs-CZ" dirty="0" smtClean="0"/>
          </a:p>
          <a:p>
            <a:r>
              <a:rPr lang="en-US" dirty="0" smtClean="0"/>
              <a:t>Recursive application to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corresponds to the recursive ray tracing from the camera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88009"/>
              </p:ext>
            </p:extLst>
          </p:nvPr>
        </p:nvGraphicFramePr>
        <p:xfrm>
          <a:off x="1403648" y="2078186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8" name="Rovnice" r:id="rId3" imgW="863225" imgH="228501" progId="Equation.3">
                  <p:embed/>
                </p:oleObj>
              </mc:Choice>
              <mc:Fallback>
                <p:oleObj name="Rovnice" r:id="rId3" imgW="863225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78186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0044"/>
              </p:ext>
            </p:extLst>
          </p:nvPr>
        </p:nvGraphicFramePr>
        <p:xfrm>
          <a:off x="5432326" y="1844824"/>
          <a:ext cx="17319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9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26" y="1844824"/>
                        <a:ext cx="1731962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547664" y="1157843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Rendering </a:t>
            </a:r>
          </a:p>
          <a:p>
            <a:pPr algn="ctr"/>
            <a:r>
              <a:rPr lang="en-US" sz="2400" dirty="0" smtClean="0">
                <a:latin typeface="+mj-lt"/>
              </a:rPr>
              <a:t>equation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115784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Solution through the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Neumann series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local reflection to global light transport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en-US" dirty="0" smtClean="0"/>
              <a:t>Reflection equation </a:t>
            </a:r>
            <a:r>
              <a:rPr lang="cs-CZ" dirty="0" smtClean="0"/>
              <a:t>(</a:t>
            </a:r>
            <a:r>
              <a:rPr lang="en-US" dirty="0" smtClean="0"/>
              <a:t>local reflection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en-US" dirty="0" smtClean="0"/>
              <a:t>Where does the incoming </a:t>
            </a:r>
            <a:r>
              <a:rPr lang="cs-CZ" dirty="0" smtClean="0"/>
              <a:t>radiance</a:t>
            </a:r>
            <a:r>
              <a:rPr lang="en-US" dirty="0" smtClean="0"/>
              <a:t>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</a:t>
            </a:r>
            <a:r>
              <a:rPr lang="en-US" dirty="0" smtClean="0"/>
              <a:t>come from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en-US" dirty="0" smtClean="0"/>
              <a:t>From other places in the scene !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 smtClean="0">
                  <a:latin typeface="+mj-lt"/>
                </a:rPr>
                <a:t>(</a:t>
              </a:r>
              <a:r>
                <a:rPr lang="en-US" sz="2400" dirty="0" smtClean="0">
                  <a:latin typeface="+mj-lt"/>
                </a:rPr>
                <a:t> r(</a:t>
              </a:r>
              <a:r>
                <a:rPr lang="en-US" sz="2400" b="1" dirty="0" smtClean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8" name="Rovnice" r:id="rId3" imgW="3721100" imgH="393700" progId="Equation.3">
                  <p:embed/>
                </p:oleObj>
              </mc:Choice>
              <mc:Fallback>
                <p:oleObj name="Rovnice" r:id="rId3" imgW="3721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37681"/>
                        <a:ext cx="85502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49" name="Rovnice" r:id="rId5" imgW="1739900" imgH="228600" progId="Equation.3">
                    <p:embed/>
                  </p:oleObj>
                </mc:Choice>
                <mc:Fallback>
                  <p:oleObj name="Rovnice" r:id="rId5" imgW="17399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4508500"/>
                          <a:ext cx="4354512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Ray casting function</a:t>
            </a:r>
            <a:endParaRPr lang="en-US" sz="2200" dirty="0" smtClean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 integral are </a:t>
            </a:r>
            <a:r>
              <a:rPr lang="en-US" dirty="0"/>
              <a:t>we </a:t>
            </a:r>
            <a:r>
              <a:rPr lang="en-US" dirty="0" smtClean="0"/>
              <a:t>evaluating, then?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30051" y="1557338"/>
          <a:ext cx="88344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3" name="Rovnice" r:id="rId3" imgW="4203360" imgH="2082600" progId="Equation.3">
                  <p:embed/>
                </p:oleObj>
              </mc:Choice>
              <mc:Fallback>
                <p:oleObj name="Rovnice" r:id="rId3" imgW="420336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1" y="1557338"/>
                        <a:ext cx="8834437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59632" y="2420888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640" y="3573016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1640" y="5157192"/>
            <a:ext cx="648072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vs. recursion</a:t>
            </a:r>
            <a:r>
              <a:rPr lang="cs-CZ" dirty="0" smtClean="0"/>
              <a:t>: </a:t>
            </a:r>
            <a:r>
              <a:rPr lang="en-US" dirty="0" smtClean="0"/>
              <a:t>Same thing, depends on how we look 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Paths in a high-dimensional path space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Recursive solution of a series of nested (hemi)spherical integrals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4" name="Rovnice" r:id="rId3" imgW="1866900" imgH="241300" progId="Equation.3">
                  <p:embed/>
                </p:oleObj>
              </mc:Choice>
              <mc:Fallback>
                <p:oleObj name="Rovnice" r:id="rId3" imgW="18669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567487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33315"/>
              </p:ext>
            </p:extLst>
          </p:nvPr>
        </p:nvGraphicFramePr>
        <p:xfrm>
          <a:off x="1247775" y="4283496"/>
          <a:ext cx="6880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5" name="Rovnice" r:id="rId5" imgW="1955800" imgH="228600" progId="Equation.3">
                  <p:embed/>
                </p:oleObj>
              </mc:Choice>
              <mc:Fallback>
                <p:oleObj name="Rovnice" r:id="rId5" imgW="195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283496"/>
                        <a:ext cx="6880225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interpretation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smtClean="0"/>
              <a:t>To 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</a:t>
            </a:r>
            <a:r>
              <a:rPr lang="en-US" dirty="0" smtClean="0"/>
              <a:t>I need to calculate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), -w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en-US" dirty="0" smtClean="0"/>
              <a:t>for all directions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 </a:t>
            </a:r>
            <a:r>
              <a:rPr lang="en-US" dirty="0" smtClean="0"/>
              <a:t>around the point </a:t>
            </a:r>
            <a:r>
              <a:rPr lang="cs-CZ" b="1" dirty="0" smtClean="0"/>
              <a:t>x</a:t>
            </a:r>
            <a:r>
              <a:rPr lang="cs-CZ" dirty="0" smtClean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</a:t>
            </a:r>
            <a:r>
              <a:rPr lang="en-US" dirty="0" smtClean="0"/>
              <a:t>or the calculation of each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 smtClean="0"/>
              <a:t>I need to do the same thing recursively</a:t>
            </a:r>
            <a:endParaRPr lang="cs-CZ" dirty="0">
              <a:latin typeface="Symbol" pitchFamily="18" charset="2"/>
            </a:endParaRPr>
          </a:p>
          <a:p>
            <a:r>
              <a:rPr lang="en-US" dirty="0" smtClean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3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580112" y="836712"/>
            <a:ext cx="3506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We’ve seen this already, right? </a:t>
            </a:r>
          </a:p>
          <a:p>
            <a:r>
              <a:rPr lang="en-US" dirty="0" smtClean="0">
                <a:latin typeface="+mj-lt"/>
              </a:rPr>
              <a:t>But unlike at the beginning of </a:t>
            </a:r>
          </a:p>
          <a:p>
            <a:r>
              <a:rPr lang="en-US" dirty="0" smtClean="0">
                <a:latin typeface="+mj-lt"/>
              </a:rPr>
              <a:t>the lecture, by now we know this</a:t>
            </a:r>
          </a:p>
          <a:p>
            <a:r>
              <a:rPr lang="en-US" dirty="0" smtClean="0">
                <a:latin typeface="+mj-lt"/>
              </a:rPr>
              <a:t>actually solves the RE.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</a:t>
            </a:r>
            <a:r>
              <a:rPr lang="en-US" dirty="0" smtClean="0"/>
              <a:t>zero  (recursive form)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cs-CZ" sz="2000" dirty="0" err="1" smtClean="0"/>
              <a:t>emitted</a:t>
            </a:r>
            <a:r>
              <a:rPr lang="cs-CZ" sz="2000" dirty="0" smtClean="0"/>
              <a:t> 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cs-CZ" sz="2000" dirty="0" err="1" smtClean="0"/>
              <a:t>reflected</a:t>
            </a:r>
            <a:r>
              <a:rPr lang="cs-CZ" sz="2000" dirty="0" smtClean="0"/>
              <a:t> 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getLi</a:t>
            </a:r>
            <a:r>
              <a:rPr lang="en-US" sz="2000" dirty="0" smtClean="0"/>
              <a:t>(x,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Path tracing, v. 2012, Arnold </a:t>
            </a:r>
            <a:r>
              <a:rPr lang="cs-CZ" dirty="0" err="1" smtClean="0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©</a:t>
            </a:r>
            <a:r>
              <a:rPr lang="en-US" dirty="0" smtClean="0">
                <a:latin typeface="+mj-lt"/>
              </a:rPr>
              <a:t> 2012 Columbia Pictures Industries, Inc. All Rights Reserved.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6180280"/>
            <a:ext cx="2086280" cy="4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74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en-US" dirty="0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en-US" dirty="0"/>
              <a:t> </a:t>
            </a:r>
            <a:r>
              <a:rPr lang="en-US" dirty="0" smtClean="0"/>
              <a:t>[Kajiya86]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en-US" dirty="0" smtClean="0"/>
              <a:t>Only one secondary ray at each intersection</a:t>
            </a:r>
            <a:endParaRPr lang="cs-CZ" dirty="0" smtClean="0"/>
          </a:p>
          <a:p>
            <a:pPr lvl="1"/>
            <a:r>
              <a:rPr lang="en-US" dirty="0" smtClean="0"/>
              <a:t>Random selection of interaction</a:t>
            </a:r>
            <a:r>
              <a:rPr lang="cs-CZ" dirty="0" smtClean="0"/>
              <a:t> (</a:t>
            </a:r>
            <a:r>
              <a:rPr lang="en-US" dirty="0" smtClean="0"/>
              <a:t>diffuse reflection, refraction, etc.</a:t>
            </a:r>
            <a:r>
              <a:rPr lang="cs-CZ" dirty="0" smtClean="0"/>
              <a:t>, …)</a:t>
            </a:r>
          </a:p>
          <a:p>
            <a:r>
              <a:rPr lang="en-US" dirty="0" smtClean="0"/>
              <a:t>Direct illumination: two strategies</a:t>
            </a:r>
            <a:endParaRPr lang="cs-CZ" dirty="0" smtClean="0"/>
          </a:p>
          <a:p>
            <a:pPr lvl="1"/>
            <a:r>
              <a:rPr lang="en-US" dirty="0" smtClean="0"/>
              <a:t>Hope that the generated secondary ray hits the light source</a:t>
            </a:r>
            <a:r>
              <a:rPr lang="cs-CZ" dirty="0" smtClean="0"/>
              <a:t>, </a:t>
            </a:r>
            <a:r>
              <a:rPr lang="en-US" dirty="0" smtClean="0"/>
              <a:t>or</a:t>
            </a:r>
            <a:endParaRPr lang="cs-CZ" dirty="0" smtClean="0"/>
          </a:p>
          <a:p>
            <a:pPr lvl="1"/>
            <a:r>
              <a:rPr lang="en-US" dirty="0" smtClean="0"/>
              <a:t>Explicitly pick a point on the light source</a:t>
            </a:r>
            <a:endParaRPr lang="cs-CZ" dirty="0" smtClean="0"/>
          </a:p>
          <a:p>
            <a:r>
              <a:rPr lang="en-US" dirty="0" smtClean="0"/>
              <a:t>Trace hundreds of paths through each pixel and </a:t>
            </a:r>
            <a:r>
              <a:rPr lang="en-US" dirty="0"/>
              <a:t>a</a:t>
            </a:r>
            <a:r>
              <a:rPr lang="en-US" dirty="0" smtClean="0"/>
              <a:t>verage the result</a:t>
            </a:r>
            <a:endParaRPr lang="cs-CZ" dirty="0" smtClean="0"/>
          </a:p>
          <a:p>
            <a:r>
              <a:rPr lang="en-US" dirty="0" smtClean="0"/>
              <a:t>Advantage over distributed ray tracing: now branching of the ray tree means no explosion of the number of rays with recursion depth</a:t>
            </a:r>
          </a:p>
          <a:p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dirty="0" smtClean="0"/>
              <a:t>Plug for</a:t>
            </a:r>
            <a:r>
              <a:rPr lang="cs-CZ" dirty="0" smtClean="0"/>
              <a:t>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  </a:t>
            </a:r>
            <a:r>
              <a:rPr lang="en-US" dirty="0" smtClean="0"/>
              <a:t>into the reflection equation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Incoming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/>
              <a:t>drops </a:t>
            </a:r>
            <a:r>
              <a:rPr lang="en-US" dirty="0" smtClean="0"/>
              <a:t>out</a:t>
            </a:r>
            <a:endParaRPr lang="cs-CZ" dirty="0"/>
          </a:p>
          <a:p>
            <a:r>
              <a:rPr lang="en-US" dirty="0" smtClean="0"/>
              <a:t>Outgoing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o</a:t>
            </a:r>
            <a:r>
              <a:rPr lang="cs-CZ" dirty="0" smtClean="0"/>
              <a:t> </a:t>
            </a:r>
            <a:r>
              <a:rPr lang="en-US" dirty="0" smtClean="0"/>
              <a:t>at </a:t>
            </a:r>
            <a:r>
              <a:rPr lang="en-US" b="1" dirty="0" smtClean="0"/>
              <a:t>x</a:t>
            </a:r>
            <a:r>
              <a:rPr lang="en-US" dirty="0" smtClean="0"/>
              <a:t> described in terms of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o</a:t>
            </a:r>
            <a:r>
              <a:rPr lang="cs-CZ" dirty="0" smtClean="0"/>
              <a:t> </a:t>
            </a:r>
            <a:r>
              <a:rPr lang="en-US" dirty="0" smtClean="0"/>
              <a:t>at other points in the scene</a:t>
            </a:r>
            <a:endParaRPr lang="en-US" dirty="0"/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1" name="Rovnice" r:id="rId3" imgW="3606800" imgH="635000" progId="Equation.3">
                  <p:embed/>
                </p:oleObj>
              </mc:Choice>
              <mc:Fallback>
                <p:oleObj name="Rovnice" r:id="rId3" imgW="3606800" imgH="63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30127"/>
                        <a:ext cx="82978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en-US" dirty="0" smtClean="0"/>
              <a:t>Remove the subscript “</a:t>
            </a:r>
            <a:r>
              <a:rPr lang="cs-CZ" dirty="0" smtClean="0"/>
              <a:t>o</a:t>
            </a:r>
            <a:r>
              <a:rPr lang="en-US" dirty="0" smtClean="0"/>
              <a:t>”</a:t>
            </a:r>
            <a:r>
              <a:rPr lang="cs-CZ" dirty="0" smtClean="0"/>
              <a:t> </a:t>
            </a:r>
            <a:r>
              <a:rPr lang="en-US" dirty="0" smtClean="0"/>
              <a:t>from the outgoing radiance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dirty="0" smtClean="0"/>
              <a:t>Description of the steady state </a:t>
            </a:r>
            <a:r>
              <a:rPr lang="cs-CZ" dirty="0" smtClean="0"/>
              <a:t>= </a:t>
            </a:r>
            <a:r>
              <a:rPr lang="en-US" b="1" dirty="0" smtClean="0"/>
              <a:t>energy balance</a:t>
            </a:r>
            <a:r>
              <a:rPr lang="en-US" dirty="0" smtClean="0"/>
              <a:t> in the scene</a:t>
            </a:r>
            <a:endParaRPr lang="cs-CZ" dirty="0"/>
          </a:p>
          <a:p>
            <a:r>
              <a:rPr lang="en-US" b="1" dirty="0" smtClean="0"/>
              <a:t>Rendering</a:t>
            </a:r>
            <a:r>
              <a:rPr lang="cs-CZ" dirty="0" smtClean="0"/>
              <a:t> = </a:t>
            </a:r>
            <a:r>
              <a:rPr lang="en-US" dirty="0" smtClean="0"/>
              <a:t>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</a:t>
            </a:r>
            <a:r>
              <a:rPr lang="en-US" dirty="0" smtClean="0"/>
              <a:t>for all points visible through pixels, such that it fulfils the rendering equation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14632"/>
              </p:ext>
            </p:extLst>
          </p:nvPr>
        </p:nvGraphicFramePr>
        <p:xfrm>
          <a:off x="715963" y="2330450"/>
          <a:ext cx="78025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5" name="Rovnice" r:id="rId3" imgW="3390840" imgH="634680" progId="Equation.3">
                  <p:embed/>
                </p:oleObj>
              </mc:Choice>
              <mc:Fallback>
                <p:oleObj name="Rovnice" r:id="rId3" imgW="3390840" imgH="634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330450"/>
                        <a:ext cx="78025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latin typeface="+mj-lt"/>
              </a:rPr>
              <a:t>Reflection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Describes </a:t>
            </a:r>
            <a:r>
              <a:rPr lang="en-US" sz="2200" b="1" dirty="0" smtClean="0">
                <a:latin typeface="+mj-lt"/>
              </a:rPr>
              <a:t>local light reflection</a:t>
            </a:r>
            <a:r>
              <a:rPr lang="en-US" sz="2200" dirty="0" smtClean="0">
                <a:latin typeface="+mj-lt"/>
              </a:rPr>
              <a:t> at a single point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Integral that can be used to calculate the outgoing radiance if we know the incoming radiance</a:t>
            </a:r>
            <a:endParaRPr lang="en-US" sz="2200" dirty="0">
              <a:latin typeface="+mj-lt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latin typeface="+mj-lt"/>
              </a:rPr>
              <a:t>Rendering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Condition on the </a:t>
            </a:r>
            <a:r>
              <a:rPr lang="en-US" sz="2200" b="1" dirty="0" smtClean="0">
                <a:latin typeface="+mj-lt"/>
              </a:rPr>
              <a:t>global distribution of light</a:t>
            </a:r>
            <a:r>
              <a:rPr lang="en-US" sz="2200" dirty="0" smtClean="0">
                <a:latin typeface="+mj-lt"/>
              </a:rPr>
              <a:t> in scene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Integral equation </a:t>
            </a:r>
            <a:r>
              <a:rPr lang="cs-CZ" sz="2200" dirty="0" smtClean="0">
                <a:latin typeface="+mj-lt"/>
              </a:rPr>
              <a:t>– </a:t>
            </a:r>
            <a:r>
              <a:rPr lang="en-US" sz="2200" dirty="0" smtClean="0">
                <a:latin typeface="+mj-lt"/>
              </a:rPr>
              <a:t>unknown quantity </a:t>
            </a:r>
            <a:r>
              <a:rPr lang="cs-CZ" sz="2200" i="1" dirty="0" smtClean="0">
                <a:latin typeface="+mj-lt"/>
              </a:rPr>
              <a:t>L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on both sides</a:t>
            </a:r>
            <a:endParaRPr lang="en-US" sz="2200" dirty="0">
              <a:latin typeface="+mj-lt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 smtClean="0"/>
              <a:t>Reflection equation </a:t>
            </a:r>
            <a:r>
              <a:rPr lang="cs-CZ" dirty="0" smtClean="0"/>
              <a:t>vs.  </a:t>
            </a:r>
            <a:br>
              <a:rPr lang="cs-CZ" dirty="0" smtClean="0"/>
            </a:br>
            <a:r>
              <a:rPr lang="cs-CZ" dirty="0" smtClean="0"/>
              <a:t>				</a:t>
            </a:r>
            <a:r>
              <a:rPr lang="en-US" dirty="0" smtClean="0"/>
              <a:t>Rendering equation</a:t>
            </a:r>
            <a:endParaRPr lang="en-US" dirty="0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20" name="Rovnice" r:id="rId3" imgW="4267200" imgH="317500" progId="Equation.3">
                  <p:embed/>
                </p:oleObj>
              </mc:Choice>
              <mc:Fallback>
                <p:oleObj name="Rovnice" r:id="rId3" imgW="4267200" imgH="317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873625"/>
                        <a:ext cx="7707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21" name="Rovnice" r:id="rId5" imgW="3848100" imgH="317500" progId="Equation.3">
                  <p:embed/>
                </p:oleObj>
              </mc:Choice>
              <mc:Fallback>
                <p:oleObj name="Rovnice" r:id="rId5" imgW="3848100" imgH="317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" y="2132856"/>
                        <a:ext cx="7011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 smtClean="0">
                <a:latin typeface="+mj-lt"/>
              </a:rPr>
              <a:t>Similar form – different meaning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 – </a:t>
            </a:r>
            <a:r>
              <a:rPr lang="en-US" dirty="0" err="1" smtClean="0"/>
              <a:t>Kajiya</a:t>
            </a:r>
            <a:r>
              <a:rPr lang="cs-CZ" dirty="0" smtClean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Path tracing sketch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98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1989</Words>
  <Application>Microsoft Office PowerPoint</Application>
  <PresentationFormat>Předvádění na obrazovce (4:3)</PresentationFormat>
  <Paragraphs>391</Paragraphs>
  <Slides>46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Hrany</vt:lpstr>
      <vt:lpstr>Rovnice</vt:lpstr>
      <vt:lpstr>Equation</vt:lpstr>
      <vt:lpstr>Computer graphics III –  Rendering equation and its solution</vt:lpstr>
      <vt:lpstr>Global illumination – GI</vt:lpstr>
      <vt:lpstr>Review: Reflection equation</vt:lpstr>
      <vt:lpstr>From local reflection to global light transport</vt:lpstr>
      <vt:lpstr>From local reflection to global light transport</vt:lpstr>
      <vt:lpstr>Rendering equation</vt:lpstr>
      <vt:lpstr>Reflection equation vs.       Rendering equation</vt:lpstr>
      <vt:lpstr>Rendering Equation – Kajiya 1986</vt:lpstr>
      <vt:lpstr>Path tracing sketch </vt:lpstr>
      <vt:lpstr>Recursive unwinding of the RE</vt:lpstr>
      <vt:lpstr>Path tracing, v. zero  (recursive form)</vt:lpstr>
      <vt:lpstr>Back to the theory: Angular and area form of the rendering equation</vt:lpstr>
      <vt:lpstr>Angular vs. area form of the RE</vt:lpstr>
      <vt:lpstr>Angular vs. area form of the RE</vt:lpstr>
      <vt:lpstr>Angular form</vt:lpstr>
      <vt:lpstr>Area form</vt:lpstr>
      <vt:lpstr>Most rendering algorithms = (approximate) solution of the RE </vt:lpstr>
      <vt:lpstr>Most rendering algorithms = (approximate) solution of the RE </vt:lpstr>
      <vt:lpstr>Most rendering algorithms = (approximate) solution of the RE </vt:lpstr>
      <vt:lpstr>From the rendering equation to finite element radiosity  </vt:lpstr>
      <vt:lpstr>From the rendering equation to radiosity</vt:lpstr>
      <vt:lpstr>From the rendering equation to radiosity</vt:lpstr>
      <vt:lpstr>From the rendering equation to radiosity</vt:lpstr>
      <vt:lpstr>From the rendering equation to radiosity</vt:lpstr>
      <vt:lpstr>Classic radiosity equation</vt:lpstr>
      <vt:lpstr>Radiosity method</vt:lpstr>
      <vt:lpstr>The operator form of the RE</vt:lpstr>
      <vt:lpstr>RE is a Fredhom integral equation of the 2nd kind</vt:lpstr>
      <vt:lpstr>Linear operators</vt:lpstr>
      <vt:lpstr>Transport operator </vt:lpstr>
      <vt:lpstr>Solution of the RE in the operator form </vt:lpstr>
      <vt:lpstr>Expansion of the rendering equation</vt:lpstr>
      <vt:lpstr>Expansion of the rendering equation</vt:lpstr>
      <vt:lpstr>A different derivation of the Neumann series</vt:lpstr>
      <vt:lpstr>Rendering equation</vt:lpstr>
      <vt:lpstr>Progressive approximation</vt:lpstr>
      <vt:lpstr>Progressive approximation</vt:lpstr>
      <vt:lpstr>Contractivity of T</vt:lpstr>
      <vt:lpstr>Alright, so what have we achieved?</vt:lpstr>
      <vt:lpstr>What exact integral are we evaluating, then?</vt:lpstr>
      <vt:lpstr>Paths vs. recursion: Same thing, depends on how we look at it</vt:lpstr>
      <vt:lpstr>Recursive interpretation</vt:lpstr>
      <vt:lpstr>Path tracing, v. zero  (recursive form)</vt:lpstr>
      <vt:lpstr>Path tracing, v. 2012, Arnold Renderer</vt:lpstr>
      <vt:lpstr>Prezentace aplikace PowerPoint</vt:lpstr>
      <vt:lpstr>Path tracing [Kajiya86]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equation and its solution - Computer graphics III (NPGR010)</dc:title>
  <dc:creator>Jaroslav Křivánek</dc:creator>
  <cp:lastModifiedBy>jarda</cp:lastModifiedBy>
  <cp:revision>3238</cp:revision>
  <cp:lastPrinted>2017-11-22T09:31:03Z</cp:lastPrinted>
  <dcterms:created xsi:type="dcterms:W3CDTF">2006-11-17T09:10:54Z</dcterms:created>
  <dcterms:modified xsi:type="dcterms:W3CDTF">2017-11-22T13:35:26Z</dcterms:modified>
</cp:coreProperties>
</file>