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75" r:id="rId2"/>
    <p:sldId id="256" r:id="rId3"/>
    <p:sldId id="263" r:id="rId4"/>
    <p:sldId id="264" r:id="rId5"/>
    <p:sldId id="261" r:id="rId6"/>
    <p:sldId id="260" r:id="rId7"/>
    <p:sldId id="286" r:id="rId8"/>
    <p:sldId id="296" r:id="rId9"/>
    <p:sldId id="262" r:id="rId10"/>
    <p:sldId id="258" r:id="rId11"/>
    <p:sldId id="284" r:id="rId12"/>
    <p:sldId id="259" r:id="rId13"/>
    <p:sldId id="285" r:id="rId14"/>
    <p:sldId id="290" r:id="rId15"/>
    <p:sldId id="267" r:id="rId16"/>
    <p:sldId id="268" r:id="rId17"/>
    <p:sldId id="278" r:id="rId18"/>
    <p:sldId id="298" r:id="rId19"/>
    <p:sldId id="299" r:id="rId20"/>
    <p:sldId id="300" r:id="rId21"/>
    <p:sldId id="283" r:id="rId22"/>
    <p:sldId id="271" r:id="rId23"/>
    <p:sldId id="282" r:id="rId24"/>
    <p:sldId id="287" r:id="rId25"/>
    <p:sldId id="288" r:id="rId26"/>
    <p:sldId id="269" r:id="rId27"/>
    <p:sldId id="279" r:id="rId28"/>
    <p:sldId id="270" r:id="rId29"/>
    <p:sldId id="291" r:id="rId30"/>
    <p:sldId id="272" r:id="rId31"/>
    <p:sldId id="273" r:id="rId32"/>
    <p:sldId id="297" r:id="rId33"/>
    <p:sldId id="274" r:id="rId34"/>
    <p:sldId id="289" r:id="rId35"/>
    <p:sldId id="294" r:id="rId36"/>
    <p:sldId id="295" r:id="rId37"/>
    <p:sldId id="292" r:id="rId38"/>
    <p:sldId id="293" r:id="rId39"/>
    <p:sldId id="280" r:id="rId40"/>
    <p:sldId id="257" r:id="rId41"/>
    <p:sldId id="276" r:id="rId4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00000"/>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66728" autoAdjust="0"/>
  </p:normalViewPr>
  <p:slideViewPr>
    <p:cSldViewPr>
      <p:cViewPr>
        <p:scale>
          <a:sx n="60" d="100"/>
          <a:sy n="60" d="100"/>
        </p:scale>
        <p:origin x="-1164" y="-102"/>
      </p:cViewPr>
      <p:guideLst>
        <p:guide orient="horz" pos="1620"/>
        <p:guide pos="2880"/>
      </p:guideLst>
    </p:cSldViewPr>
  </p:slideViewPr>
  <p:outlineViewPr>
    <p:cViewPr>
      <p:scale>
        <a:sx n="33" d="100"/>
        <a:sy n="33" d="100"/>
      </p:scale>
      <p:origin x="0" y="4674"/>
    </p:cViewPr>
  </p:outlineViewPr>
  <p:notesTextViewPr>
    <p:cViewPr>
      <p:scale>
        <a:sx n="100" d="100"/>
        <a:sy n="100" d="100"/>
      </p:scale>
      <p:origin x="0" y="366"/>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E555CC-8FED-43AB-84F7-B0EFFF4A783C}" type="datetimeFigureOut">
              <a:rPr lang="en-US" smtClean="0"/>
              <a:pPr/>
              <a:t>8/7/2010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53EDBF-B52C-455F-95F9-C416B27EFE5D}" type="slidenum">
              <a:rPr lang="en-US" smtClean="0"/>
              <a:pPr/>
              <a:t>‹#›</a:t>
            </a:fld>
            <a:endParaRPr lang="en-US" dirty="0"/>
          </a:p>
        </p:txBody>
      </p:sp>
    </p:spTree>
    <p:extLst>
      <p:ext uri="{BB962C8B-B14F-4D97-AF65-F5344CB8AC3E}">
        <p14:creationId xmlns:p14="http://schemas.microsoft.com/office/powerpoint/2010/main" val="2930162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p:spPr>
      </p:sp>
      <p:sp>
        <p:nvSpPr>
          <p:cNvPr id="61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mtClean="0">
              <a:ea typeface="ＭＳ Ｐゴシック" pitchFamily="-112" charset="-128"/>
            </a:endParaRPr>
          </a:p>
        </p:txBody>
      </p:sp>
      <p:sp>
        <p:nvSpPr>
          <p:cNvPr id="6148" name="Slide Number Placeholder 3"/>
          <p:cNvSpPr>
            <a:spLocks noGrp="1"/>
          </p:cNvSpPr>
          <p:nvPr>
            <p:ph type="sldNum" sz="quarter" idx="5"/>
          </p:nvPr>
        </p:nvSpPr>
        <p:spPr bwMode="auto">
          <a:noFill/>
          <a:ln>
            <a:miter lim="800000"/>
            <a:headEnd/>
            <a:tailEnd/>
          </a:ln>
        </p:spPr>
        <p:txBody>
          <a:bodyPr/>
          <a:lstStyle/>
          <a:p>
            <a:fld id="{92F042CD-4A4F-4772-AAC6-769025DB0AF7}" type="slidenum">
              <a:rPr lang="en-US" smtClean="0"/>
              <a:pPr/>
              <a:t>1</a:t>
            </a:fld>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The example</a:t>
            </a:r>
            <a:r>
              <a:rPr lang="en-US" baseline="0" dirty="0" smtClean="0"/>
              <a:t> of scene sampled with Reflective Shadow Map. Note that all the lit surfels are efficiently represented by a layered 2D texture.</a:t>
            </a:r>
            <a:endParaRPr lang="en-US" dirty="0"/>
          </a:p>
        </p:txBody>
      </p:sp>
      <p:sp>
        <p:nvSpPr>
          <p:cNvPr id="4" name="Slide Number Placeholder 3"/>
          <p:cNvSpPr>
            <a:spLocks noGrp="1"/>
          </p:cNvSpPr>
          <p:nvPr>
            <p:ph type="sldNum" sz="quarter" idx="10"/>
          </p:nvPr>
        </p:nvSpPr>
        <p:spPr/>
        <p:txBody>
          <a:bodyPr/>
          <a:lstStyle/>
          <a:p>
            <a:fld id="{F953EDBF-B52C-455F-95F9-C416B27EFE5D}" type="slidenum">
              <a:rPr lang="en-US" smtClean="0"/>
              <a:pPr/>
              <a:t>11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b="0" baseline="0" dirty="0" smtClean="0"/>
              <a:t>The </a:t>
            </a:r>
            <a:r>
              <a:rPr lang="de-DE" b="1" baseline="0" dirty="0" smtClean="0"/>
              <a:t>Reflective Shadow Map</a:t>
            </a:r>
            <a:r>
              <a:rPr lang="de-DE" b="0" baseline="0" dirty="0" smtClean="0"/>
              <a:t> is an input data for this stage</a:t>
            </a:r>
            <a:r>
              <a:rPr lang="de-DE" baseline="0" dirty="0" smtClean="0"/>
              <a:t>. We treat it as a </a:t>
            </a:r>
            <a:r>
              <a:rPr lang="de-DE" b="0" baseline="0" dirty="0" smtClean="0"/>
              <a:t>set of </a:t>
            </a:r>
            <a:r>
              <a:rPr lang="de-DE" b="1" baseline="0" dirty="0" smtClean="0"/>
              <a:t>virtual point lights </a:t>
            </a:r>
            <a:r>
              <a:rPr lang="de-DE" baseline="0" dirty="0" smtClean="0"/>
              <a:t>(VPLs).</a:t>
            </a:r>
          </a:p>
          <a:p>
            <a:r>
              <a:rPr lang="de-DE" baseline="0" dirty="0" smtClean="0"/>
              <a:t>We use </a:t>
            </a:r>
            <a:r>
              <a:rPr lang="de-DE" b="1" baseline="0" dirty="0" smtClean="0"/>
              <a:t>point rendering </a:t>
            </a:r>
            <a:r>
              <a:rPr lang="de-DE" baseline="0" dirty="0" smtClean="0"/>
              <a:t>to distribute each VPL of the RSM into the 3D grid efficiently on </a:t>
            </a:r>
            <a:r>
              <a:rPr lang="de-DE" b="1" baseline="0" dirty="0" smtClean="0"/>
              <a:t>GPU</a:t>
            </a:r>
            <a:r>
              <a:rPr lang="de-DE" baseline="0" dirty="0" smtClean="0"/>
              <a:t>.</a:t>
            </a:r>
          </a:p>
          <a:p>
            <a:r>
              <a:rPr lang="de-DE" baseline="0" dirty="0" smtClean="0"/>
              <a:t>We create a </a:t>
            </a:r>
            <a:r>
              <a:rPr lang="de-DE" b="1" baseline="0" dirty="0" smtClean="0"/>
              <a:t>radiant intensity distribution </a:t>
            </a:r>
            <a:r>
              <a:rPr lang="de-DE" baseline="0" dirty="0" smtClean="0"/>
              <a:t>out of </a:t>
            </a:r>
            <a:r>
              <a:rPr lang="de-DE" b="1" baseline="0" dirty="0" smtClean="0"/>
              <a:t>orientation</a:t>
            </a:r>
            <a:r>
              <a:rPr lang="de-DE" baseline="0" dirty="0" smtClean="0"/>
              <a:t> and </a:t>
            </a:r>
            <a:r>
              <a:rPr lang="de-DE" b="1" baseline="0" dirty="0" smtClean="0"/>
              <a:t>colored intensity </a:t>
            </a:r>
            <a:r>
              <a:rPr lang="de-DE" baseline="0" dirty="0" smtClean="0"/>
              <a:t>of each texel of RSM.</a:t>
            </a:r>
          </a:p>
          <a:p>
            <a:r>
              <a:rPr lang="de-DE" baseline="0" dirty="0" smtClean="0"/>
              <a:t>We use </a:t>
            </a:r>
            <a:r>
              <a:rPr lang="de-DE" b="1" baseline="0" dirty="0" smtClean="0"/>
              <a:t>additive blending </a:t>
            </a:r>
            <a:r>
              <a:rPr lang="de-DE" baseline="0" dirty="0" smtClean="0"/>
              <a:t>to efficiently accumulate contribution of all VLPs from RSM in parallel.</a:t>
            </a:r>
          </a:p>
          <a:p>
            <a:r>
              <a:rPr lang="en-US" baseline="0" dirty="0" smtClean="0"/>
              <a:t>Thus we’ve got a 3D grid </a:t>
            </a:r>
            <a:r>
              <a:rPr lang="en-US" b="1" baseline="0" dirty="0" smtClean="0"/>
              <a:t>initialized by the initial distribution of reflected light </a:t>
            </a:r>
            <a:r>
              <a:rPr lang="en-US" baseline="0" dirty="0" smtClean="0"/>
              <a:t>in the end of this process.</a:t>
            </a:r>
            <a:endParaRPr lang="de-DE" dirty="0" smtClean="0"/>
          </a:p>
          <a:p>
            <a:endParaRPr lang="en-US" dirty="0"/>
          </a:p>
        </p:txBody>
      </p:sp>
      <p:sp>
        <p:nvSpPr>
          <p:cNvPr id="4" name="Slide Number Placeholder 3"/>
          <p:cNvSpPr>
            <a:spLocks noGrp="1"/>
          </p:cNvSpPr>
          <p:nvPr>
            <p:ph type="sldNum" sz="quarter" idx="10"/>
          </p:nvPr>
        </p:nvSpPr>
        <p:spPr/>
        <p:txBody>
          <a:bodyPr/>
          <a:lstStyle/>
          <a:p>
            <a:fld id="{F953EDBF-B52C-455F-95F9-C416B27EFE5D}" type="slidenum">
              <a:rPr lang="en-US" smtClean="0"/>
              <a:pPr/>
              <a:t>12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Light Propagation</a:t>
            </a:r>
            <a:r>
              <a:rPr lang="en-US" baseline="0" dirty="0" smtClean="0"/>
              <a:t> Volume is created as a </a:t>
            </a:r>
            <a:r>
              <a:rPr lang="en-US" b="1" baseline="0" dirty="0" smtClean="0"/>
              <a:t>bounding volume </a:t>
            </a:r>
            <a:r>
              <a:rPr lang="en-US" baseline="0" dirty="0" smtClean="0"/>
              <a:t>for the sampled scene’s surfels.</a:t>
            </a:r>
            <a:endParaRPr lang="en-US" dirty="0"/>
          </a:p>
        </p:txBody>
      </p:sp>
      <p:sp>
        <p:nvSpPr>
          <p:cNvPr id="4" name="Slide Number Placeholder 3"/>
          <p:cNvSpPr>
            <a:spLocks noGrp="1"/>
          </p:cNvSpPr>
          <p:nvPr>
            <p:ph type="sldNum" sz="quarter" idx="10"/>
          </p:nvPr>
        </p:nvSpPr>
        <p:spPr/>
        <p:txBody>
          <a:bodyPr/>
          <a:lstStyle/>
          <a:p>
            <a:fld id="{F953EDBF-B52C-455F-95F9-C416B27EFE5D}" type="slidenum">
              <a:rPr lang="en-US" smtClean="0"/>
              <a:pPr/>
              <a:t>13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After we‘ve got an </a:t>
            </a:r>
            <a:r>
              <a:rPr lang="de-DE" b="1" dirty="0" smtClean="0"/>
              <a:t>approximation of outgoing</a:t>
            </a:r>
            <a:r>
              <a:rPr lang="de-DE" b="1" baseline="0" dirty="0" smtClean="0"/>
              <a:t> indirect lighting </a:t>
            </a:r>
            <a:r>
              <a:rPr lang="de-DE" baseline="0" dirty="0" smtClean="0"/>
              <a:t>in each cell of our 3D grid, we can apply an </a:t>
            </a:r>
            <a:r>
              <a:rPr lang="de-DE" b="1" baseline="0" dirty="0" smtClean="0"/>
              <a:t>iterative process of energy propagation </a:t>
            </a:r>
            <a:r>
              <a:rPr lang="de-DE" baseline="0" dirty="0" smtClean="0"/>
              <a:t>across the grid.</a:t>
            </a:r>
          </a:p>
        </p:txBody>
      </p:sp>
      <p:sp>
        <p:nvSpPr>
          <p:cNvPr id="4" name="Header Placeholder 3"/>
          <p:cNvSpPr>
            <a:spLocks noGrp="1"/>
          </p:cNvSpPr>
          <p:nvPr>
            <p:ph type="hdr" sz="quarter" idx="10"/>
          </p:nvPr>
        </p:nvSpPr>
        <p:spPr/>
        <p:txBody>
          <a:bodyPr/>
          <a:lstStyle/>
          <a:p>
            <a:r>
              <a:rPr lang="en-US" dirty="0" smtClean="0"/>
              <a:t>Cascaded Light Propagation  Volumes for Indirect Lighting</a:t>
            </a:r>
            <a:endParaRPr lang="en-US" dirty="0"/>
          </a:p>
        </p:txBody>
      </p:sp>
      <p:sp>
        <p:nvSpPr>
          <p:cNvPr id="5" name="Slide Number Placeholder 4"/>
          <p:cNvSpPr>
            <a:spLocks noGrp="1"/>
          </p:cNvSpPr>
          <p:nvPr>
            <p:ph type="sldNum" sz="quarter" idx="11"/>
          </p:nvPr>
        </p:nvSpPr>
        <p:spPr/>
        <p:txBody>
          <a:bodyPr/>
          <a:lstStyle/>
          <a:p>
            <a:fld id="{659BED56-4751-436C-A2E6-BBC7AB181967}" type="slidenum">
              <a:rPr lang="en-US" smtClean="0"/>
              <a:pPr/>
              <a:t>14</a:t>
            </a:fld>
            <a:endParaRPr lang="en-US" dirty="0"/>
          </a:p>
        </p:txBody>
      </p:sp>
    </p:spTree>
    <p:extLst>
      <p:ext uri="{BB962C8B-B14F-4D97-AF65-F5344CB8AC3E}">
        <p14:creationId xmlns:p14="http://schemas.microsoft.com/office/powerpoint/2010/main" val="2552780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baseline="0" dirty="0" smtClean="0"/>
              <a:t>We do several iterations (a precise number is determined by the brightest intensity of initial distribution, see paper for more details) to bring the system to the </a:t>
            </a:r>
            <a:r>
              <a:rPr lang="de-DE" b="1" baseline="0" dirty="0" smtClean="0"/>
              <a:t>energy equilibrium</a:t>
            </a:r>
            <a:r>
              <a:rPr lang="de-DE" baseline="0" dirty="0" smtClean="0"/>
              <a:t>.</a:t>
            </a:r>
          </a:p>
          <a:p>
            <a:r>
              <a:rPr lang="de-DE" baseline="0" dirty="0" smtClean="0"/>
              <a:t>Many variations of this method are widely used in computations of the </a:t>
            </a:r>
            <a:r>
              <a:rPr lang="de-DE" b="1" baseline="0" dirty="0" smtClean="0"/>
              <a:t>scattering process </a:t>
            </a:r>
            <a:r>
              <a:rPr lang="de-DE" b="0" baseline="0" dirty="0" smtClean="0"/>
              <a:t>in participating media</a:t>
            </a:r>
            <a:r>
              <a:rPr lang="de-DE" baseline="0" dirty="0" smtClean="0"/>
              <a:t>.</a:t>
            </a:r>
          </a:p>
          <a:p>
            <a:r>
              <a:rPr lang="en-US" dirty="0" smtClean="0"/>
              <a:t>For each iteration</a:t>
            </a:r>
            <a:r>
              <a:rPr lang="en-US" baseline="0" dirty="0" smtClean="0"/>
              <a:t> of the propagation we consider </a:t>
            </a:r>
            <a:r>
              <a:rPr lang="en-US" b="1" baseline="0" dirty="0" smtClean="0"/>
              <a:t>6 axial directions </a:t>
            </a:r>
            <a:r>
              <a:rPr lang="en-US" baseline="0" dirty="0" smtClean="0"/>
              <a:t>(depicted with 4 on the top right figure in 2D).</a:t>
            </a:r>
          </a:p>
          <a:p>
            <a:r>
              <a:rPr lang="en-US" baseline="0" dirty="0" smtClean="0"/>
              <a:t>We use contour faces as a </a:t>
            </a:r>
            <a:r>
              <a:rPr lang="en-US" b="1" baseline="0" dirty="0" smtClean="0"/>
              <a:t>propagation wave front </a:t>
            </a:r>
            <a:r>
              <a:rPr lang="en-US" baseline="0" dirty="0" smtClean="0"/>
              <a:t>(the contour depicted in yellow on the top right figure).</a:t>
            </a:r>
            <a:endParaRPr lang="en-US" dirty="0"/>
          </a:p>
        </p:txBody>
      </p:sp>
      <p:sp>
        <p:nvSpPr>
          <p:cNvPr id="4" name="Slide Number Placeholder 3"/>
          <p:cNvSpPr>
            <a:spLocks noGrp="1"/>
          </p:cNvSpPr>
          <p:nvPr>
            <p:ph type="sldNum" sz="quarter" idx="10"/>
          </p:nvPr>
        </p:nvSpPr>
        <p:spPr/>
        <p:txBody>
          <a:bodyPr/>
          <a:lstStyle/>
          <a:p>
            <a:fld id="{F953EDBF-B52C-455F-95F9-C416B27EFE5D}" type="slidenum">
              <a:rPr lang="en-US" smtClean="0"/>
              <a:pPr/>
              <a:t>15</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During a usual scene rendering (either forward or</a:t>
            </a:r>
            <a:r>
              <a:rPr lang="en-US" baseline="0" dirty="0" smtClean="0"/>
              <a:t> deferred) we look up the radiance distribution from this grid using world space position. Then we integrate this distribution with weighting by a clamped cosine lobe induced by surface’s normal.</a:t>
            </a:r>
          </a:p>
          <a:p>
            <a:r>
              <a:rPr lang="en-US" baseline="0" dirty="0" smtClean="0"/>
              <a:t>To avoid improper trilinear interpolation we check if the radiance gradient direction along surface’s normal matches the radiance flow itself. See [KD10] for more details.</a:t>
            </a:r>
            <a:endParaRPr lang="en-US" dirty="0"/>
          </a:p>
        </p:txBody>
      </p:sp>
      <p:sp>
        <p:nvSpPr>
          <p:cNvPr id="4" name="Slide Number Placeholder 3"/>
          <p:cNvSpPr>
            <a:spLocks noGrp="1"/>
          </p:cNvSpPr>
          <p:nvPr>
            <p:ph type="sldNum" sz="quarter" idx="10"/>
          </p:nvPr>
        </p:nvSpPr>
        <p:spPr/>
        <p:txBody>
          <a:bodyPr/>
          <a:lstStyle/>
          <a:p>
            <a:fld id="{F953EDBF-B52C-455F-95F9-C416B27EFE5D}" type="slidenum">
              <a:rPr lang="en-US" smtClean="0"/>
              <a:pPr/>
              <a:t>16</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a:t>
            </a:r>
            <a:r>
              <a:rPr lang="en-US" baseline="0" dirty="0" smtClean="0"/>
              <a:t> screenshot of indoor scene using Light Propagation Volumes</a:t>
            </a:r>
            <a:endParaRPr lang="en-US" dirty="0"/>
          </a:p>
        </p:txBody>
      </p:sp>
      <p:sp>
        <p:nvSpPr>
          <p:cNvPr id="4" name="Slide Number Placeholder 3"/>
          <p:cNvSpPr>
            <a:spLocks noGrp="1"/>
          </p:cNvSpPr>
          <p:nvPr>
            <p:ph type="sldNum" sz="quarter" idx="10"/>
          </p:nvPr>
        </p:nvSpPr>
        <p:spPr/>
        <p:txBody>
          <a:bodyPr/>
          <a:lstStyle/>
          <a:p>
            <a:fld id="{F953EDBF-B52C-455F-95F9-C416B27EFE5D}" type="slidenum">
              <a:rPr lang="en-US" smtClean="0"/>
              <a:pPr/>
              <a:t>17</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a:t>
            </a:r>
            <a:r>
              <a:rPr lang="en-US" baseline="0" dirty="0" smtClean="0"/>
              <a:t> screenshot of indoor scene using Light Propagation Volumes</a:t>
            </a:r>
            <a:endParaRPr lang="en-US" dirty="0"/>
          </a:p>
        </p:txBody>
      </p:sp>
      <p:sp>
        <p:nvSpPr>
          <p:cNvPr id="4" name="Slide Number Placeholder 3"/>
          <p:cNvSpPr>
            <a:spLocks noGrp="1"/>
          </p:cNvSpPr>
          <p:nvPr>
            <p:ph type="sldNum" sz="quarter" idx="10"/>
          </p:nvPr>
        </p:nvSpPr>
        <p:spPr/>
        <p:txBody>
          <a:bodyPr/>
          <a:lstStyle/>
          <a:p>
            <a:fld id="{F953EDBF-B52C-455F-95F9-C416B27EFE5D}" type="slidenum">
              <a:rPr lang="en-US" smtClean="0"/>
              <a:pPr/>
              <a:t>18</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a:t>
            </a:r>
            <a:r>
              <a:rPr lang="en-US" baseline="0" dirty="0" smtClean="0"/>
              <a:t> screenshot of indoor scene using Light Propagation Volumes</a:t>
            </a:r>
            <a:endParaRPr lang="en-US" dirty="0"/>
          </a:p>
        </p:txBody>
      </p:sp>
      <p:sp>
        <p:nvSpPr>
          <p:cNvPr id="4" name="Slide Number Placeholder 3"/>
          <p:cNvSpPr>
            <a:spLocks noGrp="1"/>
          </p:cNvSpPr>
          <p:nvPr>
            <p:ph type="sldNum" sz="quarter" idx="10"/>
          </p:nvPr>
        </p:nvSpPr>
        <p:spPr/>
        <p:txBody>
          <a:bodyPr/>
          <a:lstStyle/>
          <a:p>
            <a:fld id="{F953EDBF-B52C-455F-95F9-C416B27EFE5D}" type="slidenum">
              <a:rPr lang="en-US" smtClean="0"/>
              <a:pPr/>
              <a:t>19</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a:t>
            </a:r>
            <a:r>
              <a:rPr lang="en-US" baseline="0" dirty="0" smtClean="0"/>
              <a:t> screenshot of indoor scene using Light Propagation Volumes</a:t>
            </a:r>
            <a:endParaRPr lang="en-US" dirty="0"/>
          </a:p>
        </p:txBody>
      </p:sp>
      <p:sp>
        <p:nvSpPr>
          <p:cNvPr id="4" name="Slide Number Placeholder 3"/>
          <p:cNvSpPr>
            <a:spLocks noGrp="1"/>
          </p:cNvSpPr>
          <p:nvPr>
            <p:ph type="sldNum" sz="quarter" idx="10"/>
          </p:nvPr>
        </p:nvSpPr>
        <p:spPr/>
        <p:txBody>
          <a:bodyPr/>
          <a:lstStyle/>
          <a:p>
            <a:fld id="{F953EDBF-B52C-455F-95F9-C416B27EFE5D}" type="slidenum">
              <a:rPr lang="en-US" smtClean="0"/>
              <a:pPr/>
              <a:t>20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chapter of the course is devoted to the real-time solution to a diffuse indirect lighting that is used in the large-scale cross-platform commercial game engine CryENGINE 3™.</a:t>
            </a:r>
          </a:p>
          <a:p>
            <a:r>
              <a:rPr lang="en-US" baseline="0" dirty="0" smtClean="0"/>
              <a:t>My name is Anton Kaplanyan and I’m a researcher in Crytek GmbH.</a:t>
            </a:r>
            <a:endParaRPr lang="en-US" dirty="0"/>
          </a:p>
        </p:txBody>
      </p:sp>
      <p:sp>
        <p:nvSpPr>
          <p:cNvPr id="4" name="Slide Number Placeholder 3"/>
          <p:cNvSpPr>
            <a:spLocks noGrp="1"/>
          </p:cNvSpPr>
          <p:nvPr>
            <p:ph type="sldNum" sz="quarter" idx="10"/>
          </p:nvPr>
        </p:nvSpPr>
        <p:spPr/>
        <p:txBody>
          <a:bodyPr/>
          <a:lstStyle/>
          <a:p>
            <a:fld id="{F953EDBF-B52C-455F-95F9-C416B27EFE5D}"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Here is a sequence demonstrating the propagation results for </a:t>
            </a:r>
            <a:r>
              <a:rPr lang="en-US" b="1" dirty="0" smtClean="0"/>
              <a:t>different number of iterations </a:t>
            </a:r>
            <a:r>
              <a:rPr lang="en-US" dirty="0" smtClean="0"/>
              <a:t>for light propagation stage.</a:t>
            </a:r>
          </a:p>
          <a:p>
            <a:pPr>
              <a:spcBef>
                <a:spcPct val="0"/>
              </a:spcBef>
            </a:pPr>
            <a:r>
              <a:rPr lang="en-US" dirty="0" smtClean="0"/>
              <a:t>It’s a Cornell-box-like room with the blue right wall, red floor, green left wall (which is in shadow) and grey back wall.</a:t>
            </a:r>
          </a:p>
          <a:p>
            <a:pPr>
              <a:spcBef>
                <a:spcPct val="0"/>
              </a:spcBef>
            </a:pPr>
            <a:r>
              <a:rPr lang="en-US" dirty="0" smtClean="0"/>
              <a:t>The grid is very </a:t>
            </a:r>
            <a:r>
              <a:rPr lang="en-US" b="1" dirty="0" smtClean="0"/>
              <a:t>coarse</a:t>
            </a:r>
            <a:r>
              <a:rPr lang="en-US" dirty="0" smtClean="0"/>
              <a:t> to emphasize the contribution of each subsequent iteration.</a:t>
            </a:r>
          </a:p>
        </p:txBody>
      </p:sp>
      <p:sp>
        <p:nvSpPr>
          <p:cNvPr id="57348"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dirty="0"/>
              <a:t>Cascaded Light Propagation  Volumes for Indirect Lighting</a:t>
            </a:r>
          </a:p>
        </p:txBody>
      </p:sp>
      <p:sp>
        <p:nvSpPr>
          <p:cNvPr id="57349" name="Slide Number Placeholder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FC838C2-1291-4876-8471-B09A6654AF70}" type="slidenum">
              <a:rPr lang="en-US"/>
              <a:pPr fontAlgn="base">
                <a:spcBef>
                  <a:spcPct val="0"/>
                </a:spcBef>
                <a:spcAft>
                  <a:spcPct val="0"/>
                </a:spcAft>
              </a:pPr>
              <a:t>21</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Stability</a:t>
            </a:r>
            <a:r>
              <a:rPr lang="en-GB" dirty="0" smtClean="0"/>
              <a:t> is an important issue of this technique.</a:t>
            </a:r>
          </a:p>
          <a:p>
            <a:r>
              <a:rPr lang="en-GB" b="1" dirty="0" smtClean="0"/>
              <a:t>Spatio-temporal</a:t>
            </a:r>
            <a:r>
              <a:rPr lang="en-GB" b="1" baseline="0" dirty="0" smtClean="0"/>
              <a:t> </a:t>
            </a:r>
            <a:r>
              <a:rPr lang="en-GB" b="1" dirty="0" smtClean="0"/>
              <a:t>stability</a:t>
            </a:r>
            <a:r>
              <a:rPr lang="en-GB" dirty="0" smtClean="0"/>
              <a:t> of both LPV and RSM during movements is required.</a:t>
            </a:r>
          </a:p>
          <a:p>
            <a:r>
              <a:rPr lang="en-GB" b="1" dirty="0" smtClean="0"/>
              <a:t>Temporal antialiasing (jittering)</a:t>
            </a:r>
            <a:r>
              <a:rPr lang="en-GB" dirty="0" smtClean="0"/>
              <a:t> can</a:t>
            </a:r>
            <a:r>
              <a:rPr lang="en-GB" baseline="0" dirty="0" smtClean="0"/>
              <a:t> be employed </a:t>
            </a:r>
            <a:r>
              <a:rPr lang="en-GB" dirty="0" smtClean="0"/>
              <a:t>to achieve better scene sampling with RSM across several frames.</a:t>
            </a:r>
          </a:p>
          <a:p>
            <a:r>
              <a:rPr lang="en-GB" dirty="0" smtClean="0"/>
              <a:t>All the issues mentioned on the previous slide could be avoided within these steps (details in the I3D paper).</a:t>
            </a:r>
          </a:p>
          <a:p>
            <a:endParaRPr lang="en-GB" dirty="0"/>
          </a:p>
        </p:txBody>
      </p:sp>
      <p:sp>
        <p:nvSpPr>
          <p:cNvPr id="4" name="Slide Number Placeholder 3"/>
          <p:cNvSpPr>
            <a:spLocks noGrp="1"/>
          </p:cNvSpPr>
          <p:nvPr>
            <p:ph type="sldNum" sz="quarter" idx="10"/>
          </p:nvPr>
        </p:nvSpPr>
        <p:spPr/>
        <p:txBody>
          <a:bodyPr/>
          <a:lstStyle/>
          <a:p>
            <a:fld id="{F953EDBF-B52C-455F-95F9-C416B27EFE5D}" type="slidenum">
              <a:rPr lang="en-US" smtClean="0"/>
              <a:pPr/>
              <a:t>22</a:t>
            </a:fld>
            <a:endParaRPr lang="en-US" dirty="0"/>
          </a:p>
        </p:txBody>
      </p:sp>
    </p:spTree>
    <p:extLst>
      <p:ext uri="{BB962C8B-B14F-4D97-AF65-F5344CB8AC3E}">
        <p14:creationId xmlns:p14="http://schemas.microsoft.com/office/powerpoint/2010/main" val="2689146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This method has several obvious limitations.</a:t>
            </a:r>
          </a:p>
          <a:p>
            <a:pPr>
              <a:spcBef>
                <a:spcPct val="0"/>
              </a:spcBef>
            </a:pPr>
            <a:r>
              <a:rPr lang="en-US" dirty="0" smtClean="0"/>
              <a:t>1. It takes only </a:t>
            </a:r>
            <a:r>
              <a:rPr lang="en-US" b="1" dirty="0" smtClean="0"/>
              <a:t>diffuse</a:t>
            </a:r>
            <a:r>
              <a:rPr lang="en-US" dirty="0" smtClean="0"/>
              <a:t> inter-reflections into account.</a:t>
            </a:r>
          </a:p>
          <a:p>
            <a:pPr>
              <a:spcBef>
                <a:spcPct val="0"/>
              </a:spcBef>
            </a:pPr>
            <a:r>
              <a:rPr lang="en-US" dirty="0" smtClean="0"/>
              <a:t>2. Also the </a:t>
            </a:r>
            <a:r>
              <a:rPr lang="en-US" u="sng" dirty="0" smtClean="0"/>
              <a:t>spatial</a:t>
            </a:r>
            <a:r>
              <a:rPr lang="en-US" dirty="0" smtClean="0"/>
              <a:t> and </a:t>
            </a:r>
            <a:r>
              <a:rPr lang="en-US" u="sng" dirty="0" smtClean="0"/>
              <a:t>angular</a:t>
            </a:r>
            <a:r>
              <a:rPr lang="en-US" dirty="0" smtClean="0"/>
              <a:t> approximations are the sources of error:</a:t>
            </a:r>
          </a:p>
          <a:p>
            <a:pPr>
              <a:spcBef>
                <a:spcPct val="0"/>
              </a:spcBef>
            </a:pPr>
            <a:r>
              <a:rPr lang="en-US" dirty="0" smtClean="0"/>
              <a:t>   - The </a:t>
            </a:r>
            <a:r>
              <a:rPr lang="en-US" b="1" dirty="0" smtClean="0"/>
              <a:t>light smearing </a:t>
            </a:r>
            <a:r>
              <a:rPr lang="en-US" dirty="0" smtClean="0"/>
              <a:t>happen during the light propagation process because of </a:t>
            </a:r>
            <a:r>
              <a:rPr lang="en-US" b="1" dirty="0" smtClean="0"/>
              <a:t>low-frequency </a:t>
            </a:r>
            <a:r>
              <a:rPr lang="en-US" dirty="0" smtClean="0"/>
              <a:t>angular approximation in each cell of the LPV.</a:t>
            </a:r>
          </a:p>
          <a:p>
            <a:pPr>
              <a:spcBef>
                <a:spcPct val="0"/>
              </a:spcBef>
            </a:pPr>
            <a:r>
              <a:rPr lang="en-US" dirty="0" smtClean="0"/>
              <a:t>   - Another error comes from </a:t>
            </a:r>
            <a:r>
              <a:rPr lang="en-US" b="1" dirty="0" smtClean="0"/>
              <a:t>spatial discretization </a:t>
            </a:r>
            <a:r>
              <a:rPr lang="en-US" dirty="0" smtClean="0"/>
              <a:t>and mostly noticeable with </a:t>
            </a:r>
            <a:r>
              <a:rPr lang="en-US" b="1" dirty="0" smtClean="0"/>
              <a:t>sparse grids</a:t>
            </a:r>
            <a:r>
              <a:rPr lang="en-US" dirty="0" smtClean="0"/>
              <a:t> as shown on the right bottom picture.</a:t>
            </a:r>
          </a:p>
          <a:p>
            <a:pPr>
              <a:spcBef>
                <a:spcPct val="0"/>
              </a:spcBef>
            </a:pPr>
            <a:r>
              <a:rPr lang="en-US" dirty="0" smtClean="0"/>
              <a:t>3. And the information about the indirect occluders is </a:t>
            </a:r>
            <a:r>
              <a:rPr lang="en-US" b="1" dirty="0" smtClean="0"/>
              <a:t>incomplete </a:t>
            </a:r>
            <a:r>
              <a:rPr lang="en-US" dirty="0" smtClean="0"/>
              <a:t>in our approach as we use only </a:t>
            </a:r>
            <a:r>
              <a:rPr lang="en-US" b="1" dirty="0" smtClean="0"/>
              <a:t>two views </a:t>
            </a:r>
            <a:r>
              <a:rPr lang="en-US" dirty="0" smtClean="0"/>
              <a:t>to sample all the potential occluders, which might be not sufficient for some cases.</a:t>
            </a:r>
          </a:p>
        </p:txBody>
      </p:sp>
      <p:sp>
        <p:nvSpPr>
          <p:cNvPr id="82948"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dirty="0"/>
              <a:t>Cascaded Light Propagation  Volumes for Indirect Lighting</a:t>
            </a:r>
          </a:p>
        </p:txBody>
      </p:sp>
      <p:sp>
        <p:nvSpPr>
          <p:cNvPr id="82949" name="Slide Number Placeholder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56F74FB-E922-4F89-B6D7-BD33C6D2D936}" type="slidenum">
              <a:rPr lang="en-US"/>
              <a:pPr fontAlgn="base">
                <a:spcBef>
                  <a:spcPct val="0"/>
                </a:spcBef>
                <a:spcAft>
                  <a:spcPct val="0"/>
                </a:spcAft>
              </a:pPr>
              <a:t>23</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Using a single LPV to compute the light propagation in an entire scene (with acceptable resolution) would require a </a:t>
            </a:r>
            <a:r>
              <a:rPr lang="en-GB" b="1" dirty="0" smtClean="0"/>
              <a:t>very large grid</a:t>
            </a:r>
            <a:r>
              <a:rPr lang="en-GB" dirty="0" smtClean="0"/>
              <a:t>.</a:t>
            </a:r>
          </a:p>
          <a:p>
            <a:r>
              <a:rPr lang="en-GB" dirty="0" smtClean="0"/>
              <a:t>Instead we use a </a:t>
            </a:r>
            <a:r>
              <a:rPr lang="en-GB" b="1" dirty="0" smtClean="0"/>
              <a:t>set of nested grids </a:t>
            </a:r>
            <a:r>
              <a:rPr lang="en-GB" dirty="0" smtClean="0"/>
              <a:t>moving with the viewer similar to cascaded shadow maps but in 3D.</a:t>
            </a:r>
          </a:p>
          <a:p>
            <a:r>
              <a:rPr lang="en-GB" dirty="0" smtClean="0"/>
              <a:t>The nested grid approach allows us to use </a:t>
            </a:r>
            <a:r>
              <a:rPr lang="en-GB" b="1" dirty="0" smtClean="0"/>
              <a:t>grids of smaller size </a:t>
            </a:r>
            <a:r>
              <a:rPr lang="en-GB" dirty="0" smtClean="0"/>
              <a:t>(typically </a:t>
            </a:r>
            <a:r>
              <a:rPr lang="en-GB" b="1" dirty="0" smtClean="0"/>
              <a:t>32^3</a:t>
            </a:r>
            <a:r>
              <a:rPr lang="en-GB" dirty="0" smtClean="0"/>
              <a:t> cells) and thus </a:t>
            </a:r>
            <a:r>
              <a:rPr lang="en-GB" b="1" dirty="0" smtClean="0"/>
              <a:t>reduce</a:t>
            </a:r>
            <a:r>
              <a:rPr lang="en-GB" dirty="0" smtClean="0"/>
              <a:t> the number of required propagation iterations.</a:t>
            </a:r>
          </a:p>
          <a:p>
            <a:r>
              <a:rPr lang="en-GB" dirty="0" smtClean="0"/>
              <a:t>The important</a:t>
            </a:r>
            <a:r>
              <a:rPr lang="en-GB" baseline="0" dirty="0" smtClean="0"/>
              <a:t> property of the cascaded approach we use is the </a:t>
            </a:r>
            <a:r>
              <a:rPr lang="en-GB" b="1" baseline="0" dirty="0" err="1" smtClean="0"/>
              <a:t>orthogonality</a:t>
            </a:r>
            <a:r>
              <a:rPr lang="en-GB" baseline="0" dirty="0" smtClean="0"/>
              <a:t>. That allows us to have different scales of indirect radiance distribution at different cascades. Also that means that we can simply add up the contribution of all cascades together without caring about overlapping indirect illumination.</a:t>
            </a:r>
            <a:endParaRPr lang="en-GB" dirty="0"/>
          </a:p>
        </p:txBody>
      </p:sp>
      <p:sp>
        <p:nvSpPr>
          <p:cNvPr id="4" name="Slide Number Placeholder 3"/>
          <p:cNvSpPr>
            <a:spLocks noGrp="1"/>
          </p:cNvSpPr>
          <p:nvPr>
            <p:ph type="sldNum" sz="quarter" idx="10"/>
          </p:nvPr>
        </p:nvSpPr>
        <p:spPr/>
        <p:txBody>
          <a:bodyPr/>
          <a:lstStyle/>
          <a:p>
            <a:fld id="{F953EDBF-B52C-455F-95F9-C416B27EFE5D}" type="slidenum">
              <a:rPr lang="en-US" smtClean="0"/>
              <a:pPr/>
              <a:t>24</a:t>
            </a:fld>
            <a:endParaRPr lang="en-US" dirty="0"/>
          </a:p>
        </p:txBody>
      </p:sp>
    </p:spTree>
    <p:extLst>
      <p:ext uri="{BB962C8B-B14F-4D97-AF65-F5344CB8AC3E}">
        <p14:creationId xmlns:p14="http://schemas.microsoft.com/office/powerpoint/2010/main" val="16371539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dirty="0" smtClean="0"/>
              <a:t>Examples of cascaded</a:t>
            </a:r>
            <a:r>
              <a:rPr lang="de-DE" baseline="0" dirty="0" smtClean="0"/>
              <a:t> approach in a huge outdoor scene.</a:t>
            </a:r>
            <a:endParaRPr lang="de-DE" dirty="0"/>
          </a:p>
        </p:txBody>
      </p:sp>
      <p:sp>
        <p:nvSpPr>
          <p:cNvPr id="4" name="Slide Number Placeholder 3"/>
          <p:cNvSpPr>
            <a:spLocks noGrp="1"/>
          </p:cNvSpPr>
          <p:nvPr>
            <p:ph type="sldNum" sz="quarter" idx="10"/>
          </p:nvPr>
        </p:nvSpPr>
        <p:spPr/>
        <p:txBody>
          <a:bodyPr/>
          <a:lstStyle/>
          <a:p>
            <a:fld id="{F953EDBF-B52C-455F-95F9-C416B27EFE5D}" type="slidenum">
              <a:rPr lang="en-US" smtClean="0"/>
              <a:pPr/>
              <a:t>25</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Light Propagation Volumes has a lot of </a:t>
            </a:r>
            <a:r>
              <a:rPr lang="en-US" b="1" dirty="0" smtClean="0"/>
              <a:t>natural extensions </a:t>
            </a:r>
            <a:r>
              <a:rPr lang="en-US" dirty="0" smtClean="0"/>
              <a:t>as it is essentially</a:t>
            </a:r>
            <a:r>
              <a:rPr lang="en-US" baseline="0" dirty="0" smtClean="0"/>
              <a:t> a coarse </a:t>
            </a:r>
            <a:r>
              <a:rPr lang="en-US" b="1" baseline="0" dirty="0" smtClean="0"/>
              <a:t>volumetric representation </a:t>
            </a:r>
            <a:r>
              <a:rPr lang="en-US" baseline="0" dirty="0" smtClean="0"/>
              <a:t>of radiance distribution.</a:t>
            </a:r>
          </a:p>
          <a:p>
            <a:r>
              <a:rPr lang="en-US" baseline="0" dirty="0" smtClean="0"/>
              <a:t>Some of these extensions are mentioned here. For the full list of extensions and examples please refer to I3D 2010 paper “Cascaded Light Propagation Volumes” </a:t>
            </a:r>
            <a:r>
              <a:rPr lang="en-US" sz="1200" dirty="0" smtClean="0"/>
              <a:t>[KD10]</a:t>
            </a:r>
            <a:endParaRPr lang="en-GB" dirty="0"/>
          </a:p>
        </p:txBody>
      </p:sp>
      <p:sp>
        <p:nvSpPr>
          <p:cNvPr id="4" name="Slide Number Placeholder 3"/>
          <p:cNvSpPr>
            <a:spLocks noGrp="1"/>
          </p:cNvSpPr>
          <p:nvPr>
            <p:ph type="sldNum" sz="quarter" idx="10"/>
          </p:nvPr>
        </p:nvSpPr>
        <p:spPr/>
        <p:txBody>
          <a:bodyPr/>
          <a:lstStyle/>
          <a:p>
            <a:fld id="{F953EDBF-B52C-455F-95F9-C416B27EFE5D}" type="slidenum">
              <a:rPr lang="en-US" smtClean="0"/>
              <a:pPr/>
              <a:t>26</a:t>
            </a:fld>
            <a:endParaRPr lang="en-US" dirty="0"/>
          </a:p>
        </p:txBody>
      </p:sp>
    </p:spTree>
    <p:extLst>
      <p:ext uri="{BB962C8B-B14F-4D97-AF65-F5344CB8AC3E}">
        <p14:creationId xmlns:p14="http://schemas.microsoft.com/office/powerpoint/2010/main" val="2707903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dirty="0" smtClean="0"/>
              <a:t>Here is an example of global</a:t>
            </a:r>
            <a:r>
              <a:rPr lang="de-DE" baseline="0" dirty="0" smtClean="0"/>
              <a:t> illumination applied to </a:t>
            </a:r>
            <a:r>
              <a:rPr lang="de-DE" b="1" baseline="0" dirty="0" smtClean="0"/>
              <a:t>particle effects</a:t>
            </a:r>
            <a:r>
              <a:rPr lang="de-DE" baseline="0" dirty="0" smtClean="0"/>
              <a:t>.</a:t>
            </a:r>
            <a:endParaRPr lang="de-DE" dirty="0"/>
          </a:p>
        </p:txBody>
      </p:sp>
      <p:sp>
        <p:nvSpPr>
          <p:cNvPr id="4" name="Slide Number Placeholder 3"/>
          <p:cNvSpPr>
            <a:spLocks noGrp="1"/>
          </p:cNvSpPr>
          <p:nvPr>
            <p:ph type="sldNum" sz="quarter" idx="10"/>
          </p:nvPr>
        </p:nvSpPr>
        <p:spPr/>
        <p:txBody>
          <a:bodyPr/>
          <a:lstStyle/>
          <a:p>
            <a:fld id="{F953EDBF-B52C-455F-95F9-C416B27EFE5D}" type="slidenum">
              <a:rPr lang="en-US" smtClean="0"/>
              <a:pPr/>
              <a:t>27</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953EDBF-B52C-455F-95F9-C416B27EFE5D}" type="slidenum">
              <a:rPr lang="en-US" smtClean="0"/>
              <a:pPr/>
              <a:t>28</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a:t>
            </a:r>
            <a:r>
              <a:rPr lang="en-US" b="1" dirty="0" smtClean="0"/>
              <a:t>comparison</a:t>
            </a:r>
            <a:r>
              <a:rPr lang="en-US" baseline="0" dirty="0" smtClean="0"/>
              <a:t> to the “ground truth” off-line rendering.</a:t>
            </a:r>
          </a:p>
          <a:p>
            <a:r>
              <a:rPr lang="en-US" baseline="0" dirty="0" smtClean="0"/>
              <a:t>Reference solution is </a:t>
            </a:r>
            <a:r>
              <a:rPr lang="en-US" b="1" baseline="0" dirty="0" smtClean="0"/>
              <a:t>on the left</a:t>
            </a:r>
            <a:r>
              <a:rPr lang="en-US" baseline="0" dirty="0" smtClean="0"/>
              <a:t> and rendered with PBRT.</a:t>
            </a:r>
          </a:p>
          <a:p>
            <a:r>
              <a:rPr lang="en-US" baseline="0" dirty="0" smtClean="0"/>
              <a:t>The result of our method with 3 cascades is </a:t>
            </a:r>
            <a:r>
              <a:rPr lang="en-US" b="1" baseline="0" dirty="0" smtClean="0"/>
              <a:t>in the middle</a:t>
            </a:r>
            <a:r>
              <a:rPr lang="en-US" baseline="0" dirty="0" smtClean="0"/>
              <a:t>. </a:t>
            </a:r>
          </a:p>
          <a:p>
            <a:r>
              <a:rPr lang="en-US" baseline="0" dirty="0" smtClean="0"/>
              <a:t>You can see the difference on the right colored as a red/green heatmap.</a:t>
            </a:r>
          </a:p>
          <a:p>
            <a:r>
              <a:rPr lang="en-US" baseline="0" dirty="0" smtClean="0"/>
              <a:t>The most of the error comes from a lack of fine-grained indirect occlusion on this image. </a:t>
            </a:r>
          </a:p>
          <a:p>
            <a:r>
              <a:rPr lang="en-US" baseline="0" dirty="0" smtClean="0"/>
              <a:t>However that found to be not an issue in the production.</a:t>
            </a:r>
            <a:endParaRPr lang="en-US" dirty="0"/>
          </a:p>
        </p:txBody>
      </p:sp>
      <p:sp>
        <p:nvSpPr>
          <p:cNvPr id="4" name="Header Placeholder 3"/>
          <p:cNvSpPr>
            <a:spLocks noGrp="1"/>
          </p:cNvSpPr>
          <p:nvPr>
            <p:ph type="hdr" sz="quarter" idx="10"/>
          </p:nvPr>
        </p:nvSpPr>
        <p:spPr/>
        <p:txBody>
          <a:bodyPr/>
          <a:lstStyle/>
          <a:p>
            <a:r>
              <a:rPr lang="en-US" dirty="0" smtClean="0"/>
              <a:t>Cascaded Light Propagation  Volumes for Indirect Lighting</a:t>
            </a:r>
            <a:endParaRPr lang="en-US" dirty="0"/>
          </a:p>
        </p:txBody>
      </p:sp>
      <p:sp>
        <p:nvSpPr>
          <p:cNvPr id="5" name="Slide Number Placeholder 4"/>
          <p:cNvSpPr>
            <a:spLocks noGrp="1"/>
          </p:cNvSpPr>
          <p:nvPr>
            <p:ph type="sldNum" sz="quarter" idx="11"/>
          </p:nvPr>
        </p:nvSpPr>
        <p:spPr/>
        <p:txBody>
          <a:bodyPr/>
          <a:lstStyle/>
          <a:p>
            <a:fld id="{659BED56-4751-436C-A2E6-BBC7AB181967}" type="slidenum">
              <a:rPr lang="en-US" smtClean="0"/>
              <a:pPr/>
              <a:t>29</a:t>
            </a:fld>
            <a:endParaRPr lang="en-US" dirty="0"/>
          </a:p>
        </p:txBody>
      </p:sp>
    </p:spTree>
    <p:extLst>
      <p:ext uri="{BB962C8B-B14F-4D97-AF65-F5344CB8AC3E}">
        <p14:creationId xmlns:p14="http://schemas.microsoft.com/office/powerpoint/2010/main" val="21661493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comparison</a:t>
            </a:r>
            <a:r>
              <a:rPr lang="en-US" baseline="0" dirty="0" smtClean="0"/>
              <a:t> table provided for our method versus the most commonly used real-time methods in games.</a:t>
            </a:r>
          </a:p>
          <a:p>
            <a:r>
              <a:rPr lang="en-US" baseline="0" dirty="0" smtClean="0"/>
              <a:t>The area covered by the technique becomes an important property for our technique. The area covered by one cascade is small, however the area covered by three cascades becomes sufficient for majority of game scenes.</a:t>
            </a:r>
            <a:endParaRPr lang="en-US" dirty="0"/>
          </a:p>
        </p:txBody>
      </p:sp>
      <p:sp>
        <p:nvSpPr>
          <p:cNvPr id="4" name="Slide Number Placeholder 3"/>
          <p:cNvSpPr>
            <a:spLocks noGrp="1"/>
          </p:cNvSpPr>
          <p:nvPr>
            <p:ph type="sldNum" sz="quarter" idx="10"/>
          </p:nvPr>
        </p:nvSpPr>
        <p:spPr/>
        <p:txBody>
          <a:bodyPr/>
          <a:lstStyle/>
          <a:p>
            <a:fld id="{F953EDBF-B52C-455F-95F9-C416B27EFE5D}" type="slidenum">
              <a:rPr lang="en-US" smtClean="0"/>
              <a:pPr/>
              <a:t>30</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Crytek is an interactive entertainment development company founded in 1997 - formally turned into a company in 1999. The main office is located in Frankfurt am Main.</a:t>
            </a:r>
            <a:r>
              <a:rPr lang="en-US" sz="1200" b="0" i="0" kern="1200" baseline="0" dirty="0" smtClean="0">
                <a:solidFill>
                  <a:schemeClr val="tx1"/>
                </a:solidFill>
                <a:latin typeface="+mn-lt"/>
                <a:ea typeface="+mn-ea"/>
                <a:cs typeface="+mn-cs"/>
              </a:rPr>
              <a:t> </a:t>
            </a:r>
          </a:p>
          <a:p>
            <a:r>
              <a:rPr lang="en-US" sz="1200" b="0" i="0" kern="1200" dirty="0" smtClean="0">
                <a:solidFill>
                  <a:schemeClr val="tx1"/>
                </a:solidFill>
                <a:latin typeface="+mn-lt"/>
                <a:ea typeface="+mn-ea"/>
                <a:cs typeface="+mn-cs"/>
              </a:rPr>
              <a:t>Crytek is dedicated to the creation of high-quality video games for PC and next generation consoles and real-time 3D-Technologies such as the CryENGINE®, one of the world’s most advanced and award winning 3d engines.</a:t>
            </a:r>
          </a:p>
          <a:p>
            <a:r>
              <a:rPr lang="en-US" sz="1200" b="0" i="0" kern="1200" dirty="0" smtClean="0">
                <a:solidFill>
                  <a:schemeClr val="tx1"/>
                </a:solidFill>
                <a:latin typeface="+mn-lt"/>
                <a:ea typeface="+mn-ea"/>
                <a:cs typeface="+mn-cs"/>
              </a:rPr>
              <a:t>In addition to the in-house development of video-games, Crytek also licenses the CryEngine technology to other developers to create games, movies and serious games.</a:t>
            </a:r>
          </a:p>
          <a:p>
            <a:r>
              <a:rPr lang="en-US" sz="1200" b="0" i="0" kern="1200" dirty="0" err="1" smtClean="0">
                <a:solidFill>
                  <a:schemeClr val="tx1"/>
                </a:solidFill>
                <a:latin typeface="+mn-lt"/>
                <a:ea typeface="+mn-ea"/>
                <a:cs typeface="+mn-cs"/>
              </a:rPr>
              <a:t>Crytek's</a:t>
            </a:r>
            <a:r>
              <a:rPr lang="en-US" sz="1200" b="0" i="0" kern="1200" dirty="0" smtClean="0">
                <a:solidFill>
                  <a:schemeClr val="tx1"/>
                </a:solidFill>
                <a:latin typeface="+mn-lt"/>
                <a:ea typeface="+mn-ea"/>
                <a:cs typeface="+mn-cs"/>
              </a:rPr>
              <a:t> development teams and studios are comprised of game professionals from 36+ different nations. </a:t>
            </a:r>
            <a:r>
              <a:rPr lang="en-US" sz="1200" b="0" i="0" kern="1200" dirty="0" err="1" smtClean="0">
                <a:solidFill>
                  <a:schemeClr val="tx1"/>
                </a:solidFill>
                <a:latin typeface="+mn-lt"/>
                <a:ea typeface="+mn-ea"/>
                <a:cs typeface="+mn-cs"/>
              </a:rPr>
              <a:t>Crytek's</a:t>
            </a:r>
            <a:r>
              <a:rPr lang="en-US" sz="1200" b="0" i="0" kern="1200" dirty="0" smtClean="0">
                <a:solidFill>
                  <a:schemeClr val="tx1"/>
                </a:solidFill>
                <a:latin typeface="+mn-lt"/>
                <a:ea typeface="+mn-ea"/>
                <a:cs typeface="+mn-cs"/>
              </a:rPr>
              <a:t> world-wide official language is English.</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are best known for developing the game Far Cry and the CryEngine that the game uses, and more recently Crysis and CryEngine 2.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are currently working</a:t>
            </a:r>
            <a:r>
              <a:rPr lang="en-US" baseline="0" dirty="0" smtClean="0"/>
              <a:t> on the upcoming blockbuster Crysis 2 based on</a:t>
            </a:r>
            <a:r>
              <a:rPr lang="en-US" dirty="0" smtClean="0"/>
              <a:t> the CryEngine 3.</a:t>
            </a:r>
            <a:endParaRPr lang="en-US" dirty="0"/>
          </a:p>
        </p:txBody>
      </p:sp>
      <p:sp>
        <p:nvSpPr>
          <p:cNvPr id="4" name="Slide Number Placeholder 3"/>
          <p:cNvSpPr>
            <a:spLocks noGrp="1"/>
          </p:cNvSpPr>
          <p:nvPr>
            <p:ph type="sldNum" sz="quarter" idx="10"/>
          </p:nvPr>
        </p:nvSpPr>
        <p:spPr/>
        <p:txBody>
          <a:bodyPr/>
          <a:lstStyle/>
          <a:p>
            <a:fld id="{F953EDBF-B52C-455F-95F9-C416B27EFE5D}"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provide a rich </a:t>
            </a:r>
            <a:r>
              <a:rPr lang="en-US" b="1" dirty="0" smtClean="0"/>
              <a:t>set of tools </a:t>
            </a:r>
            <a:r>
              <a:rPr lang="en-US" dirty="0" smtClean="0"/>
              <a:t>to control Global Illumination.</a:t>
            </a:r>
          </a:p>
          <a:p>
            <a:r>
              <a:rPr lang="en-US" dirty="0" smtClean="0"/>
              <a:t>We have </a:t>
            </a:r>
            <a:r>
              <a:rPr lang="en-US" baseline="0" dirty="0" smtClean="0"/>
              <a:t>global and time-varying </a:t>
            </a:r>
            <a:r>
              <a:rPr lang="en-US" b="0" baseline="0" dirty="0" smtClean="0"/>
              <a:t>intensity multiplier for indirect lighting.</a:t>
            </a:r>
            <a:r>
              <a:rPr lang="en-US" baseline="0" dirty="0" smtClean="0"/>
              <a:t> </a:t>
            </a:r>
          </a:p>
          <a:p>
            <a:r>
              <a:rPr lang="en-US" baseline="0" dirty="0" smtClean="0"/>
              <a:t>Also we have some additional tools.</a:t>
            </a:r>
          </a:p>
          <a:p>
            <a:r>
              <a:rPr lang="en-US" baseline="0" dirty="0" smtClean="0"/>
              <a:t>We provide per-object artistic control over global illumination </a:t>
            </a:r>
            <a:r>
              <a:rPr lang="en-US" b="1" baseline="0" dirty="0" smtClean="0"/>
              <a:t>receivers </a:t>
            </a:r>
            <a:r>
              <a:rPr lang="en-US" baseline="0" dirty="0" smtClean="0"/>
              <a:t>for both solid and transparent objects including particle effects.</a:t>
            </a:r>
          </a:p>
        </p:txBody>
      </p:sp>
      <p:sp>
        <p:nvSpPr>
          <p:cNvPr id="4" name="Slide Number Placeholder 3"/>
          <p:cNvSpPr>
            <a:spLocks noGrp="1"/>
          </p:cNvSpPr>
          <p:nvPr>
            <p:ph type="sldNum" sz="quarter" idx="10"/>
          </p:nvPr>
        </p:nvSpPr>
        <p:spPr/>
        <p:txBody>
          <a:bodyPr/>
          <a:lstStyle/>
          <a:p>
            <a:fld id="{F953EDBF-B52C-455F-95F9-C416B27EFE5D}" type="slidenum">
              <a:rPr lang="en-US" smtClean="0"/>
              <a:pPr/>
              <a:t>31</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We provide a </a:t>
            </a:r>
            <a:r>
              <a:rPr lang="en-US" b="1" baseline="0" dirty="0" smtClean="0"/>
              <a:t>per-object</a:t>
            </a:r>
            <a:r>
              <a:rPr lang="en-US" baseline="0" dirty="0" smtClean="0"/>
              <a:t> control over the bleeding </a:t>
            </a:r>
            <a:r>
              <a:rPr lang="en-US" b="1" baseline="0" dirty="0" smtClean="0"/>
              <a:t>intensity</a:t>
            </a:r>
            <a:r>
              <a:rPr lang="en-US" baseline="0" dirty="0" smtClean="0"/>
              <a:t> and </a:t>
            </a:r>
            <a:r>
              <a:rPr lang="en-US" b="1" baseline="0" dirty="0" smtClean="0"/>
              <a:t>color</a:t>
            </a:r>
            <a:r>
              <a:rPr lang="en-US" baseline="0" dirty="0" smtClean="0"/>
              <a:t>. That means that an artist can change the </a:t>
            </a:r>
            <a:r>
              <a:rPr lang="en-US" b="1" baseline="0" dirty="0" smtClean="0"/>
              <a:t>indirect color </a:t>
            </a:r>
            <a:r>
              <a:rPr lang="en-US" baseline="0" dirty="0" smtClean="0"/>
              <a:t>of an object without touching any other material parameters </a:t>
            </a:r>
            <a:r>
              <a:rPr lang="en-US" b="1" baseline="0" dirty="0" smtClean="0"/>
              <a:t>in real-time</a:t>
            </a:r>
            <a:r>
              <a:rPr lang="en-US" baseline="0" dirty="0" smtClean="0"/>
              <a:t>. You can see the example in the middle figure. The bounced color of the yellow taxi is set to green. You can see the Global Illumination effect from the taxi on the surrounding particles.</a:t>
            </a:r>
          </a:p>
          <a:p>
            <a:r>
              <a:rPr lang="en-US" baseline="0" smtClean="0"/>
              <a:t>….</a:t>
            </a:r>
            <a:endParaRPr lang="en-US" baseline="0" dirty="0" smtClean="0"/>
          </a:p>
          <a:p>
            <a:r>
              <a:rPr lang="en-US" baseline="0" dirty="0" smtClean="0"/>
              <a:t>This set of tool is provided to be sufficient and very convenient for real-time tweaking of Global Illumination effect by artists.</a:t>
            </a:r>
            <a:endParaRPr lang="en-US" dirty="0"/>
          </a:p>
        </p:txBody>
      </p:sp>
      <p:sp>
        <p:nvSpPr>
          <p:cNvPr id="4" name="Slide Number Placeholder 3"/>
          <p:cNvSpPr>
            <a:spLocks noGrp="1"/>
          </p:cNvSpPr>
          <p:nvPr>
            <p:ph type="sldNum" sz="quarter" idx="10"/>
          </p:nvPr>
        </p:nvSpPr>
        <p:spPr/>
        <p:txBody>
          <a:bodyPr/>
          <a:lstStyle/>
          <a:p>
            <a:fld id="{F953EDBF-B52C-455F-95F9-C416B27EFE5D}" type="slidenum">
              <a:rPr lang="en-US" smtClean="0"/>
              <a:pPr/>
              <a:t>32</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use Screen-Space</a:t>
            </a:r>
            <a:r>
              <a:rPr lang="en-US" baseline="0" dirty="0" smtClean="0"/>
              <a:t> Ambient Occlusion as a </a:t>
            </a:r>
            <a:r>
              <a:rPr lang="en-US" b="1" baseline="0" dirty="0" smtClean="0"/>
              <a:t>multiplicative factor </a:t>
            </a:r>
            <a:r>
              <a:rPr lang="en-US" baseline="0" dirty="0" smtClean="0"/>
              <a:t>to add more high frequency occlusion details.</a:t>
            </a:r>
          </a:p>
          <a:p>
            <a:r>
              <a:rPr lang="en-US" baseline="0" dirty="0" smtClean="0"/>
              <a:t>Also we provide our artists with </a:t>
            </a:r>
            <a:r>
              <a:rPr lang="en-US" b="1" baseline="0" dirty="0" smtClean="0"/>
              <a:t>fill lights</a:t>
            </a:r>
            <a:r>
              <a:rPr lang="en-US" baseline="0" dirty="0" smtClean="0"/>
              <a:t>, </a:t>
            </a:r>
            <a:r>
              <a:rPr lang="en-US" b="1" baseline="0" dirty="0" smtClean="0"/>
              <a:t>negative lights </a:t>
            </a:r>
            <a:r>
              <a:rPr lang="en-US" baseline="0" dirty="0" smtClean="0"/>
              <a:t>and simple </a:t>
            </a:r>
            <a:r>
              <a:rPr lang="en-US" b="1" baseline="0" dirty="0" smtClean="0"/>
              <a:t>deferred point lights </a:t>
            </a:r>
            <a:r>
              <a:rPr lang="en-US" baseline="0" dirty="0" smtClean="0"/>
              <a:t>to give them freedom in achieving the effects they want to. This becomes especially important in places or cut-scenes where an </a:t>
            </a:r>
            <a:r>
              <a:rPr lang="en-US" b="1" baseline="0" dirty="0" smtClean="0"/>
              <a:t>dramatic view </a:t>
            </a:r>
            <a:r>
              <a:rPr lang="en-US" baseline="0" dirty="0" smtClean="0"/>
              <a:t>is much more important rather than physically-correct Global Illumination effect.</a:t>
            </a:r>
          </a:p>
          <a:p>
            <a:r>
              <a:rPr lang="en-US" baseline="0" dirty="0" smtClean="0"/>
              <a:t>In addition, we augment our technique with preconvolved diffuse environment probes to approximate </a:t>
            </a:r>
            <a:r>
              <a:rPr lang="en-US" b="1" baseline="0" dirty="0" smtClean="0"/>
              <a:t>distant indirect lighting </a:t>
            </a:r>
            <a:r>
              <a:rPr lang="en-US" baseline="0" dirty="0" smtClean="0"/>
              <a:t>in outdoors. This term usually comes from huge global contributors like sky, terrain, ocean etc.</a:t>
            </a:r>
            <a:endParaRPr lang="en-US" dirty="0"/>
          </a:p>
        </p:txBody>
      </p:sp>
      <p:sp>
        <p:nvSpPr>
          <p:cNvPr id="4" name="Slide Number Placeholder 3"/>
          <p:cNvSpPr>
            <a:spLocks noGrp="1"/>
          </p:cNvSpPr>
          <p:nvPr>
            <p:ph type="sldNum" sz="quarter" idx="10"/>
          </p:nvPr>
        </p:nvSpPr>
        <p:spPr/>
        <p:txBody>
          <a:bodyPr/>
          <a:lstStyle/>
          <a:p>
            <a:fld id="{F953EDBF-B52C-455F-95F9-C416B27EFE5D}" type="slidenum">
              <a:rPr lang="en-US" smtClean="0"/>
              <a:pPr/>
              <a:t>33</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dirty="0" smtClean="0"/>
              <a:t>This is an</a:t>
            </a:r>
            <a:r>
              <a:rPr lang="de-DE" baseline="0" dirty="0" smtClean="0"/>
              <a:t> example of the simulated Global Illumination manually created by artists. In this particular case the sampling of the scene by several area light sources would take a lot of time. Moreover as light sources are very coarse spatially, it is possible to easily emulate the Illumination with several deferred point light sources with almost no performance impact.</a:t>
            </a:r>
            <a:endParaRPr lang="de-DE" dirty="0"/>
          </a:p>
        </p:txBody>
      </p:sp>
      <p:sp>
        <p:nvSpPr>
          <p:cNvPr id="4" name="Slide Number Placeholder 3"/>
          <p:cNvSpPr>
            <a:spLocks noGrp="1"/>
          </p:cNvSpPr>
          <p:nvPr>
            <p:ph type="sldNum" sz="quarter" idx="10"/>
          </p:nvPr>
        </p:nvSpPr>
        <p:spPr/>
        <p:txBody>
          <a:bodyPr/>
          <a:lstStyle/>
          <a:p>
            <a:fld id="{F953EDBF-B52C-455F-95F9-C416B27EFE5D}" type="slidenum">
              <a:rPr lang="en-US" smtClean="0"/>
              <a:pPr/>
              <a:t>34</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Cascaded Light Propagation  Volumes for Indirect Lighting</a:t>
            </a:r>
            <a:endParaRPr lang="en-US" dirty="0"/>
          </a:p>
        </p:txBody>
      </p:sp>
      <p:sp>
        <p:nvSpPr>
          <p:cNvPr id="5" name="Slide Number Placeholder 4"/>
          <p:cNvSpPr>
            <a:spLocks noGrp="1"/>
          </p:cNvSpPr>
          <p:nvPr>
            <p:ph type="sldNum" sz="quarter" idx="11"/>
          </p:nvPr>
        </p:nvSpPr>
        <p:spPr/>
        <p:txBody>
          <a:bodyPr/>
          <a:lstStyle/>
          <a:p>
            <a:fld id="{659BED56-4751-436C-A2E6-BBC7AB181967}" type="slidenum">
              <a:rPr lang="en-US" smtClean="0"/>
              <a:pPr/>
              <a:t>36</a:t>
            </a:fld>
            <a:endParaRPr lang="en-US" dirty="0"/>
          </a:p>
        </p:txBody>
      </p:sp>
    </p:spTree>
    <p:extLst>
      <p:ext uri="{BB962C8B-B14F-4D97-AF65-F5344CB8AC3E}">
        <p14:creationId xmlns:p14="http://schemas.microsoft.com/office/powerpoint/2010/main" val="27335591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smtClean="0">
                <a:solidFill>
                  <a:schemeClr val="tx1"/>
                </a:solidFill>
                <a:latin typeface="+mn-lt"/>
                <a:ea typeface="+mn-ea"/>
                <a:cs typeface="+mn-cs"/>
              </a:rPr>
              <a:t>Performance</a:t>
            </a:r>
            <a:r>
              <a:rPr lang="en-US" sz="1200" kern="1200" baseline="0" dirty="0" smtClean="0">
                <a:solidFill>
                  <a:schemeClr val="tx1"/>
                </a:solidFill>
                <a:latin typeface="+mn-lt"/>
                <a:ea typeface="+mn-ea"/>
                <a:cs typeface="+mn-cs"/>
              </a:rPr>
              <a:t> of our method is provided in this table. Note that different stages of the algorithm depend on different data, like scene complexity and screen resolution.</a:t>
            </a:r>
          </a:p>
          <a:p>
            <a:r>
              <a:rPr lang="en-US" sz="1200" kern="1200" baseline="0" dirty="0" smtClean="0">
                <a:solidFill>
                  <a:schemeClr val="tx1"/>
                </a:solidFill>
                <a:latin typeface="+mn-lt"/>
                <a:ea typeface="+mn-ea"/>
                <a:cs typeface="+mn-cs"/>
              </a:rPr>
              <a:t>This is a very important advantage for real-time technique, because it decomposes the complexity of the algorithm, providing more predictable performance.</a:t>
            </a:r>
          </a:p>
          <a:p>
            <a:r>
              <a:rPr lang="en-US" sz="1200" kern="1200" baseline="0" dirty="0" smtClean="0">
                <a:solidFill>
                  <a:schemeClr val="tx1"/>
                </a:solidFill>
                <a:latin typeface="+mn-lt"/>
                <a:ea typeface="+mn-ea"/>
                <a:cs typeface="+mn-cs"/>
              </a:rPr>
              <a:t>Notice that we can reuse the results of propagation across </a:t>
            </a:r>
            <a:r>
              <a:rPr lang="en-US" sz="1200" b="1" kern="1200" baseline="0" dirty="0" smtClean="0">
                <a:solidFill>
                  <a:schemeClr val="tx1"/>
                </a:solidFill>
                <a:latin typeface="+mn-lt"/>
                <a:ea typeface="+mn-ea"/>
                <a:cs typeface="+mn-cs"/>
              </a:rPr>
              <a:t>multiple frames.</a:t>
            </a:r>
            <a:endParaRPr lang="de-DE" b="1" dirty="0"/>
          </a:p>
        </p:txBody>
      </p:sp>
      <p:sp>
        <p:nvSpPr>
          <p:cNvPr id="4" name="Header Placeholder 3"/>
          <p:cNvSpPr>
            <a:spLocks noGrp="1"/>
          </p:cNvSpPr>
          <p:nvPr>
            <p:ph type="hdr" sz="quarter" idx="10"/>
          </p:nvPr>
        </p:nvSpPr>
        <p:spPr/>
        <p:txBody>
          <a:bodyPr/>
          <a:lstStyle/>
          <a:p>
            <a:r>
              <a:rPr lang="en-US" dirty="0" smtClean="0"/>
              <a:t>Cascaded Light Propagation  Volumes for Indirect Lighting</a:t>
            </a:r>
            <a:endParaRPr lang="en-US" dirty="0"/>
          </a:p>
        </p:txBody>
      </p:sp>
      <p:sp>
        <p:nvSpPr>
          <p:cNvPr id="5" name="Slide Number Placeholder 4"/>
          <p:cNvSpPr>
            <a:spLocks noGrp="1"/>
          </p:cNvSpPr>
          <p:nvPr>
            <p:ph type="sldNum" sz="quarter" idx="11"/>
          </p:nvPr>
        </p:nvSpPr>
        <p:spPr/>
        <p:txBody>
          <a:bodyPr/>
          <a:lstStyle/>
          <a:p>
            <a:fld id="{659BED56-4751-436C-A2E6-BBC7AB181967}" type="slidenum">
              <a:rPr lang="en-US" smtClean="0"/>
              <a:pPr/>
              <a:t>37</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We regenerate GI data </a:t>
            </a:r>
            <a:r>
              <a:rPr lang="en-US" sz="1200" b="1" kern="1200" baseline="0" dirty="0" smtClean="0">
                <a:solidFill>
                  <a:schemeClr val="tx1"/>
                </a:solidFill>
                <a:latin typeface="+mn-lt"/>
                <a:ea typeface="+mn-ea"/>
                <a:cs typeface="+mn-cs"/>
              </a:rPr>
              <a:t>once per 5 frames</a:t>
            </a:r>
            <a:r>
              <a:rPr lang="en-US" sz="1200" b="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which is proved to be enough) and fade in new results smoothly.</a:t>
            </a:r>
          </a:p>
          <a:p>
            <a:r>
              <a:rPr lang="en-US" sz="1200" kern="1200" baseline="0" dirty="0" smtClean="0">
                <a:solidFill>
                  <a:schemeClr val="tx1"/>
                </a:solidFill>
                <a:latin typeface="+mn-lt"/>
                <a:ea typeface="+mn-ea"/>
                <a:cs typeface="+mn-cs"/>
              </a:rPr>
              <a:t>Also we do a reprojection from the old LPV to the new LPV in case of intensive camera movements.</a:t>
            </a:r>
            <a:endParaRPr lang="de-DE" dirty="0"/>
          </a:p>
        </p:txBody>
      </p:sp>
      <p:sp>
        <p:nvSpPr>
          <p:cNvPr id="4" name="Header Placeholder 3"/>
          <p:cNvSpPr>
            <a:spLocks noGrp="1"/>
          </p:cNvSpPr>
          <p:nvPr>
            <p:ph type="hdr" sz="quarter" idx="10"/>
          </p:nvPr>
        </p:nvSpPr>
        <p:spPr/>
        <p:txBody>
          <a:bodyPr/>
          <a:lstStyle/>
          <a:p>
            <a:r>
              <a:rPr lang="en-US" dirty="0" smtClean="0"/>
              <a:t>Cascaded Light Propagation  Volumes for Indirect Lighting</a:t>
            </a:r>
            <a:endParaRPr lang="en-US" dirty="0"/>
          </a:p>
        </p:txBody>
      </p:sp>
      <p:sp>
        <p:nvSpPr>
          <p:cNvPr id="5" name="Slide Number Placeholder 4"/>
          <p:cNvSpPr>
            <a:spLocks noGrp="1"/>
          </p:cNvSpPr>
          <p:nvPr>
            <p:ph type="sldNum" sz="quarter" idx="11"/>
          </p:nvPr>
        </p:nvSpPr>
        <p:spPr/>
        <p:txBody>
          <a:bodyPr/>
          <a:lstStyle/>
          <a:p>
            <a:fld id="{659BED56-4751-436C-A2E6-BBC7AB181967}" type="slidenum">
              <a:rPr lang="en-US" smtClean="0"/>
              <a:pPr/>
              <a:t>38</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We presented an efficient method for the rendering of plausible indirect lighting in fully dynamic, complex scenes in real-time that uses volumetric representations of the light and geometry in a scene.</a:t>
            </a:r>
          </a:p>
          <a:p>
            <a:r>
              <a:rPr lang="en-GB" sz="1200" b="0" i="0" u="none" strike="noStrike" kern="1200" baseline="0" dirty="0" smtClean="0">
                <a:solidFill>
                  <a:schemeClr val="tx1"/>
                </a:solidFill>
                <a:latin typeface="+mn-lt"/>
                <a:ea typeface="+mn-ea"/>
                <a:cs typeface="+mn-cs"/>
              </a:rPr>
              <a:t>We demonstrated our method in various real game scenes in combination with wide-spread real-time rendering techniques.</a:t>
            </a:r>
            <a:endParaRPr lang="en-US" dirty="0"/>
          </a:p>
        </p:txBody>
      </p:sp>
      <p:sp>
        <p:nvSpPr>
          <p:cNvPr id="4" name="Header Placeholder 3"/>
          <p:cNvSpPr>
            <a:spLocks noGrp="1"/>
          </p:cNvSpPr>
          <p:nvPr>
            <p:ph type="hdr" sz="quarter" idx="10"/>
          </p:nvPr>
        </p:nvSpPr>
        <p:spPr/>
        <p:txBody>
          <a:bodyPr/>
          <a:lstStyle/>
          <a:p>
            <a:r>
              <a:rPr lang="en-US" dirty="0" smtClean="0"/>
              <a:t>Cascaded Light Propagation  Volumes for Indirect Lighting</a:t>
            </a:r>
            <a:endParaRPr lang="en-US" dirty="0"/>
          </a:p>
        </p:txBody>
      </p:sp>
      <p:sp>
        <p:nvSpPr>
          <p:cNvPr id="5" name="Slide Number Placeholder 4"/>
          <p:cNvSpPr>
            <a:spLocks noGrp="1"/>
          </p:cNvSpPr>
          <p:nvPr>
            <p:ph type="sldNum" sz="quarter" idx="11"/>
          </p:nvPr>
        </p:nvSpPr>
        <p:spPr/>
        <p:txBody>
          <a:bodyPr/>
          <a:lstStyle/>
          <a:p>
            <a:fld id="{659BED56-4751-436C-A2E6-BBC7AB181967}" type="slidenum">
              <a:rPr lang="en-US" smtClean="0"/>
              <a:pPr/>
              <a:t>39</a:t>
            </a:fld>
            <a:endParaRPr lang="en-US" dirty="0"/>
          </a:p>
        </p:txBody>
      </p:sp>
    </p:spTree>
    <p:extLst>
      <p:ext uri="{BB962C8B-B14F-4D97-AF65-F5344CB8AC3E}">
        <p14:creationId xmlns:p14="http://schemas.microsoft.com/office/powerpoint/2010/main" val="28754594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 like to acknowledge</a:t>
            </a:r>
            <a:r>
              <a:rPr lang="en-US" baseline="0" dirty="0" smtClean="0"/>
              <a:t> the whole Crytek team for their support and especially Tiago Sousa and Pierre-Yves Donzallaz for their help.</a:t>
            </a:r>
            <a:endParaRPr lang="en-GB" dirty="0"/>
          </a:p>
        </p:txBody>
      </p:sp>
      <p:sp>
        <p:nvSpPr>
          <p:cNvPr id="4" name="Slide Number Placeholder 3"/>
          <p:cNvSpPr>
            <a:spLocks noGrp="1"/>
          </p:cNvSpPr>
          <p:nvPr>
            <p:ph type="sldNum" sz="quarter" idx="10"/>
          </p:nvPr>
        </p:nvSpPr>
        <p:spPr/>
        <p:txBody>
          <a:bodyPr/>
          <a:lstStyle/>
          <a:p>
            <a:fld id="{F953EDBF-B52C-455F-95F9-C416B27EFE5D}" type="slidenum">
              <a:rPr lang="en-US" smtClean="0"/>
              <a:pPr/>
              <a:t>40</a:t>
            </a:fld>
            <a:endParaRPr lang="en-US" dirty="0"/>
          </a:p>
        </p:txBody>
      </p:sp>
    </p:spTree>
    <p:extLst>
      <p:ext uri="{BB962C8B-B14F-4D97-AF65-F5344CB8AC3E}">
        <p14:creationId xmlns:p14="http://schemas.microsoft.com/office/powerpoint/2010/main" val="2265192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Global Illumination is an</a:t>
            </a:r>
            <a:r>
              <a:rPr lang="en-US" baseline="0" dirty="0" smtClean="0"/>
              <a:t> integral part of the most of the state-of-the-art games and engines. </a:t>
            </a:r>
          </a:p>
          <a:p>
            <a:r>
              <a:rPr lang="en-US" baseline="0" dirty="0" smtClean="0"/>
              <a:t>It obviously enriches the picture and adds to the image quality and its perception.</a:t>
            </a:r>
          </a:p>
          <a:p>
            <a:r>
              <a:rPr lang="en-US" baseline="0" dirty="0" smtClean="0"/>
              <a:t>Inherently, it is very important to provide a plausible picture to a gamer to deliver a better gaming experience.</a:t>
            </a:r>
          </a:p>
        </p:txBody>
      </p:sp>
      <p:sp>
        <p:nvSpPr>
          <p:cNvPr id="4" name="Slide Number Placeholder 3"/>
          <p:cNvSpPr>
            <a:spLocks noGrp="1"/>
          </p:cNvSpPr>
          <p:nvPr>
            <p:ph type="sldNum" sz="quarter" idx="10"/>
          </p:nvPr>
        </p:nvSpPr>
        <p:spPr/>
        <p:txBody>
          <a:bodyPr/>
          <a:lstStyle/>
          <a:p>
            <a:fld id="{F953EDBF-B52C-455F-95F9-C416B27EFE5D}"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majority of current games and game engines</a:t>
            </a:r>
            <a:r>
              <a:rPr lang="en-US" baseline="0" dirty="0" smtClean="0"/>
              <a:t> use approaches with precomputed global illumination. That imposes some inherent limitations, like static lighting conditions and/or static objects. Due to this fact the game development process becomes more complicated and consequently lowers the gaming experience.</a:t>
            </a:r>
          </a:p>
          <a:p>
            <a:r>
              <a:rPr lang="en-US" baseline="0" dirty="0" smtClean="0"/>
              <a:t>We always position our engine as an precomputations-free game engine. We provide physically based phenomenon like dynamic time of day changes and objects’ breakability to enrich gaming experience and simplify game production process.</a:t>
            </a:r>
          </a:p>
          <a:p>
            <a:r>
              <a:rPr lang="en-US" baseline="0" dirty="0" smtClean="0"/>
              <a:t>That forced us to drop many precomputation-based global illumination approaches, such as Lightmaps and Precomputed Radiance Transfer.</a:t>
            </a:r>
          </a:p>
          <a:p>
            <a:r>
              <a:rPr lang="en-US" baseline="0" dirty="0" smtClean="0"/>
              <a:t>However we came up with a  brand-new technique that suits our purposes and has very good characteristics for real-time gaming graphics.</a:t>
            </a:r>
            <a:endParaRPr lang="en-US" dirty="0"/>
          </a:p>
        </p:txBody>
      </p:sp>
      <p:sp>
        <p:nvSpPr>
          <p:cNvPr id="4" name="Slide Number Placeholder 3"/>
          <p:cNvSpPr>
            <a:spLocks noGrp="1"/>
          </p:cNvSpPr>
          <p:nvPr>
            <p:ph type="sldNum" sz="quarter" idx="10"/>
          </p:nvPr>
        </p:nvSpPr>
        <p:spPr/>
        <p:txBody>
          <a:bodyPr/>
          <a:lstStyle/>
          <a:p>
            <a:fld id="{F953EDBF-B52C-455F-95F9-C416B27EFE5D}"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screenshots from the upcoming blockbuster Crysis 2. Notice the indirect illumination</a:t>
            </a:r>
            <a:r>
              <a:rPr lang="en-US" baseline="0" dirty="0" smtClean="0"/>
              <a:t> on columns and flowerbeds.</a:t>
            </a:r>
            <a:endParaRPr lang="en-US" dirty="0"/>
          </a:p>
        </p:txBody>
      </p:sp>
      <p:sp>
        <p:nvSpPr>
          <p:cNvPr id="4" name="Slide Number Placeholder 3"/>
          <p:cNvSpPr>
            <a:spLocks noGrp="1"/>
          </p:cNvSpPr>
          <p:nvPr>
            <p:ph type="sldNum" sz="quarter" idx="10"/>
          </p:nvPr>
        </p:nvSpPr>
        <p:spPr/>
        <p:txBody>
          <a:bodyPr/>
          <a:lstStyle/>
          <a:p>
            <a:fld id="{F953EDBF-B52C-455F-95F9-C416B27EFE5D}"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left bottom part demonstrates</a:t>
            </a:r>
            <a:r>
              <a:rPr lang="en-US" baseline="0" dirty="0" smtClean="0"/>
              <a:t> the same scene with </a:t>
            </a:r>
            <a:r>
              <a:rPr lang="en-US" b="1" baseline="0" dirty="0" smtClean="0"/>
              <a:t>constant ambient term </a:t>
            </a:r>
            <a:r>
              <a:rPr lang="en-US" b="0" baseline="0" dirty="0" smtClean="0"/>
              <a:t>to emphasize the difference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953EDBF-B52C-455F-95F9-C416B27EFE5D}"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Consider the primary light source emanating </a:t>
            </a:r>
            <a:r>
              <a:rPr lang="en-US" b="1" dirty="0" smtClean="0"/>
              <a:t>light rays</a:t>
            </a:r>
            <a:r>
              <a:rPr lang="en-US" dirty="0" smtClean="0"/>
              <a:t>. </a:t>
            </a:r>
          </a:p>
          <a:p>
            <a:r>
              <a:rPr lang="en-US" dirty="0" smtClean="0"/>
              <a:t>Assuming</a:t>
            </a:r>
            <a:r>
              <a:rPr lang="en-US" baseline="0" dirty="0" smtClean="0"/>
              <a:t> the whole scene consists of </a:t>
            </a:r>
            <a:r>
              <a:rPr lang="en-US" b="1" baseline="0" dirty="0" smtClean="0"/>
              <a:t>only diffuse surfaces</a:t>
            </a:r>
            <a:r>
              <a:rPr lang="en-US" baseline="0" dirty="0" smtClean="0"/>
              <a:t>.</a:t>
            </a:r>
          </a:p>
          <a:p>
            <a:r>
              <a:rPr lang="en-US" baseline="0" dirty="0" smtClean="0"/>
              <a:t>Each ray excites a secondary emission of </a:t>
            </a:r>
            <a:r>
              <a:rPr lang="en-US" b="1" baseline="0" dirty="0" smtClean="0"/>
              <a:t>bounced radiance</a:t>
            </a:r>
            <a:r>
              <a:rPr lang="en-US" baseline="0" dirty="0" smtClean="0"/>
              <a:t> along a visible hemisphere of surface element.</a:t>
            </a:r>
            <a:endParaRPr lang="en-US" dirty="0" smtClean="0"/>
          </a:p>
          <a:p>
            <a:r>
              <a:rPr lang="en-US" dirty="0" smtClean="0"/>
              <a:t>We introduce a </a:t>
            </a:r>
            <a:r>
              <a:rPr lang="en-US" b="1" dirty="0" smtClean="0"/>
              <a:t>regular 3D grid</a:t>
            </a:r>
            <a:r>
              <a:rPr lang="en-US" b="0" dirty="0" smtClean="0"/>
              <a:t>.</a:t>
            </a:r>
            <a:endParaRPr lang="en-US" b="1" dirty="0" smtClean="0"/>
          </a:p>
          <a:p>
            <a:r>
              <a:rPr lang="en-US" b="1" dirty="0" smtClean="0"/>
              <a:t>Approximate </a:t>
            </a:r>
            <a:r>
              <a:rPr lang="en-US" dirty="0" smtClean="0"/>
              <a:t>the bounced radiance by </a:t>
            </a:r>
            <a:r>
              <a:rPr lang="en-US" b="0" dirty="0" smtClean="0"/>
              <a:t>this grid.</a:t>
            </a:r>
          </a:p>
          <a:p>
            <a:r>
              <a:rPr lang="en-US" b="1" dirty="0" smtClean="0"/>
              <a:t>Accumulate </a:t>
            </a:r>
            <a:r>
              <a:rPr lang="en-US" dirty="0" smtClean="0"/>
              <a:t>all the bounced results inside</a:t>
            </a:r>
            <a:r>
              <a:rPr lang="en-US" baseline="0" dirty="0" smtClean="0"/>
              <a:t> of each cell into that cell.</a:t>
            </a:r>
          </a:p>
          <a:p>
            <a:r>
              <a:rPr lang="en-US" baseline="0" dirty="0" smtClean="0"/>
              <a:t>Thus we have an </a:t>
            </a:r>
            <a:r>
              <a:rPr lang="en-US" b="1" baseline="0" dirty="0" smtClean="0"/>
              <a:t>initial </a:t>
            </a:r>
            <a:r>
              <a:rPr lang="en-US" baseline="0" dirty="0" smtClean="0"/>
              <a:t>accumulated indirect radiance distribution.</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After we’ve got the initial reflected</a:t>
            </a:r>
            <a:r>
              <a:rPr lang="en-US" b="0" baseline="0" dirty="0" smtClean="0"/>
              <a:t> light distribution in the grid, we </a:t>
            </a:r>
            <a:r>
              <a:rPr lang="en-US" b="1" baseline="0" dirty="0" smtClean="0"/>
              <a:t>p</a:t>
            </a:r>
            <a:r>
              <a:rPr lang="en-US" b="1" dirty="0" smtClean="0"/>
              <a:t>ropagate </a:t>
            </a:r>
            <a:r>
              <a:rPr lang="en-US" dirty="0" smtClean="0"/>
              <a:t>the radiance iteratively around</a:t>
            </a:r>
            <a:r>
              <a:rPr lang="en-US" baseline="0" dirty="0" smtClean="0"/>
              <a:t> the 3D grid until the </a:t>
            </a:r>
            <a:r>
              <a:rPr lang="en-US" b="1" baseline="0" dirty="0" smtClean="0"/>
              <a:t>light passes the entire grid</a:t>
            </a:r>
            <a:r>
              <a:rPr lang="en-US" b="0" baseline="0" dirty="0" smtClean="0"/>
              <a:t>.</a:t>
            </a:r>
            <a:endParaRPr lang="en-US" b="0" dirty="0" smtClean="0"/>
          </a:p>
          <a:p>
            <a:r>
              <a:rPr lang="en-US" dirty="0" smtClean="0"/>
              <a:t>Several highlights</a:t>
            </a:r>
            <a:r>
              <a:rPr lang="en-US" baseline="0" dirty="0" smtClean="0"/>
              <a:t> of the idea:</a:t>
            </a:r>
          </a:p>
          <a:p>
            <a:pPr>
              <a:buFontTx/>
              <a:buChar char="-"/>
            </a:pPr>
            <a:r>
              <a:rPr lang="en-US" baseline="0" dirty="0" smtClean="0"/>
              <a:t>We use a </a:t>
            </a:r>
            <a:r>
              <a:rPr lang="en-US" b="1" baseline="0" dirty="0" smtClean="0"/>
              <a:t>many-lights</a:t>
            </a:r>
            <a:r>
              <a:rPr lang="en-US" baseline="0" dirty="0" smtClean="0"/>
              <a:t> approach for approximation of reflected light</a:t>
            </a:r>
          </a:p>
          <a:p>
            <a:pPr marL="0" marR="0" indent="0" algn="l" defTabSz="914400" rtl="0" eaLnBrk="1" fontAlgn="auto" latinLnBrk="0" hangingPunct="1">
              <a:lnSpc>
                <a:spcPct val="100000"/>
              </a:lnSpc>
              <a:spcBef>
                <a:spcPts val="0"/>
              </a:spcBef>
              <a:spcAft>
                <a:spcPts val="0"/>
              </a:spcAft>
              <a:buClrTx/>
              <a:buSzTx/>
              <a:buFontTx/>
              <a:buChar char="-"/>
              <a:tabLst/>
              <a:defRPr/>
            </a:pPr>
            <a:r>
              <a:rPr lang="en-US" baseline="0" dirty="0" smtClean="0"/>
              <a:t> Also we use a regular </a:t>
            </a:r>
            <a:r>
              <a:rPr lang="en-US" b="1" baseline="0" dirty="0" smtClean="0"/>
              <a:t>3D grid</a:t>
            </a:r>
            <a:r>
              <a:rPr lang="en-US" b="0" baseline="0" dirty="0" smtClean="0"/>
              <a:t> to </a:t>
            </a:r>
            <a:r>
              <a:rPr lang="en-US" baseline="0" dirty="0" smtClean="0"/>
              <a:t>approximate lighting in 3D world space</a:t>
            </a:r>
            <a:r>
              <a:rPr lang="en-US" b="0" baseline="0" dirty="0" smtClean="0"/>
              <a:t> and use sampled lit surfaces to initialize the 3D grid with the initial lighting distribution.</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 </a:t>
            </a:r>
            <a:r>
              <a:rPr lang="en-US" b="0" baseline="0" dirty="0" smtClean="0"/>
              <a:t>We use a few bands of </a:t>
            </a:r>
            <a:r>
              <a:rPr lang="en-US" b="1" baseline="0" dirty="0" smtClean="0"/>
              <a:t>SH basis</a:t>
            </a:r>
            <a:r>
              <a:rPr lang="en-US" baseline="0" dirty="0" smtClean="0"/>
              <a:t> to approximate lighting in angular space</a:t>
            </a:r>
          </a:p>
          <a:p>
            <a:pPr>
              <a:buFontTx/>
              <a:buNone/>
            </a:pPr>
            <a:r>
              <a:rPr lang="en-US" b="0" baseline="0" dirty="0" smtClean="0"/>
              <a:t>- The i</a:t>
            </a:r>
            <a:r>
              <a:rPr lang="en-US" b="1" baseline="0" dirty="0" smtClean="0"/>
              <a:t>terative light propagation approach </a:t>
            </a:r>
            <a:r>
              <a:rPr lang="en-US" b="0" baseline="0" dirty="0" smtClean="0"/>
              <a:t>lowers down the rendering complexity of many secondary lights.</a:t>
            </a:r>
          </a:p>
          <a:p>
            <a:endParaRPr lang="en-US" dirty="0"/>
          </a:p>
        </p:txBody>
      </p:sp>
      <p:sp>
        <p:nvSpPr>
          <p:cNvPr id="4" name="Slide Number Placeholder 3"/>
          <p:cNvSpPr>
            <a:spLocks noGrp="1"/>
          </p:cNvSpPr>
          <p:nvPr>
            <p:ph type="sldNum" sz="quarter" idx="10"/>
          </p:nvPr>
        </p:nvSpPr>
        <p:spPr/>
        <p:txBody>
          <a:bodyPr/>
          <a:lstStyle/>
          <a:p>
            <a:fld id="{F953EDBF-B52C-455F-95F9-C416B27EFE5D}" type="slidenum">
              <a:rPr lang="en-US" smtClean="0"/>
              <a:pPr/>
              <a:t>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Point cloud produced by direct illumination of a single light source could be flattened into 2D map in light’s space. We use Reflective Shadow</a:t>
            </a:r>
            <a:r>
              <a:rPr lang="en-US" baseline="0" dirty="0" smtClean="0"/>
              <a:t> Maps to sample lit surfaces.</a:t>
            </a:r>
            <a:endParaRPr lang="en-US" dirty="0" smtClean="0"/>
          </a:p>
          <a:p>
            <a:r>
              <a:rPr lang="en-US" b="1" dirty="0" smtClean="0">
                <a:solidFill>
                  <a:srgbClr val="FF0000"/>
                </a:solidFill>
              </a:rPr>
              <a:t>Reflective Shadow Maps </a:t>
            </a:r>
            <a:r>
              <a:rPr lang="en-US" dirty="0" smtClean="0">
                <a:solidFill>
                  <a:srgbClr val="FF0000"/>
                </a:solidFill>
              </a:rPr>
              <a:t>are an extension of shadow maps and store not only </a:t>
            </a:r>
            <a:r>
              <a:rPr lang="en-US" b="1" dirty="0" smtClean="0">
                <a:solidFill>
                  <a:srgbClr val="FF0000"/>
                </a:solidFill>
              </a:rPr>
              <a:t>depth</a:t>
            </a:r>
            <a:r>
              <a:rPr lang="en-US" dirty="0" smtClean="0">
                <a:solidFill>
                  <a:srgbClr val="FF0000"/>
                </a:solidFill>
              </a:rPr>
              <a:t>, but also </a:t>
            </a:r>
            <a:r>
              <a:rPr lang="en-US" b="1" dirty="0" smtClean="0">
                <a:solidFill>
                  <a:srgbClr val="FF0000"/>
                </a:solidFill>
              </a:rPr>
              <a:t>normal and reflected flux</a:t>
            </a:r>
            <a:r>
              <a:rPr lang="en-US" dirty="0" smtClean="0">
                <a:solidFill>
                  <a:srgbClr val="FF0000"/>
                </a:solidFill>
              </a:rPr>
              <a:t> of the surface seen from the light source.</a:t>
            </a:r>
          </a:p>
          <a:p>
            <a:r>
              <a:rPr lang="en-US" dirty="0" smtClean="0">
                <a:solidFill>
                  <a:srgbClr val="FF0000"/>
                </a:solidFill>
              </a:rPr>
              <a:t>This is essentially</a:t>
            </a:r>
            <a:r>
              <a:rPr lang="en-US" baseline="0" dirty="0" smtClean="0">
                <a:solidFill>
                  <a:srgbClr val="FF0000"/>
                </a:solidFill>
              </a:rPr>
              <a:t> a very </a:t>
            </a:r>
            <a:r>
              <a:rPr lang="en-US" b="1" baseline="0" dirty="0" smtClean="0">
                <a:solidFill>
                  <a:srgbClr val="FF0000"/>
                </a:solidFill>
              </a:rPr>
              <a:t>fast </a:t>
            </a:r>
            <a:r>
              <a:rPr lang="en-US" baseline="0" dirty="0" smtClean="0">
                <a:solidFill>
                  <a:srgbClr val="FF0000"/>
                </a:solidFill>
              </a:rPr>
              <a:t>method to sample </a:t>
            </a:r>
            <a:r>
              <a:rPr lang="en-US" b="1" baseline="0" dirty="0" smtClean="0">
                <a:solidFill>
                  <a:srgbClr val="FF0000"/>
                </a:solidFill>
              </a:rPr>
              <a:t>lit surfaces</a:t>
            </a:r>
            <a:r>
              <a:rPr lang="en-US" baseline="0" dirty="0" smtClean="0">
                <a:solidFill>
                  <a:srgbClr val="FF0000"/>
                </a:solidFill>
              </a:rPr>
              <a:t> of the scene </a:t>
            </a:r>
            <a:r>
              <a:rPr lang="en-US" b="1" baseline="0" dirty="0" smtClean="0">
                <a:solidFill>
                  <a:srgbClr val="FF0000"/>
                </a:solidFill>
              </a:rPr>
              <a:t>on GPU</a:t>
            </a:r>
            <a:r>
              <a:rPr lang="en-US" baseline="0" dirty="0" smtClean="0">
                <a:solidFill>
                  <a:srgbClr val="FF0000"/>
                </a:solidFill>
              </a:rPr>
              <a:t>.</a:t>
            </a:r>
            <a:endParaRPr lang="en-US" dirty="0" smtClean="0">
              <a:solidFill>
                <a:srgbClr val="FF0000"/>
              </a:solidFill>
            </a:endParaRPr>
          </a:p>
          <a:p>
            <a:r>
              <a:rPr lang="en-US" dirty="0" smtClean="0">
                <a:solidFill>
                  <a:srgbClr val="FF0000"/>
                </a:solidFill>
              </a:rPr>
              <a:t>All pixels of such a shadow map can bee seen as </a:t>
            </a:r>
            <a:r>
              <a:rPr lang="en-US" b="1" dirty="0" smtClean="0">
                <a:solidFill>
                  <a:srgbClr val="FF0000"/>
                </a:solidFill>
              </a:rPr>
              <a:t>indirect light sources </a:t>
            </a:r>
            <a:r>
              <a:rPr lang="en-US" dirty="0" smtClean="0">
                <a:solidFill>
                  <a:srgbClr val="FF0000"/>
                </a:solidFill>
              </a:rPr>
              <a:t>that generate the one-bounce indirect illumination in a </a:t>
            </a:r>
            <a:r>
              <a:rPr lang="de-DE" dirty="0" smtClean="0">
                <a:solidFill>
                  <a:srgbClr val="FF0000"/>
                </a:solidFill>
              </a:rPr>
              <a:t>scene, similarly to Instant Radiosity</a:t>
            </a:r>
            <a:r>
              <a:rPr lang="de-DE" baseline="0" dirty="0" smtClean="0">
                <a:solidFill>
                  <a:srgbClr val="FF0000"/>
                </a:solidFill>
              </a:rPr>
              <a:t> approach</a:t>
            </a:r>
            <a:r>
              <a:rPr lang="de-DE" dirty="0" smtClean="0">
                <a:solidFill>
                  <a:srgbClr val="FF0000"/>
                </a:solidFill>
              </a:rPr>
              <a:t>.</a:t>
            </a:r>
            <a:endParaRPr lang="en-US"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F953EDBF-B52C-455F-95F9-C416B27EFE5D}" type="slidenum">
              <a:rPr lang="en-US" smtClean="0"/>
              <a:pPr/>
              <a:t>10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8/7/2010</a:t>
            </a:fld>
            <a:endParaRPr lang="en-US" dirty="0"/>
          </a:p>
        </p:txBody>
      </p:sp>
      <p:sp>
        <p:nvSpPr>
          <p:cNvPr id="5" name="Footer Placeholder 4"/>
          <p:cNvSpPr>
            <a:spLocks noGrp="1"/>
          </p:cNvSpPr>
          <p:nvPr>
            <p:ph type="ftr" sz="quarter" idx="11"/>
          </p:nvPr>
        </p:nvSpPr>
        <p:spPr/>
        <p:txBody>
          <a:bodyPr/>
          <a:lstStyle>
            <a:lvl1pPr>
              <a:defRPr b="0"/>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8/7/2010</a:t>
            </a:fld>
            <a:endParaRPr lang="en-US" dirty="0"/>
          </a:p>
        </p:txBody>
      </p:sp>
      <p:sp>
        <p:nvSpPr>
          <p:cNvPr id="5" name="Footer Placeholder 4"/>
          <p:cNvSpPr>
            <a:spLocks noGrp="1"/>
          </p:cNvSpPr>
          <p:nvPr>
            <p:ph type="ftr" sz="quarter" idx="11"/>
          </p:nvPr>
        </p:nvSpPr>
        <p:spPr/>
        <p:txBody>
          <a:bodyPr/>
          <a:lstStyle>
            <a:lvl1pPr>
              <a:defRPr b="0"/>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8/7/2010</a:t>
            </a:fld>
            <a:endParaRPr lang="en-US" dirty="0"/>
          </a:p>
        </p:txBody>
      </p:sp>
      <p:sp>
        <p:nvSpPr>
          <p:cNvPr id="5" name="Footer Placeholder 4"/>
          <p:cNvSpPr>
            <a:spLocks noGrp="1"/>
          </p:cNvSpPr>
          <p:nvPr>
            <p:ph type="ftr" sz="quarter" idx="11"/>
          </p:nvPr>
        </p:nvSpPr>
        <p:spPr/>
        <p:txBody>
          <a:bodyPr/>
          <a:lstStyle>
            <a:lvl1pPr>
              <a:defRPr b="0"/>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8/7/2010</a:t>
            </a:fld>
            <a:endParaRPr lang="en-US" dirty="0"/>
          </a:p>
        </p:txBody>
      </p:sp>
      <p:sp>
        <p:nvSpPr>
          <p:cNvPr id="5" name="Footer Placeholder 4"/>
          <p:cNvSpPr>
            <a:spLocks noGrp="1"/>
          </p:cNvSpPr>
          <p:nvPr>
            <p:ph type="ftr" sz="quarter" idx="11"/>
          </p:nvPr>
        </p:nvSpPr>
        <p:spPr/>
        <p:txBody>
          <a:bodyPr/>
          <a:lstStyle>
            <a:lvl1pPr>
              <a:defRPr b="0"/>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8/7/2010</a:t>
            </a:fld>
            <a:endParaRPr lang="en-US" dirty="0"/>
          </a:p>
        </p:txBody>
      </p:sp>
      <p:sp>
        <p:nvSpPr>
          <p:cNvPr id="5" name="Footer Placeholder 4"/>
          <p:cNvSpPr>
            <a:spLocks noGrp="1"/>
          </p:cNvSpPr>
          <p:nvPr>
            <p:ph type="ftr" sz="quarter" idx="11"/>
          </p:nvPr>
        </p:nvSpPr>
        <p:spPr/>
        <p:txBody>
          <a:bodyPr/>
          <a:lstStyle>
            <a:lvl1pPr>
              <a:defRPr b="0"/>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1D8BD707-D9CF-40AE-B4C6-C98DA3205C09}" type="datetimeFigureOut">
              <a:rPr lang="en-US" smtClean="0"/>
              <a:pPr/>
              <a:t>8/7/2010</a:t>
            </a:fld>
            <a:endParaRPr lang="en-US" dirty="0"/>
          </a:p>
        </p:txBody>
      </p:sp>
      <p:sp>
        <p:nvSpPr>
          <p:cNvPr id="6" name="Footer Placeholder 4"/>
          <p:cNvSpPr>
            <a:spLocks noGrp="1"/>
          </p:cNvSpPr>
          <p:nvPr>
            <p:ph type="ftr" sz="quarter" idx="11"/>
          </p:nvPr>
        </p:nvSpPr>
        <p:spPr/>
        <p:txBody>
          <a:bodyPr/>
          <a:lstStyle>
            <a:lvl1pPr>
              <a:defRPr b="0"/>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1D8BD707-D9CF-40AE-B4C6-C98DA3205C09}" type="datetimeFigureOut">
              <a:rPr lang="en-US" smtClean="0"/>
              <a:pPr/>
              <a:t>8/7/2010</a:t>
            </a:fld>
            <a:endParaRPr lang="en-US" dirty="0"/>
          </a:p>
        </p:txBody>
      </p:sp>
      <p:sp>
        <p:nvSpPr>
          <p:cNvPr id="8" name="Footer Placeholder 4"/>
          <p:cNvSpPr>
            <a:spLocks noGrp="1"/>
          </p:cNvSpPr>
          <p:nvPr>
            <p:ph type="ftr" sz="quarter" idx="11"/>
          </p:nvPr>
        </p:nvSpPr>
        <p:spPr/>
        <p:txBody>
          <a:bodyPr/>
          <a:lstStyle>
            <a:lvl1pPr>
              <a:defRPr b="0"/>
            </a:lvl1pPr>
          </a:lstStyle>
          <a:p>
            <a:endParaRPr lang="en-US" dirty="0"/>
          </a:p>
        </p:txBody>
      </p:sp>
      <p:sp>
        <p:nvSpPr>
          <p:cNvPr id="9"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1D8BD707-D9CF-40AE-B4C6-C98DA3205C09}" type="datetimeFigureOut">
              <a:rPr lang="en-US" smtClean="0"/>
              <a:pPr/>
              <a:t>8/7/2010</a:t>
            </a:fld>
            <a:endParaRPr lang="en-US" dirty="0"/>
          </a:p>
        </p:txBody>
      </p:sp>
      <p:sp>
        <p:nvSpPr>
          <p:cNvPr id="4" name="Footer Placeholder 4"/>
          <p:cNvSpPr>
            <a:spLocks noGrp="1"/>
          </p:cNvSpPr>
          <p:nvPr>
            <p:ph type="ftr" sz="quarter" idx="11"/>
          </p:nvPr>
        </p:nvSpPr>
        <p:spPr/>
        <p:txBody>
          <a:bodyPr/>
          <a:lstStyle>
            <a:lvl1pPr>
              <a:defRPr b="0"/>
            </a:lvl1pPr>
          </a:lstStyle>
          <a:p>
            <a:endParaRPr lang="en-US" dirty="0"/>
          </a:p>
        </p:txBody>
      </p:sp>
      <p:sp>
        <p:nvSpPr>
          <p:cNvPr id="5"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D8BD707-D9CF-40AE-B4C6-C98DA3205C09}" type="datetimeFigureOut">
              <a:rPr lang="en-US" smtClean="0"/>
              <a:pPr/>
              <a:t>8/7/2010</a:t>
            </a:fld>
            <a:endParaRPr lang="en-US" dirty="0"/>
          </a:p>
        </p:txBody>
      </p:sp>
      <p:sp>
        <p:nvSpPr>
          <p:cNvPr id="3" name="Footer Placeholder 4"/>
          <p:cNvSpPr>
            <a:spLocks noGrp="1"/>
          </p:cNvSpPr>
          <p:nvPr>
            <p:ph type="ftr" sz="quarter" idx="11"/>
          </p:nvPr>
        </p:nvSpPr>
        <p:spPr/>
        <p:txBody>
          <a:bodyPr/>
          <a:lstStyle>
            <a:lvl1pPr>
              <a:defRPr b="0"/>
            </a:lvl1pPr>
          </a:lstStyle>
          <a:p>
            <a:endParaRPr lang="en-US" dirty="0"/>
          </a:p>
        </p:txBody>
      </p:sp>
      <p:sp>
        <p:nvSpPr>
          <p:cNvPr id="4"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1D8BD707-D9CF-40AE-B4C6-C98DA3205C09}" type="datetimeFigureOut">
              <a:rPr lang="en-US" smtClean="0"/>
              <a:pPr/>
              <a:t>8/7/2010</a:t>
            </a:fld>
            <a:endParaRPr lang="en-US" dirty="0"/>
          </a:p>
        </p:txBody>
      </p:sp>
      <p:sp>
        <p:nvSpPr>
          <p:cNvPr id="6" name="Footer Placeholder 4"/>
          <p:cNvSpPr>
            <a:spLocks noGrp="1"/>
          </p:cNvSpPr>
          <p:nvPr>
            <p:ph type="ftr" sz="quarter" idx="11"/>
          </p:nvPr>
        </p:nvSpPr>
        <p:spPr/>
        <p:txBody>
          <a:bodyPr/>
          <a:lstStyle>
            <a:lvl1pPr>
              <a:defRPr b="0"/>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1D8BD707-D9CF-40AE-B4C6-C98DA3205C09}" type="datetimeFigureOut">
              <a:rPr lang="en-US" smtClean="0"/>
              <a:pPr/>
              <a:t>8/7/2010</a:t>
            </a:fld>
            <a:endParaRPr lang="en-US" dirty="0"/>
          </a:p>
        </p:txBody>
      </p:sp>
      <p:sp>
        <p:nvSpPr>
          <p:cNvPr id="6" name="Footer Placeholder 4"/>
          <p:cNvSpPr>
            <a:spLocks noGrp="1"/>
          </p:cNvSpPr>
          <p:nvPr>
            <p:ph type="ftr" sz="quarter" idx="11"/>
          </p:nvPr>
        </p:nvSpPr>
        <p:spPr/>
        <p:txBody>
          <a:bodyPr/>
          <a:lstStyle>
            <a:lvl1pPr>
              <a:defRPr b="0"/>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1"/>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3"/>
            <a:ext cx="2133600" cy="274638"/>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08" charset="0"/>
              </a:defRPr>
            </a:lvl1pPr>
          </a:lstStyle>
          <a:p>
            <a:fld id="{1D8BD707-D9CF-40AE-B4C6-C98DA3205C09}" type="datetimeFigureOut">
              <a:rPr lang="en-US" smtClean="0"/>
              <a:pPr/>
              <a:t>8/7/2010</a:t>
            </a:fld>
            <a:endParaRPr lang="en-US" dirty="0"/>
          </a:p>
        </p:txBody>
      </p:sp>
      <p:sp>
        <p:nvSpPr>
          <p:cNvPr id="5" name="Footer Placeholder 4"/>
          <p:cNvSpPr>
            <a:spLocks noGrp="1"/>
          </p:cNvSpPr>
          <p:nvPr>
            <p:ph type="ftr" sz="quarter" idx="3"/>
          </p:nvPr>
        </p:nvSpPr>
        <p:spPr>
          <a:xfrm>
            <a:off x="3124200" y="4767263"/>
            <a:ext cx="2895600" cy="274638"/>
          </a:xfrm>
          <a:prstGeom prst="rect">
            <a:avLst/>
          </a:prstGeom>
        </p:spPr>
        <p:txBody>
          <a:bodyPr vert="horz" lIns="91440" tIns="45720" rIns="91440" bIns="45720" rtlCol="0" anchor="ctr"/>
          <a:lstStyle>
            <a:lvl1pPr algn="ctr" fontAlgn="auto">
              <a:spcBef>
                <a:spcPts val="0"/>
              </a:spcBef>
              <a:spcAft>
                <a:spcPts val="0"/>
              </a:spcAft>
              <a:defRPr sz="1050" b="1" dirty="0" smtClean="0">
                <a:solidFill>
                  <a:schemeClr val="tx1">
                    <a:tint val="75000"/>
                  </a:schemeClr>
                </a:solidFill>
                <a:latin typeface="+mn-lt"/>
                <a:ea typeface="+mn-ea"/>
                <a:cs typeface="+mn-cs"/>
              </a:defRPr>
            </a:lvl1pPr>
          </a:lstStyle>
          <a:p>
            <a:endParaRPr lang="en-US" dirty="0"/>
          </a:p>
        </p:txBody>
      </p:sp>
      <p:sp>
        <p:nvSpPr>
          <p:cNvPr id="6" name="Slide Number Placeholder 5"/>
          <p:cNvSpPr>
            <a:spLocks noGrp="1"/>
          </p:cNvSpPr>
          <p:nvPr>
            <p:ph type="sldNum" sz="quarter" idx="4"/>
          </p:nvPr>
        </p:nvSpPr>
        <p:spPr>
          <a:xfrm>
            <a:off x="6553200" y="4767263"/>
            <a:ext cx="2133600" cy="274638"/>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08" charset="0"/>
              </a:defRPr>
            </a:lvl1pPr>
          </a:lstStyle>
          <a:p>
            <a:fld id="{B6F15528-21DE-4FAA-801E-634DDDAF4B2B}" type="slidenum">
              <a:rPr lang="en-US" smtClean="0"/>
              <a:pPr/>
              <a:t>‹#›</a:t>
            </a:fld>
            <a:endParaRPr lang="en-US" dirty="0"/>
          </a:p>
        </p:txBody>
      </p:sp>
      <p:pic>
        <p:nvPicPr>
          <p:cNvPr id="1031" name="Picture 3" descr="s10logoWeb450.jpg"/>
          <p:cNvPicPr>
            <a:picLocks noChangeAspect="1"/>
          </p:cNvPicPr>
          <p:nvPr/>
        </p:nvPicPr>
        <p:blipFill>
          <a:blip r:embed="rId13" cstate="print"/>
          <a:srcRect/>
          <a:stretch>
            <a:fillRect/>
          </a:stretch>
        </p:blipFill>
        <p:spPr bwMode="auto">
          <a:xfrm>
            <a:off x="6724650" y="0"/>
            <a:ext cx="2400300" cy="24003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fontAlgn="base" hangingPunct="1">
        <a:spcBef>
          <a:spcPct val="0"/>
        </a:spcBef>
        <a:spcAft>
          <a:spcPct val="0"/>
        </a:spcAft>
        <a:defRPr sz="3200" b="1" kern="1200">
          <a:solidFill>
            <a:schemeClr val="tx1"/>
          </a:solidFill>
          <a:latin typeface="Arial" pitchFamily="34" charset="0"/>
          <a:ea typeface="Arial" pitchFamily="34" charset="0"/>
          <a:cs typeface="Arial" pitchFamily="34" charset="0"/>
        </a:defRPr>
      </a:lvl1pPr>
      <a:lvl2pPr algn="l" defTabSz="457200" rtl="0" eaLnBrk="1" fontAlgn="base" hangingPunct="1">
        <a:spcBef>
          <a:spcPct val="0"/>
        </a:spcBef>
        <a:spcAft>
          <a:spcPct val="0"/>
        </a:spcAft>
        <a:defRPr sz="3200" b="1">
          <a:solidFill>
            <a:schemeClr val="tx1"/>
          </a:solidFill>
          <a:latin typeface="Arial" charset="0"/>
          <a:ea typeface="ＭＳ Ｐゴシック" charset="-128"/>
          <a:cs typeface="Arial" charset="0"/>
        </a:defRPr>
      </a:lvl2pPr>
      <a:lvl3pPr algn="l" defTabSz="457200" rtl="0" eaLnBrk="1" fontAlgn="base" hangingPunct="1">
        <a:spcBef>
          <a:spcPct val="0"/>
        </a:spcBef>
        <a:spcAft>
          <a:spcPct val="0"/>
        </a:spcAft>
        <a:defRPr sz="3200" b="1">
          <a:solidFill>
            <a:schemeClr val="tx1"/>
          </a:solidFill>
          <a:latin typeface="Arial" charset="0"/>
          <a:ea typeface="ＭＳ Ｐゴシック" charset="-128"/>
          <a:cs typeface="Arial" charset="0"/>
        </a:defRPr>
      </a:lvl3pPr>
      <a:lvl4pPr algn="l" defTabSz="457200" rtl="0" eaLnBrk="1" fontAlgn="base" hangingPunct="1">
        <a:spcBef>
          <a:spcPct val="0"/>
        </a:spcBef>
        <a:spcAft>
          <a:spcPct val="0"/>
        </a:spcAft>
        <a:defRPr sz="3200" b="1">
          <a:solidFill>
            <a:schemeClr val="tx1"/>
          </a:solidFill>
          <a:latin typeface="Arial" charset="0"/>
          <a:ea typeface="ＭＳ Ｐゴシック" charset="-128"/>
          <a:cs typeface="Arial" charset="0"/>
        </a:defRPr>
      </a:lvl4pPr>
      <a:lvl5pPr algn="l" defTabSz="457200" rtl="0" eaLnBrk="1" fontAlgn="base" hangingPunct="1">
        <a:spcBef>
          <a:spcPct val="0"/>
        </a:spcBef>
        <a:spcAft>
          <a:spcPct val="0"/>
        </a:spcAft>
        <a:defRPr sz="3200" b="1">
          <a:solidFill>
            <a:schemeClr val="tx1"/>
          </a:solidFill>
          <a:latin typeface="Arial" charset="0"/>
          <a:ea typeface="ＭＳ Ｐゴシック" charset="-128"/>
          <a:cs typeface="Arial"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2800" kern="1200">
          <a:solidFill>
            <a:schemeClr val="tx1"/>
          </a:solidFill>
          <a:latin typeface="Arial" pitchFamily="34" charset="0"/>
          <a:ea typeface="ＭＳ Ｐゴシック" charset="-128"/>
          <a:cs typeface="Arial" pitchFamily="34" charset="0"/>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Arial" pitchFamily="34" charset="0"/>
          <a:ea typeface="ＭＳ Ｐゴシック" charset="-128"/>
          <a:cs typeface="Arial" pitchFamily="34" charset="0"/>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Arial" pitchFamily="34" charset="0"/>
          <a:ea typeface="ＭＳ Ｐゴシック" charset="-128"/>
          <a:cs typeface="Arial" pitchFamily="34" charset="0"/>
        </a:defRPr>
      </a:lvl3pPr>
      <a:lvl4pPr marL="1600200" indent="-228600" algn="l" defTabSz="457200" rtl="0" eaLnBrk="1" fontAlgn="base" hangingPunct="1">
        <a:spcBef>
          <a:spcPct val="20000"/>
        </a:spcBef>
        <a:spcAft>
          <a:spcPct val="0"/>
        </a:spcAft>
        <a:buFont typeface="Arial" charset="0"/>
        <a:buChar char="–"/>
        <a:defRPr kern="1200">
          <a:solidFill>
            <a:schemeClr val="tx1"/>
          </a:solidFill>
          <a:latin typeface="Arial" pitchFamily="34" charset="0"/>
          <a:ea typeface="ＭＳ Ｐゴシック" charset="-128"/>
          <a:cs typeface="Arial" pitchFamily="34" charset="0"/>
        </a:defRPr>
      </a:lvl4pPr>
      <a:lvl5pPr marL="2057400" indent="-228600" algn="l" defTabSz="457200" rtl="0" eaLnBrk="1" fontAlgn="base" hangingPunct="1">
        <a:spcBef>
          <a:spcPct val="20000"/>
        </a:spcBef>
        <a:spcAft>
          <a:spcPct val="0"/>
        </a:spcAft>
        <a:buFont typeface="Arial" charset="0"/>
        <a:buChar char="»"/>
        <a:defRPr kern="1200">
          <a:solidFill>
            <a:schemeClr val="tx1"/>
          </a:solidFill>
          <a:latin typeface="Arial" pitchFamily="34" charset="0"/>
          <a:ea typeface="ＭＳ Ｐゴシック" charset="-128"/>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antonk@crytek.de"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hyperlink" Target="mailto:antonk@crytek.de" TargetMode="External"/><Relationship Id="rId4" Type="http://schemas.openxmlformats.org/officeDocument/2006/relationships/hyperlink" Target="http://www.crytek.com/technology/presentations/"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10Logo_A.jpg"/>
          <p:cNvPicPr>
            <a:picLocks noChangeAspect="1"/>
          </p:cNvPicPr>
          <p:nvPr/>
        </p:nvPicPr>
        <p:blipFill>
          <a:blip r:embed="rId3" cstate="print"/>
          <a:srcRect/>
          <a:stretch>
            <a:fillRect/>
          </a:stretch>
        </p:blipFill>
        <p:spPr bwMode="auto">
          <a:xfrm>
            <a:off x="0" y="0"/>
            <a:ext cx="9144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Sampling the scene for GI</a:t>
            </a:r>
            <a:endParaRPr lang="en-US" dirty="0"/>
          </a:p>
        </p:txBody>
      </p:sp>
      <p:sp>
        <p:nvSpPr>
          <p:cNvPr id="3" name="Content Placeholder 2"/>
          <p:cNvSpPr>
            <a:spLocks noGrp="1"/>
          </p:cNvSpPr>
          <p:nvPr>
            <p:ph idx="1"/>
          </p:nvPr>
        </p:nvSpPr>
        <p:spPr>
          <a:xfrm>
            <a:off x="457200" y="1200150"/>
            <a:ext cx="8458200" cy="3733800"/>
          </a:xfrm>
        </p:spPr>
        <p:txBody>
          <a:bodyPr/>
          <a:lstStyle/>
          <a:p>
            <a:r>
              <a:rPr lang="en-US" dirty="0" smtClean="0"/>
              <a:t>We use </a:t>
            </a:r>
            <a:r>
              <a:rPr lang="en-US" i="1" dirty="0" smtClean="0"/>
              <a:t>surfels</a:t>
            </a:r>
            <a:r>
              <a:rPr lang="en-US" dirty="0" smtClean="0"/>
              <a:t> (aka “points”, “disks”)</a:t>
            </a:r>
          </a:p>
          <a:p>
            <a:pPr lvl="1"/>
            <a:r>
              <a:rPr lang="en-US" dirty="0" smtClean="0"/>
              <a:t>Surfel == surface element</a:t>
            </a:r>
          </a:p>
          <a:p>
            <a:r>
              <a:rPr lang="en-US" dirty="0" smtClean="0"/>
              <a:t>All lit surfels can be flattened</a:t>
            </a:r>
            <a:br>
              <a:rPr lang="en-US" dirty="0" smtClean="0"/>
            </a:br>
            <a:r>
              <a:rPr lang="en-US" dirty="0" smtClean="0"/>
              <a:t>into 2D map in light’s space</a:t>
            </a:r>
          </a:p>
          <a:p>
            <a:r>
              <a:rPr lang="en-US" dirty="0" smtClean="0"/>
              <a:t>Reflective Shadow Maps [DS05]</a:t>
            </a:r>
          </a:p>
          <a:p>
            <a:pPr lvl="1"/>
            <a:r>
              <a:rPr lang="en-US" dirty="0" smtClean="0"/>
              <a:t>Fastest way to sample lit surfels on GPU</a:t>
            </a:r>
          </a:p>
          <a:p>
            <a:pPr lvl="1"/>
            <a:r>
              <a:rPr lang="en-US" dirty="0" smtClean="0"/>
              <a:t>Even excessively</a:t>
            </a:r>
          </a:p>
        </p:txBody>
      </p:sp>
      <p:sp>
        <p:nvSpPr>
          <p:cNvPr id="9" name="TextBox 8"/>
          <p:cNvSpPr txBox="1"/>
          <p:nvPr/>
        </p:nvSpPr>
        <p:spPr>
          <a:xfrm>
            <a:off x="7010400" y="133350"/>
            <a:ext cx="642420" cy="307777"/>
          </a:xfrm>
          <a:prstGeom prst="rect">
            <a:avLst/>
          </a:prstGeom>
          <a:noFill/>
        </p:spPr>
        <p:txBody>
          <a:bodyPr wrap="none" rtlCol="0">
            <a:spAutoFit/>
          </a:bodyPr>
          <a:lstStyle/>
          <a:p>
            <a:r>
              <a:rPr lang="en-US" sz="1400" b="1" dirty="0" smtClean="0">
                <a:solidFill>
                  <a:schemeClr val="bg1"/>
                </a:solidFill>
              </a:rPr>
              <a:t>Depth</a:t>
            </a:r>
            <a:endParaRPr lang="en-US" sz="1400" b="1" dirty="0">
              <a:solidFill>
                <a:schemeClr val="bg1"/>
              </a:solidFill>
            </a:endParaRPr>
          </a:p>
        </p:txBody>
      </p:sp>
      <p:grpSp>
        <p:nvGrpSpPr>
          <p:cNvPr id="12" name="Group 11"/>
          <p:cNvGrpSpPr/>
          <p:nvPr/>
        </p:nvGrpSpPr>
        <p:grpSpPr>
          <a:xfrm>
            <a:off x="7010400" y="104775"/>
            <a:ext cx="1619250" cy="4933950"/>
            <a:chOff x="7010400" y="104775"/>
            <a:chExt cx="1619250" cy="4933950"/>
          </a:xfrm>
        </p:grpSpPr>
        <p:grpSp>
          <p:nvGrpSpPr>
            <p:cNvPr id="13" name="Group 7"/>
            <p:cNvGrpSpPr/>
            <p:nvPr/>
          </p:nvGrpSpPr>
          <p:grpSpPr>
            <a:xfrm>
              <a:off x="7029450" y="104775"/>
              <a:ext cx="1600200" cy="4933950"/>
              <a:chOff x="7029450" y="104775"/>
              <a:chExt cx="1600200" cy="4933950"/>
            </a:xfrm>
          </p:grpSpPr>
          <p:pic>
            <p:nvPicPr>
              <p:cNvPr id="17" name="Picture 16" descr="Color.jpg"/>
              <p:cNvPicPr>
                <a:picLocks noChangeAspect="1"/>
              </p:cNvPicPr>
              <p:nvPr/>
            </p:nvPicPr>
            <p:blipFill>
              <a:blip r:embed="rId3" cstate="print"/>
              <a:stretch>
                <a:fillRect/>
              </a:stretch>
            </p:blipFill>
            <p:spPr>
              <a:xfrm>
                <a:off x="7029450" y="3438525"/>
                <a:ext cx="1600200" cy="1600200"/>
              </a:xfrm>
              <a:prstGeom prst="rect">
                <a:avLst/>
              </a:prstGeom>
            </p:spPr>
          </p:pic>
          <p:pic>
            <p:nvPicPr>
              <p:cNvPr id="18" name="Picture 17" descr="Depth.jpg"/>
              <p:cNvPicPr>
                <a:picLocks noChangeAspect="1"/>
              </p:cNvPicPr>
              <p:nvPr/>
            </p:nvPicPr>
            <p:blipFill>
              <a:blip r:embed="rId4" cstate="print"/>
              <a:stretch>
                <a:fillRect/>
              </a:stretch>
            </p:blipFill>
            <p:spPr>
              <a:xfrm>
                <a:off x="7029450" y="104775"/>
                <a:ext cx="1600200" cy="1600200"/>
              </a:xfrm>
              <a:prstGeom prst="rect">
                <a:avLst/>
              </a:prstGeom>
            </p:spPr>
          </p:pic>
          <p:pic>
            <p:nvPicPr>
              <p:cNvPr id="19" name="Picture 18" descr="Normals.jpg"/>
              <p:cNvPicPr>
                <a:picLocks noChangeAspect="1"/>
              </p:cNvPicPr>
              <p:nvPr/>
            </p:nvPicPr>
            <p:blipFill>
              <a:blip r:embed="rId5" cstate="print"/>
              <a:stretch>
                <a:fillRect/>
              </a:stretch>
            </p:blipFill>
            <p:spPr>
              <a:xfrm>
                <a:off x="7029450" y="1781175"/>
                <a:ext cx="1600200" cy="1600200"/>
              </a:xfrm>
              <a:prstGeom prst="rect">
                <a:avLst/>
              </a:prstGeom>
            </p:spPr>
          </p:pic>
        </p:grpSp>
        <p:sp>
          <p:nvSpPr>
            <p:cNvPr id="14" name="TextBox 13"/>
            <p:cNvSpPr txBox="1"/>
            <p:nvPr/>
          </p:nvSpPr>
          <p:spPr>
            <a:xfrm>
              <a:off x="7010400" y="133350"/>
              <a:ext cx="642420" cy="307777"/>
            </a:xfrm>
            <a:prstGeom prst="rect">
              <a:avLst/>
            </a:prstGeom>
            <a:noFill/>
          </p:spPr>
          <p:txBody>
            <a:bodyPr wrap="none" rtlCol="0">
              <a:spAutoFit/>
            </a:bodyPr>
            <a:lstStyle/>
            <a:p>
              <a:r>
                <a:rPr lang="en-US" sz="1400" b="1" dirty="0" smtClean="0">
                  <a:solidFill>
                    <a:schemeClr val="bg1"/>
                  </a:solidFill>
                </a:rPr>
                <a:t>Depth</a:t>
              </a:r>
              <a:endParaRPr lang="en-US" sz="1400" b="1" dirty="0">
                <a:solidFill>
                  <a:schemeClr val="bg1"/>
                </a:solidFill>
              </a:endParaRPr>
            </a:p>
          </p:txBody>
        </p:sp>
        <p:sp>
          <p:nvSpPr>
            <p:cNvPr id="15" name="TextBox 14"/>
            <p:cNvSpPr txBox="1"/>
            <p:nvPr/>
          </p:nvSpPr>
          <p:spPr>
            <a:xfrm>
              <a:off x="7010400" y="1809750"/>
              <a:ext cx="814647" cy="307777"/>
            </a:xfrm>
            <a:prstGeom prst="rect">
              <a:avLst/>
            </a:prstGeom>
            <a:noFill/>
          </p:spPr>
          <p:txBody>
            <a:bodyPr wrap="none" rtlCol="0">
              <a:spAutoFit/>
            </a:bodyPr>
            <a:lstStyle/>
            <a:p>
              <a:r>
                <a:rPr lang="en-US" sz="1400" b="1" dirty="0" smtClean="0">
                  <a:solidFill>
                    <a:schemeClr val="bg1"/>
                  </a:solidFill>
                  <a:effectLst>
                    <a:outerShdw blurRad="38100" dist="38100" dir="2700000" algn="tl">
                      <a:srgbClr val="000000">
                        <a:alpha val="43137"/>
                      </a:srgbClr>
                    </a:outerShdw>
                  </a:effectLst>
                </a:rPr>
                <a:t>Normals</a:t>
              </a:r>
              <a:endParaRPr lang="en-US" sz="1400" b="1" dirty="0">
                <a:solidFill>
                  <a:schemeClr val="bg1"/>
                </a:solidFill>
                <a:effectLst>
                  <a:outerShdw blurRad="38100" dist="38100" dir="2700000" algn="tl">
                    <a:srgbClr val="000000">
                      <a:alpha val="43137"/>
                    </a:srgbClr>
                  </a:outerShdw>
                </a:effectLst>
              </a:endParaRPr>
            </a:p>
          </p:txBody>
        </p:sp>
        <p:sp>
          <p:nvSpPr>
            <p:cNvPr id="16" name="TextBox 15"/>
            <p:cNvSpPr txBox="1"/>
            <p:nvPr/>
          </p:nvSpPr>
          <p:spPr>
            <a:xfrm>
              <a:off x="7010400" y="3486150"/>
              <a:ext cx="716863" cy="307777"/>
            </a:xfrm>
            <a:prstGeom prst="rect">
              <a:avLst/>
            </a:prstGeom>
            <a:noFill/>
          </p:spPr>
          <p:txBody>
            <a:bodyPr wrap="none" rtlCol="0">
              <a:spAutoFit/>
            </a:bodyPr>
            <a:lstStyle/>
            <a:p>
              <a:r>
                <a:rPr lang="en-US" sz="1400" b="1" dirty="0" smtClean="0">
                  <a:solidFill>
                    <a:schemeClr val="bg1"/>
                  </a:solidFill>
                  <a:effectLst>
                    <a:outerShdw blurRad="38100" dist="38100" dir="2700000" algn="tl">
                      <a:srgbClr val="000000">
                        <a:alpha val="43137"/>
                      </a:srgbClr>
                    </a:outerShdw>
                  </a:effectLst>
                </a:rPr>
                <a:t>Albedo</a:t>
              </a:r>
              <a:endParaRPr lang="en-US" sz="1400" b="1" dirty="0">
                <a:solidFill>
                  <a:schemeClr val="bg1"/>
                </a:solidFill>
                <a:effectLst>
                  <a:outerShdw blurRad="38100" dist="38100" dir="2700000" algn="tl">
                    <a:srgbClr val="000000">
                      <a:alpha val="43137"/>
                    </a:srgbClr>
                  </a:outerShdw>
                </a:effectLst>
              </a:endParaRP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Sampling the scene for GI</a:t>
            </a:r>
            <a:endParaRPr lang="en-US" dirty="0"/>
          </a:p>
        </p:txBody>
      </p:sp>
      <p:grpSp>
        <p:nvGrpSpPr>
          <p:cNvPr id="14" name="Group 13"/>
          <p:cNvGrpSpPr/>
          <p:nvPr/>
        </p:nvGrpSpPr>
        <p:grpSpPr>
          <a:xfrm>
            <a:off x="7010400" y="104775"/>
            <a:ext cx="1619250" cy="4933950"/>
            <a:chOff x="7010400" y="104775"/>
            <a:chExt cx="1619250" cy="4933950"/>
          </a:xfrm>
        </p:grpSpPr>
        <p:grpSp>
          <p:nvGrpSpPr>
            <p:cNvPr id="4" name="Group 7"/>
            <p:cNvGrpSpPr/>
            <p:nvPr/>
          </p:nvGrpSpPr>
          <p:grpSpPr>
            <a:xfrm>
              <a:off x="7029450" y="104775"/>
              <a:ext cx="1600200" cy="4933950"/>
              <a:chOff x="7029450" y="104775"/>
              <a:chExt cx="1600200" cy="4933950"/>
            </a:xfrm>
          </p:grpSpPr>
          <p:pic>
            <p:nvPicPr>
              <p:cNvPr id="5" name="Picture 4" descr="Color.jpg"/>
              <p:cNvPicPr>
                <a:picLocks noChangeAspect="1"/>
              </p:cNvPicPr>
              <p:nvPr/>
            </p:nvPicPr>
            <p:blipFill>
              <a:blip r:embed="rId3" cstate="print"/>
              <a:stretch>
                <a:fillRect/>
              </a:stretch>
            </p:blipFill>
            <p:spPr>
              <a:xfrm>
                <a:off x="7029450" y="3438525"/>
                <a:ext cx="1600200" cy="1600200"/>
              </a:xfrm>
              <a:prstGeom prst="rect">
                <a:avLst/>
              </a:prstGeom>
            </p:spPr>
          </p:pic>
          <p:pic>
            <p:nvPicPr>
              <p:cNvPr id="6" name="Picture 5" descr="Depth.jpg"/>
              <p:cNvPicPr>
                <a:picLocks noChangeAspect="1"/>
              </p:cNvPicPr>
              <p:nvPr/>
            </p:nvPicPr>
            <p:blipFill>
              <a:blip r:embed="rId4" cstate="print"/>
              <a:stretch>
                <a:fillRect/>
              </a:stretch>
            </p:blipFill>
            <p:spPr>
              <a:xfrm>
                <a:off x="7029450" y="104775"/>
                <a:ext cx="1600200" cy="1600200"/>
              </a:xfrm>
              <a:prstGeom prst="rect">
                <a:avLst/>
              </a:prstGeom>
            </p:spPr>
          </p:pic>
          <p:pic>
            <p:nvPicPr>
              <p:cNvPr id="7" name="Picture 6" descr="Normals.jpg"/>
              <p:cNvPicPr>
                <a:picLocks noChangeAspect="1"/>
              </p:cNvPicPr>
              <p:nvPr/>
            </p:nvPicPr>
            <p:blipFill>
              <a:blip r:embed="rId5" cstate="print"/>
              <a:stretch>
                <a:fillRect/>
              </a:stretch>
            </p:blipFill>
            <p:spPr>
              <a:xfrm>
                <a:off x="7029450" y="1781175"/>
                <a:ext cx="1600200" cy="1600200"/>
              </a:xfrm>
              <a:prstGeom prst="rect">
                <a:avLst/>
              </a:prstGeom>
            </p:spPr>
          </p:pic>
        </p:grpSp>
        <p:sp>
          <p:nvSpPr>
            <p:cNvPr id="9" name="TextBox 8"/>
            <p:cNvSpPr txBox="1"/>
            <p:nvPr/>
          </p:nvSpPr>
          <p:spPr>
            <a:xfrm>
              <a:off x="7010400" y="133350"/>
              <a:ext cx="642420" cy="307777"/>
            </a:xfrm>
            <a:prstGeom prst="rect">
              <a:avLst/>
            </a:prstGeom>
            <a:noFill/>
          </p:spPr>
          <p:txBody>
            <a:bodyPr wrap="none" rtlCol="0">
              <a:spAutoFit/>
            </a:bodyPr>
            <a:lstStyle/>
            <a:p>
              <a:r>
                <a:rPr lang="en-US" sz="1400" b="1" dirty="0" smtClean="0">
                  <a:solidFill>
                    <a:schemeClr val="bg1"/>
                  </a:solidFill>
                </a:rPr>
                <a:t>Depth</a:t>
              </a:r>
              <a:endParaRPr lang="en-US" sz="1400" b="1" dirty="0">
                <a:solidFill>
                  <a:schemeClr val="bg1"/>
                </a:solidFill>
              </a:endParaRPr>
            </a:p>
          </p:txBody>
        </p:sp>
        <p:sp>
          <p:nvSpPr>
            <p:cNvPr id="10" name="TextBox 9"/>
            <p:cNvSpPr txBox="1"/>
            <p:nvPr/>
          </p:nvSpPr>
          <p:spPr>
            <a:xfrm>
              <a:off x="7010400" y="1809750"/>
              <a:ext cx="814647" cy="307777"/>
            </a:xfrm>
            <a:prstGeom prst="rect">
              <a:avLst/>
            </a:prstGeom>
            <a:noFill/>
          </p:spPr>
          <p:txBody>
            <a:bodyPr wrap="none" rtlCol="0">
              <a:spAutoFit/>
            </a:bodyPr>
            <a:lstStyle/>
            <a:p>
              <a:r>
                <a:rPr lang="en-US" sz="1400" b="1" dirty="0" smtClean="0">
                  <a:solidFill>
                    <a:schemeClr val="bg1"/>
                  </a:solidFill>
                  <a:effectLst>
                    <a:outerShdw blurRad="38100" dist="38100" dir="2700000" algn="tl">
                      <a:srgbClr val="000000">
                        <a:alpha val="43137"/>
                      </a:srgbClr>
                    </a:outerShdw>
                  </a:effectLst>
                </a:rPr>
                <a:t>Normals</a:t>
              </a:r>
              <a:endParaRPr lang="en-US" sz="1400" b="1"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7010400" y="3486150"/>
              <a:ext cx="716863" cy="307777"/>
            </a:xfrm>
            <a:prstGeom prst="rect">
              <a:avLst/>
            </a:prstGeom>
            <a:noFill/>
          </p:spPr>
          <p:txBody>
            <a:bodyPr wrap="none" rtlCol="0">
              <a:spAutoFit/>
            </a:bodyPr>
            <a:lstStyle/>
            <a:p>
              <a:r>
                <a:rPr lang="en-US" sz="1400" b="1" dirty="0" smtClean="0">
                  <a:solidFill>
                    <a:schemeClr val="bg1"/>
                  </a:solidFill>
                  <a:effectLst>
                    <a:outerShdw blurRad="38100" dist="38100" dir="2700000" algn="tl">
                      <a:srgbClr val="000000">
                        <a:alpha val="43137"/>
                      </a:srgbClr>
                    </a:outerShdw>
                  </a:effectLst>
                </a:rPr>
                <a:t>Albedo</a:t>
              </a:r>
              <a:endParaRPr lang="en-US" sz="1400" b="1" dirty="0">
                <a:solidFill>
                  <a:schemeClr val="bg1"/>
                </a:solidFill>
                <a:effectLst>
                  <a:outerShdw blurRad="38100" dist="38100" dir="2700000" algn="tl">
                    <a:srgbClr val="000000">
                      <a:alpha val="43137"/>
                    </a:srgbClr>
                  </a:outerShdw>
                </a:effectLst>
              </a:endParaRPr>
            </a:p>
          </p:txBody>
        </p:sp>
      </p:grpSp>
      <p:pic>
        <p:nvPicPr>
          <p:cNvPr id="13" name="Picture 12" descr="RSM_3D.tif"/>
          <p:cNvPicPr>
            <a:picLocks noChangeAspect="1"/>
          </p:cNvPicPr>
          <p:nvPr/>
        </p:nvPicPr>
        <p:blipFill>
          <a:blip r:embed="rId6" cstate="print"/>
          <a:stretch>
            <a:fillRect/>
          </a:stretch>
        </p:blipFill>
        <p:spPr>
          <a:xfrm>
            <a:off x="457200" y="971550"/>
            <a:ext cx="6172200" cy="3860599"/>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Clustering Surfels</a:t>
            </a:r>
            <a:endParaRPr lang="en-US" dirty="0"/>
          </a:p>
        </p:txBody>
      </p:sp>
      <p:sp>
        <p:nvSpPr>
          <p:cNvPr id="3" name="Content Placeholder 2"/>
          <p:cNvSpPr>
            <a:spLocks noGrp="1"/>
          </p:cNvSpPr>
          <p:nvPr>
            <p:ph idx="1"/>
          </p:nvPr>
        </p:nvSpPr>
        <p:spPr>
          <a:xfrm>
            <a:off x="457200" y="1200150"/>
            <a:ext cx="8610600" cy="3810000"/>
          </a:xfrm>
        </p:spPr>
        <p:txBody>
          <a:bodyPr/>
          <a:lstStyle/>
          <a:p>
            <a:r>
              <a:rPr lang="en-US" dirty="0" smtClean="0"/>
              <a:t>Lit surfels represented as </a:t>
            </a:r>
            <a:r>
              <a:rPr lang="en-US" i="1" dirty="0" smtClean="0"/>
              <a:t>Virtual Point Lights</a:t>
            </a:r>
          </a:p>
          <a:p>
            <a:pPr lvl="1"/>
            <a:r>
              <a:rPr lang="en-US" dirty="0" smtClean="0"/>
              <a:t>Comes from Instant Radiosity approach [Keller97]</a:t>
            </a:r>
          </a:p>
          <a:p>
            <a:r>
              <a:rPr lang="en-US" dirty="0" smtClean="0"/>
              <a:t>Distribute each surfel into the closest grid cell</a:t>
            </a:r>
          </a:p>
          <a:p>
            <a:pPr lvl="1"/>
            <a:r>
              <a:rPr lang="en-US" dirty="0" smtClean="0"/>
              <a:t>Similar to PBGI, light-cuts and radiosity clustering</a:t>
            </a:r>
          </a:p>
          <a:p>
            <a:r>
              <a:rPr lang="en-US" dirty="0" smtClean="0"/>
              <a:t>Convert all VPLs into outgoing radiance distribution</a:t>
            </a:r>
          </a:p>
          <a:p>
            <a:pPr lvl="1"/>
            <a:r>
              <a:rPr lang="en-US" dirty="0" smtClean="0"/>
              <a:t>Represent in Spherical Harmonics with lower bands</a:t>
            </a:r>
          </a:p>
          <a:p>
            <a:pPr lvl="1"/>
            <a:r>
              <a:rPr lang="en-US" dirty="0" smtClean="0"/>
              <a:t>Sum it up in the center of owner grid cell</a:t>
            </a:r>
          </a:p>
          <a:p>
            <a:pPr lvl="1"/>
            <a:r>
              <a:rPr lang="en-US" dirty="0" smtClean="0"/>
              <a:t>Done completely on GPU using rasterization</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Clustering Surfels</a:t>
            </a:r>
            <a:endParaRPr lang="en-US" dirty="0"/>
          </a:p>
        </p:txBody>
      </p:sp>
      <p:pic>
        <p:nvPicPr>
          <p:cNvPr id="5" name="Picture 4" descr="LPV_RSM_Wrap_3D.jpg"/>
          <p:cNvPicPr>
            <a:picLocks noChangeAspect="1"/>
          </p:cNvPicPr>
          <p:nvPr/>
        </p:nvPicPr>
        <p:blipFill>
          <a:blip r:embed="rId3"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Propagation</a:t>
            </a:r>
            <a:endParaRPr lang="en-US" dirty="0"/>
          </a:p>
        </p:txBody>
      </p:sp>
      <p:sp>
        <p:nvSpPr>
          <p:cNvPr id="4" name="Footer Placeholder 3"/>
          <p:cNvSpPr>
            <a:spLocks noGrp="1"/>
          </p:cNvSpPr>
          <p:nvPr>
            <p:ph type="ftr" sz="quarter" idx="11"/>
          </p:nvPr>
        </p:nvSpPr>
        <p:spPr/>
        <p:txBody>
          <a:bodyPr/>
          <a:lstStyle/>
          <a:p>
            <a:r>
              <a:rPr lang="en-US" dirty="0" smtClean="0"/>
              <a:t>ACM SIGGRAPH Symposium on Interactive 3D Graphics and Games 2010, Washington</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14</a:t>
            </a:fld>
            <a:endParaRPr lang="en-US" dirty="0"/>
          </a:p>
        </p:txBody>
      </p:sp>
      <p:sp>
        <p:nvSpPr>
          <p:cNvPr id="12" name="TextBox 11"/>
          <p:cNvSpPr txBox="1"/>
          <p:nvPr/>
        </p:nvSpPr>
        <p:spPr>
          <a:xfrm>
            <a:off x="479200" y="1085850"/>
            <a:ext cx="2757293" cy="400110"/>
          </a:xfrm>
          <a:prstGeom prst="rect">
            <a:avLst/>
          </a:prstGeom>
          <a:noFill/>
        </p:spPr>
        <p:txBody>
          <a:bodyPr wrap="none" rtlCol="0">
            <a:spAutoFit/>
          </a:bodyPr>
          <a:lstStyle/>
          <a:p>
            <a:r>
              <a:rPr lang="en-US" sz="2000" b="1" dirty="0" smtClean="0"/>
              <a:t>Reflective shadow maps</a:t>
            </a:r>
            <a:endParaRPr lang="de-DE" sz="2000" b="1" dirty="0"/>
          </a:p>
        </p:txBody>
      </p:sp>
      <p:grpSp>
        <p:nvGrpSpPr>
          <p:cNvPr id="9" name="Group 17"/>
          <p:cNvGrpSpPr/>
          <p:nvPr/>
        </p:nvGrpSpPr>
        <p:grpSpPr>
          <a:xfrm>
            <a:off x="1215789" y="1657349"/>
            <a:ext cx="2013803" cy="1738445"/>
            <a:chOff x="1215788" y="2209800"/>
            <a:chExt cx="2013803" cy="2013803"/>
          </a:xfrm>
          <a:scene3d>
            <a:camera prst="perspectiveHeroicExtremeLeftFacing"/>
            <a:lightRig rig="threePt" dir="t"/>
          </a:scene3d>
        </p:grpSpPr>
        <p:pic>
          <p:nvPicPr>
            <p:cNvPr id="7" name="Picture 6" descr="Depth.jpg"/>
            <p:cNvPicPr>
              <a:picLocks noChangeAspect="1"/>
            </p:cNvPicPr>
            <p:nvPr/>
          </p:nvPicPr>
          <p:blipFill>
            <a:blip r:embed="rId3" cstate="print"/>
            <a:stretch>
              <a:fillRect/>
            </a:stretch>
          </p:blipFill>
          <p:spPr>
            <a:xfrm>
              <a:off x="1215788" y="2209800"/>
              <a:ext cx="2013803" cy="2013803"/>
            </a:xfrm>
            <a:prstGeom prst="rect">
              <a:avLst/>
            </a:prstGeom>
          </p:spPr>
        </p:pic>
        <p:sp>
          <p:nvSpPr>
            <p:cNvPr id="15" name="Rectangle 14"/>
            <p:cNvSpPr/>
            <p:nvPr/>
          </p:nvSpPr>
          <p:spPr>
            <a:xfrm>
              <a:off x="3033712" y="3267075"/>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0" name="Group 16"/>
          <p:cNvGrpSpPr/>
          <p:nvPr/>
        </p:nvGrpSpPr>
        <p:grpSpPr>
          <a:xfrm>
            <a:off x="1143000" y="1695527"/>
            <a:ext cx="1894825" cy="1738445"/>
            <a:chOff x="1024021" y="2254025"/>
            <a:chExt cx="2013803" cy="2013803"/>
          </a:xfrm>
          <a:scene3d>
            <a:camera prst="perspectiveHeroicExtremeLeftFacing"/>
            <a:lightRig rig="threePt" dir="t"/>
          </a:scene3d>
        </p:grpSpPr>
        <p:pic>
          <p:nvPicPr>
            <p:cNvPr id="8" name="Picture 7" descr="Normals.jpg"/>
            <p:cNvPicPr>
              <a:picLocks noChangeAspect="1"/>
            </p:cNvPicPr>
            <p:nvPr/>
          </p:nvPicPr>
          <p:blipFill>
            <a:blip r:embed="rId4" cstate="print"/>
            <a:stretch>
              <a:fillRect/>
            </a:stretch>
          </p:blipFill>
          <p:spPr>
            <a:xfrm>
              <a:off x="1024021" y="2254025"/>
              <a:ext cx="2013803" cy="2013803"/>
            </a:xfrm>
            <a:prstGeom prst="rect">
              <a:avLst/>
            </a:prstGeom>
          </p:spPr>
        </p:pic>
        <p:sp>
          <p:nvSpPr>
            <p:cNvPr id="14" name="Rectangle 13"/>
            <p:cNvSpPr/>
            <p:nvPr/>
          </p:nvSpPr>
          <p:spPr>
            <a:xfrm>
              <a:off x="2840831" y="3317081"/>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89038" y="1765223"/>
            <a:ext cx="1738445" cy="1738445"/>
          </a:xfrm>
          <a:prstGeom prst="rect">
            <a:avLst/>
          </a:prstGeom>
          <a:scene3d>
            <a:camera prst="perspectiveHeroicExtremeLeftFacing"/>
            <a:lightRig rig="threePt" dir="t"/>
          </a:scene3d>
        </p:spPr>
      </p:pic>
      <p:sp>
        <p:nvSpPr>
          <p:cNvPr id="13" name="Rectangle 12"/>
          <p:cNvSpPr/>
          <p:nvPr/>
        </p:nvSpPr>
        <p:spPr>
          <a:xfrm>
            <a:off x="2480081" y="2752644"/>
            <a:ext cx="76200" cy="65781"/>
          </a:xfrm>
          <a:prstGeom prst="rect">
            <a:avLst/>
          </a:prstGeom>
          <a:scene3d>
            <a:camera prst="perspectiveHeroicExtreme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Box 19"/>
          <p:cNvSpPr txBox="1"/>
          <p:nvPr/>
        </p:nvSpPr>
        <p:spPr>
          <a:xfrm>
            <a:off x="3222399" y="1085850"/>
            <a:ext cx="3080202" cy="400110"/>
          </a:xfrm>
          <a:prstGeom prst="rect">
            <a:avLst/>
          </a:prstGeom>
          <a:noFill/>
        </p:spPr>
        <p:txBody>
          <a:bodyPr wrap="none" rtlCol="0">
            <a:spAutoFit/>
          </a:bodyPr>
          <a:lstStyle/>
          <a:p>
            <a:r>
              <a:rPr lang="en-US" sz="2000" b="1" dirty="0" smtClean="0"/>
              <a:t>Radiance volume gathering</a:t>
            </a:r>
            <a:endParaRPr lang="de-DE" sz="2000" b="1" dirty="0"/>
          </a:p>
        </p:txBody>
      </p:sp>
      <p:grpSp>
        <p:nvGrpSpPr>
          <p:cNvPr id="16" name="Group 182"/>
          <p:cNvGrpSpPr/>
          <p:nvPr/>
        </p:nvGrpSpPr>
        <p:grpSpPr>
          <a:xfrm>
            <a:off x="3581400" y="1542971"/>
            <a:ext cx="2362200" cy="2042004"/>
            <a:chOff x="3581400" y="2057295"/>
            <a:chExt cx="2362200" cy="2365444"/>
          </a:xfrm>
        </p:grpSpPr>
        <p:sp>
          <p:nvSpPr>
            <p:cNvPr id="30" name="Cube 29"/>
            <p:cNvSpPr/>
            <p:nvPr/>
          </p:nvSpPr>
          <p:spPr>
            <a:xfrm>
              <a:off x="3581400" y="2060538"/>
              <a:ext cx="2362200" cy="2362201"/>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7" name="Group 181"/>
            <p:cNvGrpSpPr/>
            <p:nvPr/>
          </p:nvGrpSpPr>
          <p:grpSpPr>
            <a:xfrm>
              <a:off x="3581400" y="2057295"/>
              <a:ext cx="2360579" cy="2365444"/>
              <a:chOff x="3581400" y="2057295"/>
              <a:chExt cx="2360579" cy="2365444"/>
            </a:xfrm>
          </p:grpSpPr>
          <p:grpSp>
            <p:nvGrpSpPr>
              <p:cNvPr id="18" name="Group 178"/>
              <p:cNvGrpSpPr/>
              <p:nvPr/>
            </p:nvGrpSpPr>
            <p:grpSpPr>
              <a:xfrm>
                <a:off x="3581400" y="2651089"/>
                <a:ext cx="1771650" cy="1771650"/>
                <a:chOff x="3581400" y="2651089"/>
                <a:chExt cx="1771650" cy="1771650"/>
              </a:xfrm>
            </p:grpSpPr>
            <p:cxnSp>
              <p:nvCxnSpPr>
                <p:cNvPr id="50" name="Straight Connector 49"/>
                <p:cNvCxnSpPr/>
                <p:nvPr/>
              </p:nvCxnSpPr>
              <p:spPr>
                <a:xfrm rot="5400000" flipH="1" flipV="1">
                  <a:off x="3138488" y="3536914"/>
                  <a:ext cx="177165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flipH="1" flipV="1">
                  <a:off x="3581400" y="3536914"/>
                  <a:ext cx="177165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flipH="1" flipV="1">
                  <a:off x="4024313" y="3536914"/>
                  <a:ext cx="177165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3581400" y="3094002"/>
                  <a:ext cx="177165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581400" y="3536914"/>
                  <a:ext cx="177165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3581400" y="3979827"/>
                  <a:ext cx="177165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179"/>
              <p:cNvGrpSpPr/>
              <p:nvPr/>
            </p:nvGrpSpPr>
            <p:grpSpPr>
              <a:xfrm>
                <a:off x="3729037" y="2057295"/>
                <a:ext cx="2066925" cy="592173"/>
                <a:chOff x="3729037" y="2057295"/>
                <a:chExt cx="2066925" cy="592173"/>
              </a:xfrm>
            </p:grpSpPr>
            <p:cxnSp>
              <p:nvCxnSpPr>
                <p:cNvPr id="61" name="Straight Connector 60"/>
                <p:cNvCxnSpPr/>
                <p:nvPr/>
              </p:nvCxnSpPr>
              <p:spPr>
                <a:xfrm rot="5400000" flipH="1" flipV="1">
                  <a:off x="4023907" y="2057700"/>
                  <a:ext cx="592173" cy="591363"/>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4467225" y="2067028"/>
                  <a:ext cx="591363" cy="582439"/>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4910138" y="2067028"/>
                  <a:ext cx="591363" cy="582439"/>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3729037" y="2503451"/>
                  <a:ext cx="177165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876675" y="2355813"/>
                  <a:ext cx="177165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4024312" y="2208176"/>
                  <a:ext cx="177165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180"/>
              <p:cNvGrpSpPr/>
              <p:nvPr/>
            </p:nvGrpSpPr>
            <p:grpSpPr>
              <a:xfrm>
                <a:off x="5353050" y="2208175"/>
                <a:ext cx="588929" cy="2066927"/>
                <a:chOff x="5353050" y="2208175"/>
                <a:chExt cx="588929" cy="2066927"/>
              </a:xfrm>
            </p:grpSpPr>
            <p:cxnSp>
              <p:nvCxnSpPr>
                <p:cNvPr id="75" name="Straight Connector 74"/>
                <p:cNvCxnSpPr/>
                <p:nvPr/>
              </p:nvCxnSpPr>
              <p:spPr>
                <a:xfrm rot="5400000" flipH="1" flipV="1">
                  <a:off x="4614862" y="3389277"/>
                  <a:ext cx="1771651"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5400000" flipH="1" flipV="1">
                  <a:off x="4762499" y="3241639"/>
                  <a:ext cx="1771651"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flipH="1" flipV="1">
                  <a:off x="4910137" y="3094001"/>
                  <a:ext cx="1771651"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V="1">
                  <a:off x="5353050" y="2503451"/>
                  <a:ext cx="588929" cy="58244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V="1">
                  <a:off x="5353050" y="2946364"/>
                  <a:ext cx="588929" cy="58244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V="1">
                  <a:off x="5353050" y="3389277"/>
                  <a:ext cx="588929" cy="58244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grpSp>
      <p:cxnSp>
        <p:nvCxnSpPr>
          <p:cNvPr id="162" name="Elbow Connector 161"/>
          <p:cNvCxnSpPr/>
          <p:nvPr/>
        </p:nvCxnSpPr>
        <p:spPr>
          <a:xfrm flipV="1">
            <a:off x="2890461" y="3001983"/>
            <a:ext cx="1343828" cy="260510"/>
          </a:xfrm>
          <a:prstGeom prst="bentConnector3">
            <a:avLst>
              <a:gd name="adj1" fmla="val 50000"/>
            </a:avLst>
          </a:prstGeom>
          <a:ln w="12700">
            <a:solidFill>
              <a:srgbClr val="C00000"/>
            </a:solidFill>
            <a:prstDash val="solid"/>
            <a:tailEnd type="arrow"/>
          </a:ln>
          <a:effectLst>
            <a:outerShdw blurRad="25400" dir="2700000" algn="tl" rotWithShape="0">
              <a:prstClr val="black">
                <a:alpha val="62000"/>
              </a:prstClr>
            </a:outerShdw>
          </a:effectLst>
        </p:spPr>
        <p:style>
          <a:lnRef idx="1">
            <a:schemeClr val="accent1"/>
          </a:lnRef>
          <a:fillRef idx="0">
            <a:schemeClr val="accent1"/>
          </a:fillRef>
          <a:effectRef idx="0">
            <a:schemeClr val="accent1"/>
          </a:effectRef>
          <a:fontRef idx="minor">
            <a:schemeClr val="tx1"/>
          </a:fontRef>
        </p:style>
      </p:cxnSp>
      <p:cxnSp>
        <p:nvCxnSpPr>
          <p:cNvPr id="163" name="Elbow Connector 162"/>
          <p:cNvCxnSpPr/>
          <p:nvPr/>
        </p:nvCxnSpPr>
        <p:spPr>
          <a:xfrm flipV="1">
            <a:off x="2692007" y="3001983"/>
            <a:ext cx="1547893" cy="288772"/>
          </a:xfrm>
          <a:prstGeom prst="bentConnector3">
            <a:avLst>
              <a:gd name="adj1" fmla="val 50000"/>
            </a:avLst>
          </a:prstGeom>
          <a:ln w="12700">
            <a:solidFill>
              <a:srgbClr val="C00000"/>
            </a:solidFill>
            <a:prstDash val="solid"/>
            <a:tailEnd type="arrow"/>
          </a:ln>
          <a:effectLst>
            <a:outerShdw blurRad="25400" dir="2700000" algn="tl" rotWithShape="0">
              <a:prstClr val="black">
                <a:alpha val="62000"/>
              </a:prstClr>
            </a:outerShdw>
          </a:effectLst>
        </p:spPr>
        <p:style>
          <a:lnRef idx="1">
            <a:schemeClr val="accent1"/>
          </a:lnRef>
          <a:fillRef idx="0">
            <a:schemeClr val="accent1"/>
          </a:fillRef>
          <a:effectRef idx="0">
            <a:schemeClr val="accent1"/>
          </a:effectRef>
          <a:fontRef idx="minor">
            <a:schemeClr val="tx1"/>
          </a:fontRef>
        </p:style>
      </p:cxnSp>
      <p:cxnSp>
        <p:nvCxnSpPr>
          <p:cNvPr id="164" name="Elbow Connector 163"/>
          <p:cNvCxnSpPr/>
          <p:nvPr/>
        </p:nvCxnSpPr>
        <p:spPr>
          <a:xfrm flipV="1">
            <a:off x="2516163" y="3001985"/>
            <a:ext cx="1712516" cy="326453"/>
          </a:xfrm>
          <a:prstGeom prst="bentConnector3">
            <a:avLst>
              <a:gd name="adj1" fmla="val 50000"/>
            </a:avLst>
          </a:prstGeom>
          <a:ln w="12700">
            <a:solidFill>
              <a:srgbClr val="C00000"/>
            </a:solidFill>
            <a:prstDash val="solid"/>
            <a:tailEnd type="arrow"/>
          </a:ln>
          <a:effectLst>
            <a:outerShdw blurRad="25400" dir="2700000" algn="tl" rotWithShape="0">
              <a:prstClr val="black">
                <a:alpha val="62000"/>
              </a:prstClr>
            </a:outerShdw>
          </a:effectLst>
        </p:spPr>
        <p:style>
          <a:lnRef idx="1">
            <a:schemeClr val="accent1"/>
          </a:lnRef>
          <a:fillRef idx="0">
            <a:schemeClr val="accent1"/>
          </a:fillRef>
          <a:effectRef idx="0">
            <a:schemeClr val="accent1"/>
          </a:effectRef>
          <a:fontRef idx="minor">
            <a:schemeClr val="tx1"/>
          </a:fontRef>
        </p:style>
      </p:cxnSp>
      <p:sp>
        <p:nvSpPr>
          <p:cNvPr id="177" name="TextBox 176"/>
          <p:cNvSpPr txBox="1"/>
          <p:nvPr/>
        </p:nvSpPr>
        <p:spPr>
          <a:xfrm>
            <a:off x="3122389" y="2523925"/>
            <a:ext cx="402674" cy="261610"/>
          </a:xfrm>
          <a:prstGeom prst="rect">
            <a:avLst/>
          </a:prstGeom>
          <a:noFill/>
        </p:spPr>
        <p:txBody>
          <a:bodyPr wrap="none" rtlCol="0">
            <a:spAutoFit/>
          </a:bodyPr>
          <a:lstStyle/>
          <a:p>
            <a:r>
              <a:rPr lang="en-US" sz="1100" b="1" dirty="0" smtClean="0">
                <a:solidFill>
                  <a:srgbClr val="00B050"/>
                </a:solidFill>
              </a:rPr>
              <a:t>VPL</a:t>
            </a:r>
            <a:endParaRPr lang="de-DE" sz="1100" b="1" dirty="0">
              <a:solidFill>
                <a:srgbClr val="00B050"/>
              </a:solidFill>
            </a:endParaRPr>
          </a:p>
        </p:txBody>
      </p:sp>
      <p:sp>
        <p:nvSpPr>
          <p:cNvPr id="178" name="Teardrop 177"/>
          <p:cNvSpPr/>
          <p:nvPr/>
        </p:nvSpPr>
        <p:spPr>
          <a:xfrm rot="14953855">
            <a:off x="4270890" y="2965723"/>
            <a:ext cx="124971" cy="155363"/>
          </a:xfrm>
          <a:prstGeom prst="teardrop">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cxnSp>
        <p:nvCxnSpPr>
          <p:cNvPr id="152" name="Elbow Connector 151"/>
          <p:cNvCxnSpPr/>
          <p:nvPr/>
        </p:nvCxnSpPr>
        <p:spPr>
          <a:xfrm flipV="1">
            <a:off x="2986407" y="2250354"/>
            <a:ext cx="819150" cy="57150"/>
          </a:xfrm>
          <a:prstGeom prst="bentConnector3">
            <a:avLst>
              <a:gd name="adj1" fmla="val 50000"/>
            </a:avLst>
          </a:prstGeom>
          <a:ln w="12700">
            <a:solidFill>
              <a:schemeClr val="tx2">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53" name="Elbow Connector 152"/>
          <p:cNvCxnSpPr/>
          <p:nvPr/>
        </p:nvCxnSpPr>
        <p:spPr>
          <a:xfrm flipV="1">
            <a:off x="2797935" y="2241561"/>
            <a:ext cx="990600" cy="95250"/>
          </a:xfrm>
          <a:prstGeom prst="bentConnector3">
            <a:avLst>
              <a:gd name="adj1" fmla="val 50000"/>
            </a:avLst>
          </a:prstGeom>
          <a:ln w="12700">
            <a:solidFill>
              <a:schemeClr val="tx2">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56" name="Elbow Connector 155"/>
          <p:cNvCxnSpPr/>
          <p:nvPr/>
        </p:nvCxnSpPr>
        <p:spPr>
          <a:xfrm flipV="1">
            <a:off x="2610331" y="2242948"/>
            <a:ext cx="1193800" cy="119062"/>
          </a:xfrm>
          <a:prstGeom prst="bentConnector3">
            <a:avLst>
              <a:gd name="adj1" fmla="val 50000"/>
            </a:avLst>
          </a:prstGeom>
          <a:ln w="12700">
            <a:solidFill>
              <a:schemeClr val="tx2">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76" name="TextBox 175"/>
          <p:cNvSpPr txBox="1"/>
          <p:nvPr/>
        </p:nvSpPr>
        <p:spPr>
          <a:xfrm>
            <a:off x="3200400" y="1964693"/>
            <a:ext cx="396262" cy="261610"/>
          </a:xfrm>
          <a:prstGeom prst="rect">
            <a:avLst/>
          </a:prstGeom>
          <a:noFill/>
        </p:spPr>
        <p:txBody>
          <a:bodyPr wrap="square" rtlCol="0">
            <a:spAutoFit/>
          </a:bodyPr>
          <a:lstStyle/>
          <a:p>
            <a:r>
              <a:rPr lang="en-US" sz="1100" dirty="0" smtClean="0">
                <a:solidFill>
                  <a:srgbClr val="0D01FF"/>
                </a:solidFill>
              </a:rPr>
              <a:t>VPL</a:t>
            </a:r>
            <a:endParaRPr lang="de-DE" sz="1050" dirty="0">
              <a:solidFill>
                <a:srgbClr val="0D01FF"/>
              </a:solidFill>
            </a:endParaRPr>
          </a:p>
        </p:txBody>
      </p:sp>
      <p:sp>
        <p:nvSpPr>
          <p:cNvPr id="192" name="Teardrop 191"/>
          <p:cNvSpPr/>
          <p:nvPr/>
        </p:nvSpPr>
        <p:spPr>
          <a:xfrm rot="13689173">
            <a:off x="3819990" y="2189792"/>
            <a:ext cx="107031" cy="130819"/>
          </a:xfrm>
          <a:prstGeom prst="teardrop">
            <a:avLst/>
          </a:prstGeom>
          <a:gradFill>
            <a:gsLst>
              <a:gs pos="0">
                <a:srgbClr val="3737FF"/>
              </a:gs>
              <a:gs pos="80000">
                <a:srgbClr val="4F81BD"/>
              </a:gs>
              <a:gs pos="100000">
                <a:srgbClr val="3513FF"/>
              </a:gs>
            </a:gsLst>
          </a:gradFill>
          <a:ln>
            <a:solidFill>
              <a:schemeClr val="accent1">
                <a:lumMod val="7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cxnSp>
        <p:nvCxnSpPr>
          <p:cNvPr id="193" name="Elbow Connector 192"/>
          <p:cNvCxnSpPr/>
          <p:nvPr/>
        </p:nvCxnSpPr>
        <p:spPr>
          <a:xfrm>
            <a:off x="2935539" y="2753690"/>
            <a:ext cx="1299026" cy="247650"/>
          </a:xfrm>
          <a:prstGeom prst="bentConnector3">
            <a:avLst>
              <a:gd name="adj1" fmla="val 50000"/>
            </a:avLst>
          </a:prstGeom>
          <a:ln w="12700">
            <a:solidFill>
              <a:srgbClr val="00B050"/>
            </a:solidFill>
            <a:prstDash val="solid"/>
            <a:tailEnd type="arrow"/>
          </a:ln>
          <a:effectLst>
            <a:outerShdw blurRad="25400" dir="5400000" algn="t" rotWithShape="0">
              <a:prstClr val="black">
                <a:alpha val="78000"/>
              </a:prstClr>
            </a:outerShdw>
          </a:effectLst>
        </p:spPr>
        <p:style>
          <a:lnRef idx="1">
            <a:schemeClr val="accent1"/>
          </a:lnRef>
          <a:fillRef idx="0">
            <a:schemeClr val="accent1"/>
          </a:fillRef>
          <a:effectRef idx="0">
            <a:schemeClr val="accent1"/>
          </a:effectRef>
          <a:fontRef idx="minor">
            <a:schemeClr val="tx1"/>
          </a:fontRef>
        </p:style>
      </p:cxnSp>
      <p:cxnSp>
        <p:nvCxnSpPr>
          <p:cNvPr id="194" name="Elbow Connector 193"/>
          <p:cNvCxnSpPr/>
          <p:nvPr/>
        </p:nvCxnSpPr>
        <p:spPr>
          <a:xfrm>
            <a:off x="2745039" y="2791790"/>
            <a:ext cx="1495136" cy="209552"/>
          </a:xfrm>
          <a:prstGeom prst="bentConnector3">
            <a:avLst>
              <a:gd name="adj1" fmla="val 50000"/>
            </a:avLst>
          </a:prstGeom>
          <a:ln w="12700">
            <a:solidFill>
              <a:srgbClr val="00B050"/>
            </a:solidFill>
            <a:prstDash val="solid"/>
            <a:tailEnd type="arrow"/>
          </a:ln>
          <a:effectLst>
            <a:outerShdw blurRad="25400" dir="5400000" algn="t" rotWithShape="0">
              <a:prstClr val="black">
                <a:alpha val="78000"/>
              </a:prstClr>
            </a:outerShdw>
          </a:effectLst>
        </p:spPr>
        <p:style>
          <a:lnRef idx="1">
            <a:schemeClr val="accent1"/>
          </a:lnRef>
          <a:fillRef idx="0">
            <a:schemeClr val="accent1"/>
          </a:fillRef>
          <a:effectRef idx="0">
            <a:schemeClr val="accent1"/>
          </a:effectRef>
          <a:fontRef idx="minor">
            <a:schemeClr val="tx1"/>
          </a:fontRef>
        </p:style>
      </p:cxnSp>
      <p:cxnSp>
        <p:nvCxnSpPr>
          <p:cNvPr id="195" name="Elbow Connector 194"/>
          <p:cNvCxnSpPr/>
          <p:nvPr/>
        </p:nvCxnSpPr>
        <p:spPr>
          <a:xfrm>
            <a:off x="2567239" y="2834653"/>
            <a:ext cx="1661716" cy="166689"/>
          </a:xfrm>
          <a:prstGeom prst="bentConnector3">
            <a:avLst>
              <a:gd name="adj1" fmla="val 50000"/>
            </a:avLst>
          </a:prstGeom>
          <a:ln w="12700">
            <a:solidFill>
              <a:srgbClr val="00B050"/>
            </a:solidFill>
            <a:prstDash val="solid"/>
            <a:tailEnd type="arrow"/>
          </a:ln>
          <a:effectLst>
            <a:outerShdw blurRad="25400" dir="5400000" algn="t" rotWithShape="0">
              <a:prstClr val="black">
                <a:alpha val="78000"/>
              </a:prstClr>
            </a:outerShdw>
          </a:effectLst>
        </p:spPr>
        <p:style>
          <a:lnRef idx="1">
            <a:schemeClr val="accent1"/>
          </a:lnRef>
          <a:fillRef idx="0">
            <a:schemeClr val="accent1"/>
          </a:fillRef>
          <a:effectRef idx="0">
            <a:schemeClr val="accent1"/>
          </a:effectRef>
          <a:fontRef idx="minor">
            <a:schemeClr val="tx1"/>
          </a:fontRef>
        </p:style>
      </p:cxnSp>
      <p:sp>
        <p:nvSpPr>
          <p:cNvPr id="196" name="Teardrop 195"/>
          <p:cNvSpPr/>
          <p:nvPr/>
        </p:nvSpPr>
        <p:spPr>
          <a:xfrm rot="8549725">
            <a:off x="4208459" y="2916285"/>
            <a:ext cx="86741" cy="77455"/>
          </a:xfrm>
          <a:prstGeom prst="teardrop">
            <a:avLst/>
          </a:prstGeom>
          <a:solidFill>
            <a:srgbClr val="00B050"/>
          </a:solidFill>
          <a:ln>
            <a:solidFill>
              <a:srgbClr val="00B05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219" name="TextBox 218"/>
          <p:cNvSpPr txBox="1"/>
          <p:nvPr/>
        </p:nvSpPr>
        <p:spPr>
          <a:xfrm>
            <a:off x="3071813" y="3303167"/>
            <a:ext cx="396262" cy="261610"/>
          </a:xfrm>
          <a:prstGeom prst="rect">
            <a:avLst/>
          </a:prstGeom>
          <a:noFill/>
        </p:spPr>
        <p:txBody>
          <a:bodyPr wrap="none" rtlCol="0">
            <a:spAutoFit/>
          </a:bodyPr>
          <a:lstStyle/>
          <a:p>
            <a:r>
              <a:rPr lang="en-US" sz="1100" dirty="0" smtClean="0">
                <a:solidFill>
                  <a:srgbClr val="C00000"/>
                </a:solidFill>
              </a:rPr>
              <a:t>VPL</a:t>
            </a:r>
            <a:endParaRPr lang="de-DE" sz="1050" dirty="0">
              <a:solidFill>
                <a:srgbClr val="C00000"/>
              </a:solidFill>
            </a:endParaRPr>
          </a:p>
        </p:txBody>
      </p:sp>
      <p:sp>
        <p:nvSpPr>
          <p:cNvPr id="289" name="TextBox 288"/>
          <p:cNvSpPr txBox="1"/>
          <p:nvPr/>
        </p:nvSpPr>
        <p:spPr>
          <a:xfrm>
            <a:off x="3525063" y="3759786"/>
            <a:ext cx="2438400" cy="923330"/>
          </a:xfrm>
          <a:prstGeom prst="rect">
            <a:avLst/>
          </a:prstGeom>
          <a:noFill/>
        </p:spPr>
        <p:txBody>
          <a:bodyPr wrap="square" rtlCol="0">
            <a:spAutoFit/>
          </a:bodyPr>
          <a:lstStyle/>
          <a:p>
            <a:pPr algn="ctr"/>
            <a:r>
              <a:rPr lang="en-US" dirty="0" smtClean="0"/>
              <a:t>Discretize initial VPL distribution by the regular grid and SH</a:t>
            </a:r>
            <a:endParaRPr lang="de-DE" dirty="0"/>
          </a:p>
        </p:txBody>
      </p:sp>
      <p:grpSp>
        <p:nvGrpSpPr>
          <p:cNvPr id="28" name="Group 27"/>
          <p:cNvGrpSpPr/>
          <p:nvPr/>
        </p:nvGrpSpPr>
        <p:grpSpPr>
          <a:xfrm>
            <a:off x="6281123" y="1116064"/>
            <a:ext cx="2656754" cy="3629938"/>
            <a:chOff x="6172200" y="1512886"/>
            <a:chExt cx="2656754" cy="4204894"/>
          </a:xfrm>
        </p:grpSpPr>
        <p:sp>
          <p:nvSpPr>
            <p:cNvPr id="21" name="TextBox 20"/>
            <p:cNvSpPr txBox="1"/>
            <p:nvPr/>
          </p:nvSpPr>
          <p:spPr>
            <a:xfrm>
              <a:off x="6396237" y="1512886"/>
              <a:ext cx="2432717" cy="533480"/>
            </a:xfrm>
            <a:prstGeom prst="rect">
              <a:avLst/>
            </a:prstGeom>
            <a:noFill/>
          </p:spPr>
          <p:txBody>
            <a:bodyPr wrap="none" rtlCol="0">
              <a:spAutoFit/>
            </a:bodyPr>
            <a:lstStyle/>
            <a:p>
              <a:r>
                <a:rPr lang="en-US" sz="2000" b="1" dirty="0" smtClean="0"/>
                <a:t>Iterative propagation</a:t>
              </a:r>
              <a:endParaRPr lang="de-DE" sz="2000" b="1" dirty="0"/>
            </a:p>
          </p:txBody>
        </p:sp>
        <p:grpSp>
          <p:nvGrpSpPr>
            <p:cNvPr id="23" name="Group 246"/>
            <p:cNvGrpSpPr/>
            <p:nvPr/>
          </p:nvGrpSpPr>
          <p:grpSpPr>
            <a:xfrm>
              <a:off x="6324600" y="2057400"/>
              <a:ext cx="2362200" cy="2365444"/>
              <a:chOff x="3581400" y="2057295"/>
              <a:chExt cx="2362200" cy="2365444"/>
            </a:xfrm>
          </p:grpSpPr>
          <p:sp>
            <p:nvSpPr>
              <p:cNvPr id="248" name="Cube 247"/>
              <p:cNvSpPr/>
              <p:nvPr/>
            </p:nvSpPr>
            <p:spPr>
              <a:xfrm>
                <a:off x="3581400" y="2060538"/>
                <a:ext cx="2362200" cy="2362201"/>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4" name="Group 181"/>
              <p:cNvGrpSpPr/>
              <p:nvPr/>
            </p:nvGrpSpPr>
            <p:grpSpPr>
              <a:xfrm>
                <a:off x="3581400" y="2057295"/>
                <a:ext cx="2360579" cy="2365444"/>
                <a:chOff x="3581400" y="2057295"/>
                <a:chExt cx="2360579" cy="2365444"/>
              </a:xfrm>
            </p:grpSpPr>
            <p:grpSp>
              <p:nvGrpSpPr>
                <p:cNvPr id="25" name="Group 178"/>
                <p:cNvGrpSpPr/>
                <p:nvPr/>
              </p:nvGrpSpPr>
              <p:grpSpPr>
                <a:xfrm>
                  <a:off x="3581400" y="2651089"/>
                  <a:ext cx="1771650" cy="1771650"/>
                  <a:chOff x="3581400" y="2651089"/>
                  <a:chExt cx="1771650" cy="1771650"/>
                </a:xfrm>
              </p:grpSpPr>
              <p:cxnSp>
                <p:nvCxnSpPr>
                  <p:cNvPr id="265" name="Straight Connector 264"/>
                  <p:cNvCxnSpPr/>
                  <p:nvPr/>
                </p:nvCxnSpPr>
                <p:spPr>
                  <a:xfrm rot="5400000" flipH="1" flipV="1">
                    <a:off x="3138488" y="3536914"/>
                    <a:ext cx="177165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flipH="1" flipV="1">
                    <a:off x="3581400" y="3536914"/>
                    <a:ext cx="177165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5400000" flipH="1" flipV="1">
                    <a:off x="4024313" y="3536914"/>
                    <a:ext cx="177165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a:off x="3581400" y="3094002"/>
                    <a:ext cx="177165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p:nvCxnSpPr>
                <p:spPr>
                  <a:xfrm>
                    <a:off x="3581400" y="3536914"/>
                    <a:ext cx="177165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a:off x="3581400" y="3979827"/>
                    <a:ext cx="177165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179"/>
                <p:cNvGrpSpPr/>
                <p:nvPr/>
              </p:nvGrpSpPr>
              <p:grpSpPr>
                <a:xfrm>
                  <a:off x="3729037" y="2057295"/>
                  <a:ext cx="2066925" cy="592173"/>
                  <a:chOff x="3729037" y="2057295"/>
                  <a:chExt cx="2066925" cy="592173"/>
                </a:xfrm>
              </p:grpSpPr>
              <p:cxnSp>
                <p:nvCxnSpPr>
                  <p:cNvPr id="259" name="Straight Connector 258"/>
                  <p:cNvCxnSpPr/>
                  <p:nvPr/>
                </p:nvCxnSpPr>
                <p:spPr>
                  <a:xfrm rot="5400000" flipH="1" flipV="1">
                    <a:off x="4023907" y="2057700"/>
                    <a:ext cx="592173" cy="591363"/>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flipV="1">
                    <a:off x="4467225" y="2067028"/>
                    <a:ext cx="591363" cy="582439"/>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flipV="1">
                    <a:off x="4910138" y="2067028"/>
                    <a:ext cx="591363" cy="582439"/>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3729037" y="2503451"/>
                    <a:ext cx="177165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3876675" y="2355813"/>
                    <a:ext cx="177165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4024312" y="2208176"/>
                    <a:ext cx="177165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180"/>
                <p:cNvGrpSpPr/>
                <p:nvPr/>
              </p:nvGrpSpPr>
              <p:grpSpPr>
                <a:xfrm>
                  <a:off x="5353050" y="2208175"/>
                  <a:ext cx="588929" cy="2066927"/>
                  <a:chOff x="5353050" y="2208175"/>
                  <a:chExt cx="588929" cy="2066927"/>
                </a:xfrm>
              </p:grpSpPr>
              <p:cxnSp>
                <p:nvCxnSpPr>
                  <p:cNvPr id="253" name="Straight Connector 252"/>
                  <p:cNvCxnSpPr/>
                  <p:nvPr/>
                </p:nvCxnSpPr>
                <p:spPr>
                  <a:xfrm rot="5400000" flipH="1" flipV="1">
                    <a:off x="4614862" y="3389277"/>
                    <a:ext cx="1771651"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flipH="1" flipV="1">
                    <a:off x="4762499" y="3241639"/>
                    <a:ext cx="1771651"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5400000" flipH="1" flipV="1">
                    <a:off x="4910137" y="3094001"/>
                    <a:ext cx="1771651"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flipV="1">
                    <a:off x="5353050" y="2503451"/>
                    <a:ext cx="588929" cy="58244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V="1">
                    <a:off x="5353050" y="2946364"/>
                    <a:ext cx="588929" cy="58244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flipV="1">
                    <a:off x="5353050" y="3389277"/>
                    <a:ext cx="588929" cy="58244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grpSp>
        <p:sp>
          <p:nvSpPr>
            <p:cNvPr id="271" name="Teardrop 270"/>
            <p:cNvSpPr/>
            <p:nvPr/>
          </p:nvSpPr>
          <p:spPr>
            <a:xfrm rot="14953855">
              <a:off x="7024847" y="3714792"/>
              <a:ext cx="144766" cy="155363"/>
            </a:xfrm>
            <a:prstGeom prst="teardrop">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272" name="Teardrop 271"/>
            <p:cNvSpPr/>
            <p:nvPr/>
          </p:nvSpPr>
          <p:spPr>
            <a:xfrm rot="13689173">
              <a:off x="6575429" y="2833055"/>
              <a:ext cx="123984" cy="130819"/>
            </a:xfrm>
            <a:prstGeom prst="teardrop">
              <a:avLst/>
            </a:prstGeom>
            <a:gradFill>
              <a:gsLst>
                <a:gs pos="0">
                  <a:srgbClr val="3737FF"/>
                </a:gs>
                <a:gs pos="80000">
                  <a:srgbClr val="4F81BD"/>
                </a:gs>
                <a:gs pos="100000">
                  <a:srgbClr val="3513FF"/>
                </a:gs>
              </a:gsLst>
            </a:gradFill>
            <a:ln>
              <a:solidFill>
                <a:schemeClr val="accent1">
                  <a:lumMod val="7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273" name="Teardrop 272"/>
            <p:cNvSpPr/>
            <p:nvPr/>
          </p:nvSpPr>
          <p:spPr>
            <a:xfrm rot="8549725">
              <a:off x="6972128" y="3634602"/>
              <a:ext cx="86741" cy="89723"/>
            </a:xfrm>
            <a:prstGeom prst="teardrop">
              <a:avLst/>
            </a:prstGeom>
            <a:solidFill>
              <a:srgbClr val="00B050"/>
            </a:solidFill>
            <a:ln>
              <a:solidFill>
                <a:srgbClr val="00B05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274" name="Teardrop 273"/>
            <p:cNvSpPr/>
            <p:nvPr/>
          </p:nvSpPr>
          <p:spPr>
            <a:xfrm rot="13689173">
              <a:off x="6996351" y="2846492"/>
              <a:ext cx="92331" cy="99676"/>
            </a:xfrm>
            <a:prstGeom prst="teardrop">
              <a:avLst/>
            </a:prstGeom>
            <a:gradFill>
              <a:gsLst>
                <a:gs pos="0">
                  <a:srgbClr val="3737FF"/>
                </a:gs>
                <a:gs pos="80000">
                  <a:srgbClr val="4F81BD"/>
                </a:gs>
                <a:gs pos="100000">
                  <a:srgbClr val="3513FF"/>
                </a:gs>
              </a:gsLst>
            </a:gradFill>
            <a:ln>
              <a:solidFill>
                <a:schemeClr val="accent1">
                  <a:lumMod val="7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275" name="Teardrop 274"/>
            <p:cNvSpPr/>
            <p:nvPr/>
          </p:nvSpPr>
          <p:spPr>
            <a:xfrm rot="13689173">
              <a:off x="7427970" y="2850583"/>
              <a:ext cx="51844" cy="54306"/>
            </a:xfrm>
            <a:prstGeom prst="teardrop">
              <a:avLst/>
            </a:prstGeom>
            <a:gradFill>
              <a:gsLst>
                <a:gs pos="0">
                  <a:srgbClr val="3737FF"/>
                </a:gs>
                <a:gs pos="80000">
                  <a:srgbClr val="4F81BD"/>
                </a:gs>
                <a:gs pos="100000">
                  <a:srgbClr val="3513FF"/>
                </a:gs>
              </a:gsLst>
            </a:gradFill>
            <a:ln>
              <a:solidFill>
                <a:schemeClr val="accent1">
                  <a:lumMod val="7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276" name="Teardrop 275"/>
            <p:cNvSpPr/>
            <p:nvPr/>
          </p:nvSpPr>
          <p:spPr>
            <a:xfrm rot="13689173">
              <a:off x="6995916" y="3299361"/>
              <a:ext cx="63399" cy="50438"/>
            </a:xfrm>
            <a:prstGeom prst="teardrop">
              <a:avLst/>
            </a:prstGeom>
            <a:gradFill>
              <a:gsLst>
                <a:gs pos="0">
                  <a:srgbClr val="3737FF"/>
                </a:gs>
                <a:gs pos="80000">
                  <a:srgbClr val="4F81BD"/>
                </a:gs>
                <a:gs pos="100000">
                  <a:srgbClr val="3513FF"/>
                </a:gs>
              </a:gsLst>
            </a:gradFill>
            <a:ln>
              <a:solidFill>
                <a:schemeClr val="accent1">
                  <a:lumMod val="7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280" name="Teardrop 279"/>
            <p:cNvSpPr/>
            <p:nvPr/>
          </p:nvSpPr>
          <p:spPr>
            <a:xfrm rot="14953855">
              <a:off x="7426206" y="3724068"/>
              <a:ext cx="104654" cy="99916"/>
            </a:xfrm>
            <a:prstGeom prst="teardrop">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281" name="Teardrop 280"/>
            <p:cNvSpPr/>
            <p:nvPr/>
          </p:nvSpPr>
          <p:spPr>
            <a:xfrm rot="14953855">
              <a:off x="7873023" y="3748637"/>
              <a:ext cx="58745" cy="46018"/>
            </a:xfrm>
            <a:prstGeom prst="teardrop">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282" name="Teardrop 281"/>
            <p:cNvSpPr/>
            <p:nvPr/>
          </p:nvSpPr>
          <p:spPr>
            <a:xfrm rot="14953855">
              <a:off x="7431842" y="4178689"/>
              <a:ext cx="71949" cy="74117"/>
            </a:xfrm>
            <a:prstGeom prst="teardrop">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283" name="Teardrop 282"/>
            <p:cNvSpPr/>
            <p:nvPr/>
          </p:nvSpPr>
          <p:spPr>
            <a:xfrm rot="14953855">
              <a:off x="7869944" y="4195184"/>
              <a:ext cx="45719" cy="45719"/>
            </a:xfrm>
            <a:prstGeom prst="teardrop">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284" name="Teardrop 283"/>
            <p:cNvSpPr/>
            <p:nvPr/>
          </p:nvSpPr>
          <p:spPr>
            <a:xfrm rot="8549725">
              <a:off x="6960475" y="3232401"/>
              <a:ext cx="71660" cy="62717"/>
            </a:xfrm>
            <a:prstGeom prst="teardrop">
              <a:avLst/>
            </a:prstGeom>
            <a:solidFill>
              <a:srgbClr val="00B050"/>
            </a:solidFill>
            <a:ln>
              <a:solidFill>
                <a:srgbClr val="00B05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285" name="Teardrop 284"/>
            <p:cNvSpPr/>
            <p:nvPr/>
          </p:nvSpPr>
          <p:spPr>
            <a:xfrm rot="8549725">
              <a:off x="6958805" y="2829295"/>
              <a:ext cx="45719" cy="45719"/>
            </a:xfrm>
            <a:prstGeom prst="teardrop">
              <a:avLst/>
            </a:prstGeom>
            <a:solidFill>
              <a:srgbClr val="00B050"/>
            </a:solidFill>
            <a:ln>
              <a:solidFill>
                <a:srgbClr val="00B05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286" name="Teardrop 285"/>
            <p:cNvSpPr/>
            <p:nvPr/>
          </p:nvSpPr>
          <p:spPr>
            <a:xfrm rot="5782724">
              <a:off x="6504840" y="3274571"/>
              <a:ext cx="45719" cy="45719"/>
            </a:xfrm>
            <a:prstGeom prst="teardrop">
              <a:avLst/>
            </a:prstGeom>
            <a:solidFill>
              <a:srgbClr val="00B050"/>
            </a:solidFill>
            <a:ln>
              <a:solidFill>
                <a:srgbClr val="00B05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287" name="Teardrop 286"/>
            <p:cNvSpPr/>
            <p:nvPr/>
          </p:nvSpPr>
          <p:spPr>
            <a:xfrm rot="10566600">
              <a:off x="7423238" y="3273177"/>
              <a:ext cx="45719" cy="45719"/>
            </a:xfrm>
            <a:prstGeom prst="teardrop">
              <a:avLst/>
            </a:prstGeom>
            <a:solidFill>
              <a:srgbClr val="00B050"/>
            </a:solidFill>
            <a:ln>
              <a:solidFill>
                <a:srgbClr val="00B05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277" name="Teardrop 276"/>
            <p:cNvSpPr/>
            <p:nvPr/>
          </p:nvSpPr>
          <p:spPr>
            <a:xfrm rot="13689173">
              <a:off x="7428000" y="3307102"/>
              <a:ext cx="45719" cy="45719"/>
            </a:xfrm>
            <a:prstGeom prst="teardrop">
              <a:avLst/>
            </a:prstGeom>
            <a:gradFill>
              <a:gsLst>
                <a:gs pos="0">
                  <a:srgbClr val="3737FF"/>
                </a:gs>
                <a:gs pos="80000">
                  <a:srgbClr val="4F81BD"/>
                </a:gs>
                <a:gs pos="100000">
                  <a:srgbClr val="3513FF"/>
                </a:gs>
              </a:gsLst>
            </a:gradFill>
            <a:ln>
              <a:solidFill>
                <a:schemeClr val="accent1">
                  <a:lumMod val="7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290" name="TextBox 289"/>
            <p:cNvSpPr txBox="1"/>
            <p:nvPr/>
          </p:nvSpPr>
          <p:spPr>
            <a:xfrm>
              <a:off x="6172200" y="4648201"/>
              <a:ext cx="2438400" cy="1069579"/>
            </a:xfrm>
            <a:prstGeom prst="rect">
              <a:avLst/>
            </a:prstGeom>
            <a:noFill/>
          </p:spPr>
          <p:txBody>
            <a:bodyPr wrap="square" rtlCol="0">
              <a:spAutoFit/>
            </a:bodyPr>
            <a:lstStyle/>
            <a:p>
              <a:pPr algn="ctr"/>
              <a:r>
                <a:rPr lang="en-US" dirty="0" smtClean="0"/>
                <a:t>Propagate light iteratively going from one cell to another</a:t>
              </a:r>
              <a:endParaRPr lang="de-DE" dirty="0"/>
            </a:p>
          </p:txBody>
        </p:sp>
      </p:grpSp>
      <p:sp>
        <p:nvSpPr>
          <p:cNvPr id="291" name="TextBox 290"/>
          <p:cNvSpPr txBox="1"/>
          <p:nvPr/>
        </p:nvSpPr>
        <p:spPr>
          <a:xfrm>
            <a:off x="762000" y="3759786"/>
            <a:ext cx="2590800" cy="923330"/>
          </a:xfrm>
          <a:prstGeom prst="rect">
            <a:avLst/>
          </a:prstGeom>
          <a:noFill/>
        </p:spPr>
        <p:txBody>
          <a:bodyPr wrap="square" rtlCol="0">
            <a:spAutoFit/>
          </a:bodyPr>
          <a:lstStyle/>
          <a:p>
            <a:pPr algn="ctr"/>
            <a:r>
              <a:rPr lang="en-US" dirty="0" smtClean="0"/>
              <a:t>A set of regularly sampled VPLs of the scene from light position</a:t>
            </a:r>
            <a:endParaRPr lang="de-DE" dirty="0"/>
          </a:p>
        </p:txBody>
      </p:sp>
    </p:spTree>
    <p:extLst>
      <p:ext uri="{BB962C8B-B14F-4D97-AF65-F5344CB8AC3E}">
        <p14:creationId xmlns:p14="http://schemas.microsoft.com/office/powerpoint/2010/main" val="3947565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Propagation, cont’d</a:t>
            </a:r>
            <a:endParaRPr lang="en-US" dirty="0"/>
          </a:p>
        </p:txBody>
      </p:sp>
      <p:sp>
        <p:nvSpPr>
          <p:cNvPr id="3" name="Content Placeholder 2"/>
          <p:cNvSpPr>
            <a:spLocks noGrp="1"/>
          </p:cNvSpPr>
          <p:nvPr>
            <p:ph idx="1"/>
          </p:nvPr>
        </p:nvSpPr>
        <p:spPr>
          <a:xfrm>
            <a:off x="457200" y="1200151"/>
            <a:ext cx="8229600" cy="3657599"/>
          </a:xfrm>
        </p:spPr>
        <p:txBody>
          <a:bodyPr/>
          <a:lstStyle/>
          <a:p>
            <a:r>
              <a:rPr lang="en-US" dirty="0" smtClean="0"/>
              <a:t>Local cell-to-cell propagation</a:t>
            </a:r>
            <a:br>
              <a:rPr lang="en-US" dirty="0" smtClean="0"/>
            </a:br>
            <a:r>
              <a:rPr lang="en-US" dirty="0" smtClean="0"/>
              <a:t>across the 3D grid</a:t>
            </a:r>
          </a:p>
          <a:p>
            <a:pPr lvl="1"/>
            <a:r>
              <a:rPr lang="en-US" dirty="0" smtClean="0"/>
              <a:t>Similar to SH Discrete Ordinate Method for </a:t>
            </a:r>
            <a:br>
              <a:rPr lang="en-US" dirty="0" smtClean="0"/>
            </a:br>
            <a:r>
              <a:rPr lang="en-US" dirty="0" smtClean="0"/>
              <a:t>participating media illumination </a:t>
            </a:r>
            <a:r>
              <a:rPr lang="de-DE" dirty="0" smtClean="0"/>
              <a:t>[GRWS04]</a:t>
            </a:r>
            <a:endParaRPr lang="en-US" dirty="0" smtClean="0"/>
          </a:p>
          <a:p>
            <a:r>
              <a:rPr lang="en-US" dirty="0" smtClean="0"/>
              <a:t>6 axial directions with contour  faces </a:t>
            </a:r>
            <a:br>
              <a:rPr lang="en-US" dirty="0" smtClean="0"/>
            </a:br>
            <a:r>
              <a:rPr lang="en-US" dirty="0" smtClean="0"/>
              <a:t>as a propagation wave front</a:t>
            </a:r>
          </a:p>
          <a:p>
            <a:r>
              <a:rPr lang="en-US" dirty="0" smtClean="0"/>
              <a:t>Accumulate the resulting SH coefficients into the destination cell for next iteration</a:t>
            </a:r>
          </a:p>
          <a:p>
            <a:pPr lvl="1"/>
            <a:endParaRPr lang="en-US" dirty="0"/>
          </a:p>
        </p:txBody>
      </p:sp>
      <p:pic>
        <p:nvPicPr>
          <p:cNvPr id="4" name="Picture 3"/>
          <p:cNvPicPr>
            <a:picLocks noChangeAspect="1" noChangeArrowheads="1"/>
          </p:cNvPicPr>
          <p:nvPr/>
        </p:nvPicPr>
        <p:blipFill>
          <a:blip r:embed="rId3" cstate="print"/>
          <a:stretch>
            <a:fillRect/>
          </a:stretch>
        </p:blipFill>
        <p:spPr bwMode="auto">
          <a:xfrm>
            <a:off x="7315200" y="1885950"/>
            <a:ext cx="1466849" cy="1870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scene rendering with LPV</a:t>
            </a:r>
            <a:endParaRPr lang="en-US" dirty="0"/>
          </a:p>
        </p:txBody>
      </p:sp>
      <p:sp>
        <p:nvSpPr>
          <p:cNvPr id="3" name="Content Placeholder 2"/>
          <p:cNvSpPr>
            <a:spLocks noGrp="1"/>
          </p:cNvSpPr>
          <p:nvPr>
            <p:ph idx="1"/>
          </p:nvPr>
        </p:nvSpPr>
        <p:spPr>
          <a:xfrm>
            <a:off x="457200" y="1200151"/>
            <a:ext cx="8229600" cy="3581399"/>
          </a:xfrm>
        </p:spPr>
        <p:txBody>
          <a:bodyPr/>
          <a:lstStyle/>
          <a:p>
            <a:r>
              <a:rPr lang="en-US" dirty="0" smtClean="0"/>
              <a:t>Look-up resulting grid 3D texture at certain position with h/w trilinear interpolation</a:t>
            </a:r>
          </a:p>
          <a:p>
            <a:r>
              <a:rPr lang="en-US" dirty="0" smtClean="0"/>
              <a:t>Convolve the irradiance with cosine lobe of surface’s normal being illuminated</a:t>
            </a:r>
          </a:p>
          <a:p>
            <a:r>
              <a:rPr lang="en-US" dirty="0" smtClean="0"/>
              <a:t>Apply dampening factor to avoid self-bleeding</a:t>
            </a:r>
          </a:p>
          <a:p>
            <a:pPr lvl="1"/>
            <a:r>
              <a:rPr lang="en-US" dirty="0" smtClean="0"/>
              <a:t>Compute directional derivative towards normal</a:t>
            </a:r>
          </a:p>
          <a:p>
            <a:pPr lvl="1"/>
            <a:r>
              <a:rPr lang="en-US" dirty="0" smtClean="0"/>
              <a:t>Dampen based on gradient deviation from the intensity distribution direction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I_ex3.jpg"/>
          <p:cNvPicPr>
            <a:picLocks noChangeAspect="1"/>
          </p:cNvPicPr>
          <p:nvPr/>
        </p:nvPicPr>
        <p:blipFill>
          <a:blip r:embed="rId3" cstate="print"/>
          <a:stretch>
            <a:fillRect/>
          </a:stretch>
        </p:blipFill>
        <p:spPr>
          <a:xfrm>
            <a:off x="0" y="-2"/>
            <a:ext cx="9144000" cy="5143500"/>
          </a:xfrm>
          <a:prstGeom prst="rect">
            <a:avLst/>
          </a:prstGeom>
        </p:spPr>
      </p:pic>
      <p:sp>
        <p:nvSpPr>
          <p:cNvPr id="2" name="Title 1"/>
          <p:cNvSpPr>
            <a:spLocks noGrp="1"/>
          </p:cNvSpPr>
          <p:nvPr>
            <p:ph type="title"/>
          </p:nvPr>
        </p:nvSpPr>
        <p:spPr/>
        <p:txBody>
          <a:bodyPr/>
          <a:lstStyle/>
          <a:p>
            <a:r>
              <a:rPr lang="en-US" dirty="0" smtClean="0">
                <a:solidFill>
                  <a:schemeClr val="bg1"/>
                </a:solidFill>
                <a:effectLst>
                  <a:outerShdw blurRad="38100" dist="38100" dir="2700000" algn="tl">
                    <a:srgbClr val="000000">
                      <a:alpha val="43137"/>
                    </a:srgbClr>
                  </a:outerShdw>
                </a:effectLst>
              </a:rPr>
              <a:t>Results</a:t>
            </a:r>
            <a:endParaRPr lang="en-US" dirty="0">
              <a:solidFill>
                <a:schemeClr val="bg1"/>
              </a:solidFill>
              <a:effectLst>
                <a:outerShdw blurRad="38100" dist="38100" dir="2700000" algn="tl">
                  <a:srgbClr val="000000">
                    <a:alpha val="43137"/>
                  </a:srgbClr>
                </a:outerShdw>
              </a:effectLst>
            </a:endParaRPr>
          </a:p>
        </p:txBody>
      </p:sp>
      <p:grpSp>
        <p:nvGrpSpPr>
          <p:cNvPr id="9" name="Group 8"/>
          <p:cNvGrpSpPr/>
          <p:nvPr/>
        </p:nvGrpSpPr>
        <p:grpSpPr>
          <a:xfrm>
            <a:off x="7010400" y="104775"/>
            <a:ext cx="1619250" cy="4933950"/>
            <a:chOff x="7010400" y="104775"/>
            <a:chExt cx="1619250" cy="4933950"/>
          </a:xfrm>
          <a:effectLst>
            <a:outerShdw blurRad="50800" dist="38100" dir="2700000" algn="tl" rotWithShape="0">
              <a:prstClr val="black">
                <a:alpha val="40000"/>
              </a:prstClr>
            </a:outerShdw>
          </a:effectLst>
        </p:grpSpPr>
        <p:grpSp>
          <p:nvGrpSpPr>
            <p:cNvPr id="10" name="Group 7"/>
            <p:cNvGrpSpPr/>
            <p:nvPr/>
          </p:nvGrpSpPr>
          <p:grpSpPr>
            <a:xfrm>
              <a:off x="7029450" y="104775"/>
              <a:ext cx="1600200" cy="4933950"/>
              <a:chOff x="7029450" y="104775"/>
              <a:chExt cx="1600200" cy="4933950"/>
            </a:xfrm>
          </p:grpSpPr>
          <p:pic>
            <p:nvPicPr>
              <p:cNvPr id="14" name="Picture 13" descr="Color.jpg"/>
              <p:cNvPicPr>
                <a:picLocks noChangeAspect="1"/>
              </p:cNvPicPr>
              <p:nvPr/>
            </p:nvPicPr>
            <p:blipFill>
              <a:blip r:embed="rId4" cstate="print"/>
              <a:stretch>
                <a:fillRect/>
              </a:stretch>
            </p:blipFill>
            <p:spPr>
              <a:xfrm>
                <a:off x="7029450" y="3438525"/>
                <a:ext cx="1600200" cy="1600200"/>
              </a:xfrm>
              <a:prstGeom prst="rect">
                <a:avLst/>
              </a:prstGeom>
            </p:spPr>
          </p:pic>
          <p:pic>
            <p:nvPicPr>
              <p:cNvPr id="15" name="Picture 14" descr="Depth.jpg"/>
              <p:cNvPicPr>
                <a:picLocks noChangeAspect="1"/>
              </p:cNvPicPr>
              <p:nvPr/>
            </p:nvPicPr>
            <p:blipFill>
              <a:blip r:embed="rId5" cstate="print"/>
              <a:stretch>
                <a:fillRect/>
              </a:stretch>
            </p:blipFill>
            <p:spPr>
              <a:xfrm>
                <a:off x="7029450" y="104775"/>
                <a:ext cx="1600200" cy="1600200"/>
              </a:xfrm>
              <a:prstGeom prst="rect">
                <a:avLst/>
              </a:prstGeom>
            </p:spPr>
          </p:pic>
          <p:pic>
            <p:nvPicPr>
              <p:cNvPr id="16" name="Picture 15" descr="Normals.jpg"/>
              <p:cNvPicPr>
                <a:picLocks noChangeAspect="1"/>
              </p:cNvPicPr>
              <p:nvPr/>
            </p:nvPicPr>
            <p:blipFill>
              <a:blip r:embed="rId6" cstate="print"/>
              <a:stretch>
                <a:fillRect/>
              </a:stretch>
            </p:blipFill>
            <p:spPr>
              <a:xfrm>
                <a:off x="7029450" y="1781175"/>
                <a:ext cx="1600200" cy="1600200"/>
              </a:xfrm>
              <a:prstGeom prst="rect">
                <a:avLst/>
              </a:prstGeom>
            </p:spPr>
          </p:pic>
        </p:grpSp>
        <p:sp>
          <p:nvSpPr>
            <p:cNvPr id="11" name="TextBox 10"/>
            <p:cNvSpPr txBox="1"/>
            <p:nvPr/>
          </p:nvSpPr>
          <p:spPr>
            <a:xfrm>
              <a:off x="7010400" y="133350"/>
              <a:ext cx="642420" cy="307777"/>
            </a:xfrm>
            <a:prstGeom prst="rect">
              <a:avLst/>
            </a:prstGeom>
            <a:noFill/>
          </p:spPr>
          <p:txBody>
            <a:bodyPr wrap="none" rtlCol="0">
              <a:spAutoFit/>
            </a:bodyPr>
            <a:lstStyle/>
            <a:p>
              <a:r>
                <a:rPr lang="en-US" sz="1400" b="1" dirty="0" smtClean="0">
                  <a:solidFill>
                    <a:schemeClr val="bg1"/>
                  </a:solidFill>
                  <a:effectLst>
                    <a:outerShdw blurRad="38100" dir="5400000" algn="ctr" rotWithShape="0">
                      <a:srgbClr val="000000"/>
                    </a:outerShdw>
                  </a:effectLst>
                </a:rPr>
                <a:t>Depth</a:t>
              </a:r>
              <a:endParaRPr lang="en-US" sz="1400" b="1" dirty="0">
                <a:solidFill>
                  <a:schemeClr val="bg1"/>
                </a:solidFill>
                <a:effectLst>
                  <a:outerShdw blurRad="38100" dir="5400000" algn="ctr" rotWithShape="0">
                    <a:srgbClr val="000000"/>
                  </a:outerShdw>
                </a:effectLst>
              </a:endParaRPr>
            </a:p>
          </p:txBody>
        </p:sp>
        <p:sp>
          <p:nvSpPr>
            <p:cNvPr id="12" name="TextBox 11"/>
            <p:cNvSpPr txBox="1"/>
            <p:nvPr/>
          </p:nvSpPr>
          <p:spPr>
            <a:xfrm>
              <a:off x="7010400" y="1809750"/>
              <a:ext cx="814647" cy="307777"/>
            </a:xfrm>
            <a:prstGeom prst="rect">
              <a:avLst/>
            </a:prstGeom>
            <a:noFill/>
          </p:spPr>
          <p:txBody>
            <a:bodyPr wrap="none" rtlCol="0">
              <a:spAutoFit/>
            </a:bodyPr>
            <a:lstStyle/>
            <a:p>
              <a:r>
                <a:rPr lang="en-US" sz="1400" b="1" dirty="0" smtClean="0">
                  <a:solidFill>
                    <a:schemeClr val="bg1"/>
                  </a:solidFill>
                  <a:effectLst>
                    <a:outerShdw blurRad="38100" dir="5400000" algn="ctr" rotWithShape="0">
                      <a:srgbClr val="000000"/>
                    </a:outerShdw>
                  </a:effectLst>
                </a:rPr>
                <a:t>Normals</a:t>
              </a:r>
              <a:endParaRPr lang="en-US" sz="1400" b="1" dirty="0">
                <a:solidFill>
                  <a:schemeClr val="bg1"/>
                </a:solidFill>
                <a:effectLst>
                  <a:outerShdw blurRad="38100" dir="5400000" algn="ctr" rotWithShape="0">
                    <a:srgbClr val="000000"/>
                  </a:outerShdw>
                </a:effectLst>
              </a:endParaRPr>
            </a:p>
          </p:txBody>
        </p:sp>
        <p:sp>
          <p:nvSpPr>
            <p:cNvPr id="13" name="TextBox 12"/>
            <p:cNvSpPr txBox="1"/>
            <p:nvPr/>
          </p:nvSpPr>
          <p:spPr>
            <a:xfrm>
              <a:off x="7010400" y="3486150"/>
              <a:ext cx="716863" cy="307777"/>
            </a:xfrm>
            <a:prstGeom prst="rect">
              <a:avLst/>
            </a:prstGeom>
            <a:noFill/>
          </p:spPr>
          <p:txBody>
            <a:bodyPr wrap="none" rtlCol="0">
              <a:spAutoFit/>
            </a:bodyPr>
            <a:lstStyle/>
            <a:p>
              <a:r>
                <a:rPr lang="en-US" sz="1400" b="1" dirty="0" smtClean="0">
                  <a:solidFill>
                    <a:schemeClr val="bg1"/>
                  </a:solidFill>
                  <a:effectLst>
                    <a:outerShdw blurRad="38100" dir="5400000" algn="ctr" rotWithShape="0">
                      <a:srgbClr val="000000"/>
                    </a:outerShdw>
                  </a:effectLst>
                </a:rPr>
                <a:t>Albedo</a:t>
              </a:r>
              <a:endParaRPr lang="en-US" sz="1400" b="1" dirty="0">
                <a:solidFill>
                  <a:schemeClr val="bg1"/>
                </a:solidFill>
                <a:effectLst>
                  <a:outerShdw blurRad="38100" dir="5400000" algn="ctr" rotWithShape="0">
                    <a:srgbClr val="000000"/>
                  </a:outerShdw>
                </a:effectLst>
              </a:endParaRP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9144000" cy="5143500"/>
          </a:xfrm>
          <a:prstGeom prst="rect">
            <a:avLst/>
          </a:prstGeom>
        </p:spPr>
      </p:pic>
      <p:sp>
        <p:nvSpPr>
          <p:cNvPr id="2" name="Title 1"/>
          <p:cNvSpPr>
            <a:spLocks noGrp="1"/>
          </p:cNvSpPr>
          <p:nvPr>
            <p:ph type="title"/>
          </p:nvPr>
        </p:nvSpPr>
        <p:spPr/>
        <p:txBody>
          <a:bodyPr/>
          <a:lstStyle/>
          <a:p>
            <a:r>
              <a:rPr lang="en-US" dirty="0" smtClean="0">
                <a:solidFill>
                  <a:schemeClr val="bg1"/>
                </a:solidFill>
                <a:effectLst>
                  <a:outerShdw blurRad="38100" dist="38100" dir="2700000" algn="tl">
                    <a:srgbClr val="000000">
                      <a:alpha val="43137"/>
                    </a:srgbClr>
                  </a:outerShdw>
                </a:effectLst>
              </a:rPr>
              <a:t>Results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941611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9144000" cy="5143500"/>
          </a:xfrm>
          <a:prstGeom prst="rect">
            <a:avLst/>
          </a:prstGeom>
        </p:spPr>
      </p:pic>
      <p:sp>
        <p:nvSpPr>
          <p:cNvPr id="2" name="Title 1"/>
          <p:cNvSpPr>
            <a:spLocks noGrp="1"/>
          </p:cNvSpPr>
          <p:nvPr>
            <p:ph type="title"/>
          </p:nvPr>
        </p:nvSpPr>
        <p:spPr/>
        <p:txBody>
          <a:bodyPr/>
          <a:lstStyle/>
          <a:p>
            <a:r>
              <a:rPr lang="en-US" dirty="0" smtClean="0">
                <a:solidFill>
                  <a:schemeClr val="bg1"/>
                </a:solidFill>
                <a:effectLst>
                  <a:outerShdw blurRad="38100" dist="38100" dir="2700000" algn="tl">
                    <a:srgbClr val="000000">
                      <a:alpha val="43137"/>
                    </a:srgbClr>
                  </a:outerShdw>
                </a:effectLst>
              </a:rPr>
              <a:t>Results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494710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600200"/>
            <a:ext cx="7086600" cy="1102519"/>
          </a:xfrm>
        </p:spPr>
        <p:txBody>
          <a:bodyPr>
            <a:normAutofit fontScale="90000"/>
          </a:bodyPr>
          <a:lstStyle/>
          <a:p>
            <a:pPr algn="ctr"/>
            <a:r>
              <a:rPr lang="en-US" dirty="0" smtClean="0"/>
              <a:t>Real-time Diffuse Global Illumination</a:t>
            </a:r>
            <a:br>
              <a:rPr lang="en-US" dirty="0" smtClean="0"/>
            </a:br>
            <a:r>
              <a:rPr lang="en-US" dirty="0" smtClean="0"/>
              <a:t>in CryENGINE 3</a:t>
            </a:r>
            <a:endParaRPr lang="en-US" dirty="0"/>
          </a:p>
        </p:txBody>
      </p:sp>
      <p:sp>
        <p:nvSpPr>
          <p:cNvPr id="3" name="Subtitle 2"/>
          <p:cNvSpPr>
            <a:spLocks noGrp="1"/>
          </p:cNvSpPr>
          <p:nvPr>
            <p:ph type="subTitle" idx="1"/>
          </p:nvPr>
        </p:nvSpPr>
        <p:spPr>
          <a:xfrm>
            <a:off x="1371600" y="4000500"/>
            <a:ext cx="6400800" cy="800100"/>
          </a:xfrm>
        </p:spPr>
        <p:txBody>
          <a:bodyPr>
            <a:normAutofit fontScale="92500" lnSpcReduction="20000"/>
          </a:bodyPr>
          <a:lstStyle/>
          <a:p>
            <a:r>
              <a:rPr lang="en-US" sz="2800" dirty="0" smtClean="0"/>
              <a:t>Anton Kaplanyan</a:t>
            </a:r>
          </a:p>
          <a:p>
            <a:r>
              <a:rPr lang="en-US" sz="2400" dirty="0" smtClean="0">
                <a:hlinkClick r:id="rId3"/>
              </a:rPr>
              <a:t>antonk@crytek.de</a:t>
            </a:r>
            <a:r>
              <a:rPr lang="en-US" sz="2400" dirty="0" smtClean="0"/>
              <a:t> </a:t>
            </a:r>
            <a:endParaRPr lang="en-US" sz="2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9144000" cy="5143500"/>
          </a:xfrm>
          <a:prstGeom prst="rect">
            <a:avLst/>
          </a:prstGeom>
        </p:spPr>
      </p:pic>
      <p:sp>
        <p:nvSpPr>
          <p:cNvPr id="2" name="Title 1"/>
          <p:cNvSpPr>
            <a:spLocks noGrp="1"/>
          </p:cNvSpPr>
          <p:nvPr>
            <p:ph type="title"/>
          </p:nvPr>
        </p:nvSpPr>
        <p:spPr/>
        <p:txBody>
          <a:bodyPr/>
          <a:lstStyle/>
          <a:p>
            <a:r>
              <a:rPr lang="en-US" dirty="0" smtClean="0">
                <a:solidFill>
                  <a:schemeClr val="bg1"/>
                </a:solidFill>
                <a:effectLst>
                  <a:outerShdw blurRad="38100" dist="38100" dir="2700000" algn="tl">
                    <a:srgbClr val="000000">
                      <a:alpha val="43137"/>
                    </a:srgbClr>
                  </a:outerShdw>
                </a:effectLst>
              </a:rPr>
              <a:t>Results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405462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smtClean="0"/>
              <a:t>Propagation example</a:t>
            </a:r>
          </a:p>
        </p:txBody>
      </p:sp>
      <p:grpSp>
        <p:nvGrpSpPr>
          <p:cNvPr id="2" name="Group 5"/>
          <p:cNvGrpSpPr>
            <a:grpSpLocks/>
          </p:cNvGrpSpPr>
          <p:nvPr/>
        </p:nvGrpSpPr>
        <p:grpSpPr bwMode="auto">
          <a:xfrm>
            <a:off x="990600" y="971550"/>
            <a:ext cx="7208838" cy="4056460"/>
            <a:chOff x="990600" y="1143000"/>
            <a:chExt cx="7209567" cy="5408725"/>
          </a:xfrm>
        </p:grpSpPr>
        <p:pic>
          <p:nvPicPr>
            <p:cNvPr id="11277" name="Picture 2"/>
            <p:cNvPicPr>
              <a:picLocks noChangeAspect="1" noChangeArrowheads="1"/>
            </p:cNvPicPr>
            <p:nvPr/>
          </p:nvPicPr>
          <p:blipFill>
            <a:blip r:embed="rId4" cstate="print"/>
            <a:srcRect/>
            <a:stretch>
              <a:fillRect/>
            </a:stretch>
          </p:blipFill>
          <p:spPr bwMode="auto">
            <a:xfrm>
              <a:off x="990600" y="1144550"/>
              <a:ext cx="7209567" cy="5407175"/>
            </a:xfrm>
            <a:prstGeom prst="rect">
              <a:avLst/>
            </a:prstGeom>
            <a:noFill/>
            <a:ln w="9525">
              <a:noFill/>
              <a:miter lim="800000"/>
              <a:headEnd/>
              <a:tailEnd/>
            </a:ln>
          </p:spPr>
        </p:pic>
        <p:sp>
          <p:nvSpPr>
            <p:cNvPr id="3" name="TextBox 2"/>
            <p:cNvSpPr txBox="1"/>
            <p:nvPr/>
          </p:nvSpPr>
          <p:spPr>
            <a:xfrm>
              <a:off x="990600" y="1143000"/>
              <a:ext cx="5715000" cy="697641"/>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fontAlgn="auto">
                <a:spcBef>
                  <a:spcPts val="0"/>
                </a:spcBef>
                <a:spcAft>
                  <a:spcPts val="0"/>
                </a:spcAft>
                <a:defRPr/>
              </a:pPr>
              <a:r>
                <a:rPr lang="en-US" sz="2800" b="1" spc="150" dirty="0">
                  <a:ln w="11430"/>
                  <a:solidFill>
                    <a:srgbClr val="F8F8F8"/>
                  </a:solidFill>
                  <a:effectLst>
                    <a:outerShdw blurRad="50800" dist="38100" dir="2700000" algn="tl" rotWithShape="0">
                      <a:prstClr val="black">
                        <a:alpha val="40000"/>
                      </a:prstClr>
                    </a:outerShdw>
                  </a:effectLst>
                  <a:latin typeface="+mn-lt"/>
                </a:rPr>
                <a:t>0 iterations, only injection</a:t>
              </a:r>
            </a:p>
          </p:txBody>
        </p:sp>
      </p:grpSp>
      <p:grpSp>
        <p:nvGrpSpPr>
          <p:cNvPr id="4" name="Group 45"/>
          <p:cNvGrpSpPr>
            <a:grpSpLocks/>
          </p:cNvGrpSpPr>
          <p:nvPr/>
        </p:nvGrpSpPr>
        <p:grpSpPr bwMode="auto">
          <a:xfrm>
            <a:off x="990600" y="971550"/>
            <a:ext cx="7208838" cy="4056460"/>
            <a:chOff x="990600" y="1143000"/>
            <a:chExt cx="7209566" cy="5408724"/>
          </a:xfrm>
        </p:grpSpPr>
        <p:pic>
          <p:nvPicPr>
            <p:cNvPr id="11275" name="Picture 2"/>
            <p:cNvPicPr>
              <a:picLocks noChangeAspect="1" noChangeArrowheads="1"/>
            </p:cNvPicPr>
            <p:nvPr/>
          </p:nvPicPr>
          <p:blipFill>
            <a:blip r:embed="rId5" cstate="print"/>
            <a:srcRect/>
            <a:stretch>
              <a:fillRect/>
            </a:stretch>
          </p:blipFill>
          <p:spPr bwMode="auto">
            <a:xfrm>
              <a:off x="990601" y="1144551"/>
              <a:ext cx="7209565" cy="5407173"/>
            </a:xfrm>
            <a:prstGeom prst="rect">
              <a:avLst/>
            </a:prstGeom>
            <a:noFill/>
            <a:ln w="9525">
              <a:noFill/>
              <a:miter lim="800000"/>
              <a:headEnd/>
              <a:tailEnd/>
            </a:ln>
          </p:spPr>
        </p:pic>
        <p:sp>
          <p:nvSpPr>
            <p:cNvPr id="48" name="TextBox 47"/>
            <p:cNvSpPr txBox="1"/>
            <p:nvPr/>
          </p:nvSpPr>
          <p:spPr>
            <a:xfrm>
              <a:off x="990600" y="1143000"/>
              <a:ext cx="5715000" cy="697641"/>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fontAlgn="auto">
                <a:spcBef>
                  <a:spcPts val="0"/>
                </a:spcBef>
                <a:spcAft>
                  <a:spcPts val="0"/>
                </a:spcAft>
                <a:defRPr/>
              </a:pPr>
              <a:r>
                <a:rPr lang="en-US" sz="2800" b="1" spc="150" dirty="0">
                  <a:ln w="11430"/>
                  <a:solidFill>
                    <a:srgbClr val="F8F8F8"/>
                  </a:solidFill>
                  <a:effectLst>
                    <a:outerShdw blurRad="50800" dist="38100" dir="2700000" algn="tl" rotWithShape="0">
                      <a:prstClr val="black">
                        <a:alpha val="40000"/>
                      </a:prstClr>
                    </a:outerShdw>
                  </a:effectLst>
                  <a:latin typeface="+mn-lt"/>
                </a:rPr>
                <a:t>4 iterations after injection</a:t>
              </a:r>
            </a:p>
          </p:txBody>
        </p:sp>
      </p:grpSp>
      <p:grpSp>
        <p:nvGrpSpPr>
          <p:cNvPr id="5" name="Group 51"/>
          <p:cNvGrpSpPr>
            <a:grpSpLocks/>
          </p:cNvGrpSpPr>
          <p:nvPr/>
        </p:nvGrpSpPr>
        <p:grpSpPr bwMode="auto">
          <a:xfrm>
            <a:off x="990600" y="971550"/>
            <a:ext cx="7208838" cy="4056460"/>
            <a:chOff x="990600" y="1143000"/>
            <a:chExt cx="7209566" cy="5408724"/>
          </a:xfrm>
        </p:grpSpPr>
        <p:pic>
          <p:nvPicPr>
            <p:cNvPr id="11273" name="Picture 2"/>
            <p:cNvPicPr>
              <a:picLocks noChangeAspect="1" noChangeArrowheads="1"/>
            </p:cNvPicPr>
            <p:nvPr/>
          </p:nvPicPr>
          <p:blipFill>
            <a:blip r:embed="rId6" cstate="print"/>
            <a:srcRect/>
            <a:stretch>
              <a:fillRect/>
            </a:stretch>
          </p:blipFill>
          <p:spPr bwMode="auto">
            <a:xfrm>
              <a:off x="990601" y="1144551"/>
              <a:ext cx="7209565" cy="5407173"/>
            </a:xfrm>
            <a:prstGeom prst="rect">
              <a:avLst/>
            </a:prstGeom>
            <a:noFill/>
            <a:ln w="9525">
              <a:noFill/>
              <a:miter lim="800000"/>
              <a:headEnd/>
              <a:tailEnd/>
            </a:ln>
          </p:spPr>
        </p:pic>
        <p:sp>
          <p:nvSpPr>
            <p:cNvPr id="54" name="TextBox 53"/>
            <p:cNvSpPr txBox="1"/>
            <p:nvPr/>
          </p:nvSpPr>
          <p:spPr>
            <a:xfrm>
              <a:off x="990600" y="1143000"/>
              <a:ext cx="5715000" cy="697641"/>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fontAlgn="auto">
                <a:spcBef>
                  <a:spcPts val="0"/>
                </a:spcBef>
                <a:spcAft>
                  <a:spcPts val="0"/>
                </a:spcAft>
                <a:defRPr/>
              </a:pPr>
              <a:r>
                <a:rPr lang="en-US" sz="2800" b="1" spc="150" dirty="0">
                  <a:ln w="11430"/>
                  <a:solidFill>
                    <a:srgbClr val="F8F8F8"/>
                  </a:solidFill>
                  <a:effectLst>
                    <a:outerShdw blurRad="50800" dist="38100" dir="2700000" algn="tl" rotWithShape="0">
                      <a:prstClr val="black">
                        <a:alpha val="40000"/>
                      </a:prstClr>
                    </a:outerShdw>
                  </a:effectLst>
                  <a:latin typeface="+mn-lt"/>
                </a:rPr>
                <a:t>6 iterations after injection</a:t>
              </a:r>
            </a:p>
          </p:txBody>
        </p:sp>
      </p:grpSp>
      <p:grpSp>
        <p:nvGrpSpPr>
          <p:cNvPr id="6" name="Group 54"/>
          <p:cNvGrpSpPr>
            <a:grpSpLocks/>
          </p:cNvGrpSpPr>
          <p:nvPr/>
        </p:nvGrpSpPr>
        <p:grpSpPr bwMode="auto">
          <a:xfrm>
            <a:off x="990600" y="971550"/>
            <a:ext cx="7208838" cy="4056460"/>
            <a:chOff x="990600" y="1143000"/>
            <a:chExt cx="7209565" cy="5408723"/>
          </a:xfrm>
        </p:grpSpPr>
        <p:pic>
          <p:nvPicPr>
            <p:cNvPr id="11271" name="Picture 2"/>
            <p:cNvPicPr>
              <a:picLocks noChangeAspect="1" noChangeArrowheads="1"/>
            </p:cNvPicPr>
            <p:nvPr/>
          </p:nvPicPr>
          <p:blipFill>
            <a:blip r:embed="rId7" cstate="print"/>
            <a:srcRect/>
            <a:stretch>
              <a:fillRect/>
            </a:stretch>
          </p:blipFill>
          <p:spPr bwMode="auto">
            <a:xfrm>
              <a:off x="990602" y="1144551"/>
              <a:ext cx="7209563" cy="5407172"/>
            </a:xfrm>
            <a:prstGeom prst="rect">
              <a:avLst/>
            </a:prstGeom>
            <a:noFill/>
            <a:ln w="9525">
              <a:noFill/>
              <a:miter lim="800000"/>
              <a:headEnd/>
              <a:tailEnd/>
            </a:ln>
          </p:spPr>
        </p:pic>
        <p:sp>
          <p:nvSpPr>
            <p:cNvPr id="57" name="TextBox 56"/>
            <p:cNvSpPr txBox="1"/>
            <p:nvPr/>
          </p:nvSpPr>
          <p:spPr>
            <a:xfrm>
              <a:off x="990600" y="1143000"/>
              <a:ext cx="5715000" cy="697641"/>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fontAlgn="auto">
                <a:spcBef>
                  <a:spcPts val="0"/>
                </a:spcBef>
                <a:spcAft>
                  <a:spcPts val="0"/>
                </a:spcAft>
                <a:defRPr/>
              </a:pPr>
              <a:r>
                <a:rPr lang="en-US" sz="2800" b="1" spc="150" dirty="0">
                  <a:ln w="11430"/>
                  <a:solidFill>
                    <a:srgbClr val="F8F8F8"/>
                  </a:solidFill>
                  <a:effectLst>
                    <a:outerShdw blurRad="50800" dist="38100" dir="2700000" algn="tl" rotWithShape="0">
                      <a:prstClr val="black">
                        <a:alpha val="40000"/>
                      </a:prstClr>
                    </a:outerShdw>
                  </a:effectLst>
                  <a:latin typeface="+mn-lt"/>
                </a:rPr>
                <a:t>8 iterations after injection</a:t>
              </a:r>
            </a:p>
          </p:txBody>
        </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Stabilizing solution</a:t>
            </a:r>
            <a:endParaRPr lang="en-US" dirty="0"/>
          </a:p>
        </p:txBody>
      </p:sp>
      <p:sp>
        <p:nvSpPr>
          <p:cNvPr id="3" name="Content Placeholder 2"/>
          <p:cNvSpPr>
            <a:spLocks noGrp="1"/>
          </p:cNvSpPr>
          <p:nvPr>
            <p:ph idx="1"/>
          </p:nvPr>
        </p:nvSpPr>
        <p:spPr>
          <a:xfrm>
            <a:off x="457200" y="1200150"/>
            <a:ext cx="8534400" cy="3733800"/>
          </a:xfrm>
        </p:spPr>
        <p:txBody>
          <a:bodyPr/>
          <a:lstStyle/>
          <a:p>
            <a:r>
              <a:rPr lang="en-US" dirty="0" smtClean="0"/>
              <a:t>Spatial stabilization</a:t>
            </a:r>
          </a:p>
          <a:p>
            <a:pPr lvl="1"/>
            <a:r>
              <a:rPr lang="en-US" dirty="0" smtClean="0"/>
              <a:t>Snap RSM by one pixel for conservative rasterization</a:t>
            </a:r>
          </a:p>
          <a:p>
            <a:pPr lvl="1"/>
            <a:r>
              <a:rPr lang="en-US" dirty="0" smtClean="0"/>
              <a:t>Snap LPV by one grid cell for stable injection</a:t>
            </a:r>
          </a:p>
          <a:p>
            <a:r>
              <a:rPr lang="en-US" dirty="0" smtClean="0"/>
              <a:t>Self-illumination</a:t>
            </a:r>
          </a:p>
          <a:p>
            <a:pPr lvl="1"/>
            <a:r>
              <a:rPr lang="en-US" dirty="0" smtClean="0"/>
              <a:t>Half-cell VPL shifting to normal direction during RSM injection</a:t>
            </a:r>
          </a:p>
          <a:p>
            <a:r>
              <a:rPr lang="en-US" dirty="0" smtClean="0"/>
              <a:t>Temporal coherence and reprojection</a:t>
            </a:r>
          </a:p>
          <a:p>
            <a:pPr lvl="1"/>
            <a:r>
              <a:rPr lang="en-US" dirty="0" smtClean="0"/>
              <a:t>Temporal SSAA with reprojection for RSM injection</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dirty="0" smtClean="0"/>
              <a:t>Limitations of the method</a:t>
            </a:r>
          </a:p>
        </p:txBody>
      </p:sp>
      <p:sp>
        <p:nvSpPr>
          <p:cNvPr id="3" name="Content Placeholder 2"/>
          <p:cNvSpPr>
            <a:spLocks noGrp="1"/>
          </p:cNvSpPr>
          <p:nvPr>
            <p:ph idx="1"/>
          </p:nvPr>
        </p:nvSpPr>
        <p:spPr>
          <a:xfrm>
            <a:off x="457200" y="1101329"/>
            <a:ext cx="8458200" cy="3714750"/>
          </a:xfrm>
        </p:spPr>
        <p:txBody>
          <a:bodyPr rtlCol="0">
            <a:normAutofit fontScale="92500" lnSpcReduction="10000"/>
          </a:bodyPr>
          <a:lstStyle/>
          <a:p>
            <a:pPr fontAlgn="auto">
              <a:spcAft>
                <a:spcPts val="0"/>
              </a:spcAft>
              <a:buFont typeface="Arial" pitchFamily="34" charset="0"/>
              <a:buChar char="•"/>
              <a:defRPr/>
            </a:pPr>
            <a:r>
              <a:rPr lang="en-US" dirty="0" smtClean="0"/>
              <a:t>Only </a:t>
            </a:r>
            <a:r>
              <a:rPr lang="en-US" b="1" dirty="0"/>
              <a:t>diffuse</a:t>
            </a:r>
            <a:r>
              <a:rPr lang="en-US" dirty="0"/>
              <a:t> </a:t>
            </a:r>
            <a:r>
              <a:rPr lang="en-US" dirty="0" smtClean="0"/>
              <a:t>inter-reflections</a:t>
            </a:r>
          </a:p>
          <a:p>
            <a:pPr fontAlgn="auto">
              <a:spcAft>
                <a:spcPts val="0"/>
              </a:spcAft>
              <a:buFont typeface="Arial" pitchFamily="34" charset="0"/>
              <a:buChar char="•"/>
              <a:defRPr/>
            </a:pPr>
            <a:r>
              <a:rPr lang="en-US" dirty="0" smtClean="0"/>
              <a:t>Sparse spatial and </a:t>
            </a:r>
            <a:br>
              <a:rPr lang="en-US" dirty="0" smtClean="0"/>
            </a:br>
            <a:r>
              <a:rPr lang="en-US" dirty="0" smtClean="0"/>
              <a:t>low-frequency angular </a:t>
            </a:r>
            <a:br>
              <a:rPr lang="en-US" dirty="0" smtClean="0"/>
            </a:br>
            <a:r>
              <a:rPr lang="en-US" b="1" dirty="0" smtClean="0"/>
              <a:t>approximations</a:t>
            </a:r>
          </a:p>
          <a:p>
            <a:pPr lvl="1" fontAlgn="auto">
              <a:spcAft>
                <a:spcPts val="0"/>
              </a:spcAft>
              <a:buFont typeface="Arial" pitchFamily="34" charset="0"/>
              <a:buChar char="–"/>
              <a:defRPr/>
            </a:pPr>
            <a:r>
              <a:rPr lang="en-US" b="1" dirty="0" smtClean="0"/>
              <a:t>Light diffusion: </a:t>
            </a:r>
            <a:r>
              <a:rPr lang="en-US" dirty="0" smtClean="0"/>
              <a:t>light transport </a:t>
            </a:r>
            <a:br>
              <a:rPr lang="en-US" dirty="0" smtClean="0"/>
            </a:br>
            <a:r>
              <a:rPr lang="en-US" dirty="0" smtClean="0"/>
              <a:t>smears in all directions</a:t>
            </a:r>
          </a:p>
          <a:p>
            <a:pPr lvl="1" fontAlgn="auto">
              <a:spcAft>
                <a:spcPts val="0"/>
              </a:spcAft>
              <a:buFont typeface="Arial" pitchFamily="34" charset="0"/>
              <a:buChar char="–"/>
              <a:defRPr/>
            </a:pPr>
            <a:r>
              <a:rPr lang="en-US" b="1" dirty="0" smtClean="0"/>
              <a:t>Spatial discretization: </a:t>
            </a:r>
            <a:r>
              <a:rPr lang="en-US" dirty="0" smtClean="0"/>
              <a:t>visible </a:t>
            </a:r>
            <a:br>
              <a:rPr lang="en-US" dirty="0" smtClean="0"/>
            </a:br>
            <a:r>
              <a:rPr lang="en-US" dirty="0" smtClean="0"/>
              <a:t>for occlusion and very coarse</a:t>
            </a:r>
            <a:br>
              <a:rPr lang="en-US" dirty="0" smtClean="0"/>
            </a:br>
            <a:r>
              <a:rPr lang="en-US" dirty="0" smtClean="0"/>
              <a:t>grids</a:t>
            </a:r>
          </a:p>
          <a:p>
            <a:pPr fontAlgn="auto">
              <a:spcAft>
                <a:spcPts val="0"/>
              </a:spcAft>
              <a:buFont typeface="Arial" pitchFamily="34" charset="0"/>
              <a:buChar char="•"/>
              <a:defRPr/>
            </a:pPr>
            <a:r>
              <a:rPr lang="en-US" b="1" dirty="0" smtClean="0"/>
              <a:t>Incomplete</a:t>
            </a:r>
            <a:r>
              <a:rPr lang="en-US" dirty="0" smtClean="0"/>
              <a:t> information for secondary occlusion</a:t>
            </a:r>
          </a:p>
        </p:txBody>
      </p:sp>
      <p:pic>
        <p:nvPicPr>
          <p:cNvPr id="7" name="Picture 6" descr="bleeding_one.jpg"/>
          <p:cNvPicPr>
            <a:picLocks noChangeAspect="1"/>
          </p:cNvPicPr>
          <p:nvPr/>
        </p:nvPicPr>
        <p:blipFill>
          <a:blip r:embed="rId3" cstate="print"/>
          <a:stretch>
            <a:fillRect/>
          </a:stretch>
        </p:blipFill>
        <p:spPr>
          <a:xfrm>
            <a:off x="5703889" y="1200150"/>
            <a:ext cx="3076575" cy="1200150"/>
          </a:xfrm>
          <a:prstGeom prst="rect">
            <a:avLst/>
          </a:prstGeom>
          <a:ln w="25400">
            <a:solidFill>
              <a:schemeClr val="bg1"/>
            </a:solidFill>
          </a:ln>
          <a:effectLst>
            <a:outerShdw blurRad="292100" dist="139700" dir="2700000" algn="tl" rotWithShape="0">
              <a:srgbClr val="333333">
                <a:alpha val="65000"/>
              </a:srgbClr>
            </a:outerShdw>
          </a:effectLst>
        </p:spPr>
      </p:pic>
      <p:pic>
        <p:nvPicPr>
          <p:cNvPr id="8" name="Picture 7" descr="low_res_grid.jpg"/>
          <p:cNvPicPr>
            <a:picLocks noChangeAspect="1"/>
          </p:cNvPicPr>
          <p:nvPr/>
        </p:nvPicPr>
        <p:blipFill>
          <a:blip r:embed="rId4" cstate="print"/>
          <a:stretch>
            <a:fillRect/>
          </a:stretch>
        </p:blipFill>
        <p:spPr>
          <a:xfrm>
            <a:off x="5686425" y="2518173"/>
            <a:ext cx="3111500" cy="1212056"/>
          </a:xfrm>
          <a:prstGeom prst="rect">
            <a:avLst/>
          </a:prstGeom>
          <a:ln w="25400">
            <a:solidFill>
              <a:schemeClr val="bg1"/>
            </a:solidFill>
          </a:ln>
          <a:effectLst>
            <a:outerShdw blurRad="292100" dist="139700" dir="2700000" algn="tl" rotWithShape="0">
              <a:srgbClr val="333333">
                <a:alpha val="65000"/>
              </a:srgbClr>
            </a:outerShdw>
          </a:effectLst>
        </p:spPr>
      </p:pic>
      <p:grpSp>
        <p:nvGrpSpPr>
          <p:cNvPr id="2" name="Group 19"/>
          <p:cNvGrpSpPr>
            <a:grpSpLocks/>
          </p:cNvGrpSpPr>
          <p:nvPr/>
        </p:nvGrpSpPr>
        <p:grpSpPr bwMode="auto">
          <a:xfrm>
            <a:off x="5181601" y="2633663"/>
            <a:ext cx="2435225" cy="1064419"/>
            <a:chOff x="5486400" y="3510854"/>
            <a:chExt cx="2131213" cy="1420548"/>
          </a:xfrm>
        </p:grpSpPr>
        <p:sp>
          <p:nvSpPr>
            <p:cNvPr id="9" name="Oval 8"/>
            <p:cNvSpPr/>
            <p:nvPr/>
          </p:nvSpPr>
          <p:spPr>
            <a:xfrm rot="13603939">
              <a:off x="6866858" y="4180647"/>
              <a:ext cx="1136120" cy="365390"/>
            </a:xfrm>
            <a:prstGeom prst="ellipse">
              <a:avLst/>
            </a:prstGeom>
            <a:noFill/>
            <a:ln w="158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Oval 10"/>
            <p:cNvSpPr/>
            <p:nvPr/>
          </p:nvSpPr>
          <p:spPr>
            <a:xfrm rot="16200000">
              <a:off x="6750833" y="3678807"/>
              <a:ext cx="649893" cy="313986"/>
            </a:xfrm>
            <a:prstGeom prst="ellipse">
              <a:avLst/>
            </a:prstGeom>
            <a:noFill/>
            <a:ln w="158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5" name="Straight Arrow Connector 14"/>
            <p:cNvCxnSpPr/>
            <p:nvPr/>
          </p:nvCxnSpPr>
          <p:spPr>
            <a:xfrm flipV="1">
              <a:off x="5486400" y="4362547"/>
              <a:ext cx="1746372" cy="143008"/>
            </a:xfrm>
            <a:prstGeom prst="straightConnector1">
              <a:avLst/>
            </a:prstGeom>
            <a:ln w="57150">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grpSp>
        <p:nvGrpSpPr>
          <p:cNvPr id="6" name="Group 18"/>
          <p:cNvGrpSpPr>
            <a:grpSpLocks/>
          </p:cNvGrpSpPr>
          <p:nvPr/>
        </p:nvGrpSpPr>
        <p:grpSpPr bwMode="auto">
          <a:xfrm>
            <a:off x="4953001" y="1833563"/>
            <a:ext cx="2474913" cy="800100"/>
            <a:chOff x="4953000" y="2445438"/>
            <a:chExt cx="2475461" cy="1065415"/>
          </a:xfrm>
        </p:grpSpPr>
        <p:sp>
          <p:nvSpPr>
            <p:cNvPr id="10" name="Oval 9"/>
            <p:cNvSpPr/>
            <p:nvPr/>
          </p:nvSpPr>
          <p:spPr>
            <a:xfrm rot="12063329">
              <a:off x="6934639" y="2445438"/>
              <a:ext cx="493822" cy="161715"/>
            </a:xfrm>
            <a:prstGeom prst="ellipse">
              <a:avLst/>
            </a:prstGeom>
            <a:noFill/>
            <a:ln w="158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6" name="Straight Arrow Connector 15"/>
            <p:cNvCxnSpPr>
              <a:endCxn id="10" idx="7"/>
            </p:cNvCxnSpPr>
            <p:nvPr/>
          </p:nvCxnSpPr>
          <p:spPr>
            <a:xfrm flipV="1">
              <a:off x="4953000" y="2516783"/>
              <a:ext cx="2045153" cy="994070"/>
            </a:xfrm>
            <a:prstGeom prst="straightConnector1">
              <a:avLst/>
            </a:prstGeom>
            <a:ln w="57150">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Multi-resolution approach</a:t>
            </a:r>
            <a:endParaRPr lang="en-US" dirty="0"/>
          </a:p>
        </p:txBody>
      </p:sp>
      <p:sp>
        <p:nvSpPr>
          <p:cNvPr id="3" name="Content Placeholder 2"/>
          <p:cNvSpPr>
            <a:spLocks noGrp="1"/>
          </p:cNvSpPr>
          <p:nvPr>
            <p:ph idx="1"/>
          </p:nvPr>
        </p:nvSpPr>
        <p:spPr>
          <a:xfrm>
            <a:off x="304800" y="1200150"/>
            <a:ext cx="8839200" cy="3733800"/>
          </a:xfrm>
        </p:spPr>
        <p:txBody>
          <a:bodyPr/>
          <a:lstStyle/>
          <a:p>
            <a:r>
              <a:rPr lang="en-US" dirty="0" smtClean="0"/>
              <a:t>Render several nested RSMs at different resolutions</a:t>
            </a:r>
          </a:p>
          <a:p>
            <a:pPr lvl="1"/>
            <a:r>
              <a:rPr lang="en-US" dirty="0" smtClean="0"/>
              <a:t>Inspired by cascaded shadow maps technique</a:t>
            </a:r>
          </a:p>
          <a:p>
            <a:pPr lvl="1"/>
            <a:r>
              <a:rPr lang="en-US" dirty="0" smtClean="0"/>
              <a:t>Simulates uneven multi-resolution rendering on GPU</a:t>
            </a:r>
          </a:p>
          <a:p>
            <a:pPr lvl="1"/>
            <a:r>
              <a:rPr lang="en-US" dirty="0" smtClean="0"/>
              <a:t>Distribute objects into </a:t>
            </a:r>
            <a:r>
              <a:rPr lang="en-US" b="1" dirty="0" smtClean="0"/>
              <a:t>different</a:t>
            </a:r>
            <a:r>
              <a:rPr lang="en-US" dirty="0" smtClean="0"/>
              <a:t> RSMs based on their size</a:t>
            </a:r>
          </a:p>
          <a:p>
            <a:r>
              <a:rPr lang="en-US" dirty="0" smtClean="0"/>
              <a:t>Inject RSMs into corresponding LPVs</a:t>
            </a:r>
          </a:p>
          <a:p>
            <a:pPr lvl="1"/>
            <a:r>
              <a:rPr lang="en-US" dirty="0" smtClean="0"/>
              <a:t>Create nested LPV grids that bound RSM frustums</a:t>
            </a:r>
          </a:p>
          <a:p>
            <a:pPr lvl="1"/>
            <a:r>
              <a:rPr lang="en-US" dirty="0" smtClean="0"/>
              <a:t>Do propagation and rendering independently</a:t>
            </a:r>
          </a:p>
          <a:p>
            <a:pPr lvl="1"/>
            <a:r>
              <a:rPr lang="en-US" dirty="0" smtClean="0"/>
              <a:t>Propagate from inner LPV to outer one</a:t>
            </a:r>
          </a:p>
        </p:txBody>
      </p:sp>
    </p:spTree>
    <p:extLst>
      <p:ext uri="{BB962C8B-B14F-4D97-AF65-F5344CB8AC3E}">
        <p14:creationId xmlns:p14="http://schemas.microsoft.com/office/powerpoint/2010/main" val="4747731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0"/>
            <a:ext cx="9144000" cy="5143500"/>
            <a:chOff x="0" y="0"/>
            <a:chExt cx="9144000" cy="5143500"/>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1" name="TextBox 10"/>
            <p:cNvSpPr txBox="1"/>
            <p:nvPr/>
          </p:nvSpPr>
          <p:spPr>
            <a:xfrm>
              <a:off x="5029200" y="4476750"/>
              <a:ext cx="3988464" cy="523220"/>
            </a:xfrm>
            <a:prstGeom prst="rect">
              <a:avLst/>
            </a:prstGeom>
            <a:noFill/>
            <a:effectLst>
              <a:outerShdw blurRad="50800" dist="38100" dir="2700000" algn="tl" rotWithShape="0">
                <a:prstClr val="black">
                  <a:alpha val="40000"/>
                </a:prstClr>
              </a:outerShdw>
            </a:effectLst>
          </p:spPr>
          <p:txBody>
            <a:bodyPr wrap="none" rtlCol="0">
              <a:spAutoFit/>
              <a:scene3d>
                <a:camera prst="orthographicFront"/>
                <a:lightRig rig="soft" dir="t">
                  <a:rot lat="0" lon="0" rev="10800000"/>
                </a:lightRig>
              </a:scene3d>
              <a:sp3d>
                <a:bevelT w="27940" h="12700"/>
                <a:contourClr>
                  <a:srgbClr val="DDDDDD"/>
                </a:contourClr>
              </a:sp3d>
            </a:bodyPr>
            <a:lstStyle/>
            <a:p>
              <a:r>
                <a:rPr lang="en-US" sz="2800" b="1" spc="150" dirty="0" smtClean="0">
                  <a:ln w="11430"/>
                  <a:solidFill>
                    <a:srgbClr val="F8F8F8"/>
                  </a:solidFill>
                  <a:effectLst>
                    <a:outerShdw blurRad="25400" algn="tl" rotWithShape="0">
                      <a:srgbClr val="000000">
                        <a:alpha val="43000"/>
                      </a:srgbClr>
                    </a:outerShdw>
                  </a:effectLst>
                </a:rPr>
                <a:t>Global Illumination off</a:t>
              </a:r>
              <a:endParaRPr lang="de-DE" sz="2800" b="1" spc="150" dirty="0">
                <a:ln w="11430"/>
                <a:solidFill>
                  <a:srgbClr val="F8F8F8"/>
                </a:solidFill>
                <a:effectLst>
                  <a:outerShdw blurRad="25400" algn="tl" rotWithShape="0">
                    <a:srgbClr val="000000">
                      <a:alpha val="43000"/>
                    </a:srgbClr>
                  </a:outerShdw>
                </a:effectLst>
              </a:endParaRPr>
            </a:p>
          </p:txBody>
        </p:sp>
      </p:grpSp>
      <p:grpSp>
        <p:nvGrpSpPr>
          <p:cNvPr id="10" name="Group 9"/>
          <p:cNvGrpSpPr/>
          <p:nvPr/>
        </p:nvGrpSpPr>
        <p:grpSpPr>
          <a:xfrm>
            <a:off x="0" y="0"/>
            <a:ext cx="9144000" cy="5143500"/>
            <a:chOff x="0" y="0"/>
            <a:chExt cx="9144000" cy="5143500"/>
          </a:xfrm>
        </p:grpSpPr>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TextBox 8"/>
            <p:cNvSpPr txBox="1"/>
            <p:nvPr/>
          </p:nvSpPr>
          <p:spPr>
            <a:xfrm>
              <a:off x="77437" y="4476750"/>
              <a:ext cx="8968802" cy="523220"/>
            </a:xfrm>
            <a:prstGeom prst="rect">
              <a:avLst/>
            </a:prstGeom>
            <a:noFill/>
            <a:effectLst>
              <a:outerShdw blurRad="50800" dist="38100" dir="2700000" algn="tl" rotWithShape="0">
                <a:prstClr val="black">
                  <a:alpha val="40000"/>
                </a:prstClr>
              </a:outerShdw>
            </a:effectLst>
          </p:spPr>
          <p:txBody>
            <a:bodyPr wrap="none" rtlCol="0">
              <a:spAutoFit/>
              <a:scene3d>
                <a:camera prst="orthographicFront"/>
                <a:lightRig rig="soft" dir="t">
                  <a:rot lat="0" lon="0" rev="10800000"/>
                </a:lightRig>
              </a:scene3d>
              <a:sp3d>
                <a:bevelT w="27940" h="12700"/>
                <a:contourClr>
                  <a:srgbClr val="DDDDDD"/>
                </a:contourClr>
              </a:sp3d>
            </a:bodyPr>
            <a:lstStyle/>
            <a:p>
              <a:r>
                <a:rPr lang="en-US" sz="2800" b="1" spc="150" dirty="0" smtClean="0">
                  <a:ln w="11430"/>
                  <a:solidFill>
                    <a:srgbClr val="F8F8F8"/>
                  </a:solidFill>
                  <a:effectLst>
                    <a:outerShdw blurRad="25400" algn="tl" rotWithShape="0">
                      <a:srgbClr val="000000">
                        <a:alpha val="43000"/>
                      </a:srgbClr>
                    </a:outerShdw>
                  </a:effectLst>
                </a:rPr>
                <a:t>Global Illumination with 1 Light Propagation Volume</a:t>
              </a:r>
              <a:endParaRPr lang="de-DE" sz="2800" b="1" spc="150" dirty="0">
                <a:ln w="11430"/>
                <a:solidFill>
                  <a:srgbClr val="F8F8F8"/>
                </a:solidFill>
                <a:effectLst>
                  <a:outerShdw blurRad="25400" algn="tl" rotWithShape="0">
                    <a:srgbClr val="000000">
                      <a:alpha val="43000"/>
                    </a:srgbClr>
                  </a:outerShdw>
                </a:effectLst>
              </a:endParaRPr>
            </a:p>
          </p:txBody>
        </p:sp>
      </p:grpSp>
      <p:grpSp>
        <p:nvGrpSpPr>
          <p:cNvPr id="8" name="Group 7"/>
          <p:cNvGrpSpPr/>
          <p:nvPr/>
        </p:nvGrpSpPr>
        <p:grpSpPr>
          <a:xfrm>
            <a:off x="0" y="0"/>
            <a:ext cx="9144000" cy="5143500"/>
            <a:chOff x="0" y="0"/>
            <a:chExt cx="9144000" cy="5143500"/>
          </a:xfrm>
        </p:grpSpPr>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TextBox 6"/>
            <p:cNvSpPr txBox="1"/>
            <p:nvPr/>
          </p:nvSpPr>
          <p:spPr>
            <a:xfrm>
              <a:off x="19050" y="4476750"/>
              <a:ext cx="9056401" cy="523220"/>
            </a:xfrm>
            <a:prstGeom prst="rect">
              <a:avLst/>
            </a:prstGeom>
            <a:noFill/>
            <a:effectLst>
              <a:outerShdw blurRad="50800" dist="38100" dir="2700000" algn="tl" rotWithShape="0">
                <a:prstClr val="black">
                  <a:alpha val="40000"/>
                </a:prstClr>
              </a:outerShdw>
            </a:effectLst>
          </p:spPr>
          <p:txBody>
            <a:bodyPr wrap="square" rtlCol="0">
              <a:spAutoFit/>
              <a:scene3d>
                <a:camera prst="orthographicFront"/>
                <a:lightRig rig="soft" dir="t">
                  <a:rot lat="0" lon="0" rev="10800000"/>
                </a:lightRig>
              </a:scene3d>
              <a:sp3d>
                <a:bevelT w="27940" h="12700"/>
                <a:contourClr>
                  <a:srgbClr val="DDDDDD"/>
                </a:contourClr>
              </a:sp3d>
            </a:bodyPr>
            <a:lstStyle/>
            <a:p>
              <a:r>
                <a:rPr lang="en-US" sz="2800" b="1" spc="150" dirty="0">
                  <a:ln w="11430"/>
                  <a:solidFill>
                    <a:srgbClr val="F8F8F8"/>
                  </a:solidFill>
                  <a:effectLst>
                    <a:outerShdw blurRad="25400" algn="tl" rotWithShape="0">
                      <a:srgbClr val="000000">
                        <a:alpha val="43000"/>
                      </a:srgbClr>
                    </a:outerShdw>
                  </a:effectLst>
                </a:rPr>
                <a:t>Global Illumination with </a:t>
              </a:r>
              <a:r>
                <a:rPr lang="en-US" sz="2800" b="1" spc="150" dirty="0" smtClean="0">
                  <a:ln w="11430"/>
                  <a:solidFill>
                    <a:srgbClr val="F8F8F8"/>
                  </a:solidFill>
                  <a:effectLst>
                    <a:outerShdw blurRad="25400" algn="tl" rotWithShape="0">
                      <a:srgbClr val="000000">
                        <a:alpha val="43000"/>
                      </a:srgbClr>
                    </a:outerShdw>
                  </a:effectLst>
                </a:rPr>
                <a:t>3 </a:t>
              </a:r>
              <a:r>
                <a:rPr lang="en-US" sz="2800" b="1" spc="150" dirty="0">
                  <a:ln w="11430"/>
                  <a:solidFill>
                    <a:srgbClr val="F8F8F8"/>
                  </a:solidFill>
                  <a:effectLst>
                    <a:outerShdw blurRad="25400" algn="tl" rotWithShape="0">
                      <a:srgbClr val="000000">
                        <a:alpha val="43000"/>
                      </a:srgbClr>
                    </a:outerShdw>
                  </a:effectLst>
                </a:rPr>
                <a:t>Light Propagation </a:t>
              </a:r>
              <a:r>
                <a:rPr lang="en-US" sz="2800" b="1" spc="150" dirty="0" smtClean="0">
                  <a:ln w="11430"/>
                  <a:solidFill>
                    <a:srgbClr val="F8F8F8"/>
                  </a:solidFill>
                  <a:effectLst>
                    <a:outerShdw blurRad="25400" algn="tl" rotWithShape="0">
                      <a:srgbClr val="000000">
                        <a:alpha val="43000"/>
                      </a:srgbClr>
                    </a:outerShdw>
                  </a:effectLst>
                </a:rPr>
                <a:t>Volumes</a:t>
              </a:r>
              <a:endParaRPr lang="de-DE" sz="2800" b="1" spc="150" dirty="0">
                <a:ln w="11430"/>
                <a:solidFill>
                  <a:srgbClr val="F8F8F8"/>
                </a:solidFill>
                <a:effectLst>
                  <a:outerShdw blurRad="25400" algn="tl" rotWithShape="0">
                    <a:srgbClr val="000000">
                      <a:alpha val="43000"/>
                    </a:srgbClr>
                  </a:outerShdw>
                </a:effectLst>
              </a:endParaRPr>
            </a:p>
          </p:txBody>
        </p:sp>
      </p:grpSp>
      <p:sp>
        <p:nvSpPr>
          <p:cNvPr id="2" name="Title 1"/>
          <p:cNvSpPr>
            <a:spLocks noGrp="1"/>
          </p:cNvSpPr>
          <p:nvPr>
            <p:ph type="title"/>
          </p:nvPr>
        </p:nvSpPr>
        <p:spPr/>
        <p:txBody>
          <a:bodyPr/>
          <a:lstStyle/>
          <a:p>
            <a:r>
              <a:rPr lang="en-US" dirty="0" smtClean="0">
                <a:solidFill>
                  <a:schemeClr val="bg1"/>
                </a:solidFill>
                <a:effectLst>
                  <a:outerShdw blurRad="101600" dist="38100" dir="8100000" algn="tr" rotWithShape="0">
                    <a:prstClr val="black"/>
                  </a:outerShdw>
                </a:effectLst>
              </a:rPr>
              <a:t>Cascaded Light Propagation Volumes</a:t>
            </a:r>
            <a:endParaRPr lang="en-US" dirty="0">
              <a:solidFill>
                <a:schemeClr val="bg1"/>
              </a:solidFill>
              <a:effectLst>
                <a:outerShdw blurRad="101600" dist="38100" dir="8100000" algn="tr" rotWithShape="0">
                  <a:prstClr val="black"/>
                </a:outerShdw>
              </a:effectLst>
            </a:endParaRPr>
          </a:p>
        </p:txBody>
      </p:sp>
    </p:spTree>
    <p:extLst>
      <p:ext uri="{BB962C8B-B14F-4D97-AF65-F5344CB8AC3E}">
        <p14:creationId xmlns:p14="http://schemas.microsoft.com/office/powerpoint/2010/main" val="661983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Extensions</a:t>
            </a:r>
            <a:endParaRPr lang="en-US" dirty="0"/>
          </a:p>
        </p:txBody>
      </p:sp>
      <p:sp>
        <p:nvSpPr>
          <p:cNvPr id="3" name="Content Placeholder 2"/>
          <p:cNvSpPr>
            <a:spLocks noGrp="1"/>
          </p:cNvSpPr>
          <p:nvPr>
            <p:ph idx="1"/>
          </p:nvPr>
        </p:nvSpPr>
        <p:spPr>
          <a:xfrm>
            <a:off x="457200" y="1047750"/>
            <a:ext cx="8686800" cy="3943349"/>
          </a:xfrm>
        </p:spPr>
        <p:txBody>
          <a:bodyPr/>
          <a:lstStyle/>
          <a:p>
            <a:r>
              <a:rPr lang="en-US" dirty="0" smtClean="0"/>
              <a:t>Transparent objects</a:t>
            </a:r>
          </a:p>
          <a:p>
            <a:r>
              <a:rPr lang="en-US" dirty="0" smtClean="0"/>
              <a:t>Lighting caching for massive lighting approximation</a:t>
            </a:r>
          </a:p>
          <a:p>
            <a:pPr lvl="1"/>
            <a:r>
              <a:rPr lang="en-US" dirty="0" smtClean="0"/>
              <a:t>Inject analytical radiance into grid cells covered by light</a:t>
            </a:r>
          </a:p>
          <a:p>
            <a:r>
              <a:rPr lang="en-US" dirty="0" smtClean="0"/>
              <a:t>Secondary occlusion with additional occlusion grid</a:t>
            </a:r>
          </a:p>
          <a:p>
            <a:pPr lvl="1"/>
            <a:r>
              <a:rPr lang="en-US" dirty="0" smtClean="0"/>
              <a:t>Multiple bounces possible using the same trick</a:t>
            </a:r>
          </a:p>
          <a:p>
            <a:r>
              <a:rPr lang="en-US" dirty="0" smtClean="0"/>
              <a:t>Glossy reflections by partial matching in LPV</a:t>
            </a:r>
          </a:p>
          <a:p>
            <a:r>
              <a:rPr lang="en-US" dirty="0" smtClean="0"/>
              <a:t>Participating media illumination</a:t>
            </a:r>
          </a:p>
          <a:p>
            <a:pPr lvl="1"/>
            <a:r>
              <a:rPr lang="en-US" dirty="0" smtClean="0"/>
              <a:t>Comes inherently from the propagation process’ nature</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0"/>
            <a:ext cx="9144000" cy="5143500"/>
            <a:chOff x="0" y="0"/>
            <a:chExt cx="9144000" cy="5143500"/>
          </a:xfrm>
        </p:grpSpPr>
        <p:pic>
          <p:nvPicPr>
            <p:cNvPr id="5" name="Picture 4" descr="no_gi.jpg"/>
            <p:cNvPicPr>
              <a:picLocks noChangeAspect="1"/>
            </p:cNvPicPr>
            <p:nvPr/>
          </p:nvPicPr>
          <p:blipFill>
            <a:blip r:embed="rId3" cstate="print"/>
            <a:stretch>
              <a:fillRect/>
            </a:stretch>
          </p:blipFill>
          <p:spPr>
            <a:xfrm>
              <a:off x="0" y="0"/>
              <a:ext cx="9144000" cy="5143500"/>
            </a:xfrm>
            <a:prstGeom prst="rect">
              <a:avLst/>
            </a:prstGeom>
          </p:spPr>
        </p:pic>
        <p:sp>
          <p:nvSpPr>
            <p:cNvPr id="11" name="TextBox 10"/>
            <p:cNvSpPr txBox="1"/>
            <p:nvPr/>
          </p:nvSpPr>
          <p:spPr>
            <a:xfrm>
              <a:off x="5029200" y="4476750"/>
              <a:ext cx="3988464" cy="523220"/>
            </a:xfrm>
            <a:prstGeom prst="rect">
              <a:avLst/>
            </a:prstGeom>
            <a:noFill/>
            <a:effectLst>
              <a:outerShdw blurRad="50800" dist="38100" dir="2700000" algn="tl" rotWithShape="0">
                <a:prstClr val="black">
                  <a:alpha val="40000"/>
                </a:prstClr>
              </a:outerShdw>
            </a:effectLst>
          </p:spPr>
          <p:txBody>
            <a:bodyPr wrap="none" rtlCol="0">
              <a:spAutoFit/>
              <a:scene3d>
                <a:camera prst="orthographicFront"/>
                <a:lightRig rig="soft" dir="t">
                  <a:rot lat="0" lon="0" rev="10800000"/>
                </a:lightRig>
              </a:scene3d>
              <a:sp3d>
                <a:bevelT w="27940" h="12700"/>
                <a:contourClr>
                  <a:srgbClr val="DDDDDD"/>
                </a:contourClr>
              </a:sp3d>
            </a:bodyPr>
            <a:lstStyle/>
            <a:p>
              <a:r>
                <a:rPr lang="en-US" sz="2800" b="1" spc="150" dirty="0" smtClean="0">
                  <a:ln w="11430"/>
                  <a:solidFill>
                    <a:srgbClr val="F8F8F8"/>
                  </a:solidFill>
                  <a:effectLst>
                    <a:outerShdw blurRad="25400" algn="tl" rotWithShape="0">
                      <a:srgbClr val="000000">
                        <a:alpha val="43000"/>
                      </a:srgbClr>
                    </a:outerShdw>
                  </a:effectLst>
                </a:rPr>
                <a:t>Global Illumination off</a:t>
              </a:r>
              <a:endParaRPr lang="de-DE" sz="2800" b="1" spc="150" dirty="0">
                <a:ln w="11430"/>
                <a:solidFill>
                  <a:srgbClr val="F8F8F8"/>
                </a:solidFill>
                <a:effectLst>
                  <a:outerShdw blurRad="25400" algn="tl" rotWithShape="0">
                    <a:srgbClr val="000000">
                      <a:alpha val="43000"/>
                    </a:srgbClr>
                  </a:outerShdw>
                </a:effectLst>
              </a:endParaRPr>
            </a:p>
          </p:txBody>
        </p:sp>
      </p:grpSp>
      <p:grpSp>
        <p:nvGrpSpPr>
          <p:cNvPr id="10" name="Group 9"/>
          <p:cNvGrpSpPr/>
          <p:nvPr/>
        </p:nvGrpSpPr>
        <p:grpSpPr>
          <a:xfrm>
            <a:off x="0" y="0"/>
            <a:ext cx="9144000" cy="5143500"/>
            <a:chOff x="0" y="0"/>
            <a:chExt cx="9144000" cy="5143500"/>
          </a:xfrm>
        </p:grpSpPr>
        <p:pic>
          <p:nvPicPr>
            <p:cNvPr id="4" name="Picture 3" descr="gi.jpg"/>
            <p:cNvPicPr>
              <a:picLocks noChangeAspect="1"/>
            </p:cNvPicPr>
            <p:nvPr/>
          </p:nvPicPr>
          <p:blipFill>
            <a:blip r:embed="rId4" cstate="print"/>
            <a:stretch>
              <a:fillRect/>
            </a:stretch>
          </p:blipFill>
          <p:spPr>
            <a:xfrm>
              <a:off x="0" y="0"/>
              <a:ext cx="9144000" cy="5143500"/>
            </a:xfrm>
            <a:prstGeom prst="rect">
              <a:avLst/>
            </a:prstGeom>
          </p:spPr>
        </p:pic>
        <p:sp>
          <p:nvSpPr>
            <p:cNvPr id="9" name="TextBox 8"/>
            <p:cNvSpPr txBox="1"/>
            <p:nvPr/>
          </p:nvSpPr>
          <p:spPr>
            <a:xfrm>
              <a:off x="4953000" y="4400550"/>
              <a:ext cx="3933962" cy="523220"/>
            </a:xfrm>
            <a:prstGeom prst="rect">
              <a:avLst/>
            </a:prstGeom>
            <a:noFill/>
            <a:effectLst>
              <a:outerShdw blurRad="50800" dist="38100" dir="2700000" algn="tl" rotWithShape="0">
                <a:prstClr val="black">
                  <a:alpha val="40000"/>
                </a:prstClr>
              </a:outerShdw>
            </a:effectLst>
          </p:spPr>
          <p:txBody>
            <a:bodyPr wrap="none" rtlCol="0">
              <a:spAutoFit/>
              <a:scene3d>
                <a:camera prst="orthographicFront"/>
                <a:lightRig rig="soft" dir="t">
                  <a:rot lat="0" lon="0" rev="10800000"/>
                </a:lightRig>
              </a:scene3d>
              <a:sp3d>
                <a:bevelT w="27940" h="12700"/>
                <a:contourClr>
                  <a:srgbClr val="DDDDDD"/>
                </a:contourClr>
              </a:sp3d>
            </a:bodyPr>
            <a:lstStyle/>
            <a:p>
              <a:r>
                <a:rPr lang="en-US" sz="2800" b="1" spc="150" dirty="0" smtClean="0">
                  <a:ln w="11430"/>
                  <a:solidFill>
                    <a:srgbClr val="F8F8F8"/>
                  </a:solidFill>
                  <a:effectLst>
                    <a:outerShdw blurRad="25400" algn="tl" rotWithShape="0">
                      <a:srgbClr val="000000">
                        <a:alpha val="43000"/>
                      </a:srgbClr>
                    </a:outerShdw>
                  </a:effectLst>
                </a:rPr>
                <a:t>Global Illumination on</a:t>
              </a:r>
              <a:endParaRPr lang="de-DE" sz="2800" b="1" spc="150" dirty="0">
                <a:ln w="11430"/>
                <a:solidFill>
                  <a:srgbClr val="F8F8F8"/>
                </a:solidFill>
                <a:effectLst>
                  <a:outerShdw blurRad="25400" algn="tl" rotWithShape="0">
                    <a:srgbClr val="000000">
                      <a:alpha val="43000"/>
                    </a:srgbClr>
                  </a:outerShdw>
                </a:effectLst>
              </a:endParaRPr>
            </a:p>
          </p:txBody>
        </p:sp>
      </p:grpSp>
      <p:grpSp>
        <p:nvGrpSpPr>
          <p:cNvPr id="8" name="Group 7"/>
          <p:cNvGrpSpPr/>
          <p:nvPr/>
        </p:nvGrpSpPr>
        <p:grpSpPr>
          <a:xfrm>
            <a:off x="0" y="0"/>
            <a:ext cx="9144000" cy="5143500"/>
            <a:chOff x="0" y="0"/>
            <a:chExt cx="9144000" cy="5143500"/>
          </a:xfrm>
        </p:grpSpPr>
        <p:pic>
          <p:nvPicPr>
            <p:cNvPr id="6" name="Picture 5" descr="particles_gi.jpg"/>
            <p:cNvPicPr>
              <a:picLocks noChangeAspect="1"/>
            </p:cNvPicPr>
            <p:nvPr/>
          </p:nvPicPr>
          <p:blipFill>
            <a:blip r:embed="rId5" cstate="print"/>
            <a:stretch>
              <a:fillRect/>
            </a:stretch>
          </p:blipFill>
          <p:spPr>
            <a:xfrm>
              <a:off x="0" y="0"/>
              <a:ext cx="9144000" cy="5143500"/>
            </a:xfrm>
            <a:prstGeom prst="rect">
              <a:avLst/>
            </a:prstGeom>
          </p:spPr>
        </p:pic>
        <p:sp>
          <p:nvSpPr>
            <p:cNvPr id="7" name="TextBox 6"/>
            <p:cNvSpPr txBox="1"/>
            <p:nvPr/>
          </p:nvSpPr>
          <p:spPr>
            <a:xfrm>
              <a:off x="3505200" y="4400550"/>
              <a:ext cx="5482463" cy="523220"/>
            </a:xfrm>
            <a:prstGeom prst="rect">
              <a:avLst/>
            </a:prstGeom>
            <a:noFill/>
            <a:effectLst>
              <a:outerShdw blurRad="50800" dist="38100" dir="2700000" algn="tl" rotWithShape="0">
                <a:prstClr val="black">
                  <a:alpha val="40000"/>
                </a:prstClr>
              </a:outerShdw>
            </a:effectLst>
          </p:spPr>
          <p:txBody>
            <a:bodyPr wrap="none" rtlCol="0">
              <a:spAutoFit/>
              <a:scene3d>
                <a:camera prst="orthographicFront"/>
                <a:lightRig rig="soft" dir="t">
                  <a:rot lat="0" lon="0" rev="10800000"/>
                </a:lightRig>
              </a:scene3d>
              <a:sp3d>
                <a:bevelT w="27940" h="12700"/>
                <a:contourClr>
                  <a:srgbClr val="DDDDDD"/>
                </a:contourClr>
              </a:sp3d>
            </a:bodyPr>
            <a:lstStyle/>
            <a:p>
              <a:r>
                <a:rPr lang="en-US" sz="2800" b="1" spc="150" dirty="0" smtClean="0">
                  <a:ln w="11430"/>
                  <a:solidFill>
                    <a:srgbClr val="F8F8F8"/>
                  </a:solidFill>
                  <a:effectLst>
                    <a:outerShdw blurRad="25400" algn="tl" rotWithShape="0">
                      <a:srgbClr val="000000">
                        <a:alpha val="43000"/>
                      </a:srgbClr>
                    </a:outerShdw>
                  </a:effectLst>
                </a:rPr>
                <a:t>Global Illumination on particles</a:t>
              </a:r>
              <a:endParaRPr lang="de-DE" sz="2800" b="1" spc="150" dirty="0">
                <a:ln w="11430"/>
                <a:solidFill>
                  <a:srgbClr val="F8F8F8"/>
                </a:solidFill>
                <a:effectLst>
                  <a:outerShdw blurRad="25400" algn="tl" rotWithShape="0">
                    <a:srgbClr val="000000">
                      <a:alpha val="43000"/>
                    </a:srgbClr>
                  </a:outerShdw>
                </a:effectLst>
              </a:endParaRPr>
            </a:p>
          </p:txBody>
        </p:sp>
      </p:grpSp>
      <p:sp>
        <p:nvSpPr>
          <p:cNvPr id="2" name="Title 1"/>
          <p:cNvSpPr>
            <a:spLocks noGrp="1"/>
          </p:cNvSpPr>
          <p:nvPr>
            <p:ph type="title"/>
          </p:nvPr>
        </p:nvSpPr>
        <p:spPr/>
        <p:txBody>
          <a:bodyPr/>
          <a:lstStyle/>
          <a:p>
            <a:r>
              <a:rPr lang="en-US" dirty="0" smtClean="0">
                <a:solidFill>
                  <a:schemeClr val="bg1"/>
                </a:solidFill>
                <a:effectLst>
                  <a:outerShdw blurRad="101600" dist="38100" dir="8100000" algn="tr" rotWithShape="0">
                    <a:prstClr val="black"/>
                  </a:outerShdw>
                </a:effectLst>
              </a:rPr>
              <a:t>Global Illumination on particles</a:t>
            </a:r>
            <a:endParaRPr lang="en-US" dirty="0">
              <a:solidFill>
                <a:schemeClr val="bg1"/>
              </a:solidFill>
              <a:effectLst>
                <a:outerShdw blurRad="101600" dist="38100" dir="8100000" algn="tr" rotWithShape="0">
                  <a:prstClr val="black"/>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does it work so good?</a:t>
            </a:r>
            <a:endParaRPr lang="en-US" dirty="0"/>
          </a:p>
        </p:txBody>
      </p:sp>
      <p:sp>
        <p:nvSpPr>
          <p:cNvPr id="3" name="Content Placeholder 2"/>
          <p:cNvSpPr>
            <a:spLocks noGrp="1"/>
          </p:cNvSpPr>
          <p:nvPr>
            <p:ph idx="1"/>
          </p:nvPr>
        </p:nvSpPr>
        <p:spPr>
          <a:xfrm>
            <a:off x="152401" y="1200151"/>
            <a:ext cx="8943974" cy="3581399"/>
          </a:xfrm>
        </p:spPr>
        <p:txBody>
          <a:bodyPr/>
          <a:lstStyle/>
          <a:p>
            <a:r>
              <a:rPr lang="en-US" dirty="0" smtClean="0"/>
              <a:t>Human perception of Indirect Lighting</a:t>
            </a:r>
          </a:p>
          <a:p>
            <a:pPr lvl="1"/>
            <a:r>
              <a:rPr lang="en-US" dirty="0" smtClean="0"/>
              <a:t>Very sensitive for contact lighting (corners, edges etc.)</a:t>
            </a:r>
          </a:p>
          <a:p>
            <a:pPr lvl="1"/>
            <a:r>
              <a:rPr lang="en-US" dirty="0" smtClean="0"/>
              <a:t>Indirect lighting </a:t>
            </a:r>
            <a:r>
              <a:rPr lang="en-US" dirty="0"/>
              <a:t>is </a:t>
            </a:r>
            <a:r>
              <a:rPr lang="en-US" dirty="0" smtClean="0"/>
              <a:t>mostly in low frequency</a:t>
            </a:r>
          </a:p>
          <a:p>
            <a:pPr lvl="2"/>
            <a:r>
              <a:rPr lang="en-US" dirty="0" smtClean="0"/>
              <a:t>Even for indirect shadows</a:t>
            </a:r>
          </a:p>
          <a:p>
            <a:pPr lvl="2"/>
            <a:r>
              <a:rPr lang="en-US" dirty="0" smtClean="0"/>
              <a:t>Smooth gradients instead of flat ambient in shadow</a:t>
            </a:r>
          </a:p>
          <a:p>
            <a:pPr lvl="1"/>
            <a:r>
              <a:rPr lang="en-US" dirty="0" smtClean="0"/>
              <a:t>Approximated as diffusion process in participating media</a:t>
            </a:r>
          </a:p>
          <a:p>
            <a:r>
              <a:rPr lang="en-US" dirty="0" smtClean="0"/>
              <a:t>Cascades: importance-based clustering</a:t>
            </a:r>
          </a:p>
          <a:p>
            <a:pPr lvl="1"/>
            <a:r>
              <a:rPr lang="en-US" dirty="0" smtClean="0"/>
              <a:t>Emitters are distributed across cascades based on its size</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far are we from ground truth?</a:t>
            </a:r>
            <a:endParaRPr lang="en-US" dirty="0"/>
          </a:p>
        </p:txBody>
      </p:sp>
      <p:sp>
        <p:nvSpPr>
          <p:cNvPr id="4" name="Footer Placeholder 3"/>
          <p:cNvSpPr>
            <a:spLocks noGrp="1"/>
          </p:cNvSpPr>
          <p:nvPr>
            <p:ph type="ftr" sz="quarter" idx="11"/>
          </p:nvPr>
        </p:nvSpPr>
        <p:spPr/>
        <p:txBody>
          <a:bodyPr/>
          <a:lstStyle/>
          <a:p>
            <a:r>
              <a:rPr lang="en-US" dirty="0" smtClean="0"/>
              <a:t>ACM SIGGRAPH Symposium on Interactive 3D Graphics and Games 2010, Washington</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29</a:t>
            </a:fld>
            <a:endParaRPr lang="en-US" dirty="0"/>
          </a:p>
        </p:txBody>
      </p:sp>
      <p:grpSp>
        <p:nvGrpSpPr>
          <p:cNvPr id="8" name="Group 7"/>
          <p:cNvGrpSpPr/>
          <p:nvPr/>
        </p:nvGrpSpPr>
        <p:grpSpPr>
          <a:xfrm>
            <a:off x="228600" y="1657350"/>
            <a:ext cx="2768600" cy="2076450"/>
            <a:chOff x="228600" y="1657350"/>
            <a:chExt cx="2768600" cy="207645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8600" y="1657350"/>
              <a:ext cx="2768600" cy="20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228600" y="1657350"/>
              <a:ext cx="1030731" cy="523220"/>
            </a:xfrm>
            <a:prstGeom prst="rect">
              <a:avLst/>
            </a:prstGeom>
            <a:noFill/>
            <a:effectLst>
              <a:outerShdw blurRad="50800" dist="38100" dir="2700000" algn="tl" rotWithShape="0">
                <a:prstClr val="black">
                  <a:alpha val="40000"/>
                </a:prstClr>
              </a:outerShdw>
            </a:effectLst>
          </p:spPr>
          <p:txBody>
            <a:bodyPr wrap="none" rtlCol="0">
              <a:spAutoFit/>
              <a:scene3d>
                <a:camera prst="orthographicFront"/>
                <a:lightRig rig="soft" dir="t">
                  <a:rot lat="0" lon="0" rev="10800000"/>
                </a:lightRig>
              </a:scene3d>
              <a:sp3d>
                <a:bevelT w="27940" h="12700"/>
                <a:contourClr>
                  <a:srgbClr val="DDDDDD"/>
                </a:contourClr>
              </a:sp3d>
            </a:bodyPr>
            <a:lstStyle/>
            <a:p>
              <a:r>
                <a:rPr lang="en-US" sz="2800" b="1" spc="150" dirty="0" smtClean="0">
                  <a:ln w="11430"/>
                  <a:solidFill>
                    <a:srgbClr val="F8F8F8"/>
                  </a:solidFill>
                  <a:effectLst>
                    <a:outerShdw blurRad="25400" algn="tl" rotWithShape="0">
                      <a:srgbClr val="000000">
                        <a:alpha val="43000"/>
                      </a:srgbClr>
                    </a:outerShdw>
                  </a:effectLst>
                </a:rPr>
                <a:t>PBRT</a:t>
              </a:r>
              <a:endParaRPr lang="de-DE" sz="2800" b="1" spc="150" dirty="0">
                <a:ln w="11430"/>
                <a:solidFill>
                  <a:srgbClr val="F8F8F8"/>
                </a:solidFill>
                <a:effectLst>
                  <a:outerShdw blurRad="25400" algn="tl" rotWithShape="0">
                    <a:srgbClr val="000000">
                      <a:alpha val="43000"/>
                    </a:srgbClr>
                  </a:outerShdw>
                </a:effectLst>
              </a:endParaRPr>
            </a:p>
          </p:txBody>
        </p:sp>
      </p:grpSp>
      <p:grpSp>
        <p:nvGrpSpPr>
          <p:cNvPr id="3" name="Group 2"/>
          <p:cNvGrpSpPr/>
          <p:nvPr/>
        </p:nvGrpSpPr>
        <p:grpSpPr>
          <a:xfrm>
            <a:off x="3200400" y="1657350"/>
            <a:ext cx="2768600" cy="2076450"/>
            <a:chOff x="3200400" y="1657350"/>
            <a:chExt cx="2768600" cy="2076450"/>
          </a:xfrm>
        </p:grpSpPr>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200400" y="1657350"/>
              <a:ext cx="2768600" cy="20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3200400" y="1657350"/>
              <a:ext cx="795282" cy="523220"/>
            </a:xfrm>
            <a:prstGeom prst="rect">
              <a:avLst/>
            </a:prstGeom>
            <a:noFill/>
            <a:effectLst>
              <a:outerShdw blurRad="50800" dist="38100" dir="2700000" algn="tl" rotWithShape="0">
                <a:prstClr val="black">
                  <a:alpha val="40000"/>
                </a:prstClr>
              </a:outerShdw>
            </a:effectLst>
          </p:spPr>
          <p:txBody>
            <a:bodyPr wrap="none" rtlCol="0">
              <a:spAutoFit/>
              <a:scene3d>
                <a:camera prst="orthographicFront"/>
                <a:lightRig rig="soft" dir="t">
                  <a:rot lat="0" lon="0" rev="10800000"/>
                </a:lightRig>
              </a:scene3d>
              <a:sp3d>
                <a:bevelT w="27940" h="12700"/>
                <a:contourClr>
                  <a:srgbClr val="DDDDDD"/>
                </a:contourClr>
              </a:sp3d>
            </a:bodyPr>
            <a:lstStyle/>
            <a:p>
              <a:r>
                <a:rPr lang="en-US" sz="2800" b="1" spc="150" dirty="0" smtClean="0">
                  <a:ln w="11430"/>
                  <a:solidFill>
                    <a:srgbClr val="F8F8F8"/>
                  </a:solidFill>
                  <a:effectLst>
                    <a:outerShdw blurRad="25400" algn="tl" rotWithShape="0">
                      <a:srgbClr val="000000">
                        <a:alpha val="43000"/>
                      </a:srgbClr>
                    </a:outerShdw>
                  </a:effectLst>
                </a:rPr>
                <a:t>LPV</a:t>
              </a:r>
              <a:endParaRPr lang="de-DE" sz="2800" b="1" spc="150" dirty="0">
                <a:ln w="11430"/>
                <a:solidFill>
                  <a:srgbClr val="F8F8F8"/>
                </a:solidFill>
                <a:effectLst>
                  <a:outerShdw blurRad="25400" algn="tl" rotWithShape="0">
                    <a:srgbClr val="000000">
                      <a:alpha val="43000"/>
                    </a:srgbClr>
                  </a:outerShdw>
                </a:effectLst>
              </a:endParaRPr>
            </a:p>
          </p:txBody>
        </p:sp>
      </p:grpSp>
      <p:grpSp>
        <p:nvGrpSpPr>
          <p:cNvPr id="14" name="Group 13"/>
          <p:cNvGrpSpPr/>
          <p:nvPr/>
        </p:nvGrpSpPr>
        <p:grpSpPr>
          <a:xfrm>
            <a:off x="6172200" y="1657350"/>
            <a:ext cx="2768600" cy="2076450"/>
            <a:chOff x="6172200" y="1657350"/>
            <a:chExt cx="2768600" cy="2076450"/>
          </a:xfrm>
        </p:grpSpPr>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172200" y="1657350"/>
              <a:ext cx="2768600" cy="20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6172200" y="1657350"/>
              <a:ext cx="1923219" cy="523220"/>
            </a:xfrm>
            <a:prstGeom prst="rect">
              <a:avLst/>
            </a:prstGeom>
            <a:noFill/>
            <a:effectLst>
              <a:outerShdw blurRad="50800" dist="38100" dir="2700000" algn="tl" rotWithShape="0">
                <a:prstClr val="black">
                  <a:alpha val="40000"/>
                </a:prstClr>
              </a:outerShdw>
            </a:effectLst>
          </p:spPr>
          <p:txBody>
            <a:bodyPr wrap="none" rtlCol="0">
              <a:spAutoFit/>
              <a:scene3d>
                <a:camera prst="orthographicFront"/>
                <a:lightRig rig="soft" dir="t">
                  <a:rot lat="0" lon="0" rev="10800000"/>
                </a:lightRig>
              </a:scene3d>
              <a:sp3d>
                <a:bevelT w="27940" h="12700"/>
                <a:contourClr>
                  <a:srgbClr val="DDDDDD"/>
                </a:contourClr>
              </a:sp3d>
            </a:bodyPr>
            <a:lstStyle/>
            <a:p>
              <a:r>
                <a:rPr lang="en-US" sz="2800" b="1" spc="150" dirty="0" smtClean="0">
                  <a:ln w="11430"/>
                  <a:solidFill>
                    <a:srgbClr val="F8F8F8"/>
                  </a:solidFill>
                  <a:effectLst>
                    <a:outerShdw blurRad="25400" algn="tl" rotWithShape="0">
                      <a:srgbClr val="000000">
                        <a:alpha val="43000"/>
                      </a:srgbClr>
                    </a:outerShdw>
                  </a:effectLst>
                </a:rPr>
                <a:t>Difference</a:t>
              </a:r>
              <a:endParaRPr lang="de-DE" sz="2800" b="1" spc="150" dirty="0">
                <a:ln w="11430"/>
                <a:solidFill>
                  <a:srgbClr val="F8F8F8"/>
                </a:solidFill>
                <a:effectLst>
                  <a:outerShdw blurRad="25400" algn="tl" rotWithShape="0">
                    <a:srgbClr val="000000">
                      <a:alpha val="43000"/>
                    </a:srgbClr>
                  </a:outerShdw>
                </a:effectLst>
              </a:endParaRPr>
            </a:p>
          </p:txBody>
        </p:sp>
      </p:grpSp>
    </p:spTree>
    <p:extLst>
      <p:ext uri="{BB962C8B-B14F-4D97-AF65-F5344CB8AC3E}">
        <p14:creationId xmlns:p14="http://schemas.microsoft.com/office/powerpoint/2010/main" val="2623158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Crytek GmbH</a:t>
            </a:r>
            <a:endParaRPr lang="en-US" dirty="0"/>
          </a:p>
        </p:txBody>
      </p:sp>
      <p:sp>
        <p:nvSpPr>
          <p:cNvPr id="3" name="Content Placeholder 2"/>
          <p:cNvSpPr>
            <a:spLocks noGrp="1"/>
          </p:cNvSpPr>
          <p:nvPr>
            <p:ph idx="1"/>
          </p:nvPr>
        </p:nvSpPr>
        <p:spPr>
          <a:xfrm>
            <a:off x="381000" y="1200150"/>
            <a:ext cx="8763000" cy="3394472"/>
          </a:xfrm>
        </p:spPr>
        <p:txBody>
          <a:bodyPr>
            <a:normAutofit fontScale="85000" lnSpcReduction="20000"/>
          </a:bodyPr>
          <a:lstStyle/>
          <a:p>
            <a:r>
              <a:rPr lang="en-US" dirty="0" smtClean="0"/>
              <a:t>10 years in game development</a:t>
            </a:r>
          </a:p>
          <a:p>
            <a:r>
              <a:rPr lang="en-US" dirty="0" smtClean="0"/>
              <a:t>~650 employees in 5 offices across Europe</a:t>
            </a:r>
          </a:p>
          <a:p>
            <a:r>
              <a:rPr lang="en-US" dirty="0" smtClean="0"/>
              <a:t>Multicultural company with 30+ languages</a:t>
            </a:r>
          </a:p>
          <a:p>
            <a:r>
              <a:rPr lang="en-US" dirty="0" smtClean="0"/>
              <a:t>Shipped:</a:t>
            </a:r>
          </a:p>
          <a:p>
            <a:pPr lvl="1"/>
            <a:r>
              <a:rPr lang="en-US" dirty="0" smtClean="0"/>
              <a:t>FarCry on CryENGINE 1 in 2001 (PC only)</a:t>
            </a:r>
          </a:p>
          <a:p>
            <a:pPr lvl="1"/>
            <a:r>
              <a:rPr lang="en-US" dirty="0" smtClean="0"/>
              <a:t>Crysis and Crysis Warhead on CryENGINE 2 in 2007-8 (PC only)</a:t>
            </a:r>
          </a:p>
          <a:p>
            <a:r>
              <a:rPr lang="en-US" dirty="0" smtClean="0"/>
              <a:t>Multi-platform consoles-ready CryENGINE 3</a:t>
            </a:r>
          </a:p>
          <a:p>
            <a:r>
              <a:rPr lang="en-US" dirty="0" smtClean="0"/>
              <a:t>Currently </a:t>
            </a:r>
            <a:r>
              <a:rPr lang="en-US" dirty="0" smtClean="0"/>
              <a:t>working hard on Crysis 2…</a:t>
            </a:r>
          </a:p>
          <a:p>
            <a:pPr lvl="1"/>
            <a:r>
              <a:rPr lang="en-US" dirty="0" smtClean="0"/>
              <a:t>Q4 2010</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195122577"/>
              </p:ext>
            </p:extLst>
          </p:nvPr>
        </p:nvGraphicFramePr>
        <p:xfrm>
          <a:off x="457200" y="1047750"/>
          <a:ext cx="8229600" cy="3608906"/>
        </p:xfrm>
        <a:graphic>
          <a:graphicData uri="http://schemas.openxmlformats.org/drawingml/2006/table">
            <a:tbl>
              <a:tblPr firstRow="1" bandRow="1">
                <a:tableStyleId>{7DF18680-E054-41AD-8BC1-D1AEF772440D}</a:tableStyleId>
              </a:tblPr>
              <a:tblGrid>
                <a:gridCol w="2173857"/>
                <a:gridCol w="1940943"/>
                <a:gridCol w="1905000"/>
                <a:gridCol w="2209800"/>
              </a:tblGrid>
              <a:tr h="762000">
                <a:tc>
                  <a:txBody>
                    <a:bodyPr/>
                    <a:lstStyle/>
                    <a:p>
                      <a:endParaRPr lang="en-US" sz="1800" dirty="0"/>
                    </a:p>
                  </a:txBody>
                  <a:tcPr marT="34290" marB="34290">
                    <a:solidFill>
                      <a:schemeClr val="accent5">
                        <a:alpha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rPr>
                        <a:t>Lightmaps</a:t>
                      </a:r>
                    </a:p>
                  </a:txBody>
                  <a:tcPr marT="34290" marB="34290">
                    <a:solidFill>
                      <a:schemeClr val="accent5">
                        <a:alpha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rPr>
                        <a:t>Precomputed Radiance Transfer</a:t>
                      </a:r>
                    </a:p>
                  </a:txBody>
                  <a:tcPr marT="34290" marB="34290">
                    <a:solidFill>
                      <a:schemeClr val="accent5">
                        <a:alpha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rPr>
                        <a:t>Light Propagation</a:t>
                      </a:r>
                      <a:r>
                        <a:rPr lang="en-US" sz="1800" baseline="0" dirty="0" smtClean="0">
                          <a:solidFill>
                            <a:schemeClr val="tx1"/>
                          </a:solidFill>
                        </a:rPr>
                        <a:t> </a:t>
                      </a:r>
                      <a:r>
                        <a:rPr lang="en-US" sz="1800" dirty="0" smtClean="0">
                          <a:solidFill>
                            <a:schemeClr val="tx1"/>
                          </a:solidFill>
                        </a:rPr>
                        <a:t>Volumes</a:t>
                      </a:r>
                    </a:p>
                  </a:txBody>
                  <a:tcPr marT="34290" marB="34290">
                    <a:solidFill>
                      <a:schemeClr val="accent5">
                        <a:alpha val="50000"/>
                      </a:schemeClr>
                    </a:solidFill>
                  </a:tcPr>
                </a:tc>
              </a:tr>
              <a:tr h="228600">
                <a:tc>
                  <a:txBody>
                    <a:bodyPr/>
                    <a:lstStyle/>
                    <a:p>
                      <a:r>
                        <a:rPr lang="en-US" sz="1400" dirty="0" smtClean="0"/>
                        <a:t>Image quality</a:t>
                      </a:r>
                      <a:endParaRPr lang="en-US" sz="1400" dirty="0"/>
                    </a:p>
                  </a:txBody>
                  <a:tcPr marT="34290" marB="34290"/>
                </a:tc>
                <a:tc>
                  <a:txBody>
                    <a:bodyPr/>
                    <a:lstStyle/>
                    <a:p>
                      <a:pPr algn="ctr"/>
                      <a:r>
                        <a:rPr lang="en-US" sz="1400" b="1" dirty="0" smtClean="0">
                          <a:solidFill>
                            <a:srgbClr val="00B050"/>
                          </a:solidFill>
                        </a:rPr>
                        <a:t>Very good</a:t>
                      </a:r>
                      <a:endParaRPr lang="en-US" sz="1400" b="1" dirty="0">
                        <a:solidFill>
                          <a:srgbClr val="00B050"/>
                        </a:solidFill>
                      </a:endParaRPr>
                    </a:p>
                  </a:txBody>
                  <a:tcPr marT="34290" marB="34290">
                    <a:solidFill>
                      <a:schemeClr val="accent3">
                        <a:lumMod val="40000"/>
                        <a:lumOff val="60000"/>
                      </a:schemeClr>
                    </a:solidFill>
                  </a:tcPr>
                </a:tc>
                <a:tc>
                  <a:txBody>
                    <a:bodyPr/>
                    <a:lstStyle/>
                    <a:p>
                      <a:pPr algn="ctr"/>
                      <a:r>
                        <a:rPr lang="en-US" sz="1400" b="1" dirty="0" smtClean="0">
                          <a:solidFill>
                            <a:srgbClr val="00B050"/>
                          </a:solidFill>
                        </a:rPr>
                        <a:t>Good</a:t>
                      </a:r>
                      <a:endParaRPr lang="en-US" sz="1400" b="1" dirty="0">
                        <a:solidFill>
                          <a:srgbClr val="00B050"/>
                        </a:solidFill>
                      </a:endParaRPr>
                    </a:p>
                  </a:txBody>
                  <a:tcPr marT="34290" marB="34290">
                    <a:solidFill>
                      <a:schemeClr val="accent3">
                        <a:lumMod val="40000"/>
                        <a:lumOff val="60000"/>
                      </a:schemeClr>
                    </a:solidFill>
                  </a:tcPr>
                </a:tc>
                <a:tc>
                  <a:txBody>
                    <a:bodyPr/>
                    <a:lstStyle/>
                    <a:p>
                      <a:pPr algn="ctr"/>
                      <a:r>
                        <a:rPr lang="en-US" sz="1400" b="1" dirty="0" smtClean="0">
                          <a:solidFill>
                            <a:srgbClr val="00B050"/>
                          </a:solidFill>
                        </a:rPr>
                        <a:t>Good</a:t>
                      </a:r>
                      <a:endParaRPr lang="en-US" sz="1400" b="1" dirty="0">
                        <a:solidFill>
                          <a:schemeClr val="accent6">
                            <a:lumMod val="75000"/>
                          </a:schemeClr>
                        </a:solidFill>
                      </a:endParaRPr>
                    </a:p>
                  </a:txBody>
                  <a:tcPr marT="34290" marB="34290">
                    <a:solidFill>
                      <a:schemeClr val="accent3">
                        <a:lumMod val="40000"/>
                        <a:lumOff val="60000"/>
                      </a:schemeClr>
                    </a:solidFill>
                  </a:tcPr>
                </a:tc>
              </a:tr>
              <a:tr h="384640">
                <a:tc>
                  <a:txBody>
                    <a:bodyPr/>
                    <a:lstStyle/>
                    <a:p>
                      <a:r>
                        <a:rPr lang="en-US" sz="1400" dirty="0" smtClean="0"/>
                        <a:t>Memory budget</a:t>
                      </a:r>
                      <a:endParaRPr lang="en-US" sz="1400" dirty="0"/>
                    </a:p>
                  </a:txBody>
                  <a:tcPr marT="34290" marB="34290"/>
                </a:tc>
                <a:tc>
                  <a:txBody>
                    <a:bodyPr/>
                    <a:lstStyle/>
                    <a:p>
                      <a:pPr algn="ctr"/>
                      <a:r>
                        <a:rPr lang="en-US" sz="1400" b="1" dirty="0" smtClean="0">
                          <a:solidFill>
                            <a:schemeClr val="accent6">
                              <a:lumMod val="75000"/>
                            </a:schemeClr>
                          </a:solidFill>
                        </a:rPr>
                        <a:t>Medium</a:t>
                      </a:r>
                      <a:endParaRPr lang="en-US" sz="1400" b="1" dirty="0">
                        <a:solidFill>
                          <a:schemeClr val="accent6">
                            <a:lumMod val="75000"/>
                          </a:schemeClr>
                        </a:solidFill>
                      </a:endParaRPr>
                    </a:p>
                  </a:txBody>
                  <a:tcPr marT="34290" marB="34290">
                    <a:solidFill>
                      <a:schemeClr val="accent6">
                        <a:lumMod val="40000"/>
                        <a:lumOff val="60000"/>
                      </a:schemeClr>
                    </a:solidFill>
                  </a:tcPr>
                </a:tc>
                <a:tc>
                  <a:txBody>
                    <a:bodyPr/>
                    <a:lstStyle/>
                    <a:p>
                      <a:pPr algn="ctr"/>
                      <a:r>
                        <a:rPr lang="en-US" sz="1400" b="1" dirty="0" smtClean="0">
                          <a:solidFill>
                            <a:schemeClr val="accent6">
                              <a:lumMod val="75000"/>
                            </a:schemeClr>
                          </a:solidFill>
                        </a:rPr>
                        <a:t>Medium</a:t>
                      </a:r>
                      <a:endParaRPr lang="en-US" sz="1400" b="1" dirty="0">
                        <a:solidFill>
                          <a:schemeClr val="accent6">
                            <a:lumMod val="75000"/>
                          </a:schemeClr>
                        </a:solidFill>
                      </a:endParaRPr>
                    </a:p>
                  </a:txBody>
                  <a:tcPr marT="34290" marB="34290">
                    <a:solidFill>
                      <a:schemeClr val="accent6">
                        <a:lumMod val="40000"/>
                        <a:lumOff val="60000"/>
                      </a:schemeClr>
                    </a:solidFill>
                  </a:tcPr>
                </a:tc>
                <a:tc>
                  <a:txBody>
                    <a:bodyPr/>
                    <a:lstStyle/>
                    <a:p>
                      <a:pPr algn="ctr"/>
                      <a:r>
                        <a:rPr lang="en-US" sz="1400" b="1" dirty="0" smtClean="0">
                          <a:solidFill>
                            <a:srgbClr val="00B050"/>
                          </a:solidFill>
                        </a:rPr>
                        <a:t>Low and fixed</a:t>
                      </a:r>
                      <a:endParaRPr lang="en-US" sz="1400" b="1" dirty="0">
                        <a:solidFill>
                          <a:srgbClr val="00B050"/>
                        </a:solidFill>
                      </a:endParaRPr>
                    </a:p>
                  </a:txBody>
                  <a:tcPr marT="34290" marB="34290">
                    <a:solidFill>
                      <a:schemeClr val="accent3">
                        <a:lumMod val="20000"/>
                        <a:lumOff val="80000"/>
                      </a:schemeClr>
                    </a:solidFill>
                  </a:tcPr>
                </a:tc>
              </a:tr>
              <a:tr h="317055">
                <a:tc>
                  <a:txBody>
                    <a:bodyPr/>
                    <a:lstStyle/>
                    <a:p>
                      <a:r>
                        <a:rPr lang="en-US" sz="1400" dirty="0" smtClean="0"/>
                        <a:t>Dynamic lighting</a:t>
                      </a:r>
                      <a:endParaRPr lang="en-US" sz="1400" dirty="0"/>
                    </a:p>
                  </a:txBody>
                  <a:tcPr marT="34290" marB="34290"/>
                </a:tc>
                <a:tc>
                  <a:txBody>
                    <a:bodyPr/>
                    <a:lstStyle/>
                    <a:p>
                      <a:pPr algn="ctr"/>
                      <a:r>
                        <a:rPr lang="en-US" sz="1400" b="1" dirty="0" smtClean="0">
                          <a:solidFill>
                            <a:srgbClr val="FF0000"/>
                          </a:solidFill>
                        </a:rPr>
                        <a:t>-</a:t>
                      </a:r>
                      <a:endParaRPr lang="en-US" sz="1400" b="1" dirty="0">
                        <a:solidFill>
                          <a:srgbClr val="FF0000"/>
                        </a:solidFill>
                      </a:endParaRPr>
                    </a:p>
                  </a:txBody>
                  <a:tcPr marT="34290" marB="34290">
                    <a:solidFill>
                      <a:schemeClr val="accent2">
                        <a:lumMod val="40000"/>
                        <a:lumOff val="60000"/>
                      </a:schemeClr>
                    </a:solidFill>
                  </a:tcPr>
                </a:tc>
                <a:tc>
                  <a:txBody>
                    <a:bodyPr/>
                    <a:lstStyle/>
                    <a:p>
                      <a:pPr algn="ctr"/>
                      <a:r>
                        <a:rPr lang="en-US" sz="1400" b="1" dirty="0" smtClean="0">
                          <a:solidFill>
                            <a:srgbClr val="00B050"/>
                          </a:solidFill>
                        </a:rPr>
                        <a:t>+</a:t>
                      </a:r>
                      <a:endParaRPr lang="en-US" sz="1400" b="1" dirty="0">
                        <a:solidFill>
                          <a:srgbClr val="00B050"/>
                        </a:solidFill>
                      </a:endParaRPr>
                    </a:p>
                  </a:txBody>
                  <a:tcPr marT="34290" marB="34290">
                    <a:solidFill>
                      <a:schemeClr val="accent3">
                        <a:lumMod val="40000"/>
                        <a:lumOff val="60000"/>
                      </a:schemeClr>
                    </a:solidFill>
                  </a:tcPr>
                </a:tc>
                <a:tc>
                  <a:txBody>
                    <a:bodyPr/>
                    <a:lstStyle/>
                    <a:p>
                      <a:pPr algn="ctr"/>
                      <a:r>
                        <a:rPr lang="en-US" sz="1400" b="1" dirty="0" smtClean="0">
                          <a:solidFill>
                            <a:srgbClr val="00B050"/>
                          </a:solidFill>
                        </a:rPr>
                        <a:t>+</a:t>
                      </a:r>
                      <a:endParaRPr lang="en-US" sz="1400" b="1" dirty="0">
                        <a:solidFill>
                          <a:srgbClr val="00B050"/>
                        </a:solidFill>
                      </a:endParaRPr>
                    </a:p>
                  </a:txBody>
                  <a:tcPr marT="34290" marB="34290">
                    <a:solidFill>
                      <a:schemeClr val="accent3">
                        <a:lumMod val="40000"/>
                        <a:lumOff val="60000"/>
                      </a:schemeClr>
                    </a:solidFill>
                  </a:tcPr>
                </a:tc>
              </a:tr>
              <a:tr h="317055">
                <a:tc>
                  <a:txBody>
                    <a:bodyPr/>
                    <a:lstStyle/>
                    <a:p>
                      <a:r>
                        <a:rPr lang="en-US" sz="1400" dirty="0" smtClean="0"/>
                        <a:t>Dynamic objects</a:t>
                      </a:r>
                      <a:endParaRPr lang="en-US" sz="1400" dirty="0"/>
                    </a:p>
                  </a:txBody>
                  <a:tcPr marT="34290" marB="34290"/>
                </a:tc>
                <a:tc>
                  <a:txBody>
                    <a:bodyPr/>
                    <a:lstStyle/>
                    <a:p>
                      <a:pPr algn="ctr"/>
                      <a:r>
                        <a:rPr lang="en-US" sz="1400" b="1" dirty="0" smtClean="0">
                          <a:solidFill>
                            <a:srgbClr val="FF0000"/>
                          </a:solidFill>
                        </a:rPr>
                        <a:t>-</a:t>
                      </a:r>
                      <a:endParaRPr lang="en-US" sz="1400" b="1" dirty="0">
                        <a:solidFill>
                          <a:srgbClr val="FF0000"/>
                        </a:solidFill>
                      </a:endParaRPr>
                    </a:p>
                  </a:txBody>
                  <a:tcPr marT="34290" marB="34290">
                    <a:solidFill>
                      <a:schemeClr val="accent2">
                        <a:lumMod val="40000"/>
                        <a:lumOff val="60000"/>
                      </a:schemeClr>
                    </a:solidFill>
                  </a:tcPr>
                </a:tc>
                <a:tc>
                  <a:txBody>
                    <a:bodyPr/>
                    <a:lstStyle/>
                    <a:p>
                      <a:pPr algn="ctr"/>
                      <a:r>
                        <a:rPr lang="en-US" sz="1400" b="1" dirty="0" smtClean="0">
                          <a:solidFill>
                            <a:srgbClr val="FF0000"/>
                          </a:solidFill>
                        </a:rPr>
                        <a:t>-</a:t>
                      </a:r>
                      <a:endParaRPr lang="en-US" sz="1400" b="1" dirty="0">
                        <a:solidFill>
                          <a:srgbClr val="FF0000"/>
                        </a:solidFill>
                      </a:endParaRPr>
                    </a:p>
                  </a:txBody>
                  <a:tcPr marT="34290" marB="34290">
                    <a:solidFill>
                      <a:schemeClr val="accent2">
                        <a:lumMod val="40000"/>
                        <a:lumOff val="60000"/>
                      </a:schemeClr>
                    </a:solidFill>
                  </a:tcPr>
                </a:tc>
                <a:tc>
                  <a:txBody>
                    <a:bodyPr/>
                    <a:lstStyle/>
                    <a:p>
                      <a:pPr algn="ctr"/>
                      <a:r>
                        <a:rPr lang="en-US" sz="1400" b="1" dirty="0" smtClean="0">
                          <a:solidFill>
                            <a:srgbClr val="00B050"/>
                          </a:solidFill>
                        </a:rPr>
                        <a:t>+</a:t>
                      </a:r>
                      <a:endParaRPr lang="en-US" sz="1400" b="1" dirty="0">
                        <a:solidFill>
                          <a:srgbClr val="00B050"/>
                        </a:solidFill>
                      </a:endParaRPr>
                    </a:p>
                  </a:txBody>
                  <a:tcPr marT="34290" marB="34290">
                    <a:solidFill>
                      <a:schemeClr val="accent3">
                        <a:lumMod val="20000"/>
                        <a:lumOff val="80000"/>
                      </a:schemeClr>
                    </a:solidFill>
                  </a:tcPr>
                </a:tc>
              </a:tr>
              <a:tr h="317055">
                <a:tc>
                  <a:txBody>
                    <a:bodyPr/>
                    <a:lstStyle/>
                    <a:p>
                      <a:r>
                        <a:rPr lang="en-US" sz="1400" dirty="0" smtClean="0"/>
                        <a:t>Secondary</a:t>
                      </a:r>
                      <a:r>
                        <a:rPr lang="en-US" sz="1400" baseline="0" dirty="0" smtClean="0"/>
                        <a:t> </a:t>
                      </a:r>
                      <a:r>
                        <a:rPr lang="en-US" sz="1400" dirty="0" smtClean="0"/>
                        <a:t>Occlusion</a:t>
                      </a:r>
                      <a:endParaRPr lang="en-US" sz="1400" dirty="0"/>
                    </a:p>
                  </a:txBody>
                  <a:tcPr marT="34290" marB="34290"/>
                </a:tc>
                <a:tc>
                  <a:txBody>
                    <a:bodyPr/>
                    <a:lstStyle/>
                    <a:p>
                      <a:pPr algn="ctr"/>
                      <a:r>
                        <a:rPr lang="en-US" sz="1400" b="1" dirty="0" smtClean="0">
                          <a:solidFill>
                            <a:srgbClr val="00B050"/>
                          </a:solidFill>
                        </a:rPr>
                        <a:t>+</a:t>
                      </a:r>
                      <a:endParaRPr lang="en-US" sz="1400" b="1" dirty="0">
                        <a:solidFill>
                          <a:srgbClr val="00B050"/>
                        </a:solidFill>
                      </a:endParaRPr>
                    </a:p>
                  </a:txBody>
                  <a:tcPr marT="34290" marB="34290">
                    <a:solidFill>
                      <a:schemeClr val="accent3">
                        <a:lumMod val="40000"/>
                        <a:lumOff val="60000"/>
                      </a:schemeClr>
                    </a:solidFill>
                  </a:tcPr>
                </a:tc>
                <a:tc>
                  <a:txBody>
                    <a:bodyPr/>
                    <a:lstStyle/>
                    <a:p>
                      <a:pPr algn="ctr"/>
                      <a:r>
                        <a:rPr lang="en-US" sz="1400" b="1" dirty="0" smtClean="0">
                          <a:solidFill>
                            <a:srgbClr val="00B050"/>
                          </a:solidFill>
                        </a:rPr>
                        <a:t>+</a:t>
                      </a:r>
                      <a:endParaRPr lang="en-US" sz="1400" b="1" dirty="0">
                        <a:solidFill>
                          <a:srgbClr val="00B050"/>
                        </a:solidFill>
                      </a:endParaRPr>
                    </a:p>
                  </a:txBody>
                  <a:tcPr marT="34290" marB="34290">
                    <a:solidFill>
                      <a:schemeClr val="accent3">
                        <a:lumMod val="40000"/>
                        <a:lumOff val="60000"/>
                      </a:schemeClr>
                    </a:solidFill>
                  </a:tcPr>
                </a:tc>
                <a:tc>
                  <a:txBody>
                    <a:bodyPr/>
                    <a:lstStyle/>
                    <a:p>
                      <a:pPr algn="ctr"/>
                      <a:r>
                        <a:rPr lang="en-US" sz="1400" b="1" dirty="0" smtClean="0">
                          <a:solidFill>
                            <a:schemeClr val="accent6">
                              <a:lumMod val="75000"/>
                            </a:schemeClr>
                          </a:solidFill>
                        </a:rPr>
                        <a:t>+ (via extensions)</a:t>
                      </a:r>
                      <a:endParaRPr lang="en-US" sz="1400" b="1" dirty="0">
                        <a:solidFill>
                          <a:schemeClr val="accent6">
                            <a:lumMod val="75000"/>
                          </a:schemeClr>
                        </a:solidFill>
                      </a:endParaRPr>
                    </a:p>
                  </a:txBody>
                  <a:tcPr marT="34290" marB="34290">
                    <a:solidFill>
                      <a:schemeClr val="accent6">
                        <a:lumMod val="40000"/>
                        <a:lumOff val="60000"/>
                      </a:schemeClr>
                    </a:solidFill>
                  </a:tcPr>
                </a:tc>
              </a:tr>
              <a:tr h="317055">
                <a:tc>
                  <a:txBody>
                    <a:bodyPr/>
                    <a:lstStyle/>
                    <a:p>
                      <a:r>
                        <a:rPr lang="en-US" sz="1400" dirty="0" smtClean="0"/>
                        <a:t>Multiple bounces</a:t>
                      </a:r>
                      <a:endParaRPr lang="en-US" sz="1400" dirty="0"/>
                    </a:p>
                  </a:txBody>
                  <a:tcPr marT="34290" marB="34290"/>
                </a:tc>
                <a:tc>
                  <a:txBody>
                    <a:bodyPr/>
                    <a:lstStyle/>
                    <a:p>
                      <a:pPr algn="ctr"/>
                      <a:r>
                        <a:rPr lang="en-US" sz="1400" b="1" dirty="0" smtClean="0">
                          <a:solidFill>
                            <a:srgbClr val="00B050"/>
                          </a:solidFill>
                        </a:rPr>
                        <a:t>+</a:t>
                      </a:r>
                      <a:endParaRPr lang="en-US" sz="1400" b="1" dirty="0">
                        <a:solidFill>
                          <a:srgbClr val="00B050"/>
                        </a:solidFill>
                      </a:endParaRPr>
                    </a:p>
                  </a:txBody>
                  <a:tcPr marT="34290" marB="34290">
                    <a:solidFill>
                      <a:schemeClr val="accent3">
                        <a:lumMod val="20000"/>
                        <a:lumOff val="80000"/>
                      </a:schemeClr>
                    </a:solidFill>
                  </a:tcPr>
                </a:tc>
                <a:tc>
                  <a:txBody>
                    <a:bodyPr/>
                    <a:lstStyle/>
                    <a:p>
                      <a:pPr algn="ctr"/>
                      <a:r>
                        <a:rPr lang="en-US" sz="1400" b="1" dirty="0" smtClean="0">
                          <a:solidFill>
                            <a:srgbClr val="00B050"/>
                          </a:solidFill>
                        </a:rPr>
                        <a:t>+</a:t>
                      </a:r>
                      <a:endParaRPr lang="en-US" sz="1400" b="1" dirty="0">
                        <a:solidFill>
                          <a:srgbClr val="00B050"/>
                        </a:solidFill>
                      </a:endParaRPr>
                    </a:p>
                  </a:txBody>
                  <a:tcPr marT="34290" marB="34290">
                    <a:solidFill>
                      <a:schemeClr val="accent3">
                        <a:lumMod val="20000"/>
                        <a:lumOff val="80000"/>
                      </a:schemeClr>
                    </a:solidFill>
                  </a:tcPr>
                </a:tc>
                <a:tc>
                  <a:txBody>
                    <a:bodyPr/>
                    <a:lstStyle/>
                    <a:p>
                      <a:pPr algn="ctr"/>
                      <a:r>
                        <a:rPr lang="en-US" sz="1400" b="1" dirty="0" smtClean="0">
                          <a:solidFill>
                            <a:srgbClr val="FF0000"/>
                          </a:solidFill>
                        </a:rPr>
                        <a:t>- (unstable</a:t>
                      </a:r>
                      <a:r>
                        <a:rPr lang="en-US" sz="1400" b="1" baseline="0" dirty="0" smtClean="0">
                          <a:solidFill>
                            <a:srgbClr val="FF0000"/>
                          </a:solidFill>
                        </a:rPr>
                        <a:t> solution)</a:t>
                      </a:r>
                      <a:endParaRPr lang="en-US" sz="1400" b="1" dirty="0">
                        <a:solidFill>
                          <a:srgbClr val="FF0000"/>
                        </a:solidFill>
                      </a:endParaRPr>
                    </a:p>
                  </a:txBody>
                  <a:tcPr marT="34290" marB="34290">
                    <a:solidFill>
                      <a:schemeClr val="accent2">
                        <a:lumMod val="40000"/>
                        <a:lumOff val="60000"/>
                      </a:schemeClr>
                    </a:solidFill>
                  </a:tcPr>
                </a:tc>
              </a:tr>
              <a:tr h="317055">
                <a:tc>
                  <a:txBody>
                    <a:bodyPr/>
                    <a:lstStyle/>
                    <a:p>
                      <a:r>
                        <a:rPr lang="en-US" sz="1400" dirty="0" smtClean="0"/>
                        <a:t>Area</a:t>
                      </a:r>
                      <a:r>
                        <a:rPr lang="en-US" sz="1400" baseline="0" dirty="0" smtClean="0"/>
                        <a:t> covered</a:t>
                      </a:r>
                      <a:endParaRPr lang="en-US" sz="1400" dirty="0"/>
                    </a:p>
                  </a:txBody>
                  <a:tcPr marT="34290" marB="34290"/>
                </a:tc>
                <a:tc>
                  <a:txBody>
                    <a:bodyPr/>
                    <a:lstStyle/>
                    <a:p>
                      <a:pPr algn="ctr"/>
                      <a:r>
                        <a:rPr lang="en-US" sz="1400" b="1" dirty="0" smtClean="0">
                          <a:solidFill>
                            <a:srgbClr val="00B050"/>
                          </a:solidFill>
                        </a:rPr>
                        <a:t>Whole scene</a:t>
                      </a:r>
                      <a:endParaRPr lang="en-US" sz="1400" b="1" dirty="0">
                        <a:solidFill>
                          <a:srgbClr val="00B050"/>
                        </a:solidFill>
                      </a:endParaRPr>
                    </a:p>
                  </a:txBody>
                  <a:tcPr marT="34290" marB="34290">
                    <a:solidFill>
                      <a:schemeClr val="accent3">
                        <a:lumMod val="40000"/>
                        <a:lumOff val="60000"/>
                      </a:schemeClr>
                    </a:solidFill>
                  </a:tcPr>
                </a:tc>
                <a:tc>
                  <a:txBody>
                    <a:bodyPr/>
                    <a:lstStyle/>
                    <a:p>
                      <a:pPr algn="ctr"/>
                      <a:r>
                        <a:rPr lang="en-US" sz="1400" b="1" dirty="0" smtClean="0">
                          <a:solidFill>
                            <a:srgbClr val="00B050"/>
                          </a:solidFill>
                        </a:rPr>
                        <a:t>Whole scene</a:t>
                      </a:r>
                      <a:endParaRPr lang="en-US" sz="1400" b="1" dirty="0">
                        <a:solidFill>
                          <a:srgbClr val="00B050"/>
                        </a:solidFill>
                      </a:endParaRPr>
                    </a:p>
                  </a:txBody>
                  <a:tcPr marT="34290" marB="34290">
                    <a:solidFill>
                      <a:schemeClr val="accent3">
                        <a:lumMod val="40000"/>
                        <a:lumOff val="60000"/>
                      </a:schemeClr>
                    </a:solidFill>
                  </a:tcPr>
                </a:tc>
                <a:tc>
                  <a:txBody>
                    <a:bodyPr/>
                    <a:lstStyle/>
                    <a:p>
                      <a:pPr algn="ctr"/>
                      <a:r>
                        <a:rPr lang="en-US" sz="1400" b="1" dirty="0" smtClean="0">
                          <a:solidFill>
                            <a:schemeClr val="accent6">
                              <a:lumMod val="75000"/>
                            </a:schemeClr>
                          </a:solidFill>
                        </a:rPr>
                        <a:t>Limited (w/o cascades)</a:t>
                      </a:r>
                      <a:endParaRPr lang="en-US" sz="1400" b="1" dirty="0">
                        <a:solidFill>
                          <a:schemeClr val="accent6">
                            <a:lumMod val="75000"/>
                          </a:schemeClr>
                        </a:solidFill>
                      </a:endParaRPr>
                    </a:p>
                  </a:txBody>
                  <a:tcPr marT="34290" marB="34290">
                    <a:solidFill>
                      <a:schemeClr val="accent6">
                        <a:lumMod val="40000"/>
                        <a:lumOff val="60000"/>
                      </a:schemeClr>
                    </a:solidFill>
                  </a:tcPr>
                </a:tc>
              </a:tr>
              <a:tr h="313111">
                <a:tc>
                  <a:txBody>
                    <a:bodyPr/>
                    <a:lstStyle/>
                    <a:p>
                      <a:r>
                        <a:rPr lang="en-US" sz="1400" baseline="0" dirty="0" smtClean="0"/>
                        <a:t>Auxiliary data</a:t>
                      </a:r>
                      <a:endParaRPr lang="en-US" sz="1400" dirty="0"/>
                    </a:p>
                  </a:txBody>
                  <a:tcPr marT="34290" marB="34290"/>
                </a:tc>
                <a:tc>
                  <a:txBody>
                    <a:bodyPr/>
                    <a:lstStyle/>
                    <a:p>
                      <a:pPr algn="ctr"/>
                      <a:r>
                        <a:rPr lang="en-US" sz="1400" b="1" dirty="0" smtClean="0">
                          <a:solidFill>
                            <a:schemeClr val="accent6">
                              <a:lumMod val="75000"/>
                            </a:schemeClr>
                          </a:solidFill>
                        </a:rPr>
                        <a:t>Moderate</a:t>
                      </a:r>
                      <a:endParaRPr lang="en-US" sz="1400" b="1" dirty="0">
                        <a:solidFill>
                          <a:srgbClr val="FF0000"/>
                        </a:solidFill>
                      </a:endParaRPr>
                    </a:p>
                  </a:txBody>
                  <a:tcPr marT="34290" marB="34290">
                    <a:solidFill>
                      <a:schemeClr val="accent6">
                        <a:lumMod val="40000"/>
                        <a:lumOff val="60000"/>
                      </a:schemeClr>
                    </a:solidFill>
                  </a:tcPr>
                </a:tc>
                <a:tc>
                  <a:txBody>
                    <a:bodyPr/>
                    <a:lstStyle/>
                    <a:p>
                      <a:pPr algn="ctr"/>
                      <a:r>
                        <a:rPr lang="en-US" sz="1400" b="1" dirty="0" smtClean="0">
                          <a:solidFill>
                            <a:srgbClr val="FF0000"/>
                          </a:solidFill>
                        </a:rPr>
                        <a:t>Huge</a:t>
                      </a:r>
                      <a:endParaRPr lang="en-US" sz="1400" b="1" dirty="0">
                        <a:solidFill>
                          <a:srgbClr val="FF0000"/>
                        </a:solidFill>
                      </a:endParaRPr>
                    </a:p>
                  </a:txBody>
                  <a:tcPr marT="34290" marB="34290">
                    <a:solidFill>
                      <a:schemeClr val="accent2">
                        <a:lumMod val="40000"/>
                        <a:lumOff val="60000"/>
                      </a:schemeClr>
                    </a:solidFill>
                  </a:tcPr>
                </a:tc>
                <a:tc>
                  <a:txBody>
                    <a:bodyPr/>
                    <a:lstStyle/>
                    <a:p>
                      <a:pPr algn="ctr"/>
                      <a:r>
                        <a:rPr lang="en-US" sz="1400" b="1" dirty="0" smtClean="0">
                          <a:solidFill>
                            <a:srgbClr val="00B050"/>
                          </a:solidFill>
                        </a:rPr>
                        <a:t>None</a:t>
                      </a:r>
                      <a:endParaRPr lang="en-US" sz="1400" b="1" dirty="0">
                        <a:solidFill>
                          <a:srgbClr val="00B050"/>
                        </a:solidFill>
                      </a:endParaRPr>
                    </a:p>
                  </a:txBody>
                  <a:tcPr marT="34290" marB="34290">
                    <a:solidFill>
                      <a:schemeClr val="accent3">
                        <a:lumMod val="20000"/>
                        <a:lumOff val="80000"/>
                      </a:schemeClr>
                    </a:solidFill>
                  </a:tcPr>
                </a:tc>
              </a:tr>
              <a:tr h="228600">
                <a:tc>
                  <a:txBody>
                    <a:bodyPr/>
                    <a:lstStyle/>
                    <a:p>
                      <a:r>
                        <a:rPr lang="en-US" sz="1400" dirty="0" smtClean="0"/>
                        <a:t>Affecting production</a:t>
                      </a:r>
                      <a:endParaRPr lang="en-US" sz="1400" dirty="0"/>
                    </a:p>
                  </a:txBody>
                  <a:tcPr marT="34290" marB="34290"/>
                </a:tc>
                <a:tc>
                  <a:txBody>
                    <a:bodyPr/>
                    <a:lstStyle/>
                    <a:p>
                      <a:pPr algn="ctr"/>
                      <a:r>
                        <a:rPr lang="en-US" sz="1400" b="1" dirty="0" smtClean="0">
                          <a:solidFill>
                            <a:srgbClr val="FF0000"/>
                          </a:solidFill>
                        </a:rPr>
                        <a:t>Strong</a:t>
                      </a:r>
                      <a:endParaRPr lang="en-US" sz="1400" b="1" dirty="0">
                        <a:solidFill>
                          <a:schemeClr val="accent6">
                            <a:lumMod val="75000"/>
                          </a:schemeClr>
                        </a:solidFill>
                      </a:endParaRPr>
                    </a:p>
                  </a:txBody>
                  <a:tcPr marT="34290" marB="34290">
                    <a:solidFill>
                      <a:schemeClr val="accent2">
                        <a:lumMod val="40000"/>
                        <a:lumOff val="60000"/>
                      </a:schemeClr>
                    </a:solidFill>
                  </a:tcPr>
                </a:tc>
                <a:tc>
                  <a:txBody>
                    <a:bodyPr/>
                    <a:lstStyle/>
                    <a:p>
                      <a:pPr algn="ctr"/>
                      <a:r>
                        <a:rPr lang="en-US" sz="1400" b="1" dirty="0" smtClean="0">
                          <a:solidFill>
                            <a:srgbClr val="FF0000"/>
                          </a:solidFill>
                        </a:rPr>
                        <a:t>Strong</a:t>
                      </a:r>
                      <a:endParaRPr lang="en-US" sz="1400" b="1" dirty="0">
                        <a:solidFill>
                          <a:srgbClr val="FF0000"/>
                        </a:solidFill>
                      </a:endParaRPr>
                    </a:p>
                  </a:txBody>
                  <a:tcPr marT="34290" marB="34290">
                    <a:solidFill>
                      <a:schemeClr val="accent2">
                        <a:lumMod val="40000"/>
                        <a:lumOff val="60000"/>
                      </a:schemeClr>
                    </a:solidFill>
                  </a:tcPr>
                </a:tc>
                <a:tc>
                  <a:txBody>
                    <a:bodyPr/>
                    <a:lstStyle/>
                    <a:p>
                      <a:pPr algn="ctr"/>
                      <a:r>
                        <a:rPr lang="en-US" sz="1400" b="1" dirty="0" smtClean="0">
                          <a:solidFill>
                            <a:srgbClr val="00B050"/>
                          </a:solidFill>
                        </a:rPr>
                        <a:t>Low</a:t>
                      </a:r>
                      <a:endParaRPr lang="en-US" sz="1400" b="1" dirty="0">
                        <a:solidFill>
                          <a:srgbClr val="00B050"/>
                        </a:solidFill>
                      </a:endParaRPr>
                    </a:p>
                  </a:txBody>
                  <a:tcPr marT="34290" marB="34290">
                    <a:solidFill>
                      <a:schemeClr val="accent3">
                        <a:lumMod val="40000"/>
                        <a:lumOff val="60000"/>
                      </a:schemeClr>
                    </a:solidFill>
                  </a:tcPr>
                </a:tc>
              </a:tr>
            </a:tbl>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 for game production</a:t>
            </a:r>
            <a:endParaRPr lang="en-US" dirty="0"/>
          </a:p>
        </p:txBody>
      </p:sp>
      <p:sp>
        <p:nvSpPr>
          <p:cNvPr id="3" name="Content Placeholder 2"/>
          <p:cNvSpPr>
            <a:spLocks noGrp="1"/>
          </p:cNvSpPr>
          <p:nvPr>
            <p:ph idx="1"/>
          </p:nvPr>
        </p:nvSpPr>
        <p:spPr>
          <a:xfrm>
            <a:off x="457200" y="1200150"/>
            <a:ext cx="8382000" cy="3810000"/>
          </a:xfrm>
        </p:spPr>
        <p:txBody>
          <a:bodyPr/>
          <a:lstStyle/>
          <a:p>
            <a:r>
              <a:rPr lang="en-US" dirty="0" smtClean="0"/>
              <a:t>GI editing tools for artists:</a:t>
            </a:r>
          </a:p>
          <a:p>
            <a:pPr lvl="1"/>
            <a:r>
              <a:rPr lang="en-US" dirty="0" smtClean="0"/>
              <a:t>GI intensity for each direct light contributing into GI</a:t>
            </a:r>
          </a:p>
          <a:p>
            <a:pPr lvl="1"/>
            <a:r>
              <a:rPr lang="en-US" dirty="0" smtClean="0"/>
              <a:t>Mark objects as non-casters and/or non-receivers</a:t>
            </a:r>
          </a:p>
        </p:txBody>
      </p:sp>
      <p:pic>
        <p:nvPicPr>
          <p:cNvPr id="1027" name="Picture 3" descr="J:\~SIGGraph10\Global Illumination across industries\Artists tools\GI_Particles.jpg"/>
          <p:cNvPicPr>
            <a:picLocks noChangeAspect="1" noChangeArrowheads="1"/>
          </p:cNvPicPr>
          <p:nvPr/>
        </p:nvPicPr>
        <p:blipFill>
          <a:blip r:embed="rId3" cstate="print"/>
          <a:srcRect/>
          <a:stretch>
            <a:fillRect/>
          </a:stretch>
        </p:blipFill>
        <p:spPr bwMode="auto">
          <a:xfrm>
            <a:off x="838200" y="2578319"/>
            <a:ext cx="3276600" cy="2457450"/>
          </a:xfrm>
          <a:prstGeom prst="rect">
            <a:avLst/>
          </a:prstGeom>
          <a:noFill/>
        </p:spPr>
      </p:pic>
      <p:pic>
        <p:nvPicPr>
          <p:cNvPr id="1028" name="Picture 4" descr="J:\~SIGGraph10\Global Illumination across industries\Artists tools\Global_Intensity.jpg"/>
          <p:cNvPicPr>
            <a:picLocks noChangeAspect="1" noChangeArrowheads="1"/>
          </p:cNvPicPr>
          <p:nvPr/>
        </p:nvPicPr>
        <p:blipFill>
          <a:blip r:embed="rId4" cstate="print"/>
          <a:srcRect/>
          <a:stretch>
            <a:fillRect/>
          </a:stretch>
        </p:blipFill>
        <p:spPr bwMode="auto">
          <a:xfrm>
            <a:off x="4191000" y="2547069"/>
            <a:ext cx="4548476" cy="24887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 for game production</a:t>
            </a:r>
            <a:endParaRPr lang="en-US" dirty="0"/>
          </a:p>
        </p:txBody>
      </p:sp>
      <p:sp>
        <p:nvSpPr>
          <p:cNvPr id="3" name="Content Placeholder 2"/>
          <p:cNvSpPr>
            <a:spLocks noGrp="1"/>
          </p:cNvSpPr>
          <p:nvPr>
            <p:ph idx="1"/>
          </p:nvPr>
        </p:nvSpPr>
        <p:spPr>
          <a:xfrm>
            <a:off x="457200" y="1200150"/>
            <a:ext cx="8382000" cy="3810000"/>
          </a:xfrm>
        </p:spPr>
        <p:txBody>
          <a:bodyPr/>
          <a:lstStyle/>
          <a:p>
            <a:r>
              <a:rPr lang="en-US" dirty="0" smtClean="0"/>
              <a:t>GI tools for artists:</a:t>
            </a:r>
          </a:p>
          <a:p>
            <a:pPr lvl="1"/>
            <a:r>
              <a:rPr lang="en-US" dirty="0" smtClean="0"/>
              <a:t>Per material indirect </a:t>
            </a:r>
            <a:br>
              <a:rPr lang="en-US" dirty="0" smtClean="0"/>
            </a:br>
            <a:r>
              <a:rPr lang="en-US" dirty="0" smtClean="0"/>
              <a:t>color and intensity</a:t>
            </a:r>
          </a:p>
          <a:p>
            <a:pPr lvl="1"/>
            <a:r>
              <a:rPr lang="en-US" dirty="0" smtClean="0"/>
              <a:t>Optionally apply on any </a:t>
            </a:r>
            <a:br>
              <a:rPr lang="en-US" dirty="0" smtClean="0"/>
            </a:br>
            <a:r>
              <a:rPr lang="en-US" dirty="0" smtClean="0"/>
              <a:t>transparent objects</a:t>
            </a:r>
            <a:br>
              <a:rPr lang="en-US" dirty="0" smtClean="0"/>
            </a:br>
            <a:r>
              <a:rPr lang="en-US" dirty="0" smtClean="0"/>
              <a:t>and particles</a:t>
            </a:r>
          </a:p>
          <a:p>
            <a:pPr lvl="1"/>
            <a:r>
              <a:rPr lang="en-US" dirty="0" smtClean="0"/>
              <a:t>Clip areas: provides control over indoors</a:t>
            </a:r>
          </a:p>
          <a:p>
            <a:pPr lvl="1"/>
            <a:r>
              <a:rPr lang="en-US" dirty="0" smtClean="0"/>
              <a:t>Transition areas: provides smooth GI changes across level areas / game events</a:t>
            </a:r>
          </a:p>
        </p:txBody>
      </p:sp>
      <p:pic>
        <p:nvPicPr>
          <p:cNvPr id="1026" name="Picture 2" descr="J:\~SIGGraph10\Global Illumination across industries\Artists tools\Objects_color.jpg"/>
          <p:cNvPicPr>
            <a:picLocks noChangeAspect="1" noChangeArrowheads="1"/>
          </p:cNvPicPr>
          <p:nvPr/>
        </p:nvPicPr>
        <p:blipFill>
          <a:blip r:embed="rId3" cstate="print"/>
          <a:srcRect/>
          <a:stretch>
            <a:fillRect/>
          </a:stretch>
        </p:blipFill>
        <p:spPr bwMode="auto">
          <a:xfrm>
            <a:off x="4576940" y="1047750"/>
            <a:ext cx="4396551" cy="2362200"/>
          </a:xfrm>
          <a:prstGeom prst="rect">
            <a:avLst/>
          </a:prstGeom>
          <a:noFill/>
        </p:spPr>
      </p:pic>
    </p:spTree>
    <p:extLst>
      <p:ext uri="{BB962C8B-B14F-4D97-AF65-F5344CB8AC3E}">
        <p14:creationId xmlns:p14="http://schemas.microsoft.com/office/powerpoint/2010/main" val="10607484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Combination with other techniques</a:t>
            </a:r>
            <a:endParaRPr lang="en-US" dirty="0"/>
          </a:p>
        </p:txBody>
      </p:sp>
      <p:sp>
        <p:nvSpPr>
          <p:cNvPr id="3" name="Content Placeholder 2"/>
          <p:cNvSpPr>
            <a:spLocks noGrp="1"/>
          </p:cNvSpPr>
          <p:nvPr>
            <p:ph idx="1"/>
          </p:nvPr>
        </p:nvSpPr>
        <p:spPr>
          <a:xfrm>
            <a:off x="457200" y="1200151"/>
            <a:ext cx="8382000" cy="3394075"/>
          </a:xfrm>
        </p:spPr>
        <p:txBody>
          <a:bodyPr/>
          <a:lstStyle/>
          <a:p>
            <a:r>
              <a:rPr lang="en-US" dirty="0" smtClean="0"/>
              <a:t>Multiply with SSAO to add micro-occlusion details</a:t>
            </a:r>
          </a:p>
          <a:p>
            <a:r>
              <a:rPr lang="en-US" dirty="0" smtClean="0"/>
              <a:t>Deferred environment probes</a:t>
            </a:r>
          </a:p>
          <a:p>
            <a:pPr lvl="1"/>
            <a:r>
              <a:rPr lang="en-US" dirty="0" smtClean="0"/>
              <a:t>Combined to augment for distant GI</a:t>
            </a:r>
          </a:p>
          <a:p>
            <a:r>
              <a:rPr lang="en-US" dirty="0"/>
              <a:t>Fill lights and deferred lights</a:t>
            </a:r>
          </a:p>
          <a:p>
            <a:pPr lvl="1"/>
            <a:r>
              <a:rPr lang="en-US" dirty="0"/>
              <a:t>Simulating GI with fill lights at some places</a:t>
            </a:r>
          </a:p>
          <a:p>
            <a:pPr lvl="1"/>
            <a:r>
              <a:rPr lang="en-US" dirty="0"/>
              <a:t>Important for artists for GI </a:t>
            </a:r>
            <a:r>
              <a:rPr lang="en-US" dirty="0" smtClean="0"/>
              <a:t>stylization</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457200" y="206374"/>
            <a:ext cx="8229600" cy="1069975"/>
          </a:xfrm>
        </p:spPr>
        <p:txBody>
          <a:bodyPr/>
          <a:lstStyle/>
          <a:p>
            <a:pPr algn="ctr"/>
            <a:r>
              <a:rPr lang="en-US" dirty="0" smtClean="0">
                <a:solidFill>
                  <a:schemeClr val="bg1"/>
                </a:solidFill>
                <a:effectLst>
                  <a:outerShdw blurRad="101600" dist="38100" dir="8100000" algn="tr" rotWithShape="0">
                    <a:prstClr val="black"/>
                  </a:outerShdw>
                </a:effectLst>
              </a:rPr>
              <a:t>Global Illumination simulated with </a:t>
            </a:r>
            <a:br>
              <a:rPr lang="en-US" dirty="0" smtClean="0">
                <a:solidFill>
                  <a:schemeClr val="bg1"/>
                </a:solidFill>
                <a:effectLst>
                  <a:outerShdw blurRad="101600" dist="38100" dir="8100000" algn="tr" rotWithShape="0">
                    <a:prstClr val="black"/>
                  </a:outerShdw>
                </a:effectLst>
              </a:rPr>
            </a:br>
            <a:r>
              <a:rPr lang="en-US" dirty="0" smtClean="0">
                <a:solidFill>
                  <a:schemeClr val="bg1"/>
                </a:solidFill>
                <a:effectLst>
                  <a:outerShdw blurRad="101600" dist="38100" dir="8100000" algn="tr" rotWithShape="0">
                    <a:prstClr val="black"/>
                  </a:outerShdw>
                </a:effectLst>
              </a:rPr>
              <a:t>Deferred Lights</a:t>
            </a:r>
            <a:endParaRPr lang="en-US" dirty="0">
              <a:solidFill>
                <a:schemeClr val="bg1"/>
              </a:solidFill>
              <a:effectLst>
                <a:outerShdw blurRad="101600" dist="38100" dir="8100000" algn="tr" rotWithShape="0">
                  <a:prstClr val="black"/>
                </a:outerShdw>
              </a:effectLst>
            </a:endParaRPr>
          </a:p>
        </p:txBody>
      </p:sp>
    </p:spTree>
    <p:extLst>
      <p:ext uri="{BB962C8B-B14F-4D97-AF65-F5344CB8AC3E}">
        <p14:creationId xmlns:p14="http://schemas.microsoft.com/office/powerpoint/2010/main" val="153000294"/>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Console optimizations</a:t>
            </a:r>
            <a:endParaRPr lang="en-US" dirty="0"/>
          </a:p>
        </p:txBody>
      </p:sp>
      <p:sp>
        <p:nvSpPr>
          <p:cNvPr id="3" name="Content Placeholder 2"/>
          <p:cNvSpPr>
            <a:spLocks noGrp="1"/>
          </p:cNvSpPr>
          <p:nvPr>
            <p:ph idx="1"/>
          </p:nvPr>
        </p:nvSpPr>
        <p:spPr>
          <a:xfrm>
            <a:off x="457200" y="1200151"/>
            <a:ext cx="8305800" cy="3394472"/>
          </a:xfrm>
        </p:spPr>
        <p:txBody>
          <a:bodyPr>
            <a:normAutofit fontScale="77500" lnSpcReduction="20000"/>
          </a:bodyPr>
          <a:lstStyle/>
          <a:p>
            <a:r>
              <a:rPr lang="en-US" dirty="0" smtClean="0"/>
              <a:t>For both consoles</a:t>
            </a:r>
          </a:p>
          <a:p>
            <a:pPr lvl="1"/>
            <a:r>
              <a:rPr lang="en-US" dirty="0" smtClean="0"/>
              <a:t>Store everything in signed </a:t>
            </a:r>
            <a:r>
              <a:rPr lang="en-US" b="1" dirty="0" smtClean="0"/>
              <a:t>QUVW8 format</a:t>
            </a:r>
            <a:r>
              <a:rPr lang="en-US" dirty="0" smtClean="0"/>
              <a:t>, [-1;1] with </a:t>
            </a:r>
            <a:r>
              <a:rPr lang="en-US" b="1" dirty="0" smtClean="0"/>
              <a:t>scaling factor</a:t>
            </a:r>
          </a:p>
          <a:p>
            <a:pPr lvl="1"/>
            <a:r>
              <a:rPr lang="en-US" dirty="0" smtClean="0"/>
              <a:t>Use </a:t>
            </a:r>
            <a:r>
              <a:rPr lang="en-US" b="1" dirty="0" smtClean="0"/>
              <a:t>h/w 3D textures</a:t>
            </a:r>
            <a:r>
              <a:rPr lang="en-US" dirty="0" smtClean="0"/>
              <a:t> and trilinear filtering</a:t>
            </a:r>
          </a:p>
          <a:p>
            <a:r>
              <a:rPr lang="en-US" dirty="0" smtClean="0"/>
              <a:t>Xbox 360</a:t>
            </a:r>
          </a:p>
          <a:p>
            <a:pPr lvl="1"/>
            <a:r>
              <a:rPr lang="en-US" dirty="0" smtClean="0"/>
              <a:t>Unwrap RT </a:t>
            </a:r>
            <a:r>
              <a:rPr lang="en-US" b="1" dirty="0" smtClean="0"/>
              <a:t>vertically</a:t>
            </a:r>
            <a:r>
              <a:rPr lang="en-US" dirty="0" smtClean="0"/>
              <a:t> to avoid </a:t>
            </a:r>
            <a:r>
              <a:rPr lang="en-US" b="1" dirty="0" smtClean="0"/>
              <a:t>bank </a:t>
            </a:r>
            <a:r>
              <a:rPr lang="en-US" b="1" dirty="0"/>
              <a:t>conflicts </a:t>
            </a:r>
            <a:r>
              <a:rPr lang="en-US" dirty="0" smtClean="0"/>
              <a:t>during </a:t>
            </a:r>
            <a:r>
              <a:rPr lang="en-US" dirty="0"/>
              <a:t>injection </a:t>
            </a:r>
            <a:r>
              <a:rPr lang="en-US" i="1" dirty="0" smtClean="0"/>
              <a:t>(next slide)</a:t>
            </a:r>
          </a:p>
          <a:p>
            <a:pPr lvl="1"/>
            <a:r>
              <a:rPr lang="en-US" dirty="0" smtClean="0"/>
              <a:t>Use </a:t>
            </a:r>
            <a:r>
              <a:rPr lang="en-US" dirty="0"/>
              <a:t>API bug </a:t>
            </a:r>
            <a:r>
              <a:rPr lang="en-US" b="1" dirty="0" smtClean="0"/>
              <a:t>work-around </a:t>
            </a:r>
            <a:r>
              <a:rPr lang="en-US" dirty="0" smtClean="0"/>
              <a:t>to resolve into a 3D slice</a:t>
            </a:r>
          </a:p>
          <a:p>
            <a:r>
              <a:rPr lang="en-US" dirty="0" smtClean="0"/>
              <a:t>PlayStation 3</a:t>
            </a:r>
          </a:p>
          <a:p>
            <a:pPr lvl="1"/>
            <a:r>
              <a:rPr lang="en-US" dirty="0" smtClean="0"/>
              <a:t>Use memory aliasing for </a:t>
            </a:r>
            <a:r>
              <a:rPr lang="en-US" b="1" dirty="0" smtClean="0"/>
              <a:t>render into 3D texture</a:t>
            </a:r>
          </a:p>
          <a:p>
            <a:pPr lvl="1"/>
            <a:r>
              <a:rPr lang="en-US" dirty="0" smtClean="0"/>
              <a:t>Use </a:t>
            </a:r>
            <a:r>
              <a:rPr lang="en-US" b="1" dirty="0" smtClean="0"/>
              <a:t>2x MSAA aliasing </a:t>
            </a:r>
            <a:r>
              <a:rPr lang="en-US" dirty="0" smtClean="0"/>
              <a:t>to reduce pixel work twice</a:t>
            </a:r>
          </a:p>
        </p:txBody>
      </p:sp>
      <p:sp>
        <p:nvSpPr>
          <p:cNvPr id="4" name="Footer Placeholder 3"/>
          <p:cNvSpPr>
            <a:spLocks noGrp="1"/>
          </p:cNvSpPr>
          <p:nvPr>
            <p:ph type="ftr" sz="quarter" idx="11"/>
          </p:nvPr>
        </p:nvSpPr>
        <p:spPr/>
        <p:txBody>
          <a:bodyPr/>
          <a:lstStyle/>
          <a:p>
            <a:r>
              <a:rPr lang="en-US" dirty="0" smtClean="0"/>
              <a:t>ACM SIGGRAPH Symposium on Interactive 3D Graphics and Games 2010, Washington</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35</a:t>
            </a:fld>
            <a:endParaRPr lang="en-US" dirty="0"/>
          </a:p>
        </p:txBody>
      </p:sp>
    </p:spTree>
    <p:extLst>
      <p:ext uri="{BB962C8B-B14F-4D97-AF65-F5344CB8AC3E}">
        <p14:creationId xmlns:p14="http://schemas.microsoft.com/office/powerpoint/2010/main" val="3354025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05979"/>
            <a:ext cx="8534400" cy="857250"/>
          </a:xfrm>
        </p:spPr>
        <p:txBody>
          <a:bodyPr>
            <a:normAutofit/>
          </a:bodyPr>
          <a:lstStyle/>
          <a:p>
            <a:r>
              <a:rPr lang="en-US" dirty="0" smtClean="0"/>
              <a:t>Console optimizations , cont’d</a:t>
            </a:r>
            <a:endParaRPr lang="en-US" dirty="0"/>
          </a:p>
        </p:txBody>
      </p:sp>
      <p:sp>
        <p:nvSpPr>
          <p:cNvPr id="3" name="Content Placeholder 2"/>
          <p:cNvSpPr>
            <a:spLocks noGrp="1"/>
          </p:cNvSpPr>
          <p:nvPr>
            <p:ph idx="1"/>
          </p:nvPr>
        </p:nvSpPr>
        <p:spPr>
          <a:xfrm>
            <a:off x="310243" y="1103116"/>
            <a:ext cx="8382000" cy="3848100"/>
          </a:xfrm>
        </p:spPr>
        <p:txBody>
          <a:bodyPr>
            <a:normAutofit fontScale="92500" lnSpcReduction="10000"/>
          </a:bodyPr>
          <a:lstStyle/>
          <a:p>
            <a:pPr marL="274320" lvl="1" indent="-274320">
              <a:buSzPct val="95000"/>
              <a:buFont typeface="Arial" pitchFamily="34" charset="0"/>
              <a:buChar char="•"/>
            </a:pPr>
            <a:r>
              <a:rPr lang="en-US" dirty="0" smtClean="0"/>
              <a:t>Render Reflective Shadow Map</a:t>
            </a:r>
          </a:p>
          <a:p>
            <a:pPr marL="548640" lvl="2" indent="-274320">
              <a:buSzPct val="95000"/>
              <a:buFont typeface="Symbol" pitchFamily="18" charset="2"/>
              <a:buChar char="-"/>
            </a:pPr>
            <a:r>
              <a:rPr lang="en-US" dirty="0" smtClean="0"/>
              <a:t>Usually 128 x 128 is ok</a:t>
            </a:r>
          </a:p>
          <a:p>
            <a:pPr marL="274320" lvl="1" indent="-274320">
              <a:buSzPct val="95000"/>
              <a:buFont typeface="Arial" pitchFamily="34" charset="0"/>
              <a:buChar char="•"/>
            </a:pPr>
            <a:r>
              <a:rPr lang="en-US" dirty="0" smtClean="0"/>
              <a:t>Inject each pixel into unwrapped </a:t>
            </a:r>
            <a:br>
              <a:rPr lang="en-US" dirty="0" smtClean="0"/>
            </a:br>
            <a:r>
              <a:rPr lang="en-US" dirty="0" smtClean="0"/>
              <a:t>LPV with a swarm of points</a:t>
            </a:r>
          </a:p>
          <a:p>
            <a:pPr marL="548640" lvl="2" indent="-274320">
              <a:buSzPct val="95000"/>
              <a:buFont typeface="Symbol" pitchFamily="18" charset="2"/>
              <a:buChar char="-"/>
            </a:pPr>
            <a:r>
              <a:rPr lang="en-US" dirty="0" smtClean="0"/>
              <a:t>16384 points in one DIP</a:t>
            </a:r>
          </a:p>
          <a:p>
            <a:pPr marL="548640" lvl="2" indent="-274320">
              <a:buSzPct val="95000"/>
              <a:buFont typeface="Symbol" pitchFamily="18" charset="2"/>
              <a:buChar char="-"/>
            </a:pPr>
            <a:r>
              <a:rPr lang="en-US" dirty="0" smtClean="0"/>
              <a:t>Use vertex texture fetch on X360</a:t>
            </a:r>
          </a:p>
          <a:p>
            <a:pPr marL="548640" lvl="2" indent="-274320">
              <a:buSzPct val="95000"/>
              <a:buFont typeface="Symbol" pitchFamily="18" charset="2"/>
              <a:buChar char="-"/>
            </a:pPr>
            <a:r>
              <a:rPr lang="en-US" dirty="0" smtClean="0"/>
              <a:t>Use R2VB on PlayStation 3</a:t>
            </a:r>
          </a:p>
          <a:p>
            <a:pPr marL="274320" lvl="1" indent="-274320">
              <a:buSzPct val="95000"/>
              <a:buFont typeface="Arial" pitchFamily="34" charset="0"/>
              <a:buChar char="•"/>
            </a:pPr>
            <a:r>
              <a:rPr lang="en-US" dirty="0" smtClean="0"/>
              <a:t>Multi-layered unwrapping to avoid </a:t>
            </a:r>
            <a:br>
              <a:rPr lang="en-US" dirty="0" smtClean="0"/>
            </a:br>
            <a:r>
              <a:rPr lang="en-US" dirty="0" smtClean="0"/>
              <a:t>bank conflicts during RSM injection </a:t>
            </a:r>
          </a:p>
          <a:p>
            <a:pPr marL="274320" lvl="1" indent="-274320">
              <a:buSzPct val="95000"/>
              <a:buFont typeface="Arial" pitchFamily="34" charset="0"/>
              <a:buChar char="•"/>
            </a:pPr>
            <a:r>
              <a:rPr lang="en-US" dirty="0" smtClean="0"/>
              <a:t>Combine LPV rendering pass</a:t>
            </a:r>
            <a:br>
              <a:rPr lang="en-US" dirty="0" smtClean="0"/>
            </a:br>
            <a:r>
              <a:rPr lang="en-US" dirty="0" smtClean="0"/>
              <a:t>with SSAO to amortize the cost</a:t>
            </a:r>
          </a:p>
        </p:txBody>
      </p:sp>
      <p:pic>
        <p:nvPicPr>
          <p:cNvPr id="115" name="Picture 3" descr="RSM.tif"/>
          <p:cNvPicPr>
            <a:picLocks noChangeAspect="1"/>
          </p:cNvPicPr>
          <p:nvPr/>
        </p:nvPicPr>
        <p:blipFill>
          <a:blip r:embed="rId3" cstate="print"/>
          <a:stretch>
            <a:fillRect/>
          </a:stretch>
        </p:blipFill>
        <p:spPr bwMode="auto">
          <a:xfrm>
            <a:off x="5275257" y="895351"/>
            <a:ext cx="3419426" cy="2131022"/>
          </a:xfrm>
          <a:prstGeom prst="rect">
            <a:avLst/>
          </a:prstGeom>
          <a:ln w="25400">
            <a:solidFill>
              <a:schemeClr val="bg1"/>
            </a:solidFill>
          </a:ln>
          <a:effectLst>
            <a:outerShdw blurRad="292100" dist="139700" dir="2700000" algn="tl" rotWithShape="0">
              <a:srgbClr val="333333">
                <a:alpha val="65000"/>
              </a:srgbClr>
            </a:outerShdw>
          </a:effectLst>
        </p:spPr>
      </p:pic>
      <p:grpSp>
        <p:nvGrpSpPr>
          <p:cNvPr id="4" name="Group 113"/>
          <p:cNvGrpSpPr/>
          <p:nvPr/>
        </p:nvGrpSpPr>
        <p:grpSpPr>
          <a:xfrm>
            <a:off x="5257800" y="3083003"/>
            <a:ext cx="3436883" cy="1905375"/>
            <a:chOff x="4572000" y="2438400"/>
            <a:chExt cx="4419600" cy="3069771"/>
          </a:xfrm>
        </p:grpSpPr>
        <p:grpSp>
          <p:nvGrpSpPr>
            <p:cNvPr id="5" name="Group 42"/>
            <p:cNvGrpSpPr/>
            <p:nvPr/>
          </p:nvGrpSpPr>
          <p:grpSpPr>
            <a:xfrm>
              <a:off x="4572000" y="2438400"/>
              <a:ext cx="4419600" cy="631371"/>
              <a:chOff x="228600" y="5638800"/>
              <a:chExt cx="5867400" cy="838200"/>
            </a:xfrm>
          </p:grpSpPr>
          <p:sp>
            <p:nvSpPr>
              <p:cNvPr id="17" name="Rectangle 16"/>
              <p:cNvSpPr/>
              <p:nvPr/>
            </p:nvSpPr>
            <p:spPr>
              <a:xfrm>
                <a:off x="228600" y="5638800"/>
                <a:ext cx="8382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tangle 17"/>
              <p:cNvSpPr/>
              <p:nvPr/>
            </p:nvSpPr>
            <p:spPr>
              <a:xfrm>
                <a:off x="1066800" y="5638800"/>
                <a:ext cx="8382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tangle 18"/>
              <p:cNvSpPr/>
              <p:nvPr/>
            </p:nvSpPr>
            <p:spPr>
              <a:xfrm>
                <a:off x="1905000" y="5638800"/>
                <a:ext cx="8382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tangle 19"/>
              <p:cNvSpPr/>
              <p:nvPr/>
            </p:nvSpPr>
            <p:spPr>
              <a:xfrm>
                <a:off x="2743200" y="5638800"/>
                <a:ext cx="8382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tangle 20"/>
              <p:cNvSpPr/>
              <p:nvPr/>
            </p:nvSpPr>
            <p:spPr>
              <a:xfrm>
                <a:off x="3581400" y="5638800"/>
                <a:ext cx="8382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tangle 21"/>
              <p:cNvSpPr/>
              <p:nvPr/>
            </p:nvSpPr>
            <p:spPr>
              <a:xfrm>
                <a:off x="4419600" y="5638800"/>
                <a:ext cx="8382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tangle 22"/>
              <p:cNvSpPr/>
              <p:nvPr/>
            </p:nvSpPr>
            <p:spPr>
              <a:xfrm>
                <a:off x="5257800" y="5638800"/>
                <a:ext cx="8382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6" name="Group 42"/>
            <p:cNvGrpSpPr/>
            <p:nvPr/>
          </p:nvGrpSpPr>
          <p:grpSpPr>
            <a:xfrm>
              <a:off x="4572000" y="3124200"/>
              <a:ext cx="4419600" cy="631371"/>
              <a:chOff x="228600" y="5638800"/>
              <a:chExt cx="5867400" cy="838200"/>
            </a:xfrm>
          </p:grpSpPr>
          <p:sp>
            <p:nvSpPr>
              <p:cNvPr id="25" name="Rectangle 24"/>
              <p:cNvSpPr/>
              <p:nvPr/>
            </p:nvSpPr>
            <p:spPr>
              <a:xfrm>
                <a:off x="228600" y="5638800"/>
                <a:ext cx="8382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tangle 25"/>
              <p:cNvSpPr/>
              <p:nvPr/>
            </p:nvSpPr>
            <p:spPr>
              <a:xfrm>
                <a:off x="1066800" y="5638800"/>
                <a:ext cx="8382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tangle 26"/>
              <p:cNvSpPr/>
              <p:nvPr/>
            </p:nvSpPr>
            <p:spPr>
              <a:xfrm>
                <a:off x="1905000" y="5638800"/>
                <a:ext cx="8382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tangle 27"/>
              <p:cNvSpPr/>
              <p:nvPr/>
            </p:nvSpPr>
            <p:spPr>
              <a:xfrm>
                <a:off x="2743200" y="5638800"/>
                <a:ext cx="8382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tangle 28"/>
              <p:cNvSpPr/>
              <p:nvPr/>
            </p:nvSpPr>
            <p:spPr>
              <a:xfrm>
                <a:off x="3581400" y="5638800"/>
                <a:ext cx="8382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tangle 29"/>
              <p:cNvSpPr/>
              <p:nvPr/>
            </p:nvSpPr>
            <p:spPr>
              <a:xfrm>
                <a:off x="4419600" y="5638800"/>
                <a:ext cx="8382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tangle 30"/>
              <p:cNvSpPr/>
              <p:nvPr/>
            </p:nvSpPr>
            <p:spPr>
              <a:xfrm>
                <a:off x="5257800" y="5638800"/>
                <a:ext cx="8382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 name="Group 42"/>
            <p:cNvGrpSpPr/>
            <p:nvPr/>
          </p:nvGrpSpPr>
          <p:grpSpPr>
            <a:xfrm>
              <a:off x="4572000" y="3810000"/>
              <a:ext cx="4419600" cy="631371"/>
              <a:chOff x="228600" y="5638800"/>
              <a:chExt cx="5867400" cy="838200"/>
            </a:xfrm>
          </p:grpSpPr>
          <p:sp>
            <p:nvSpPr>
              <p:cNvPr id="33" name="Rectangle 32"/>
              <p:cNvSpPr/>
              <p:nvPr/>
            </p:nvSpPr>
            <p:spPr>
              <a:xfrm>
                <a:off x="228600" y="5638800"/>
                <a:ext cx="8382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tangle 33"/>
              <p:cNvSpPr/>
              <p:nvPr/>
            </p:nvSpPr>
            <p:spPr>
              <a:xfrm>
                <a:off x="1066800" y="5638800"/>
                <a:ext cx="8382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tangle 34"/>
              <p:cNvSpPr/>
              <p:nvPr/>
            </p:nvSpPr>
            <p:spPr>
              <a:xfrm>
                <a:off x="1905000" y="5638800"/>
                <a:ext cx="8382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Rectangle 35"/>
              <p:cNvSpPr/>
              <p:nvPr/>
            </p:nvSpPr>
            <p:spPr>
              <a:xfrm>
                <a:off x="2743200" y="5638800"/>
                <a:ext cx="8382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tangle 36"/>
              <p:cNvSpPr/>
              <p:nvPr/>
            </p:nvSpPr>
            <p:spPr>
              <a:xfrm>
                <a:off x="3581400" y="5638800"/>
                <a:ext cx="8382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Rectangle 37"/>
              <p:cNvSpPr/>
              <p:nvPr/>
            </p:nvSpPr>
            <p:spPr>
              <a:xfrm>
                <a:off x="4419600" y="5638800"/>
                <a:ext cx="8382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tangle 38"/>
              <p:cNvSpPr/>
              <p:nvPr/>
            </p:nvSpPr>
            <p:spPr>
              <a:xfrm>
                <a:off x="5257800" y="5638800"/>
                <a:ext cx="8382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3" name="Oval 42"/>
            <p:cNvSpPr/>
            <p:nvPr/>
          </p:nvSpPr>
          <p:spPr>
            <a:xfrm>
              <a:off x="4800600" y="26670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44" name="Oval 43"/>
            <p:cNvSpPr/>
            <p:nvPr/>
          </p:nvSpPr>
          <p:spPr>
            <a:xfrm>
              <a:off x="4953000" y="28194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45" name="Oval 44"/>
            <p:cNvSpPr/>
            <p:nvPr/>
          </p:nvSpPr>
          <p:spPr>
            <a:xfrm>
              <a:off x="4876800" y="27432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46" name="Oval 45"/>
            <p:cNvSpPr/>
            <p:nvPr/>
          </p:nvSpPr>
          <p:spPr>
            <a:xfrm>
              <a:off x="5562600" y="33528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47" name="Oval 46"/>
            <p:cNvSpPr/>
            <p:nvPr/>
          </p:nvSpPr>
          <p:spPr>
            <a:xfrm>
              <a:off x="5410200" y="33528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48" name="Oval 47"/>
            <p:cNvSpPr/>
            <p:nvPr/>
          </p:nvSpPr>
          <p:spPr>
            <a:xfrm>
              <a:off x="5562600" y="35052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49" name="Oval 48"/>
            <p:cNvSpPr/>
            <p:nvPr/>
          </p:nvSpPr>
          <p:spPr>
            <a:xfrm>
              <a:off x="5334000" y="36576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50" name="Oval 49"/>
            <p:cNvSpPr/>
            <p:nvPr/>
          </p:nvSpPr>
          <p:spPr>
            <a:xfrm>
              <a:off x="6019800" y="42672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51" name="Oval 50"/>
            <p:cNvSpPr/>
            <p:nvPr/>
          </p:nvSpPr>
          <p:spPr>
            <a:xfrm>
              <a:off x="6019800" y="40386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52" name="Oval 51"/>
            <p:cNvSpPr/>
            <p:nvPr/>
          </p:nvSpPr>
          <p:spPr>
            <a:xfrm>
              <a:off x="6172200" y="41910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53" name="Oval 52"/>
            <p:cNvSpPr/>
            <p:nvPr/>
          </p:nvSpPr>
          <p:spPr>
            <a:xfrm>
              <a:off x="6324600" y="43434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54" name="Oval 53"/>
            <p:cNvSpPr/>
            <p:nvPr/>
          </p:nvSpPr>
          <p:spPr>
            <a:xfrm>
              <a:off x="6629400" y="26670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55" name="Oval 54"/>
            <p:cNvSpPr/>
            <p:nvPr/>
          </p:nvSpPr>
          <p:spPr>
            <a:xfrm>
              <a:off x="6781800" y="28194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56" name="Oval 55"/>
            <p:cNvSpPr/>
            <p:nvPr/>
          </p:nvSpPr>
          <p:spPr>
            <a:xfrm>
              <a:off x="6934200" y="25146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57" name="Oval 56"/>
            <p:cNvSpPr/>
            <p:nvPr/>
          </p:nvSpPr>
          <p:spPr>
            <a:xfrm>
              <a:off x="7162800" y="32004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58" name="Oval 57"/>
            <p:cNvSpPr/>
            <p:nvPr/>
          </p:nvSpPr>
          <p:spPr>
            <a:xfrm>
              <a:off x="7315200" y="33528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59" name="Oval 58"/>
            <p:cNvSpPr/>
            <p:nvPr/>
          </p:nvSpPr>
          <p:spPr>
            <a:xfrm>
              <a:off x="7239000" y="35814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60" name="Oval 59"/>
            <p:cNvSpPr/>
            <p:nvPr/>
          </p:nvSpPr>
          <p:spPr>
            <a:xfrm>
              <a:off x="7620000" y="36576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61" name="Oval 60"/>
            <p:cNvSpPr/>
            <p:nvPr/>
          </p:nvSpPr>
          <p:spPr>
            <a:xfrm>
              <a:off x="7772400" y="38862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67" name="Oval 66"/>
            <p:cNvSpPr/>
            <p:nvPr/>
          </p:nvSpPr>
          <p:spPr>
            <a:xfrm>
              <a:off x="8001000" y="38862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68" name="Oval 67"/>
            <p:cNvSpPr/>
            <p:nvPr/>
          </p:nvSpPr>
          <p:spPr>
            <a:xfrm>
              <a:off x="8077200" y="41910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69" name="Oval 68"/>
            <p:cNvSpPr/>
            <p:nvPr/>
          </p:nvSpPr>
          <p:spPr>
            <a:xfrm>
              <a:off x="8229600" y="43434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70" name="Oval 69"/>
            <p:cNvSpPr/>
            <p:nvPr/>
          </p:nvSpPr>
          <p:spPr>
            <a:xfrm>
              <a:off x="8534400" y="25908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71" name="Oval 70"/>
            <p:cNvSpPr/>
            <p:nvPr/>
          </p:nvSpPr>
          <p:spPr>
            <a:xfrm>
              <a:off x="8686800" y="27432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72" name="Oval 71"/>
            <p:cNvSpPr/>
            <p:nvPr/>
          </p:nvSpPr>
          <p:spPr>
            <a:xfrm>
              <a:off x="8839200" y="26670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cxnSp>
          <p:nvCxnSpPr>
            <p:cNvPr id="75" name="Straight Arrow Connector 74"/>
            <p:cNvCxnSpPr/>
            <p:nvPr/>
          </p:nvCxnSpPr>
          <p:spPr>
            <a:xfrm rot="5400000">
              <a:off x="6629400" y="4648200"/>
              <a:ext cx="30480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nvGrpSpPr>
            <p:cNvPr id="8" name="Group 42"/>
            <p:cNvGrpSpPr/>
            <p:nvPr/>
          </p:nvGrpSpPr>
          <p:grpSpPr>
            <a:xfrm>
              <a:off x="4572000" y="4876800"/>
              <a:ext cx="4419600" cy="631371"/>
              <a:chOff x="228600" y="5638800"/>
              <a:chExt cx="5867400" cy="838200"/>
            </a:xfrm>
          </p:grpSpPr>
          <p:sp>
            <p:nvSpPr>
              <p:cNvPr id="77" name="Rectangle 76"/>
              <p:cNvSpPr/>
              <p:nvPr/>
            </p:nvSpPr>
            <p:spPr>
              <a:xfrm>
                <a:off x="228600" y="5638800"/>
                <a:ext cx="8382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Rectangle 77"/>
              <p:cNvSpPr/>
              <p:nvPr/>
            </p:nvSpPr>
            <p:spPr>
              <a:xfrm>
                <a:off x="1066800" y="5638800"/>
                <a:ext cx="8382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Rectangle 78"/>
              <p:cNvSpPr/>
              <p:nvPr/>
            </p:nvSpPr>
            <p:spPr>
              <a:xfrm>
                <a:off x="1905000" y="5638800"/>
                <a:ext cx="8382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Rectangle 79"/>
              <p:cNvSpPr/>
              <p:nvPr/>
            </p:nvSpPr>
            <p:spPr>
              <a:xfrm>
                <a:off x="2743200" y="5638800"/>
                <a:ext cx="8382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Rectangle 80"/>
              <p:cNvSpPr/>
              <p:nvPr/>
            </p:nvSpPr>
            <p:spPr>
              <a:xfrm>
                <a:off x="3581400" y="5638800"/>
                <a:ext cx="8382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 name="Rectangle 81"/>
              <p:cNvSpPr/>
              <p:nvPr/>
            </p:nvSpPr>
            <p:spPr>
              <a:xfrm>
                <a:off x="4419600" y="5638800"/>
                <a:ext cx="8382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 name="Rectangle 82"/>
              <p:cNvSpPr/>
              <p:nvPr/>
            </p:nvSpPr>
            <p:spPr>
              <a:xfrm>
                <a:off x="5257800" y="5638800"/>
                <a:ext cx="8382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84" name="Oval 83"/>
            <p:cNvSpPr/>
            <p:nvPr/>
          </p:nvSpPr>
          <p:spPr>
            <a:xfrm>
              <a:off x="6019800" y="53340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85" name="Oval 84"/>
            <p:cNvSpPr/>
            <p:nvPr/>
          </p:nvSpPr>
          <p:spPr>
            <a:xfrm>
              <a:off x="6019800" y="51054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86" name="Oval 85"/>
            <p:cNvSpPr/>
            <p:nvPr/>
          </p:nvSpPr>
          <p:spPr>
            <a:xfrm>
              <a:off x="6172200" y="52578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87" name="Oval 86"/>
            <p:cNvSpPr/>
            <p:nvPr/>
          </p:nvSpPr>
          <p:spPr>
            <a:xfrm>
              <a:off x="6324600" y="54102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88" name="Oval 87"/>
            <p:cNvSpPr/>
            <p:nvPr/>
          </p:nvSpPr>
          <p:spPr>
            <a:xfrm>
              <a:off x="5562600" y="51054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89" name="Oval 88"/>
            <p:cNvSpPr/>
            <p:nvPr/>
          </p:nvSpPr>
          <p:spPr>
            <a:xfrm>
              <a:off x="5410200" y="51054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90" name="Oval 89"/>
            <p:cNvSpPr/>
            <p:nvPr/>
          </p:nvSpPr>
          <p:spPr>
            <a:xfrm>
              <a:off x="5562600" y="52578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91" name="Oval 90"/>
            <p:cNvSpPr/>
            <p:nvPr/>
          </p:nvSpPr>
          <p:spPr>
            <a:xfrm>
              <a:off x="5334000" y="54102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92" name="Oval 91"/>
            <p:cNvSpPr/>
            <p:nvPr/>
          </p:nvSpPr>
          <p:spPr>
            <a:xfrm>
              <a:off x="4800600" y="51054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93" name="Oval 92"/>
            <p:cNvSpPr/>
            <p:nvPr/>
          </p:nvSpPr>
          <p:spPr>
            <a:xfrm>
              <a:off x="4953000" y="52578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94" name="Oval 93"/>
            <p:cNvSpPr/>
            <p:nvPr/>
          </p:nvSpPr>
          <p:spPr>
            <a:xfrm>
              <a:off x="4876800" y="51816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100" name="Oval 99"/>
            <p:cNvSpPr/>
            <p:nvPr/>
          </p:nvSpPr>
          <p:spPr>
            <a:xfrm>
              <a:off x="7772400" y="49530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101" name="Oval 100"/>
            <p:cNvSpPr/>
            <p:nvPr/>
          </p:nvSpPr>
          <p:spPr>
            <a:xfrm>
              <a:off x="8001000" y="49530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102" name="Oval 101"/>
            <p:cNvSpPr/>
            <p:nvPr/>
          </p:nvSpPr>
          <p:spPr>
            <a:xfrm>
              <a:off x="8077200" y="52578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103" name="Oval 102"/>
            <p:cNvSpPr/>
            <p:nvPr/>
          </p:nvSpPr>
          <p:spPr>
            <a:xfrm>
              <a:off x="8229600" y="54102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104" name="Oval 103"/>
            <p:cNvSpPr/>
            <p:nvPr/>
          </p:nvSpPr>
          <p:spPr>
            <a:xfrm>
              <a:off x="7162800" y="49530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105" name="Oval 104"/>
            <p:cNvSpPr/>
            <p:nvPr/>
          </p:nvSpPr>
          <p:spPr>
            <a:xfrm>
              <a:off x="7315200" y="51054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106" name="Oval 105"/>
            <p:cNvSpPr/>
            <p:nvPr/>
          </p:nvSpPr>
          <p:spPr>
            <a:xfrm>
              <a:off x="7239000" y="53340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107" name="Oval 106"/>
            <p:cNvSpPr/>
            <p:nvPr/>
          </p:nvSpPr>
          <p:spPr>
            <a:xfrm>
              <a:off x="7620000" y="54102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108" name="Oval 107"/>
            <p:cNvSpPr/>
            <p:nvPr/>
          </p:nvSpPr>
          <p:spPr>
            <a:xfrm>
              <a:off x="6705600" y="51054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109" name="Oval 108"/>
            <p:cNvSpPr/>
            <p:nvPr/>
          </p:nvSpPr>
          <p:spPr>
            <a:xfrm>
              <a:off x="6858000" y="52578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110" name="Oval 109"/>
            <p:cNvSpPr/>
            <p:nvPr/>
          </p:nvSpPr>
          <p:spPr>
            <a:xfrm>
              <a:off x="6934200" y="49530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111" name="Oval 110"/>
            <p:cNvSpPr/>
            <p:nvPr/>
          </p:nvSpPr>
          <p:spPr>
            <a:xfrm>
              <a:off x="8534400" y="50292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112" name="Oval 111"/>
            <p:cNvSpPr/>
            <p:nvPr/>
          </p:nvSpPr>
          <p:spPr>
            <a:xfrm>
              <a:off x="8686800" y="51816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sp>
          <p:nvSpPr>
            <p:cNvPr id="113" name="Oval 112"/>
            <p:cNvSpPr/>
            <p:nvPr/>
          </p:nvSpPr>
          <p:spPr>
            <a:xfrm>
              <a:off x="8839200" y="5105400"/>
              <a:ext cx="76200" cy="76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155718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Performance</a:t>
            </a:r>
            <a:endParaRPr lang="en-US" dirty="0"/>
          </a:p>
        </p:txBody>
      </p:sp>
      <p:sp>
        <p:nvSpPr>
          <p:cNvPr id="4" name="Footer Placeholder 3"/>
          <p:cNvSpPr>
            <a:spLocks noGrp="1"/>
          </p:cNvSpPr>
          <p:nvPr>
            <p:ph type="ftr" sz="quarter" idx="11"/>
          </p:nvPr>
        </p:nvSpPr>
        <p:spPr/>
        <p:txBody>
          <a:bodyPr/>
          <a:lstStyle/>
          <a:p>
            <a:r>
              <a:rPr lang="en-US" dirty="0" smtClean="0"/>
              <a:t>ACM SIGGRAPH Symposium on Interactive 3D Graphics and Games 2010, Washington</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37</a:t>
            </a:fld>
            <a:endParaRPr lang="en-US" dirty="0"/>
          </a:p>
        </p:txBody>
      </p:sp>
      <p:graphicFrame>
        <p:nvGraphicFramePr>
          <p:cNvPr id="16" name="Table 15"/>
          <p:cNvGraphicFramePr>
            <a:graphicFrameLocks noGrp="1"/>
          </p:cNvGraphicFramePr>
          <p:nvPr>
            <p:extLst>
              <p:ext uri="{D42A27DB-BD31-4B8C-83A1-F6EECF244321}">
                <p14:modId xmlns:p14="http://schemas.microsoft.com/office/powerpoint/2010/main" val="920851051"/>
              </p:ext>
            </p:extLst>
          </p:nvPr>
        </p:nvGraphicFramePr>
        <p:xfrm>
          <a:off x="2186059" y="1026930"/>
          <a:ext cx="6400800" cy="3332325"/>
        </p:xfrm>
        <a:graphic>
          <a:graphicData uri="http://schemas.openxmlformats.org/drawingml/2006/table">
            <a:tbl>
              <a:tblPr firstRow="1" bandRow="1">
                <a:effectLst>
                  <a:outerShdw blurRad="355600" dist="152400" dir="2700000" algn="tl" rotWithShape="0">
                    <a:prstClr val="black">
                      <a:alpha val="39000"/>
                    </a:prstClr>
                  </a:outerShdw>
                </a:effectLst>
                <a:tableStyleId>{5C22544A-7EE6-4342-B048-85BDC9FD1C3A}</a:tableStyleId>
              </a:tblPr>
              <a:tblGrid>
                <a:gridCol w="1600200"/>
                <a:gridCol w="1600200"/>
                <a:gridCol w="1600200"/>
                <a:gridCol w="1600200"/>
              </a:tblGrid>
              <a:tr h="456153">
                <a:tc>
                  <a:txBody>
                    <a:bodyPr/>
                    <a:lstStyle/>
                    <a:p>
                      <a:r>
                        <a:rPr lang="en-US" sz="1500" b="1" dirty="0" smtClean="0"/>
                        <a:t>Stage</a:t>
                      </a:r>
                      <a:endParaRPr lang="de-DE" sz="1500" b="1" dirty="0"/>
                    </a:p>
                  </a:txBody>
                  <a:tcPr marT="34290" marB="34290" anchor="ctr"/>
                </a:tc>
                <a:tc>
                  <a:txBody>
                    <a:bodyPr/>
                    <a:lstStyle/>
                    <a:p>
                      <a:r>
                        <a:rPr lang="en-US" sz="1500" b="1" dirty="0" smtClean="0"/>
                        <a:t>GTX</a:t>
                      </a:r>
                      <a:r>
                        <a:rPr lang="en-US" sz="1500" b="1" baseline="0" dirty="0" smtClean="0"/>
                        <a:t> 285, ms</a:t>
                      </a:r>
                      <a:endParaRPr lang="de-DE" sz="1500" b="1" dirty="0"/>
                    </a:p>
                  </a:txBody>
                  <a:tcPr marT="34290" marB="34290" anchor="ctr"/>
                </a:tc>
                <a:tc>
                  <a:txBody>
                    <a:bodyPr/>
                    <a:lstStyle/>
                    <a:p>
                      <a:r>
                        <a:rPr lang="en-US" sz="1500" b="1" dirty="0" smtClean="0"/>
                        <a:t>Xbox 360</a:t>
                      </a:r>
                      <a:r>
                        <a:rPr lang="en-US" sz="1500" b="1" baseline="0" dirty="0" smtClean="0"/>
                        <a:t>, ms</a:t>
                      </a:r>
                      <a:endParaRPr lang="de-DE" sz="1500" b="1" dirty="0"/>
                    </a:p>
                  </a:txBody>
                  <a:tcPr marT="34290" marB="34290" anchor="ctr"/>
                </a:tc>
                <a:tc>
                  <a:txBody>
                    <a:bodyPr/>
                    <a:lstStyle/>
                    <a:p>
                      <a:r>
                        <a:rPr lang="en-US" sz="1400" b="1" dirty="0" smtClean="0"/>
                        <a:t>PS 3</a:t>
                      </a:r>
                      <a:r>
                        <a:rPr lang="en-US" sz="1400" b="1" baseline="0" dirty="0" smtClean="0"/>
                        <a:t>, ms</a:t>
                      </a:r>
                      <a:endParaRPr lang="de-DE" sz="1400" b="1" dirty="0"/>
                    </a:p>
                  </a:txBody>
                  <a:tcPr marT="34290" marB="34290" anchor="ctr"/>
                </a:tc>
              </a:tr>
              <a:tr h="525780">
                <a:tc>
                  <a:txBody>
                    <a:bodyPr/>
                    <a:lstStyle/>
                    <a:p>
                      <a:r>
                        <a:rPr lang="en-US" sz="1500" dirty="0" smtClean="0"/>
                        <a:t>RSM </a:t>
                      </a:r>
                      <a:br>
                        <a:rPr lang="en-US" sz="1500" dirty="0" smtClean="0"/>
                      </a:br>
                      <a:r>
                        <a:rPr lang="en-US" sz="1500" dirty="0" smtClean="0"/>
                        <a:t>Rendering</a:t>
                      </a:r>
                      <a:endParaRPr lang="de-DE" sz="1500" dirty="0"/>
                    </a:p>
                  </a:txBody>
                  <a:tcPr marT="34290" marB="34290" anchor="ctr"/>
                </a:tc>
                <a:tc>
                  <a:txBody>
                    <a:bodyPr/>
                    <a:lstStyle/>
                    <a:p>
                      <a:pPr algn="ctr"/>
                      <a:r>
                        <a:rPr lang="en-US" sz="1500" dirty="0" smtClean="0"/>
                        <a:t>0.16 (256^2)</a:t>
                      </a:r>
                      <a:endParaRPr lang="de-DE" sz="1500" dirty="0"/>
                    </a:p>
                  </a:txBody>
                  <a:tcPr marT="34290" marB="34290" anchor="ctr"/>
                </a:tc>
                <a:tc>
                  <a:txBody>
                    <a:bodyPr/>
                    <a:lstStyle/>
                    <a:p>
                      <a:pPr algn="ctr"/>
                      <a:r>
                        <a:rPr lang="en-US" sz="1500" dirty="0" smtClean="0"/>
                        <a:t>0.5 (128^2)</a:t>
                      </a:r>
                      <a:endParaRPr lang="de-DE" sz="1500" dirty="0"/>
                    </a:p>
                  </a:txBody>
                  <a:tcPr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0.8 (128^2)</a:t>
                      </a:r>
                      <a:endParaRPr lang="de-DE" sz="1500" dirty="0" smtClean="0"/>
                    </a:p>
                  </a:txBody>
                  <a:tcPr marT="34290" marB="34290" anchor="ctr"/>
                </a:tc>
              </a:tr>
              <a:tr h="456153">
                <a:tc>
                  <a:txBody>
                    <a:bodyPr/>
                    <a:lstStyle/>
                    <a:p>
                      <a:r>
                        <a:rPr lang="en-US" sz="1500" dirty="0" smtClean="0"/>
                        <a:t>VPL Injection</a:t>
                      </a:r>
                    </a:p>
                  </a:txBody>
                  <a:tcPr marT="34290" marB="34290" anchor="ctr"/>
                </a:tc>
                <a:tc>
                  <a:txBody>
                    <a:bodyPr/>
                    <a:lstStyle/>
                    <a:p>
                      <a:pPr algn="ctr"/>
                      <a:r>
                        <a:rPr lang="en-US" sz="1800" dirty="0" smtClean="0"/>
                        <a:t>0.05</a:t>
                      </a:r>
                      <a:endParaRPr lang="de-DE" sz="1800" dirty="0"/>
                    </a:p>
                  </a:txBody>
                  <a:tcPr marT="34290" marB="34290" anchor="ctr"/>
                </a:tc>
                <a:tc>
                  <a:txBody>
                    <a:bodyPr/>
                    <a:lstStyle/>
                    <a:p>
                      <a:pPr algn="ctr"/>
                      <a:r>
                        <a:rPr lang="en-US" sz="1800" dirty="0" smtClean="0"/>
                        <a:t>0.2</a:t>
                      </a:r>
                      <a:endParaRPr lang="de-DE" sz="1800" dirty="0"/>
                    </a:p>
                  </a:txBody>
                  <a:tcPr marT="34290" marB="34290" anchor="ctr"/>
                </a:tc>
                <a:tc>
                  <a:txBody>
                    <a:bodyPr/>
                    <a:lstStyle/>
                    <a:p>
                      <a:pPr algn="ctr"/>
                      <a:r>
                        <a:rPr lang="en-US" sz="1800" dirty="0" smtClean="0"/>
                        <a:t>0.4</a:t>
                      </a:r>
                      <a:endParaRPr lang="de-DE" sz="1800" dirty="0"/>
                    </a:p>
                  </a:txBody>
                  <a:tcPr marT="34290" marB="34290" anchor="ctr"/>
                </a:tc>
              </a:tr>
              <a:tr h="525780">
                <a:tc>
                  <a:txBody>
                    <a:bodyPr/>
                    <a:lstStyle/>
                    <a:p>
                      <a:r>
                        <a:rPr lang="en-US" sz="1500" dirty="0" smtClean="0"/>
                        <a:t>Occlusion Injection</a:t>
                      </a:r>
                      <a:endParaRPr lang="de-DE" sz="1500" dirty="0"/>
                    </a:p>
                  </a:txBody>
                  <a:tcPr marT="34290" marB="34290" anchor="ctr"/>
                </a:tc>
                <a:tc>
                  <a:txBody>
                    <a:bodyPr/>
                    <a:lstStyle/>
                    <a:p>
                      <a:pPr algn="ctr"/>
                      <a:r>
                        <a:rPr lang="en-US" sz="1800" dirty="0" smtClean="0"/>
                        <a:t>0.02</a:t>
                      </a:r>
                      <a:endParaRPr lang="de-DE" sz="1800" dirty="0"/>
                    </a:p>
                  </a:txBody>
                  <a:tcPr marT="34290" marB="34290" anchor="ctr"/>
                </a:tc>
                <a:tc>
                  <a:txBody>
                    <a:bodyPr/>
                    <a:lstStyle/>
                    <a:p>
                      <a:pPr algn="ctr"/>
                      <a:r>
                        <a:rPr lang="en-US" sz="1800" dirty="0" smtClean="0"/>
                        <a:t>0.15</a:t>
                      </a:r>
                      <a:endParaRPr lang="de-DE" sz="1800" dirty="0"/>
                    </a:p>
                  </a:txBody>
                  <a:tcPr marT="34290" marB="34290" anchor="ctr"/>
                </a:tc>
                <a:tc>
                  <a:txBody>
                    <a:bodyPr/>
                    <a:lstStyle/>
                    <a:p>
                      <a:pPr algn="ctr"/>
                      <a:r>
                        <a:rPr lang="en-US" sz="1800" dirty="0" smtClean="0"/>
                        <a:t>0.15</a:t>
                      </a:r>
                      <a:endParaRPr lang="de-DE" sz="1800" dirty="0"/>
                    </a:p>
                  </a:txBody>
                  <a:tcPr marT="34290" marB="34290" anchor="ctr"/>
                </a:tc>
              </a:tr>
              <a:tr h="456153">
                <a:tc>
                  <a:txBody>
                    <a:bodyPr/>
                    <a:lstStyle/>
                    <a:p>
                      <a:r>
                        <a:rPr lang="en-US" sz="1500" dirty="0" smtClean="0"/>
                        <a:t>Propagation</a:t>
                      </a:r>
                      <a:endParaRPr lang="en-US" sz="1500" baseline="0" dirty="0" smtClean="0"/>
                    </a:p>
                  </a:txBody>
                  <a:tcPr marT="34290" marB="34290" anchor="ctr"/>
                </a:tc>
                <a:tc>
                  <a:txBody>
                    <a:bodyPr/>
                    <a:lstStyle/>
                    <a:p>
                      <a:pPr algn="ctr"/>
                      <a:r>
                        <a:rPr lang="en-US" sz="1500" dirty="0" smtClean="0"/>
                        <a:t>0.5/0.8/1.1</a:t>
                      </a:r>
                      <a:endParaRPr lang="de-DE" sz="1500" dirty="0"/>
                    </a:p>
                  </a:txBody>
                  <a:tcPr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0.5/0.8/1.2</a:t>
                      </a:r>
                      <a:endParaRPr lang="de-DE" sz="1500" dirty="0" smtClean="0"/>
                    </a:p>
                  </a:txBody>
                  <a:tcPr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0.5/0.8/1.2</a:t>
                      </a:r>
                      <a:endParaRPr lang="de-DE" sz="1500" dirty="0" smtClean="0"/>
                    </a:p>
                  </a:txBody>
                  <a:tcPr marT="34290" marB="34290" anchor="ctr"/>
                </a:tc>
              </a:tr>
              <a:tr h="456153">
                <a:tc>
                  <a:txBody>
                    <a:bodyPr/>
                    <a:lstStyle/>
                    <a:p>
                      <a:r>
                        <a:rPr lang="en-US" sz="1500" dirty="0" smtClean="0"/>
                        <a:t>LPV look-up</a:t>
                      </a:r>
                      <a:endParaRPr lang="de-DE" sz="1500" dirty="0"/>
                    </a:p>
                  </a:txBody>
                  <a:tcPr marT="34290" marB="34290" anchor="ctr"/>
                </a:tc>
                <a:tc>
                  <a:txBody>
                    <a:bodyPr/>
                    <a:lstStyle/>
                    <a:p>
                      <a:pPr algn="ctr"/>
                      <a:r>
                        <a:rPr lang="en-US" sz="1800" dirty="0" smtClean="0"/>
                        <a:t>1.4</a:t>
                      </a:r>
                      <a:endParaRPr lang="de-DE" sz="1800" dirty="0"/>
                    </a:p>
                  </a:txBody>
                  <a:tcPr marT="34290" marB="34290" anchor="ctr"/>
                </a:tc>
                <a:tc>
                  <a:txBody>
                    <a:bodyPr/>
                    <a:lstStyle/>
                    <a:p>
                      <a:pPr algn="ctr"/>
                      <a:r>
                        <a:rPr lang="en-US" sz="1800" dirty="0" smtClean="0"/>
                        <a:t>0.9</a:t>
                      </a:r>
                      <a:endParaRPr lang="de-DE" sz="1800" dirty="0"/>
                    </a:p>
                  </a:txBody>
                  <a:tcPr marT="34290" marB="34290" anchor="ctr"/>
                </a:tc>
                <a:tc>
                  <a:txBody>
                    <a:bodyPr/>
                    <a:lstStyle/>
                    <a:p>
                      <a:pPr algn="ctr"/>
                      <a:r>
                        <a:rPr lang="en-US" sz="1800" dirty="0" smtClean="0"/>
                        <a:t>0.9</a:t>
                      </a:r>
                      <a:endParaRPr lang="de-DE" sz="1800" dirty="0"/>
                    </a:p>
                  </a:txBody>
                  <a:tcPr marT="34290" marB="34290" anchor="ctr"/>
                </a:tc>
              </a:tr>
              <a:tr h="456153">
                <a:tc>
                  <a:txBody>
                    <a:bodyPr/>
                    <a:lstStyle/>
                    <a:p>
                      <a:r>
                        <a:rPr lang="en-US" sz="1500" b="1" dirty="0" smtClean="0"/>
                        <a:t>Total</a:t>
                      </a:r>
                      <a:endParaRPr lang="de-DE" sz="1500" b="1" dirty="0"/>
                    </a:p>
                  </a:txBody>
                  <a:tcPr marT="34290" marB="34290" anchor="ctr">
                    <a:solidFill>
                      <a:schemeClr val="accent3">
                        <a:lumMod val="60000"/>
                        <a:lumOff val="40000"/>
                      </a:schemeClr>
                    </a:solidFill>
                  </a:tcPr>
                </a:tc>
                <a:tc>
                  <a:txBody>
                    <a:bodyPr/>
                    <a:lstStyle/>
                    <a:p>
                      <a:pPr algn="ctr"/>
                      <a:r>
                        <a:rPr lang="en-US" sz="1500" b="1" dirty="0" smtClean="0"/>
                        <a:t>2.1/2.4/2.7</a:t>
                      </a:r>
                      <a:endParaRPr lang="de-DE" sz="1500" b="1" dirty="0"/>
                    </a:p>
                  </a:txBody>
                  <a:tcPr marT="34290" marB="34290" anchor="ctr">
                    <a:solidFill>
                      <a:schemeClr val="accent3">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smtClean="0"/>
                        <a:t>2.1/2.4/2.8</a:t>
                      </a:r>
                      <a:endParaRPr lang="de-DE" sz="1500" b="1" dirty="0" smtClean="0"/>
                    </a:p>
                  </a:txBody>
                  <a:tcPr marT="34290" marB="34290" anchor="ctr">
                    <a:solidFill>
                      <a:schemeClr val="accent3">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smtClean="0"/>
                        <a:t>2.6/3.0/3.4</a:t>
                      </a:r>
                      <a:endParaRPr lang="de-DE" sz="1500" b="1" dirty="0" smtClean="0"/>
                    </a:p>
                  </a:txBody>
                  <a:tcPr marT="34290" marB="34290" anchor="ctr">
                    <a:solidFill>
                      <a:schemeClr val="accent3">
                        <a:lumMod val="60000"/>
                        <a:lumOff val="40000"/>
                      </a:schemeClr>
                    </a:solidFill>
                  </a:tcPr>
                </a:tc>
              </a:tr>
            </a:tbl>
          </a:graphicData>
        </a:graphic>
      </p:graphicFrame>
      <p:cxnSp>
        <p:nvCxnSpPr>
          <p:cNvPr id="8" name="Straight Arrow Connector 7"/>
          <p:cNvCxnSpPr>
            <a:stCxn id="7" idx="3"/>
          </p:cNvCxnSpPr>
          <p:nvPr/>
        </p:nvCxnSpPr>
        <p:spPr>
          <a:xfrm>
            <a:off x="2015985" y="1798455"/>
            <a:ext cx="223076" cy="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7" name="Rectangle 6"/>
          <p:cNvSpPr/>
          <p:nvPr/>
        </p:nvSpPr>
        <p:spPr>
          <a:xfrm>
            <a:off x="106847" y="1512705"/>
            <a:ext cx="1909139" cy="5715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t>Depends on scene complexity</a:t>
            </a:r>
            <a:endParaRPr lang="en-US" dirty="0"/>
          </a:p>
        </p:txBody>
      </p:sp>
      <p:sp>
        <p:nvSpPr>
          <p:cNvPr id="13" name="Rectangle 12"/>
          <p:cNvSpPr/>
          <p:nvPr/>
        </p:nvSpPr>
        <p:spPr>
          <a:xfrm>
            <a:off x="105463" y="3370080"/>
            <a:ext cx="1910523" cy="685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t>Depends on image size  (1280x720)</a:t>
            </a:r>
            <a:endParaRPr lang="en-US" dirty="0"/>
          </a:p>
        </p:txBody>
      </p:sp>
      <p:sp>
        <p:nvSpPr>
          <p:cNvPr id="14" name="Rectangle 13"/>
          <p:cNvSpPr/>
          <p:nvPr/>
        </p:nvSpPr>
        <p:spPr>
          <a:xfrm>
            <a:off x="106847" y="2770648"/>
            <a:ext cx="1910523" cy="59943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t>8 iterations</a:t>
            </a:r>
            <a:endParaRPr lang="en-US" dirty="0"/>
          </a:p>
        </p:txBody>
      </p:sp>
      <p:sp>
        <p:nvSpPr>
          <p:cNvPr id="15" name="Rectangle 14"/>
          <p:cNvSpPr/>
          <p:nvPr/>
        </p:nvSpPr>
        <p:spPr>
          <a:xfrm>
            <a:off x="105464" y="2084205"/>
            <a:ext cx="1910523" cy="686444"/>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t>32^3 grid size</a:t>
            </a:r>
            <a:endParaRPr lang="en-US" dirty="0"/>
          </a:p>
        </p:txBody>
      </p:sp>
      <p:cxnSp>
        <p:nvCxnSpPr>
          <p:cNvPr id="18" name="Straight Arrow Connector 17"/>
          <p:cNvCxnSpPr>
            <a:stCxn id="15" idx="3"/>
          </p:cNvCxnSpPr>
          <p:nvPr/>
        </p:nvCxnSpPr>
        <p:spPr>
          <a:xfrm flipV="1">
            <a:off x="2015986" y="2284231"/>
            <a:ext cx="246272" cy="143196"/>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21" name="Straight Arrow Connector 20"/>
          <p:cNvCxnSpPr>
            <a:stCxn id="14" idx="3"/>
          </p:cNvCxnSpPr>
          <p:nvPr/>
        </p:nvCxnSpPr>
        <p:spPr>
          <a:xfrm>
            <a:off x="2017370" y="3070365"/>
            <a:ext cx="244889" cy="71116"/>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24" name="Straight Arrow Connector 23"/>
          <p:cNvCxnSpPr>
            <a:stCxn id="13" idx="3"/>
          </p:cNvCxnSpPr>
          <p:nvPr/>
        </p:nvCxnSpPr>
        <p:spPr>
          <a:xfrm flipV="1">
            <a:off x="2015986" y="3512955"/>
            <a:ext cx="189119" cy="200025"/>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36" name="Straight Arrow Connector 35"/>
          <p:cNvCxnSpPr>
            <a:stCxn id="15" idx="3"/>
            <a:endCxn id="16" idx="1"/>
          </p:cNvCxnSpPr>
          <p:nvPr/>
        </p:nvCxnSpPr>
        <p:spPr>
          <a:xfrm>
            <a:off x="2015987" y="2427427"/>
            <a:ext cx="170073" cy="265666"/>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39" name="Straight Arrow Connector 38"/>
          <p:cNvCxnSpPr>
            <a:stCxn id="15" idx="3"/>
          </p:cNvCxnSpPr>
          <p:nvPr/>
        </p:nvCxnSpPr>
        <p:spPr>
          <a:xfrm>
            <a:off x="2015987" y="2427427"/>
            <a:ext cx="170073" cy="74262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3" name="Rectangle 2"/>
          <p:cNvSpPr/>
          <p:nvPr/>
        </p:nvSpPr>
        <p:spPr>
          <a:xfrm>
            <a:off x="106846" y="1512705"/>
            <a:ext cx="8579954" cy="1906059"/>
          </a:xfrm>
          <a:prstGeom prst="rect">
            <a:avLst/>
          </a:prstGeom>
          <a:solidFill>
            <a:srgbClr val="C0000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effectLst>
                  <a:outerShdw blurRad="38100" dist="38100" dir="2700000" algn="tl">
                    <a:srgbClr val="000000">
                      <a:alpha val="43137"/>
                    </a:srgbClr>
                  </a:outerShdw>
                </a:effectLst>
              </a:rPr>
              <a:t>Refresh once per 5 </a:t>
            </a:r>
            <a:r>
              <a:rPr lang="en-US" sz="4400" b="1" dirty="0" smtClean="0">
                <a:solidFill>
                  <a:schemeClr val="bg1"/>
                </a:solidFill>
                <a:effectLst>
                  <a:outerShdw blurRad="38100" dist="38100" dir="2700000" algn="tl">
                    <a:srgbClr val="000000">
                      <a:alpha val="43137"/>
                    </a:srgbClr>
                  </a:outerShdw>
                </a:effectLst>
              </a:rPr>
              <a:t>frames</a:t>
            </a:r>
          </a:p>
          <a:p>
            <a:pPr algn="ctr"/>
            <a:r>
              <a:rPr lang="en-US" sz="4400" b="1" dirty="0" smtClean="0">
                <a:solidFill>
                  <a:schemeClr val="bg1"/>
                </a:solidFill>
                <a:effectLst>
                  <a:outerShdw blurRad="38100" dist="38100" dir="2700000" algn="tl">
                    <a:srgbClr val="000000">
                      <a:alpha val="43137"/>
                    </a:srgbClr>
                  </a:outerShdw>
                </a:effectLst>
              </a:rPr>
              <a:t>Reprojection for camera movement</a:t>
            </a:r>
          </a:p>
        </p:txBody>
      </p:sp>
    </p:spTree>
    <p:extLst>
      <p:ext uri="{BB962C8B-B14F-4D97-AF65-F5344CB8AC3E}">
        <p14:creationId xmlns:p14="http://schemas.microsoft.com/office/powerpoint/2010/main" val="4251852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Performance, </a:t>
            </a:r>
            <a:r>
              <a:rPr lang="en-US" dirty="0" smtClean="0"/>
              <a:t>cont’d</a:t>
            </a:r>
            <a:endParaRPr lang="en-US" dirty="0"/>
          </a:p>
        </p:txBody>
      </p:sp>
      <p:sp>
        <p:nvSpPr>
          <p:cNvPr id="4" name="Footer Placeholder 3"/>
          <p:cNvSpPr>
            <a:spLocks noGrp="1"/>
          </p:cNvSpPr>
          <p:nvPr>
            <p:ph type="ftr" sz="quarter" idx="11"/>
          </p:nvPr>
        </p:nvSpPr>
        <p:spPr/>
        <p:txBody>
          <a:bodyPr/>
          <a:lstStyle/>
          <a:p>
            <a:r>
              <a:rPr lang="en-US" dirty="0" smtClean="0"/>
              <a:t>ACM SIGGRAPH Symposium on Interactive 3D Graphics and Games 2010, Washington</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38</a:t>
            </a:fld>
            <a:endParaRPr lang="en-US" dirty="0"/>
          </a:p>
        </p:txBody>
      </p:sp>
      <p:graphicFrame>
        <p:nvGraphicFramePr>
          <p:cNvPr id="16" name="Table 15"/>
          <p:cNvGraphicFramePr>
            <a:graphicFrameLocks noGrp="1"/>
          </p:cNvGraphicFramePr>
          <p:nvPr>
            <p:extLst>
              <p:ext uri="{D42A27DB-BD31-4B8C-83A1-F6EECF244321}">
                <p14:modId xmlns:p14="http://schemas.microsoft.com/office/powerpoint/2010/main" val="1108549406"/>
              </p:ext>
            </p:extLst>
          </p:nvPr>
        </p:nvGraphicFramePr>
        <p:xfrm>
          <a:off x="2186059" y="1026930"/>
          <a:ext cx="6400800" cy="3332325"/>
        </p:xfrm>
        <a:graphic>
          <a:graphicData uri="http://schemas.openxmlformats.org/drawingml/2006/table">
            <a:tbl>
              <a:tblPr firstRow="1" bandRow="1">
                <a:effectLst>
                  <a:outerShdw blurRad="355600" dist="152400" dir="2700000" algn="tl" rotWithShape="0">
                    <a:prstClr val="black">
                      <a:alpha val="39000"/>
                    </a:prstClr>
                  </a:outerShdw>
                </a:effectLst>
                <a:tableStyleId>{5C22544A-7EE6-4342-B048-85BDC9FD1C3A}</a:tableStyleId>
              </a:tblPr>
              <a:tblGrid>
                <a:gridCol w="1600200"/>
                <a:gridCol w="1600200"/>
                <a:gridCol w="1600200"/>
                <a:gridCol w="1600200"/>
              </a:tblGrid>
              <a:tr h="456153">
                <a:tc>
                  <a:txBody>
                    <a:bodyPr/>
                    <a:lstStyle/>
                    <a:p>
                      <a:r>
                        <a:rPr lang="en-US" sz="1500" b="1" dirty="0" smtClean="0"/>
                        <a:t>Stage</a:t>
                      </a:r>
                      <a:endParaRPr lang="de-DE" sz="1500" b="1" dirty="0"/>
                    </a:p>
                  </a:txBody>
                  <a:tcPr marT="34290" marB="34290" anchor="ctr"/>
                </a:tc>
                <a:tc>
                  <a:txBody>
                    <a:bodyPr/>
                    <a:lstStyle/>
                    <a:p>
                      <a:r>
                        <a:rPr lang="en-US" sz="1500" b="1" dirty="0" smtClean="0"/>
                        <a:t>GTX</a:t>
                      </a:r>
                      <a:r>
                        <a:rPr lang="en-US" sz="1500" b="1" baseline="0" dirty="0" smtClean="0"/>
                        <a:t> 285, ms</a:t>
                      </a:r>
                      <a:endParaRPr lang="de-DE" sz="1500" b="1" dirty="0"/>
                    </a:p>
                  </a:txBody>
                  <a:tcPr marT="34290" marB="34290" anchor="ctr"/>
                </a:tc>
                <a:tc>
                  <a:txBody>
                    <a:bodyPr/>
                    <a:lstStyle/>
                    <a:p>
                      <a:r>
                        <a:rPr lang="en-US" sz="1500" b="1" dirty="0" smtClean="0"/>
                        <a:t>Xbox 360</a:t>
                      </a:r>
                      <a:r>
                        <a:rPr lang="en-US" sz="1500" b="1" baseline="0" dirty="0" smtClean="0"/>
                        <a:t>, ms</a:t>
                      </a:r>
                      <a:endParaRPr lang="de-DE" sz="1500" b="1" dirty="0"/>
                    </a:p>
                  </a:txBody>
                  <a:tcPr marT="34290" marB="34290" anchor="ctr"/>
                </a:tc>
                <a:tc>
                  <a:txBody>
                    <a:bodyPr/>
                    <a:lstStyle/>
                    <a:p>
                      <a:r>
                        <a:rPr lang="en-US" sz="1400" b="1" dirty="0" smtClean="0"/>
                        <a:t>PS 3</a:t>
                      </a:r>
                      <a:r>
                        <a:rPr lang="en-US" sz="1400" b="1" baseline="0" dirty="0" smtClean="0"/>
                        <a:t>, ms</a:t>
                      </a:r>
                      <a:endParaRPr lang="de-DE" sz="1400" b="1" dirty="0"/>
                    </a:p>
                  </a:txBody>
                  <a:tcPr marT="34290" marB="34290" anchor="ctr"/>
                </a:tc>
              </a:tr>
              <a:tr h="525780">
                <a:tc>
                  <a:txBody>
                    <a:bodyPr/>
                    <a:lstStyle/>
                    <a:p>
                      <a:r>
                        <a:rPr lang="en-US" sz="1500" dirty="0" smtClean="0"/>
                        <a:t>RSM </a:t>
                      </a:r>
                      <a:br>
                        <a:rPr lang="en-US" sz="1500" dirty="0" smtClean="0"/>
                      </a:br>
                      <a:r>
                        <a:rPr lang="en-US" sz="1500" dirty="0" smtClean="0"/>
                        <a:t>Rendering</a:t>
                      </a:r>
                      <a:endParaRPr lang="de-DE" sz="1500" dirty="0"/>
                    </a:p>
                  </a:txBody>
                  <a:tcPr marT="34290" marB="34290" anchor="ctr">
                    <a:solidFill>
                      <a:schemeClr val="accent6">
                        <a:lumMod val="60000"/>
                        <a:lumOff val="40000"/>
                      </a:schemeClr>
                    </a:solidFill>
                  </a:tcPr>
                </a:tc>
                <a:tc>
                  <a:txBody>
                    <a:bodyPr/>
                    <a:lstStyle/>
                    <a:p>
                      <a:pPr algn="ctr"/>
                      <a:r>
                        <a:rPr lang="en-US" sz="1500" dirty="0" smtClean="0"/>
                        <a:t>0.16 (256^2)</a:t>
                      </a:r>
                      <a:endParaRPr lang="de-DE" sz="1500" dirty="0"/>
                    </a:p>
                  </a:txBody>
                  <a:tcPr marT="34290" marB="34290" anchor="ctr">
                    <a:solidFill>
                      <a:schemeClr val="accent6">
                        <a:lumMod val="60000"/>
                        <a:lumOff val="40000"/>
                      </a:schemeClr>
                    </a:solidFill>
                  </a:tcPr>
                </a:tc>
                <a:tc>
                  <a:txBody>
                    <a:bodyPr/>
                    <a:lstStyle/>
                    <a:p>
                      <a:pPr algn="ctr"/>
                      <a:r>
                        <a:rPr lang="en-US" sz="1500" dirty="0" smtClean="0"/>
                        <a:t>0.5 (128^2)</a:t>
                      </a:r>
                      <a:endParaRPr lang="de-DE" sz="1500" dirty="0"/>
                    </a:p>
                  </a:txBody>
                  <a:tcPr marT="34290" marB="34290" anchor="ctr">
                    <a:solidFill>
                      <a:schemeClr val="accent6">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0.8 (128^2)</a:t>
                      </a:r>
                      <a:endParaRPr lang="de-DE" sz="1500" dirty="0" smtClean="0"/>
                    </a:p>
                  </a:txBody>
                  <a:tcPr marT="34290" marB="34290" anchor="ctr">
                    <a:solidFill>
                      <a:schemeClr val="accent6">
                        <a:lumMod val="60000"/>
                        <a:lumOff val="40000"/>
                      </a:schemeClr>
                    </a:solidFill>
                  </a:tcPr>
                </a:tc>
              </a:tr>
              <a:tr h="456153">
                <a:tc>
                  <a:txBody>
                    <a:bodyPr/>
                    <a:lstStyle/>
                    <a:p>
                      <a:r>
                        <a:rPr lang="en-US" sz="1500" dirty="0" smtClean="0"/>
                        <a:t>VPL Injection</a:t>
                      </a:r>
                    </a:p>
                  </a:txBody>
                  <a:tcPr marT="34290" marB="34290" anchor="ctr">
                    <a:solidFill>
                      <a:schemeClr val="accent6">
                        <a:lumMod val="60000"/>
                        <a:lumOff val="40000"/>
                      </a:schemeClr>
                    </a:solidFill>
                  </a:tcPr>
                </a:tc>
                <a:tc>
                  <a:txBody>
                    <a:bodyPr/>
                    <a:lstStyle/>
                    <a:p>
                      <a:pPr algn="ctr"/>
                      <a:r>
                        <a:rPr lang="en-US" sz="1800" dirty="0" smtClean="0"/>
                        <a:t>0.05</a:t>
                      </a:r>
                      <a:endParaRPr lang="de-DE" sz="1800" dirty="0"/>
                    </a:p>
                  </a:txBody>
                  <a:tcPr marT="34290" marB="34290" anchor="ctr">
                    <a:solidFill>
                      <a:schemeClr val="accent6">
                        <a:lumMod val="60000"/>
                        <a:lumOff val="40000"/>
                      </a:schemeClr>
                    </a:solidFill>
                  </a:tcPr>
                </a:tc>
                <a:tc>
                  <a:txBody>
                    <a:bodyPr/>
                    <a:lstStyle/>
                    <a:p>
                      <a:pPr algn="ctr"/>
                      <a:r>
                        <a:rPr lang="en-US" sz="1800" dirty="0" smtClean="0"/>
                        <a:t>0.2</a:t>
                      </a:r>
                      <a:endParaRPr lang="de-DE" sz="1800" dirty="0"/>
                    </a:p>
                  </a:txBody>
                  <a:tcPr marT="34290" marB="34290" anchor="ctr">
                    <a:solidFill>
                      <a:schemeClr val="accent6">
                        <a:lumMod val="60000"/>
                        <a:lumOff val="40000"/>
                      </a:schemeClr>
                    </a:solidFill>
                  </a:tcPr>
                </a:tc>
                <a:tc>
                  <a:txBody>
                    <a:bodyPr/>
                    <a:lstStyle/>
                    <a:p>
                      <a:pPr algn="ctr"/>
                      <a:r>
                        <a:rPr lang="en-US" sz="1800" dirty="0" smtClean="0"/>
                        <a:t>0.4</a:t>
                      </a:r>
                      <a:endParaRPr lang="de-DE" sz="1800" dirty="0"/>
                    </a:p>
                  </a:txBody>
                  <a:tcPr marT="34290" marB="34290" anchor="ctr">
                    <a:solidFill>
                      <a:schemeClr val="accent6">
                        <a:lumMod val="60000"/>
                        <a:lumOff val="40000"/>
                      </a:schemeClr>
                    </a:solidFill>
                  </a:tcPr>
                </a:tc>
              </a:tr>
              <a:tr h="525780">
                <a:tc>
                  <a:txBody>
                    <a:bodyPr/>
                    <a:lstStyle/>
                    <a:p>
                      <a:r>
                        <a:rPr lang="en-US" sz="1500" dirty="0" smtClean="0"/>
                        <a:t>Occlusion Injection</a:t>
                      </a:r>
                      <a:endParaRPr lang="de-DE" sz="1500" dirty="0"/>
                    </a:p>
                  </a:txBody>
                  <a:tcPr marT="34290" marB="34290" anchor="ctr">
                    <a:solidFill>
                      <a:schemeClr val="accent6">
                        <a:lumMod val="60000"/>
                        <a:lumOff val="40000"/>
                      </a:schemeClr>
                    </a:solidFill>
                  </a:tcPr>
                </a:tc>
                <a:tc>
                  <a:txBody>
                    <a:bodyPr/>
                    <a:lstStyle/>
                    <a:p>
                      <a:pPr algn="ctr"/>
                      <a:r>
                        <a:rPr lang="en-US" sz="1800" dirty="0" smtClean="0"/>
                        <a:t>0.02</a:t>
                      </a:r>
                      <a:endParaRPr lang="de-DE" sz="1800" dirty="0"/>
                    </a:p>
                  </a:txBody>
                  <a:tcPr marT="34290" marB="34290" anchor="ctr">
                    <a:solidFill>
                      <a:schemeClr val="accent6">
                        <a:lumMod val="60000"/>
                        <a:lumOff val="40000"/>
                      </a:schemeClr>
                    </a:solidFill>
                  </a:tcPr>
                </a:tc>
                <a:tc>
                  <a:txBody>
                    <a:bodyPr/>
                    <a:lstStyle/>
                    <a:p>
                      <a:pPr algn="ctr"/>
                      <a:r>
                        <a:rPr lang="en-US" sz="1800" dirty="0" smtClean="0"/>
                        <a:t>0.15</a:t>
                      </a:r>
                      <a:endParaRPr lang="de-DE" sz="1800" dirty="0"/>
                    </a:p>
                  </a:txBody>
                  <a:tcPr marT="34290" marB="34290" anchor="ctr">
                    <a:solidFill>
                      <a:schemeClr val="accent6">
                        <a:lumMod val="60000"/>
                        <a:lumOff val="40000"/>
                      </a:schemeClr>
                    </a:solidFill>
                  </a:tcPr>
                </a:tc>
                <a:tc>
                  <a:txBody>
                    <a:bodyPr/>
                    <a:lstStyle/>
                    <a:p>
                      <a:pPr algn="ctr"/>
                      <a:r>
                        <a:rPr lang="en-US" sz="1800" dirty="0" smtClean="0"/>
                        <a:t>0.15</a:t>
                      </a:r>
                      <a:endParaRPr lang="de-DE" sz="1800" dirty="0"/>
                    </a:p>
                  </a:txBody>
                  <a:tcPr marT="34290" marB="34290" anchor="ctr">
                    <a:solidFill>
                      <a:schemeClr val="accent6">
                        <a:lumMod val="60000"/>
                        <a:lumOff val="40000"/>
                      </a:schemeClr>
                    </a:solidFill>
                  </a:tcPr>
                </a:tc>
              </a:tr>
              <a:tr h="456153">
                <a:tc>
                  <a:txBody>
                    <a:bodyPr/>
                    <a:lstStyle/>
                    <a:p>
                      <a:r>
                        <a:rPr lang="en-US" sz="1500" dirty="0" smtClean="0"/>
                        <a:t>Propagation</a:t>
                      </a:r>
                      <a:endParaRPr lang="en-US" sz="1500" baseline="0" dirty="0" smtClean="0"/>
                    </a:p>
                  </a:txBody>
                  <a:tcPr marT="34290" marB="34290" anchor="ctr">
                    <a:solidFill>
                      <a:schemeClr val="accent6">
                        <a:lumMod val="60000"/>
                        <a:lumOff val="40000"/>
                      </a:schemeClr>
                    </a:solidFill>
                  </a:tcPr>
                </a:tc>
                <a:tc>
                  <a:txBody>
                    <a:bodyPr/>
                    <a:lstStyle/>
                    <a:p>
                      <a:pPr algn="ctr"/>
                      <a:r>
                        <a:rPr lang="en-US" sz="1500" dirty="0" smtClean="0"/>
                        <a:t>0.5/0.8/1.1</a:t>
                      </a:r>
                      <a:endParaRPr lang="de-DE" sz="1500" dirty="0"/>
                    </a:p>
                  </a:txBody>
                  <a:tcPr marT="34290" marB="34290" anchor="ctr">
                    <a:solidFill>
                      <a:schemeClr val="accent6">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0.5/0.8/1.2</a:t>
                      </a:r>
                      <a:endParaRPr lang="de-DE" sz="1500" dirty="0" smtClean="0"/>
                    </a:p>
                  </a:txBody>
                  <a:tcPr marT="34290" marB="34290" anchor="ctr">
                    <a:solidFill>
                      <a:schemeClr val="accent6">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0.5/0.8/1.2</a:t>
                      </a:r>
                      <a:endParaRPr lang="de-DE" sz="1500" dirty="0" smtClean="0"/>
                    </a:p>
                  </a:txBody>
                  <a:tcPr marT="34290" marB="34290" anchor="ctr">
                    <a:solidFill>
                      <a:schemeClr val="accent6">
                        <a:lumMod val="60000"/>
                        <a:lumOff val="40000"/>
                      </a:schemeClr>
                    </a:solidFill>
                  </a:tcPr>
                </a:tc>
              </a:tr>
              <a:tr h="456153">
                <a:tc>
                  <a:txBody>
                    <a:bodyPr/>
                    <a:lstStyle/>
                    <a:p>
                      <a:r>
                        <a:rPr lang="en-US" sz="1500" dirty="0" smtClean="0"/>
                        <a:t>LPV look-up</a:t>
                      </a:r>
                      <a:endParaRPr lang="de-DE" sz="1500" dirty="0"/>
                    </a:p>
                  </a:txBody>
                  <a:tcPr marT="34290" marB="34290" anchor="ctr"/>
                </a:tc>
                <a:tc>
                  <a:txBody>
                    <a:bodyPr/>
                    <a:lstStyle/>
                    <a:p>
                      <a:pPr algn="ctr"/>
                      <a:r>
                        <a:rPr lang="en-US" sz="1800" dirty="0" smtClean="0"/>
                        <a:t>1.4</a:t>
                      </a:r>
                      <a:endParaRPr lang="de-DE" sz="1800" dirty="0"/>
                    </a:p>
                  </a:txBody>
                  <a:tcPr marT="34290" marB="34290" anchor="ctr"/>
                </a:tc>
                <a:tc>
                  <a:txBody>
                    <a:bodyPr/>
                    <a:lstStyle/>
                    <a:p>
                      <a:pPr algn="ctr"/>
                      <a:r>
                        <a:rPr lang="en-US" sz="1800" dirty="0" smtClean="0"/>
                        <a:t>0.9</a:t>
                      </a:r>
                      <a:endParaRPr lang="de-DE" sz="1800" dirty="0"/>
                    </a:p>
                  </a:txBody>
                  <a:tcPr marT="34290" marB="34290" anchor="ctr"/>
                </a:tc>
                <a:tc>
                  <a:txBody>
                    <a:bodyPr/>
                    <a:lstStyle/>
                    <a:p>
                      <a:pPr algn="ctr"/>
                      <a:r>
                        <a:rPr lang="en-US" sz="1800" dirty="0" smtClean="0"/>
                        <a:t>0.9</a:t>
                      </a:r>
                      <a:endParaRPr lang="de-DE" sz="1800" dirty="0"/>
                    </a:p>
                  </a:txBody>
                  <a:tcPr marT="34290" marB="34290" anchor="ctr"/>
                </a:tc>
              </a:tr>
              <a:tr h="456153">
                <a:tc>
                  <a:txBody>
                    <a:bodyPr/>
                    <a:lstStyle/>
                    <a:p>
                      <a:r>
                        <a:rPr lang="en-US" sz="1500" b="1" dirty="0" smtClean="0"/>
                        <a:t>Total </a:t>
                      </a:r>
                      <a:r>
                        <a:rPr lang="en-US" sz="1100" b="1" dirty="0" smtClean="0"/>
                        <a:t>(per frame)</a:t>
                      </a:r>
                      <a:endParaRPr lang="de-DE" sz="1100" b="1" dirty="0"/>
                    </a:p>
                  </a:txBody>
                  <a:tcPr marT="34290" marB="34290" anchor="ctr">
                    <a:solidFill>
                      <a:schemeClr val="accent3">
                        <a:lumMod val="60000"/>
                        <a:lumOff val="40000"/>
                      </a:schemeClr>
                    </a:solidFill>
                  </a:tcPr>
                </a:tc>
                <a:tc>
                  <a:txBody>
                    <a:bodyPr/>
                    <a:lstStyle/>
                    <a:p>
                      <a:pPr algn="ctr"/>
                      <a:r>
                        <a:rPr lang="en-US" sz="1500" b="1" dirty="0" smtClean="0"/>
                        <a:t>1.5/1.6/1.7</a:t>
                      </a:r>
                      <a:endParaRPr lang="de-DE" sz="1500" b="1" dirty="0"/>
                    </a:p>
                  </a:txBody>
                  <a:tcPr marT="34290" marB="34290" anchor="ctr">
                    <a:solidFill>
                      <a:schemeClr val="accent3">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smtClean="0"/>
                        <a:t>1.1/1.1/1.3</a:t>
                      </a:r>
                      <a:endParaRPr lang="de-DE" sz="1500" b="1" dirty="0" smtClean="0"/>
                    </a:p>
                  </a:txBody>
                  <a:tcPr marT="34290" marB="34290" anchor="ctr">
                    <a:solidFill>
                      <a:schemeClr val="accent3">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smtClean="0"/>
                        <a:t>1.2/1.3/1.4</a:t>
                      </a:r>
                      <a:endParaRPr lang="de-DE" sz="1500" b="1" dirty="0" smtClean="0"/>
                    </a:p>
                  </a:txBody>
                  <a:tcPr marT="34290" marB="34290" anchor="ctr">
                    <a:solidFill>
                      <a:schemeClr val="accent3">
                        <a:lumMod val="60000"/>
                        <a:lumOff val="40000"/>
                      </a:schemeClr>
                    </a:solidFill>
                  </a:tcPr>
                </a:tc>
              </a:tr>
            </a:tbl>
          </a:graphicData>
        </a:graphic>
      </p:graphicFrame>
      <p:sp>
        <p:nvSpPr>
          <p:cNvPr id="7" name="Rectangle 6"/>
          <p:cNvSpPr/>
          <p:nvPr/>
        </p:nvSpPr>
        <p:spPr>
          <a:xfrm>
            <a:off x="105463" y="2141677"/>
            <a:ext cx="1909139" cy="5715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t>Once per 5 frames</a:t>
            </a:r>
            <a:endParaRPr lang="en-US" dirty="0"/>
          </a:p>
        </p:txBody>
      </p:sp>
      <p:sp>
        <p:nvSpPr>
          <p:cNvPr id="13" name="Rectangle 12"/>
          <p:cNvSpPr/>
          <p:nvPr/>
        </p:nvSpPr>
        <p:spPr>
          <a:xfrm>
            <a:off x="105463" y="3370080"/>
            <a:ext cx="1910523" cy="685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t>Once per frame</a:t>
            </a:r>
            <a:endParaRPr lang="en-US" dirty="0"/>
          </a:p>
        </p:txBody>
      </p:sp>
      <p:cxnSp>
        <p:nvCxnSpPr>
          <p:cNvPr id="18" name="Straight Arrow Connector 17"/>
          <p:cNvCxnSpPr/>
          <p:nvPr/>
        </p:nvCxnSpPr>
        <p:spPr>
          <a:xfrm flipV="1">
            <a:off x="2015986" y="2284231"/>
            <a:ext cx="246272" cy="143196"/>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21" name="Straight Arrow Connector 20"/>
          <p:cNvCxnSpPr/>
          <p:nvPr/>
        </p:nvCxnSpPr>
        <p:spPr>
          <a:xfrm>
            <a:off x="2017370" y="3070365"/>
            <a:ext cx="244889" cy="71116"/>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24" name="Straight Arrow Connector 23"/>
          <p:cNvCxnSpPr>
            <a:stCxn id="13" idx="3"/>
          </p:cNvCxnSpPr>
          <p:nvPr/>
        </p:nvCxnSpPr>
        <p:spPr>
          <a:xfrm flipV="1">
            <a:off x="2015986" y="3512955"/>
            <a:ext cx="189119" cy="200025"/>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36" name="Straight Arrow Connector 35"/>
          <p:cNvCxnSpPr>
            <a:endCxn id="16" idx="1"/>
          </p:cNvCxnSpPr>
          <p:nvPr/>
        </p:nvCxnSpPr>
        <p:spPr>
          <a:xfrm>
            <a:off x="2015987" y="2427427"/>
            <a:ext cx="170073" cy="265666"/>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39" name="Straight Arrow Connector 38"/>
          <p:cNvCxnSpPr/>
          <p:nvPr/>
        </p:nvCxnSpPr>
        <p:spPr>
          <a:xfrm>
            <a:off x="2015987" y="2427427"/>
            <a:ext cx="170073" cy="74262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7" name="Straight Arrow Connector 16"/>
          <p:cNvCxnSpPr/>
          <p:nvPr/>
        </p:nvCxnSpPr>
        <p:spPr>
          <a:xfrm flipV="1">
            <a:off x="2017370" y="1714501"/>
            <a:ext cx="187735" cy="712926"/>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839923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Conclusio</a:t>
            </a:r>
            <a:r>
              <a:rPr lang="en-US" dirty="0"/>
              <a:t>n</a:t>
            </a:r>
          </a:p>
        </p:txBody>
      </p:sp>
      <p:sp>
        <p:nvSpPr>
          <p:cNvPr id="3" name="Content Placeholder 2"/>
          <p:cNvSpPr>
            <a:spLocks noGrp="1"/>
          </p:cNvSpPr>
          <p:nvPr>
            <p:ph idx="1"/>
          </p:nvPr>
        </p:nvSpPr>
        <p:spPr>
          <a:xfrm>
            <a:off x="457200" y="1028700"/>
            <a:ext cx="8458200" cy="3714750"/>
          </a:xfrm>
        </p:spPr>
        <p:txBody>
          <a:bodyPr>
            <a:normAutofit fontScale="92500"/>
          </a:bodyPr>
          <a:lstStyle/>
          <a:p>
            <a:r>
              <a:rPr lang="en-US" dirty="0" smtClean="0"/>
              <a:t>Full-dynamic approach</a:t>
            </a:r>
            <a:r>
              <a:rPr lang="en-US" dirty="0"/>
              <a:t>, </a:t>
            </a:r>
            <a:r>
              <a:rPr lang="en-US" dirty="0" smtClean="0"/>
              <a:t>changing scene/view/lighting</a:t>
            </a:r>
          </a:p>
          <a:p>
            <a:r>
              <a:rPr lang="en-US" dirty="0" smtClean="0"/>
              <a:t>GPU- and consoles- friendly</a:t>
            </a:r>
          </a:p>
          <a:p>
            <a:r>
              <a:rPr lang="en-US" dirty="0" smtClean="0"/>
              <a:t>Extremely fast (takes ~</a:t>
            </a:r>
            <a:r>
              <a:rPr lang="en-US" b="1" dirty="0" smtClean="0"/>
              <a:t>1 ms/frame </a:t>
            </a:r>
            <a:r>
              <a:rPr lang="en-US" dirty="0" smtClean="0"/>
              <a:t>on PlayStation 3)</a:t>
            </a:r>
          </a:p>
          <a:p>
            <a:r>
              <a:rPr lang="en-US" dirty="0" smtClean="0"/>
              <a:t>Production-eligible (rich toolset for real-time tweaking)</a:t>
            </a:r>
          </a:p>
          <a:p>
            <a:r>
              <a:rPr lang="en-US" dirty="0" smtClean="0"/>
              <a:t>Highly scalable, proportionally to quality</a:t>
            </a:r>
          </a:p>
          <a:p>
            <a:r>
              <a:rPr lang="en-US" dirty="0" smtClean="0"/>
              <a:t>Stable, flicker-free</a:t>
            </a:r>
          </a:p>
          <a:p>
            <a:pPr lvl="1"/>
            <a:r>
              <a:rPr lang="en-US" dirty="0" smtClean="0"/>
              <a:t>Supports complex geometry (e.g. foliage)</a:t>
            </a:r>
          </a:p>
        </p:txBody>
      </p:sp>
    </p:spTree>
    <p:extLst>
      <p:ext uri="{BB962C8B-B14F-4D97-AF65-F5344CB8AC3E}">
        <p14:creationId xmlns:p14="http://schemas.microsoft.com/office/powerpoint/2010/main" val="428639980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Illumination in games</a:t>
            </a:r>
            <a:endParaRPr lang="en-US" dirty="0"/>
          </a:p>
        </p:txBody>
      </p:sp>
      <p:grpSp>
        <p:nvGrpSpPr>
          <p:cNvPr id="12" name="Group 11"/>
          <p:cNvGrpSpPr/>
          <p:nvPr/>
        </p:nvGrpSpPr>
        <p:grpSpPr>
          <a:xfrm>
            <a:off x="872067" y="894569"/>
            <a:ext cx="7483271" cy="4168987"/>
            <a:chOff x="685800" y="895350"/>
            <a:chExt cx="7254671" cy="4041632"/>
          </a:xfrm>
        </p:grpSpPr>
        <p:pic>
          <p:nvPicPr>
            <p:cNvPr id="8" name="Picture 7" descr="Halo3_DLC2_GhostTown_03b.jpg"/>
            <p:cNvPicPr>
              <a:picLocks noChangeAspect="1"/>
            </p:cNvPicPr>
            <p:nvPr/>
          </p:nvPicPr>
          <p:blipFill>
            <a:blip r:embed="rId3" cstate="print"/>
            <a:stretch>
              <a:fillRect/>
            </a:stretch>
          </p:blipFill>
          <p:spPr>
            <a:xfrm>
              <a:off x="4343400" y="895350"/>
              <a:ext cx="3581400" cy="2014538"/>
            </a:xfrm>
            <a:prstGeom prst="rect">
              <a:avLst/>
            </a:prstGeom>
            <a:effectLst>
              <a:outerShdw blurRad="50800" dist="38100" dir="2700000" algn="tl" rotWithShape="0">
                <a:prstClr val="black">
                  <a:alpha val="40000"/>
                </a:prstClr>
              </a:outerShdw>
            </a:effectLst>
          </p:spPr>
        </p:pic>
        <p:pic>
          <p:nvPicPr>
            <p:cNvPr id="9" name="Picture 8" descr="mirror-s_edge_02.jpg"/>
            <p:cNvPicPr>
              <a:picLocks noChangeAspect="1"/>
            </p:cNvPicPr>
            <p:nvPr/>
          </p:nvPicPr>
          <p:blipFill>
            <a:blip r:embed="rId4" cstate="print"/>
            <a:stretch>
              <a:fillRect/>
            </a:stretch>
          </p:blipFill>
          <p:spPr>
            <a:xfrm>
              <a:off x="685800" y="895350"/>
              <a:ext cx="3581400" cy="2014538"/>
            </a:xfrm>
            <a:prstGeom prst="rect">
              <a:avLst/>
            </a:prstGeom>
            <a:effectLst>
              <a:outerShdw blurRad="50800" dist="38100" dir="2700000" algn="tl" rotWithShape="0">
                <a:prstClr val="black">
                  <a:alpha val="40000"/>
                </a:prstClr>
              </a:outerShdw>
            </a:effectLst>
          </p:spPr>
        </p:pic>
        <p:pic>
          <p:nvPicPr>
            <p:cNvPr id="10" name="Picture 9" descr="rage_landscape3.jpg"/>
            <p:cNvPicPr>
              <a:picLocks noChangeAspect="1"/>
            </p:cNvPicPr>
            <p:nvPr/>
          </p:nvPicPr>
          <p:blipFill>
            <a:blip r:embed="rId5" cstate="print"/>
            <a:stretch>
              <a:fillRect/>
            </a:stretch>
          </p:blipFill>
          <p:spPr>
            <a:xfrm>
              <a:off x="685800" y="2952749"/>
              <a:ext cx="3581400" cy="1984233"/>
            </a:xfrm>
            <a:prstGeom prst="rect">
              <a:avLst/>
            </a:prstGeom>
            <a:effectLst>
              <a:outerShdw blurRad="50800" dist="38100" dir="2700000" algn="tl" rotWithShape="0">
                <a:prstClr val="black">
                  <a:alpha val="40000"/>
                </a:prstClr>
              </a:outerShdw>
            </a:effectLst>
          </p:spPr>
        </p:pic>
        <p:pic>
          <p:nvPicPr>
            <p:cNvPr id="11" name="Picture 10" descr="screen1_1920.jpg"/>
            <p:cNvPicPr>
              <a:picLocks noChangeAspect="1"/>
            </p:cNvPicPr>
            <p:nvPr/>
          </p:nvPicPr>
          <p:blipFill>
            <a:blip r:embed="rId6" cstate="print"/>
            <a:stretch>
              <a:fillRect/>
            </a:stretch>
          </p:blipFill>
          <p:spPr>
            <a:xfrm>
              <a:off x="4343400" y="2952750"/>
              <a:ext cx="3597071" cy="1981200"/>
            </a:xfrm>
            <a:prstGeom prst="rect">
              <a:avLst/>
            </a:prstGeom>
            <a:effectLst>
              <a:outerShdw blurRad="50800" dist="38100" dir="2700000" algn="tl" rotWithShape="0">
                <a:prstClr val="black">
                  <a:alpha val="40000"/>
                </a:prstClr>
              </a:outerShdw>
            </a:effectLst>
          </p:spPr>
        </p:pic>
      </p:grpSp>
      <p:sp>
        <p:nvSpPr>
          <p:cNvPr id="13" name="TextBox 12"/>
          <p:cNvSpPr txBox="1"/>
          <p:nvPr/>
        </p:nvSpPr>
        <p:spPr>
          <a:xfrm>
            <a:off x="914400" y="895350"/>
            <a:ext cx="1893467" cy="461665"/>
          </a:xfrm>
          <a:prstGeom prst="rect">
            <a:avLst/>
          </a:prstGeom>
          <a:gradFill>
            <a:gsLst>
              <a:gs pos="0">
                <a:schemeClr val="accent1">
                  <a:tint val="100000"/>
                  <a:shade val="100000"/>
                  <a:satMod val="130000"/>
                  <a:alpha val="58000"/>
                </a:schemeClr>
              </a:gs>
              <a:gs pos="100000">
                <a:schemeClr val="accent1">
                  <a:tint val="50000"/>
                  <a:shade val="100000"/>
                  <a:satMod val="350000"/>
                  <a:alpha val="36000"/>
                </a:schemeClr>
              </a:gs>
            </a:gsLst>
          </a:gradFill>
          <a:effectLst>
            <a:outerShdw blurRad="127000" algn="ctr" rotWithShape="0">
              <a:prstClr val="black"/>
            </a:outerShdw>
          </a:effectLst>
        </p:spPr>
        <p:style>
          <a:lnRef idx="0">
            <a:schemeClr val="accent1"/>
          </a:lnRef>
          <a:fillRef idx="3">
            <a:schemeClr val="accent1"/>
          </a:fillRef>
          <a:effectRef idx="3">
            <a:schemeClr val="accent1"/>
          </a:effectRef>
          <a:fontRef idx="minor">
            <a:schemeClr val="lt1"/>
          </a:fontRef>
        </p:style>
        <p:txBody>
          <a:bodyPr wrap="none" rtlCol="0">
            <a:spAutoFit/>
            <a:scene3d>
              <a:camera prst="orthographicFront"/>
              <a:lightRig rig="soft" dir="t">
                <a:rot lat="0" lon="0" rev="10800000"/>
              </a:lightRig>
            </a:scene3d>
            <a:sp3d>
              <a:bevelT w="27940" h="12700"/>
              <a:contourClr>
                <a:srgbClr val="DDDDDD"/>
              </a:contourClr>
            </a:sp3d>
          </a:bodyPr>
          <a:lstStyle/>
          <a:p>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Mirror’s Edge</a:t>
            </a:r>
            <a:endParaRPr lang="de-DE"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4" name="TextBox 13"/>
          <p:cNvSpPr txBox="1"/>
          <p:nvPr/>
        </p:nvSpPr>
        <p:spPr>
          <a:xfrm>
            <a:off x="4724400" y="895350"/>
            <a:ext cx="995785" cy="461665"/>
          </a:xfrm>
          <a:prstGeom prst="rect">
            <a:avLst/>
          </a:prstGeom>
          <a:gradFill>
            <a:gsLst>
              <a:gs pos="0">
                <a:schemeClr val="accent1">
                  <a:tint val="100000"/>
                  <a:shade val="100000"/>
                  <a:satMod val="130000"/>
                  <a:alpha val="58000"/>
                </a:schemeClr>
              </a:gs>
              <a:gs pos="100000">
                <a:schemeClr val="accent1">
                  <a:tint val="50000"/>
                  <a:shade val="100000"/>
                  <a:satMod val="350000"/>
                  <a:alpha val="36000"/>
                </a:schemeClr>
              </a:gs>
            </a:gsLst>
          </a:gradFill>
        </p:spPr>
        <p:style>
          <a:lnRef idx="0">
            <a:schemeClr val="accent1"/>
          </a:lnRef>
          <a:fillRef idx="3">
            <a:schemeClr val="accent1"/>
          </a:fillRef>
          <a:effectRef idx="3">
            <a:schemeClr val="accent1"/>
          </a:effectRef>
          <a:fontRef idx="minor">
            <a:schemeClr val="lt1"/>
          </a:fontRef>
        </p:style>
        <p:txBody>
          <a:bodyPr wrap="none" rtlCol="0">
            <a:spAutoFit/>
            <a:scene3d>
              <a:camera prst="orthographicFront"/>
              <a:lightRig rig="soft" dir="t">
                <a:rot lat="0" lon="0" rev="10800000"/>
              </a:lightRig>
            </a:scene3d>
            <a:sp3d>
              <a:bevelT w="27940" h="12700"/>
              <a:contourClr>
                <a:srgbClr val="DDDDDD"/>
              </a:contourClr>
            </a:sp3d>
          </a:bodyPr>
          <a:lstStyle/>
          <a:p>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Halo 3</a:t>
            </a:r>
            <a:endParaRPr lang="de-DE"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5" name="TextBox 14"/>
          <p:cNvSpPr txBox="1"/>
          <p:nvPr/>
        </p:nvSpPr>
        <p:spPr>
          <a:xfrm>
            <a:off x="914400" y="3028950"/>
            <a:ext cx="886205" cy="461665"/>
          </a:xfrm>
          <a:prstGeom prst="rect">
            <a:avLst/>
          </a:prstGeom>
          <a:gradFill>
            <a:gsLst>
              <a:gs pos="0">
                <a:schemeClr val="accent1">
                  <a:tint val="100000"/>
                  <a:shade val="100000"/>
                  <a:satMod val="130000"/>
                  <a:alpha val="58000"/>
                </a:schemeClr>
              </a:gs>
              <a:gs pos="100000">
                <a:schemeClr val="accent1">
                  <a:tint val="50000"/>
                  <a:shade val="100000"/>
                  <a:satMod val="350000"/>
                  <a:alpha val="36000"/>
                </a:schemeClr>
              </a:gs>
            </a:gsLst>
          </a:gradFill>
        </p:spPr>
        <p:style>
          <a:lnRef idx="0">
            <a:schemeClr val="accent1"/>
          </a:lnRef>
          <a:fillRef idx="3">
            <a:schemeClr val="accent1"/>
          </a:fillRef>
          <a:effectRef idx="3">
            <a:schemeClr val="accent1"/>
          </a:effectRef>
          <a:fontRef idx="minor">
            <a:schemeClr val="lt1"/>
          </a:fontRef>
        </p:style>
        <p:txBody>
          <a:bodyPr wrap="none" rtlCol="0">
            <a:spAutoFit/>
            <a:scene3d>
              <a:camera prst="orthographicFront"/>
              <a:lightRig rig="soft" dir="t">
                <a:rot lat="0" lon="0" rev="10800000"/>
              </a:lightRig>
            </a:scene3d>
            <a:sp3d>
              <a:bevelT w="27940" h="12700"/>
              <a:contourClr>
                <a:srgbClr val="DDDDDD"/>
              </a:contourClr>
            </a:sp3d>
          </a:bodyPr>
          <a:lstStyle/>
          <a:p>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RAGE</a:t>
            </a:r>
            <a:endParaRPr lang="de-DE"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6" name="TextBox 15"/>
          <p:cNvSpPr txBox="1"/>
          <p:nvPr/>
        </p:nvSpPr>
        <p:spPr>
          <a:xfrm>
            <a:off x="4724400" y="3028950"/>
            <a:ext cx="1989006" cy="461665"/>
          </a:xfrm>
          <a:prstGeom prst="rect">
            <a:avLst/>
          </a:prstGeom>
          <a:gradFill>
            <a:gsLst>
              <a:gs pos="0">
                <a:schemeClr val="accent1">
                  <a:tint val="100000"/>
                  <a:shade val="100000"/>
                  <a:satMod val="130000"/>
                  <a:alpha val="58000"/>
                </a:schemeClr>
              </a:gs>
              <a:gs pos="100000">
                <a:schemeClr val="accent1">
                  <a:tint val="50000"/>
                  <a:shade val="100000"/>
                  <a:satMod val="350000"/>
                  <a:alpha val="36000"/>
                </a:schemeClr>
              </a:gs>
            </a:gsLst>
          </a:gradFill>
        </p:spPr>
        <p:style>
          <a:lnRef idx="0">
            <a:schemeClr val="accent1"/>
          </a:lnRef>
          <a:fillRef idx="3">
            <a:schemeClr val="accent1"/>
          </a:fillRef>
          <a:effectRef idx="3">
            <a:schemeClr val="accent1"/>
          </a:effectRef>
          <a:fontRef idx="minor">
            <a:schemeClr val="lt1"/>
          </a:fontRef>
        </p:style>
        <p:txBody>
          <a:bodyPr wrap="none" rtlCol="0">
            <a:spAutoFit/>
            <a:scene3d>
              <a:camera prst="orthographicFront"/>
              <a:lightRig rig="soft" dir="t">
                <a:rot lat="0" lon="0" rev="10800000"/>
              </a:lightRig>
            </a:scene3d>
            <a:sp3d>
              <a:bevelT w="27940" h="12700"/>
              <a:contourClr>
                <a:srgbClr val="DDDDDD"/>
              </a:contourClr>
            </a:sp3d>
          </a:bodyPr>
          <a:lstStyle/>
          <a:p>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Danger Planet</a:t>
            </a:r>
            <a:endParaRPr lang="de-DE"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143500"/>
          </a:xfrm>
          <a:prstGeom prst="rect">
            <a:avLst/>
          </a:prstGeom>
        </p:spPr>
      </p:pic>
      <p:sp>
        <p:nvSpPr>
          <p:cNvPr id="2" name="Title 1"/>
          <p:cNvSpPr>
            <a:spLocks noGrp="1"/>
          </p:cNvSpPr>
          <p:nvPr>
            <p:ph type="title"/>
          </p:nvPr>
        </p:nvSpPr>
        <p:spPr>
          <a:xfrm>
            <a:off x="3810000" y="1885950"/>
            <a:ext cx="1828800" cy="930275"/>
          </a:xfrm>
          <a:effectLst>
            <a:outerShdw blurRad="241300" algn="ctr" rotWithShape="0">
              <a:prstClr val="black"/>
            </a:outerShdw>
          </a:effectLst>
        </p:spPr>
        <p:txBody>
          <a:bodyPr/>
          <a:lstStyle/>
          <a:p>
            <a:pPr algn="ctr"/>
            <a:r>
              <a:rPr lang="en-US" sz="4800" dirty="0" smtClean="0">
                <a:solidFill>
                  <a:schemeClr val="bg1"/>
                </a:solidFill>
                <a:effectLst>
                  <a:outerShdw blurRad="38100" dist="38100" dir="2700000" algn="tl">
                    <a:srgbClr val="000000">
                      <a:alpha val="43137"/>
                    </a:srgbClr>
                  </a:outerShdw>
                </a:effectLst>
              </a:rPr>
              <a:t>Q&amp;A</a:t>
            </a:r>
            <a:endParaRPr lang="en-US" sz="4800"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4775" y="4667250"/>
            <a:ext cx="8991600" cy="342900"/>
          </a:xfrm>
          <a:gradFill>
            <a:gsLst>
              <a:gs pos="0">
                <a:schemeClr val="accent1">
                  <a:tint val="100000"/>
                  <a:shade val="100000"/>
                  <a:satMod val="130000"/>
                  <a:alpha val="57000"/>
                </a:schemeClr>
              </a:gs>
              <a:gs pos="100000">
                <a:schemeClr val="accent1">
                  <a:tint val="50000"/>
                  <a:shade val="100000"/>
                  <a:satMod val="350000"/>
                  <a:alpha val="56000"/>
                </a:schemeClr>
              </a:gs>
            </a:gsLst>
          </a:gradFill>
          <a:ln/>
        </p:spPr>
        <p:style>
          <a:lnRef idx="0">
            <a:schemeClr val="accent1"/>
          </a:lnRef>
          <a:fillRef idx="3">
            <a:schemeClr val="accent1"/>
          </a:fillRef>
          <a:effectRef idx="3">
            <a:schemeClr val="accent1"/>
          </a:effectRef>
          <a:fontRef idx="minor">
            <a:schemeClr val="lt1"/>
          </a:fontRef>
        </p:style>
        <p:txBody>
          <a:bodyPr>
            <a:normAutofit fontScale="62500" lnSpcReduction="20000"/>
          </a:bodyPr>
          <a:lstStyle/>
          <a:p>
            <a:pPr algn="ctr">
              <a:buNone/>
            </a:pPr>
            <a:r>
              <a:rPr lang="en-US" dirty="0" smtClean="0">
                <a:solidFill>
                  <a:schemeClr val="bg1"/>
                </a:solidFill>
                <a:effectLst>
                  <a:outerShdw blurRad="38100" dist="38100" dir="2700000" algn="tl">
                    <a:srgbClr val="000000">
                      <a:alpha val="43137"/>
                    </a:srgbClr>
                  </a:outerShdw>
                </a:effectLst>
              </a:rPr>
              <a:t>Find the last version of course notes at: </a:t>
            </a:r>
            <a:r>
              <a:rPr lang="en-US" sz="2800" dirty="0" smtClean="0">
                <a:solidFill>
                  <a:schemeClr val="bg1"/>
                </a:solidFill>
                <a:effectLst>
                  <a:outerShdw blurRad="38100" dist="38100" dir="2700000" algn="tl">
                    <a:srgbClr val="000000">
                      <a:alpha val="43137"/>
                    </a:srgbClr>
                  </a:outerShdw>
                </a:effectLst>
                <a:hlinkClick r:id="rId4"/>
              </a:rPr>
              <a:t>http://www.crytek.com/technology/presentations</a:t>
            </a:r>
            <a:r>
              <a:rPr lang="en-US" sz="2800" dirty="0" smtClean="0">
                <a:hlinkClick r:id="rId4"/>
              </a:rPr>
              <a:t>/</a:t>
            </a:r>
            <a:endParaRPr lang="en-US" dirty="0"/>
          </a:p>
        </p:txBody>
      </p:sp>
      <p:sp>
        <p:nvSpPr>
          <p:cNvPr id="6" name="Subtitle 2"/>
          <p:cNvSpPr txBox="1">
            <a:spLocks/>
          </p:cNvSpPr>
          <p:nvPr/>
        </p:nvSpPr>
        <p:spPr bwMode="auto">
          <a:xfrm>
            <a:off x="5715000" y="3264775"/>
            <a:ext cx="3268717" cy="800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lnSpcReduction="20000"/>
          </a:bodyPr>
          <a:lstStyle>
            <a:lvl1pPr marL="342900" indent="-342900" algn="l" defTabSz="457200" rtl="0" eaLnBrk="1" fontAlgn="base" hangingPunct="1">
              <a:spcBef>
                <a:spcPct val="20000"/>
              </a:spcBef>
              <a:spcAft>
                <a:spcPct val="0"/>
              </a:spcAft>
              <a:buFont typeface="Arial" charset="0"/>
              <a:buChar char="•"/>
              <a:defRPr sz="2800" kern="1200">
                <a:solidFill>
                  <a:schemeClr val="tx1"/>
                </a:solidFill>
                <a:latin typeface="Arial" pitchFamily="34" charset="0"/>
                <a:ea typeface="ＭＳ Ｐゴシック" charset="-128"/>
                <a:cs typeface="Arial" pitchFamily="34" charset="0"/>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Arial" pitchFamily="34" charset="0"/>
                <a:ea typeface="ＭＳ Ｐゴシック" charset="-128"/>
                <a:cs typeface="Arial" pitchFamily="34" charset="0"/>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Arial" pitchFamily="34" charset="0"/>
                <a:ea typeface="ＭＳ Ｐゴシック" charset="-128"/>
                <a:cs typeface="Arial" pitchFamily="34" charset="0"/>
              </a:defRPr>
            </a:lvl3pPr>
            <a:lvl4pPr marL="1600200" indent="-228600" algn="l" defTabSz="457200" rtl="0" eaLnBrk="1" fontAlgn="base" hangingPunct="1">
              <a:spcBef>
                <a:spcPct val="20000"/>
              </a:spcBef>
              <a:spcAft>
                <a:spcPct val="0"/>
              </a:spcAft>
              <a:buFont typeface="Arial" charset="0"/>
              <a:buChar char="–"/>
              <a:defRPr kern="1200">
                <a:solidFill>
                  <a:schemeClr val="tx1"/>
                </a:solidFill>
                <a:latin typeface="Arial" pitchFamily="34" charset="0"/>
                <a:ea typeface="ＭＳ Ｐゴシック" charset="-128"/>
                <a:cs typeface="Arial" pitchFamily="34" charset="0"/>
              </a:defRPr>
            </a:lvl4pPr>
            <a:lvl5pPr marL="2057400" indent="-228600" algn="l" defTabSz="457200" rtl="0" eaLnBrk="1" fontAlgn="base" hangingPunct="1">
              <a:spcBef>
                <a:spcPct val="20000"/>
              </a:spcBef>
              <a:spcAft>
                <a:spcPct val="0"/>
              </a:spcAft>
              <a:buFont typeface="Arial" charset="0"/>
              <a:buChar char="»"/>
              <a:defRPr kern="1200">
                <a:solidFill>
                  <a:schemeClr val="tx1"/>
                </a:solidFill>
                <a:latin typeface="Arial" pitchFamily="34" charset="0"/>
                <a:ea typeface="ＭＳ Ｐゴシック" charset="-128"/>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3000" b="1" dirty="0" smtClean="0">
                <a:solidFill>
                  <a:schemeClr val="bg1"/>
                </a:solidFill>
                <a:effectLst>
                  <a:outerShdw blurRad="38100" dist="38100" dir="2700000" algn="tl">
                    <a:srgbClr val="000000">
                      <a:alpha val="43137"/>
                    </a:srgbClr>
                  </a:outerShdw>
                </a:effectLst>
              </a:rPr>
              <a:t>Anton Kaplanyan</a:t>
            </a:r>
          </a:p>
          <a:p>
            <a:pPr algn="r"/>
            <a:r>
              <a:rPr lang="en-US" sz="2400" b="1" dirty="0" smtClean="0">
                <a:effectLst>
                  <a:outerShdw blurRad="38100" dist="38100" dir="2700000" algn="tl">
                    <a:srgbClr val="000000">
                      <a:alpha val="43137"/>
                    </a:srgbClr>
                  </a:outerShdw>
                </a:effectLst>
                <a:hlinkClick r:id="rId5"/>
              </a:rPr>
              <a:t>antonk@crytek.de</a:t>
            </a:r>
            <a:r>
              <a:rPr lang="en-US" sz="2400" b="1" dirty="0" smtClean="0">
                <a:effectLst>
                  <a:outerShdw blurRad="38100" dist="38100" dir="2700000" algn="tl">
                    <a:srgbClr val="000000">
                      <a:alpha val="43137"/>
                    </a:srgbClr>
                  </a:outerShdw>
                </a:effectLst>
              </a:rPr>
              <a:t> </a:t>
            </a:r>
            <a:endParaRPr lang="en-US" sz="24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457200" y="1047750"/>
            <a:ext cx="8229600" cy="3546872"/>
          </a:xfrm>
        </p:spPr>
        <p:txBody>
          <a:bodyPr>
            <a:normAutofit fontScale="92500" lnSpcReduction="20000"/>
          </a:bodyPr>
          <a:lstStyle/>
          <a:p>
            <a:r>
              <a:rPr lang="en-US" sz="1800" dirty="0" smtClean="0"/>
              <a:t>[Bunnel05] </a:t>
            </a:r>
            <a:r>
              <a:rPr lang="en-US" sz="1800" dirty="0" err="1" smtClean="0"/>
              <a:t>Bunnel</a:t>
            </a:r>
            <a:r>
              <a:rPr lang="en-US" sz="1800" dirty="0" smtClean="0"/>
              <a:t>, M. 2005 “Dynamic ambient occlusion and indirect lighting”, GPU Gems 2</a:t>
            </a:r>
          </a:p>
          <a:p>
            <a:r>
              <a:rPr lang="en-US" sz="1800" dirty="0" smtClean="0"/>
              <a:t>[Christensen07] Christensen, P. 2007. “Point-based approximated color bleeding,” Tech Memo, Pixar.</a:t>
            </a:r>
          </a:p>
          <a:p>
            <a:r>
              <a:rPr lang="en-US" sz="1800" dirty="0" smtClean="0"/>
              <a:t>[DS05] Dachsbacher, C., and Stamminger, M. 2005. Reflective shadow maps. In Proc. of the Symposium on Interactive 3D Graphics and Games</a:t>
            </a:r>
          </a:p>
          <a:p>
            <a:r>
              <a:rPr lang="de-DE" sz="1800" dirty="0" smtClean="0"/>
              <a:t>[GRWS04] Geist, R., Rasche, K., Westall, J., and Schalkoff, R. J. </a:t>
            </a:r>
            <a:r>
              <a:rPr lang="en-US" sz="1800" dirty="0" smtClean="0"/>
              <a:t>2004. Lattice-boltzmann lighting. In Rendering Techniques 2004 (Proc. of the Eurographics Symposium on Rendering</a:t>
            </a:r>
          </a:p>
          <a:p>
            <a:r>
              <a:rPr lang="en-US" sz="1800" dirty="0" smtClean="0"/>
              <a:t>[KD10] Kaplanyan A., Dachsbacher C. 2010. Cascaded Light Propagation Volumes, In Proc. of the ACM SIGGraph Symposium on Interactive 3D Graphics and Games</a:t>
            </a:r>
          </a:p>
          <a:p>
            <a:r>
              <a:rPr lang="en-US" sz="1800" dirty="0" smtClean="0"/>
              <a:t>[KELLER97] Keller, A. 1997. Instant radiosity. In SIGGRAPH ’97: Proceedings of the 24th annual conference on Computer graphics and interactive techniques</a:t>
            </a:r>
            <a:endParaRPr lang="en-US" sz="18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t>
            </a:r>
            <a:r>
              <a:rPr lang="en-US" u="sng" dirty="0" smtClean="0"/>
              <a:t>dynamic</a:t>
            </a:r>
            <a:r>
              <a:rPr lang="en-US" dirty="0" smtClean="0"/>
              <a:t> Global Illumination?</a:t>
            </a:r>
            <a:endParaRPr lang="en-US" dirty="0"/>
          </a:p>
        </p:txBody>
      </p:sp>
      <p:sp>
        <p:nvSpPr>
          <p:cNvPr id="3" name="Content Placeholder 2"/>
          <p:cNvSpPr>
            <a:spLocks noGrp="1"/>
          </p:cNvSpPr>
          <p:nvPr>
            <p:ph idx="1"/>
          </p:nvPr>
        </p:nvSpPr>
        <p:spPr>
          <a:xfrm>
            <a:off x="457200" y="1200150"/>
            <a:ext cx="8534400" cy="3394472"/>
          </a:xfrm>
        </p:spPr>
        <p:txBody>
          <a:bodyPr>
            <a:normAutofit fontScale="85000" lnSpcReduction="10000"/>
          </a:bodyPr>
          <a:lstStyle/>
          <a:p>
            <a:r>
              <a:rPr lang="en-US" dirty="0" smtClean="0"/>
              <a:t>Most games use precomputed indirect lighting (Lightmaps, PRT etc.)</a:t>
            </a:r>
          </a:p>
          <a:p>
            <a:pPr lvl="1"/>
            <a:r>
              <a:rPr lang="en-US" dirty="0" smtClean="0"/>
              <a:t>Means static scene/lighting</a:t>
            </a:r>
          </a:p>
          <a:p>
            <a:r>
              <a:rPr lang="en-US" dirty="0" smtClean="0"/>
              <a:t>CryENGINE 3</a:t>
            </a:r>
            <a:r>
              <a:rPr lang="en-US" baseline="30000" dirty="0" smtClean="0"/>
              <a:t>®</a:t>
            </a:r>
            <a:r>
              <a:rPr lang="en-US" dirty="0" smtClean="0"/>
              <a:t> includes following features:</a:t>
            </a:r>
          </a:p>
          <a:p>
            <a:pPr lvl="1"/>
            <a:r>
              <a:rPr lang="en-US" dirty="0" smtClean="0"/>
              <a:t>Dynamic deferred lighting</a:t>
            </a:r>
          </a:p>
          <a:p>
            <a:pPr lvl="1"/>
            <a:r>
              <a:rPr lang="en-US" dirty="0" smtClean="0"/>
              <a:t>Objects’ breakability as a part of game-play</a:t>
            </a:r>
          </a:p>
          <a:p>
            <a:r>
              <a:rPr lang="en-US" dirty="0" smtClean="0"/>
              <a:t>That cancels out all precomputed GI methods</a:t>
            </a:r>
          </a:p>
          <a:p>
            <a:pPr lvl="1"/>
            <a:r>
              <a:rPr lang="en-US" dirty="0" smtClean="0"/>
              <a:t>We’ve tried out most of it (including Lightmaps, PRT, RAM etc)</a:t>
            </a:r>
          </a:p>
          <a:p>
            <a:r>
              <a:rPr lang="en-US" dirty="0" smtClean="0"/>
              <a:t>But we came up with a solution….</a:t>
            </a:r>
          </a:p>
          <a:p>
            <a:pPr lvl="1"/>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I_ex1.jpg"/>
          <p:cNvPicPr>
            <a:picLocks noChangeAspect="1"/>
          </p:cNvPicPr>
          <p:nvPr/>
        </p:nvPicPr>
        <p:blipFill>
          <a:blip r:embed="rId3" cstate="print"/>
          <a:stretch>
            <a:fillRect/>
          </a:stretch>
        </p:blipFill>
        <p:spPr>
          <a:xfrm>
            <a:off x="0" y="-1"/>
            <a:ext cx="9144000" cy="5143500"/>
          </a:xfrm>
          <a:prstGeom prst="rect">
            <a:avLst/>
          </a:prstGeom>
        </p:spPr>
      </p:pic>
      <p:sp>
        <p:nvSpPr>
          <p:cNvPr id="2" name="Title 1"/>
          <p:cNvSpPr>
            <a:spLocks noGrp="1"/>
          </p:cNvSpPr>
          <p:nvPr>
            <p:ph type="title"/>
          </p:nvPr>
        </p:nvSpPr>
        <p:spPr/>
        <p:txBody>
          <a:bodyPr/>
          <a:lstStyle/>
          <a:p>
            <a:r>
              <a:rPr lang="en-US" dirty="0">
                <a:solidFill>
                  <a:schemeClr val="bg1"/>
                </a:solidFill>
              </a:rPr>
              <a:t>Diffuse Global </a:t>
            </a:r>
            <a:r>
              <a:rPr lang="en-US" dirty="0" smtClean="0">
                <a:solidFill>
                  <a:schemeClr val="bg1"/>
                </a:solidFill>
              </a:rPr>
              <a:t>Illumination in Crysis 2™</a:t>
            </a:r>
            <a:endParaRPr lang="en-US"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I_ex1.jpg"/>
          <p:cNvPicPr>
            <a:picLocks noChangeAspect="1"/>
          </p:cNvPicPr>
          <p:nvPr/>
        </p:nvPicPr>
        <p:blipFill>
          <a:blip r:embed="rId3" cstate="print"/>
          <a:stretch>
            <a:fillRect/>
          </a:stretch>
        </p:blipFill>
        <p:spPr>
          <a:xfrm>
            <a:off x="0" y="-1"/>
            <a:ext cx="9144000" cy="5143500"/>
          </a:xfrm>
          <a:prstGeom prst="rect">
            <a:avLst/>
          </a:prstGeom>
        </p:spPr>
      </p:pic>
      <p:sp>
        <p:nvSpPr>
          <p:cNvPr id="2" name="Title 1"/>
          <p:cNvSpPr>
            <a:spLocks noGrp="1"/>
          </p:cNvSpPr>
          <p:nvPr>
            <p:ph type="title"/>
          </p:nvPr>
        </p:nvSpPr>
        <p:spPr/>
        <p:txBody>
          <a:bodyPr/>
          <a:lstStyle/>
          <a:p>
            <a:r>
              <a:rPr lang="en-US" dirty="0" smtClean="0">
                <a:solidFill>
                  <a:schemeClr val="bg1"/>
                </a:solidFill>
              </a:rPr>
              <a:t>Diffuse Global Illumination in Crysis 2™</a:t>
            </a:r>
            <a:endParaRPr lang="en-US"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323973"/>
          </a:xfrm>
        </p:spPr>
        <p:txBody>
          <a:bodyPr/>
          <a:lstStyle/>
          <a:p>
            <a:r>
              <a:rPr lang="en-US" dirty="0" smtClean="0"/>
              <a:t>Cascaded Light Propagation Volumes</a:t>
            </a:r>
            <a:endParaRPr lang="en-US" dirty="0"/>
          </a:p>
        </p:txBody>
      </p:sp>
    </p:spTree>
    <p:extLst>
      <p:ext uri="{BB962C8B-B14F-4D97-AF65-F5344CB8AC3E}">
        <p14:creationId xmlns:p14="http://schemas.microsoft.com/office/powerpoint/2010/main" val="40755435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Idea</a:t>
            </a:r>
            <a:endParaRPr lang="en-US" dirty="0"/>
          </a:p>
        </p:txBody>
      </p:sp>
      <p:sp>
        <p:nvSpPr>
          <p:cNvPr id="3" name="Content Placeholder 2"/>
          <p:cNvSpPr>
            <a:spLocks noGrp="1"/>
          </p:cNvSpPr>
          <p:nvPr>
            <p:ph idx="1"/>
          </p:nvPr>
        </p:nvSpPr>
        <p:spPr>
          <a:xfrm>
            <a:off x="304800" y="1200151"/>
            <a:ext cx="8382000" cy="3809999"/>
          </a:xfrm>
        </p:spPr>
        <p:txBody>
          <a:bodyPr/>
          <a:lstStyle/>
          <a:p>
            <a:pPr marL="514350" indent="-514350">
              <a:buFont typeface="+mj-lt"/>
              <a:buAutoNum type="arabicPeriod"/>
            </a:pPr>
            <a:r>
              <a:rPr lang="en-US" dirty="0" smtClean="0"/>
              <a:t>Sample lit surfaces</a:t>
            </a:r>
          </a:p>
          <a:p>
            <a:pPr lvl="1"/>
            <a:r>
              <a:rPr lang="en-US" dirty="0" smtClean="0"/>
              <a:t>Treat them as secondary light sources</a:t>
            </a:r>
          </a:p>
          <a:p>
            <a:pPr marL="514350" indent="-514350">
              <a:buFont typeface="+mj-lt"/>
              <a:buAutoNum type="arabicPeriod"/>
            </a:pPr>
            <a:r>
              <a:rPr lang="en-US" dirty="0" smtClean="0"/>
              <a:t>Cluster samples into a uniform </a:t>
            </a:r>
            <a:br>
              <a:rPr lang="en-US" dirty="0" smtClean="0"/>
            </a:br>
            <a:r>
              <a:rPr lang="en-US" dirty="0" smtClean="0"/>
              <a:t>coarse 3D grid</a:t>
            </a:r>
          </a:p>
          <a:p>
            <a:pPr lvl="1"/>
            <a:r>
              <a:rPr lang="en-US" dirty="0" smtClean="0"/>
              <a:t>Sum up and average radiance in each cell</a:t>
            </a:r>
          </a:p>
          <a:p>
            <a:pPr marL="514350" indent="-514350">
              <a:buFont typeface="+mj-lt"/>
              <a:buAutoNum type="arabicPeriod"/>
            </a:pPr>
            <a:r>
              <a:rPr lang="en-US" dirty="0" smtClean="0"/>
              <a:t>Iteratively propagate radiance to </a:t>
            </a:r>
            <a:br>
              <a:rPr lang="en-US" dirty="0" smtClean="0"/>
            </a:br>
            <a:r>
              <a:rPr lang="en-US" dirty="0" smtClean="0"/>
              <a:t>adjacent cells, works </a:t>
            </a:r>
            <a:r>
              <a:rPr lang="en-US" u="sng" dirty="0" smtClean="0"/>
              <a:t>only for diffuse</a:t>
            </a:r>
          </a:p>
          <a:p>
            <a:pPr marL="514350" indent="-514350">
              <a:buFont typeface="+mj-lt"/>
              <a:buAutoNum type="arabicPeriod"/>
            </a:pPr>
            <a:r>
              <a:rPr lang="en-US" dirty="0" smtClean="0"/>
              <a:t>Lit the scene with the resulting grid</a:t>
            </a:r>
            <a:endParaRPr lang="en-US" dirty="0"/>
          </a:p>
        </p:txBody>
      </p:sp>
      <p:pic>
        <p:nvPicPr>
          <p:cNvPr id="4" name="Picture 3" descr="E:\~I3D\~Paper\Illustrations\GI_Intro.png"/>
          <p:cNvPicPr>
            <a:picLocks noChangeAspect="1" noChangeArrowheads="1"/>
          </p:cNvPicPr>
          <p:nvPr/>
        </p:nvPicPr>
        <p:blipFill>
          <a:blip r:embed="rId3" cstate="print"/>
          <a:stretch>
            <a:fillRect/>
          </a:stretch>
        </p:blipFill>
        <p:spPr bwMode="auto">
          <a:xfrm>
            <a:off x="7086600" y="285750"/>
            <a:ext cx="1527174" cy="1527174"/>
          </a:xfrm>
          <a:prstGeom prst="rect">
            <a:avLst/>
          </a:prstGeom>
          <a:ln w="25400">
            <a:noFill/>
          </a:ln>
          <a:effectLst>
            <a:outerShdw blurRad="292100" dist="139700" dir="2700000" algn="tl" rotWithShape="0">
              <a:srgbClr val="333333">
                <a:alpha val="28000"/>
              </a:srgbClr>
            </a:outerShdw>
          </a:effectLst>
        </p:spPr>
      </p:pic>
      <p:pic>
        <p:nvPicPr>
          <p:cNvPr id="5" name="Picture 3" descr="E:\~I3D\~Paper\Illustrations\GI_Intro.png"/>
          <p:cNvPicPr>
            <a:picLocks noChangeAspect="1" noChangeArrowheads="1"/>
          </p:cNvPicPr>
          <p:nvPr/>
        </p:nvPicPr>
        <p:blipFill>
          <a:blip r:embed="rId4" cstate="print">
            <a:lum bright="-74000" contrast="88000"/>
          </a:blip>
          <a:stretch>
            <a:fillRect/>
          </a:stretch>
        </p:blipFill>
        <p:spPr bwMode="auto">
          <a:xfrm>
            <a:off x="7086600" y="1885950"/>
            <a:ext cx="1526726" cy="1525305"/>
          </a:xfrm>
          <a:prstGeom prst="rect">
            <a:avLst/>
          </a:prstGeom>
          <a:ln w="25400">
            <a:noFill/>
          </a:ln>
          <a:effectLst>
            <a:outerShdw blurRad="292100" dist="139700" dir="2700000" algn="tl" rotWithShape="0">
              <a:srgbClr val="333333">
                <a:alpha val="28000"/>
              </a:srgbClr>
            </a:outerShdw>
          </a:effectLst>
        </p:spPr>
      </p:pic>
      <p:pic>
        <p:nvPicPr>
          <p:cNvPr id="6" name="Picture 3" descr="E:\~I3D\~Paper\Illustrations\GI_Intro.png"/>
          <p:cNvPicPr>
            <a:picLocks noChangeAspect="1" noChangeArrowheads="1"/>
          </p:cNvPicPr>
          <p:nvPr/>
        </p:nvPicPr>
        <p:blipFill>
          <a:blip r:embed="rId5" cstate="print">
            <a:lum bright="-74000" contrast="88000"/>
          </a:blip>
          <a:stretch>
            <a:fillRect/>
          </a:stretch>
        </p:blipFill>
        <p:spPr bwMode="auto">
          <a:xfrm>
            <a:off x="7086600" y="3486150"/>
            <a:ext cx="1525305" cy="1522470"/>
          </a:xfrm>
          <a:prstGeom prst="rect">
            <a:avLst/>
          </a:prstGeom>
          <a:ln w="25400">
            <a:noFill/>
          </a:ln>
          <a:effectLst>
            <a:outerShdw blurRad="292100" dist="139700" dir="2700000" algn="tl" rotWithShape="0">
              <a:srgbClr val="333333">
                <a:alpha val="28000"/>
              </a:srgbClr>
            </a:outerShdw>
          </a:effectLst>
        </p:spPr>
      </p:pic>
      <p:sp>
        <p:nvSpPr>
          <p:cNvPr id="7" name="Right Arrow 6"/>
          <p:cNvSpPr/>
          <p:nvPr/>
        </p:nvSpPr>
        <p:spPr>
          <a:xfrm rot="5400000">
            <a:off x="7700817" y="1728933"/>
            <a:ext cx="304800" cy="31403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ight Arrow 7"/>
          <p:cNvSpPr/>
          <p:nvPr/>
        </p:nvSpPr>
        <p:spPr>
          <a:xfrm rot="5400000">
            <a:off x="7672915" y="3238502"/>
            <a:ext cx="304801" cy="3429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2.7|1|0.1"/>
</p:tagLst>
</file>

<file path=ppt/theme/theme1.xml><?xml version="1.0" encoding="utf-8"?>
<a:theme xmlns:a="http://schemas.openxmlformats.org/drawingml/2006/main" name="SIGGraph20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SIGGraph2010</Template>
  <TotalTime>79</TotalTime>
  <Words>3541</Words>
  <Application>Microsoft Office PowerPoint</Application>
  <PresentationFormat>On-screen Show (16:9)</PresentationFormat>
  <Paragraphs>466</Paragraphs>
  <Slides>41</Slides>
  <Notes>38</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SIGGraph2010</vt:lpstr>
      <vt:lpstr>PowerPoint Presentation</vt:lpstr>
      <vt:lpstr>Real-time Diffuse Global Illumination in CryENGINE 3</vt:lpstr>
      <vt:lpstr>Crytek GmbH</vt:lpstr>
      <vt:lpstr>Global Illumination in games</vt:lpstr>
      <vt:lpstr>Why dynamic Global Illumination?</vt:lpstr>
      <vt:lpstr>Diffuse Global Illumination in Crysis 2™</vt:lpstr>
      <vt:lpstr>Diffuse Global Illumination in Crysis 2™</vt:lpstr>
      <vt:lpstr>Cascaded Light Propagation Volumes</vt:lpstr>
      <vt:lpstr>Core Idea</vt:lpstr>
      <vt:lpstr>Sampling the scene for GI</vt:lpstr>
      <vt:lpstr>Sampling the scene for GI</vt:lpstr>
      <vt:lpstr>Clustering Surfels</vt:lpstr>
      <vt:lpstr>Clustering Surfels</vt:lpstr>
      <vt:lpstr>Propagation</vt:lpstr>
      <vt:lpstr>Propagation, cont’d</vt:lpstr>
      <vt:lpstr>Final scene rendering with LPV</vt:lpstr>
      <vt:lpstr>Results</vt:lpstr>
      <vt:lpstr>Results</vt:lpstr>
      <vt:lpstr>Results</vt:lpstr>
      <vt:lpstr>Results</vt:lpstr>
      <vt:lpstr>Propagation example</vt:lpstr>
      <vt:lpstr>Stabilizing solution</vt:lpstr>
      <vt:lpstr>Limitations of the method</vt:lpstr>
      <vt:lpstr>Multi-resolution approach</vt:lpstr>
      <vt:lpstr>Cascaded Light Propagation Volumes</vt:lpstr>
      <vt:lpstr>Extensions</vt:lpstr>
      <vt:lpstr>Global Illumination on particles</vt:lpstr>
      <vt:lpstr>Why does it work so good?</vt:lpstr>
      <vt:lpstr>How far are we from ground truth?</vt:lpstr>
      <vt:lpstr>Comparison</vt:lpstr>
      <vt:lpstr>Tools for game production</vt:lpstr>
      <vt:lpstr>Tools for game production</vt:lpstr>
      <vt:lpstr>Combination with other techniques</vt:lpstr>
      <vt:lpstr>Global Illumination simulated with  Deferred Lights</vt:lpstr>
      <vt:lpstr>Console optimizations</vt:lpstr>
      <vt:lpstr>Console optimizations , cont’d</vt:lpstr>
      <vt:lpstr>Performance</vt:lpstr>
      <vt:lpstr>Performance, cont’d</vt:lpstr>
      <vt:lpstr>Conclusion</vt:lpstr>
      <vt:lpstr>Q&amp;A</vt:lpstr>
      <vt:lpstr>References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Tofic</dc:creator>
  <cp:lastModifiedBy>Anton Kaplanyan</cp:lastModifiedBy>
  <cp:revision>320</cp:revision>
  <dcterms:created xsi:type="dcterms:W3CDTF">2006-08-16T00:00:00Z</dcterms:created>
  <dcterms:modified xsi:type="dcterms:W3CDTF">2010-08-07T20:01:29Z</dcterms:modified>
</cp:coreProperties>
</file>