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518" r:id="rId2"/>
    <p:sldId id="512" r:id="rId3"/>
    <p:sldId id="513" r:id="rId4"/>
    <p:sldId id="514" r:id="rId5"/>
    <p:sldId id="516" r:id="rId6"/>
    <p:sldId id="517"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9CBE1"/>
    <a:srgbClr val="BABCCA"/>
    <a:srgbClr val="A3A5B9"/>
    <a:srgbClr val="FF80A0"/>
    <a:srgbClr val="FF3300"/>
    <a:srgbClr val="FF7C80"/>
    <a:srgbClr val="EA0000"/>
    <a:srgbClr val="40C080"/>
    <a:srgbClr val="FF4000"/>
    <a:srgbClr val="F2F2F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25" autoAdjust="0"/>
    <p:restoredTop sz="80235" autoAdjust="0"/>
  </p:normalViewPr>
  <p:slideViewPr>
    <p:cSldViewPr>
      <p:cViewPr>
        <p:scale>
          <a:sx n="60" d="100"/>
          <a:sy n="60" d="100"/>
        </p:scale>
        <p:origin x="-714" y="-630"/>
      </p:cViewPr>
      <p:guideLst>
        <p:guide orient="horz" pos="2160"/>
        <p:guide pos="2880"/>
      </p:guideLst>
    </p:cSldViewPr>
  </p:slideViewPr>
  <p:outlineViewPr>
    <p:cViewPr>
      <p:scale>
        <a:sx n="33" d="100"/>
        <a:sy n="33" d="100"/>
      </p:scale>
      <p:origin x="0" y="2997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3" d="100"/>
          <a:sy n="83" d="100"/>
        </p:scale>
        <p:origin x="-1908"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03F51A7E-C9B6-403D-94E5-9F93F39D0C9D}" type="datetimeFigureOut">
              <a:rPr lang="en-US" smtClean="0"/>
              <a:pPr/>
              <a:t>8/2/2010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6FFFD011-EAFC-46FF-BD79-9293FAB85F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just" defTabSz="914400" rtl="0" eaLnBrk="1" latinLnBrk="0" hangingPunct="1">
      <a:defRPr sz="1200" kern="1200">
        <a:solidFill>
          <a:schemeClr val="tx1"/>
        </a:solidFill>
        <a:latin typeface="+mn-lt"/>
        <a:ea typeface="+mn-ea"/>
        <a:cs typeface="+mn-cs"/>
      </a:defRPr>
    </a:lvl1pPr>
    <a:lvl2pPr marL="457200" algn="just" defTabSz="914400" rtl="0" eaLnBrk="1" latinLnBrk="0" hangingPunct="1">
      <a:defRPr sz="1200" kern="1200">
        <a:solidFill>
          <a:schemeClr val="tx1"/>
        </a:solidFill>
        <a:latin typeface="+mn-lt"/>
        <a:ea typeface="+mn-ea"/>
        <a:cs typeface="+mn-cs"/>
      </a:defRPr>
    </a:lvl2pPr>
    <a:lvl3pPr marL="914400" algn="just" defTabSz="914400" rtl="0" eaLnBrk="1" latinLnBrk="0" hangingPunct="1">
      <a:defRPr sz="1200" kern="1200">
        <a:solidFill>
          <a:schemeClr val="tx1"/>
        </a:solidFill>
        <a:latin typeface="+mn-lt"/>
        <a:ea typeface="+mn-ea"/>
        <a:cs typeface="+mn-cs"/>
      </a:defRPr>
    </a:lvl3pPr>
    <a:lvl4pPr marL="1371600" algn="just" defTabSz="914400" rtl="0" eaLnBrk="1" latinLnBrk="0" hangingPunct="1">
      <a:defRPr sz="1200" kern="1200">
        <a:solidFill>
          <a:schemeClr val="tx1"/>
        </a:solidFill>
        <a:latin typeface="+mn-lt"/>
        <a:ea typeface="+mn-ea"/>
        <a:cs typeface="+mn-cs"/>
      </a:defRPr>
    </a:lvl4pPr>
    <a:lvl5pPr marL="1828800" algn="just"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We’ve been focusing on two application areas: film rendering and video games. The main difference between rendering for film and games is that in film, there are fixed quality requirements but performance is negotiable. In games, on the on the other hand, we have fixed performance requirements and we’re trying to get the best possible quality out of it.</a:t>
            </a:r>
          </a:p>
        </p:txBody>
      </p:sp>
      <p:sp>
        <p:nvSpPr>
          <p:cNvPr id="4" name="Slide Number Placeholder 3"/>
          <p:cNvSpPr>
            <a:spLocks noGrp="1"/>
          </p:cNvSpPr>
          <p:nvPr>
            <p:ph type="sldNum" sz="quarter" idx="10"/>
          </p:nvPr>
        </p:nvSpPr>
        <p:spPr/>
        <p:txBody>
          <a:bodyPr/>
          <a:lstStyle/>
          <a:p>
            <a:fld id="{6FFFD011-EAFC-46FF-BD79-9293FAB85F5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what if </a:t>
            </a:r>
            <a:r>
              <a:rPr lang="en-US" baseline="0" dirty="0" smtClean="0"/>
              <a:t>the quality requirements and performance requirements are both fixed at the same time? Imagine you’re customizing a product that you want to buy on-line, or you want to design the interior of your apartment on your computer. These examples show that having photorealistic rendering at interactive rates would open up new applications for computer graphics rendering.</a:t>
            </a:r>
          </a:p>
          <a:p>
            <a:endParaRPr lang="en-US" baseline="0" dirty="0" smtClean="0"/>
          </a:p>
          <a:p>
            <a:r>
              <a:rPr lang="en-US" baseline="0" dirty="0" smtClean="0"/>
              <a:t>But that’s not so easy to do with today’s software and hardware technology. So the grand challenge #1 is interactive photorealism.</a:t>
            </a:r>
            <a:endParaRPr lang="en-US" dirty="0"/>
          </a:p>
        </p:txBody>
      </p:sp>
      <p:sp>
        <p:nvSpPr>
          <p:cNvPr id="4" name="Slide Number Placeholder 3"/>
          <p:cNvSpPr>
            <a:spLocks noGrp="1"/>
          </p:cNvSpPr>
          <p:nvPr>
            <p:ph type="sldNum" sz="quarter" idx="10"/>
          </p:nvPr>
        </p:nvSpPr>
        <p:spPr/>
        <p:txBody>
          <a:bodyPr/>
          <a:lstStyle/>
          <a:p>
            <a:fld id="{6FFFD011-EAFC-46FF-BD79-9293FAB85F5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grand</a:t>
            </a:r>
            <a:r>
              <a:rPr lang="en-US" baseline="0" dirty="0" smtClean="0"/>
              <a:t> challenge #2 is rendering difficult scenes like the one shown here, where essentially all the known GI algorithms fail (or take ages to render the image). The problem is that it’s really hard to make these algorithms find some difficult light paths. Consider the light path shown in the image, where the light coming from the light source is reflected off the metal surface, refracted on the glass, scattered inside the egg white and the yolk, then focused by refractions on the glass and finally reflected off the metal countertop toward the camera. This is a nightmare for all existing GI algorithms. Yet, there’s nothing strange about the scene, so it’d be cool if we could render scenes like this easily. </a:t>
            </a:r>
          </a:p>
          <a:p>
            <a:endParaRPr lang="en-US" baseline="0" dirty="0" smtClean="0"/>
          </a:p>
          <a:p>
            <a:r>
              <a:rPr lang="en-US" baseline="0" dirty="0" smtClean="0"/>
              <a:t>In conclusion, even though great advances have been made that enable the use of GI in practice, there’s still a number of unsolved problems. Finding solutions to these challenges will open new applications for computer graphics.</a:t>
            </a:r>
            <a:endParaRPr lang="en-US" dirty="0"/>
          </a:p>
        </p:txBody>
      </p:sp>
      <p:sp>
        <p:nvSpPr>
          <p:cNvPr id="4" name="Slide Number Placeholder 3"/>
          <p:cNvSpPr>
            <a:spLocks noGrp="1"/>
          </p:cNvSpPr>
          <p:nvPr>
            <p:ph type="sldNum" sz="quarter" idx="10"/>
          </p:nvPr>
        </p:nvSpPr>
        <p:spPr/>
        <p:txBody>
          <a:bodyPr/>
          <a:lstStyle/>
          <a:p>
            <a:fld id="{6FFFD011-EAFC-46FF-BD79-9293FAB85F5F}"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fld id="{16106F34-6F2F-4716-A7EC-D1845DD5D1E7}" type="datetime1">
              <a:rPr lang="en-US" smtClean="0">
                <a:solidFill>
                  <a:srgbClr val="FFFFFF"/>
                </a:solidFill>
              </a:rPr>
              <a:pPr/>
              <a:t>8/2/2010</a:t>
            </a:fld>
            <a:endParaRPr lang="en-US">
              <a:solidFill>
                <a:srgbClr val="FFFFFF"/>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363399A5-7D58-400F-8222-FEFF6E9CA5C1}" type="slidenum">
              <a:rPr lang="en-US">
                <a:solidFill>
                  <a:srgbClr val="FFFFFF"/>
                </a:solidFill>
              </a:rPr>
              <a:pPr>
                <a:defRPr/>
              </a:pPr>
              <a:t>‹#›</a:t>
            </a:fld>
            <a:endParaRPr lang="en-US" dirty="0">
              <a:solidFill>
                <a:srgbClr val="FFFFFF"/>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DBA6DD5-FE61-4175-B03F-1CC9B25B9BC9}" type="datetime1">
              <a:rPr lang="en-US" smtClean="0">
                <a:solidFill>
                  <a:srgbClr val="FFFFFF"/>
                </a:solidFill>
              </a:rPr>
              <a:pPr/>
              <a:t>8/2/2010</a:t>
            </a:fld>
            <a:endParaRPr lang="en-US">
              <a:solidFill>
                <a:srgbClr val="FFFFFF"/>
              </a:solidFill>
            </a:endParaRPr>
          </a:p>
        </p:txBody>
      </p:sp>
      <p:sp>
        <p:nvSpPr>
          <p:cNvPr id="5" name="Footer Placeholder 4"/>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6" name="Slide Number Placeholder 5"/>
          <p:cNvSpPr>
            <a:spLocks noGrp="1"/>
          </p:cNvSpPr>
          <p:nvPr>
            <p:ph type="sldNum" sz="quarter" idx="12"/>
          </p:nvPr>
        </p:nvSpPr>
        <p:spPr>
          <a:xfrm>
            <a:off x="6553200" y="6245225"/>
            <a:ext cx="2133600" cy="477838"/>
          </a:xfrm>
        </p:spPr>
        <p:txBody>
          <a:bodyPr/>
          <a:lstStyle>
            <a:lvl1pPr>
              <a:defRPr smtClean="0"/>
            </a:lvl1pPr>
          </a:lstStyle>
          <a:p>
            <a:pPr>
              <a:defRPr/>
            </a:pPr>
            <a:fld id="{50C64734-04E5-4469-84B3-FDA2A4F2596B}"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5725"/>
            <a:ext cx="2057400" cy="6040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5725"/>
            <a:ext cx="6019800" cy="6040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DA63EF-7E45-4746-8F0F-B1C6F7BF4391}" type="datetime1">
              <a:rPr lang="en-US" smtClean="0">
                <a:solidFill>
                  <a:srgbClr val="FFFFFF"/>
                </a:solidFill>
              </a:rPr>
              <a:pPr/>
              <a:t>8/2/2010</a:t>
            </a:fld>
            <a:endParaRPr lang="en-US">
              <a:solidFill>
                <a:srgbClr val="FFFFFF"/>
              </a:solidFill>
            </a:endParaRPr>
          </a:p>
        </p:txBody>
      </p:sp>
      <p:sp>
        <p:nvSpPr>
          <p:cNvPr id="5" name="Footer Placeholder 4"/>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6" name="Slide Number Placeholder 5"/>
          <p:cNvSpPr>
            <a:spLocks noGrp="1"/>
          </p:cNvSpPr>
          <p:nvPr>
            <p:ph type="sldNum" sz="quarter" idx="12"/>
          </p:nvPr>
        </p:nvSpPr>
        <p:spPr>
          <a:xfrm>
            <a:off x="6553200" y="6245225"/>
            <a:ext cx="2133600" cy="477838"/>
          </a:xfrm>
        </p:spPr>
        <p:txBody>
          <a:bodyPr/>
          <a:lstStyle>
            <a:lvl1pPr>
              <a:defRPr smtClean="0"/>
            </a:lvl1pPr>
          </a:lstStyle>
          <a:p>
            <a:pPr>
              <a:defRPr/>
            </a:pPr>
            <a:fld id="{D78FABDB-0B8B-4DCD-84FD-A21B9084C91A}"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7838"/>
          </a:xfrm>
        </p:spPr>
        <p:txBody>
          <a:bodyPr/>
          <a:lstStyle>
            <a:lvl1pPr>
              <a:defRPr/>
            </a:lvl1pPr>
          </a:lstStyle>
          <a:p>
            <a:fld id="{4939ACD8-81E7-4309-B844-698C817E5062}" type="datetime1">
              <a:rPr lang="en-US" smtClean="0">
                <a:solidFill>
                  <a:srgbClr val="FFFFFF"/>
                </a:solidFill>
              </a:rPr>
              <a:pPr/>
              <a:t>8/2/2010</a:t>
            </a:fld>
            <a:endParaRPr lang="en-US">
              <a:solidFill>
                <a:srgbClr val="FFFFFF"/>
              </a:solidFill>
            </a:endParaRPr>
          </a:p>
        </p:txBody>
      </p:sp>
      <p:sp>
        <p:nvSpPr>
          <p:cNvPr id="3" name="Slide Number Placeholder 2"/>
          <p:cNvSpPr>
            <a:spLocks noGrp="1"/>
          </p:cNvSpPr>
          <p:nvPr>
            <p:ph type="sldNum" sz="quarter" idx="11"/>
          </p:nvPr>
        </p:nvSpPr>
        <p:spPr>
          <a:xfrm>
            <a:off x="6492875" y="136525"/>
            <a:ext cx="2133600" cy="477838"/>
          </a:xfrm>
        </p:spPr>
        <p:txBody>
          <a:bodyPr/>
          <a:lstStyle>
            <a:lvl1pPr>
              <a:defRPr/>
            </a:lvl1pPr>
          </a:lstStyle>
          <a:p>
            <a:pPr>
              <a:defRPr/>
            </a:pPr>
            <a:fld id="{33C24DBB-35FA-49B5-8947-2950E366E0B9}"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5AE088-C87F-401B-896A-09A0941076CF}" type="datetime1">
              <a:rPr lang="en-US" smtClean="0">
                <a:solidFill>
                  <a:srgbClr val="FFFFFF"/>
                </a:solidFill>
              </a:rPr>
              <a:pPr/>
              <a:t>8/2/2010</a:t>
            </a:fld>
            <a:endParaRPr lang="en-US">
              <a:solidFill>
                <a:srgbClr val="FFFFFF"/>
              </a:solidFill>
            </a:endParaRPr>
          </a:p>
        </p:txBody>
      </p:sp>
      <p:sp>
        <p:nvSpPr>
          <p:cNvPr id="4" name="Slide Number Placeholder 3"/>
          <p:cNvSpPr>
            <a:spLocks noGrp="1"/>
          </p:cNvSpPr>
          <p:nvPr>
            <p:ph type="sldNum" sz="quarter" idx="11"/>
          </p:nvPr>
        </p:nvSpPr>
        <p:spPr/>
        <p:txBody>
          <a:bodyPr/>
          <a:lstStyle/>
          <a:p>
            <a:pPr>
              <a:defRPr/>
            </a:pPr>
            <a:fld id="{D5665FD8-4E9E-4973-B34D-EF03A9487E5B}"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sz="half" idx="10"/>
          </p:nvPr>
        </p:nvSpPr>
        <p:spPr>
          <a:ln/>
        </p:spPr>
        <p:txBody>
          <a:bodyPr/>
          <a:lstStyle>
            <a:lvl1pPr>
              <a:defRPr/>
            </a:lvl1pPr>
          </a:lstStyle>
          <a:p>
            <a:fld id="{42943C3E-55C6-43A3-B3C9-740CC03875BA}" type="datetime1">
              <a:rPr lang="en-US" smtClean="0">
                <a:solidFill>
                  <a:srgbClr val="FFFFFF"/>
                </a:solidFill>
              </a:rPr>
              <a:pPr/>
              <a:t>8/2/2010</a:t>
            </a:fld>
            <a:endParaRPr lang="en-US">
              <a:solidFill>
                <a:srgbClr val="FFFFFF"/>
              </a:solidFill>
            </a:endParaRPr>
          </a:p>
        </p:txBody>
      </p:sp>
      <p:sp>
        <p:nvSpPr>
          <p:cNvPr id="5" name="Rectangle 5"/>
          <p:cNvSpPr>
            <a:spLocks noGrp="1" noChangeArrowheads="1"/>
          </p:cNvSpPr>
          <p:nvPr>
            <p:ph type="sldNum" sz="quarter" idx="11"/>
          </p:nvPr>
        </p:nvSpPr>
        <p:spPr>
          <a:xfrm>
            <a:off x="7010400" y="6477000"/>
            <a:ext cx="2133600" cy="381000"/>
          </a:xfrm>
          <a:ln/>
        </p:spPr>
        <p:txBody>
          <a:bodyPr/>
          <a:lstStyle>
            <a:lvl1pPr>
              <a:defRPr/>
            </a:lvl1pPr>
          </a:lstStyle>
          <a:p>
            <a:pPr>
              <a:defRPr/>
            </a:pPr>
            <a:fld id="{436069EF-2218-4AB1-8D37-562BB864C219}" type="slidenum">
              <a:rPr lang="en-US">
                <a:solidFill>
                  <a:srgbClr val="FFFFFF"/>
                </a:solidFill>
              </a:rPr>
              <a:pPr>
                <a:defRPr/>
              </a:pPr>
              <a:t>‹#›</a:t>
            </a:fld>
            <a:endParaRPr lang="en-US" dirty="0">
              <a:solidFill>
                <a:srgbClr val="FFFFFF"/>
              </a:solidFill>
            </a:endParaRPr>
          </a:p>
        </p:txBody>
      </p:sp>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fld id="{A4F37FC2-C2C6-4314-9791-BDA29737912A}" type="datetime1">
              <a:rPr lang="en-US" smtClean="0">
                <a:solidFill>
                  <a:srgbClr val="FFFFFF"/>
                </a:solidFill>
              </a:rPr>
              <a:pPr/>
              <a:t>8/2/2010</a:t>
            </a:fld>
            <a:endParaRPr lang="en-US">
              <a:solidFill>
                <a:srgbClr val="FFFFFF"/>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A9A68F69-5FF7-484D-A0E9-376D606C2711}"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114425"/>
            <a:ext cx="4038600" cy="5011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4425"/>
            <a:ext cx="4038600" cy="5011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fld id="{3655C876-2DB3-4BBC-8189-5F4FF61CCEB7}" type="datetime1">
              <a:rPr lang="en-US" smtClean="0">
                <a:solidFill>
                  <a:srgbClr val="FFFFFF"/>
                </a:solidFill>
              </a:rPr>
              <a:pPr/>
              <a:t>8/2/2010</a:t>
            </a:fld>
            <a:endParaRPr lang="en-US">
              <a:solidFill>
                <a:srgbClr val="FFFFFF"/>
              </a:solidFill>
            </a:endParaRPr>
          </a:p>
        </p:txBody>
      </p:sp>
      <p:sp>
        <p:nvSpPr>
          <p:cNvPr id="6" name="Footer Placeholder 5"/>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7" name="Slide Number Placeholder 6"/>
          <p:cNvSpPr>
            <a:spLocks noGrp="1"/>
          </p:cNvSpPr>
          <p:nvPr>
            <p:ph type="sldNum" sz="quarter" idx="12"/>
          </p:nvPr>
        </p:nvSpPr>
        <p:spPr>
          <a:xfrm>
            <a:off x="6553200" y="6245225"/>
            <a:ext cx="2133600" cy="477838"/>
          </a:xfrm>
        </p:spPr>
        <p:txBody>
          <a:bodyPr/>
          <a:lstStyle>
            <a:lvl1pPr>
              <a:defRPr smtClean="0"/>
            </a:lvl1pPr>
          </a:lstStyle>
          <a:p>
            <a:pPr>
              <a:defRPr/>
            </a:pPr>
            <a:fld id="{A5BB768F-2CCD-412A-8D63-012715D3E4D1}" type="slidenum">
              <a:rPr lang="en-US">
                <a:solidFill>
                  <a:srgbClr val="FFFFFF"/>
                </a:solidFill>
              </a:rPr>
              <a:pPr>
                <a:def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CC541CB-785A-4524-8F25-64CD281ED82B}" type="datetime1">
              <a:rPr lang="en-US" smtClean="0">
                <a:solidFill>
                  <a:srgbClr val="FFFFFF"/>
                </a:solidFill>
              </a:rPr>
              <a:pPr/>
              <a:t>8/2/2010</a:t>
            </a:fld>
            <a:endParaRPr lang="en-US">
              <a:solidFill>
                <a:srgbClr val="FFFFFF"/>
              </a:solidFill>
            </a:endParaRPr>
          </a:p>
        </p:txBody>
      </p:sp>
      <p:sp>
        <p:nvSpPr>
          <p:cNvPr id="8" name="Footer Placeholder 7"/>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9" name="Slide Number Placeholder 8"/>
          <p:cNvSpPr>
            <a:spLocks noGrp="1"/>
          </p:cNvSpPr>
          <p:nvPr>
            <p:ph type="sldNum" sz="quarter" idx="12"/>
          </p:nvPr>
        </p:nvSpPr>
        <p:spPr>
          <a:xfrm>
            <a:off x="6553200" y="6245225"/>
            <a:ext cx="2133600" cy="477838"/>
          </a:xfrm>
        </p:spPr>
        <p:txBody>
          <a:bodyPr/>
          <a:lstStyle>
            <a:lvl1pPr>
              <a:defRPr smtClean="0"/>
            </a:lvl1pPr>
          </a:lstStyle>
          <a:p>
            <a:pPr>
              <a:defRPr/>
            </a:pPr>
            <a:fld id="{B3802E0E-C0A4-44B8-8995-DE92B8A82086}"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ABC6265-62A8-4114-8F5A-B04A2CB57BD7}" type="datetime1">
              <a:rPr lang="en-US" smtClean="0">
                <a:solidFill>
                  <a:srgbClr val="FFFFFF"/>
                </a:solidFill>
              </a:rPr>
              <a:pPr/>
              <a:t>8/2/2010</a:t>
            </a:fld>
            <a:endParaRPr lang="en-US">
              <a:solidFill>
                <a:srgbClr val="FFFFFF"/>
              </a:solidFill>
            </a:endParaRPr>
          </a:p>
        </p:txBody>
      </p:sp>
      <p:sp>
        <p:nvSpPr>
          <p:cNvPr id="4" name="Footer Placeholder 3"/>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5" name="Slide Number Placeholder 4"/>
          <p:cNvSpPr>
            <a:spLocks noGrp="1"/>
          </p:cNvSpPr>
          <p:nvPr>
            <p:ph type="sldNum" sz="quarter" idx="12"/>
          </p:nvPr>
        </p:nvSpPr>
        <p:spPr>
          <a:xfrm>
            <a:off x="6553200" y="6245225"/>
            <a:ext cx="2133600" cy="477838"/>
          </a:xfrm>
        </p:spPr>
        <p:txBody>
          <a:bodyPr/>
          <a:lstStyle>
            <a:lvl1pPr>
              <a:defRPr smtClean="0"/>
            </a:lvl1pPr>
          </a:lstStyle>
          <a:p>
            <a:pPr>
              <a:defRPr/>
            </a:pPr>
            <a:fld id="{CA91CD84-6A4F-4F23-96C6-1BABBB692B31}"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79A5FA7-9846-42F3-92AC-499A66F10EEC}" type="datetime1">
              <a:rPr lang="en-US" smtClean="0">
                <a:solidFill>
                  <a:srgbClr val="FFFFFF"/>
                </a:solidFill>
              </a:rPr>
              <a:pPr/>
              <a:t>8/2/2010</a:t>
            </a:fld>
            <a:endParaRPr lang="en-US">
              <a:solidFill>
                <a:srgbClr val="FFFFFF"/>
              </a:solidFill>
            </a:endParaRPr>
          </a:p>
        </p:txBody>
      </p:sp>
      <p:sp>
        <p:nvSpPr>
          <p:cNvPr id="3" name="Slide Number Placeholder 3"/>
          <p:cNvSpPr>
            <a:spLocks noGrp="1"/>
          </p:cNvSpPr>
          <p:nvPr>
            <p:ph type="sldNum" sz="quarter" idx="11"/>
          </p:nvPr>
        </p:nvSpPr>
        <p:spPr/>
        <p:txBody>
          <a:bodyPr/>
          <a:lstStyle>
            <a:lvl1pPr>
              <a:defRPr sz="2400"/>
            </a:lvl1pPr>
          </a:lstStyle>
          <a:p>
            <a:fld id="{E0F7D031-70D9-4E45-88E6-1A0BFBF386D9}"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11C7A5C-AAF6-450D-85F8-49E77F36ED6A}" type="datetime1">
              <a:rPr lang="en-US" smtClean="0">
                <a:solidFill>
                  <a:srgbClr val="FFFFFF"/>
                </a:solidFill>
              </a:rPr>
              <a:pPr/>
              <a:t>8/2/2010</a:t>
            </a:fld>
            <a:endParaRPr lang="en-US">
              <a:solidFill>
                <a:srgbClr val="FFFFFF"/>
              </a:solidFill>
            </a:endParaRPr>
          </a:p>
        </p:txBody>
      </p:sp>
      <p:sp>
        <p:nvSpPr>
          <p:cNvPr id="6" name="Footer Placeholder 5"/>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7" name="Slide Number Placeholder 6"/>
          <p:cNvSpPr>
            <a:spLocks noGrp="1"/>
          </p:cNvSpPr>
          <p:nvPr>
            <p:ph type="sldNum" sz="quarter" idx="12"/>
          </p:nvPr>
        </p:nvSpPr>
        <p:spPr>
          <a:xfrm>
            <a:off x="6553200" y="6245225"/>
            <a:ext cx="2133600" cy="477838"/>
          </a:xfrm>
        </p:spPr>
        <p:txBody>
          <a:bodyPr/>
          <a:lstStyle>
            <a:lvl1pPr>
              <a:defRPr smtClean="0"/>
            </a:lvl1pPr>
          </a:lstStyle>
          <a:p>
            <a:pPr>
              <a:defRPr/>
            </a:pPr>
            <a:fld id="{6D3BC5B2-31F5-4DE1-9862-1A1E526885D7}"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26CB31-873D-4D14-8B08-D3FC2D5021D7}" type="datetime1">
              <a:rPr lang="en-US" smtClean="0">
                <a:solidFill>
                  <a:srgbClr val="FFFFFF"/>
                </a:solidFill>
              </a:rPr>
              <a:pPr/>
              <a:t>8/2/2010</a:t>
            </a:fld>
            <a:endParaRPr lang="en-US">
              <a:solidFill>
                <a:srgbClr val="FFFFFF"/>
              </a:solidFill>
            </a:endParaRPr>
          </a:p>
        </p:txBody>
      </p:sp>
      <p:sp>
        <p:nvSpPr>
          <p:cNvPr id="6" name="Footer Placeholder 5"/>
          <p:cNvSpPr>
            <a:spLocks noGrp="1"/>
          </p:cNvSpPr>
          <p:nvPr>
            <p:ph type="ftr" sz="quarter" idx="11"/>
          </p:nvPr>
        </p:nvSpPr>
        <p:spPr>
          <a:xfrm>
            <a:off x="525463" y="6242050"/>
            <a:ext cx="8045450" cy="341313"/>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pPr>
            <a:endParaRPr lang="en-US">
              <a:solidFill>
                <a:srgbClr val="FFFFFF"/>
              </a:solidFill>
              <a:latin typeface="Arial" charset="0"/>
            </a:endParaRPr>
          </a:p>
        </p:txBody>
      </p:sp>
      <p:sp>
        <p:nvSpPr>
          <p:cNvPr id="7" name="Slide Number Placeholder 6"/>
          <p:cNvSpPr>
            <a:spLocks noGrp="1"/>
          </p:cNvSpPr>
          <p:nvPr>
            <p:ph type="sldNum" sz="quarter" idx="12"/>
          </p:nvPr>
        </p:nvSpPr>
        <p:spPr>
          <a:xfrm>
            <a:off x="6553200" y="6245225"/>
            <a:ext cx="2133600" cy="477838"/>
          </a:xfrm>
        </p:spPr>
        <p:txBody>
          <a:bodyPr/>
          <a:lstStyle>
            <a:lvl1pPr>
              <a:defRPr smtClean="0"/>
            </a:lvl1pPr>
          </a:lstStyle>
          <a:p>
            <a:pPr>
              <a:defRPr/>
            </a:pPr>
            <a:fld id="{FDDE6B8C-A290-4B34-8AF7-26629CACCE2C}" type="slidenum">
              <a:rPr lang="en-US">
                <a:solidFill>
                  <a:srgbClr val="FFFFFF"/>
                </a:solidFill>
              </a:rPr>
              <a:pPr>
                <a:defRPr/>
              </a:pPr>
              <a:t>‹#›</a:t>
            </a:fld>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114425"/>
            <a:ext cx="8229600" cy="5011738"/>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5" name="Rectangle 3"/>
          <p:cNvSpPr>
            <a:spLocks noGrp="1" noChangeArrowheads="1"/>
          </p:cNvSpPr>
          <p:nvPr>
            <p:ph type="dt" sz="half" idx="2"/>
          </p:nvPr>
        </p:nvSpPr>
        <p:spPr bwMode="auto">
          <a:xfrm>
            <a:off x="457200" y="6245225"/>
            <a:ext cx="2133600" cy="477838"/>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eaLnBrk="1" hangingPunct="1">
              <a:defRPr sz="1300"/>
            </a:lvl1pPr>
          </a:lstStyle>
          <a:p>
            <a:pPr fontAlgn="base">
              <a:spcBef>
                <a:spcPct val="0"/>
              </a:spcBef>
              <a:spcAft>
                <a:spcPct val="0"/>
              </a:spcAft>
            </a:pPr>
            <a:fld id="{7643F43E-D981-4214-A134-C2F83DCF8878}" type="datetime1">
              <a:rPr lang="en-US" smtClean="0">
                <a:solidFill>
                  <a:srgbClr val="FFFFFF"/>
                </a:solidFill>
                <a:latin typeface="Arial" charset="0"/>
              </a:rPr>
              <a:pPr fontAlgn="base">
                <a:spcBef>
                  <a:spcPct val="0"/>
                </a:spcBef>
                <a:spcAft>
                  <a:spcPct val="0"/>
                </a:spcAft>
              </a:pPr>
              <a:t>8/2/2010</a:t>
            </a:fld>
            <a:endParaRPr lang="en-US">
              <a:solidFill>
                <a:srgbClr val="FFFFFF"/>
              </a:solidFill>
              <a:latin typeface="Arial" charset="0"/>
            </a:endParaRPr>
          </a:p>
        </p:txBody>
      </p:sp>
      <p:sp>
        <p:nvSpPr>
          <p:cNvPr id="23557" name="Rectangle 5"/>
          <p:cNvSpPr>
            <a:spLocks noGrp="1" noChangeArrowheads="1"/>
          </p:cNvSpPr>
          <p:nvPr>
            <p:ph type="sldNum" sz="quarter" idx="4"/>
          </p:nvPr>
        </p:nvSpPr>
        <p:spPr bwMode="auto">
          <a:xfrm>
            <a:off x="6492875" y="136525"/>
            <a:ext cx="2133600" cy="477838"/>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eaLnBrk="1" hangingPunct="1">
              <a:defRPr sz="1300" smtClean="0"/>
            </a:lvl1pPr>
          </a:lstStyle>
          <a:p>
            <a:pPr fontAlgn="base">
              <a:spcBef>
                <a:spcPct val="0"/>
              </a:spcBef>
              <a:spcAft>
                <a:spcPct val="0"/>
              </a:spcAft>
              <a:defRPr/>
            </a:pPr>
            <a:fld id="{D5665FD8-4E9E-4973-B34D-EF03A9487E5B}" type="slidenum">
              <a:rPr lang="en-US">
                <a:solidFill>
                  <a:srgbClr val="FFFFFF"/>
                </a:solidFill>
                <a:latin typeface="Arial" charset="0"/>
              </a:rPr>
              <a:pPr fontAlgn="base">
                <a:spcBef>
                  <a:spcPct val="0"/>
                </a:spcBef>
                <a:spcAft>
                  <a:spcPct val="0"/>
                </a:spcAft>
                <a:defRPr/>
              </a:pPr>
              <a:t>‹#›</a:t>
            </a:fld>
            <a:endParaRPr lang="en-US">
              <a:solidFill>
                <a:srgbClr val="FFFFFF"/>
              </a:solidFill>
              <a:latin typeface="Arial" charset="0"/>
            </a:endParaRPr>
          </a:p>
        </p:txBody>
      </p:sp>
      <p:sp>
        <p:nvSpPr>
          <p:cNvPr id="23558" name="Line 6"/>
          <p:cNvSpPr>
            <a:spLocks noChangeShapeType="1"/>
          </p:cNvSpPr>
          <p:nvPr userDrawn="1"/>
        </p:nvSpPr>
        <p:spPr bwMode="auto">
          <a:xfrm>
            <a:off x="428625" y="942975"/>
            <a:ext cx="8228013" cy="1588"/>
          </a:xfrm>
          <a:prstGeom prst="line">
            <a:avLst/>
          </a:prstGeom>
          <a:noFill/>
          <a:ln w="28575">
            <a:solidFill>
              <a:srgbClr val="FF9900"/>
            </a:solidFill>
            <a:miter lim="800000"/>
            <a:headEnd/>
            <a:tailEnd/>
          </a:ln>
          <a:effectLst/>
        </p:spPr>
        <p:txBody>
          <a:bodyPr/>
          <a:lstStyle/>
          <a:p>
            <a:pPr eaLnBrk="0" fontAlgn="base" hangingPunct="0">
              <a:spcBef>
                <a:spcPct val="0"/>
              </a:spcBef>
              <a:spcAft>
                <a:spcPct val="0"/>
              </a:spcAft>
              <a:defRPr/>
            </a:pPr>
            <a:endParaRPr lang="en-US">
              <a:solidFill>
                <a:srgbClr val="FFFFFF"/>
              </a:solidFill>
              <a:latin typeface="Arial" charset="0"/>
            </a:endParaRPr>
          </a:p>
        </p:txBody>
      </p:sp>
      <p:sp>
        <p:nvSpPr>
          <p:cNvPr id="1030" name="Rectangle 7"/>
          <p:cNvSpPr>
            <a:spLocks noGrp="1" noChangeArrowheads="1"/>
          </p:cNvSpPr>
          <p:nvPr>
            <p:ph type="title"/>
          </p:nvPr>
        </p:nvSpPr>
        <p:spPr bwMode="auto">
          <a:xfrm>
            <a:off x="514350" y="85725"/>
            <a:ext cx="8142288" cy="8572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endParaRPr lang="en-US" dirty="0" smtClean="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FF9900"/>
        </a:buClr>
        <a:buFont typeface="Times" charset="0"/>
        <a:buChar char="•"/>
        <a:defRPr sz="3100">
          <a:solidFill>
            <a:schemeClr val="tx1"/>
          </a:solidFill>
          <a:latin typeface="+mn-lt"/>
          <a:ea typeface="+mn-ea"/>
          <a:cs typeface="+mn-cs"/>
        </a:defRPr>
      </a:lvl1pPr>
      <a:lvl2pPr marL="742950" indent="-285750" algn="l" rtl="0" eaLnBrk="0" fontAlgn="base" hangingPunct="0">
        <a:spcBef>
          <a:spcPct val="20000"/>
        </a:spcBef>
        <a:spcAft>
          <a:spcPct val="0"/>
        </a:spcAft>
        <a:buClr>
          <a:srgbClr val="FF9900"/>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raphics.cornell.edu/~jaroslav/gicourse20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856" y="2362200"/>
            <a:ext cx="8142288" cy="857250"/>
          </a:xfrm>
        </p:spPr>
        <p:txBody>
          <a:bodyPr/>
          <a:lstStyle/>
          <a:p>
            <a:r>
              <a:rPr lang="en-US" b="1" dirty="0" smtClean="0"/>
              <a:t>Conclusions</a:t>
            </a:r>
            <a:endParaRPr lang="en-US" b="1" dirty="0"/>
          </a:p>
        </p:txBody>
      </p:sp>
      <p:sp>
        <p:nvSpPr>
          <p:cNvPr id="3" name="Subtitle 2"/>
          <p:cNvSpPr>
            <a:spLocks noGrp="1"/>
          </p:cNvSpPr>
          <p:nvPr>
            <p:ph type="subTitle" idx="1"/>
          </p:nvPr>
        </p:nvSpPr>
        <p:spPr>
          <a:xfrm>
            <a:off x="1371600" y="4038600"/>
            <a:ext cx="6400800" cy="1752600"/>
          </a:xfrm>
        </p:spPr>
        <p:txBody>
          <a:bodyPr/>
          <a:lstStyle/>
          <a:p>
            <a:r>
              <a:rPr lang="en-US" sz="2400" dirty="0" err="1" smtClean="0"/>
              <a:t>Jaroslav</a:t>
            </a:r>
            <a:r>
              <a:rPr lang="en-US" sz="2400" dirty="0" smtClean="0"/>
              <a:t> K</a:t>
            </a:r>
            <a:r>
              <a:rPr lang="cs-CZ" sz="2400" dirty="0" smtClean="0"/>
              <a:t>řivánek</a:t>
            </a:r>
          </a:p>
          <a:p>
            <a:r>
              <a:rPr lang="en-US" sz="1800" i="1" dirty="0" smtClean="0"/>
              <a:t>Cornell University &amp;</a:t>
            </a:r>
          </a:p>
          <a:p>
            <a:r>
              <a:rPr lang="en-US" sz="1800" i="1" dirty="0" smtClean="0"/>
              <a:t>Charles University, Prague</a:t>
            </a:r>
          </a:p>
          <a:p>
            <a:endParaRPr lang="en-US" dirty="0"/>
          </a:p>
        </p:txBody>
      </p:sp>
      <p:sp>
        <p:nvSpPr>
          <p:cNvPr id="4" name="Rectangle 3"/>
          <p:cNvSpPr/>
          <p:nvPr/>
        </p:nvSpPr>
        <p:spPr bwMode="auto">
          <a:xfrm>
            <a:off x="304800" y="762000"/>
            <a:ext cx="8610600" cy="381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itle 1"/>
          <p:cNvSpPr txBox="1">
            <a:spLocks/>
          </p:cNvSpPr>
          <p:nvPr/>
        </p:nvSpPr>
        <p:spPr bwMode="auto">
          <a:xfrm>
            <a:off x="0" y="685800"/>
            <a:ext cx="9144000" cy="1470025"/>
          </a:xfrm>
          <a:prstGeom prst="rect">
            <a:avLst/>
          </a:prstGeom>
          <a:noFill/>
          <a:ln w="9525">
            <a:noFill/>
            <a:miter lim="800000"/>
            <a:headEnd/>
            <a:tailEnd/>
          </a:ln>
        </p:spPr>
        <p:txBody>
          <a:bodyPr vert="horz" wrap="square" lIns="91429" tIns="45715" rIns="91429" bIns="45715" numCol="1" anchor="t"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i="0" u="none" strike="noStrike" kern="0" cap="none" spc="0" normalizeH="0" baseline="0" noProof="0" dirty="0" smtClean="0">
                <a:ln>
                  <a:noFill/>
                </a:ln>
                <a:solidFill>
                  <a:schemeClr val="tx1"/>
                </a:solidFill>
                <a:effectLst/>
                <a:uLnTx/>
                <a:uFillTx/>
                <a:latin typeface="+mj-lt"/>
                <a:ea typeface="+mj-ea"/>
                <a:cs typeface="+mj-cs"/>
              </a:rPr>
              <a:t>Global Illumination Across Industries</a:t>
            </a:r>
            <a:endParaRPr kumimoji="0" lang="en-US" sz="2400"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vs. game rendering</a:t>
            </a:r>
            <a:endParaRPr lang="en-US" dirty="0"/>
          </a:p>
        </p:txBody>
      </p:sp>
      <p:sp>
        <p:nvSpPr>
          <p:cNvPr id="3" name="Content Placeholder 2"/>
          <p:cNvSpPr>
            <a:spLocks noGrp="1"/>
          </p:cNvSpPr>
          <p:nvPr>
            <p:ph idx="1"/>
          </p:nvPr>
        </p:nvSpPr>
        <p:spPr/>
        <p:txBody>
          <a:bodyPr/>
          <a:lstStyle/>
          <a:p>
            <a:r>
              <a:rPr lang="en-US" dirty="0" smtClean="0"/>
              <a:t>Film</a:t>
            </a:r>
          </a:p>
          <a:p>
            <a:pPr lvl="1"/>
            <a:r>
              <a:rPr lang="en-US" dirty="0" smtClean="0"/>
              <a:t>Fixed quality requirements</a:t>
            </a:r>
          </a:p>
          <a:p>
            <a:pPr lvl="1"/>
            <a:r>
              <a:rPr lang="en-US" dirty="0" smtClean="0"/>
              <a:t>Performance negotiable</a:t>
            </a:r>
          </a:p>
          <a:p>
            <a:endParaRPr lang="en-US" dirty="0" smtClean="0"/>
          </a:p>
          <a:p>
            <a:r>
              <a:rPr lang="en-US" dirty="0" smtClean="0"/>
              <a:t>Games</a:t>
            </a:r>
          </a:p>
          <a:p>
            <a:pPr lvl="1"/>
            <a:r>
              <a:rPr lang="en-US" dirty="0" smtClean="0"/>
              <a:t>Fixed performance requirements</a:t>
            </a:r>
          </a:p>
          <a:p>
            <a:pPr lvl="1"/>
            <a:r>
              <a:rPr lang="en-US" dirty="0" smtClean="0"/>
              <a:t>Quality negotiable</a:t>
            </a:r>
          </a:p>
        </p:txBody>
      </p:sp>
      <p:sp>
        <p:nvSpPr>
          <p:cNvPr id="4" name="TextBox 3"/>
          <p:cNvSpPr txBox="1"/>
          <p:nvPr/>
        </p:nvSpPr>
        <p:spPr>
          <a:xfrm>
            <a:off x="838200" y="5750005"/>
            <a:ext cx="3124200" cy="584775"/>
          </a:xfrm>
          <a:prstGeom prst="rect">
            <a:avLst/>
          </a:prstGeom>
          <a:noFill/>
        </p:spPr>
        <p:txBody>
          <a:bodyPr wrap="square" rtlCol="0">
            <a:spAutoFit/>
          </a:bodyPr>
          <a:lstStyle/>
          <a:p>
            <a:r>
              <a:rPr lang="en-US" sz="1600" dirty="0" smtClean="0">
                <a:latin typeface="Arial" pitchFamily="34" charset="0"/>
                <a:cs typeface="Arial" pitchFamily="34" charset="0"/>
              </a:rPr>
              <a:t>(after Larry </a:t>
            </a:r>
            <a:r>
              <a:rPr lang="en-US" sz="1600" dirty="0" err="1" smtClean="0">
                <a:latin typeface="Arial" pitchFamily="34" charset="0"/>
                <a:cs typeface="Arial" pitchFamily="34" charset="0"/>
              </a:rPr>
              <a:t>Gritz</a:t>
            </a:r>
            <a:r>
              <a:rPr lang="en-US" sz="1600" dirty="0" smtClean="0">
                <a:latin typeface="Arial" pitchFamily="34" charset="0"/>
                <a:cs typeface="Arial" pitchFamily="34" charset="0"/>
              </a:rPr>
              <a:t> @ HPG 2009)</a:t>
            </a:r>
          </a:p>
          <a:p>
            <a:endParaRPr lang="en-US" sz="16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challenges</a:t>
            </a:r>
            <a:endParaRPr lang="en-US" dirty="0"/>
          </a:p>
        </p:txBody>
      </p:sp>
      <p:sp>
        <p:nvSpPr>
          <p:cNvPr id="4" name="Content Placeholder 3"/>
          <p:cNvSpPr>
            <a:spLocks noGrp="1"/>
          </p:cNvSpPr>
          <p:nvPr>
            <p:ph idx="1"/>
          </p:nvPr>
        </p:nvSpPr>
        <p:spPr/>
        <p:txBody>
          <a:bodyPr/>
          <a:lstStyle/>
          <a:p>
            <a:r>
              <a:rPr lang="en-US" dirty="0" smtClean="0"/>
              <a:t>How about</a:t>
            </a:r>
          </a:p>
          <a:p>
            <a:pPr lvl="1"/>
            <a:r>
              <a:rPr lang="en-US" dirty="0" smtClean="0"/>
              <a:t>Fixed quality requirements &amp;</a:t>
            </a:r>
          </a:p>
          <a:p>
            <a:pPr lvl="1"/>
            <a:r>
              <a:rPr lang="en-US" dirty="0" smtClean="0"/>
              <a:t>Fixed performance requirements ?</a:t>
            </a:r>
          </a:p>
          <a:p>
            <a:endParaRPr lang="en-US" dirty="0" smtClean="0"/>
          </a:p>
          <a:p>
            <a:r>
              <a:rPr lang="en-US" dirty="0" smtClean="0"/>
              <a:t>What for?</a:t>
            </a:r>
          </a:p>
          <a:p>
            <a:pPr lvl="1"/>
            <a:r>
              <a:rPr lang="en-US" dirty="0" smtClean="0"/>
              <a:t>Product customization in ecommerce</a:t>
            </a:r>
          </a:p>
          <a:p>
            <a:pPr lvl="1"/>
            <a:r>
              <a:rPr lang="en-US" dirty="0" smtClean="0"/>
              <a:t>Interactive interior design</a:t>
            </a:r>
          </a:p>
          <a:p>
            <a:pPr lvl="1"/>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challenges</a:t>
            </a:r>
            <a:endParaRPr lang="en-US" dirty="0"/>
          </a:p>
        </p:txBody>
      </p:sp>
      <p:sp>
        <p:nvSpPr>
          <p:cNvPr id="3" name="Content Placeholder 2"/>
          <p:cNvSpPr>
            <a:spLocks noGrp="1"/>
          </p:cNvSpPr>
          <p:nvPr>
            <p:ph idx="1"/>
          </p:nvPr>
        </p:nvSpPr>
        <p:spPr/>
        <p:txBody>
          <a:bodyPr/>
          <a:lstStyle/>
          <a:p>
            <a:r>
              <a:rPr lang="en-US" dirty="0" smtClean="0"/>
              <a:t>Existing algorithms are inherently bad </a:t>
            </a:r>
            <a:br>
              <a:rPr lang="en-US" dirty="0" smtClean="0"/>
            </a:br>
            <a:r>
              <a:rPr lang="en-US" dirty="0" smtClean="0"/>
              <a:t>for some practical scenes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More work to do for rendering researchers</a:t>
            </a:r>
            <a:endParaRPr lang="en-US" dirty="0"/>
          </a:p>
        </p:txBody>
      </p:sp>
      <p:pic>
        <p:nvPicPr>
          <p:cNvPr id="4" name="Picture 3" descr="C:\devel\petra_02.jpg"/>
          <p:cNvPicPr>
            <a:picLocks noChangeAspect="1" noChangeArrowheads="1"/>
          </p:cNvPicPr>
          <p:nvPr/>
        </p:nvPicPr>
        <p:blipFill>
          <a:blip r:embed="rId3" cstate="print"/>
          <a:srcRect/>
          <a:stretch>
            <a:fillRect/>
          </a:stretch>
        </p:blipFill>
        <p:spPr bwMode="auto">
          <a:xfrm>
            <a:off x="2367770" y="2209801"/>
            <a:ext cx="4261630" cy="3200399"/>
          </a:xfrm>
          <a:prstGeom prst="rect">
            <a:avLst/>
          </a:prstGeom>
          <a:noFill/>
          <a:ln w="12700">
            <a:solidFill>
              <a:schemeClr val="tx1"/>
            </a:solidFill>
          </a:ln>
          <a:effectLst/>
        </p:spPr>
      </p:pic>
      <p:cxnSp>
        <p:nvCxnSpPr>
          <p:cNvPr id="6" name="Straight Arrow Connector 5"/>
          <p:cNvCxnSpPr/>
          <p:nvPr/>
        </p:nvCxnSpPr>
        <p:spPr bwMode="auto">
          <a:xfrm>
            <a:off x="2567795" y="2876551"/>
            <a:ext cx="3067050" cy="400050"/>
          </a:xfrm>
          <a:prstGeom prst="straightConnector1">
            <a:avLst/>
          </a:prstGeom>
          <a:solidFill>
            <a:schemeClr val="accent1"/>
          </a:solidFill>
          <a:ln w="28575" cap="flat" cmpd="sng" algn="ctr">
            <a:solidFill>
              <a:srgbClr val="FF0000"/>
            </a:solidFill>
            <a:prstDash val="solid"/>
            <a:round/>
            <a:headEnd type="none" w="med" len="med"/>
            <a:tailEnd type="arrow"/>
          </a:ln>
          <a:effectLst>
            <a:outerShdw blurRad="63500" sx="102000" sy="102000" algn="ctr" rotWithShape="0">
              <a:prstClr val="black">
                <a:alpha val="40000"/>
              </a:prstClr>
            </a:outerShdw>
          </a:effectLst>
        </p:spPr>
      </p:cxnSp>
      <p:cxnSp>
        <p:nvCxnSpPr>
          <p:cNvPr id="13" name="Straight Arrow Connector 12"/>
          <p:cNvCxnSpPr/>
          <p:nvPr/>
        </p:nvCxnSpPr>
        <p:spPr bwMode="auto">
          <a:xfrm rot="5400000">
            <a:off x="5405043" y="4812715"/>
            <a:ext cx="264111" cy="72501"/>
          </a:xfrm>
          <a:prstGeom prst="straightConnector1">
            <a:avLst/>
          </a:prstGeom>
          <a:solidFill>
            <a:schemeClr val="accent1"/>
          </a:solidFill>
          <a:ln w="28575" cap="flat" cmpd="sng" algn="ctr">
            <a:solidFill>
              <a:srgbClr val="FF0000"/>
            </a:solidFill>
            <a:prstDash val="solid"/>
            <a:round/>
            <a:headEnd type="none" w="med" len="med"/>
            <a:tailEnd type="arrow"/>
          </a:ln>
          <a:effectLst>
            <a:outerShdw blurRad="63500" sx="102000" sy="102000" algn="ctr" rotWithShape="0">
              <a:prstClr val="black">
                <a:alpha val="40000"/>
              </a:prstClr>
            </a:outerShdw>
          </a:effectLst>
        </p:spPr>
      </p:cxnSp>
      <p:cxnSp>
        <p:nvCxnSpPr>
          <p:cNvPr id="17" name="Straight Arrow Connector 16"/>
          <p:cNvCxnSpPr/>
          <p:nvPr/>
        </p:nvCxnSpPr>
        <p:spPr bwMode="auto">
          <a:xfrm rot="16200000" flipH="1">
            <a:off x="5419285" y="5054816"/>
            <a:ext cx="212324" cy="38841"/>
          </a:xfrm>
          <a:prstGeom prst="straightConnector1">
            <a:avLst/>
          </a:prstGeom>
          <a:solidFill>
            <a:schemeClr val="accent1"/>
          </a:solidFill>
          <a:ln w="28575" cap="flat" cmpd="sng" algn="ctr">
            <a:solidFill>
              <a:srgbClr val="FF0000"/>
            </a:solidFill>
            <a:prstDash val="solid"/>
            <a:round/>
            <a:headEnd type="none" w="med" len="med"/>
            <a:tailEnd type="arrow"/>
          </a:ln>
          <a:effectLst>
            <a:outerShdw blurRad="63500" sx="102000" sy="102000" algn="ctr" rotWithShape="0">
              <a:prstClr val="black">
                <a:alpha val="40000"/>
              </a:prstClr>
            </a:outerShdw>
          </a:effectLst>
        </p:spPr>
      </p:cxnSp>
      <p:cxnSp>
        <p:nvCxnSpPr>
          <p:cNvPr id="9" name="Straight Arrow Connector 8"/>
          <p:cNvCxnSpPr/>
          <p:nvPr/>
        </p:nvCxnSpPr>
        <p:spPr bwMode="auto">
          <a:xfrm rot="5400000">
            <a:off x="4851900" y="3983162"/>
            <a:ext cx="1476560" cy="44019"/>
          </a:xfrm>
          <a:prstGeom prst="straightConnector1">
            <a:avLst/>
          </a:prstGeom>
          <a:solidFill>
            <a:schemeClr val="accent1"/>
          </a:solidFill>
          <a:ln w="28575" cap="flat" cmpd="sng" algn="ctr">
            <a:solidFill>
              <a:srgbClr val="FF0000"/>
            </a:solidFill>
            <a:prstDash val="solid"/>
            <a:round/>
            <a:headEnd type="none" w="med" len="med"/>
            <a:tailEnd type="arrow"/>
          </a:ln>
          <a:effectLst>
            <a:outerShdw blurRad="63500" sx="102000" sy="102000" algn="ctr" rotWithShape="0">
              <a:prstClr val="black">
                <a:alpha val="40000"/>
              </a:prstClr>
            </a:outerShdw>
          </a:effectLst>
        </p:spPr>
      </p:cxnSp>
      <p:cxnSp>
        <p:nvCxnSpPr>
          <p:cNvPr id="36" name="Straight Arrow Connector 35"/>
          <p:cNvCxnSpPr/>
          <p:nvPr/>
        </p:nvCxnSpPr>
        <p:spPr bwMode="auto">
          <a:xfrm rot="5400000">
            <a:off x="5465475" y="5181001"/>
            <a:ext cx="103298" cy="50307"/>
          </a:xfrm>
          <a:prstGeom prst="straightConnector1">
            <a:avLst/>
          </a:prstGeom>
          <a:solidFill>
            <a:schemeClr val="accent1"/>
          </a:solidFill>
          <a:ln w="28575" cap="flat" cmpd="sng" algn="ctr">
            <a:solidFill>
              <a:srgbClr val="FF0000"/>
            </a:solidFill>
            <a:prstDash val="solid"/>
            <a:round/>
            <a:headEnd type="none" w="med" len="med"/>
            <a:tailEnd type="arrow"/>
          </a:ln>
          <a:effectLst>
            <a:outerShdw blurRad="63500" sx="102000" sy="102000" algn="ctr" rotWithShape="0">
              <a:prstClr val="black">
                <a:alpha val="40000"/>
              </a:prstClr>
            </a:outerShdw>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1000"/>
                                        <p:tgtEl>
                                          <p:spTgt spid="9"/>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par>
                          <p:cTn id="16" fill="hold">
                            <p:stCondLst>
                              <p:cond delay="2500"/>
                            </p:stCondLst>
                            <p:childTnLst>
                              <p:par>
                                <p:cTn id="17" presetID="22" presetClass="entr" presetSubtype="1"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up)">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Funding (</a:t>
            </a:r>
            <a:r>
              <a:rPr lang="en-US" dirty="0" err="1" smtClean="0"/>
              <a:t>Jaroslav</a:t>
            </a:r>
            <a:r>
              <a:rPr lang="en-US" dirty="0" smtClean="0"/>
              <a:t>)</a:t>
            </a:r>
          </a:p>
          <a:p>
            <a:pPr lvl="1"/>
            <a:r>
              <a:rPr lang="en-US" dirty="0" smtClean="0"/>
              <a:t>Marie Curie Fellowship </a:t>
            </a:r>
            <a:br>
              <a:rPr lang="en-US" dirty="0" smtClean="0"/>
            </a:br>
            <a:r>
              <a:rPr lang="en-US" dirty="0" smtClean="0"/>
              <a:t>PIOF-GA-2008-221716</a:t>
            </a:r>
          </a:p>
          <a:p>
            <a:pPr>
              <a:buNone/>
            </a:pPr>
            <a:endParaRPr lang="en-US" dirty="0" smtClean="0"/>
          </a:p>
          <a:p>
            <a:r>
              <a:rPr lang="en-US" dirty="0" smtClean="0"/>
              <a:t>Speakers</a:t>
            </a:r>
          </a:p>
          <a:p>
            <a:pPr lvl="1"/>
            <a:r>
              <a:rPr lang="en-US" dirty="0" smtClean="0"/>
              <a:t>Marcos, Per, Eric, Michael, David, Anton</a:t>
            </a:r>
          </a:p>
          <a:p>
            <a:endParaRPr lang="en-US" dirty="0" smtClean="0"/>
          </a:p>
        </p:txBody>
      </p:sp>
      <p:pic>
        <p:nvPicPr>
          <p:cNvPr id="2050" name="Picture 2" descr="C:\devel\workspace\giperception\talk\Logo_Marie-Curie.jpg"/>
          <p:cNvPicPr>
            <a:picLocks noChangeAspect="1" noChangeArrowheads="1"/>
          </p:cNvPicPr>
          <p:nvPr/>
        </p:nvPicPr>
        <p:blipFill>
          <a:blip r:embed="rId2" cstate="print"/>
          <a:srcRect/>
          <a:stretch>
            <a:fillRect/>
          </a:stretch>
        </p:blipFill>
        <p:spPr bwMode="auto">
          <a:xfrm>
            <a:off x="4953000" y="1905000"/>
            <a:ext cx="1080493" cy="1047750"/>
          </a:xfrm>
          <a:prstGeom prst="rect">
            <a:avLst/>
          </a:prstGeom>
          <a:noFill/>
        </p:spPr>
      </p:pic>
      <p:pic>
        <p:nvPicPr>
          <p:cNvPr id="2052" name="Picture 4" descr="C:\devel\workspace\giperception\talk\Seventh_Framework_Programme_logo.png"/>
          <p:cNvPicPr>
            <a:picLocks noChangeAspect="1" noChangeArrowheads="1"/>
          </p:cNvPicPr>
          <p:nvPr/>
        </p:nvPicPr>
        <p:blipFill>
          <a:blip r:embed="rId3" cstate="print"/>
          <a:srcRect/>
          <a:stretch>
            <a:fillRect/>
          </a:stretch>
        </p:blipFill>
        <p:spPr bwMode="auto">
          <a:xfrm>
            <a:off x="6096000" y="1933692"/>
            <a:ext cx="1219200" cy="990810"/>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4400" b="1" dirty="0" smtClean="0"/>
              <a:t>Global Illumination </a:t>
            </a:r>
          </a:p>
          <a:p>
            <a:pPr algn="ctr">
              <a:buNone/>
            </a:pPr>
            <a:r>
              <a:rPr lang="en-US" sz="4400" b="1" dirty="0" smtClean="0"/>
              <a:t>Across Industries</a:t>
            </a:r>
          </a:p>
          <a:p>
            <a:pPr algn="ctr">
              <a:buNone/>
            </a:pPr>
            <a:endParaRPr lang="en-US" sz="2000" b="1" dirty="0" smtClean="0">
              <a:hlinkClick r:id="rId2"/>
            </a:endParaRPr>
          </a:p>
          <a:p>
            <a:pPr algn="ctr">
              <a:buNone/>
            </a:pPr>
            <a:r>
              <a:rPr lang="en-US" sz="2200" b="1" dirty="0" smtClean="0">
                <a:solidFill>
                  <a:schemeClr val="accent5">
                    <a:lumMod val="75000"/>
                  </a:schemeClr>
                </a:solidFill>
              </a:rPr>
              <a:t>http://www.graphics.cornell.edu/~jaroslav/gicourse2010</a:t>
            </a:r>
          </a:p>
          <a:p>
            <a:pPr algn="ctr">
              <a:buNone/>
            </a:pPr>
            <a:endParaRPr lang="en-US" b="1"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15129</TotalTime>
  <Words>422</Words>
  <Application>Microsoft Office PowerPoint</Application>
  <PresentationFormat>On-screen Show (4:3)</PresentationFormat>
  <Paragraphs>55</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Conclusions</vt:lpstr>
      <vt:lpstr>Film vs. game rendering</vt:lpstr>
      <vt:lpstr>Research challenges</vt:lpstr>
      <vt:lpstr>Research challenges</vt:lpstr>
      <vt:lpstr>Acknowledgements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Spherical Lights for Many-Light Rendering of Glossy Scenes</dc:title>
  <dc:creator>milos</dc:creator>
  <cp:lastModifiedBy>Jaroslav Krivanek</cp:lastModifiedBy>
  <cp:revision>2119</cp:revision>
  <dcterms:created xsi:type="dcterms:W3CDTF">2006-08-16T00:00:00Z</dcterms:created>
  <dcterms:modified xsi:type="dcterms:W3CDTF">2010-08-02T21:17:12Z</dcterms:modified>
</cp:coreProperties>
</file>