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Lst>
  <p:notesMasterIdLst>
    <p:notesMasterId r:id="rId25"/>
  </p:notesMasterIdLst>
  <p:handoutMasterIdLst>
    <p:handoutMasterId r:id="rId26"/>
  </p:handoutMasterIdLst>
  <p:sldIdLst>
    <p:sldId id="256" r:id="rId2"/>
    <p:sldId id="270" r:id="rId3"/>
    <p:sldId id="280" r:id="rId4"/>
    <p:sldId id="292" r:id="rId5"/>
    <p:sldId id="259" r:id="rId6"/>
    <p:sldId id="258" r:id="rId7"/>
    <p:sldId id="293" r:id="rId8"/>
    <p:sldId id="271" r:id="rId9"/>
    <p:sldId id="273" r:id="rId10"/>
    <p:sldId id="276" r:id="rId11"/>
    <p:sldId id="277" r:id="rId12"/>
    <p:sldId id="275" r:id="rId13"/>
    <p:sldId id="274" r:id="rId14"/>
    <p:sldId id="303" r:id="rId15"/>
    <p:sldId id="297" r:id="rId16"/>
    <p:sldId id="302" r:id="rId17"/>
    <p:sldId id="298" r:id="rId18"/>
    <p:sldId id="281" r:id="rId19"/>
    <p:sldId id="282" r:id="rId20"/>
    <p:sldId id="285" r:id="rId21"/>
    <p:sldId id="289" r:id="rId22"/>
    <p:sldId id="290" r:id="rId23"/>
    <p:sldId id="304"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66"/>
    <a:srgbClr val="CCFFFF"/>
    <a:srgbClr val="FF99FF"/>
    <a:srgbClr val="B1FF25"/>
    <a:srgbClr val="CCFF99"/>
    <a:srgbClr val="CCFFCC"/>
    <a:srgbClr val="009900"/>
    <a:srgbClr val="58EEE7"/>
    <a:srgbClr val="33CC33"/>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8" autoAdjust="0"/>
    <p:restoredTop sz="66571" autoAdjust="0"/>
  </p:normalViewPr>
  <p:slideViewPr>
    <p:cSldViewPr>
      <p:cViewPr varScale="1">
        <p:scale>
          <a:sx n="60" d="100"/>
          <a:sy n="60" d="100"/>
        </p:scale>
        <p:origin x="-1842" y="-96"/>
      </p:cViewPr>
      <p:guideLst>
        <p:guide orient="horz" pos="2160"/>
        <p:guide pos="2880"/>
      </p:guideLst>
    </p:cSldViewPr>
  </p:slideViewPr>
  <p:outlineViewPr>
    <p:cViewPr>
      <p:scale>
        <a:sx n="33" d="100"/>
        <a:sy n="33" d="100"/>
      </p:scale>
      <p:origin x="0" y="63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AE007FBB-DA74-4FAA-8CE5-AC61D6DDE7D3}" type="datetimeFigureOut">
              <a:rPr lang="cs-CZ" smtClean="0"/>
              <a:pPr/>
              <a:t>30.6.2009</a:t>
            </a:fld>
            <a:endParaRPr lang="cs-CZ"/>
          </a:p>
        </p:txBody>
      </p:sp>
      <p:sp>
        <p:nvSpPr>
          <p:cNvPr id="4" name="Zástupný symbol pro zápatí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CE15447-6E59-4461-8ADE-4CE7F23C599A}"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1"/>
          </a:xfrm>
          <a:prstGeom prst="rect">
            <a:avLst/>
          </a:prstGeom>
        </p:spPr>
        <p:txBody>
          <a:bodyPr vert="horz" lIns="94613" tIns="47306" rIns="94613" bIns="47306" rtlCol="0"/>
          <a:lstStyle>
            <a:lvl1pPr algn="l">
              <a:defRPr sz="1200"/>
            </a:lvl1pPr>
          </a:lstStyle>
          <a:p>
            <a:endParaRPr lang="en-US" dirty="0"/>
          </a:p>
        </p:txBody>
      </p:sp>
      <p:sp>
        <p:nvSpPr>
          <p:cNvPr id="3" name="Date Placeholder 2"/>
          <p:cNvSpPr>
            <a:spLocks noGrp="1"/>
          </p:cNvSpPr>
          <p:nvPr>
            <p:ph type="dt" idx="1"/>
          </p:nvPr>
        </p:nvSpPr>
        <p:spPr>
          <a:xfrm>
            <a:off x="4021294" y="0"/>
            <a:ext cx="3076364" cy="511731"/>
          </a:xfrm>
          <a:prstGeom prst="rect">
            <a:avLst/>
          </a:prstGeom>
        </p:spPr>
        <p:txBody>
          <a:bodyPr vert="horz" lIns="94613" tIns="47306" rIns="94613" bIns="47306" rtlCol="0"/>
          <a:lstStyle>
            <a:lvl1pPr algn="r">
              <a:defRPr sz="1200"/>
            </a:lvl1pPr>
          </a:lstStyle>
          <a:p>
            <a:fld id="{5FA7A704-9F1C-4FD3-85D1-57AF2D7FD0E8}" type="datetimeFigureOut">
              <a:rPr lang="en-US" smtClean="0"/>
              <a:pPr/>
              <a:t>6/30/2009</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13" tIns="47306" rIns="94613" bIns="47306" rtlCol="0" anchor="ctr"/>
          <a:lstStyle/>
          <a:p>
            <a:endParaRPr lang="en-US"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613" tIns="47306" rIns="94613" bIns="473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4" cy="511731"/>
          </a:xfrm>
          <a:prstGeom prst="rect">
            <a:avLst/>
          </a:prstGeom>
        </p:spPr>
        <p:txBody>
          <a:bodyPr vert="horz" lIns="94613" tIns="47306" rIns="94613" bIns="473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9721106"/>
            <a:ext cx="3076364" cy="511731"/>
          </a:xfrm>
          <a:prstGeom prst="rect">
            <a:avLst/>
          </a:prstGeom>
        </p:spPr>
        <p:txBody>
          <a:bodyPr vert="horz" lIns="94613" tIns="47306" rIns="94613" bIns="47306" rtlCol="0" anchor="b"/>
          <a:lstStyle>
            <a:lvl1pPr algn="r">
              <a:defRPr sz="1200"/>
            </a:lvl1pPr>
          </a:lstStyle>
          <a:p>
            <a:fld id="{F7EBFB8C-BBFF-4397-A51C-1E92596422A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Good morning ladies and gentlemen my name is VG and I would like to present you our paper Spatial Directional Radiance Caching. </a:t>
            </a:r>
            <a:endParaRPr lang="en-US"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generate </a:t>
            </a:r>
            <a:r>
              <a:rPr lang="en-US" sz="1200" i="1"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 random directions using BRDF importance sampling at point p. We map these directions to the phi/theta space and for each direction generated we collect nearby radiance samples stored in all the contributing records’ L-trees. If, otherwise, no radiance sample was found in any of the L-trees, we compute a new radiance sample by a ray casting. We place the ray origin of the radiance sample to the location of one of the contributing Ltree. Finally we insert the computed radiance sample into the Ltree for later reuse.</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to find nearby radiance samples? Given a direction </a:t>
            </a:r>
            <a:r>
              <a:rPr lang="en-US" sz="1200" kern="1200" dirty="0" err="1" smtClean="0">
                <a:solidFill>
                  <a:schemeClr val="tx1"/>
                </a:solidFill>
                <a:latin typeface="+mn-lt"/>
                <a:ea typeface="+mn-ea"/>
                <a:cs typeface="+mn-cs"/>
              </a:rPr>
              <a:t>w</a:t>
            </a:r>
            <a:r>
              <a:rPr lang="en-US" sz="1200" kern="1200" baseline="-25000" dirty="0" err="1" smtClean="0">
                <a:solidFill>
                  <a:schemeClr val="tx1"/>
                </a:solidFill>
                <a:latin typeface="+mn-lt"/>
                <a:ea typeface="+mn-ea"/>
                <a:cs typeface="+mn-cs"/>
              </a:rPr>
              <a:t>j</a:t>
            </a:r>
            <a:r>
              <a:rPr lang="en-US" sz="1200" b="1" kern="1200" baseline="30000" dirty="0" err="1" smtClean="0">
                <a:solidFill>
                  <a:schemeClr val="tx1"/>
                </a:solidFill>
                <a:latin typeface="+mn-lt"/>
                <a:ea typeface="+mn-ea"/>
                <a:cs typeface="+mn-cs"/>
              </a:rPr>
              <a:t>in</a:t>
            </a:r>
            <a:r>
              <a:rPr lang="en-US" sz="1200" kern="1200" dirty="0" smtClean="0">
                <a:solidFill>
                  <a:schemeClr val="tx1"/>
                </a:solidFill>
                <a:latin typeface="+mn-lt"/>
                <a:ea typeface="+mn-ea"/>
                <a:cs typeface="+mn-cs"/>
              </a:rPr>
              <a:t>, generated during BRDF importance sampling, and an L-tree, we use a range query to collect nearby radiance samples stored in the L-tree. The query radius </a:t>
            </a:r>
            <a:r>
              <a:rPr lang="en-US" sz="1200" i="1" kern="1200" dirty="0" smtClean="0">
                <a:solidFill>
                  <a:schemeClr val="tx1"/>
                </a:solidFill>
                <a:latin typeface="+mn-lt"/>
                <a:ea typeface="+mn-ea"/>
                <a:cs typeface="+mn-cs"/>
              </a:rPr>
              <a:t>r</a:t>
            </a:r>
            <a:r>
              <a:rPr lang="en-US" sz="1200" i="1" kern="1200" baseline="-25000" dirty="0" smtClean="0">
                <a:solidFill>
                  <a:schemeClr val="tx1"/>
                </a:solidFill>
                <a:latin typeface="+mn-lt"/>
                <a:ea typeface="+mn-ea"/>
                <a:cs typeface="+mn-cs"/>
              </a:rPr>
              <a:t>d</a:t>
            </a:r>
            <a:r>
              <a:rPr lang="en-US" sz="1200" kern="1200" dirty="0" smtClean="0">
                <a:solidFill>
                  <a:schemeClr val="tx1"/>
                </a:solidFill>
                <a:latin typeface="+mn-lt"/>
                <a:ea typeface="+mn-ea"/>
                <a:cs typeface="+mn-cs"/>
              </a:rPr>
              <a:t> is designed to adapt both to the number of rays M used for rendering and to the reflectance properties at p. In particular, the radius will be smaller around the peak of a glossy BRDF lobe and vice versa. Then we compute the directional weight for each radiance sample found.</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radiance samples collected in the previous step participate in the directional interpolation. We use the following weighted sums. Outer sum run over all the contributing L-trees. Inner sum runs over all radiance samples found in </a:t>
            </a:r>
            <a:r>
              <a:rPr lang="en-US" sz="1200" kern="1200" dirty="0" err="1" smtClean="0">
                <a:solidFill>
                  <a:schemeClr val="tx1"/>
                </a:solidFill>
                <a:latin typeface="+mn-lt"/>
                <a:ea typeface="+mn-ea"/>
                <a:cs typeface="+mn-cs"/>
              </a:rPr>
              <a:t>i-th</a:t>
            </a:r>
            <a:r>
              <a:rPr lang="en-US" sz="1200" kern="1200" dirty="0" smtClean="0">
                <a:solidFill>
                  <a:schemeClr val="tx1"/>
                </a:solidFill>
                <a:latin typeface="+mn-lt"/>
                <a:ea typeface="+mn-ea"/>
                <a:cs typeface="+mn-cs"/>
              </a:rPr>
              <a:t> L-tree. We use a product of the spatial and directional weights in the sums. That is different from the irradiance caching that take only the spatial weight. The weight value is the k-</a:t>
            </a:r>
            <a:r>
              <a:rPr lang="en-US" sz="1200" kern="1200" dirty="0" err="1" smtClean="0">
                <a:solidFill>
                  <a:schemeClr val="tx1"/>
                </a:solidFill>
                <a:latin typeface="+mn-lt"/>
                <a:ea typeface="+mn-ea"/>
                <a:cs typeface="+mn-cs"/>
              </a:rPr>
              <a:t>th</a:t>
            </a:r>
            <a:r>
              <a:rPr lang="en-US" sz="1200" kern="1200" dirty="0" smtClean="0">
                <a:solidFill>
                  <a:schemeClr val="tx1"/>
                </a:solidFill>
                <a:latin typeface="+mn-lt"/>
                <a:ea typeface="+mn-ea"/>
                <a:cs typeface="+mn-cs"/>
              </a:rPr>
              <a:t> radiance sample stored in </a:t>
            </a:r>
            <a:r>
              <a:rPr lang="en-US" sz="1200" kern="1200" dirty="0" err="1" smtClean="0">
                <a:solidFill>
                  <a:schemeClr val="tx1"/>
                </a:solidFill>
                <a:latin typeface="+mn-lt"/>
                <a:ea typeface="+mn-ea"/>
                <a:cs typeface="+mn-cs"/>
              </a:rPr>
              <a:t>i-th</a:t>
            </a:r>
            <a:r>
              <a:rPr lang="en-US" sz="1200" kern="1200" dirty="0" smtClean="0">
                <a:solidFill>
                  <a:schemeClr val="tx1"/>
                </a:solidFill>
                <a:latin typeface="+mn-lt"/>
                <a:ea typeface="+mn-ea"/>
                <a:cs typeface="+mn-cs"/>
              </a:rPr>
              <a:t> spatial L-tree. </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interpolated incoming radiance Lin-tilde is computed for each direction generated during BRDF importance sampling. The outgoing radiance at a point </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is estimated using biased Monte Carlo estimator. All the terms of the estimator were computed in the previous steps. For the sake of completeness we repeat that BRDF is the reflectance function and </a:t>
            </a:r>
            <a:r>
              <a:rPr lang="en-US" sz="1200" kern="1200" dirty="0" err="1" smtClean="0">
                <a:solidFill>
                  <a:schemeClr val="tx1"/>
                </a:solidFill>
                <a:latin typeface="+mn-lt"/>
                <a:ea typeface="+mn-ea"/>
                <a:cs typeface="+mn-cs"/>
              </a:rPr>
              <a:t>pdf</a:t>
            </a:r>
            <a:r>
              <a:rPr lang="en-US" sz="1200" kern="1200" dirty="0" smtClean="0">
                <a:solidFill>
                  <a:schemeClr val="tx1"/>
                </a:solidFill>
                <a:latin typeface="+mn-lt"/>
                <a:ea typeface="+mn-ea"/>
                <a:cs typeface="+mn-cs"/>
              </a:rPr>
              <a:t> is probability density function of the BRDF importance sampling.</a:t>
            </a:r>
            <a:endParaRPr lang="en-US" sz="1200" kern="1200" baseline="0" noProof="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section we show results of our algorithm. We compare our algorithm “Spatial Directional Radiance Caching, or SDRC” with the original radiance caching based on spherical harmonics, or SHRC, and with the Monte Carlo importance sampling. Finally we show an animation that reduces flickering artifacts.</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following figures show the RMS error produced by the SHRC and SDRC as a function of the surface finish. Columns of the table list a lobe exponent of modified </a:t>
            </a:r>
            <a:r>
              <a:rPr lang="en-US" sz="1200" kern="1200" dirty="0" err="1" smtClean="0">
                <a:solidFill>
                  <a:schemeClr val="tx1"/>
                </a:solidFill>
                <a:latin typeface="+mn-lt"/>
                <a:ea typeface="+mn-ea"/>
                <a:cs typeface="+mn-cs"/>
              </a:rPr>
              <a:t>Phong’s</a:t>
            </a:r>
            <a:r>
              <a:rPr lang="en-US" sz="1200" kern="1200" dirty="0" smtClean="0">
                <a:solidFill>
                  <a:schemeClr val="tx1"/>
                </a:solidFill>
                <a:latin typeface="+mn-lt"/>
                <a:ea typeface="+mn-ea"/>
                <a:cs typeface="+mn-cs"/>
              </a:rPr>
              <a:t> model, while the rows list the rendering method. There are the SHRC, SDRC and the reference images in the individual rows. We can see that the SHRC works well for a low lobe exponent. Importance sampling has no advantage compared with sampling the whole hemisphere. However, for higher exponents the SHRC blurs out the reflection or produces ringing artifacts. For higher quality images, it is necessary to take a higher number of SH coefficients and, also, a higher number of rays have to be casted. For the lobe exponents greater than 16 our algorithm performs better for equal time. </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slide our objective is compare the MC, SHRC and SDRC algorithms with reference image. All images were rendered with the global illumination effects up to the fourth bounce of indirect lighting. The first bounce was computed using the compared algorithms while photon map was used for the higher recursion level. MC importance sampling provides very noisy image. On the other hand SHRC suffers from ringing artifacts. They are visible in areas with high change of indirect lighting. The third image was rendered using our algorithm. It is more accurate then than the other ones.</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noProof="0" dirty="0" smtClean="0"/>
              <a:t>The following </a:t>
            </a:r>
            <a:r>
              <a:rPr lang="en-US" noProof="0" smtClean="0"/>
              <a:t>figures </a:t>
            </a:r>
            <a:r>
              <a:rPr lang="en-US" sz="1200" kern="1200" baseline="0" noProof="0" smtClean="0">
                <a:solidFill>
                  <a:schemeClr val="tx1"/>
                </a:solidFill>
                <a:latin typeface="+mn-lt"/>
                <a:ea typeface="+mn-ea"/>
                <a:cs typeface="+mn-cs"/>
              </a:rPr>
              <a:t>show </a:t>
            </a:r>
            <a:r>
              <a:rPr lang="en-US" sz="1200" kern="1200" baseline="0" noProof="0" dirty="0" smtClean="0">
                <a:solidFill>
                  <a:schemeClr val="tx1"/>
                </a:solidFill>
                <a:latin typeface="+mn-lt"/>
                <a:ea typeface="+mn-ea"/>
                <a:cs typeface="+mn-cs"/>
              </a:rPr>
              <a:t>the scalability of the rendering time to the number of directional rays N used. We use a scene with anisotropic glossy flamingos. The top images show the details of flamingo rendered using our algorithm. We can see that the rendering time spent for indirect lighting computation on glossy surfaces is directly proportional to N. Indirect lighting computation of the details took 6, 13 and 24 seconds respectively. In bottom images we show corresponding images rendered using the MC importance sampling in appropriately the same time.</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46130">
              <a:defRPr/>
            </a:pPr>
            <a:r>
              <a:rPr lang="en-US" sz="1200" kern="1200" dirty="0" smtClean="0">
                <a:solidFill>
                  <a:schemeClr val="tx1"/>
                </a:solidFill>
                <a:latin typeface="+mn-lt"/>
                <a:ea typeface="+mn-ea"/>
                <a:cs typeface="+mn-cs"/>
              </a:rPr>
              <a:t>We show an animation of the chess scene now. We render all frames independently of each other in the animation on the right. Note the flickering artifacts in places with highlights. We reuse the cache record computed in the previous frames for the animation on the left. Note the lower level of noise in this animation. Last animation shows side-by-side comparison with and without reusing of the cache records. </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discuss the use of the interpolation on glossy surfaces, supported materials and memory requirements of our algorithm. The idea of sparse illumination computation and interpolation elsewhere is based on the assumption that indirect illumination changes slowly on surfaces. However, for highly glossy surfaces the assumption is not the true. Therefore MC importance sampling can performs better than our algorithm for such reflection.</a:t>
            </a:r>
          </a:p>
          <a:p>
            <a:endParaRPr lang="cs-CZ"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second point, our algorithm supports spatially varying materials. However, a lot of sudden changes in material properties decrease efficiency of the algorithm due to continually update. Furthermore, spatial directional caching relies on the availability of sampling procedure for the BRDFs.</a:t>
            </a:r>
          </a:p>
          <a:p>
            <a:endParaRPr lang="cs-CZ"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Lastly, our algorithm requires about 2 times more memory than the SHRC. The memory requirements hold for the following settings which we used in our comparisons for equal time.</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46130">
              <a:defRPr/>
            </a:pPr>
            <a:r>
              <a:rPr lang="en-US" sz="1200" kern="1200" dirty="0" smtClean="0">
                <a:solidFill>
                  <a:schemeClr val="tx1"/>
                </a:solidFill>
                <a:latin typeface="+mn-lt"/>
                <a:ea typeface="+mn-ea"/>
                <a:cs typeface="+mn-cs"/>
              </a:rPr>
              <a:t>We propose a new approach for accelerated global illumination computation in the scenes with glossy surfaces. Some examples of such scenes are in the following figures. There are scenes with glossy chess pieces, glossy flamingos, a simple model of the Walt Disney Hall and the scene with dragons on the glossy varnished floor. Note the glossy reflection of small pieces on each other. Similarly you can see reflection of flamingos and so on. It is crucial to compute indirect illumination on glossy surfaces to capture these effects. It is the only way for obtaining realistic looking images.</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propose a new algorithm for indirect lighting computation on glossy surfaces. Our new caching algorithm outperforms the original radiance caching for scenes with shiny surfaces, where radiance caching produces blurring or banding artifacts. Furthermore our algorithm adapts automatically to the glossiness of surfaces. Compared to Monte Carlo importance sampling, our algorithm produces less noisy images in the same time. The main disadvantages of our algorithm are higher memory demands and potentially difficult parallelization due to the continual updates of cache records </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future work, we want to investigate the formalization of illumination coherence in the spatial and directional domains. In addition we would like to improve quality of animation.</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noProof="0" dirty="0" smtClean="0"/>
              <a:t>SDRC </a:t>
            </a:r>
            <a:r>
              <a:rPr lang="en-US" noProof="0" dirty="0" smtClean="0"/>
              <a:t>was implemented as a single plug-in into the physically based ray tracing system PBRT. </a:t>
            </a:r>
            <a:r>
              <a:rPr lang="en-US" sz="1200" kern="1200" dirty="0" smtClean="0">
                <a:solidFill>
                  <a:schemeClr val="tx1"/>
                </a:solidFill>
                <a:latin typeface="+mn-lt"/>
                <a:ea typeface="+mn-ea"/>
                <a:cs typeface="+mn-cs"/>
              </a:rPr>
              <a:t>Thanks for your attention. </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algorithm is a variant of illumination caching techniques. The seminal work in this area is irradiance caching proposed by Ward et al. It is based on the idea that the slowly varying indirect illumination term can be computed only at several locations in the scene, stored in the cache, and later used for fast interpolation. Some extensions of irradiance caching are work of </a:t>
            </a:r>
            <a:r>
              <a:rPr lang="en-US" sz="1200" kern="1200" dirty="0" err="1" smtClean="0">
                <a:solidFill>
                  <a:schemeClr val="tx1"/>
                </a:solidFill>
                <a:latin typeface="+mn-lt"/>
                <a:ea typeface="+mn-ea"/>
                <a:cs typeface="+mn-cs"/>
              </a:rPr>
              <a:t>Tabellion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Lamorlette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Brouillat</a:t>
            </a:r>
            <a:r>
              <a:rPr lang="en-US" sz="1200" kern="1200" dirty="0" smtClean="0">
                <a:solidFill>
                  <a:schemeClr val="tx1"/>
                </a:solidFill>
                <a:latin typeface="+mn-lt"/>
                <a:ea typeface="+mn-ea"/>
                <a:cs typeface="+mn-cs"/>
              </a:rPr>
              <a:t> et al., </a:t>
            </a:r>
            <a:r>
              <a:rPr lang="en-US" sz="1200" kern="1200" dirty="0" err="1" smtClean="0">
                <a:solidFill>
                  <a:schemeClr val="tx1"/>
                </a:solidFill>
                <a:latin typeface="+mn-lt"/>
                <a:ea typeface="+mn-ea"/>
                <a:cs typeface="+mn-cs"/>
              </a:rPr>
              <a:t>Arikan</a:t>
            </a:r>
            <a:r>
              <a:rPr lang="en-US" sz="1200" kern="1200" dirty="0" smtClean="0">
                <a:solidFill>
                  <a:schemeClr val="tx1"/>
                </a:solidFill>
                <a:latin typeface="+mn-lt"/>
                <a:ea typeface="+mn-ea"/>
                <a:cs typeface="+mn-cs"/>
              </a:rPr>
              <a:t> et al. 05 and etc. They modify the original algorithm in order to obtain faster and or more accurate estimation of indirect illumination. However, they work for diffuse illumination only. </a:t>
            </a:r>
            <a:r>
              <a:rPr lang="en-US" sz="1200" kern="1200" dirty="0" err="1" smtClean="0">
                <a:solidFill>
                  <a:schemeClr val="tx1"/>
                </a:solidFill>
                <a:latin typeface="+mn-lt"/>
                <a:ea typeface="+mn-ea"/>
                <a:cs typeface="+mn-cs"/>
              </a:rPr>
              <a:t>Křivánek</a:t>
            </a:r>
            <a:r>
              <a:rPr lang="en-US" sz="1200" kern="1200" dirty="0" smtClean="0">
                <a:solidFill>
                  <a:schemeClr val="tx1"/>
                </a:solidFill>
                <a:latin typeface="+mn-lt"/>
                <a:ea typeface="+mn-ea"/>
                <a:cs typeface="+mn-cs"/>
              </a:rPr>
              <a:t> et al. modify the original algorithm to include the support for caching on low-glossy surfaces. Our objective is account higher-frequency surfaces too.</a:t>
            </a:r>
            <a:r>
              <a:rPr lang="en-US" sz="1200" b="1" kern="1200" dirty="0" smtClean="0">
                <a:solidFill>
                  <a:schemeClr val="tx1"/>
                </a:solidFill>
                <a:latin typeface="+mn-lt"/>
                <a:ea typeface="+mn-ea"/>
                <a:cs typeface="+mn-cs"/>
              </a:rPr>
              <a:t> </a:t>
            </a:r>
            <a:endParaRPr lang="en-US" b="1"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major limitation of radiance caching consists of the uniform sampling of full hemisphere used to estimate incoming radiance. Sampling the rays outside the lobe of a glossy BRDF, however, produce wasted effort. Other limitation is that the algorithm can be applied on low frequency surfaces. Moreover it needs to maintain the precomputed representations of the scene BRDFs in spherical harmonics. We would like to avoid these limitations as we will explain in the following slides.</a:t>
            </a:r>
            <a:endParaRPr lang="en-US" noProof="0"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an overview of our method. First we describe a caching scheme and caches structure. Then we describe each individual steps (New record computation, Spatial / Directional Interpolation, Outgoing radiance computation) more precisely. Finally we present results and summarize our contribution.</a:t>
            </a:r>
            <a:endParaRPr lang="cs-CZ"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 me show you briefly how the algorithm works. Suppose we would like to compute outgoing radiance at point p1. We query the spatial cache to see if there are some nearby records available for interpolation. The cache is empty so we must evaluate a new cache record. We generate random directions using BRDF importance sampling. We compute incoming radiance for each direction by ray casting. We use a photon map to estimate the incoming radiance. We project these directions to a normalize phi-theta space. We store the directions in a hierarchical data structure. Note that each direction in the data structure is assigned a radiance value. The data structure is then store into the spatial cache as a single record. Finally we evaluate the outgoing radiance using a Monte Carlo estimator.</a:t>
            </a:r>
            <a:endParaRPr lang="cs-CZ"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Now we would like to compute an outgoing radiance at point p2. We query the spatial cache if there are some nearby records available. The query is succeeds for now and we obtain the record. We generate random directions using BRDF importance sampling as before. But instead of computing the incoming radiance for these directions by ray casting, we try to find close radiance sample stored in the data structure and possibly reuse it. If no suitable radiance sample is available for a given direction, we shoot a ray to obtain a new radiance sample and update the L-tree. Finally we evaluate the outgoing radiance using interpolation.</a:t>
            </a:r>
            <a:endParaRPr lang="cs-CZ"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7EBFB8C-BBFF-4397-A51C-1E92596422A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Since we use non-uniform sampling to create cache records, we need a representation for the incoming radiance that offers directional localization. This is why spherical harmonics are not an option. Wavelets do offer such directional localization. But the rotation matrices require a lot of memory for a reasonable directional resolution. Our choice is, therefore, to retain the individual radiance samples in spatial domain and organize them in a </a:t>
            </a:r>
            <a:r>
              <a:rPr lang="en-US" sz="1200" kern="1200" dirty="0" err="1" smtClean="0">
                <a:solidFill>
                  <a:schemeClr val="tx1"/>
                </a:solidFill>
                <a:latin typeface="+mn-lt"/>
                <a:ea typeface="+mn-ea"/>
                <a:cs typeface="+mn-cs"/>
              </a:rPr>
              <a:t>kdtree</a:t>
            </a:r>
            <a:r>
              <a:rPr lang="en-US"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is a spatial cache contacting three records in the figure. Each record represents incoming radiances in phi-theta space using a kd-tree. All the records are organized in an octree similar to the original irradiance caching. The sphere around the records represents the zone of influence of the records.</a:t>
            </a:r>
            <a:endParaRPr lang="cs-CZ" dirty="0"/>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create a new spatial record, we first generate N random directions using BRDF importance sampling. We compute incoming radiance for each direction by ray casting. We then map these samples from the sphere to a phi/theta space. We use a </a:t>
            </a:r>
            <a:r>
              <a:rPr lang="en-US" sz="1200" kern="1200" dirty="0" err="1" smtClean="0">
                <a:solidFill>
                  <a:schemeClr val="tx1"/>
                </a:solidFill>
                <a:latin typeface="+mn-lt"/>
                <a:ea typeface="+mn-ea"/>
                <a:cs typeface="+mn-cs"/>
              </a:rPr>
              <a:t>paraboloid</a:t>
            </a:r>
            <a:r>
              <a:rPr lang="en-US" sz="1200" kern="1200" dirty="0" smtClean="0">
                <a:solidFill>
                  <a:schemeClr val="tx1"/>
                </a:solidFill>
                <a:latin typeface="+mn-lt"/>
                <a:ea typeface="+mn-ea"/>
                <a:cs typeface="+mn-cs"/>
              </a:rPr>
              <a:t> mapping which has a low distortion and fast analytical transform. We construct a kd-tree, or L-tree, over the radiance samples. The record computation is completed by inserting the whole L-tree into the spatial cache.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to interpolate the incoming radiance? Suppose that we would like to compute outgoing radiance at point </a:t>
            </a:r>
            <a:r>
              <a:rPr lang="en-US" sz="1200" b="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We start by query the spatial cache if there are some nearby records available for interpolation. We assume that we get the two records for our illustration. The definition of the set of the records used for interpolation is borrowed from the original radiance caching algorithm. Similarly we compute spatial weights for the records. Next we continue by a directional interpolation.</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F7EBFB8C-BBFF-4397-A51C-1E92596422A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Title 13"/>
          <p:cNvSpPr>
            <a:spLocks noGrp="1"/>
          </p:cNvSpPr>
          <p:nvPr>
            <p:ph type="ctrTitle"/>
          </p:nvPr>
        </p:nvSpPr>
        <p:spPr>
          <a:xfrm>
            <a:off x="857224" y="435936"/>
            <a:ext cx="7985024" cy="1472184"/>
          </a:xfrm>
        </p:spPr>
        <p:txBody>
          <a:bodyPr anchor="b"/>
          <a:lstStyle>
            <a:lvl1pPr algn="l">
              <a:defRPr/>
            </a:lvl1pPr>
            <a:extLst/>
          </a:lstStyle>
          <a:p>
            <a:r>
              <a:rPr lang="cs-CZ" noProof="1" smtClean="0"/>
              <a:t>Klepnutím lze upravit styl předlohy nadpisů.</a:t>
            </a:r>
            <a:endParaRPr lang="en-US" dirty="0"/>
          </a:p>
        </p:txBody>
      </p:sp>
      <p:sp>
        <p:nvSpPr>
          <p:cNvPr id="22" name="Subtitle 21"/>
          <p:cNvSpPr>
            <a:spLocks noGrp="1"/>
          </p:cNvSpPr>
          <p:nvPr>
            <p:ph type="subTitle" idx="1"/>
          </p:nvPr>
        </p:nvSpPr>
        <p:spPr>
          <a:xfrm>
            <a:off x="857224" y="1850064"/>
            <a:ext cx="7981976"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cs-CZ" noProof="1" smtClean="0"/>
              <a:t>Klepnutím lze upravit styl předlohy podnadpisů.</a:t>
            </a:r>
            <a:endParaRPr lang="en-US" dirty="0"/>
          </a:p>
        </p:txBody>
      </p:sp>
      <p:sp>
        <p:nvSpPr>
          <p:cNvPr id="7" name="Date Placeholder 6"/>
          <p:cNvSpPr>
            <a:spLocks noGrp="1"/>
          </p:cNvSpPr>
          <p:nvPr>
            <p:ph type="dt" sz="half" idx="10"/>
          </p:nvPr>
        </p:nvSpPr>
        <p:spPr/>
        <p:txBody>
          <a:bodyPr/>
          <a:lstStyle>
            <a:extLst/>
          </a:lstStyle>
          <a:p>
            <a:fld id="{94DBFC22-1D98-41F5-A139-7E1AFC62F591}" type="datetime1">
              <a:rPr lang="en-US" smtClean="0"/>
              <a:pPr/>
              <a:t>6/30/2009</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990B41CA-569D-40E7-8E58-026C0338B2C8}" type="slidenum">
              <a:rPr lang="en-US" smtClean="0"/>
              <a:pPr/>
              <a:t>‹#›</a:t>
            </a:fld>
            <a:endParaRPr lang="en-US" dirty="0"/>
          </a:p>
        </p:txBody>
      </p:sp>
      <p:sp>
        <p:nvSpPr>
          <p:cNvPr id="8" name="Oval 7"/>
          <p:cNvSpPr/>
          <p:nvPr/>
        </p:nvSpPr>
        <p:spPr>
          <a:xfrm>
            <a:off x="428596"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p>
        </p:txBody>
      </p:sp>
      <p:sp>
        <p:nvSpPr>
          <p:cNvPr id="9" name="Oval 8"/>
          <p:cNvSpPr/>
          <p:nvPr/>
        </p:nvSpPr>
        <p:spPr>
          <a:xfrm>
            <a:off x="578902"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extLst/>
          </a:lstStyle>
          <a:p>
            <a:fld id="{DF54D0EB-7251-463D-9BEE-A097D3A17B3A}" type="datetime1">
              <a:rPr lang="en-US" smtClean="0"/>
              <a:pPr/>
              <a:t>6/30/2009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extLst/>
          </a:lstStyle>
          <a:p>
            <a:fld id="{97F99492-9C3C-4156-90C6-1C67CEE760A9}" type="datetime1">
              <a:rPr lang="en-US" smtClean="0"/>
              <a:pPr/>
              <a:t>6/30/2009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cs-CZ" smtClean="0"/>
              <a:t>Klepnutím lze upravit styl předlohy nadpisů.</a:t>
            </a:r>
            <a:endParaRPr lang="en-US"/>
          </a:p>
        </p:txBody>
      </p:sp>
      <p:sp>
        <p:nvSpPr>
          <p:cNvPr id="3" name="Content Placeholder 2"/>
          <p:cNvSpPr>
            <a:spLocks noGrp="1"/>
          </p:cNvSpPr>
          <p:nvPr>
            <p:ph idx="1"/>
          </p:nvPr>
        </p:nvSpPr>
        <p:spPr/>
        <p:txBody>
          <a:bodyPr/>
          <a:lstStyle>
            <a:extLst/>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10"/>
          </p:nvPr>
        </p:nvSpPr>
        <p:spPr/>
        <p:txBody>
          <a:bodyPr/>
          <a:lstStyle>
            <a:extLst/>
          </a:lstStyle>
          <a:p>
            <a:fld id="{85B12050-6FA3-41B1-9AC5-FE87D7E74A5F}" type="datetime1">
              <a:rPr lang="en-US" smtClean="0"/>
              <a:pPr/>
              <a:t>6/30/2009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lvl1pPr>
              <a:defRPr sz="1800"/>
            </a:lvl1pPr>
            <a:extLst/>
          </a:lstStyle>
          <a:p>
            <a:fld id="{990B41CA-569D-40E7-8E58-026C0338B2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cs-CZ" smtClean="0"/>
              <a:t>Klepnutím lze upravit styl předlohy nadpisů.</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cs-CZ" smtClean="0"/>
              <a:t>Klepnutím lze upravit styly předlohy textu.</a:t>
            </a:r>
          </a:p>
        </p:txBody>
      </p:sp>
      <p:sp>
        <p:nvSpPr>
          <p:cNvPr id="4" name="Date Placeholder 3"/>
          <p:cNvSpPr>
            <a:spLocks noGrp="1"/>
          </p:cNvSpPr>
          <p:nvPr>
            <p:ph type="dt" sz="half" idx="10"/>
          </p:nvPr>
        </p:nvSpPr>
        <p:spPr/>
        <p:txBody>
          <a:bodyPr/>
          <a:lstStyle>
            <a:extLst/>
          </a:lstStyle>
          <a:p>
            <a:fld id="{07C32682-D885-4DEC-80E2-6B5F8DF209D3}" type="datetime1">
              <a:rPr lang="en-US" smtClean="0"/>
              <a:pPr/>
              <a:t>6/30/2009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 name="Title 1"/>
          <p:cNvSpPr>
            <a:spLocks noGrp="1"/>
          </p:cNvSpPr>
          <p:nvPr>
            <p:ph type="title"/>
          </p:nvPr>
        </p:nvSpPr>
        <p:spPr>
          <a:xfrm>
            <a:off x="1435608" y="274320"/>
            <a:ext cx="7498080" cy="1143000"/>
          </a:xfrm>
        </p:spPr>
        <p:txBody>
          <a:bodyPr/>
          <a:lstStyle>
            <a:extLst/>
          </a:lstStyle>
          <a:p>
            <a:r>
              <a:rPr lang="cs-CZ" smtClean="0"/>
              <a:t>Klepnutím lze upravit styl předlohy nadpisů.</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extLst/>
          </a:lstStyle>
          <a:p>
            <a:fld id="{3CB15213-2855-4E10-B8C3-D6EE23E5443A}" type="datetime1">
              <a:rPr lang="en-US" smtClean="0"/>
              <a:pPr/>
              <a:t>6/30/2009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90B41CA-569D-40E7-8E58-026C0338B2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lang="cs-CZ" smtClean="0"/>
              <a:t>Klepnutím lze upravit styl předlohy nadpisů.</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cs-CZ" smtClean="0"/>
              <a:t>Klepnutím lze upravit styly předlohy textu.</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cs-CZ" smtClean="0"/>
              <a:t>Klepnutím lze upravit styly předlohy textu.</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extLst/>
          </a:lstStyle>
          <a:p>
            <a:fld id="{7779B64E-04ED-461F-BF45-764CAF86F199}" type="datetime1">
              <a:rPr lang="en-US" smtClean="0"/>
              <a:pPr/>
              <a:t>6/30/2009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90B41CA-569D-40E7-8E58-026C0338B2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lang="cs-CZ" smtClean="0"/>
              <a:t>Klepnutím lze upravit styl předlohy nadpisů.</a:t>
            </a:r>
            <a:endParaRPr lang="en-US" dirty="0"/>
          </a:p>
        </p:txBody>
      </p:sp>
      <p:sp>
        <p:nvSpPr>
          <p:cNvPr id="3" name="Date Placeholder 2"/>
          <p:cNvSpPr>
            <a:spLocks noGrp="1"/>
          </p:cNvSpPr>
          <p:nvPr>
            <p:ph type="dt" sz="half" idx="10"/>
          </p:nvPr>
        </p:nvSpPr>
        <p:spPr/>
        <p:txBody>
          <a:bodyPr/>
          <a:lstStyle>
            <a:extLst/>
          </a:lstStyle>
          <a:p>
            <a:fld id="{EA667395-92E7-4423-A46C-69CC5B40BF9E}" type="datetime1">
              <a:rPr lang="en-US" smtClean="0"/>
              <a:pPr/>
              <a:t>6/30/2009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90B41CA-569D-40E7-8E58-026C0338B2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 name="Date Placeholder 1"/>
          <p:cNvSpPr>
            <a:spLocks noGrp="1"/>
          </p:cNvSpPr>
          <p:nvPr>
            <p:ph type="dt" sz="half" idx="10"/>
          </p:nvPr>
        </p:nvSpPr>
        <p:spPr/>
        <p:txBody>
          <a:bodyPr/>
          <a:lstStyle>
            <a:extLst/>
          </a:lstStyle>
          <a:p>
            <a:fld id="{CA43DA2D-904E-46F9-8DB0-2C0E3986E725}" type="datetime1">
              <a:rPr lang="en-US" smtClean="0"/>
              <a:pPr/>
              <a:t>6/30/2009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990B41CA-569D-40E7-8E58-026C0338B2C8}"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cs-CZ" smtClean="0"/>
              <a:t>Klepnutím lze upravit styl předlohy nadpisů.</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cs-CZ" smtClean="0"/>
              <a:t>Klepnutím lze upravit styly předlohy textu.</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extLst/>
          </a:lstStyle>
          <a:p>
            <a:fld id="{0911DA38-C2CE-404A-AD67-D31F51B2404D}" type="datetime1">
              <a:rPr lang="en-US" smtClean="0"/>
              <a:pPr/>
              <a:t>6/30/2009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90B41CA-569D-40E7-8E58-026C0338B2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cs-CZ" smtClean="0"/>
              <a:t>Klepnutím lze upravit styl předlohy nadpisů.</a:t>
            </a:r>
            <a:endParaRPr lang="en-US" dirty="0"/>
          </a:p>
        </p:txBody>
      </p:sp>
      <p:sp>
        <p:nvSpPr>
          <p:cNvPr id="5" name="Date Placeholder 4"/>
          <p:cNvSpPr>
            <a:spLocks noGrp="1"/>
          </p:cNvSpPr>
          <p:nvPr>
            <p:ph type="dt" sz="half" idx="10"/>
          </p:nvPr>
        </p:nvSpPr>
        <p:spPr/>
        <p:txBody>
          <a:bodyPr/>
          <a:lstStyle>
            <a:extLst/>
          </a:lstStyle>
          <a:p>
            <a:fld id="{BBAD1AE4-721D-4646-ABB8-ABB5F7023783}" type="datetime1">
              <a:rPr lang="en-US" smtClean="0"/>
              <a:pPr/>
              <a:t>6/30/2009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90B41CA-569D-40E7-8E58-026C0338B2C8}"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dirty="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cs-CZ" dirty="0" smtClean="0"/>
              <a:t>Klepnutím na ikonu přidáte obrázek.</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642911" y="-54"/>
            <a:ext cx="850109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 name="Title Placeholder 4"/>
          <p:cNvSpPr>
            <a:spLocks noGrp="1"/>
          </p:cNvSpPr>
          <p:nvPr>
            <p:ph type="title"/>
          </p:nvPr>
        </p:nvSpPr>
        <p:spPr>
          <a:xfrm>
            <a:off x="857224" y="274638"/>
            <a:ext cx="8076464" cy="582594"/>
          </a:xfrm>
          <a:prstGeom prst="rect">
            <a:avLst/>
          </a:prstGeom>
        </p:spPr>
        <p:txBody>
          <a:bodyPr anchor="ctr">
            <a:normAutofit/>
          </a:bodyPr>
          <a:lstStyle>
            <a:extLst/>
          </a:lstStyle>
          <a:p>
            <a:r>
              <a:rPr lang="cs-CZ" noProof="1" smtClean="0"/>
              <a:t>Klepnutím lze upravit styl předlohy nadpisů.</a:t>
            </a:r>
            <a:endParaRPr lang="en-US" dirty="0"/>
          </a:p>
        </p:txBody>
      </p:sp>
      <p:sp>
        <p:nvSpPr>
          <p:cNvPr id="9" name="Text Placeholder 8"/>
          <p:cNvSpPr>
            <a:spLocks noGrp="1"/>
          </p:cNvSpPr>
          <p:nvPr>
            <p:ph type="body" idx="1"/>
          </p:nvPr>
        </p:nvSpPr>
        <p:spPr>
          <a:xfrm>
            <a:off x="857224" y="1000108"/>
            <a:ext cx="8076464" cy="5248292"/>
          </a:xfrm>
          <a:prstGeom prst="rect">
            <a:avLst/>
          </a:prstGeom>
        </p:spPr>
        <p:txBody>
          <a:bodyPr>
            <a:normAutofit/>
          </a:bodyPr>
          <a:lstStyle>
            <a:extLst/>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endParaRPr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lgn="r"/>
            <a:fld id="{7F91F4B1-1EC5-436A-A532-EF3CA34292CC}" type="datetime1">
              <a:rPr lang="en-US" smtClean="0"/>
              <a:pPr algn="r"/>
              <a:t>6/30/2009</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42834" y="6310336"/>
            <a:ext cx="457200" cy="476250"/>
          </a:xfrm>
          <a:prstGeom prst="rect">
            <a:avLst/>
          </a:prstGeom>
        </p:spPr>
        <p:txBody>
          <a:bodyPr anchor="b"/>
          <a:lstStyle>
            <a:lvl1pPr algn="ctr">
              <a:defRPr sz="1800">
                <a:solidFill>
                  <a:schemeClr val="bg2">
                    <a:shade val="50000"/>
                    <a:satMod val="200000"/>
                  </a:schemeClr>
                </a:solidFill>
                <a:effectLst/>
              </a:defRPr>
            </a:lvl1pPr>
            <a:extLst/>
          </a:lstStyle>
          <a:p>
            <a:fld id="{990B41CA-569D-40E7-8E58-026C0338B2C8}" type="slidenum">
              <a:rPr lang="en-US" smtClean="0"/>
              <a:pPr/>
              <a:t>‹#›</a:t>
            </a:fld>
            <a:endParaRPr lang="en-US" dirty="0">
              <a:solidFill>
                <a:schemeClr val="bg2">
                  <a:shade val="50000"/>
                </a:schemeClr>
              </a:solidFill>
            </a:endParaRPr>
          </a:p>
        </p:txBody>
      </p:sp>
      <p:sp>
        <p:nvSpPr>
          <p:cNvPr id="15" name="Rectangle 14"/>
          <p:cNvSpPr/>
          <p:nvPr/>
        </p:nvSpPr>
        <p:spPr bwMode="invGray">
          <a:xfrm>
            <a:off x="571472"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cxnSp>
        <p:nvCxnSpPr>
          <p:cNvPr id="14" name="Přímá spojovací čára 13"/>
          <p:cNvCxnSpPr/>
          <p:nvPr userDrawn="1"/>
        </p:nvCxnSpPr>
        <p:spPr>
          <a:xfrm>
            <a:off x="714348" y="928670"/>
            <a:ext cx="8286808" cy="1588"/>
          </a:xfrm>
          <a:prstGeom prst="line">
            <a:avLst/>
          </a:prstGeom>
          <a:ln w="63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sz="32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video" Target="file:///C:\Dizertacni%20projekt\Prezentation\videos\video_SideBySideOUT.avi" TargetMode="External"/><Relationship Id="rId7" Type="http://schemas.openxmlformats.org/officeDocument/2006/relationships/image" Target="../media/image39.png"/><Relationship Id="rId2" Type="http://schemas.openxmlformats.org/officeDocument/2006/relationships/video" Target="file:///C:\Dizertacni%20projekt\Prezentation\videos\video_WithReusingOUT.avi" TargetMode="External"/><Relationship Id="rId1" Type="http://schemas.openxmlformats.org/officeDocument/2006/relationships/video" Target="file:///C:\Dizertacni%20projekt\Prezentation\videos\video_NoReusingOUT.avi" TargetMode="External"/><Relationship Id="rId6" Type="http://schemas.openxmlformats.org/officeDocument/2006/relationships/image" Target="../media/image38.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image" Target="../media/image16.jpeg"/><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image" Target="../media/image15.png"/><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jpeg"/><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170866"/>
            <a:ext cx="7985024" cy="1472184"/>
          </a:xfrm>
        </p:spPr>
        <p:txBody>
          <a:bodyPr/>
          <a:lstStyle/>
          <a:p>
            <a:pPr algn="ctr"/>
            <a:r>
              <a:rPr lang="en-US"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Spatial Directional Radiance Caching</a:t>
            </a:r>
            <a:endParaRPr lang="en-US" dirty="0"/>
          </a:p>
        </p:txBody>
      </p:sp>
      <p:sp>
        <p:nvSpPr>
          <p:cNvPr id="3" name="Subtitle 2"/>
          <p:cNvSpPr>
            <a:spLocks noGrp="1"/>
          </p:cNvSpPr>
          <p:nvPr>
            <p:ph type="subTitle" idx="1"/>
          </p:nvPr>
        </p:nvSpPr>
        <p:spPr>
          <a:xfrm>
            <a:off x="1357290" y="1785926"/>
            <a:ext cx="6929486" cy="4793646"/>
          </a:xfrm>
        </p:spPr>
        <p:txBody>
          <a:bodyPr>
            <a:normAutofit/>
          </a:bodyPr>
          <a:lstStyle/>
          <a:p>
            <a:pPr algn="ctr"/>
            <a:r>
              <a:rPr lang="en-US" b="1" dirty="0" smtClean="0"/>
              <a:t>Václav Gassenbauer</a:t>
            </a:r>
          </a:p>
          <a:p>
            <a:pPr algn="ctr"/>
            <a:r>
              <a:rPr lang="en-US" dirty="0" smtClean="0"/>
              <a:t>Czech Technical University in Prague</a:t>
            </a:r>
          </a:p>
          <a:p>
            <a:pPr algn="ctr"/>
            <a:endParaRPr lang="en-US" dirty="0" smtClean="0"/>
          </a:p>
          <a:p>
            <a:pPr algn="ctr"/>
            <a:r>
              <a:rPr lang="en-US" b="1" dirty="0" smtClean="0"/>
              <a:t>Jaroslav Křivánek</a:t>
            </a:r>
          </a:p>
          <a:p>
            <a:pPr algn="ctr"/>
            <a:r>
              <a:rPr lang="en-US" dirty="0" smtClean="0"/>
              <a:t>Cornell University</a:t>
            </a:r>
            <a:br>
              <a:rPr lang="en-US" dirty="0" smtClean="0"/>
            </a:br>
            <a:endParaRPr lang="en-US" dirty="0" smtClean="0"/>
          </a:p>
          <a:p>
            <a:pPr algn="ctr"/>
            <a:r>
              <a:rPr lang="en-US" b="1" dirty="0" smtClean="0"/>
              <a:t>Kadi Bouatouch</a:t>
            </a:r>
          </a:p>
          <a:p>
            <a:pPr algn="ctr"/>
            <a:r>
              <a:rPr lang="en-US" dirty="0" smtClean="0"/>
              <a:t>IRISA / INRIA Rennes</a:t>
            </a:r>
            <a:endParaRPr lang="en-US" b="1" dirty="0" smtClean="0"/>
          </a:p>
          <a:p>
            <a:pPr algn="ctr"/>
            <a:endParaRPr lang="en-US" dirty="0" smtClean="0"/>
          </a:p>
          <a:p>
            <a:pPr algn="ctr"/>
            <a:endParaRPr lang="en-US" dirty="0"/>
          </a:p>
        </p:txBody>
      </p:sp>
      <p:sp>
        <p:nvSpPr>
          <p:cNvPr id="7" name="Zástupný symbol pro číslo snímku 6"/>
          <p:cNvSpPr>
            <a:spLocks noGrp="1"/>
          </p:cNvSpPr>
          <p:nvPr>
            <p:ph type="sldNum" sz="quarter" idx="12"/>
          </p:nvPr>
        </p:nvSpPr>
        <p:spPr/>
        <p:txBody>
          <a:bodyPr/>
          <a:lstStyle/>
          <a:p>
            <a:fld id="{990B41CA-569D-40E7-8E58-026C0338B2C8}" type="slidenum">
              <a:rPr lang="en-US" smtClean="0"/>
              <a:pPr/>
              <a:t>1</a:t>
            </a:fld>
            <a:endParaRPr lang="en-US" dirty="0"/>
          </a:p>
        </p:txBody>
      </p:sp>
      <p:pic>
        <p:nvPicPr>
          <p:cNvPr id="13317" name="Picture 5" descr="C:\Dizertacni projekt\Loga\CornellUniversity.jpg"/>
          <p:cNvPicPr>
            <a:picLocks noChangeAspect="1" noChangeArrowheads="1"/>
          </p:cNvPicPr>
          <p:nvPr/>
        </p:nvPicPr>
        <p:blipFill>
          <a:blip r:embed="rId4"/>
          <a:srcRect/>
          <a:stretch>
            <a:fillRect/>
          </a:stretch>
        </p:blipFill>
        <p:spPr bwMode="auto">
          <a:xfrm>
            <a:off x="6237398" y="5786454"/>
            <a:ext cx="906323" cy="846138"/>
          </a:xfrm>
          <a:prstGeom prst="rect">
            <a:avLst/>
          </a:prstGeom>
          <a:noFill/>
        </p:spPr>
      </p:pic>
      <p:graphicFrame>
        <p:nvGraphicFramePr>
          <p:cNvPr id="13320" name="Object 8"/>
          <p:cNvGraphicFramePr>
            <a:graphicFrameLocks noChangeAspect="1"/>
          </p:cNvGraphicFramePr>
          <p:nvPr/>
        </p:nvGraphicFramePr>
        <p:xfrm>
          <a:off x="7429520" y="6081738"/>
          <a:ext cx="1412075" cy="255571"/>
        </p:xfrm>
        <a:graphic>
          <a:graphicData uri="http://schemas.openxmlformats.org/presentationml/2006/ole">
            <p:oleObj spid="_x0000_s13320" name="Acrobat Document" r:id="rId5" imgW="10791668" imgH="1952266" progId="AcroExch.Document.7">
              <p:embed/>
            </p:oleObj>
          </a:graphicData>
        </a:graphic>
      </p:graphicFrame>
      <p:graphicFrame>
        <p:nvGraphicFramePr>
          <p:cNvPr id="13322" name="Object 10"/>
          <p:cNvGraphicFramePr>
            <a:graphicFrameLocks noChangeAspect="1"/>
          </p:cNvGraphicFramePr>
          <p:nvPr/>
        </p:nvGraphicFramePr>
        <p:xfrm>
          <a:off x="4929189" y="5821386"/>
          <a:ext cx="1022411" cy="776275"/>
        </p:xfrm>
        <a:graphic>
          <a:graphicData uri="http://schemas.openxmlformats.org/presentationml/2006/ole">
            <p:oleObj spid="_x0000_s13322" name="Acrobat Document" r:id="rId6" imgW="2571750" imgH="1952266" progId="AcroExch.Document.7">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Directional Interpolation</a:t>
            </a:r>
            <a:endParaRPr lang="cs-CZ" dirty="0"/>
          </a:p>
        </p:txBody>
      </p:sp>
      <p:sp>
        <p:nvSpPr>
          <p:cNvPr id="7" name="Freeform 38"/>
          <p:cNvSpPr>
            <a:spLocks/>
          </p:cNvSpPr>
          <p:nvPr/>
        </p:nvSpPr>
        <p:spPr bwMode="auto">
          <a:xfrm>
            <a:off x="2869134" y="1214422"/>
            <a:ext cx="1143290" cy="1074952"/>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 name="connsiteX0" fmla="*/ 23 w 1158"/>
              <a:gd name="connsiteY0" fmla="*/ 577 h 577"/>
              <a:gd name="connsiteX1" fmla="*/ 476 w 1158"/>
              <a:gd name="connsiteY1" fmla="*/ 78 h 577"/>
              <a:gd name="connsiteX2" fmla="*/ 707 w 1158"/>
              <a:gd name="connsiteY2" fmla="*/ 109 h 577"/>
              <a:gd name="connsiteX3" fmla="*/ 1151 w 1158"/>
              <a:gd name="connsiteY3" fmla="*/ 186 h 577"/>
              <a:gd name="connsiteX4" fmla="*/ 666 w 1158"/>
              <a:gd name="connsiteY4" fmla="*/ 366 h 577"/>
              <a:gd name="connsiteX5" fmla="*/ 23 w 1158"/>
              <a:gd name="connsiteY5" fmla="*/ 577 h 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 h="577">
                <a:moveTo>
                  <a:pt x="23" y="577"/>
                </a:moveTo>
                <a:cubicBezTo>
                  <a:pt x="0" y="524"/>
                  <a:pt x="362" y="156"/>
                  <a:pt x="476" y="78"/>
                </a:cubicBezTo>
                <a:cubicBezTo>
                  <a:pt x="590" y="0"/>
                  <a:pt x="595" y="91"/>
                  <a:pt x="707" y="109"/>
                </a:cubicBezTo>
                <a:cubicBezTo>
                  <a:pt x="819" y="127"/>
                  <a:pt x="1158" y="143"/>
                  <a:pt x="1151" y="186"/>
                </a:cubicBezTo>
                <a:cubicBezTo>
                  <a:pt x="1144" y="229"/>
                  <a:pt x="854" y="301"/>
                  <a:pt x="666" y="366"/>
                </a:cubicBezTo>
                <a:cubicBezTo>
                  <a:pt x="478" y="431"/>
                  <a:pt x="157" y="533"/>
                  <a:pt x="23" y="577"/>
                </a:cubicBezTo>
                <a:close/>
              </a:path>
            </a:pathLst>
          </a:custGeom>
          <a:noFill/>
          <a:ln w="28575">
            <a:solidFill>
              <a:srgbClr val="009900"/>
            </a:solidFill>
            <a:round/>
            <a:headEnd/>
            <a:tailEnd/>
          </a:ln>
        </p:spPr>
        <p:txBody>
          <a:bodyPr/>
          <a:lstStyle/>
          <a:p>
            <a:endParaRPr lang="cs-CZ" dirty="0"/>
          </a:p>
        </p:txBody>
      </p:sp>
      <p:sp>
        <p:nvSpPr>
          <p:cNvPr id="10" name="Line 39"/>
          <p:cNvSpPr>
            <a:spLocks noChangeShapeType="1"/>
          </p:cNvSpPr>
          <p:nvPr/>
        </p:nvSpPr>
        <p:spPr bwMode="auto">
          <a:xfrm>
            <a:off x="2083316" y="2071678"/>
            <a:ext cx="785818" cy="214314"/>
          </a:xfrm>
          <a:prstGeom prst="line">
            <a:avLst/>
          </a:prstGeom>
          <a:noFill/>
          <a:ln w="28575">
            <a:solidFill>
              <a:srgbClr val="009900"/>
            </a:solidFill>
            <a:prstDash val="dash"/>
            <a:round/>
            <a:headEnd/>
            <a:tailEnd type="triangle" w="med" len="lg"/>
          </a:ln>
        </p:spPr>
        <p:txBody>
          <a:bodyPr/>
          <a:lstStyle/>
          <a:p>
            <a:endParaRPr lang="cs-CZ" dirty="0"/>
          </a:p>
        </p:txBody>
      </p:sp>
      <p:sp>
        <p:nvSpPr>
          <p:cNvPr id="14" name="Freeform 4"/>
          <p:cNvSpPr>
            <a:spLocks/>
          </p:cNvSpPr>
          <p:nvPr/>
        </p:nvSpPr>
        <p:spPr bwMode="auto">
          <a:xfrm rot="21039061">
            <a:off x="708881" y="2302615"/>
            <a:ext cx="3639148" cy="591354"/>
          </a:xfrm>
          <a:custGeom>
            <a:avLst/>
            <a:gdLst>
              <a:gd name="T0" fmla="*/ 0 w 2798"/>
              <a:gd name="T1" fmla="*/ 663 h 663"/>
              <a:gd name="T2" fmla="*/ 1310 w 2798"/>
              <a:gd name="T3" fmla="*/ 64 h 663"/>
              <a:gd name="T4" fmla="*/ 2798 w 2798"/>
              <a:gd name="T5" fmla="*/ 240 h 663"/>
              <a:gd name="T6" fmla="*/ 0 60000 65536"/>
              <a:gd name="T7" fmla="*/ 0 60000 65536"/>
              <a:gd name="T8" fmla="*/ 0 60000 65536"/>
              <a:gd name="T9" fmla="*/ 0 w 2798"/>
              <a:gd name="T10" fmla="*/ 0 h 663"/>
              <a:gd name="T11" fmla="*/ 2798 w 2798"/>
              <a:gd name="T12" fmla="*/ 663 h 663"/>
              <a:gd name="connsiteX0" fmla="*/ 0 w 2409"/>
              <a:gd name="connsiteY0" fmla="*/ 683 h 683"/>
              <a:gd name="connsiteX1" fmla="*/ 1310 w 2409"/>
              <a:gd name="connsiteY1" fmla="*/ 84 h 683"/>
              <a:gd name="connsiteX2" fmla="*/ 2409 w 2409"/>
              <a:gd name="connsiteY2" fmla="*/ 176 h 683"/>
              <a:gd name="connsiteX0" fmla="*/ 0 w 2409"/>
              <a:gd name="connsiteY0" fmla="*/ 683 h 683"/>
              <a:gd name="connsiteX1" fmla="*/ 1310 w 2409"/>
              <a:gd name="connsiteY1" fmla="*/ 84 h 683"/>
              <a:gd name="connsiteX2" fmla="*/ 2409 w 2409"/>
              <a:gd name="connsiteY2" fmla="*/ 176 h 683"/>
              <a:gd name="connsiteX0" fmla="*/ 0 w 2409"/>
              <a:gd name="connsiteY0" fmla="*/ 683 h 683"/>
              <a:gd name="connsiteX1" fmla="*/ 1310 w 2409"/>
              <a:gd name="connsiteY1" fmla="*/ 84 h 683"/>
              <a:gd name="connsiteX2" fmla="*/ 2409 w 2409"/>
              <a:gd name="connsiteY2" fmla="*/ 176 h 683"/>
              <a:gd name="connsiteX0" fmla="*/ 0 w 2471"/>
              <a:gd name="connsiteY0" fmla="*/ 675 h 675"/>
              <a:gd name="connsiteX1" fmla="*/ 1310 w 2471"/>
              <a:gd name="connsiteY1" fmla="*/ 76 h 675"/>
              <a:gd name="connsiteX2" fmla="*/ 2471 w 2471"/>
              <a:gd name="connsiteY2" fmla="*/ 216 h 675"/>
              <a:gd name="connsiteX0" fmla="*/ 0 w 2471"/>
              <a:gd name="connsiteY0" fmla="*/ 675 h 675"/>
              <a:gd name="connsiteX1" fmla="*/ 1310 w 2471"/>
              <a:gd name="connsiteY1" fmla="*/ 76 h 675"/>
              <a:gd name="connsiteX2" fmla="*/ 2471 w 2471"/>
              <a:gd name="connsiteY2" fmla="*/ 216 h 675"/>
              <a:gd name="connsiteX0" fmla="*/ 0 w 2471"/>
              <a:gd name="connsiteY0" fmla="*/ 708 h 708"/>
              <a:gd name="connsiteX1" fmla="*/ 1313 w 2471"/>
              <a:gd name="connsiteY1" fmla="*/ 76 h 708"/>
              <a:gd name="connsiteX2" fmla="*/ 2471 w 2471"/>
              <a:gd name="connsiteY2" fmla="*/ 249 h 708"/>
              <a:gd name="connsiteX0" fmla="*/ 0 w 2471"/>
              <a:gd name="connsiteY0" fmla="*/ 708 h 708"/>
              <a:gd name="connsiteX1" fmla="*/ 1313 w 2471"/>
              <a:gd name="connsiteY1" fmla="*/ 76 h 708"/>
              <a:gd name="connsiteX2" fmla="*/ 2471 w 2471"/>
              <a:gd name="connsiteY2" fmla="*/ 249 h 708"/>
              <a:gd name="connsiteX0" fmla="*/ 0 w 1811"/>
              <a:gd name="connsiteY0" fmla="*/ 280 h 280"/>
              <a:gd name="connsiteX1" fmla="*/ 653 w 1811"/>
              <a:gd name="connsiteY1" fmla="*/ 15 h 280"/>
              <a:gd name="connsiteX2" fmla="*/ 1811 w 1811"/>
              <a:gd name="connsiteY2" fmla="*/ 188 h 280"/>
              <a:gd name="connsiteX0" fmla="*/ 0 w 1811"/>
              <a:gd name="connsiteY0" fmla="*/ 280 h 280"/>
              <a:gd name="connsiteX1" fmla="*/ 653 w 1811"/>
              <a:gd name="connsiteY1" fmla="*/ 15 h 280"/>
              <a:gd name="connsiteX2" fmla="*/ 1811 w 1811"/>
              <a:gd name="connsiteY2" fmla="*/ 188 h 280"/>
              <a:gd name="connsiteX0" fmla="*/ 0 w 1811"/>
              <a:gd name="connsiteY0" fmla="*/ 280 h 280"/>
              <a:gd name="connsiteX1" fmla="*/ 653 w 1811"/>
              <a:gd name="connsiteY1" fmla="*/ 15 h 280"/>
              <a:gd name="connsiteX2" fmla="*/ 1811 w 1811"/>
              <a:gd name="connsiteY2" fmla="*/ 188 h 280"/>
              <a:gd name="connsiteX0" fmla="*/ 0 w 1811"/>
              <a:gd name="connsiteY0" fmla="*/ 274 h 274"/>
              <a:gd name="connsiteX1" fmla="*/ 739 w 1811"/>
              <a:gd name="connsiteY1" fmla="*/ 15 h 274"/>
              <a:gd name="connsiteX2" fmla="*/ 1811 w 1811"/>
              <a:gd name="connsiteY2" fmla="*/ 182 h 274"/>
            </a:gdLst>
            <a:ahLst/>
            <a:cxnLst>
              <a:cxn ang="0">
                <a:pos x="connsiteX0" y="connsiteY0"/>
              </a:cxn>
              <a:cxn ang="0">
                <a:pos x="connsiteX1" y="connsiteY1"/>
              </a:cxn>
              <a:cxn ang="0">
                <a:pos x="connsiteX2" y="connsiteY2"/>
              </a:cxn>
            </a:cxnLst>
            <a:rect l="l" t="t" r="r" b="b"/>
            <a:pathLst>
              <a:path w="1811" h="274">
                <a:moveTo>
                  <a:pt x="0" y="274"/>
                </a:moveTo>
                <a:cubicBezTo>
                  <a:pt x="195" y="171"/>
                  <a:pt x="437" y="30"/>
                  <a:pt x="739" y="15"/>
                </a:cubicBezTo>
                <a:cubicBezTo>
                  <a:pt x="1041" y="0"/>
                  <a:pt x="1431" y="133"/>
                  <a:pt x="1811" y="182"/>
                </a:cubicBezTo>
              </a:path>
            </a:pathLst>
          </a:custGeom>
          <a:noFill/>
          <a:ln w="76200">
            <a:solidFill>
              <a:schemeClr val="folHlink"/>
            </a:solidFill>
            <a:round/>
            <a:headEnd/>
            <a:tailEnd/>
          </a:ln>
        </p:spPr>
        <p:txBody>
          <a:bodyPr wrap="none"/>
          <a:lstStyle/>
          <a:p>
            <a:endParaRPr lang="cs-CZ" dirty="0"/>
          </a:p>
        </p:txBody>
      </p:sp>
      <p:grpSp>
        <p:nvGrpSpPr>
          <p:cNvPr id="5" name="Group 12"/>
          <p:cNvGrpSpPr>
            <a:grpSpLocks/>
          </p:cNvGrpSpPr>
          <p:nvPr/>
        </p:nvGrpSpPr>
        <p:grpSpPr bwMode="auto">
          <a:xfrm>
            <a:off x="2654820" y="2238370"/>
            <a:ext cx="482600" cy="547688"/>
            <a:chOff x="1416" y="3929"/>
            <a:chExt cx="304" cy="345"/>
          </a:xfrm>
        </p:grpSpPr>
        <p:sp>
          <p:nvSpPr>
            <p:cNvPr id="19" name="Oval 13"/>
            <p:cNvSpPr>
              <a:spLocks noChangeArrowheads="1"/>
            </p:cNvSpPr>
            <p:nvPr/>
          </p:nvSpPr>
          <p:spPr bwMode="auto">
            <a:xfrm>
              <a:off x="1519" y="3929"/>
              <a:ext cx="91" cy="91"/>
            </a:xfrm>
            <a:prstGeom prst="ellipse">
              <a:avLst/>
            </a:prstGeom>
            <a:solidFill>
              <a:srgbClr val="FFC000"/>
            </a:solidFill>
            <a:ln w="9525">
              <a:noFill/>
              <a:round/>
              <a:headEnd/>
              <a:tailEnd/>
            </a:ln>
          </p:spPr>
          <p:txBody>
            <a:bodyPr wrap="none" anchor="ctr"/>
            <a:lstStyle/>
            <a:p>
              <a:endParaRPr lang="cs-CZ" dirty="0"/>
            </a:p>
          </p:txBody>
        </p:sp>
        <p:sp>
          <p:nvSpPr>
            <p:cNvPr id="20" name="Text Box 14"/>
            <p:cNvSpPr txBox="1">
              <a:spLocks noChangeArrowheads="1"/>
            </p:cNvSpPr>
            <p:nvPr/>
          </p:nvSpPr>
          <p:spPr bwMode="auto">
            <a:xfrm>
              <a:off x="1416" y="3986"/>
              <a:ext cx="304" cy="288"/>
            </a:xfrm>
            <a:prstGeom prst="rect">
              <a:avLst/>
            </a:prstGeom>
            <a:noFill/>
            <a:ln w="9525">
              <a:noFill/>
              <a:miter lim="800000"/>
              <a:headEnd/>
              <a:tailEnd/>
            </a:ln>
          </p:spPr>
          <p:txBody>
            <a:bodyPr wrap="none">
              <a:spAutoFit/>
            </a:bodyPr>
            <a:lstStyle/>
            <a:p>
              <a:r>
                <a:rPr lang="en-US" b="1" dirty="0"/>
                <a:t>p</a:t>
              </a:r>
              <a:r>
                <a:rPr lang="en-US" i="1" baseline="-25000" dirty="0"/>
                <a:t>2</a:t>
              </a:r>
              <a:endParaRPr lang="cs-CZ" i="1" baseline="-25000" dirty="0"/>
            </a:p>
          </p:txBody>
        </p:sp>
      </p:grpSp>
      <p:sp>
        <p:nvSpPr>
          <p:cNvPr id="24" name="Freeform 29"/>
          <p:cNvSpPr>
            <a:spLocks/>
          </p:cNvSpPr>
          <p:nvPr/>
        </p:nvSpPr>
        <p:spPr bwMode="auto">
          <a:xfrm rot="11888745">
            <a:off x="1627033" y="2187184"/>
            <a:ext cx="1122362" cy="884237"/>
          </a:xfrm>
          <a:custGeom>
            <a:avLst/>
            <a:gdLst>
              <a:gd name="T0" fmla="*/ 0 w 744"/>
              <a:gd name="T1" fmla="*/ 638 h 638"/>
              <a:gd name="T2" fmla="*/ 281 w 744"/>
              <a:gd name="T3" fmla="*/ 81 h 638"/>
              <a:gd name="T4" fmla="*/ 744 w 744"/>
              <a:gd name="T5" fmla="*/ 150 h 638"/>
              <a:gd name="T6" fmla="*/ 0 60000 65536"/>
              <a:gd name="T7" fmla="*/ 0 60000 65536"/>
              <a:gd name="T8" fmla="*/ 0 60000 65536"/>
              <a:gd name="T9" fmla="*/ 0 w 744"/>
              <a:gd name="T10" fmla="*/ 0 h 638"/>
              <a:gd name="T11" fmla="*/ 744 w 744"/>
              <a:gd name="T12" fmla="*/ 638 h 638"/>
              <a:gd name="connsiteX0" fmla="*/ 0 w 707"/>
              <a:gd name="connsiteY0" fmla="*/ 557 h 557"/>
              <a:gd name="connsiteX1" fmla="*/ 244 w 707"/>
              <a:gd name="connsiteY1" fmla="*/ 70 h 557"/>
              <a:gd name="connsiteX2" fmla="*/ 707 w 707"/>
              <a:gd name="connsiteY2" fmla="*/ 139 h 557"/>
            </a:gdLst>
            <a:ahLst/>
            <a:cxnLst>
              <a:cxn ang="0">
                <a:pos x="connsiteX0" y="connsiteY0"/>
              </a:cxn>
              <a:cxn ang="0">
                <a:pos x="connsiteX1" y="connsiteY1"/>
              </a:cxn>
              <a:cxn ang="0">
                <a:pos x="connsiteX2" y="connsiteY2"/>
              </a:cxn>
            </a:cxnLst>
            <a:rect l="l" t="t" r="r" b="b"/>
            <a:pathLst>
              <a:path w="707" h="557">
                <a:moveTo>
                  <a:pt x="0" y="557"/>
                </a:moveTo>
                <a:cubicBezTo>
                  <a:pt x="47" y="466"/>
                  <a:pt x="126" y="140"/>
                  <a:pt x="244" y="70"/>
                </a:cubicBezTo>
                <a:cubicBezTo>
                  <a:pt x="362" y="0"/>
                  <a:pt x="611" y="125"/>
                  <a:pt x="707" y="139"/>
                </a:cubicBezTo>
              </a:path>
            </a:pathLst>
          </a:custGeom>
          <a:noFill/>
          <a:ln w="38100">
            <a:solidFill>
              <a:schemeClr val="tx1"/>
            </a:solidFill>
            <a:round/>
            <a:headEnd/>
            <a:tailEnd type="triangle" w="med" len="med"/>
          </a:ln>
        </p:spPr>
        <p:txBody>
          <a:bodyPr>
            <a:spAutoFit/>
          </a:bodyPr>
          <a:lstStyle/>
          <a:p>
            <a:endParaRPr lang="cs-CZ" dirty="0"/>
          </a:p>
        </p:txBody>
      </p:sp>
      <p:sp>
        <p:nvSpPr>
          <p:cNvPr id="26" name="Freeform 38"/>
          <p:cNvSpPr>
            <a:spLocks/>
          </p:cNvSpPr>
          <p:nvPr/>
        </p:nvSpPr>
        <p:spPr bwMode="auto">
          <a:xfrm>
            <a:off x="1511812" y="1568230"/>
            <a:ext cx="1143290" cy="1074952"/>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 name="connsiteX0" fmla="*/ 23 w 1158"/>
              <a:gd name="connsiteY0" fmla="*/ 577 h 577"/>
              <a:gd name="connsiteX1" fmla="*/ 476 w 1158"/>
              <a:gd name="connsiteY1" fmla="*/ 78 h 577"/>
              <a:gd name="connsiteX2" fmla="*/ 707 w 1158"/>
              <a:gd name="connsiteY2" fmla="*/ 109 h 577"/>
              <a:gd name="connsiteX3" fmla="*/ 1151 w 1158"/>
              <a:gd name="connsiteY3" fmla="*/ 186 h 577"/>
              <a:gd name="connsiteX4" fmla="*/ 666 w 1158"/>
              <a:gd name="connsiteY4" fmla="*/ 366 h 577"/>
              <a:gd name="connsiteX5" fmla="*/ 23 w 1158"/>
              <a:gd name="connsiteY5" fmla="*/ 577 h 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 h="577">
                <a:moveTo>
                  <a:pt x="23" y="577"/>
                </a:moveTo>
                <a:cubicBezTo>
                  <a:pt x="0" y="524"/>
                  <a:pt x="362" y="156"/>
                  <a:pt x="476" y="78"/>
                </a:cubicBezTo>
                <a:cubicBezTo>
                  <a:pt x="590" y="0"/>
                  <a:pt x="595" y="91"/>
                  <a:pt x="707" y="109"/>
                </a:cubicBezTo>
                <a:cubicBezTo>
                  <a:pt x="819" y="127"/>
                  <a:pt x="1158" y="143"/>
                  <a:pt x="1151" y="186"/>
                </a:cubicBezTo>
                <a:cubicBezTo>
                  <a:pt x="1144" y="229"/>
                  <a:pt x="854" y="301"/>
                  <a:pt x="666" y="366"/>
                </a:cubicBezTo>
                <a:cubicBezTo>
                  <a:pt x="478" y="431"/>
                  <a:pt x="157" y="533"/>
                  <a:pt x="23" y="577"/>
                </a:cubicBezTo>
                <a:close/>
              </a:path>
            </a:pathLst>
          </a:custGeom>
          <a:noFill/>
          <a:ln w="28575">
            <a:solidFill>
              <a:srgbClr val="009900"/>
            </a:solidFill>
            <a:prstDash val="sysDot"/>
            <a:round/>
            <a:headEnd/>
            <a:tailEnd/>
          </a:ln>
        </p:spPr>
        <p:txBody>
          <a:bodyPr/>
          <a:lstStyle/>
          <a:p>
            <a:endParaRPr lang="cs-CZ" dirty="0"/>
          </a:p>
        </p:txBody>
      </p:sp>
      <p:sp>
        <p:nvSpPr>
          <p:cNvPr id="27" name="Freeform 31"/>
          <p:cNvSpPr>
            <a:spLocks/>
          </p:cNvSpPr>
          <p:nvPr/>
        </p:nvSpPr>
        <p:spPr bwMode="auto">
          <a:xfrm rot="19557261">
            <a:off x="1147393" y="1467208"/>
            <a:ext cx="952949" cy="996545"/>
          </a:xfrm>
          <a:custGeom>
            <a:avLst/>
            <a:gdLst>
              <a:gd name="T0" fmla="*/ 43 w 838"/>
              <a:gd name="T1" fmla="*/ 695 h 695"/>
              <a:gd name="T2" fmla="*/ 350 w 838"/>
              <a:gd name="T3" fmla="*/ 93 h 695"/>
              <a:gd name="T4" fmla="*/ 607 w 838"/>
              <a:gd name="T5" fmla="*/ 134 h 695"/>
              <a:gd name="T6" fmla="*/ 838 w 838"/>
              <a:gd name="T7" fmla="*/ 217 h 695"/>
              <a:gd name="T8" fmla="*/ 607 w 838"/>
              <a:gd name="T9" fmla="*/ 407 h 695"/>
              <a:gd name="T10" fmla="*/ 43 w 838"/>
              <a:gd name="T11" fmla="*/ 695 h 695"/>
              <a:gd name="T12" fmla="*/ 0 60000 65536"/>
              <a:gd name="T13" fmla="*/ 0 60000 65536"/>
              <a:gd name="T14" fmla="*/ 0 60000 65536"/>
              <a:gd name="T15" fmla="*/ 0 60000 65536"/>
              <a:gd name="T16" fmla="*/ 0 60000 65536"/>
              <a:gd name="T17" fmla="*/ 0 60000 65536"/>
              <a:gd name="T18" fmla="*/ 0 w 838"/>
              <a:gd name="T19" fmla="*/ 0 h 695"/>
              <a:gd name="T20" fmla="*/ 838 w 838"/>
              <a:gd name="T21" fmla="*/ 695 h 695"/>
            </a:gdLst>
            <a:ahLst/>
            <a:cxnLst>
              <a:cxn ang="T12">
                <a:pos x="T0" y="T1"/>
              </a:cxn>
              <a:cxn ang="T13">
                <a:pos x="T2" y="T3"/>
              </a:cxn>
              <a:cxn ang="T14">
                <a:pos x="T4" y="T5"/>
              </a:cxn>
              <a:cxn ang="T15">
                <a:pos x="T6" y="T7"/>
              </a:cxn>
              <a:cxn ang="T16">
                <a:pos x="T8" y="T9"/>
              </a:cxn>
              <a:cxn ang="T17">
                <a:pos x="T10" y="T11"/>
              </a:cxn>
            </a:cxnLst>
            <a:rect l="T18" t="T19" r="T20" b="T21"/>
            <a:pathLst>
              <a:path w="838" h="695">
                <a:moveTo>
                  <a:pt x="43" y="695"/>
                </a:moveTo>
                <a:cubicBezTo>
                  <a:pt x="0" y="643"/>
                  <a:pt x="256" y="186"/>
                  <a:pt x="350" y="93"/>
                </a:cubicBezTo>
                <a:cubicBezTo>
                  <a:pt x="444" y="0"/>
                  <a:pt x="526" y="113"/>
                  <a:pt x="607" y="134"/>
                </a:cubicBezTo>
                <a:cubicBezTo>
                  <a:pt x="688" y="155"/>
                  <a:pt x="838" y="172"/>
                  <a:pt x="838" y="217"/>
                </a:cubicBezTo>
                <a:cubicBezTo>
                  <a:pt x="838" y="262"/>
                  <a:pt x="739" y="327"/>
                  <a:pt x="607" y="407"/>
                </a:cubicBezTo>
                <a:cubicBezTo>
                  <a:pt x="475" y="487"/>
                  <a:pt x="161" y="635"/>
                  <a:pt x="43" y="695"/>
                </a:cubicBezTo>
                <a:close/>
              </a:path>
            </a:pathLst>
          </a:custGeom>
          <a:noFill/>
          <a:ln w="28575">
            <a:solidFill>
              <a:srgbClr val="FF3300"/>
            </a:solidFill>
            <a:prstDash val="sysDot"/>
            <a:round/>
            <a:headEnd/>
            <a:tailEnd/>
          </a:ln>
        </p:spPr>
        <p:txBody>
          <a:bodyPr/>
          <a:lstStyle/>
          <a:p>
            <a:endParaRPr lang="cs-CZ" dirty="0"/>
          </a:p>
        </p:txBody>
      </p:sp>
      <p:sp>
        <p:nvSpPr>
          <p:cNvPr id="28" name="Line 39"/>
          <p:cNvSpPr>
            <a:spLocks noChangeShapeType="1"/>
          </p:cNvSpPr>
          <p:nvPr/>
        </p:nvSpPr>
        <p:spPr bwMode="auto">
          <a:xfrm>
            <a:off x="714348" y="2357430"/>
            <a:ext cx="797464" cy="285752"/>
          </a:xfrm>
          <a:prstGeom prst="line">
            <a:avLst/>
          </a:prstGeom>
          <a:noFill/>
          <a:ln w="28575">
            <a:solidFill>
              <a:srgbClr val="7030A0"/>
            </a:solidFill>
            <a:prstDash val="dash"/>
            <a:round/>
            <a:headEnd/>
            <a:tailEnd type="triangle" w="med" len="lg"/>
          </a:ln>
        </p:spPr>
        <p:txBody>
          <a:bodyPr/>
          <a:lstStyle/>
          <a:p>
            <a:endParaRPr lang="cs-CZ" dirty="0"/>
          </a:p>
        </p:txBody>
      </p:sp>
      <p:sp>
        <p:nvSpPr>
          <p:cNvPr id="29" name="Freeform 38"/>
          <p:cNvSpPr>
            <a:spLocks/>
          </p:cNvSpPr>
          <p:nvPr/>
        </p:nvSpPr>
        <p:spPr bwMode="auto">
          <a:xfrm rot="20703465">
            <a:off x="1354089" y="1423694"/>
            <a:ext cx="1062332" cy="1074952"/>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 name="connsiteX0" fmla="*/ 23 w 1076"/>
              <a:gd name="connsiteY0" fmla="*/ 577 h 577"/>
              <a:gd name="connsiteX1" fmla="*/ 476 w 1076"/>
              <a:gd name="connsiteY1" fmla="*/ 78 h 577"/>
              <a:gd name="connsiteX2" fmla="*/ 707 w 1076"/>
              <a:gd name="connsiteY2" fmla="*/ 109 h 577"/>
              <a:gd name="connsiteX3" fmla="*/ 1069 w 1076"/>
              <a:gd name="connsiteY3" fmla="*/ 162 h 577"/>
              <a:gd name="connsiteX4" fmla="*/ 666 w 1076"/>
              <a:gd name="connsiteY4" fmla="*/ 366 h 577"/>
              <a:gd name="connsiteX5" fmla="*/ 23 w 1076"/>
              <a:gd name="connsiteY5" fmla="*/ 577 h 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 h="577">
                <a:moveTo>
                  <a:pt x="23" y="577"/>
                </a:moveTo>
                <a:cubicBezTo>
                  <a:pt x="0" y="524"/>
                  <a:pt x="362" y="156"/>
                  <a:pt x="476" y="78"/>
                </a:cubicBezTo>
                <a:cubicBezTo>
                  <a:pt x="590" y="0"/>
                  <a:pt x="608" y="95"/>
                  <a:pt x="707" y="109"/>
                </a:cubicBezTo>
                <a:cubicBezTo>
                  <a:pt x="806" y="123"/>
                  <a:pt x="1076" y="119"/>
                  <a:pt x="1069" y="162"/>
                </a:cubicBezTo>
                <a:cubicBezTo>
                  <a:pt x="1062" y="205"/>
                  <a:pt x="840" y="297"/>
                  <a:pt x="666" y="366"/>
                </a:cubicBezTo>
                <a:cubicBezTo>
                  <a:pt x="492" y="435"/>
                  <a:pt x="157" y="533"/>
                  <a:pt x="23" y="577"/>
                </a:cubicBezTo>
                <a:close/>
              </a:path>
            </a:pathLst>
          </a:custGeom>
          <a:noFill/>
          <a:ln w="28575">
            <a:solidFill>
              <a:srgbClr val="7030A0"/>
            </a:solidFill>
            <a:prstDash val="solid"/>
            <a:round/>
            <a:headEnd/>
            <a:tailEnd/>
          </a:ln>
        </p:spPr>
        <p:txBody>
          <a:bodyPr/>
          <a:lstStyle/>
          <a:p>
            <a:endParaRPr lang="cs-CZ" dirty="0"/>
          </a:p>
        </p:txBody>
      </p:sp>
      <p:grpSp>
        <p:nvGrpSpPr>
          <p:cNvPr id="6" name="Group 22"/>
          <p:cNvGrpSpPr>
            <a:grpSpLocks/>
          </p:cNvGrpSpPr>
          <p:nvPr/>
        </p:nvGrpSpPr>
        <p:grpSpPr bwMode="auto">
          <a:xfrm>
            <a:off x="1297498" y="2571744"/>
            <a:ext cx="369888" cy="528637"/>
            <a:chOff x="1416" y="3929"/>
            <a:chExt cx="233" cy="333"/>
          </a:xfrm>
        </p:grpSpPr>
        <p:sp>
          <p:nvSpPr>
            <p:cNvPr id="22" name="Oval 23"/>
            <p:cNvSpPr>
              <a:spLocks noChangeArrowheads="1"/>
            </p:cNvSpPr>
            <p:nvPr/>
          </p:nvSpPr>
          <p:spPr bwMode="auto">
            <a:xfrm>
              <a:off x="1519" y="3929"/>
              <a:ext cx="91" cy="91"/>
            </a:xfrm>
            <a:prstGeom prst="ellipse">
              <a:avLst/>
            </a:prstGeom>
            <a:solidFill>
              <a:srgbClr val="FFC000"/>
            </a:solidFill>
            <a:ln w="9525">
              <a:noFill/>
              <a:round/>
              <a:headEnd/>
              <a:tailEnd/>
            </a:ln>
          </p:spPr>
          <p:txBody>
            <a:bodyPr wrap="none" anchor="ctr"/>
            <a:lstStyle/>
            <a:p>
              <a:endParaRPr lang="cs-CZ" dirty="0"/>
            </a:p>
          </p:txBody>
        </p:sp>
        <p:sp>
          <p:nvSpPr>
            <p:cNvPr id="23" name="Text Box 24"/>
            <p:cNvSpPr txBox="1">
              <a:spLocks noChangeArrowheads="1"/>
            </p:cNvSpPr>
            <p:nvPr/>
          </p:nvSpPr>
          <p:spPr bwMode="auto">
            <a:xfrm>
              <a:off x="1416" y="3974"/>
              <a:ext cx="233" cy="288"/>
            </a:xfrm>
            <a:prstGeom prst="rect">
              <a:avLst/>
            </a:prstGeom>
            <a:noFill/>
            <a:ln w="9525">
              <a:noFill/>
              <a:miter lim="800000"/>
              <a:headEnd/>
              <a:tailEnd/>
            </a:ln>
          </p:spPr>
          <p:txBody>
            <a:bodyPr wrap="none">
              <a:spAutoFit/>
            </a:bodyPr>
            <a:lstStyle/>
            <a:p>
              <a:r>
                <a:rPr lang="en-US" b="1" dirty="0"/>
                <a:t>p</a:t>
              </a:r>
              <a:endParaRPr lang="cs-CZ" i="1" baseline="-25000" dirty="0"/>
            </a:p>
          </p:txBody>
        </p:sp>
      </p:grpSp>
      <p:grpSp>
        <p:nvGrpSpPr>
          <p:cNvPr id="88" name="Skupina 87"/>
          <p:cNvGrpSpPr/>
          <p:nvPr/>
        </p:nvGrpSpPr>
        <p:grpSpPr>
          <a:xfrm>
            <a:off x="3071802" y="2143116"/>
            <a:ext cx="2071702" cy="2161775"/>
            <a:chOff x="7572396" y="2493956"/>
            <a:chExt cx="1214446" cy="1267247"/>
          </a:xfrm>
        </p:grpSpPr>
        <p:grpSp>
          <p:nvGrpSpPr>
            <p:cNvPr id="89" name="Skupina 49"/>
            <p:cNvGrpSpPr/>
            <p:nvPr/>
          </p:nvGrpSpPr>
          <p:grpSpPr>
            <a:xfrm>
              <a:off x="7572396" y="2500306"/>
              <a:ext cx="1214446" cy="1260897"/>
              <a:chOff x="3224203" y="3571876"/>
              <a:chExt cx="1214446" cy="1260897"/>
            </a:xfrm>
          </p:grpSpPr>
          <p:sp>
            <p:nvSpPr>
              <p:cNvPr id="97" name="Rectangle 33"/>
              <p:cNvSpPr>
                <a:spLocks noChangeArrowheads="1"/>
              </p:cNvSpPr>
              <p:nvPr/>
            </p:nvSpPr>
            <p:spPr bwMode="auto">
              <a:xfrm>
                <a:off x="3286116" y="3571876"/>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98" name="Oval 36"/>
              <p:cNvSpPr>
                <a:spLocks noChangeArrowheads="1"/>
              </p:cNvSpPr>
              <p:nvPr/>
            </p:nvSpPr>
            <p:spPr bwMode="auto">
              <a:xfrm>
                <a:off x="3654969" y="4259466"/>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99" name="Oval 36"/>
              <p:cNvSpPr>
                <a:spLocks noChangeArrowheads="1"/>
              </p:cNvSpPr>
              <p:nvPr/>
            </p:nvSpPr>
            <p:spPr bwMode="auto">
              <a:xfrm>
                <a:off x="3726407" y="435769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0" name="Oval 36"/>
              <p:cNvSpPr>
                <a:spLocks noChangeArrowheads="1"/>
              </p:cNvSpPr>
              <p:nvPr/>
            </p:nvSpPr>
            <p:spPr bwMode="auto">
              <a:xfrm>
                <a:off x="3583531" y="4384482"/>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1" name="Oval 36"/>
              <p:cNvSpPr>
                <a:spLocks noChangeArrowheads="1"/>
              </p:cNvSpPr>
              <p:nvPr/>
            </p:nvSpPr>
            <p:spPr bwMode="auto">
              <a:xfrm>
                <a:off x="3367079" y="393120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2" name="Oval 36"/>
              <p:cNvSpPr>
                <a:spLocks noChangeArrowheads="1"/>
              </p:cNvSpPr>
              <p:nvPr/>
            </p:nvSpPr>
            <p:spPr bwMode="auto">
              <a:xfrm>
                <a:off x="3795707" y="3759400"/>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3" name="Oval 36"/>
              <p:cNvSpPr>
                <a:spLocks noChangeArrowheads="1"/>
              </p:cNvSpPr>
              <p:nvPr/>
            </p:nvSpPr>
            <p:spPr bwMode="auto">
              <a:xfrm>
                <a:off x="3904406" y="42148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4" name="Oval 36"/>
              <p:cNvSpPr>
                <a:spLocks noChangeArrowheads="1"/>
              </p:cNvSpPr>
              <p:nvPr/>
            </p:nvSpPr>
            <p:spPr bwMode="auto">
              <a:xfrm>
                <a:off x="3726407" y="41455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5" name="Oval 36"/>
              <p:cNvSpPr>
                <a:spLocks noChangeArrowheads="1"/>
              </p:cNvSpPr>
              <p:nvPr/>
            </p:nvSpPr>
            <p:spPr bwMode="auto">
              <a:xfrm>
                <a:off x="4029422" y="3929066"/>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6" name="Oval 36"/>
              <p:cNvSpPr>
                <a:spLocks noChangeArrowheads="1"/>
              </p:cNvSpPr>
              <p:nvPr/>
            </p:nvSpPr>
            <p:spPr bwMode="auto">
              <a:xfrm>
                <a:off x="3583531" y="41455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7" name="Oval 36"/>
              <p:cNvSpPr>
                <a:spLocks noChangeArrowheads="1"/>
              </p:cNvSpPr>
              <p:nvPr/>
            </p:nvSpPr>
            <p:spPr bwMode="auto">
              <a:xfrm>
                <a:off x="3869283" y="4359832"/>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8" name="Oval 36"/>
              <p:cNvSpPr>
                <a:spLocks noChangeArrowheads="1"/>
              </p:cNvSpPr>
              <p:nvPr/>
            </p:nvSpPr>
            <p:spPr bwMode="auto">
              <a:xfrm>
                <a:off x="3797845" y="428839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09" name="TextovéPole 108"/>
              <p:cNvSpPr txBox="1"/>
              <p:nvPr/>
            </p:nvSpPr>
            <p:spPr>
              <a:xfrm>
                <a:off x="3224203" y="4559789"/>
                <a:ext cx="1214446" cy="272984"/>
              </a:xfrm>
              <a:prstGeom prst="rect">
                <a:avLst/>
              </a:prstGeom>
              <a:noFill/>
            </p:spPr>
            <p:txBody>
              <a:bodyPr wrap="square" rtlCol="0">
                <a:spAutoFit/>
              </a:bodyPr>
              <a:lstStyle/>
              <a:p>
                <a:pPr algn="ctr"/>
                <a:r>
                  <a:rPr lang="en-US" dirty="0" smtClean="0"/>
                  <a:t>L-tree(p</a:t>
                </a:r>
                <a:r>
                  <a:rPr lang="en-US" baseline="-25000" dirty="0" smtClean="0"/>
                  <a:t>2</a:t>
                </a:r>
                <a:r>
                  <a:rPr lang="en-US" dirty="0" smtClean="0"/>
                  <a:t>)</a:t>
                </a:r>
                <a:endParaRPr lang="cs-CZ" dirty="0"/>
              </a:p>
            </p:txBody>
          </p:sp>
        </p:grpSp>
        <p:grpSp>
          <p:nvGrpSpPr>
            <p:cNvPr id="90" name="Skupina 73"/>
            <p:cNvGrpSpPr/>
            <p:nvPr/>
          </p:nvGrpSpPr>
          <p:grpSpPr>
            <a:xfrm>
              <a:off x="7639478" y="2493956"/>
              <a:ext cx="990726" cy="1011246"/>
              <a:chOff x="5992287" y="4275799"/>
              <a:chExt cx="1754777" cy="1791349"/>
            </a:xfrm>
          </p:grpSpPr>
          <p:cxnSp>
            <p:nvCxnSpPr>
              <p:cNvPr id="91" name="Přímá spojovací čára 90"/>
              <p:cNvCxnSpPr/>
              <p:nvPr/>
            </p:nvCxnSpPr>
            <p:spPr>
              <a:xfrm rot="5400000">
                <a:off x="5938162" y="5167979"/>
                <a:ext cx="1785948"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flipV="1">
                <a:off x="6841599" y="5482217"/>
                <a:ext cx="905465" cy="28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Přímá spojovací čára 92"/>
              <p:cNvCxnSpPr/>
              <p:nvPr/>
            </p:nvCxnSpPr>
            <p:spPr>
              <a:xfrm rot="10800000">
                <a:off x="5992287" y="5583454"/>
                <a:ext cx="849311" cy="56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rot="5400000" flipH="1" flipV="1">
                <a:off x="5911231" y="4930580"/>
                <a:ext cx="1306690" cy="27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Přímá spojovací čára 94"/>
              <p:cNvCxnSpPr/>
              <p:nvPr/>
            </p:nvCxnSpPr>
            <p:spPr>
              <a:xfrm rot="16200000" flipH="1">
                <a:off x="6660191" y="5767671"/>
                <a:ext cx="596183" cy="27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Přímá spojovací čára 95"/>
              <p:cNvCxnSpPr/>
              <p:nvPr/>
            </p:nvCxnSpPr>
            <p:spPr>
              <a:xfrm rot="5400000" flipH="1" flipV="1">
                <a:off x="6769865" y="4877630"/>
                <a:ext cx="1205002" cy="6983"/>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7" name="Skupina 116"/>
          <p:cNvGrpSpPr/>
          <p:nvPr/>
        </p:nvGrpSpPr>
        <p:grpSpPr>
          <a:xfrm>
            <a:off x="1110412" y="1357289"/>
            <a:ext cx="1625161" cy="1385644"/>
            <a:chOff x="1110412" y="1357289"/>
            <a:chExt cx="1625161" cy="1385644"/>
          </a:xfrm>
        </p:grpSpPr>
        <p:sp>
          <p:nvSpPr>
            <p:cNvPr id="111" name="Line 71"/>
            <p:cNvSpPr>
              <a:spLocks noChangeShapeType="1"/>
            </p:cNvSpPr>
            <p:nvPr/>
          </p:nvSpPr>
          <p:spPr bwMode="auto">
            <a:xfrm rot="20309606" flipV="1">
              <a:off x="1268757" y="1366907"/>
              <a:ext cx="1049632" cy="1146614"/>
            </a:xfrm>
            <a:prstGeom prst="line">
              <a:avLst/>
            </a:prstGeom>
            <a:noFill/>
            <a:ln w="12700">
              <a:solidFill>
                <a:srgbClr val="7030A0"/>
              </a:solidFill>
              <a:round/>
              <a:headEnd/>
              <a:tailEnd type="triangle" w="med" len="med"/>
            </a:ln>
          </p:spPr>
          <p:txBody>
            <a:bodyPr wrap="none"/>
            <a:lstStyle/>
            <a:p>
              <a:endParaRPr lang="cs-CZ" dirty="0"/>
            </a:p>
          </p:txBody>
        </p:sp>
        <p:sp>
          <p:nvSpPr>
            <p:cNvPr id="112" name="Line 72"/>
            <p:cNvSpPr>
              <a:spLocks noChangeShapeType="1"/>
            </p:cNvSpPr>
            <p:nvPr/>
          </p:nvSpPr>
          <p:spPr bwMode="auto">
            <a:xfrm rot="20309606" flipV="1">
              <a:off x="1351639" y="1803326"/>
              <a:ext cx="1383934" cy="630965"/>
            </a:xfrm>
            <a:prstGeom prst="line">
              <a:avLst/>
            </a:prstGeom>
            <a:noFill/>
            <a:ln w="12700">
              <a:solidFill>
                <a:srgbClr val="7030A0"/>
              </a:solidFill>
              <a:round/>
              <a:headEnd/>
              <a:tailEnd type="triangle" w="med" len="med"/>
            </a:ln>
          </p:spPr>
          <p:txBody>
            <a:bodyPr wrap="none"/>
            <a:lstStyle/>
            <a:p>
              <a:endParaRPr lang="cs-CZ" dirty="0"/>
            </a:p>
          </p:txBody>
        </p:sp>
        <p:sp>
          <p:nvSpPr>
            <p:cNvPr id="113" name="Line 71"/>
            <p:cNvSpPr>
              <a:spLocks noChangeShapeType="1"/>
            </p:cNvSpPr>
            <p:nvPr/>
          </p:nvSpPr>
          <p:spPr bwMode="auto">
            <a:xfrm rot="20309606" flipV="1">
              <a:off x="1266930" y="1357289"/>
              <a:ext cx="624658" cy="1237288"/>
            </a:xfrm>
            <a:prstGeom prst="line">
              <a:avLst/>
            </a:prstGeom>
            <a:noFill/>
            <a:ln w="12700">
              <a:solidFill>
                <a:srgbClr val="7030A0"/>
              </a:solidFill>
              <a:round/>
              <a:headEnd/>
              <a:tailEnd type="triangle" w="med" len="med"/>
            </a:ln>
          </p:spPr>
          <p:txBody>
            <a:bodyPr wrap="none"/>
            <a:lstStyle/>
            <a:p>
              <a:endParaRPr lang="cs-CZ" dirty="0"/>
            </a:p>
          </p:txBody>
        </p:sp>
        <p:sp>
          <p:nvSpPr>
            <p:cNvPr id="114" name="Line 71"/>
            <p:cNvSpPr>
              <a:spLocks noChangeShapeType="1"/>
            </p:cNvSpPr>
            <p:nvPr/>
          </p:nvSpPr>
          <p:spPr bwMode="auto">
            <a:xfrm rot="20309606" flipH="1" flipV="1">
              <a:off x="1110412" y="1708998"/>
              <a:ext cx="223312" cy="1033935"/>
            </a:xfrm>
            <a:prstGeom prst="line">
              <a:avLst/>
            </a:prstGeom>
            <a:noFill/>
            <a:ln w="9525">
              <a:solidFill>
                <a:srgbClr val="7030A0"/>
              </a:solidFill>
              <a:round/>
              <a:headEnd/>
              <a:tailEnd type="triangle" w="med" len="med"/>
            </a:ln>
          </p:spPr>
          <p:txBody>
            <a:bodyPr wrap="none"/>
            <a:lstStyle/>
            <a:p>
              <a:endParaRPr lang="cs-CZ" dirty="0"/>
            </a:p>
          </p:txBody>
        </p:sp>
        <p:sp>
          <p:nvSpPr>
            <p:cNvPr id="116" name="Line 71"/>
            <p:cNvSpPr>
              <a:spLocks noChangeShapeType="1"/>
            </p:cNvSpPr>
            <p:nvPr/>
          </p:nvSpPr>
          <p:spPr bwMode="auto">
            <a:xfrm rot="20309606" flipV="1">
              <a:off x="1291798" y="1488237"/>
              <a:ext cx="1289299" cy="975392"/>
            </a:xfrm>
            <a:prstGeom prst="line">
              <a:avLst/>
            </a:prstGeom>
            <a:noFill/>
            <a:ln w="12700">
              <a:solidFill>
                <a:srgbClr val="7030A0"/>
              </a:solidFill>
              <a:round/>
              <a:headEnd/>
              <a:tailEnd type="triangle" w="med" len="med"/>
            </a:ln>
          </p:spPr>
          <p:txBody>
            <a:bodyPr wrap="none"/>
            <a:lstStyle/>
            <a:p>
              <a:endParaRPr lang="cs-CZ" dirty="0"/>
            </a:p>
          </p:txBody>
        </p:sp>
      </p:grpSp>
      <p:sp>
        <p:nvSpPr>
          <p:cNvPr id="118" name="Šipka dolů 117"/>
          <p:cNvSpPr/>
          <p:nvPr/>
        </p:nvSpPr>
        <p:spPr>
          <a:xfrm>
            <a:off x="1714480" y="3357562"/>
            <a:ext cx="285752" cy="642942"/>
          </a:xfrm>
          <a:prstGeom prst="downArrow">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2" name="Zástupný symbol pro obsah 2"/>
          <p:cNvSpPr txBox="1">
            <a:spLocks/>
          </p:cNvSpPr>
          <p:nvPr/>
        </p:nvSpPr>
        <p:spPr>
          <a:xfrm>
            <a:off x="4929190" y="1214422"/>
            <a:ext cx="3929090" cy="1643074"/>
          </a:xfrm>
          <a:prstGeom prst="rect">
            <a:avLst/>
          </a:prstGeom>
        </p:spPr>
        <p:txBody>
          <a:bodyPr>
            <a:normAutofit fontScale="92500"/>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Generate </a:t>
            </a:r>
            <a:r>
              <a:rPr lang="en-US" sz="3200" i="1" dirty="0" smtClean="0"/>
              <a:t>M(M&lt;&lt;N)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samples using BRDF importance sampling</a:t>
            </a:r>
          </a:p>
        </p:txBody>
      </p:sp>
      <p:sp>
        <p:nvSpPr>
          <p:cNvPr id="123" name="Zástupný symbol pro obsah 2"/>
          <p:cNvSpPr txBox="1">
            <a:spLocks/>
          </p:cNvSpPr>
          <p:nvPr/>
        </p:nvSpPr>
        <p:spPr>
          <a:xfrm>
            <a:off x="4929190" y="3810002"/>
            <a:ext cx="3929090" cy="1785950"/>
          </a:xfrm>
          <a:prstGeom prst="rect">
            <a:avLst/>
          </a:prstGeom>
        </p:spPr>
        <p:txBody>
          <a:bodyPr>
            <a:normAutofit fontScale="92500"/>
          </a:bodyPr>
          <a:lstStyle/>
          <a:p>
            <a:pPr marL="365760" lvl="0" indent="-283464">
              <a:lnSpc>
                <a:spcPts val="3000"/>
              </a:lnSpc>
              <a:spcBef>
                <a:spcPts val="600"/>
              </a:spcBef>
              <a:buClr>
                <a:schemeClr val="accent1"/>
              </a:buClr>
              <a:buSzPct val="80000"/>
              <a:buFont typeface="Wingdings 2"/>
              <a:buChar char=""/>
              <a:defRPr/>
            </a:pPr>
            <a:r>
              <a:rPr lang="en-US" sz="3200" dirty="0" smtClean="0"/>
              <a:t>For all the samples try find nearby radiance samples in </a:t>
            </a:r>
            <a:r>
              <a:rPr lang="en-US" sz="3200" i="1" dirty="0" smtClean="0"/>
              <a:t>L</a:t>
            </a:r>
            <a:r>
              <a:rPr lang="en-US" sz="3200" dirty="0" smtClean="0"/>
              <a:t>-tree(</a:t>
            </a:r>
            <a:r>
              <a:rPr lang="en-US" sz="3200" b="1" dirty="0" smtClean="0"/>
              <a:t>p</a:t>
            </a:r>
            <a:r>
              <a:rPr lang="en-US" sz="3200" baseline="-25000" dirty="0" smtClean="0"/>
              <a:t>2</a:t>
            </a:r>
            <a:r>
              <a:rPr lang="en-US" sz="3200" dirty="0" smtClean="0"/>
              <a:t>) in </a:t>
            </a:r>
            <a:r>
              <a:rPr lang="en-US" sz="3200" i="1" dirty="0" smtClean="0"/>
              <a:t>S</a:t>
            </a:r>
            <a:r>
              <a:rPr lang="en-US" sz="3200" dirty="0" smtClean="0"/>
              <a:t>(</a:t>
            </a:r>
            <a:r>
              <a:rPr lang="en-US" sz="3200" b="1" dirty="0" smtClean="0"/>
              <a:t>p</a:t>
            </a:r>
            <a:r>
              <a:rPr lang="en-US" sz="320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4" name="Zástupný symbol pro obsah 2"/>
          <p:cNvSpPr txBox="1">
            <a:spLocks/>
          </p:cNvSpPr>
          <p:nvPr/>
        </p:nvSpPr>
        <p:spPr>
          <a:xfrm>
            <a:off x="4929190" y="2833683"/>
            <a:ext cx="3929090" cy="1000132"/>
          </a:xfrm>
          <a:prstGeom prst="rect">
            <a:avLst/>
          </a:prstGeom>
        </p:spPr>
        <p:txBody>
          <a:bodyPr>
            <a:normAutofit fontScale="92500"/>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Transform samples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onto unit domain</a:t>
            </a:r>
          </a:p>
        </p:txBody>
      </p:sp>
      <p:sp>
        <p:nvSpPr>
          <p:cNvPr id="128" name="Zástupný symbol pro obsah 2"/>
          <p:cNvSpPr txBox="1">
            <a:spLocks/>
          </p:cNvSpPr>
          <p:nvPr/>
        </p:nvSpPr>
        <p:spPr>
          <a:xfrm>
            <a:off x="4929190" y="5572140"/>
            <a:ext cx="3929090" cy="928694"/>
          </a:xfrm>
          <a:prstGeom prst="rect">
            <a:avLst/>
          </a:prstGeom>
        </p:spPr>
        <p:txBody>
          <a:bodyPr>
            <a:normAutofit/>
          </a:bodyPr>
          <a:lstStyle/>
          <a:p>
            <a:pPr marL="365760" lvl="0" indent="-283464">
              <a:lnSpc>
                <a:spcPts val="3000"/>
              </a:lnSpc>
              <a:spcBef>
                <a:spcPts val="600"/>
              </a:spcBef>
              <a:buClr>
                <a:schemeClr val="accent1"/>
              </a:buClr>
              <a:buSzPct val="80000"/>
              <a:buFont typeface="Wingdings 2"/>
              <a:buChar char=""/>
              <a:defRPr/>
            </a:pPr>
            <a:r>
              <a:rPr lang="en-US" sz="3000" dirty="0" smtClean="0"/>
              <a:t>Update </a:t>
            </a:r>
            <a:r>
              <a:rPr lang="en-US" sz="3000" i="1" dirty="0" smtClean="0"/>
              <a:t>L</a:t>
            </a:r>
            <a:r>
              <a:rPr lang="en-US" sz="3000" dirty="0" smtClean="0"/>
              <a:t>-tree(</a:t>
            </a:r>
            <a:r>
              <a:rPr lang="en-US" sz="3000" b="1" dirty="0" smtClean="0"/>
              <a:t>p</a:t>
            </a:r>
            <a:r>
              <a:rPr lang="en-US" sz="3000" baseline="-25000" dirty="0" smtClean="0"/>
              <a:t>2</a:t>
            </a:r>
            <a:r>
              <a:rPr lang="en-US" sz="3000" dirty="0" smtClean="0"/>
              <a:t>) if necessary</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25" name="Skupina 124"/>
          <p:cNvGrpSpPr/>
          <p:nvPr/>
        </p:nvGrpSpPr>
        <p:grpSpPr>
          <a:xfrm>
            <a:off x="2928926" y="4500570"/>
            <a:ext cx="1785950" cy="1785950"/>
            <a:chOff x="2928926" y="4500570"/>
            <a:chExt cx="1785950" cy="1785950"/>
          </a:xfrm>
        </p:grpSpPr>
        <p:sp>
          <p:nvSpPr>
            <p:cNvPr id="188" name="Čárový popisek 2 187"/>
            <p:cNvSpPr/>
            <p:nvPr/>
          </p:nvSpPr>
          <p:spPr>
            <a:xfrm>
              <a:off x="2928926" y="4500570"/>
              <a:ext cx="1785950" cy="642942"/>
            </a:xfrm>
            <a:prstGeom prst="borderCallout2">
              <a:avLst>
                <a:gd name="adj1" fmla="val 43936"/>
                <a:gd name="adj2" fmla="val -866"/>
                <a:gd name="adj3" fmla="val 45417"/>
                <a:gd name="adj4" fmla="val -134"/>
                <a:gd name="adj5" fmla="val 48056"/>
                <a:gd name="adj6" fmla="val -577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Radiance sample found</a:t>
              </a:r>
              <a:endParaRPr lang="cs-CZ" dirty="0" smtClean="0">
                <a:solidFill>
                  <a:schemeClr val="tx1"/>
                </a:solidFill>
              </a:endParaRPr>
            </a:p>
          </p:txBody>
        </p:sp>
        <p:sp>
          <p:nvSpPr>
            <p:cNvPr id="189" name="Čárový popisek 2 188"/>
            <p:cNvSpPr/>
            <p:nvPr/>
          </p:nvSpPr>
          <p:spPr>
            <a:xfrm>
              <a:off x="2928926" y="5429264"/>
              <a:ext cx="1785950" cy="857256"/>
            </a:xfrm>
            <a:prstGeom prst="borderCallout2">
              <a:avLst>
                <a:gd name="adj1" fmla="val 43936"/>
                <a:gd name="adj2" fmla="val -866"/>
                <a:gd name="adj3" fmla="val 44306"/>
                <a:gd name="adj4" fmla="val -667"/>
                <a:gd name="adj5" fmla="val 52500"/>
                <a:gd name="adj6" fmla="val -289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Radiance not sample found</a:t>
              </a:r>
            </a:p>
            <a:p>
              <a:pPr algn="ctr"/>
              <a:r>
                <a:rPr lang="en-US" dirty="0" smtClean="0">
                  <a:solidFill>
                    <a:schemeClr val="tx1"/>
                  </a:solidFill>
                  <a:latin typeface="Times New Roman"/>
                  <a:cs typeface="Times New Roman"/>
                </a:rPr>
                <a:t>→ </a:t>
              </a:r>
              <a:r>
                <a:rPr lang="en-US" dirty="0" smtClean="0">
                  <a:solidFill>
                    <a:schemeClr val="tx1"/>
                  </a:solidFill>
                </a:rPr>
                <a:t>ray tracing</a:t>
              </a:r>
              <a:endParaRPr lang="cs-CZ" dirty="0" smtClean="0">
                <a:solidFill>
                  <a:schemeClr val="tx1"/>
                </a:solidFill>
              </a:endParaRPr>
            </a:p>
          </p:txBody>
        </p:sp>
      </p:grpSp>
      <p:sp>
        <p:nvSpPr>
          <p:cNvPr id="78" name="Zástupný symbol pro číslo snímku 77"/>
          <p:cNvSpPr>
            <a:spLocks noGrp="1"/>
          </p:cNvSpPr>
          <p:nvPr>
            <p:ph type="sldNum" sz="quarter" idx="12"/>
          </p:nvPr>
        </p:nvSpPr>
        <p:spPr/>
        <p:txBody>
          <a:bodyPr/>
          <a:lstStyle/>
          <a:p>
            <a:fld id="{990B41CA-569D-40E7-8E58-026C0338B2C8}" type="slidenum">
              <a:rPr lang="en-US" smtClean="0"/>
              <a:pPr/>
              <a:t>10</a:t>
            </a:fld>
            <a:endParaRPr lang="en-US" dirty="0"/>
          </a:p>
        </p:txBody>
      </p:sp>
      <p:grpSp>
        <p:nvGrpSpPr>
          <p:cNvPr id="120" name="Skupina 119"/>
          <p:cNvGrpSpPr/>
          <p:nvPr/>
        </p:nvGrpSpPr>
        <p:grpSpPr>
          <a:xfrm>
            <a:off x="976287" y="4419607"/>
            <a:ext cx="1706108" cy="1706109"/>
            <a:chOff x="976287" y="4419607"/>
            <a:chExt cx="1706108" cy="1706109"/>
          </a:xfrm>
        </p:grpSpPr>
        <p:sp>
          <p:nvSpPr>
            <p:cNvPr id="161" name="Rectangle 33"/>
            <p:cNvSpPr>
              <a:spLocks noChangeArrowheads="1"/>
            </p:cNvSpPr>
            <p:nvPr/>
          </p:nvSpPr>
          <p:spPr bwMode="auto">
            <a:xfrm>
              <a:off x="976287" y="4419607"/>
              <a:ext cx="1706108" cy="1706109"/>
            </a:xfrm>
            <a:prstGeom prst="rect">
              <a:avLst/>
            </a:prstGeom>
            <a:solidFill>
              <a:schemeClr val="bg1">
                <a:alpha val="0"/>
              </a:schemeClr>
            </a:solidFill>
            <a:ln w="19050">
              <a:solidFill>
                <a:schemeClr val="tx1"/>
              </a:solidFill>
              <a:miter lim="800000"/>
              <a:headEnd/>
              <a:tailEnd/>
            </a:ln>
          </p:spPr>
          <p:txBody>
            <a:bodyPr wrap="none" anchor="ctr"/>
            <a:lstStyle/>
            <a:p>
              <a:endParaRPr lang="cs-CZ" dirty="0">
                <a:solidFill>
                  <a:schemeClr val="bg1"/>
                </a:solidFill>
              </a:endParaRPr>
            </a:p>
          </p:txBody>
        </p:sp>
        <p:grpSp>
          <p:nvGrpSpPr>
            <p:cNvPr id="80" name="Skupina 79"/>
            <p:cNvGrpSpPr/>
            <p:nvPr/>
          </p:nvGrpSpPr>
          <p:grpSpPr>
            <a:xfrm>
              <a:off x="1767442" y="4560448"/>
              <a:ext cx="368750" cy="368750"/>
              <a:chOff x="1767442" y="4224052"/>
              <a:chExt cx="368750" cy="368750"/>
            </a:xfrm>
          </p:grpSpPr>
          <p:sp>
            <p:nvSpPr>
              <p:cNvPr id="83" name="Elipsa 82"/>
              <p:cNvSpPr/>
              <p:nvPr/>
            </p:nvSpPr>
            <p:spPr>
              <a:xfrm>
                <a:off x="1767442" y="4224052"/>
                <a:ext cx="368750" cy="368750"/>
              </a:xfrm>
              <a:prstGeom prst="ellipse">
                <a:avLst/>
              </a:prstGeom>
              <a:solidFill>
                <a:schemeClr val="bg1">
                  <a:alpha val="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3" name="Oval 36"/>
              <p:cNvSpPr>
                <a:spLocks noChangeArrowheads="1"/>
              </p:cNvSpPr>
              <p:nvPr/>
            </p:nvSpPr>
            <p:spPr bwMode="auto">
              <a:xfrm>
                <a:off x="1898617" y="4355313"/>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grpSp>
        <p:grpSp>
          <p:nvGrpSpPr>
            <p:cNvPr id="81" name="Skupina 80"/>
            <p:cNvGrpSpPr/>
            <p:nvPr/>
          </p:nvGrpSpPr>
          <p:grpSpPr>
            <a:xfrm>
              <a:off x="1479528" y="5216997"/>
              <a:ext cx="363392" cy="367843"/>
              <a:chOff x="1500166" y="5053187"/>
              <a:chExt cx="363392" cy="367843"/>
            </a:xfrm>
          </p:grpSpPr>
          <p:sp>
            <p:nvSpPr>
              <p:cNvPr id="87" name="Elipsa 86"/>
              <p:cNvSpPr/>
              <p:nvPr/>
            </p:nvSpPr>
            <p:spPr>
              <a:xfrm>
                <a:off x="1500166" y="5053187"/>
                <a:ext cx="363392" cy="367843"/>
              </a:xfrm>
              <a:prstGeom prst="ellipse">
                <a:avLst/>
              </a:prstGeom>
              <a:solidFill>
                <a:schemeClr val="bg1">
                  <a:alpha val="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8" name="Oval 36"/>
              <p:cNvSpPr>
                <a:spLocks noChangeArrowheads="1"/>
              </p:cNvSpPr>
              <p:nvPr/>
            </p:nvSpPr>
            <p:spPr bwMode="auto">
              <a:xfrm>
                <a:off x="1628662" y="5183994"/>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grpSp>
        <p:grpSp>
          <p:nvGrpSpPr>
            <p:cNvPr id="82" name="Skupina 81"/>
            <p:cNvGrpSpPr/>
            <p:nvPr/>
          </p:nvGrpSpPr>
          <p:grpSpPr>
            <a:xfrm>
              <a:off x="1297337" y="5596668"/>
              <a:ext cx="345705" cy="345704"/>
              <a:chOff x="1125718" y="5596668"/>
              <a:chExt cx="345705" cy="345704"/>
            </a:xfrm>
          </p:grpSpPr>
          <p:sp>
            <p:nvSpPr>
              <p:cNvPr id="119" name="Elipsa 118"/>
              <p:cNvSpPr/>
              <p:nvPr/>
            </p:nvSpPr>
            <p:spPr>
              <a:xfrm>
                <a:off x="1125718" y="5596668"/>
                <a:ext cx="345705" cy="345704"/>
              </a:xfrm>
              <a:prstGeom prst="ellipse">
                <a:avLst/>
              </a:prstGeom>
              <a:solidFill>
                <a:schemeClr val="bg1">
                  <a:alpha val="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0" name="Oval 36"/>
              <p:cNvSpPr>
                <a:spLocks noChangeArrowheads="1"/>
              </p:cNvSpPr>
              <p:nvPr/>
            </p:nvSpPr>
            <p:spPr bwMode="auto">
              <a:xfrm>
                <a:off x="1245370" y="5716406"/>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grpSp>
        <p:grpSp>
          <p:nvGrpSpPr>
            <p:cNvPr id="85" name="Skupina 84"/>
            <p:cNvGrpSpPr/>
            <p:nvPr/>
          </p:nvGrpSpPr>
          <p:grpSpPr>
            <a:xfrm>
              <a:off x="1778628" y="5572140"/>
              <a:ext cx="221604" cy="221603"/>
              <a:chOff x="1778628" y="5572140"/>
              <a:chExt cx="221604" cy="221603"/>
            </a:xfrm>
          </p:grpSpPr>
          <p:sp>
            <p:nvSpPr>
              <p:cNvPr id="115" name="Elipsa 114"/>
              <p:cNvSpPr/>
              <p:nvPr/>
            </p:nvSpPr>
            <p:spPr>
              <a:xfrm>
                <a:off x="1778628" y="5572140"/>
                <a:ext cx="221604" cy="221603"/>
              </a:xfrm>
              <a:prstGeom prst="ellipse">
                <a:avLst/>
              </a:prstGeom>
              <a:solidFill>
                <a:schemeClr val="bg1">
                  <a:alpha val="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6" name="Oval 36"/>
              <p:cNvSpPr>
                <a:spLocks noChangeArrowheads="1"/>
              </p:cNvSpPr>
              <p:nvPr/>
            </p:nvSpPr>
            <p:spPr bwMode="auto">
              <a:xfrm>
                <a:off x="1836230" y="5629827"/>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grpSp>
        <p:grpSp>
          <p:nvGrpSpPr>
            <p:cNvPr id="86" name="Skupina 85"/>
            <p:cNvGrpSpPr/>
            <p:nvPr/>
          </p:nvGrpSpPr>
          <p:grpSpPr>
            <a:xfrm>
              <a:off x="2143108" y="5643578"/>
              <a:ext cx="468635" cy="468635"/>
              <a:chOff x="2214546" y="5643578"/>
              <a:chExt cx="468635" cy="468635"/>
            </a:xfrm>
          </p:grpSpPr>
          <p:sp>
            <p:nvSpPr>
              <p:cNvPr id="121" name="Elipsa 120"/>
              <p:cNvSpPr/>
              <p:nvPr/>
            </p:nvSpPr>
            <p:spPr>
              <a:xfrm>
                <a:off x="2214546" y="5643578"/>
                <a:ext cx="468635" cy="468635"/>
              </a:xfrm>
              <a:prstGeom prst="ellipse">
                <a:avLst/>
              </a:prstGeom>
              <a:solidFill>
                <a:schemeClr val="bg1">
                  <a:alpha val="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2" name="Oval 36"/>
              <p:cNvSpPr>
                <a:spLocks noChangeArrowheads="1"/>
              </p:cNvSpPr>
              <p:nvPr/>
            </p:nvSpPr>
            <p:spPr bwMode="auto">
              <a:xfrm>
                <a:off x="2395663" y="5824781"/>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grpSp>
      </p:grpSp>
      <p:grpSp>
        <p:nvGrpSpPr>
          <p:cNvPr id="133" name="Skupina 49"/>
          <p:cNvGrpSpPr/>
          <p:nvPr/>
        </p:nvGrpSpPr>
        <p:grpSpPr>
          <a:xfrm>
            <a:off x="3071802" y="2153946"/>
            <a:ext cx="2071702" cy="2054597"/>
            <a:chOff x="3224203" y="3571876"/>
            <a:chExt cx="1214446" cy="1204418"/>
          </a:xfrm>
        </p:grpSpPr>
        <p:sp>
          <p:nvSpPr>
            <p:cNvPr id="142" name="Rectangle 33"/>
            <p:cNvSpPr>
              <a:spLocks noChangeArrowheads="1"/>
            </p:cNvSpPr>
            <p:nvPr/>
          </p:nvSpPr>
          <p:spPr bwMode="auto">
            <a:xfrm>
              <a:off x="3286116" y="3571876"/>
              <a:ext cx="1000132" cy="1000132"/>
            </a:xfrm>
            <a:prstGeom prst="rect">
              <a:avLst/>
            </a:prstGeom>
            <a:solidFill>
              <a:schemeClr val="bg1">
                <a:alpha val="0"/>
              </a:schemeClr>
            </a:solidFill>
            <a:ln w="19050">
              <a:solidFill>
                <a:schemeClr val="tx1"/>
              </a:solidFill>
              <a:miter lim="800000"/>
              <a:headEnd/>
              <a:tailEnd/>
            </a:ln>
          </p:spPr>
          <p:txBody>
            <a:bodyPr wrap="none" anchor="ctr"/>
            <a:lstStyle/>
            <a:p>
              <a:endParaRPr lang="cs-CZ" dirty="0">
                <a:solidFill>
                  <a:schemeClr val="bg1"/>
                </a:solidFill>
              </a:endParaRPr>
            </a:p>
          </p:txBody>
        </p:sp>
        <p:sp>
          <p:nvSpPr>
            <p:cNvPr id="143" name="Oval 36"/>
            <p:cNvSpPr>
              <a:spLocks noChangeArrowheads="1"/>
            </p:cNvSpPr>
            <p:nvPr/>
          </p:nvSpPr>
          <p:spPr bwMode="auto">
            <a:xfrm>
              <a:off x="3654969" y="4259466"/>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4" name="Oval 36"/>
            <p:cNvSpPr>
              <a:spLocks noChangeArrowheads="1"/>
            </p:cNvSpPr>
            <p:nvPr/>
          </p:nvSpPr>
          <p:spPr bwMode="auto">
            <a:xfrm>
              <a:off x="3726407" y="435769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5" name="Oval 36"/>
            <p:cNvSpPr>
              <a:spLocks noChangeArrowheads="1"/>
            </p:cNvSpPr>
            <p:nvPr/>
          </p:nvSpPr>
          <p:spPr bwMode="auto">
            <a:xfrm>
              <a:off x="3583531" y="4384482"/>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6" name="Oval 36"/>
            <p:cNvSpPr>
              <a:spLocks noChangeArrowheads="1"/>
            </p:cNvSpPr>
            <p:nvPr/>
          </p:nvSpPr>
          <p:spPr bwMode="auto">
            <a:xfrm>
              <a:off x="3367079" y="393120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7" name="Oval 36"/>
            <p:cNvSpPr>
              <a:spLocks noChangeArrowheads="1"/>
            </p:cNvSpPr>
            <p:nvPr/>
          </p:nvSpPr>
          <p:spPr bwMode="auto">
            <a:xfrm>
              <a:off x="3795707" y="3759400"/>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8" name="Oval 36"/>
            <p:cNvSpPr>
              <a:spLocks noChangeArrowheads="1"/>
            </p:cNvSpPr>
            <p:nvPr/>
          </p:nvSpPr>
          <p:spPr bwMode="auto">
            <a:xfrm>
              <a:off x="3904406" y="4214817"/>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51" name="Oval 36"/>
            <p:cNvSpPr>
              <a:spLocks noChangeArrowheads="1"/>
            </p:cNvSpPr>
            <p:nvPr/>
          </p:nvSpPr>
          <p:spPr bwMode="auto">
            <a:xfrm>
              <a:off x="3726407" y="41455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52" name="Oval 36"/>
            <p:cNvSpPr>
              <a:spLocks noChangeArrowheads="1"/>
            </p:cNvSpPr>
            <p:nvPr/>
          </p:nvSpPr>
          <p:spPr bwMode="auto">
            <a:xfrm>
              <a:off x="4029422" y="3929067"/>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54" name="Oval 36"/>
            <p:cNvSpPr>
              <a:spLocks noChangeArrowheads="1"/>
            </p:cNvSpPr>
            <p:nvPr/>
          </p:nvSpPr>
          <p:spPr bwMode="auto">
            <a:xfrm>
              <a:off x="3583531" y="4145517"/>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55" name="Oval 36"/>
            <p:cNvSpPr>
              <a:spLocks noChangeArrowheads="1"/>
            </p:cNvSpPr>
            <p:nvPr/>
          </p:nvSpPr>
          <p:spPr bwMode="auto">
            <a:xfrm>
              <a:off x="3869283" y="4359831"/>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57" name="Oval 36"/>
            <p:cNvSpPr>
              <a:spLocks noChangeArrowheads="1"/>
            </p:cNvSpPr>
            <p:nvPr/>
          </p:nvSpPr>
          <p:spPr bwMode="auto">
            <a:xfrm>
              <a:off x="3797845" y="4288395"/>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59" name="TextovéPole 158"/>
            <p:cNvSpPr txBox="1"/>
            <p:nvPr/>
          </p:nvSpPr>
          <p:spPr>
            <a:xfrm>
              <a:off x="3224203" y="4559789"/>
              <a:ext cx="1214446" cy="216505"/>
            </a:xfrm>
            <a:prstGeom prst="rect">
              <a:avLst/>
            </a:prstGeom>
            <a:noFill/>
          </p:spPr>
          <p:txBody>
            <a:bodyPr wrap="square" rtlCol="0">
              <a:spAutoFit/>
            </a:bodyPr>
            <a:lstStyle/>
            <a:p>
              <a:pPr algn="ctr"/>
              <a:r>
                <a:rPr lang="en-US" dirty="0" smtClean="0"/>
                <a:t>L-tree(</a:t>
              </a:r>
              <a:r>
                <a:rPr lang="en-US" b="1" dirty="0" smtClean="0"/>
                <a:t>p</a:t>
              </a:r>
              <a:r>
                <a:rPr lang="en-US" baseline="-25000" dirty="0" smtClean="0"/>
                <a:t>2</a:t>
              </a:r>
              <a:r>
                <a:rPr lang="en-US" dirty="0" smtClean="0"/>
                <a:t>)</a:t>
              </a:r>
              <a:endParaRPr lang="cs-CZ"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animEffect transition="in" filter="wipe(down)">
                                      <p:cBhvr>
                                        <p:cTn id="9" dur="1000"/>
                                        <p:tgtEl>
                                          <p:spTgt spid="1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up)">
                                      <p:cBhvr>
                                        <p:cTn id="16" dur="1000"/>
                                        <p:tgtEl>
                                          <p:spTgt spid="118"/>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8"/>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191 -0.00046 C -0.0092 0.04584 -0.00642 0.22385 -0.04618 0.27917 C -0.08594 0.33449 -0.2 0.32014 -0.24045 0.33102 " pathEditMode="relative" rAng="0" ptsTypes="aaa">
                                      <p:cBhvr>
                                        <p:cTn id="27" dur="2000" fill="hold"/>
                                        <p:tgtEl>
                                          <p:spTgt spid="133"/>
                                        </p:tgtEl>
                                        <p:attrNameLst>
                                          <p:attrName>ppt_x</p:attrName>
                                          <p:attrName>ppt_y</p:attrName>
                                        </p:attrNameLst>
                                      </p:cBhvr>
                                      <p:rCtr x="-119" y="167"/>
                                    </p:animMotion>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wipe(up)">
                                      <p:cBhvr>
                                        <p:cTn id="31"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2" grpId="0"/>
      <p:bldP spid="123" grpId="0"/>
      <p:bldP spid="124"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Which Radiance Samples Are Nearby?</a:t>
            </a:r>
            <a:endParaRPr lang="cs-CZ" dirty="0"/>
          </a:p>
        </p:txBody>
      </p:sp>
      <p:grpSp>
        <p:nvGrpSpPr>
          <p:cNvPr id="44" name="Skupina 43"/>
          <p:cNvGrpSpPr/>
          <p:nvPr/>
        </p:nvGrpSpPr>
        <p:grpSpPr>
          <a:xfrm>
            <a:off x="5572132" y="1433155"/>
            <a:ext cx="3429024" cy="4093337"/>
            <a:chOff x="6357950" y="1168908"/>
            <a:chExt cx="2857520" cy="3411114"/>
          </a:xfrm>
        </p:grpSpPr>
        <p:grpSp>
          <p:nvGrpSpPr>
            <p:cNvPr id="42" name="Skupina 41"/>
            <p:cNvGrpSpPr/>
            <p:nvPr/>
          </p:nvGrpSpPr>
          <p:grpSpPr>
            <a:xfrm>
              <a:off x="6357950" y="1819502"/>
              <a:ext cx="2857520" cy="2760520"/>
              <a:chOff x="3438514" y="4419609"/>
              <a:chExt cx="2071702" cy="2001377"/>
            </a:xfrm>
          </p:grpSpPr>
          <p:sp>
            <p:nvSpPr>
              <p:cNvPr id="16" name="Rectangle 33"/>
              <p:cNvSpPr>
                <a:spLocks noChangeArrowheads="1"/>
              </p:cNvSpPr>
              <p:nvPr/>
            </p:nvSpPr>
            <p:spPr bwMode="auto">
              <a:xfrm>
                <a:off x="3548052" y="4419610"/>
                <a:ext cx="1706108" cy="1706109"/>
              </a:xfrm>
              <a:prstGeom prst="rect">
                <a:avLst/>
              </a:prstGeom>
              <a:solidFill>
                <a:schemeClr val="bg1">
                  <a:alpha val="0"/>
                </a:schemeClr>
              </a:solidFill>
              <a:ln w="19050">
                <a:solidFill>
                  <a:schemeClr val="tx1"/>
                </a:solidFill>
                <a:miter lim="800000"/>
                <a:headEnd/>
                <a:tailEnd/>
              </a:ln>
            </p:spPr>
            <p:txBody>
              <a:bodyPr wrap="none" anchor="ctr"/>
              <a:lstStyle/>
              <a:p>
                <a:endParaRPr lang="cs-CZ" dirty="0">
                  <a:solidFill>
                    <a:schemeClr val="bg1"/>
                  </a:solidFill>
                </a:endParaRPr>
              </a:p>
            </p:txBody>
          </p:sp>
          <p:grpSp>
            <p:nvGrpSpPr>
              <p:cNvPr id="17" name="Skupina 49"/>
              <p:cNvGrpSpPr/>
              <p:nvPr/>
            </p:nvGrpSpPr>
            <p:grpSpPr>
              <a:xfrm>
                <a:off x="3438514" y="4419609"/>
                <a:ext cx="2071702" cy="2001377"/>
                <a:chOff x="3224203" y="3571876"/>
                <a:chExt cx="1214446" cy="1173220"/>
              </a:xfrm>
            </p:grpSpPr>
            <p:sp>
              <p:nvSpPr>
                <p:cNvPr id="18" name="Rectangle 33"/>
                <p:cNvSpPr>
                  <a:spLocks noChangeArrowheads="1"/>
                </p:cNvSpPr>
                <p:nvPr/>
              </p:nvSpPr>
              <p:spPr bwMode="auto">
                <a:xfrm>
                  <a:off x="3286116" y="3571876"/>
                  <a:ext cx="1000132" cy="1000132"/>
                </a:xfrm>
                <a:prstGeom prst="rect">
                  <a:avLst/>
                </a:prstGeom>
                <a:solidFill>
                  <a:schemeClr val="bg1"/>
                </a:solidFill>
                <a:ln w="38100">
                  <a:solidFill>
                    <a:schemeClr val="tx1"/>
                  </a:solidFill>
                  <a:miter lim="800000"/>
                  <a:headEnd/>
                  <a:tailEnd/>
                </a:ln>
              </p:spPr>
              <p:txBody>
                <a:bodyPr wrap="none" anchor="ctr"/>
                <a:lstStyle/>
                <a:p>
                  <a:endParaRPr lang="cs-CZ" dirty="0">
                    <a:solidFill>
                      <a:schemeClr val="bg1"/>
                    </a:solidFill>
                  </a:endParaRPr>
                </a:p>
              </p:txBody>
            </p:sp>
            <p:sp>
              <p:nvSpPr>
                <p:cNvPr id="19" name="Oval 36"/>
                <p:cNvSpPr>
                  <a:spLocks noChangeArrowheads="1"/>
                </p:cNvSpPr>
                <p:nvPr/>
              </p:nvSpPr>
              <p:spPr bwMode="auto">
                <a:xfrm>
                  <a:off x="3654969" y="4259466"/>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0" name="Oval 36"/>
                <p:cNvSpPr>
                  <a:spLocks noChangeArrowheads="1"/>
                </p:cNvSpPr>
                <p:nvPr/>
              </p:nvSpPr>
              <p:spPr bwMode="auto">
                <a:xfrm>
                  <a:off x="3726407" y="435769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1" name="Oval 36"/>
                <p:cNvSpPr>
                  <a:spLocks noChangeArrowheads="1"/>
                </p:cNvSpPr>
                <p:nvPr/>
              </p:nvSpPr>
              <p:spPr bwMode="auto">
                <a:xfrm>
                  <a:off x="3583531" y="4384482"/>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2" name="Oval 36"/>
                <p:cNvSpPr>
                  <a:spLocks noChangeArrowheads="1"/>
                </p:cNvSpPr>
                <p:nvPr/>
              </p:nvSpPr>
              <p:spPr bwMode="auto">
                <a:xfrm>
                  <a:off x="3367079" y="393120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3" name="Oval 36"/>
                <p:cNvSpPr>
                  <a:spLocks noChangeArrowheads="1"/>
                </p:cNvSpPr>
                <p:nvPr/>
              </p:nvSpPr>
              <p:spPr bwMode="auto">
                <a:xfrm>
                  <a:off x="3795707" y="3759400"/>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4" name="Oval 36"/>
                <p:cNvSpPr>
                  <a:spLocks noChangeArrowheads="1"/>
                </p:cNvSpPr>
                <p:nvPr/>
              </p:nvSpPr>
              <p:spPr bwMode="auto">
                <a:xfrm>
                  <a:off x="3904406" y="4214817"/>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5" name="Oval 36"/>
                <p:cNvSpPr>
                  <a:spLocks noChangeArrowheads="1"/>
                </p:cNvSpPr>
                <p:nvPr/>
              </p:nvSpPr>
              <p:spPr bwMode="auto">
                <a:xfrm>
                  <a:off x="3726407" y="41455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6" name="Oval 36"/>
                <p:cNvSpPr>
                  <a:spLocks noChangeArrowheads="1"/>
                </p:cNvSpPr>
                <p:nvPr/>
              </p:nvSpPr>
              <p:spPr bwMode="auto">
                <a:xfrm>
                  <a:off x="4029422" y="3929067"/>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7" name="Oval 36"/>
                <p:cNvSpPr>
                  <a:spLocks noChangeArrowheads="1"/>
                </p:cNvSpPr>
                <p:nvPr/>
              </p:nvSpPr>
              <p:spPr bwMode="auto">
                <a:xfrm>
                  <a:off x="3583531" y="4145517"/>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8" name="Oval 36"/>
                <p:cNvSpPr>
                  <a:spLocks noChangeArrowheads="1"/>
                </p:cNvSpPr>
                <p:nvPr/>
              </p:nvSpPr>
              <p:spPr bwMode="auto">
                <a:xfrm>
                  <a:off x="3869283" y="4359831"/>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9" name="Oval 36"/>
                <p:cNvSpPr>
                  <a:spLocks noChangeArrowheads="1"/>
                </p:cNvSpPr>
                <p:nvPr/>
              </p:nvSpPr>
              <p:spPr bwMode="auto">
                <a:xfrm>
                  <a:off x="3797845" y="4288395"/>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30" name="TextovéPole 29"/>
                <p:cNvSpPr txBox="1"/>
                <p:nvPr/>
              </p:nvSpPr>
              <p:spPr>
                <a:xfrm>
                  <a:off x="3224203" y="4559789"/>
                  <a:ext cx="1214446" cy="185307"/>
                </a:xfrm>
                <a:prstGeom prst="rect">
                  <a:avLst/>
                </a:prstGeom>
                <a:noFill/>
              </p:spPr>
              <p:txBody>
                <a:bodyPr wrap="square" rtlCol="0">
                  <a:spAutoFit/>
                </a:bodyPr>
                <a:lstStyle/>
                <a:p>
                  <a:pPr algn="ctr"/>
                  <a:r>
                    <a:rPr lang="en-US" sz="2800" i="1" dirty="0" smtClean="0"/>
                    <a:t>i</a:t>
                  </a:r>
                  <a:r>
                    <a:rPr lang="en-US" sz="2800" dirty="0" smtClean="0"/>
                    <a:t>-th</a:t>
                  </a:r>
                  <a:r>
                    <a:rPr lang="en-US" sz="2800" i="1" dirty="0" smtClean="0"/>
                    <a:t> L</a:t>
                  </a:r>
                  <a:r>
                    <a:rPr lang="en-US" sz="2800" dirty="0" smtClean="0"/>
                    <a:t>-tree</a:t>
                  </a:r>
                  <a:endParaRPr lang="cs-CZ" sz="2800" dirty="0"/>
                </a:p>
              </p:txBody>
            </p:sp>
          </p:grpSp>
          <p:sp>
            <p:nvSpPr>
              <p:cNvPr id="31" name="Oval 36"/>
              <p:cNvSpPr>
                <a:spLocks noChangeArrowheads="1"/>
              </p:cNvSpPr>
              <p:nvPr/>
            </p:nvSpPr>
            <p:spPr bwMode="auto">
              <a:xfrm>
                <a:off x="3990968" y="5724544"/>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sp>
            <p:nvSpPr>
              <p:cNvPr id="32" name="Oval 36"/>
              <p:cNvSpPr>
                <a:spLocks noChangeArrowheads="1"/>
              </p:cNvSpPr>
              <p:nvPr/>
            </p:nvSpPr>
            <p:spPr bwMode="auto">
              <a:xfrm>
                <a:off x="4476746" y="4710124"/>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sp>
            <p:nvSpPr>
              <p:cNvPr id="33" name="Oval 36"/>
              <p:cNvSpPr>
                <a:spLocks noChangeArrowheads="1"/>
              </p:cNvSpPr>
              <p:nvPr/>
            </p:nvSpPr>
            <p:spPr bwMode="auto">
              <a:xfrm>
                <a:off x="4357683" y="5624531"/>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sp>
            <p:nvSpPr>
              <p:cNvPr id="34" name="Oval 36"/>
              <p:cNvSpPr>
                <a:spLocks noChangeArrowheads="1"/>
              </p:cNvSpPr>
              <p:nvPr/>
            </p:nvSpPr>
            <p:spPr bwMode="auto">
              <a:xfrm>
                <a:off x="4171944" y="5367354"/>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sp>
            <p:nvSpPr>
              <p:cNvPr id="35" name="Oval 36"/>
              <p:cNvSpPr>
                <a:spLocks noChangeArrowheads="1"/>
              </p:cNvSpPr>
              <p:nvPr/>
            </p:nvSpPr>
            <p:spPr bwMode="auto">
              <a:xfrm>
                <a:off x="4929187" y="5838845"/>
                <a:ext cx="106400" cy="106229"/>
              </a:xfrm>
              <a:prstGeom prst="ellipse">
                <a:avLst/>
              </a:prstGeom>
              <a:solidFill>
                <a:srgbClr val="7030A0"/>
              </a:solidFill>
              <a:ln w="9525">
                <a:solidFill>
                  <a:srgbClr val="7030A0"/>
                </a:solidFill>
                <a:round/>
                <a:headEnd/>
                <a:tailEnd/>
              </a:ln>
            </p:spPr>
            <p:txBody>
              <a:bodyPr wrap="none" anchor="ctr"/>
              <a:lstStyle/>
              <a:p>
                <a:endParaRPr lang="cs-CZ" dirty="0"/>
              </a:p>
            </p:txBody>
          </p:sp>
          <p:grpSp>
            <p:nvGrpSpPr>
              <p:cNvPr id="36" name="Skupina 35"/>
              <p:cNvGrpSpPr/>
              <p:nvPr/>
            </p:nvGrpSpPr>
            <p:grpSpPr>
              <a:xfrm>
                <a:off x="3857620" y="4572008"/>
                <a:ext cx="1357321" cy="1548650"/>
                <a:chOff x="1464448" y="4638472"/>
                <a:chExt cx="1000003" cy="1140966"/>
              </a:xfrm>
            </p:grpSpPr>
            <p:sp>
              <p:nvSpPr>
                <p:cNvPr id="37" name="Elipsa 36"/>
                <p:cNvSpPr/>
                <p:nvPr/>
              </p:nvSpPr>
              <p:spPr>
                <a:xfrm>
                  <a:off x="1819256" y="4638472"/>
                  <a:ext cx="271676" cy="271676"/>
                </a:xfrm>
                <a:prstGeom prst="ellipse">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8" name="Elipsa 37"/>
                <p:cNvSpPr/>
                <p:nvPr/>
              </p:nvSpPr>
              <p:spPr>
                <a:xfrm>
                  <a:off x="1597782" y="5116842"/>
                  <a:ext cx="267728" cy="271008"/>
                </a:xfrm>
                <a:prstGeom prst="ellipse">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9" name="Elipsa 38"/>
                <p:cNvSpPr/>
                <p:nvPr/>
              </p:nvSpPr>
              <p:spPr>
                <a:xfrm>
                  <a:off x="1786327" y="5375536"/>
                  <a:ext cx="163266" cy="163266"/>
                </a:xfrm>
                <a:prstGeom prst="ellipse">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0" name="Elipsa 39"/>
                <p:cNvSpPr/>
                <p:nvPr/>
              </p:nvSpPr>
              <p:spPr>
                <a:xfrm>
                  <a:off x="1464448" y="5393391"/>
                  <a:ext cx="254697" cy="254697"/>
                </a:xfrm>
                <a:prstGeom prst="ellipse">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1" name="Elipsa 40"/>
                <p:cNvSpPr/>
                <p:nvPr/>
              </p:nvSpPr>
              <p:spPr>
                <a:xfrm>
                  <a:off x="2119185" y="5434172"/>
                  <a:ext cx="345266" cy="345266"/>
                </a:xfrm>
                <a:prstGeom prst="ellipse">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sp>
          <p:nvSpPr>
            <p:cNvPr id="72" name="Volný tvar 71"/>
            <p:cNvSpPr/>
            <p:nvPr/>
          </p:nvSpPr>
          <p:spPr>
            <a:xfrm flipH="1">
              <a:off x="8024837" y="1641478"/>
              <a:ext cx="656501" cy="424697"/>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581624"/>
                <a:gd name="connsiteY0" fmla="*/ 0 h 435428"/>
                <a:gd name="connsiteX1" fmla="*/ 309437 w 581624"/>
                <a:gd name="connsiteY1" fmla="*/ 0 h 435428"/>
                <a:gd name="connsiteX2" fmla="*/ 581624 w 581624"/>
                <a:gd name="connsiteY2" fmla="*/ 435428 h 435428"/>
                <a:gd name="connsiteX0" fmla="*/ 0 w 581624"/>
                <a:gd name="connsiteY0" fmla="*/ 0 h 435428"/>
                <a:gd name="connsiteX1" fmla="*/ 309437 w 581624"/>
                <a:gd name="connsiteY1" fmla="*/ 0 h 435428"/>
                <a:gd name="connsiteX2" fmla="*/ 581624 w 581624"/>
                <a:gd name="connsiteY2" fmla="*/ 435428 h 435428"/>
                <a:gd name="connsiteX0" fmla="*/ 0 w 545925"/>
                <a:gd name="connsiteY0" fmla="*/ 0 h 424696"/>
                <a:gd name="connsiteX1" fmla="*/ 309437 w 545925"/>
                <a:gd name="connsiteY1" fmla="*/ 0 h 424696"/>
                <a:gd name="connsiteX2" fmla="*/ 545925 w 545925"/>
                <a:gd name="connsiteY2" fmla="*/ 424696 h 424696"/>
              </a:gdLst>
              <a:ahLst/>
              <a:cxnLst>
                <a:cxn ang="0">
                  <a:pos x="connsiteX0" y="connsiteY0"/>
                </a:cxn>
                <a:cxn ang="0">
                  <a:pos x="connsiteX1" y="connsiteY1"/>
                </a:cxn>
                <a:cxn ang="0">
                  <a:pos x="connsiteX2" y="connsiteY2"/>
                </a:cxn>
              </a:cxnLst>
              <a:rect l="l" t="t" r="r" b="b"/>
              <a:pathLst>
                <a:path w="545925" h="424696">
                  <a:moveTo>
                    <a:pt x="0" y="0"/>
                  </a:moveTo>
                  <a:lnTo>
                    <a:pt x="309437" y="0"/>
                  </a:lnTo>
                  <a:lnTo>
                    <a:pt x="545925" y="424696"/>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graphicFrame>
          <p:nvGraphicFramePr>
            <p:cNvPr id="73" name="Objekt 72"/>
            <p:cNvGraphicFramePr>
              <a:graphicFrameLocks noChangeAspect="1"/>
            </p:cNvGraphicFramePr>
            <p:nvPr/>
          </p:nvGraphicFramePr>
          <p:xfrm>
            <a:off x="8353858" y="1168908"/>
            <a:ext cx="310885" cy="509322"/>
          </p:xfrm>
          <a:graphic>
            <a:graphicData uri="http://schemas.openxmlformats.org/presentationml/2006/ole">
              <p:oleObj spid="_x0000_s31746" name="Rovnice" r:id="rId4" imgW="139680" imgH="228600" progId="Equation.3">
                <p:embed/>
              </p:oleObj>
            </a:graphicData>
          </a:graphic>
        </p:graphicFrame>
      </p:grpSp>
      <p:graphicFrame>
        <p:nvGraphicFramePr>
          <p:cNvPr id="76" name="Zástupný symbol pro obsah 29"/>
          <p:cNvGraphicFramePr>
            <a:graphicFrameLocks noChangeAspect="1"/>
          </p:cNvGraphicFramePr>
          <p:nvPr/>
        </p:nvGraphicFramePr>
        <p:xfrm>
          <a:off x="915988" y="4895850"/>
          <a:ext cx="4530725" cy="1373188"/>
        </p:xfrm>
        <a:graphic>
          <a:graphicData uri="http://schemas.openxmlformats.org/presentationml/2006/ole">
            <p:oleObj spid="_x0000_s31749" name="Rovnice" r:id="rId5" imgW="2095200" imgH="634680" progId="Equation.3">
              <p:embed/>
            </p:oleObj>
          </a:graphicData>
        </a:graphic>
      </p:graphicFrame>
      <p:sp>
        <p:nvSpPr>
          <p:cNvPr id="78" name="Zástupný symbol pro obsah 2"/>
          <p:cNvSpPr txBox="1">
            <a:spLocks/>
          </p:cNvSpPr>
          <p:nvPr/>
        </p:nvSpPr>
        <p:spPr>
          <a:xfrm>
            <a:off x="714348" y="1214422"/>
            <a:ext cx="4572032" cy="5429288"/>
          </a:xfrm>
          <a:prstGeom prst="rect">
            <a:avLst/>
          </a:prstGeom>
        </p:spPr>
        <p:txBody>
          <a:bodyPr>
            <a:normAutofit/>
          </a:bodyPr>
          <a:lstStyle/>
          <a:p>
            <a:pPr marL="365760" lvl="0" indent="-283464">
              <a:spcBef>
                <a:spcPts val="1200"/>
              </a:spcBef>
              <a:buClr>
                <a:schemeClr val="accent1"/>
              </a:buClr>
              <a:buSzPct val="80000"/>
              <a:buFont typeface="Wingdings 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Compute search</a:t>
            </a:r>
            <a:r>
              <a:rPr lang="en-US" sz="3000" dirty="0" smtClean="0"/>
              <a:t> radius   for each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radiance sample </a:t>
            </a:r>
          </a:p>
          <a:p>
            <a:pPr marL="365760" lvl="0" indent="-283464">
              <a:spcBef>
                <a:spcPts val="1200"/>
              </a:spcBef>
              <a:buClr>
                <a:schemeClr val="accent1"/>
              </a:buClr>
              <a:buSzPct val="80000"/>
              <a:buFont typeface="Wingdings 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Collect nearby radiance samples</a:t>
            </a:r>
            <a:endParaRPr kumimoji="0" lang="en-US" sz="3000" b="0" i="0" u="none" strike="noStrike" kern="1200" cap="none" spc="0" normalizeH="0" noProof="0" dirty="0" smtClean="0">
              <a:ln>
                <a:noFill/>
              </a:ln>
              <a:solidFill>
                <a:schemeClr val="tx1"/>
              </a:solidFill>
              <a:effectLst/>
              <a:uLnTx/>
              <a:uFillTx/>
              <a:latin typeface="+mn-lt"/>
              <a:ea typeface="+mn-ea"/>
              <a:cs typeface="+mn-cs"/>
            </a:endParaRPr>
          </a:p>
          <a:p>
            <a:pPr marL="365760" lvl="0" indent="-283464">
              <a:spcBef>
                <a:spcPts val="1200"/>
              </a:spcBef>
              <a:buClr>
                <a:schemeClr val="accent1"/>
              </a:buClr>
              <a:buSzPct val="80000"/>
              <a:buFont typeface="Wingdings 2"/>
              <a:buChar char=""/>
              <a:defRPr/>
            </a:pPr>
            <a:r>
              <a:rPr lang="en-US" sz="3000" dirty="0" smtClean="0"/>
              <a:t>Compute directional weights</a:t>
            </a:r>
            <a:endParaRPr kumimoji="0" lang="cs-CZ" sz="3000" b="0" i="1" u="none" strike="noStrike" kern="1200" cap="none" spc="0" normalizeH="0" baseline="0" noProof="0" dirty="0">
              <a:ln>
                <a:noFill/>
              </a:ln>
              <a:solidFill>
                <a:schemeClr val="tx1"/>
              </a:solidFill>
              <a:effectLst/>
              <a:uLnTx/>
              <a:uFillTx/>
              <a:latin typeface="+mn-lt"/>
              <a:ea typeface="+mn-ea"/>
              <a:cs typeface="+mn-cs"/>
            </a:endParaRPr>
          </a:p>
        </p:txBody>
      </p:sp>
      <p:sp>
        <p:nvSpPr>
          <p:cNvPr id="43" name="Zástupný symbol pro číslo snímku 42"/>
          <p:cNvSpPr>
            <a:spLocks noGrp="1"/>
          </p:cNvSpPr>
          <p:nvPr>
            <p:ph type="sldNum" sz="quarter" idx="12"/>
          </p:nvPr>
        </p:nvSpPr>
        <p:spPr/>
        <p:txBody>
          <a:bodyPr/>
          <a:lstStyle/>
          <a:p>
            <a:fld id="{990B41CA-569D-40E7-8E58-026C0338B2C8}" type="slidenum">
              <a:rPr lang="en-US" smtClean="0"/>
              <a:pPr/>
              <a:t>11</a:t>
            </a:fld>
            <a:endParaRPr lang="en-US" dirty="0"/>
          </a:p>
        </p:txBody>
      </p:sp>
      <p:graphicFrame>
        <p:nvGraphicFramePr>
          <p:cNvPr id="31752" name="Object 8"/>
          <p:cNvGraphicFramePr>
            <a:graphicFrameLocks noChangeAspect="1"/>
          </p:cNvGraphicFramePr>
          <p:nvPr/>
        </p:nvGraphicFramePr>
        <p:xfrm>
          <a:off x="5154136" y="1225055"/>
          <a:ext cx="368300" cy="600075"/>
        </p:xfrm>
        <a:graphic>
          <a:graphicData uri="http://schemas.openxmlformats.org/presentationml/2006/ole">
            <p:oleObj spid="_x0000_s31752" name="Rovnice" r:id="rId6" imgW="139680" imgH="228600" progId="Equation.3">
              <p:embed/>
            </p:oleObj>
          </a:graphicData>
        </a:graphic>
      </p:graphicFrame>
      <p:graphicFrame>
        <p:nvGraphicFramePr>
          <p:cNvPr id="31755" name="Object 11"/>
          <p:cNvGraphicFramePr>
            <a:graphicFrameLocks noChangeAspect="1"/>
          </p:cNvGraphicFramePr>
          <p:nvPr/>
        </p:nvGraphicFramePr>
        <p:xfrm>
          <a:off x="6510338" y="1436688"/>
          <a:ext cx="642937" cy="674687"/>
        </p:xfrm>
        <a:graphic>
          <a:graphicData uri="http://schemas.openxmlformats.org/presentationml/2006/ole">
            <p:oleObj spid="_x0000_s31755" name="Rovnice" r:id="rId7" imgW="241200" imgH="253800" progId="Equation.3">
              <p:embed/>
            </p:oleObj>
          </a:graphicData>
        </a:graphic>
      </p:graphicFrame>
      <p:sp>
        <p:nvSpPr>
          <p:cNvPr id="48" name="Volný tvar 47"/>
          <p:cNvSpPr/>
          <p:nvPr/>
        </p:nvSpPr>
        <p:spPr>
          <a:xfrm>
            <a:off x="6429388" y="2000240"/>
            <a:ext cx="934922" cy="732607"/>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Lst>
            <a:ahLst/>
            <a:cxnLst>
              <a:cxn ang="0">
                <a:pos x="connsiteX0" y="connsiteY0"/>
              </a:cxn>
              <a:cxn ang="0">
                <a:pos x="connsiteX1" y="connsiteY1"/>
              </a:cxn>
              <a:cxn ang="0">
                <a:pos x="connsiteX2" y="connsiteY2"/>
              </a:cxn>
            </a:cxnLst>
            <a:rect l="l" t="t" r="r" b="b"/>
            <a:pathLst>
              <a:path w="647876" h="610505">
                <a:moveTo>
                  <a:pt x="0" y="0"/>
                </a:moveTo>
                <a:lnTo>
                  <a:pt x="457973" y="0"/>
                </a:lnTo>
                <a:lnTo>
                  <a:pt x="647876" y="610505"/>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49" name="Volný tvar 48"/>
          <p:cNvSpPr/>
          <p:nvPr/>
        </p:nvSpPr>
        <p:spPr>
          <a:xfrm>
            <a:off x="6155895" y="2860810"/>
            <a:ext cx="1077766" cy="53234"/>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746863"/>
              <a:gd name="connsiteY0" fmla="*/ 44362 h 44362"/>
              <a:gd name="connsiteX1" fmla="*/ 457973 w 746863"/>
              <a:gd name="connsiteY1" fmla="*/ 44362 h 44362"/>
              <a:gd name="connsiteX2" fmla="*/ 746863 w 746863"/>
              <a:gd name="connsiteY2" fmla="*/ 0 h 44362"/>
            </a:gdLst>
            <a:ahLst/>
            <a:cxnLst>
              <a:cxn ang="0">
                <a:pos x="connsiteX0" y="connsiteY0"/>
              </a:cxn>
              <a:cxn ang="0">
                <a:pos x="connsiteX1" y="connsiteY1"/>
              </a:cxn>
              <a:cxn ang="0">
                <a:pos x="connsiteX2" y="connsiteY2"/>
              </a:cxn>
            </a:cxnLst>
            <a:rect l="l" t="t" r="r" b="b"/>
            <a:pathLst>
              <a:path w="746863" h="44362">
                <a:moveTo>
                  <a:pt x="0" y="44362"/>
                </a:moveTo>
                <a:lnTo>
                  <a:pt x="457973" y="44362"/>
                </a:lnTo>
                <a:lnTo>
                  <a:pt x="746863" y="0"/>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graphicFrame>
        <p:nvGraphicFramePr>
          <p:cNvPr id="31756" name="Object 12"/>
          <p:cNvGraphicFramePr>
            <a:graphicFrameLocks noChangeAspect="1"/>
          </p:cNvGraphicFramePr>
          <p:nvPr/>
        </p:nvGraphicFramePr>
        <p:xfrm>
          <a:off x="6210300" y="2319338"/>
          <a:ext cx="642938" cy="639762"/>
        </p:xfrm>
        <a:graphic>
          <a:graphicData uri="http://schemas.openxmlformats.org/presentationml/2006/ole">
            <p:oleObj spid="_x0000_s31756" name="Rovnice" r:id="rId8" imgW="241200" imgH="241200" progId="Equation.3">
              <p:embed/>
            </p:oleObj>
          </a:graphicData>
        </a:graphic>
      </p:graphicFrame>
      <p:graphicFrame>
        <p:nvGraphicFramePr>
          <p:cNvPr id="31757" name="Object 13"/>
          <p:cNvGraphicFramePr>
            <a:graphicFrameLocks noChangeAspect="1"/>
          </p:cNvGraphicFramePr>
          <p:nvPr/>
        </p:nvGraphicFramePr>
        <p:xfrm>
          <a:off x="2547481" y="4245318"/>
          <a:ext cx="641350" cy="641350"/>
        </p:xfrm>
        <a:graphic>
          <a:graphicData uri="http://schemas.openxmlformats.org/presentationml/2006/ole">
            <p:oleObj spid="_x0000_s31757" name="Rovnice" r:id="rId9" imgW="241200" imgH="2412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p:cNvSpPr/>
          <p:nvPr/>
        </p:nvSpPr>
        <p:spPr>
          <a:xfrm>
            <a:off x="6929454" y="4178317"/>
            <a:ext cx="571504" cy="78662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Obdélník 10"/>
          <p:cNvSpPr/>
          <p:nvPr/>
        </p:nvSpPr>
        <p:spPr>
          <a:xfrm>
            <a:off x="4643438" y="4178317"/>
            <a:ext cx="2143140" cy="7858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r>
              <a:rPr lang="en-US" dirty="0" smtClean="0"/>
              <a:t>Incoming Radiance Interpolation</a:t>
            </a:r>
            <a:endParaRPr lang="cs-CZ" dirty="0"/>
          </a:p>
        </p:txBody>
      </p:sp>
      <p:sp>
        <p:nvSpPr>
          <p:cNvPr id="3" name="Zástupný symbol pro obsah 2"/>
          <p:cNvSpPr>
            <a:spLocks noGrp="1"/>
          </p:cNvSpPr>
          <p:nvPr>
            <p:ph idx="1"/>
          </p:nvPr>
        </p:nvSpPr>
        <p:spPr>
          <a:xfrm>
            <a:off x="857224" y="1109666"/>
            <a:ext cx="8076464" cy="1604954"/>
          </a:xfrm>
        </p:spPr>
        <p:txBody>
          <a:bodyPr>
            <a:normAutofit fontScale="92500" lnSpcReduction="10000"/>
          </a:bodyPr>
          <a:lstStyle/>
          <a:p>
            <a:pPr>
              <a:lnSpc>
                <a:spcPct val="120000"/>
              </a:lnSpc>
            </a:pPr>
            <a:r>
              <a:rPr lang="en-US" dirty="0" smtClean="0"/>
              <a:t>Interpolate all collected radiance sample</a:t>
            </a:r>
          </a:p>
          <a:p>
            <a:pPr lvl="1">
              <a:lnSpc>
                <a:spcPct val="120000"/>
              </a:lnSpc>
            </a:pPr>
            <a:r>
              <a:rPr lang="en-US" dirty="0" smtClean="0"/>
              <a:t>Sums run over all radiance samples from all contributing </a:t>
            </a:r>
            <a:r>
              <a:rPr lang="en-US" i="1" dirty="0" smtClean="0"/>
              <a:t>L</a:t>
            </a:r>
            <a:r>
              <a:rPr lang="en-US" dirty="0" smtClean="0"/>
              <a:t>-trees.</a:t>
            </a:r>
          </a:p>
        </p:txBody>
      </p:sp>
      <p:sp>
        <p:nvSpPr>
          <p:cNvPr id="6" name="Zástupný symbol pro číslo snímku 5"/>
          <p:cNvSpPr>
            <a:spLocks noGrp="1"/>
          </p:cNvSpPr>
          <p:nvPr>
            <p:ph type="sldNum" sz="quarter" idx="12"/>
          </p:nvPr>
        </p:nvSpPr>
        <p:spPr/>
        <p:txBody>
          <a:bodyPr/>
          <a:lstStyle/>
          <a:p>
            <a:fld id="{990B41CA-569D-40E7-8E58-026C0338B2C8}" type="slidenum">
              <a:rPr lang="en-US" smtClean="0"/>
              <a:pPr/>
              <a:t>12</a:t>
            </a:fld>
            <a:endParaRPr lang="en-US" dirty="0"/>
          </a:p>
        </p:txBody>
      </p:sp>
      <p:sp>
        <p:nvSpPr>
          <p:cNvPr id="15" name="Obdélník 14"/>
          <p:cNvSpPr/>
          <p:nvPr/>
        </p:nvSpPr>
        <p:spPr>
          <a:xfrm>
            <a:off x="1857356" y="4678383"/>
            <a:ext cx="1571636" cy="714380"/>
          </a:xfrm>
          <a:prstGeom prst="rect">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TextovéPole 24"/>
          <p:cNvSpPr txBox="1"/>
          <p:nvPr/>
        </p:nvSpPr>
        <p:spPr>
          <a:xfrm>
            <a:off x="2571736" y="3106747"/>
            <a:ext cx="3000396" cy="1107996"/>
          </a:xfrm>
          <a:prstGeom prst="rect">
            <a:avLst/>
          </a:prstGeom>
          <a:noFill/>
        </p:spPr>
        <p:txBody>
          <a:bodyPr wrap="square" rtlCol="0">
            <a:spAutoFit/>
          </a:bodyPr>
          <a:lstStyle/>
          <a:p>
            <a:pPr algn="ctr"/>
            <a:r>
              <a:rPr lang="en-US" sz="2200" dirty="0" smtClean="0"/>
              <a:t>Product of spatial and directional weights</a:t>
            </a:r>
            <a:endParaRPr lang="cs-CZ" sz="2200" dirty="0" smtClean="0"/>
          </a:p>
          <a:p>
            <a:endParaRPr lang="cs-CZ" sz="2200" dirty="0"/>
          </a:p>
        </p:txBody>
      </p:sp>
      <p:sp>
        <p:nvSpPr>
          <p:cNvPr id="26" name="TextovéPole 25"/>
          <p:cNvSpPr txBox="1"/>
          <p:nvPr/>
        </p:nvSpPr>
        <p:spPr>
          <a:xfrm>
            <a:off x="5715008" y="3106747"/>
            <a:ext cx="3000396" cy="1107996"/>
          </a:xfrm>
          <a:prstGeom prst="rect">
            <a:avLst/>
          </a:prstGeom>
          <a:noFill/>
        </p:spPr>
        <p:txBody>
          <a:bodyPr wrap="square" rtlCol="0">
            <a:spAutoFit/>
          </a:bodyPr>
          <a:lstStyle/>
          <a:p>
            <a:pPr algn="ctr"/>
            <a:r>
              <a:rPr lang="en-US" sz="2200" i="1" dirty="0" smtClean="0"/>
              <a:t>k</a:t>
            </a:r>
            <a:r>
              <a:rPr lang="en-US" sz="2200" dirty="0" smtClean="0"/>
              <a:t>-th radiance sample stored in the </a:t>
            </a:r>
            <a:r>
              <a:rPr lang="en-US" sz="2200" i="1" dirty="0" smtClean="0"/>
              <a:t>i</a:t>
            </a:r>
            <a:r>
              <a:rPr lang="en-US" sz="2200" dirty="0" smtClean="0"/>
              <a:t>-th </a:t>
            </a:r>
            <a:r>
              <a:rPr lang="en-US" sz="2200" i="1" dirty="0" smtClean="0"/>
              <a:t>L</a:t>
            </a:r>
            <a:r>
              <a:rPr lang="en-US" sz="2200" dirty="0" smtClean="0"/>
              <a:t>-tree</a:t>
            </a:r>
            <a:endParaRPr lang="cs-CZ" sz="2200" dirty="0" smtClean="0"/>
          </a:p>
          <a:p>
            <a:endParaRPr lang="cs-CZ" sz="2200" dirty="0"/>
          </a:p>
        </p:txBody>
      </p:sp>
      <p:sp>
        <p:nvSpPr>
          <p:cNvPr id="29" name="TextovéPole 28"/>
          <p:cNvSpPr txBox="1"/>
          <p:nvPr/>
        </p:nvSpPr>
        <p:spPr>
          <a:xfrm>
            <a:off x="642910" y="3303271"/>
            <a:ext cx="1714512" cy="1446550"/>
          </a:xfrm>
          <a:prstGeom prst="rect">
            <a:avLst/>
          </a:prstGeom>
          <a:noFill/>
        </p:spPr>
        <p:txBody>
          <a:bodyPr wrap="square" rtlCol="0">
            <a:spAutoFit/>
          </a:bodyPr>
          <a:lstStyle/>
          <a:p>
            <a:pPr algn="ctr"/>
            <a:r>
              <a:rPr lang="en-US" sz="2200" dirty="0" smtClean="0"/>
              <a:t>Interpolated incoming radiance</a:t>
            </a:r>
            <a:endParaRPr lang="cs-CZ" sz="2200" dirty="0" smtClean="0"/>
          </a:p>
          <a:p>
            <a:endParaRPr lang="cs-CZ" sz="2200" dirty="0"/>
          </a:p>
        </p:txBody>
      </p:sp>
      <p:sp>
        <p:nvSpPr>
          <p:cNvPr id="49" name="Volný tvar 48"/>
          <p:cNvSpPr/>
          <p:nvPr/>
        </p:nvSpPr>
        <p:spPr>
          <a:xfrm>
            <a:off x="2636979" y="3892565"/>
            <a:ext cx="2935153" cy="303954"/>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2033983"/>
              <a:gd name="connsiteY0" fmla="*/ 0 h 253295"/>
              <a:gd name="connsiteX1" fmla="*/ 457973 w 2033983"/>
              <a:gd name="connsiteY1" fmla="*/ 0 h 253295"/>
              <a:gd name="connsiteX2" fmla="*/ 2033983 w 2033983"/>
              <a:gd name="connsiteY2" fmla="*/ 253295 h 253295"/>
              <a:gd name="connsiteX0" fmla="*/ 0 w 2033983"/>
              <a:gd name="connsiteY0" fmla="*/ 0 h 253295"/>
              <a:gd name="connsiteX1" fmla="*/ 1893585 w 2033983"/>
              <a:gd name="connsiteY1" fmla="*/ 0 h 253295"/>
              <a:gd name="connsiteX2" fmla="*/ 2033983 w 2033983"/>
              <a:gd name="connsiteY2" fmla="*/ 253295 h 253295"/>
            </a:gdLst>
            <a:ahLst/>
            <a:cxnLst>
              <a:cxn ang="0">
                <a:pos x="connsiteX0" y="connsiteY0"/>
              </a:cxn>
              <a:cxn ang="0">
                <a:pos x="connsiteX1" y="connsiteY1"/>
              </a:cxn>
              <a:cxn ang="0">
                <a:pos x="connsiteX2" y="connsiteY2"/>
              </a:cxn>
            </a:cxnLst>
            <a:rect l="l" t="t" r="r" b="b"/>
            <a:pathLst>
              <a:path w="2033983" h="253295">
                <a:moveTo>
                  <a:pt x="0" y="0"/>
                </a:moveTo>
                <a:lnTo>
                  <a:pt x="1893585" y="0"/>
                </a:lnTo>
                <a:lnTo>
                  <a:pt x="2033983" y="253295"/>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50" name="Volný tvar 49"/>
          <p:cNvSpPr/>
          <p:nvPr/>
        </p:nvSpPr>
        <p:spPr>
          <a:xfrm flipV="1">
            <a:off x="857224" y="4392631"/>
            <a:ext cx="1434956" cy="267549"/>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804483"/>
              <a:gd name="connsiteY0" fmla="*/ 0 h 610505"/>
              <a:gd name="connsiteX1" fmla="*/ 804483 w 804483"/>
              <a:gd name="connsiteY1" fmla="*/ 0 h 610505"/>
              <a:gd name="connsiteX2" fmla="*/ 647876 w 804483"/>
              <a:gd name="connsiteY2" fmla="*/ 610505 h 610505"/>
              <a:gd name="connsiteX0" fmla="*/ 0 w 994386"/>
              <a:gd name="connsiteY0" fmla="*/ 222957 h 222957"/>
              <a:gd name="connsiteX1" fmla="*/ 804483 w 994386"/>
              <a:gd name="connsiteY1" fmla="*/ 222957 h 222957"/>
              <a:gd name="connsiteX2" fmla="*/ 994386 w 994386"/>
              <a:gd name="connsiteY2" fmla="*/ 0 h 222957"/>
              <a:gd name="connsiteX0" fmla="*/ 0 w 994386"/>
              <a:gd name="connsiteY0" fmla="*/ 222957 h 222957"/>
              <a:gd name="connsiteX1" fmla="*/ 903470 w 994386"/>
              <a:gd name="connsiteY1" fmla="*/ 222957 h 222957"/>
              <a:gd name="connsiteX2" fmla="*/ 994386 w 994386"/>
              <a:gd name="connsiteY2" fmla="*/ 0 h 222957"/>
            </a:gdLst>
            <a:ahLst/>
            <a:cxnLst>
              <a:cxn ang="0">
                <a:pos x="connsiteX0" y="connsiteY0"/>
              </a:cxn>
              <a:cxn ang="0">
                <a:pos x="connsiteX1" y="connsiteY1"/>
              </a:cxn>
              <a:cxn ang="0">
                <a:pos x="connsiteX2" y="connsiteY2"/>
              </a:cxn>
            </a:cxnLst>
            <a:rect l="l" t="t" r="r" b="b"/>
            <a:pathLst>
              <a:path w="994386" h="222957">
                <a:moveTo>
                  <a:pt x="0" y="222957"/>
                </a:moveTo>
                <a:lnTo>
                  <a:pt x="903470" y="222957"/>
                </a:lnTo>
                <a:lnTo>
                  <a:pt x="994386" y="0"/>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52" name="Volný tvar 51"/>
          <p:cNvSpPr/>
          <p:nvPr/>
        </p:nvSpPr>
        <p:spPr>
          <a:xfrm>
            <a:off x="5786446" y="3888343"/>
            <a:ext cx="2895091" cy="308176"/>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2033983"/>
              <a:gd name="connsiteY0" fmla="*/ 0 h 253295"/>
              <a:gd name="connsiteX1" fmla="*/ 457973 w 2033983"/>
              <a:gd name="connsiteY1" fmla="*/ 0 h 253295"/>
              <a:gd name="connsiteX2" fmla="*/ 2033983 w 2033983"/>
              <a:gd name="connsiteY2" fmla="*/ 253295 h 253295"/>
              <a:gd name="connsiteX0" fmla="*/ 0 w 2033983"/>
              <a:gd name="connsiteY0" fmla="*/ 0 h 253295"/>
              <a:gd name="connsiteX1" fmla="*/ 1893585 w 2033983"/>
              <a:gd name="connsiteY1" fmla="*/ 0 h 253295"/>
              <a:gd name="connsiteX2" fmla="*/ 2033983 w 2033983"/>
              <a:gd name="connsiteY2" fmla="*/ 253295 h 253295"/>
              <a:gd name="connsiteX0" fmla="*/ 0 w 2033983"/>
              <a:gd name="connsiteY0" fmla="*/ 3518 h 256813"/>
              <a:gd name="connsiteX1" fmla="*/ 1893585 w 2033983"/>
              <a:gd name="connsiteY1" fmla="*/ 3518 h 256813"/>
              <a:gd name="connsiteX2" fmla="*/ 2006221 w 2033983"/>
              <a:gd name="connsiteY2" fmla="*/ 0 h 256813"/>
              <a:gd name="connsiteX3" fmla="*/ 2033983 w 2033983"/>
              <a:gd name="connsiteY3" fmla="*/ 256813 h 256813"/>
              <a:gd name="connsiteX0" fmla="*/ 0 w 2006221"/>
              <a:gd name="connsiteY0" fmla="*/ 3518 h 256813"/>
              <a:gd name="connsiteX1" fmla="*/ 1893585 w 2006221"/>
              <a:gd name="connsiteY1" fmla="*/ 3518 h 256813"/>
              <a:gd name="connsiteX2" fmla="*/ 2006221 w 2006221"/>
              <a:gd name="connsiteY2" fmla="*/ 0 h 256813"/>
              <a:gd name="connsiteX3" fmla="*/ 1192382 w 2006221"/>
              <a:gd name="connsiteY3" fmla="*/ 256813 h 256813"/>
            </a:gdLst>
            <a:ahLst/>
            <a:cxnLst>
              <a:cxn ang="0">
                <a:pos x="connsiteX0" y="connsiteY0"/>
              </a:cxn>
              <a:cxn ang="0">
                <a:pos x="connsiteX1" y="connsiteY1"/>
              </a:cxn>
              <a:cxn ang="0">
                <a:pos x="connsiteX2" y="connsiteY2"/>
              </a:cxn>
              <a:cxn ang="0">
                <a:pos x="connsiteX3" y="connsiteY3"/>
              </a:cxn>
            </a:cxnLst>
            <a:rect l="l" t="t" r="r" b="b"/>
            <a:pathLst>
              <a:path w="2006221" h="256813">
                <a:moveTo>
                  <a:pt x="0" y="3518"/>
                </a:moveTo>
                <a:lnTo>
                  <a:pt x="1893585" y="3518"/>
                </a:lnTo>
                <a:lnTo>
                  <a:pt x="2006221" y="0"/>
                </a:lnTo>
                <a:lnTo>
                  <a:pt x="1192382" y="256813"/>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graphicFrame>
        <p:nvGraphicFramePr>
          <p:cNvPr id="24578" name="Object 2"/>
          <p:cNvGraphicFramePr>
            <a:graphicFrameLocks noChangeAspect="1"/>
          </p:cNvGraphicFramePr>
          <p:nvPr/>
        </p:nvGraphicFramePr>
        <p:xfrm>
          <a:off x="1928794" y="4249755"/>
          <a:ext cx="5508625" cy="1679575"/>
        </p:xfrm>
        <a:graphic>
          <a:graphicData uri="http://schemas.openxmlformats.org/presentationml/2006/ole">
            <p:oleObj spid="_x0000_s24578" name="Rovnice" r:id="rId4" imgW="2323800" imgH="7110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délník 24"/>
          <p:cNvSpPr/>
          <p:nvPr/>
        </p:nvSpPr>
        <p:spPr>
          <a:xfrm>
            <a:off x="785786" y="3429000"/>
            <a:ext cx="1751352" cy="7143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Obdélník 21"/>
          <p:cNvSpPr/>
          <p:nvPr/>
        </p:nvSpPr>
        <p:spPr>
          <a:xfrm>
            <a:off x="3357554" y="3286124"/>
            <a:ext cx="357190" cy="3571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Obdélník 17"/>
          <p:cNvSpPr/>
          <p:nvPr/>
        </p:nvSpPr>
        <p:spPr>
          <a:xfrm>
            <a:off x="3786182" y="3214686"/>
            <a:ext cx="1500198" cy="572307"/>
          </a:xfrm>
          <a:prstGeom prst="rect">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Obdélník 19"/>
          <p:cNvSpPr/>
          <p:nvPr/>
        </p:nvSpPr>
        <p:spPr>
          <a:xfrm>
            <a:off x="5286380" y="3786190"/>
            <a:ext cx="2143140" cy="642942"/>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r>
              <a:rPr lang="en-US" dirty="0" smtClean="0"/>
              <a:t>Outgoing Radiance Computation</a:t>
            </a:r>
            <a:endParaRPr lang="cs-CZ" dirty="0"/>
          </a:p>
        </p:txBody>
      </p:sp>
      <p:sp>
        <p:nvSpPr>
          <p:cNvPr id="3" name="Zástupný symbol pro obsah 2"/>
          <p:cNvSpPr>
            <a:spLocks noGrp="1"/>
          </p:cNvSpPr>
          <p:nvPr>
            <p:ph idx="1"/>
          </p:nvPr>
        </p:nvSpPr>
        <p:spPr>
          <a:xfrm>
            <a:off x="857224" y="1214422"/>
            <a:ext cx="8076464" cy="642942"/>
          </a:xfrm>
        </p:spPr>
        <p:txBody>
          <a:bodyPr>
            <a:normAutofit/>
          </a:bodyPr>
          <a:lstStyle/>
          <a:p>
            <a:pPr>
              <a:lnSpc>
                <a:spcPct val="100000"/>
              </a:lnSpc>
            </a:pPr>
            <a:r>
              <a:rPr lang="en-US" dirty="0" smtClean="0"/>
              <a:t>Evaluate Monte Carlo Estimator</a:t>
            </a:r>
          </a:p>
        </p:txBody>
      </p:sp>
      <p:sp>
        <p:nvSpPr>
          <p:cNvPr id="10" name="TextovéPole 9"/>
          <p:cNvSpPr txBox="1"/>
          <p:nvPr/>
        </p:nvSpPr>
        <p:spPr>
          <a:xfrm>
            <a:off x="5357818" y="2000240"/>
            <a:ext cx="3000396" cy="830997"/>
          </a:xfrm>
          <a:prstGeom prst="rect">
            <a:avLst/>
          </a:prstGeom>
          <a:noFill/>
        </p:spPr>
        <p:txBody>
          <a:bodyPr wrap="square" rtlCol="0">
            <a:spAutoFit/>
          </a:bodyPr>
          <a:lstStyle/>
          <a:p>
            <a:pPr algn="ctr"/>
            <a:r>
              <a:rPr lang="en-US" sz="2400" dirty="0" smtClean="0"/>
              <a:t>interpolated incoming radiance</a:t>
            </a:r>
            <a:endParaRPr lang="cs-CZ" sz="2200" dirty="0"/>
          </a:p>
        </p:txBody>
      </p:sp>
      <p:sp>
        <p:nvSpPr>
          <p:cNvPr id="12" name="TextovéPole 11"/>
          <p:cNvSpPr txBox="1"/>
          <p:nvPr/>
        </p:nvSpPr>
        <p:spPr>
          <a:xfrm>
            <a:off x="2500298" y="2000240"/>
            <a:ext cx="1500198" cy="830997"/>
          </a:xfrm>
          <a:prstGeom prst="rect">
            <a:avLst/>
          </a:prstGeom>
          <a:noFill/>
        </p:spPr>
        <p:txBody>
          <a:bodyPr wrap="square" rtlCol="0">
            <a:spAutoFit/>
          </a:bodyPr>
          <a:lstStyle/>
          <a:p>
            <a:pPr algn="ctr"/>
            <a:r>
              <a:rPr lang="en-US" sz="2400" dirty="0" smtClean="0"/>
              <a:t># render samples</a:t>
            </a:r>
            <a:endParaRPr lang="cs-CZ" sz="2200" dirty="0"/>
          </a:p>
        </p:txBody>
      </p:sp>
      <p:sp>
        <p:nvSpPr>
          <p:cNvPr id="13" name="Volný tvar 12"/>
          <p:cNvSpPr/>
          <p:nvPr/>
        </p:nvSpPr>
        <p:spPr>
          <a:xfrm>
            <a:off x="2500298" y="2857496"/>
            <a:ext cx="1375197" cy="375344"/>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2033983"/>
              <a:gd name="connsiteY0" fmla="*/ 0 h 253295"/>
              <a:gd name="connsiteX1" fmla="*/ 457973 w 2033983"/>
              <a:gd name="connsiteY1" fmla="*/ 0 h 253295"/>
              <a:gd name="connsiteX2" fmla="*/ 2033983 w 2033983"/>
              <a:gd name="connsiteY2" fmla="*/ 253295 h 253295"/>
              <a:gd name="connsiteX0" fmla="*/ 0 w 2033983"/>
              <a:gd name="connsiteY0" fmla="*/ 0 h 253295"/>
              <a:gd name="connsiteX1" fmla="*/ 1893585 w 2033983"/>
              <a:gd name="connsiteY1" fmla="*/ 0 h 253295"/>
              <a:gd name="connsiteX2" fmla="*/ 2033983 w 2033983"/>
              <a:gd name="connsiteY2" fmla="*/ 253295 h 253295"/>
              <a:gd name="connsiteX0" fmla="*/ 0 w 2033983"/>
              <a:gd name="connsiteY0" fmla="*/ 0 h 253295"/>
              <a:gd name="connsiteX1" fmla="*/ 952975 w 2033983"/>
              <a:gd name="connsiteY1" fmla="*/ 0 h 253295"/>
              <a:gd name="connsiteX2" fmla="*/ 2033983 w 2033983"/>
              <a:gd name="connsiteY2" fmla="*/ 253295 h 253295"/>
              <a:gd name="connsiteX0" fmla="*/ 0 w 952975"/>
              <a:gd name="connsiteY0" fmla="*/ 0 h 431870"/>
              <a:gd name="connsiteX1" fmla="*/ 952975 w 952975"/>
              <a:gd name="connsiteY1" fmla="*/ 0 h 431870"/>
              <a:gd name="connsiteX2" fmla="*/ 697336 w 952975"/>
              <a:gd name="connsiteY2" fmla="*/ 431870 h 431870"/>
              <a:gd name="connsiteX0" fmla="*/ 0 w 952975"/>
              <a:gd name="connsiteY0" fmla="*/ 0 h 431870"/>
              <a:gd name="connsiteX1" fmla="*/ 952975 w 952975"/>
              <a:gd name="connsiteY1" fmla="*/ 0 h 431870"/>
              <a:gd name="connsiteX2" fmla="*/ 697336 w 952975"/>
              <a:gd name="connsiteY2" fmla="*/ 431870 h 431870"/>
              <a:gd name="connsiteX0" fmla="*/ 0 w 952975"/>
              <a:gd name="connsiteY0" fmla="*/ 0 h 312787"/>
              <a:gd name="connsiteX1" fmla="*/ 952975 w 952975"/>
              <a:gd name="connsiteY1" fmla="*/ 0 h 312787"/>
              <a:gd name="connsiteX2" fmla="*/ 697336 w 952975"/>
              <a:gd name="connsiteY2" fmla="*/ 312787 h 312787"/>
            </a:gdLst>
            <a:ahLst/>
            <a:cxnLst>
              <a:cxn ang="0">
                <a:pos x="connsiteX0" y="connsiteY0"/>
              </a:cxn>
              <a:cxn ang="0">
                <a:pos x="connsiteX1" y="connsiteY1"/>
              </a:cxn>
              <a:cxn ang="0">
                <a:pos x="connsiteX2" y="connsiteY2"/>
              </a:cxn>
            </a:cxnLst>
            <a:rect l="l" t="t" r="r" b="b"/>
            <a:pathLst>
              <a:path w="952975" h="312787">
                <a:moveTo>
                  <a:pt x="0" y="0"/>
                </a:moveTo>
                <a:lnTo>
                  <a:pt x="952975" y="0"/>
                </a:lnTo>
                <a:lnTo>
                  <a:pt x="697336" y="312787"/>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15" name="Volný tvar 14"/>
          <p:cNvSpPr/>
          <p:nvPr/>
        </p:nvSpPr>
        <p:spPr>
          <a:xfrm>
            <a:off x="4792447" y="2857496"/>
            <a:ext cx="3279954" cy="375344"/>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2033983"/>
              <a:gd name="connsiteY0" fmla="*/ 0 h 253295"/>
              <a:gd name="connsiteX1" fmla="*/ 457973 w 2033983"/>
              <a:gd name="connsiteY1" fmla="*/ 0 h 253295"/>
              <a:gd name="connsiteX2" fmla="*/ 2033983 w 2033983"/>
              <a:gd name="connsiteY2" fmla="*/ 253295 h 253295"/>
              <a:gd name="connsiteX0" fmla="*/ 0 w 2033983"/>
              <a:gd name="connsiteY0" fmla="*/ 0 h 253295"/>
              <a:gd name="connsiteX1" fmla="*/ 1893585 w 2033983"/>
              <a:gd name="connsiteY1" fmla="*/ 0 h 253295"/>
              <a:gd name="connsiteX2" fmla="*/ 2033983 w 2033983"/>
              <a:gd name="connsiteY2" fmla="*/ 253295 h 253295"/>
              <a:gd name="connsiteX0" fmla="*/ 0 w 2033983"/>
              <a:gd name="connsiteY0" fmla="*/ 0 h 253295"/>
              <a:gd name="connsiteX1" fmla="*/ 952975 w 2033983"/>
              <a:gd name="connsiteY1" fmla="*/ 0 h 253295"/>
              <a:gd name="connsiteX2" fmla="*/ 2033983 w 2033983"/>
              <a:gd name="connsiteY2" fmla="*/ 253295 h 253295"/>
              <a:gd name="connsiteX0" fmla="*/ 0 w 952975"/>
              <a:gd name="connsiteY0" fmla="*/ 0 h 431870"/>
              <a:gd name="connsiteX1" fmla="*/ 952975 w 952975"/>
              <a:gd name="connsiteY1" fmla="*/ 0 h 431870"/>
              <a:gd name="connsiteX2" fmla="*/ 697336 w 952975"/>
              <a:gd name="connsiteY2" fmla="*/ 431870 h 431870"/>
              <a:gd name="connsiteX0" fmla="*/ 0 w 952975"/>
              <a:gd name="connsiteY0" fmla="*/ 0 h 431870"/>
              <a:gd name="connsiteX1" fmla="*/ 952975 w 952975"/>
              <a:gd name="connsiteY1" fmla="*/ 0 h 431870"/>
              <a:gd name="connsiteX2" fmla="*/ 697336 w 952975"/>
              <a:gd name="connsiteY2" fmla="*/ 431870 h 431870"/>
              <a:gd name="connsiteX0" fmla="*/ 0 w 1745027"/>
              <a:gd name="connsiteY0" fmla="*/ 0 h 431870"/>
              <a:gd name="connsiteX1" fmla="*/ 1745027 w 1745027"/>
              <a:gd name="connsiteY1" fmla="*/ 0 h 431870"/>
              <a:gd name="connsiteX2" fmla="*/ 697336 w 1745027"/>
              <a:gd name="connsiteY2" fmla="*/ 431870 h 431870"/>
              <a:gd name="connsiteX0" fmla="*/ 540302 w 2285329"/>
              <a:gd name="connsiteY0" fmla="*/ 0 h 312787"/>
              <a:gd name="connsiteX1" fmla="*/ 2285329 w 2285329"/>
              <a:gd name="connsiteY1" fmla="*/ 0 h 312787"/>
              <a:gd name="connsiteX2" fmla="*/ 0 w 2285329"/>
              <a:gd name="connsiteY2" fmla="*/ 312787 h 312787"/>
              <a:gd name="connsiteX0" fmla="*/ 2569971 w 2569971"/>
              <a:gd name="connsiteY0" fmla="*/ 0 h 312787"/>
              <a:gd name="connsiteX1" fmla="*/ 2285329 w 2569971"/>
              <a:gd name="connsiteY1" fmla="*/ 0 h 312787"/>
              <a:gd name="connsiteX2" fmla="*/ 0 w 2569971"/>
              <a:gd name="connsiteY2" fmla="*/ 312787 h 312787"/>
              <a:gd name="connsiteX0" fmla="*/ 2569971 w 2569971"/>
              <a:gd name="connsiteY0" fmla="*/ 0 h 312787"/>
              <a:gd name="connsiteX1" fmla="*/ 552644 w 2569971"/>
              <a:gd name="connsiteY1" fmla="*/ 0 h 312787"/>
              <a:gd name="connsiteX2" fmla="*/ 0 w 2569971"/>
              <a:gd name="connsiteY2" fmla="*/ 312787 h 312787"/>
              <a:gd name="connsiteX0" fmla="*/ 2272921 w 2272921"/>
              <a:gd name="connsiteY0" fmla="*/ 0 h 312787"/>
              <a:gd name="connsiteX1" fmla="*/ 552644 w 2272921"/>
              <a:gd name="connsiteY1" fmla="*/ 0 h 312787"/>
              <a:gd name="connsiteX2" fmla="*/ 0 w 2272921"/>
              <a:gd name="connsiteY2" fmla="*/ 312787 h 312787"/>
            </a:gdLst>
            <a:ahLst/>
            <a:cxnLst>
              <a:cxn ang="0">
                <a:pos x="connsiteX0" y="connsiteY0"/>
              </a:cxn>
              <a:cxn ang="0">
                <a:pos x="connsiteX1" y="connsiteY1"/>
              </a:cxn>
              <a:cxn ang="0">
                <a:pos x="connsiteX2" y="connsiteY2"/>
              </a:cxn>
            </a:cxnLst>
            <a:rect l="l" t="t" r="r" b="b"/>
            <a:pathLst>
              <a:path w="2272921" h="312787">
                <a:moveTo>
                  <a:pt x="2272921" y="0"/>
                </a:moveTo>
                <a:lnTo>
                  <a:pt x="552644" y="0"/>
                </a:lnTo>
                <a:lnTo>
                  <a:pt x="0" y="312787"/>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16" name="TextovéPole 15"/>
          <p:cNvSpPr txBox="1"/>
          <p:nvPr/>
        </p:nvSpPr>
        <p:spPr>
          <a:xfrm>
            <a:off x="3857620" y="4759339"/>
            <a:ext cx="3286148" cy="461665"/>
          </a:xfrm>
          <a:prstGeom prst="rect">
            <a:avLst/>
          </a:prstGeom>
          <a:noFill/>
        </p:spPr>
        <p:txBody>
          <a:bodyPr wrap="square" rtlCol="0">
            <a:spAutoFit/>
          </a:bodyPr>
          <a:lstStyle/>
          <a:p>
            <a:pPr algn="ctr"/>
            <a:r>
              <a:rPr lang="en-US" sz="2400" dirty="0" smtClean="0"/>
              <a:t>Sampling probability of</a:t>
            </a:r>
            <a:endParaRPr lang="cs-CZ" sz="2200" dirty="0"/>
          </a:p>
        </p:txBody>
      </p:sp>
      <p:graphicFrame>
        <p:nvGraphicFramePr>
          <p:cNvPr id="23559" name="Object 7"/>
          <p:cNvGraphicFramePr>
            <a:graphicFrameLocks noChangeAspect="1"/>
          </p:cNvGraphicFramePr>
          <p:nvPr/>
        </p:nvGraphicFramePr>
        <p:xfrm>
          <a:off x="4658526" y="5187966"/>
          <a:ext cx="1684337" cy="598488"/>
        </p:xfrm>
        <a:graphic>
          <a:graphicData uri="http://schemas.openxmlformats.org/presentationml/2006/ole">
            <p:oleObj spid="_x0000_s23559" name="Rovnice" r:id="rId4" imgW="711000" imgH="253800" progId="Equation.3">
              <p:embed/>
            </p:oleObj>
          </a:graphicData>
        </a:graphic>
      </p:graphicFrame>
      <p:sp>
        <p:nvSpPr>
          <p:cNvPr id="23" name="Volný tvar 22"/>
          <p:cNvSpPr/>
          <p:nvPr/>
        </p:nvSpPr>
        <p:spPr>
          <a:xfrm flipH="1">
            <a:off x="3929057" y="4447236"/>
            <a:ext cx="3131625" cy="339085"/>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2033983"/>
              <a:gd name="connsiteY0" fmla="*/ 0 h 253295"/>
              <a:gd name="connsiteX1" fmla="*/ 457973 w 2033983"/>
              <a:gd name="connsiteY1" fmla="*/ 0 h 253295"/>
              <a:gd name="connsiteX2" fmla="*/ 2033983 w 2033983"/>
              <a:gd name="connsiteY2" fmla="*/ 253295 h 253295"/>
              <a:gd name="connsiteX0" fmla="*/ 0 w 2033983"/>
              <a:gd name="connsiteY0" fmla="*/ 0 h 253295"/>
              <a:gd name="connsiteX1" fmla="*/ 1893585 w 2033983"/>
              <a:gd name="connsiteY1" fmla="*/ 0 h 253295"/>
              <a:gd name="connsiteX2" fmla="*/ 2033983 w 2033983"/>
              <a:gd name="connsiteY2" fmla="*/ 253295 h 253295"/>
              <a:gd name="connsiteX0" fmla="*/ 0 w 2033983"/>
              <a:gd name="connsiteY0" fmla="*/ 0 h 253295"/>
              <a:gd name="connsiteX1" fmla="*/ 952975 w 2033983"/>
              <a:gd name="connsiteY1" fmla="*/ 0 h 253295"/>
              <a:gd name="connsiteX2" fmla="*/ 2033983 w 2033983"/>
              <a:gd name="connsiteY2" fmla="*/ 253295 h 253295"/>
              <a:gd name="connsiteX0" fmla="*/ 0 w 952975"/>
              <a:gd name="connsiteY0" fmla="*/ 0 h 431870"/>
              <a:gd name="connsiteX1" fmla="*/ 952975 w 952975"/>
              <a:gd name="connsiteY1" fmla="*/ 0 h 431870"/>
              <a:gd name="connsiteX2" fmla="*/ 697336 w 952975"/>
              <a:gd name="connsiteY2" fmla="*/ 431870 h 431870"/>
              <a:gd name="connsiteX0" fmla="*/ 0 w 952975"/>
              <a:gd name="connsiteY0" fmla="*/ 0 h 431870"/>
              <a:gd name="connsiteX1" fmla="*/ 952975 w 952975"/>
              <a:gd name="connsiteY1" fmla="*/ 0 h 431870"/>
              <a:gd name="connsiteX2" fmla="*/ 697336 w 952975"/>
              <a:gd name="connsiteY2" fmla="*/ 431870 h 431870"/>
              <a:gd name="connsiteX0" fmla="*/ 0 w 1745027"/>
              <a:gd name="connsiteY0" fmla="*/ 0 h 431870"/>
              <a:gd name="connsiteX1" fmla="*/ 1745027 w 1745027"/>
              <a:gd name="connsiteY1" fmla="*/ 0 h 431870"/>
              <a:gd name="connsiteX2" fmla="*/ 697336 w 1745027"/>
              <a:gd name="connsiteY2" fmla="*/ 431870 h 431870"/>
              <a:gd name="connsiteX0" fmla="*/ 540302 w 2285329"/>
              <a:gd name="connsiteY0" fmla="*/ 0 h 312787"/>
              <a:gd name="connsiteX1" fmla="*/ 2285329 w 2285329"/>
              <a:gd name="connsiteY1" fmla="*/ 0 h 312787"/>
              <a:gd name="connsiteX2" fmla="*/ 0 w 2285329"/>
              <a:gd name="connsiteY2" fmla="*/ 312787 h 312787"/>
              <a:gd name="connsiteX0" fmla="*/ 2569971 w 2569971"/>
              <a:gd name="connsiteY0" fmla="*/ 0 h 312787"/>
              <a:gd name="connsiteX1" fmla="*/ 2285329 w 2569971"/>
              <a:gd name="connsiteY1" fmla="*/ 0 h 312787"/>
              <a:gd name="connsiteX2" fmla="*/ 0 w 2569971"/>
              <a:gd name="connsiteY2" fmla="*/ 312787 h 312787"/>
              <a:gd name="connsiteX0" fmla="*/ 2569971 w 2569971"/>
              <a:gd name="connsiteY0" fmla="*/ 0 h 312787"/>
              <a:gd name="connsiteX1" fmla="*/ 552644 w 2569971"/>
              <a:gd name="connsiteY1" fmla="*/ 0 h 312787"/>
              <a:gd name="connsiteX2" fmla="*/ 0 w 2569971"/>
              <a:gd name="connsiteY2" fmla="*/ 312787 h 312787"/>
              <a:gd name="connsiteX0" fmla="*/ 2272921 w 2272921"/>
              <a:gd name="connsiteY0" fmla="*/ 0 h 312787"/>
              <a:gd name="connsiteX1" fmla="*/ 552644 w 2272921"/>
              <a:gd name="connsiteY1" fmla="*/ 0 h 312787"/>
              <a:gd name="connsiteX2" fmla="*/ 0 w 2272921"/>
              <a:gd name="connsiteY2" fmla="*/ 312787 h 312787"/>
              <a:gd name="connsiteX0" fmla="*/ 2272921 w 2272921"/>
              <a:gd name="connsiteY0" fmla="*/ 0 h 312787"/>
              <a:gd name="connsiteX1" fmla="*/ 102788 w 2272921"/>
              <a:gd name="connsiteY1" fmla="*/ 0 h 312787"/>
              <a:gd name="connsiteX2" fmla="*/ 0 w 2272921"/>
              <a:gd name="connsiteY2" fmla="*/ 312787 h 312787"/>
              <a:gd name="connsiteX0" fmla="*/ 2170133 w 2170133"/>
              <a:gd name="connsiteY0" fmla="*/ 163487 h 163487"/>
              <a:gd name="connsiteX1" fmla="*/ 0 w 2170133"/>
              <a:gd name="connsiteY1" fmla="*/ 163487 h 163487"/>
              <a:gd name="connsiteX2" fmla="*/ 90916 w 2170133"/>
              <a:gd name="connsiteY2" fmla="*/ 0 h 163487"/>
              <a:gd name="connsiteX0" fmla="*/ 2170133 w 2170133"/>
              <a:gd name="connsiteY0" fmla="*/ 163487 h 163487"/>
              <a:gd name="connsiteX1" fmla="*/ 0 w 2170133"/>
              <a:gd name="connsiteY1" fmla="*/ 163487 h 163487"/>
              <a:gd name="connsiteX2" fmla="*/ 82821 w 2170133"/>
              <a:gd name="connsiteY2" fmla="*/ 0 h 163487"/>
              <a:gd name="connsiteX0" fmla="*/ 2170133 w 2170133"/>
              <a:gd name="connsiteY0" fmla="*/ 282571 h 282571"/>
              <a:gd name="connsiteX1" fmla="*/ 0 w 2170133"/>
              <a:gd name="connsiteY1" fmla="*/ 282571 h 282571"/>
              <a:gd name="connsiteX2" fmla="*/ 173736 w 2170133"/>
              <a:gd name="connsiteY2" fmla="*/ 0 h 282571"/>
            </a:gdLst>
            <a:ahLst/>
            <a:cxnLst>
              <a:cxn ang="0">
                <a:pos x="connsiteX0" y="connsiteY0"/>
              </a:cxn>
              <a:cxn ang="0">
                <a:pos x="connsiteX1" y="connsiteY1"/>
              </a:cxn>
              <a:cxn ang="0">
                <a:pos x="connsiteX2" y="connsiteY2"/>
              </a:cxn>
            </a:cxnLst>
            <a:rect l="l" t="t" r="r" b="b"/>
            <a:pathLst>
              <a:path w="2170133" h="282571">
                <a:moveTo>
                  <a:pt x="2170133" y="282571"/>
                </a:moveTo>
                <a:lnTo>
                  <a:pt x="0" y="282571"/>
                </a:lnTo>
                <a:lnTo>
                  <a:pt x="173736" y="0"/>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24" name="TextovéPole 23"/>
          <p:cNvSpPr txBox="1"/>
          <p:nvPr/>
        </p:nvSpPr>
        <p:spPr>
          <a:xfrm>
            <a:off x="714348" y="4143380"/>
            <a:ext cx="1714512" cy="1446550"/>
          </a:xfrm>
          <a:prstGeom prst="rect">
            <a:avLst/>
          </a:prstGeom>
          <a:noFill/>
        </p:spPr>
        <p:txBody>
          <a:bodyPr wrap="square" rtlCol="0">
            <a:spAutoFit/>
          </a:bodyPr>
          <a:lstStyle/>
          <a:p>
            <a:pPr algn="ctr"/>
            <a:r>
              <a:rPr lang="en-US" sz="2200" dirty="0" smtClean="0"/>
              <a:t>Estimated outgoing radiance</a:t>
            </a:r>
            <a:endParaRPr lang="cs-CZ" sz="2200" dirty="0" smtClean="0"/>
          </a:p>
          <a:p>
            <a:endParaRPr lang="cs-CZ" sz="2200" dirty="0"/>
          </a:p>
        </p:txBody>
      </p:sp>
      <p:sp>
        <p:nvSpPr>
          <p:cNvPr id="26" name="Zástupný symbol pro číslo snímku 3"/>
          <p:cNvSpPr>
            <a:spLocks noGrp="1"/>
          </p:cNvSpPr>
          <p:nvPr>
            <p:ph type="sldNum" sz="quarter" idx="12"/>
          </p:nvPr>
        </p:nvSpPr>
        <p:spPr>
          <a:xfrm>
            <a:off x="42834" y="6310336"/>
            <a:ext cx="457200" cy="476250"/>
          </a:xfrm>
        </p:spPr>
        <p:txBody>
          <a:bodyPr/>
          <a:lstStyle/>
          <a:p>
            <a:fld id="{990B41CA-569D-40E7-8E58-026C0338B2C8}" type="slidenum">
              <a:rPr lang="en-US" smtClean="0"/>
              <a:pPr/>
              <a:t>13</a:t>
            </a:fld>
            <a:endParaRPr lang="en-US" dirty="0"/>
          </a:p>
        </p:txBody>
      </p:sp>
      <p:graphicFrame>
        <p:nvGraphicFramePr>
          <p:cNvPr id="23555" name="Object 3"/>
          <p:cNvGraphicFramePr>
            <a:graphicFrameLocks noChangeAspect="1"/>
          </p:cNvGraphicFramePr>
          <p:nvPr/>
        </p:nvGraphicFramePr>
        <p:xfrm>
          <a:off x="785786" y="3214686"/>
          <a:ext cx="8215313" cy="1168400"/>
        </p:xfrm>
        <a:graphic>
          <a:graphicData uri="http://schemas.openxmlformats.org/presentationml/2006/ole">
            <p:oleObj spid="_x0000_s23555" name="Rovnice" r:id="rId5" imgW="3466800" imgH="4950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Results</a:t>
            </a:r>
            <a:endParaRPr lang="cs-CZ" dirty="0"/>
          </a:p>
        </p:txBody>
      </p:sp>
      <p:sp>
        <p:nvSpPr>
          <p:cNvPr id="17" name="Zástupný symbol pro obsah 16"/>
          <p:cNvSpPr>
            <a:spLocks noGrp="1"/>
          </p:cNvSpPr>
          <p:nvPr>
            <p:ph idx="1"/>
          </p:nvPr>
        </p:nvSpPr>
        <p:spPr>
          <a:xfrm>
            <a:off x="785786" y="1142984"/>
            <a:ext cx="8076464" cy="5248292"/>
          </a:xfrm>
        </p:spPr>
        <p:txBody>
          <a:bodyPr/>
          <a:lstStyle/>
          <a:p>
            <a:pPr>
              <a:lnSpc>
                <a:spcPct val="100000"/>
              </a:lnSpc>
              <a:spcBef>
                <a:spcPts val="1200"/>
              </a:spcBef>
            </a:pPr>
            <a:r>
              <a:rPr lang="en-US" dirty="0" smtClean="0"/>
              <a:t>SHRC vs. SDRC</a:t>
            </a:r>
          </a:p>
          <a:p>
            <a:pPr lvl="1">
              <a:lnSpc>
                <a:spcPct val="100000"/>
              </a:lnSpc>
              <a:spcBef>
                <a:spcPts val="1200"/>
              </a:spcBef>
            </a:pPr>
            <a:r>
              <a:rPr lang="en-US" dirty="0" smtClean="0"/>
              <a:t>SHRC = Spherical harmonics caching</a:t>
            </a:r>
          </a:p>
          <a:p>
            <a:pPr lvl="1">
              <a:lnSpc>
                <a:spcPct val="100000"/>
              </a:lnSpc>
              <a:spcBef>
                <a:spcPts val="1200"/>
              </a:spcBef>
            </a:pPr>
            <a:r>
              <a:rPr lang="en-US" dirty="0" smtClean="0"/>
              <a:t>SDRC = new Spatial-Directional caching</a:t>
            </a:r>
          </a:p>
          <a:p>
            <a:pPr>
              <a:lnSpc>
                <a:spcPct val="100000"/>
              </a:lnSpc>
              <a:spcBef>
                <a:spcPts val="1200"/>
              </a:spcBef>
            </a:pPr>
            <a:r>
              <a:rPr lang="en-US" dirty="0" smtClean="0"/>
              <a:t>MC vs. SHRC vs. SDRC vs. REF</a:t>
            </a:r>
          </a:p>
          <a:p>
            <a:pPr lvl="1">
              <a:lnSpc>
                <a:spcPct val="100000"/>
              </a:lnSpc>
              <a:spcBef>
                <a:spcPts val="1200"/>
              </a:spcBef>
            </a:pPr>
            <a:r>
              <a:rPr lang="en-US" dirty="0" smtClean="0"/>
              <a:t>MC = Monte Carlo importance sampling</a:t>
            </a:r>
          </a:p>
          <a:p>
            <a:pPr lvl="1">
              <a:lnSpc>
                <a:spcPct val="100000"/>
              </a:lnSpc>
              <a:spcBef>
                <a:spcPts val="1200"/>
              </a:spcBef>
            </a:pPr>
            <a:r>
              <a:rPr lang="en-US" dirty="0" smtClean="0"/>
              <a:t>REF = reference solution</a:t>
            </a:r>
          </a:p>
          <a:p>
            <a:pPr>
              <a:lnSpc>
                <a:spcPct val="100000"/>
              </a:lnSpc>
              <a:spcBef>
                <a:spcPts val="1200"/>
              </a:spcBef>
            </a:pPr>
            <a:r>
              <a:rPr lang="en-US" dirty="0" smtClean="0"/>
              <a:t>SDRC scalability</a:t>
            </a:r>
          </a:p>
          <a:p>
            <a:pPr>
              <a:lnSpc>
                <a:spcPct val="100000"/>
              </a:lnSpc>
              <a:spcBef>
                <a:spcPts val="1200"/>
              </a:spcBef>
            </a:pPr>
            <a:r>
              <a:rPr lang="en-US" dirty="0" smtClean="0"/>
              <a:t>Animation</a:t>
            </a:r>
          </a:p>
          <a:p>
            <a:pPr>
              <a:buNone/>
            </a:pPr>
            <a:endParaRPr lang="cs-CZ" dirty="0"/>
          </a:p>
        </p:txBody>
      </p:sp>
      <p:sp>
        <p:nvSpPr>
          <p:cNvPr id="21" name="Zástupný symbol pro číslo snímku 3"/>
          <p:cNvSpPr>
            <a:spLocks noGrp="1"/>
          </p:cNvSpPr>
          <p:nvPr>
            <p:ph type="sldNum" sz="quarter" idx="12"/>
          </p:nvPr>
        </p:nvSpPr>
        <p:spPr>
          <a:xfrm>
            <a:off x="42834" y="6310336"/>
            <a:ext cx="457200" cy="476250"/>
          </a:xfrm>
        </p:spPr>
        <p:txBody>
          <a:bodyPr/>
          <a:lstStyle/>
          <a:p>
            <a:fld id="{990B41CA-569D-40E7-8E58-026C0338B2C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SHRC vs. SDRC</a:t>
            </a:r>
            <a:endParaRPr lang="en-US" dirty="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15</a:t>
            </a:fld>
            <a:endParaRPr lang="en-US" dirty="0"/>
          </a:p>
        </p:txBody>
      </p:sp>
      <p:sp>
        <p:nvSpPr>
          <p:cNvPr id="13" name="Zástupný symbol pro obsah 12"/>
          <p:cNvSpPr>
            <a:spLocks noGrp="1"/>
          </p:cNvSpPr>
          <p:nvPr>
            <p:ph idx="1"/>
          </p:nvPr>
        </p:nvSpPr>
        <p:spPr>
          <a:xfrm>
            <a:off x="785786" y="6143644"/>
            <a:ext cx="8076464" cy="500066"/>
          </a:xfrm>
        </p:spPr>
        <p:txBody>
          <a:bodyPr>
            <a:normAutofit fontScale="70000" lnSpcReduction="20000"/>
          </a:bodyPr>
          <a:lstStyle/>
          <a:p>
            <a:r>
              <a:rPr lang="en-US" dirty="0" smtClean="0"/>
              <a:t>SDRC adapts to the BRDF lobe exponent automatically</a:t>
            </a:r>
            <a:endParaRPr lang="en-US" dirty="0"/>
          </a:p>
        </p:txBody>
      </p:sp>
      <p:graphicFrame>
        <p:nvGraphicFramePr>
          <p:cNvPr id="68611" name="Object 3"/>
          <p:cNvGraphicFramePr>
            <a:graphicFrameLocks noChangeAspect="1"/>
          </p:cNvGraphicFramePr>
          <p:nvPr/>
        </p:nvGraphicFramePr>
        <p:xfrm>
          <a:off x="1571604" y="1000108"/>
          <a:ext cx="6364689" cy="5072098"/>
        </p:xfrm>
        <a:graphic>
          <a:graphicData uri="http://schemas.openxmlformats.org/presentationml/2006/ole">
            <p:oleObj spid="_x0000_s68611" name="Acrobat Document" r:id="rId4" imgW="8019826" imgH="6390960" progId="AcroExch.Document.7">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C:\Dizertacni projekt\Prezentation\imagesCHE\autoMRG_MC_CROP.png"/>
          <p:cNvPicPr>
            <a:picLocks noChangeAspect="1" noChangeArrowheads="1"/>
          </p:cNvPicPr>
          <p:nvPr/>
        </p:nvPicPr>
        <p:blipFill>
          <a:blip r:embed="rId3"/>
          <a:srcRect/>
          <a:stretch>
            <a:fillRect/>
          </a:stretch>
        </p:blipFill>
        <p:spPr bwMode="auto">
          <a:xfrm>
            <a:off x="934339" y="1071546"/>
            <a:ext cx="1851711" cy="4856949"/>
          </a:xfrm>
          <a:prstGeom prst="rect">
            <a:avLst/>
          </a:prstGeom>
          <a:noFill/>
        </p:spPr>
      </p:pic>
      <p:pic>
        <p:nvPicPr>
          <p:cNvPr id="88069" name="Picture 5" descr="C:\Dizertacni projekt\Prezentation\imagesCHE\autoMRG_REF_CROP.png"/>
          <p:cNvPicPr>
            <a:picLocks noChangeAspect="1" noChangeArrowheads="1"/>
          </p:cNvPicPr>
          <p:nvPr/>
        </p:nvPicPr>
        <p:blipFill>
          <a:blip r:embed="rId4"/>
          <a:srcRect/>
          <a:stretch>
            <a:fillRect/>
          </a:stretch>
        </p:blipFill>
        <p:spPr bwMode="auto">
          <a:xfrm>
            <a:off x="6935131" y="1071546"/>
            <a:ext cx="1851711" cy="4856949"/>
          </a:xfrm>
          <a:prstGeom prst="rect">
            <a:avLst/>
          </a:prstGeom>
          <a:noFill/>
        </p:spPr>
      </p:pic>
      <p:pic>
        <p:nvPicPr>
          <p:cNvPr id="88070" name="Picture 6" descr="C:\Dizertacni projekt\Prezentation\imagesCHE\autoMRG_SD_CROP.png"/>
          <p:cNvPicPr>
            <a:picLocks noChangeAspect="1" noChangeArrowheads="1"/>
          </p:cNvPicPr>
          <p:nvPr/>
        </p:nvPicPr>
        <p:blipFill>
          <a:blip r:embed="rId5"/>
          <a:srcRect/>
          <a:stretch>
            <a:fillRect/>
          </a:stretch>
        </p:blipFill>
        <p:spPr bwMode="auto">
          <a:xfrm>
            <a:off x="4934867" y="1071546"/>
            <a:ext cx="1851711" cy="4856949"/>
          </a:xfrm>
          <a:prstGeom prst="rect">
            <a:avLst/>
          </a:prstGeom>
          <a:noFill/>
        </p:spPr>
      </p:pic>
      <p:pic>
        <p:nvPicPr>
          <p:cNvPr id="88071" name="Picture 7" descr="C:\Dizertacni projekt\Prezentation\imagesCHE\autoMRG_SH_CROP.png"/>
          <p:cNvPicPr>
            <a:picLocks noChangeAspect="1" noChangeArrowheads="1"/>
          </p:cNvPicPr>
          <p:nvPr/>
        </p:nvPicPr>
        <p:blipFill>
          <a:blip r:embed="rId6"/>
          <a:srcRect/>
          <a:stretch>
            <a:fillRect/>
          </a:stretch>
        </p:blipFill>
        <p:spPr bwMode="auto">
          <a:xfrm>
            <a:off x="2934603" y="1071546"/>
            <a:ext cx="1851711" cy="4856949"/>
          </a:xfrm>
          <a:prstGeom prst="rect">
            <a:avLst/>
          </a:prstGeom>
          <a:noFill/>
        </p:spPr>
      </p:pic>
      <p:sp>
        <p:nvSpPr>
          <p:cNvPr id="2" name="Nadpis 1"/>
          <p:cNvSpPr>
            <a:spLocks noGrp="1"/>
          </p:cNvSpPr>
          <p:nvPr>
            <p:ph type="title"/>
          </p:nvPr>
        </p:nvSpPr>
        <p:spPr/>
        <p:txBody>
          <a:bodyPr>
            <a:normAutofit/>
          </a:bodyPr>
          <a:lstStyle/>
          <a:p>
            <a:r>
              <a:rPr lang="en-US" dirty="0" smtClean="0"/>
              <a:t>MC vs. SHRC vs. SDRC vs. REF</a:t>
            </a:r>
            <a:endParaRPr lang="cs-CZ" dirty="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16</a:t>
            </a:fld>
            <a:endParaRPr lang="en-US" dirty="0"/>
          </a:p>
        </p:txBody>
      </p:sp>
      <p:sp>
        <p:nvSpPr>
          <p:cNvPr id="13" name="Zástupný symbol pro obsah 12"/>
          <p:cNvSpPr txBox="1">
            <a:spLocks/>
          </p:cNvSpPr>
          <p:nvPr/>
        </p:nvSpPr>
        <p:spPr>
          <a:xfrm>
            <a:off x="785786" y="5929330"/>
            <a:ext cx="8072494" cy="857232"/>
          </a:xfrm>
          <a:prstGeom prst="rect">
            <a:avLst/>
          </a:prstGeom>
        </p:spPr>
        <p:txBody>
          <a:bodyPr>
            <a:noAutofit/>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SDRC produce less noise than MC</a:t>
            </a:r>
          </a:p>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noProof="0" dirty="0" smtClean="0">
                <a:ln>
                  <a:noFill/>
                </a:ln>
                <a:solidFill>
                  <a:schemeClr val="tx1"/>
                </a:solidFill>
                <a:effectLst/>
                <a:uLnTx/>
                <a:uFillTx/>
                <a:latin typeface="+mn-lt"/>
                <a:ea typeface="+mn-ea"/>
                <a:cs typeface="+mn-cs"/>
              </a:rPr>
              <a:t>SDRC produce no ringing artifacts as SHRC.</a:t>
            </a:r>
            <a:endParaRPr kumimoji="0" lang="cs-CZ"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ovéPole 16"/>
          <p:cNvSpPr txBox="1"/>
          <p:nvPr/>
        </p:nvSpPr>
        <p:spPr>
          <a:xfrm>
            <a:off x="1571604" y="1071546"/>
            <a:ext cx="1285884" cy="523220"/>
          </a:xfrm>
          <a:prstGeom prst="rect">
            <a:avLst/>
          </a:prstGeom>
          <a:noFill/>
        </p:spPr>
        <p:txBody>
          <a:bodyPr wrap="square" rtlCol="0">
            <a:spAutoFit/>
          </a:bodyPr>
          <a:lstStyle/>
          <a:p>
            <a:pPr algn="r"/>
            <a:r>
              <a:rPr lang="en-US" sz="2800" b="1" dirty="0" smtClean="0">
                <a:solidFill>
                  <a:srgbClr val="66FF66"/>
                </a:solidFill>
              </a:rPr>
              <a:t>MC</a:t>
            </a:r>
            <a:endParaRPr lang="cs-CZ" sz="2800" b="1" dirty="0">
              <a:solidFill>
                <a:srgbClr val="66FF66"/>
              </a:solidFill>
            </a:endParaRPr>
          </a:p>
        </p:txBody>
      </p:sp>
      <p:sp>
        <p:nvSpPr>
          <p:cNvPr id="18" name="TextovéPole 17"/>
          <p:cNvSpPr txBox="1"/>
          <p:nvPr/>
        </p:nvSpPr>
        <p:spPr>
          <a:xfrm>
            <a:off x="5572131" y="1071546"/>
            <a:ext cx="1305807" cy="769441"/>
          </a:xfrm>
          <a:prstGeom prst="rect">
            <a:avLst/>
          </a:prstGeom>
          <a:noFill/>
        </p:spPr>
        <p:txBody>
          <a:bodyPr wrap="square" rtlCol="0">
            <a:spAutoFit/>
          </a:bodyPr>
          <a:lstStyle/>
          <a:p>
            <a:pPr algn="r"/>
            <a:r>
              <a:rPr lang="en-US" sz="2800" b="1" dirty="0" smtClean="0">
                <a:solidFill>
                  <a:srgbClr val="66FF66"/>
                </a:solidFill>
              </a:rPr>
              <a:t>SDRC</a:t>
            </a:r>
            <a:r>
              <a:rPr lang="en-US" sz="1600" b="1" dirty="0" smtClean="0">
                <a:solidFill>
                  <a:srgbClr val="66FF66"/>
                </a:solidFill>
              </a:rPr>
              <a:t> </a:t>
            </a:r>
          </a:p>
          <a:p>
            <a:pPr algn="r"/>
            <a:r>
              <a:rPr lang="en-US" sz="1600" b="1" dirty="0" smtClean="0">
                <a:solidFill>
                  <a:srgbClr val="66FF66"/>
                </a:solidFill>
              </a:rPr>
              <a:t>(new)</a:t>
            </a:r>
            <a:endParaRPr lang="cs-CZ" sz="1600" b="1" dirty="0">
              <a:solidFill>
                <a:srgbClr val="66FF66"/>
              </a:solidFill>
            </a:endParaRPr>
          </a:p>
        </p:txBody>
      </p:sp>
      <p:sp>
        <p:nvSpPr>
          <p:cNvPr id="19" name="TextovéPole 18"/>
          <p:cNvSpPr txBox="1"/>
          <p:nvPr/>
        </p:nvSpPr>
        <p:spPr>
          <a:xfrm>
            <a:off x="3143240" y="1071546"/>
            <a:ext cx="1714512" cy="523220"/>
          </a:xfrm>
          <a:prstGeom prst="rect">
            <a:avLst/>
          </a:prstGeom>
          <a:noFill/>
        </p:spPr>
        <p:txBody>
          <a:bodyPr wrap="square" rtlCol="0">
            <a:spAutoFit/>
          </a:bodyPr>
          <a:lstStyle/>
          <a:p>
            <a:pPr algn="r"/>
            <a:r>
              <a:rPr lang="en-US" sz="2800" b="1" dirty="0" smtClean="0">
                <a:solidFill>
                  <a:srgbClr val="66FF66"/>
                </a:solidFill>
              </a:rPr>
              <a:t>SHRC</a:t>
            </a:r>
            <a:endParaRPr lang="cs-CZ" sz="2800" b="1" dirty="0">
              <a:solidFill>
                <a:srgbClr val="66FF66"/>
              </a:solidFill>
            </a:endParaRPr>
          </a:p>
        </p:txBody>
      </p:sp>
      <p:sp>
        <p:nvSpPr>
          <p:cNvPr id="20" name="TextovéPole 19"/>
          <p:cNvSpPr txBox="1"/>
          <p:nvPr/>
        </p:nvSpPr>
        <p:spPr>
          <a:xfrm>
            <a:off x="7929586" y="1071546"/>
            <a:ext cx="928694" cy="523220"/>
          </a:xfrm>
          <a:prstGeom prst="rect">
            <a:avLst/>
          </a:prstGeom>
          <a:noFill/>
        </p:spPr>
        <p:txBody>
          <a:bodyPr wrap="square" rtlCol="0">
            <a:spAutoFit/>
          </a:bodyPr>
          <a:lstStyle/>
          <a:p>
            <a:pPr algn="r"/>
            <a:r>
              <a:rPr lang="en-US" sz="2800" b="1" dirty="0" smtClean="0">
                <a:solidFill>
                  <a:srgbClr val="66FF66"/>
                </a:solidFill>
              </a:rPr>
              <a:t>REF</a:t>
            </a:r>
            <a:endParaRPr lang="cs-CZ" sz="2800" b="1" dirty="0">
              <a:solidFill>
                <a:srgbClr val="66FF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spcBef>
                <a:spcPts val="1200"/>
              </a:spcBef>
            </a:pPr>
            <a:r>
              <a:rPr lang="en-US" dirty="0" smtClean="0"/>
              <a:t>SDRC scalability</a:t>
            </a:r>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17</a:t>
            </a:fld>
            <a:endParaRPr lang="en-US" dirty="0"/>
          </a:p>
        </p:txBody>
      </p:sp>
      <p:pic>
        <p:nvPicPr>
          <p:cNvPr id="19475" name="Picture 19" descr="C:\Dizertacni projekt\Prezentation\aa\autoMRG_MC_CROP_10.png"/>
          <p:cNvPicPr>
            <a:picLocks noChangeAspect="1" noChangeArrowheads="1"/>
          </p:cNvPicPr>
          <p:nvPr/>
        </p:nvPicPr>
        <p:blipFill>
          <a:blip r:embed="rId3"/>
          <a:srcRect/>
          <a:stretch>
            <a:fillRect/>
          </a:stretch>
        </p:blipFill>
        <p:spPr bwMode="auto">
          <a:xfrm>
            <a:off x="2000201" y="3929066"/>
            <a:ext cx="1947930" cy="2452948"/>
          </a:xfrm>
          <a:prstGeom prst="rect">
            <a:avLst/>
          </a:prstGeom>
          <a:noFill/>
        </p:spPr>
      </p:pic>
      <p:pic>
        <p:nvPicPr>
          <p:cNvPr id="19476" name="Picture 20" descr="C:\Dizertacni projekt\Prezentation\aa\autoMRG_MC_CROP_19.png"/>
          <p:cNvPicPr>
            <a:picLocks noChangeAspect="1" noChangeArrowheads="1"/>
          </p:cNvPicPr>
          <p:nvPr/>
        </p:nvPicPr>
        <p:blipFill>
          <a:blip r:embed="rId4"/>
          <a:srcRect/>
          <a:stretch>
            <a:fillRect/>
          </a:stretch>
        </p:blipFill>
        <p:spPr bwMode="auto">
          <a:xfrm>
            <a:off x="6124501" y="3929066"/>
            <a:ext cx="1947930" cy="2452948"/>
          </a:xfrm>
          <a:prstGeom prst="rect">
            <a:avLst/>
          </a:prstGeom>
          <a:noFill/>
        </p:spPr>
      </p:pic>
      <p:pic>
        <p:nvPicPr>
          <p:cNvPr id="19477" name="Picture 21" descr="C:\Dizertacni projekt\Prezentation\aa\autoMRG_MC_CROP_21.png"/>
          <p:cNvPicPr>
            <a:picLocks noChangeAspect="1" noChangeArrowheads="1"/>
          </p:cNvPicPr>
          <p:nvPr/>
        </p:nvPicPr>
        <p:blipFill>
          <a:blip r:embed="rId5"/>
          <a:srcRect/>
          <a:stretch>
            <a:fillRect/>
          </a:stretch>
        </p:blipFill>
        <p:spPr bwMode="auto">
          <a:xfrm>
            <a:off x="4062351" y="3929066"/>
            <a:ext cx="1947930" cy="2452948"/>
          </a:xfrm>
          <a:prstGeom prst="rect">
            <a:avLst/>
          </a:prstGeom>
          <a:noFill/>
        </p:spPr>
      </p:pic>
      <p:pic>
        <p:nvPicPr>
          <p:cNvPr id="19478" name="Picture 22" descr="C:\Dizertacni projekt\Prezentation\aa\autoMRG_SD_CROP_128.png"/>
          <p:cNvPicPr>
            <a:picLocks noChangeAspect="1" noChangeArrowheads="1"/>
          </p:cNvPicPr>
          <p:nvPr/>
        </p:nvPicPr>
        <p:blipFill>
          <a:blip r:embed="rId6"/>
          <a:srcRect/>
          <a:stretch>
            <a:fillRect/>
          </a:stretch>
        </p:blipFill>
        <p:spPr bwMode="auto">
          <a:xfrm>
            <a:off x="4062367" y="1415792"/>
            <a:ext cx="1947930" cy="2452948"/>
          </a:xfrm>
          <a:prstGeom prst="rect">
            <a:avLst/>
          </a:prstGeom>
          <a:noFill/>
        </p:spPr>
      </p:pic>
      <p:pic>
        <p:nvPicPr>
          <p:cNvPr id="19479" name="Picture 23" descr="C:\Dizertacni projekt\Prezentation\aa\autoMRG_SD_CROP_256.png"/>
          <p:cNvPicPr>
            <a:picLocks noChangeAspect="1" noChangeArrowheads="1"/>
          </p:cNvPicPr>
          <p:nvPr/>
        </p:nvPicPr>
        <p:blipFill>
          <a:blip r:embed="rId7"/>
          <a:srcRect/>
          <a:stretch>
            <a:fillRect/>
          </a:stretch>
        </p:blipFill>
        <p:spPr bwMode="auto">
          <a:xfrm>
            <a:off x="6124501" y="1415792"/>
            <a:ext cx="1947930" cy="2452948"/>
          </a:xfrm>
          <a:prstGeom prst="rect">
            <a:avLst/>
          </a:prstGeom>
          <a:noFill/>
        </p:spPr>
      </p:pic>
      <p:pic>
        <p:nvPicPr>
          <p:cNvPr id="19480" name="Picture 24" descr="C:\Dizertacni projekt\Prezentation\aa\autoMRG_SD_CROP_64.png"/>
          <p:cNvPicPr>
            <a:picLocks noChangeAspect="1" noChangeArrowheads="1"/>
          </p:cNvPicPr>
          <p:nvPr/>
        </p:nvPicPr>
        <p:blipFill>
          <a:blip r:embed="rId8"/>
          <a:srcRect/>
          <a:stretch>
            <a:fillRect/>
          </a:stretch>
        </p:blipFill>
        <p:spPr bwMode="auto">
          <a:xfrm>
            <a:off x="2000233" y="1415792"/>
            <a:ext cx="1947930" cy="2452948"/>
          </a:xfrm>
          <a:prstGeom prst="rect">
            <a:avLst/>
          </a:prstGeom>
          <a:noFill/>
        </p:spPr>
      </p:pic>
      <p:sp>
        <p:nvSpPr>
          <p:cNvPr id="55" name="TextovéPole 54"/>
          <p:cNvSpPr txBox="1"/>
          <p:nvPr/>
        </p:nvSpPr>
        <p:spPr>
          <a:xfrm>
            <a:off x="2071639" y="1059404"/>
            <a:ext cx="1785950" cy="369332"/>
          </a:xfrm>
          <a:prstGeom prst="rect">
            <a:avLst/>
          </a:prstGeom>
          <a:noFill/>
        </p:spPr>
        <p:txBody>
          <a:bodyPr wrap="square" rtlCol="0">
            <a:spAutoFit/>
          </a:bodyPr>
          <a:lstStyle/>
          <a:p>
            <a:pPr algn="ctr"/>
            <a:r>
              <a:rPr lang="en-US" dirty="0" smtClean="0"/>
              <a:t>N=64 / t</a:t>
            </a:r>
            <a:r>
              <a:rPr lang="en-US" dirty="0" smtClean="0">
                <a:latin typeface="Verdana"/>
              </a:rPr>
              <a:t>≈6.2s</a:t>
            </a:r>
            <a:r>
              <a:rPr lang="en-US" dirty="0" smtClean="0"/>
              <a:t> </a:t>
            </a:r>
            <a:endParaRPr lang="cs-CZ" dirty="0"/>
          </a:p>
        </p:txBody>
      </p:sp>
      <p:sp>
        <p:nvSpPr>
          <p:cNvPr id="56" name="TextovéPole 55"/>
          <p:cNvSpPr txBox="1"/>
          <p:nvPr/>
        </p:nvSpPr>
        <p:spPr>
          <a:xfrm>
            <a:off x="4000465" y="1071546"/>
            <a:ext cx="2286016" cy="369332"/>
          </a:xfrm>
          <a:prstGeom prst="rect">
            <a:avLst/>
          </a:prstGeom>
          <a:noFill/>
        </p:spPr>
        <p:txBody>
          <a:bodyPr wrap="square" rtlCol="0">
            <a:spAutoFit/>
          </a:bodyPr>
          <a:lstStyle/>
          <a:p>
            <a:pPr algn="ctr"/>
            <a:r>
              <a:rPr lang="en-US" dirty="0" smtClean="0"/>
              <a:t>N=128 / t</a:t>
            </a:r>
            <a:r>
              <a:rPr lang="en-US" dirty="0" smtClean="0">
                <a:latin typeface="Verdana"/>
              </a:rPr>
              <a:t>≈13.0s</a:t>
            </a:r>
            <a:endParaRPr lang="cs-CZ" dirty="0"/>
          </a:p>
        </p:txBody>
      </p:sp>
      <p:sp>
        <p:nvSpPr>
          <p:cNvPr id="57" name="TextovéPole 56"/>
          <p:cNvSpPr txBox="1"/>
          <p:nvPr/>
        </p:nvSpPr>
        <p:spPr>
          <a:xfrm>
            <a:off x="6072167" y="1071546"/>
            <a:ext cx="2071670" cy="369332"/>
          </a:xfrm>
          <a:prstGeom prst="rect">
            <a:avLst/>
          </a:prstGeom>
          <a:noFill/>
        </p:spPr>
        <p:txBody>
          <a:bodyPr wrap="square" rtlCol="0">
            <a:spAutoFit/>
          </a:bodyPr>
          <a:lstStyle/>
          <a:p>
            <a:pPr algn="ctr"/>
            <a:r>
              <a:rPr lang="en-US" dirty="0" smtClean="0"/>
              <a:t>N=256 / t</a:t>
            </a:r>
            <a:r>
              <a:rPr lang="en-US" dirty="0" smtClean="0">
                <a:latin typeface="Verdana"/>
              </a:rPr>
              <a:t>≈23.6s</a:t>
            </a:r>
            <a:endParaRPr lang="cs-CZ" dirty="0"/>
          </a:p>
        </p:txBody>
      </p:sp>
      <p:sp>
        <p:nvSpPr>
          <p:cNvPr id="59" name="TextovéPole 58"/>
          <p:cNvSpPr txBox="1"/>
          <p:nvPr/>
        </p:nvSpPr>
        <p:spPr>
          <a:xfrm rot="16200000">
            <a:off x="1184766" y="2458517"/>
            <a:ext cx="1143010" cy="369332"/>
          </a:xfrm>
          <a:prstGeom prst="rect">
            <a:avLst/>
          </a:prstGeom>
          <a:noFill/>
        </p:spPr>
        <p:txBody>
          <a:bodyPr wrap="square" rtlCol="0">
            <a:spAutoFit/>
          </a:bodyPr>
          <a:lstStyle/>
          <a:p>
            <a:pPr algn="ctr"/>
            <a:r>
              <a:rPr lang="en-US" dirty="0" smtClean="0">
                <a:latin typeface="Verdana"/>
              </a:rPr>
              <a:t>SDRC</a:t>
            </a:r>
            <a:endParaRPr lang="cs-CZ" dirty="0"/>
          </a:p>
        </p:txBody>
      </p:sp>
      <p:sp>
        <p:nvSpPr>
          <p:cNvPr id="64" name="TextovéPole 63"/>
          <p:cNvSpPr txBox="1"/>
          <p:nvPr/>
        </p:nvSpPr>
        <p:spPr>
          <a:xfrm rot="16200000">
            <a:off x="1184766" y="4887409"/>
            <a:ext cx="1143010" cy="369332"/>
          </a:xfrm>
          <a:prstGeom prst="rect">
            <a:avLst/>
          </a:prstGeom>
          <a:noFill/>
        </p:spPr>
        <p:txBody>
          <a:bodyPr wrap="square" rtlCol="0">
            <a:spAutoFit/>
          </a:bodyPr>
          <a:lstStyle/>
          <a:p>
            <a:pPr algn="ctr"/>
            <a:r>
              <a:rPr lang="en-US" dirty="0" smtClean="0">
                <a:latin typeface="Verdana"/>
              </a:rPr>
              <a:t>MC</a:t>
            </a:r>
            <a:endParaRPr lang="cs-CZ" dirty="0"/>
          </a:p>
        </p:txBody>
      </p:sp>
      <p:sp>
        <p:nvSpPr>
          <p:cNvPr id="65" name="Zástupný symbol pro obsah 2"/>
          <p:cNvSpPr txBox="1">
            <a:spLocks/>
          </p:cNvSpPr>
          <p:nvPr/>
        </p:nvSpPr>
        <p:spPr>
          <a:xfrm>
            <a:off x="642910" y="6357886"/>
            <a:ext cx="7929618" cy="500114"/>
          </a:xfrm>
          <a:prstGeom prst="rect">
            <a:avLst/>
          </a:prstGeom>
        </p:spPr>
        <p:txBody>
          <a:bodyPr>
            <a:normAutofit/>
          </a:bodyPr>
          <a:lstStyle/>
          <a:p>
            <a:pPr marL="365760" lvl="0" indent="-283464">
              <a:lnSpc>
                <a:spcPts val="3000"/>
              </a:lnSpc>
              <a:spcBef>
                <a:spcPts val="600"/>
              </a:spcBef>
              <a:buClr>
                <a:schemeClr val="accent1"/>
              </a:buClr>
              <a:buSzPct val="80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Rendering time is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cs-CZ"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6" name="TextovéPole 65"/>
          <p:cNvSpPr txBox="1"/>
          <p:nvPr/>
        </p:nvSpPr>
        <p:spPr>
          <a:xfrm>
            <a:off x="6000760" y="142852"/>
            <a:ext cx="3143240" cy="769441"/>
          </a:xfrm>
          <a:prstGeom prst="rect">
            <a:avLst/>
          </a:prstGeom>
          <a:noFill/>
        </p:spPr>
        <p:txBody>
          <a:bodyPr wrap="square" rtlCol="0">
            <a:spAutoFit/>
          </a:bodyPr>
          <a:lstStyle/>
          <a:p>
            <a:pPr algn="ctr"/>
            <a:r>
              <a:rPr lang="en-US" sz="2200" dirty="0" smtClean="0"/>
              <a:t>indirect lighting compu-tation time of the detail</a:t>
            </a:r>
            <a:endParaRPr lang="cs-CZ" sz="2200" dirty="0"/>
          </a:p>
        </p:txBody>
      </p:sp>
      <p:sp>
        <p:nvSpPr>
          <p:cNvPr id="67" name="Volný tvar 66"/>
          <p:cNvSpPr/>
          <p:nvPr/>
        </p:nvSpPr>
        <p:spPr>
          <a:xfrm>
            <a:off x="5578233" y="857231"/>
            <a:ext cx="3422892" cy="232445"/>
          </a:xfrm>
          <a:custGeom>
            <a:avLst/>
            <a:gdLst>
              <a:gd name="connsiteX0" fmla="*/ 0 w 1175657"/>
              <a:gd name="connsiteY0" fmla="*/ 0 h 435428"/>
              <a:gd name="connsiteX1" fmla="*/ 903514 w 1175657"/>
              <a:gd name="connsiteY1" fmla="*/ 0 h 435428"/>
              <a:gd name="connsiteX2" fmla="*/ 1175657 w 1175657"/>
              <a:gd name="connsiteY2" fmla="*/ 435428 h 435428"/>
              <a:gd name="connsiteX0" fmla="*/ 0 w 1175657"/>
              <a:gd name="connsiteY0" fmla="*/ 0 h 435428"/>
              <a:gd name="connsiteX1" fmla="*/ 1052006 w 1175657"/>
              <a:gd name="connsiteY1" fmla="*/ 0 h 435428"/>
              <a:gd name="connsiteX2" fmla="*/ 1175657 w 1175657"/>
              <a:gd name="connsiteY2" fmla="*/ 435428 h 435428"/>
              <a:gd name="connsiteX0" fmla="*/ 0 w 581624"/>
              <a:gd name="connsiteY0" fmla="*/ 0 h 435428"/>
              <a:gd name="connsiteX1" fmla="*/ 457973 w 581624"/>
              <a:gd name="connsiteY1" fmla="*/ 0 h 435428"/>
              <a:gd name="connsiteX2" fmla="*/ 581624 w 581624"/>
              <a:gd name="connsiteY2" fmla="*/ 435428 h 435428"/>
              <a:gd name="connsiteX0" fmla="*/ 0 w 647876"/>
              <a:gd name="connsiteY0" fmla="*/ 0 h 610505"/>
              <a:gd name="connsiteX1" fmla="*/ 457973 w 647876"/>
              <a:gd name="connsiteY1" fmla="*/ 0 h 610505"/>
              <a:gd name="connsiteX2" fmla="*/ 647876 w 647876"/>
              <a:gd name="connsiteY2" fmla="*/ 610505 h 610505"/>
              <a:gd name="connsiteX0" fmla="*/ 0 w 2033983"/>
              <a:gd name="connsiteY0" fmla="*/ 0 h 253295"/>
              <a:gd name="connsiteX1" fmla="*/ 457973 w 2033983"/>
              <a:gd name="connsiteY1" fmla="*/ 0 h 253295"/>
              <a:gd name="connsiteX2" fmla="*/ 2033983 w 2033983"/>
              <a:gd name="connsiteY2" fmla="*/ 253295 h 253295"/>
              <a:gd name="connsiteX0" fmla="*/ 0 w 2033983"/>
              <a:gd name="connsiteY0" fmla="*/ 0 h 253295"/>
              <a:gd name="connsiteX1" fmla="*/ 1893585 w 2033983"/>
              <a:gd name="connsiteY1" fmla="*/ 0 h 253295"/>
              <a:gd name="connsiteX2" fmla="*/ 2033983 w 2033983"/>
              <a:gd name="connsiteY2" fmla="*/ 253295 h 253295"/>
              <a:gd name="connsiteX0" fmla="*/ 0 w 2033983"/>
              <a:gd name="connsiteY0" fmla="*/ 0 h 253295"/>
              <a:gd name="connsiteX1" fmla="*/ 952975 w 2033983"/>
              <a:gd name="connsiteY1" fmla="*/ 0 h 253295"/>
              <a:gd name="connsiteX2" fmla="*/ 2033983 w 2033983"/>
              <a:gd name="connsiteY2" fmla="*/ 253295 h 253295"/>
              <a:gd name="connsiteX0" fmla="*/ 0 w 952975"/>
              <a:gd name="connsiteY0" fmla="*/ 0 h 431870"/>
              <a:gd name="connsiteX1" fmla="*/ 952975 w 952975"/>
              <a:gd name="connsiteY1" fmla="*/ 0 h 431870"/>
              <a:gd name="connsiteX2" fmla="*/ 697336 w 952975"/>
              <a:gd name="connsiteY2" fmla="*/ 431870 h 431870"/>
              <a:gd name="connsiteX0" fmla="*/ 0 w 952975"/>
              <a:gd name="connsiteY0" fmla="*/ 0 h 431870"/>
              <a:gd name="connsiteX1" fmla="*/ 952975 w 952975"/>
              <a:gd name="connsiteY1" fmla="*/ 0 h 431870"/>
              <a:gd name="connsiteX2" fmla="*/ 697336 w 952975"/>
              <a:gd name="connsiteY2" fmla="*/ 431870 h 431870"/>
              <a:gd name="connsiteX0" fmla="*/ 0 w 952975"/>
              <a:gd name="connsiteY0" fmla="*/ 0 h 312787"/>
              <a:gd name="connsiteX1" fmla="*/ 952975 w 952975"/>
              <a:gd name="connsiteY1" fmla="*/ 0 h 312787"/>
              <a:gd name="connsiteX2" fmla="*/ 697336 w 952975"/>
              <a:gd name="connsiteY2" fmla="*/ 312787 h 312787"/>
              <a:gd name="connsiteX0" fmla="*/ 0 w 1447999"/>
              <a:gd name="connsiteY0" fmla="*/ 0 h 312787"/>
              <a:gd name="connsiteX1" fmla="*/ 1447999 w 1447999"/>
              <a:gd name="connsiteY1" fmla="*/ 0 h 312787"/>
              <a:gd name="connsiteX2" fmla="*/ 697336 w 1447999"/>
              <a:gd name="connsiteY2" fmla="*/ 312787 h 312787"/>
              <a:gd name="connsiteX0" fmla="*/ 2718461 w 2718461"/>
              <a:gd name="connsiteY0" fmla="*/ 0 h 312787"/>
              <a:gd name="connsiteX1" fmla="*/ 750663 w 2718461"/>
              <a:gd name="connsiteY1" fmla="*/ 0 h 312787"/>
              <a:gd name="connsiteX2" fmla="*/ 0 w 2718461"/>
              <a:gd name="connsiteY2" fmla="*/ 312787 h 312787"/>
              <a:gd name="connsiteX0" fmla="*/ 2619474 w 2619474"/>
              <a:gd name="connsiteY0" fmla="*/ 0 h 312787"/>
              <a:gd name="connsiteX1" fmla="*/ 651676 w 2619474"/>
              <a:gd name="connsiteY1" fmla="*/ 0 h 312787"/>
              <a:gd name="connsiteX2" fmla="*/ 0 w 2619474"/>
              <a:gd name="connsiteY2" fmla="*/ 312787 h 312787"/>
              <a:gd name="connsiteX0" fmla="*/ 2371973 w 2371973"/>
              <a:gd name="connsiteY0" fmla="*/ 0 h 193704"/>
              <a:gd name="connsiteX1" fmla="*/ 404175 w 2371973"/>
              <a:gd name="connsiteY1" fmla="*/ 0 h 193704"/>
              <a:gd name="connsiteX2" fmla="*/ 0 w 2371973"/>
              <a:gd name="connsiteY2" fmla="*/ 193704 h 193704"/>
            </a:gdLst>
            <a:ahLst/>
            <a:cxnLst>
              <a:cxn ang="0">
                <a:pos x="connsiteX0" y="connsiteY0"/>
              </a:cxn>
              <a:cxn ang="0">
                <a:pos x="connsiteX1" y="connsiteY1"/>
              </a:cxn>
              <a:cxn ang="0">
                <a:pos x="connsiteX2" y="connsiteY2"/>
              </a:cxn>
            </a:cxnLst>
            <a:rect l="l" t="t" r="r" b="b"/>
            <a:pathLst>
              <a:path w="2371973" h="193704">
                <a:moveTo>
                  <a:pt x="2371973" y="0"/>
                </a:moveTo>
                <a:lnTo>
                  <a:pt x="404175" y="0"/>
                </a:lnTo>
                <a:lnTo>
                  <a:pt x="0" y="193704"/>
                </a:lnTo>
              </a:path>
            </a:pathLst>
          </a:cu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Animation</a:t>
            </a:r>
            <a:endParaRPr lang="cs-CZ" dirty="0"/>
          </a:p>
        </p:txBody>
      </p:sp>
      <p:sp>
        <p:nvSpPr>
          <p:cNvPr id="23" name="Zástupný symbol pro číslo snímku 22"/>
          <p:cNvSpPr>
            <a:spLocks noGrp="1"/>
          </p:cNvSpPr>
          <p:nvPr>
            <p:ph type="sldNum" sz="quarter" idx="12"/>
          </p:nvPr>
        </p:nvSpPr>
        <p:spPr/>
        <p:txBody>
          <a:bodyPr/>
          <a:lstStyle/>
          <a:p>
            <a:fld id="{990B41CA-569D-40E7-8E58-026C0338B2C8}" type="slidenum">
              <a:rPr lang="en-US" smtClean="0"/>
              <a:pPr/>
              <a:t>18</a:t>
            </a:fld>
            <a:endParaRPr lang="en-US" dirty="0"/>
          </a:p>
        </p:txBody>
      </p:sp>
      <p:pic>
        <p:nvPicPr>
          <p:cNvPr id="15" name="video_NoReusingOUT.avi">
            <a:hlinkClick r:id="" action="ppaction://media"/>
          </p:cNvPr>
          <p:cNvPicPr>
            <a:picLocks noRot="1" noChangeAspect="1"/>
          </p:cNvPicPr>
          <p:nvPr>
            <a:videoFile r:link="rId1"/>
          </p:nvPr>
        </p:nvPicPr>
        <p:blipFill>
          <a:blip r:embed="rId6"/>
          <a:stretch>
            <a:fillRect/>
          </a:stretch>
        </p:blipFill>
        <p:spPr>
          <a:xfrm>
            <a:off x="4714876" y="1000108"/>
            <a:ext cx="3715946" cy="2786959"/>
          </a:xfrm>
          <a:prstGeom prst="rect">
            <a:avLst/>
          </a:prstGeom>
        </p:spPr>
      </p:pic>
      <p:pic>
        <p:nvPicPr>
          <p:cNvPr id="16" name="video_WithReusingOUT.avi">
            <a:hlinkClick r:id="" action="ppaction://media"/>
          </p:cNvPr>
          <p:cNvPicPr>
            <a:picLocks noRot="1" noChangeAspect="1"/>
          </p:cNvPicPr>
          <p:nvPr>
            <a:videoFile r:link="rId2"/>
          </p:nvPr>
        </p:nvPicPr>
        <p:blipFill>
          <a:blip r:embed="rId7"/>
          <a:stretch>
            <a:fillRect/>
          </a:stretch>
        </p:blipFill>
        <p:spPr>
          <a:xfrm>
            <a:off x="785786" y="1857364"/>
            <a:ext cx="3714776" cy="2786082"/>
          </a:xfrm>
          <a:prstGeom prst="rect">
            <a:avLst/>
          </a:prstGeom>
        </p:spPr>
      </p:pic>
      <p:pic>
        <p:nvPicPr>
          <p:cNvPr id="17" name="video_SideBySideOUT.avi">
            <a:hlinkClick r:id="" action="ppaction://media"/>
          </p:cNvPr>
          <p:cNvPicPr>
            <a:picLocks noRot="1" noChangeAspect="1"/>
          </p:cNvPicPr>
          <p:nvPr>
            <a:videoFile r:link="rId3"/>
          </p:nvPr>
        </p:nvPicPr>
        <p:blipFill>
          <a:blip r:embed="rId8"/>
          <a:stretch>
            <a:fillRect/>
          </a:stretch>
        </p:blipFill>
        <p:spPr>
          <a:xfrm>
            <a:off x="5143504" y="3929066"/>
            <a:ext cx="3714776" cy="2786082"/>
          </a:xfrm>
          <a:prstGeom prst="rect">
            <a:avLst/>
          </a:prstGeom>
        </p:spPr>
      </p:pic>
      <p:sp>
        <p:nvSpPr>
          <p:cNvPr id="19" name="Čárový popisek 1 18"/>
          <p:cNvSpPr/>
          <p:nvPr/>
        </p:nvSpPr>
        <p:spPr>
          <a:xfrm flipH="1">
            <a:off x="857224" y="1071546"/>
            <a:ext cx="3571900" cy="428628"/>
          </a:xfrm>
          <a:prstGeom prst="borderCallout1">
            <a:avLst>
              <a:gd name="adj1" fmla="val 33775"/>
              <a:gd name="adj2" fmla="val -45"/>
              <a:gd name="adj3" fmla="val 33151"/>
              <a:gd name="adj4" fmla="val -82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Without reusing cache record</a:t>
            </a:r>
            <a:endParaRPr lang="cs-CZ" sz="2000" dirty="0" smtClean="0">
              <a:solidFill>
                <a:schemeClr val="tx1"/>
              </a:solidFill>
            </a:endParaRPr>
          </a:p>
        </p:txBody>
      </p:sp>
      <p:sp>
        <p:nvSpPr>
          <p:cNvPr id="21" name="Čárový popisek 1 20"/>
          <p:cNvSpPr/>
          <p:nvPr/>
        </p:nvSpPr>
        <p:spPr>
          <a:xfrm flipH="1">
            <a:off x="857224" y="4786322"/>
            <a:ext cx="3571900" cy="785818"/>
          </a:xfrm>
          <a:prstGeom prst="borderCallout1">
            <a:avLst>
              <a:gd name="adj1" fmla="val -166"/>
              <a:gd name="adj2" fmla="val 53821"/>
              <a:gd name="adj3" fmla="val -18955"/>
              <a:gd name="adj4" fmla="val 538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With reusing cache record</a:t>
            </a:r>
          </a:p>
          <a:p>
            <a:pPr algn="ctr"/>
            <a:r>
              <a:rPr lang="en-US" sz="2000" dirty="0" smtClean="0">
                <a:solidFill>
                  <a:schemeClr val="tx1"/>
                </a:solidFill>
              </a:rPr>
              <a:t>- Flickering reduced</a:t>
            </a:r>
            <a:endParaRPr lang="cs-CZ" sz="2000" dirty="0" smtClean="0">
              <a:solidFill>
                <a:schemeClr val="tx1"/>
              </a:solidFill>
            </a:endParaRPr>
          </a:p>
        </p:txBody>
      </p:sp>
      <p:sp>
        <p:nvSpPr>
          <p:cNvPr id="22" name="Čárový popisek 1 21"/>
          <p:cNvSpPr/>
          <p:nvPr/>
        </p:nvSpPr>
        <p:spPr>
          <a:xfrm flipH="1">
            <a:off x="1285852" y="6000768"/>
            <a:ext cx="3571900" cy="428628"/>
          </a:xfrm>
          <a:prstGeom prst="borderCallout1">
            <a:avLst>
              <a:gd name="adj1" fmla="val 33775"/>
              <a:gd name="adj2" fmla="val -45"/>
              <a:gd name="adj3" fmla="val 33151"/>
              <a:gd name="adj4" fmla="val -82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Side-by-side comparison</a:t>
            </a:r>
            <a:endParaRPr lang="cs-CZ" sz="2000" dirty="0" smtClean="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16"/>
                </p:tgtEl>
              </p:cMediaNode>
            </p:vide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7"/>
                                        </p:tgtEl>
                                      </p:cBhvr>
                                    </p:cmd>
                                  </p:childTnLst>
                                </p:cTn>
                              </p:par>
                            </p:childTnLst>
                          </p:cTn>
                        </p:par>
                      </p:childTnLst>
                    </p:cTn>
                  </p:par>
                </p:childTnLst>
              </p:cTn>
              <p:nextCondLst>
                <p:cond evt="onClick" delay="0">
                  <p:tgtEl>
                    <p:spTgt spid="17"/>
                  </p:tgtEl>
                </p:cond>
              </p:nextCondLst>
            </p:seq>
            <p:video fullScrn="1">
              <p:cMediaNode>
                <p:cTn id="19" fill="hold" display="0">
                  <p:stCondLst>
                    <p:cond delay="indefinite"/>
                  </p:stCondLst>
                  <p:endCondLst>
                    <p:cond evt="onNext" delay="0">
                      <p:tgtEl>
                        <p:sldTgt/>
                      </p:tgtEl>
                    </p:cond>
                    <p:cond evt="onPrev" delay="0">
                      <p:tgtEl>
                        <p:sldTgt/>
                      </p:tgtEl>
                    </p:cond>
                  </p:endCondLst>
                </p:cTn>
                <p:tgtEl>
                  <p:spTgt spid="1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Discussion</a:t>
            </a:r>
            <a:endParaRPr lang="en-US" dirty="0"/>
          </a:p>
        </p:txBody>
      </p:sp>
      <p:sp>
        <p:nvSpPr>
          <p:cNvPr id="14" name="Zástupný symbol pro číslo snímku 13"/>
          <p:cNvSpPr>
            <a:spLocks noGrp="1"/>
          </p:cNvSpPr>
          <p:nvPr>
            <p:ph type="sldNum" sz="quarter" idx="12"/>
          </p:nvPr>
        </p:nvSpPr>
        <p:spPr/>
        <p:txBody>
          <a:bodyPr/>
          <a:lstStyle/>
          <a:p>
            <a:fld id="{990B41CA-569D-40E7-8E58-026C0338B2C8}" type="slidenum">
              <a:rPr lang="en-US" smtClean="0"/>
              <a:pPr/>
              <a:t>19</a:t>
            </a:fld>
            <a:endParaRPr lang="en-US" dirty="0"/>
          </a:p>
        </p:txBody>
      </p:sp>
      <p:sp>
        <p:nvSpPr>
          <p:cNvPr id="10" name="Zástupný symbol pro obsah 2"/>
          <p:cNvSpPr>
            <a:spLocks noGrp="1"/>
          </p:cNvSpPr>
          <p:nvPr>
            <p:ph idx="1"/>
          </p:nvPr>
        </p:nvSpPr>
        <p:spPr>
          <a:xfrm>
            <a:off x="785786" y="1142984"/>
            <a:ext cx="8143932" cy="5357850"/>
          </a:xfrm>
        </p:spPr>
        <p:txBody>
          <a:bodyPr>
            <a:normAutofit/>
          </a:bodyPr>
          <a:lstStyle/>
          <a:p>
            <a:pPr>
              <a:lnSpc>
                <a:spcPct val="100000"/>
              </a:lnSpc>
            </a:pPr>
            <a:r>
              <a:rPr lang="en-US" dirty="0" smtClean="0"/>
              <a:t>Interpolation</a:t>
            </a:r>
          </a:p>
          <a:p>
            <a:pPr lvl="1">
              <a:lnSpc>
                <a:spcPct val="100000"/>
              </a:lnSpc>
            </a:pPr>
            <a:r>
              <a:rPr lang="en-US" dirty="0" smtClean="0"/>
              <a:t>MC performs better than SDRC for highly glossy materials</a:t>
            </a:r>
          </a:p>
          <a:p>
            <a:pPr>
              <a:lnSpc>
                <a:spcPct val="100000"/>
              </a:lnSpc>
            </a:pPr>
            <a:r>
              <a:rPr lang="en-US" dirty="0" smtClean="0"/>
              <a:t>Supported materials</a:t>
            </a:r>
          </a:p>
          <a:p>
            <a:pPr lvl="1">
              <a:lnSpc>
                <a:spcPct val="100000"/>
              </a:lnSpc>
            </a:pPr>
            <a:r>
              <a:rPr lang="en-US" dirty="0" smtClean="0"/>
              <a:t>Spatially varying ones without sudden changes</a:t>
            </a:r>
          </a:p>
          <a:p>
            <a:pPr lvl="1">
              <a:lnSpc>
                <a:spcPct val="100000"/>
              </a:lnSpc>
            </a:pPr>
            <a:r>
              <a:rPr lang="en-US" dirty="0" smtClean="0"/>
              <a:t>Availability of sampling procedure</a:t>
            </a:r>
          </a:p>
          <a:p>
            <a:pPr>
              <a:lnSpc>
                <a:spcPct val="100000"/>
              </a:lnSpc>
            </a:pPr>
            <a:r>
              <a:rPr lang="en-US" dirty="0" smtClean="0"/>
              <a:t>Memory consumption</a:t>
            </a:r>
          </a:p>
          <a:p>
            <a:pPr lvl="1">
              <a:lnSpc>
                <a:spcPct val="100000"/>
              </a:lnSpc>
            </a:pPr>
            <a:r>
              <a:rPr lang="en-US" dirty="0" smtClean="0">
                <a:latin typeface="Verdana"/>
              </a:rPr>
              <a:t>≈</a:t>
            </a:r>
            <a:r>
              <a:rPr lang="en-US" dirty="0" smtClean="0"/>
              <a:t> higher memory requirements than SHRC (N = 512 and SH order of 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7224" y="142852"/>
            <a:ext cx="8076464" cy="939784"/>
          </a:xfrm>
        </p:spPr>
        <p:txBody>
          <a:bodyPr/>
          <a:lstStyle/>
          <a:p>
            <a:r>
              <a:rPr lang="en-US" dirty="0" smtClean="0"/>
              <a:t>Goal</a:t>
            </a:r>
            <a:endParaRPr lang="en-US" dirty="0"/>
          </a:p>
        </p:txBody>
      </p:sp>
      <p:sp>
        <p:nvSpPr>
          <p:cNvPr id="3" name="Zástupný symbol pro obsah 2"/>
          <p:cNvSpPr>
            <a:spLocks noGrp="1"/>
          </p:cNvSpPr>
          <p:nvPr>
            <p:ph idx="1"/>
          </p:nvPr>
        </p:nvSpPr>
        <p:spPr>
          <a:xfrm>
            <a:off x="785786" y="1000108"/>
            <a:ext cx="8076464" cy="928694"/>
          </a:xfrm>
        </p:spPr>
        <p:txBody>
          <a:bodyPr>
            <a:normAutofit/>
          </a:bodyPr>
          <a:lstStyle/>
          <a:p>
            <a:r>
              <a:rPr lang="en-US" sz="2800" dirty="0" smtClean="0"/>
              <a:t>Acceleration of </a:t>
            </a:r>
            <a:r>
              <a:rPr lang="en-US" sz="2800" dirty="0" smtClean="0">
                <a:solidFill>
                  <a:schemeClr val="tx2"/>
                </a:solidFill>
              </a:rPr>
              <a:t>Global Illumination</a:t>
            </a:r>
            <a:r>
              <a:rPr lang="en-US" sz="2800" dirty="0" smtClean="0"/>
              <a:t> Computation on Glossy Surfaces</a:t>
            </a:r>
          </a:p>
        </p:txBody>
      </p:sp>
      <p:sp>
        <p:nvSpPr>
          <p:cNvPr id="9" name="Zástupný symbol pro číslo snímku 8"/>
          <p:cNvSpPr>
            <a:spLocks noGrp="1"/>
          </p:cNvSpPr>
          <p:nvPr>
            <p:ph type="sldNum" sz="quarter" idx="12"/>
          </p:nvPr>
        </p:nvSpPr>
        <p:spPr/>
        <p:txBody>
          <a:bodyPr/>
          <a:lstStyle/>
          <a:p>
            <a:fld id="{990B41CA-569D-40E7-8E58-026C0338B2C8}" type="slidenum">
              <a:rPr lang="en-US" smtClean="0"/>
              <a:pPr/>
              <a:t>2</a:t>
            </a:fld>
            <a:endParaRPr lang="en-US" dirty="0"/>
          </a:p>
        </p:txBody>
      </p:sp>
      <p:pic>
        <p:nvPicPr>
          <p:cNvPr id="11273" name="Picture 9" descr="C:\Dizertacni projekt\Prezentation\images\DISautoMRG_SD_NOCROP.png"/>
          <p:cNvPicPr>
            <a:picLocks noChangeAspect="1" noChangeArrowheads="1"/>
          </p:cNvPicPr>
          <p:nvPr/>
        </p:nvPicPr>
        <p:blipFill>
          <a:blip r:embed="rId3" cstate="print"/>
          <a:srcRect/>
          <a:stretch>
            <a:fillRect/>
          </a:stretch>
        </p:blipFill>
        <p:spPr bwMode="auto">
          <a:xfrm>
            <a:off x="1023886" y="3982758"/>
            <a:ext cx="3167106" cy="2375200"/>
          </a:xfrm>
          <a:prstGeom prst="rect">
            <a:avLst/>
          </a:prstGeom>
          <a:noFill/>
        </p:spPr>
      </p:pic>
      <p:pic>
        <p:nvPicPr>
          <p:cNvPr id="11274" name="Picture 10" descr="C:\Dizertacni projekt\Prezentation\images\DRAdrago1024x768CL.png"/>
          <p:cNvPicPr>
            <a:picLocks noChangeAspect="1" noChangeArrowheads="1"/>
          </p:cNvPicPr>
          <p:nvPr/>
        </p:nvPicPr>
        <p:blipFill>
          <a:blip r:embed="rId4" cstate="print"/>
          <a:srcRect/>
          <a:stretch>
            <a:fillRect/>
          </a:stretch>
        </p:blipFill>
        <p:spPr bwMode="auto">
          <a:xfrm>
            <a:off x="4500562" y="3982758"/>
            <a:ext cx="3167106" cy="2375200"/>
          </a:xfrm>
          <a:prstGeom prst="rect">
            <a:avLst/>
          </a:prstGeom>
          <a:noFill/>
        </p:spPr>
      </p:pic>
      <p:pic>
        <p:nvPicPr>
          <p:cNvPr id="11275" name="Picture 11" descr="C:\Dizertacni projekt\Prezentation\images\CHEautoMRG_SD_NOCROP.png"/>
          <p:cNvPicPr>
            <a:picLocks noChangeAspect="1" noChangeArrowheads="1"/>
          </p:cNvPicPr>
          <p:nvPr/>
        </p:nvPicPr>
        <p:blipFill>
          <a:blip r:embed="rId5" cstate="print"/>
          <a:srcRect/>
          <a:stretch>
            <a:fillRect/>
          </a:stretch>
        </p:blipFill>
        <p:spPr bwMode="auto">
          <a:xfrm>
            <a:off x="2000232" y="1857364"/>
            <a:ext cx="3167106" cy="2375200"/>
          </a:xfrm>
          <a:prstGeom prst="rect">
            <a:avLst/>
          </a:prstGeom>
          <a:noFill/>
        </p:spPr>
      </p:pic>
      <p:pic>
        <p:nvPicPr>
          <p:cNvPr id="11276" name="Picture 12" descr="C:\Dizertacni projekt\Prezentation\images\PLAautoMRG_SD_NOCROP_512.png"/>
          <p:cNvPicPr>
            <a:picLocks noChangeAspect="1" noChangeArrowheads="1"/>
          </p:cNvPicPr>
          <p:nvPr/>
        </p:nvPicPr>
        <p:blipFill>
          <a:blip r:embed="rId6" cstate="print"/>
          <a:srcRect/>
          <a:stretch>
            <a:fillRect/>
          </a:stretch>
        </p:blipFill>
        <p:spPr bwMode="auto">
          <a:xfrm>
            <a:off x="5500694" y="1571612"/>
            <a:ext cx="3167106" cy="2375200"/>
          </a:xfrm>
          <a:prstGeom prst="rect">
            <a:avLst/>
          </a:prstGeom>
          <a:noFill/>
        </p:spPr>
      </p:pic>
      <p:sp>
        <p:nvSpPr>
          <p:cNvPr id="10" name="Zástupný symbol pro obsah 2"/>
          <p:cNvSpPr txBox="1">
            <a:spLocks/>
          </p:cNvSpPr>
          <p:nvPr/>
        </p:nvSpPr>
        <p:spPr>
          <a:xfrm>
            <a:off x="857224" y="6393653"/>
            <a:ext cx="8076464" cy="928694"/>
          </a:xfrm>
          <a:prstGeom prst="rect">
            <a:avLst/>
          </a:prstGeom>
        </p:spPr>
        <p:txBody>
          <a:bodyPr>
            <a:normAutofit/>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Adapt glossiness of surfaces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Conclusion</a:t>
            </a:r>
            <a:endParaRPr lang="en-US" dirty="0"/>
          </a:p>
        </p:txBody>
      </p:sp>
      <p:sp>
        <p:nvSpPr>
          <p:cNvPr id="3" name="Zástupný symbol pro obsah 2"/>
          <p:cNvSpPr>
            <a:spLocks noGrp="1"/>
          </p:cNvSpPr>
          <p:nvPr>
            <p:ph idx="1"/>
          </p:nvPr>
        </p:nvSpPr>
        <p:spPr>
          <a:xfrm>
            <a:off x="785786" y="1142984"/>
            <a:ext cx="8143932" cy="5357850"/>
          </a:xfrm>
        </p:spPr>
        <p:txBody>
          <a:bodyPr>
            <a:normAutofit fontScale="92500" lnSpcReduction="10000"/>
          </a:bodyPr>
          <a:lstStyle/>
          <a:p>
            <a:pPr>
              <a:lnSpc>
                <a:spcPct val="100000"/>
              </a:lnSpc>
            </a:pPr>
            <a:r>
              <a:rPr lang="en-US" dirty="0" smtClean="0"/>
              <a:t>Indirect lighting computation on glossy surfaces</a:t>
            </a:r>
          </a:p>
          <a:p>
            <a:pPr>
              <a:lnSpc>
                <a:spcPct val="100000"/>
              </a:lnSpc>
              <a:spcBef>
                <a:spcPts val="1200"/>
              </a:spcBef>
            </a:pPr>
            <a:r>
              <a:rPr lang="en-US" dirty="0" smtClean="0"/>
              <a:t>PROS:</a:t>
            </a:r>
          </a:p>
          <a:p>
            <a:pPr lvl="1">
              <a:lnSpc>
                <a:spcPct val="100000"/>
              </a:lnSpc>
              <a:spcBef>
                <a:spcPts val="600"/>
              </a:spcBef>
              <a:buFont typeface="Verdana" pitchFamily="34" charset="0"/>
              <a:buChar char="+"/>
            </a:pPr>
            <a:r>
              <a:rPr lang="en-US" dirty="0" smtClean="0"/>
              <a:t>Exploits spatial / directional coherence</a:t>
            </a:r>
          </a:p>
          <a:p>
            <a:pPr lvl="1">
              <a:lnSpc>
                <a:spcPct val="100000"/>
              </a:lnSpc>
              <a:spcBef>
                <a:spcPts val="600"/>
              </a:spcBef>
              <a:buFont typeface="Verdana" pitchFamily="34" charset="0"/>
              <a:buChar char="+"/>
            </a:pPr>
            <a:r>
              <a:rPr lang="en-US" dirty="0" smtClean="0"/>
              <a:t>No blurry / banding artifacts</a:t>
            </a:r>
          </a:p>
          <a:p>
            <a:pPr lvl="1">
              <a:lnSpc>
                <a:spcPct val="100000"/>
              </a:lnSpc>
              <a:spcBef>
                <a:spcPts val="600"/>
              </a:spcBef>
              <a:buFont typeface="Verdana" pitchFamily="34" charset="0"/>
              <a:buChar char="+"/>
            </a:pPr>
            <a:r>
              <a:rPr lang="en-US" dirty="0" smtClean="0"/>
              <a:t>Adapts </a:t>
            </a:r>
            <a:r>
              <a:rPr lang="en-US" dirty="0" smtClean="0"/>
              <a:t>automatically to the </a:t>
            </a:r>
            <a:r>
              <a:rPr lang="en-US" dirty="0" smtClean="0"/>
              <a:t>glossiness</a:t>
            </a:r>
          </a:p>
          <a:p>
            <a:pPr lvl="1">
              <a:lnSpc>
                <a:spcPct val="100000"/>
              </a:lnSpc>
              <a:spcBef>
                <a:spcPts val="600"/>
              </a:spcBef>
              <a:buFont typeface="Verdana" pitchFamily="34" charset="0"/>
              <a:buChar char="+"/>
            </a:pPr>
            <a:r>
              <a:rPr lang="en-US" dirty="0" smtClean="0"/>
              <a:t>Less noisy than MC</a:t>
            </a:r>
          </a:p>
          <a:p>
            <a:pPr lvl="1">
              <a:lnSpc>
                <a:spcPct val="100000"/>
              </a:lnSpc>
              <a:spcBef>
                <a:spcPts val="600"/>
              </a:spcBef>
              <a:buFont typeface="Verdana" pitchFamily="34" charset="0"/>
              <a:buChar char="+"/>
            </a:pPr>
            <a:endParaRPr lang="en-US" dirty="0" smtClean="0"/>
          </a:p>
          <a:p>
            <a:pPr>
              <a:lnSpc>
                <a:spcPct val="100000"/>
              </a:lnSpc>
              <a:spcBef>
                <a:spcPts val="1200"/>
              </a:spcBef>
            </a:pPr>
            <a:r>
              <a:rPr lang="en-US" dirty="0" smtClean="0"/>
              <a:t>CONS</a:t>
            </a:r>
          </a:p>
          <a:p>
            <a:pPr lvl="1">
              <a:lnSpc>
                <a:spcPct val="100000"/>
              </a:lnSpc>
              <a:spcBef>
                <a:spcPts val="600"/>
              </a:spcBef>
              <a:buFont typeface="Verdana" pitchFamily="34" charset="0"/>
              <a:buChar char="−"/>
            </a:pPr>
            <a:r>
              <a:rPr lang="en-US" dirty="0" smtClean="0"/>
              <a:t>Higher memory requirements</a:t>
            </a:r>
          </a:p>
          <a:p>
            <a:pPr lvl="1">
              <a:lnSpc>
                <a:spcPct val="100000"/>
              </a:lnSpc>
              <a:spcBef>
                <a:spcPts val="600"/>
              </a:spcBef>
              <a:buFont typeface="Verdana" pitchFamily="34" charset="0"/>
              <a:buChar char="−"/>
            </a:pPr>
            <a:r>
              <a:rPr lang="en-US" dirty="0" smtClean="0"/>
              <a:t>Potentially difficult parallelization</a:t>
            </a:r>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857224" y="1071546"/>
            <a:ext cx="8076464" cy="5248292"/>
          </a:xfrm>
        </p:spPr>
        <p:txBody>
          <a:bodyPr/>
          <a:lstStyle/>
          <a:p>
            <a:pPr>
              <a:lnSpc>
                <a:spcPct val="100000"/>
              </a:lnSpc>
            </a:pPr>
            <a:r>
              <a:rPr lang="en-US" dirty="0" smtClean="0"/>
              <a:t>Precise formalization of illumination coherence</a:t>
            </a:r>
          </a:p>
          <a:p>
            <a:pPr>
              <a:lnSpc>
                <a:spcPct val="100000"/>
              </a:lnSpc>
            </a:pPr>
            <a:r>
              <a:rPr lang="en-US" dirty="0" smtClean="0"/>
              <a:t>Decrease flickering in animation</a:t>
            </a:r>
            <a:endParaRPr lang="en-US" dirty="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857224" y="1142984"/>
            <a:ext cx="8076464" cy="5143536"/>
          </a:xfrm>
        </p:spPr>
        <p:txBody>
          <a:bodyPr>
            <a:normAutofit/>
          </a:bodyPr>
          <a:lstStyle/>
          <a:p>
            <a:r>
              <a:rPr lang="en-US" dirty="0" smtClean="0"/>
              <a:t>Chess </a:t>
            </a:r>
            <a:r>
              <a:rPr lang="en-US" dirty="0" smtClean="0"/>
              <a:t>pieces courtesy of </a:t>
            </a:r>
            <a:r>
              <a:rPr lang="cs-CZ" dirty="0" smtClean="0"/>
              <a:t>T</a:t>
            </a:r>
            <a:r>
              <a:rPr lang="en-US" dirty="0" smtClean="0"/>
              <a:t>. Hachisuka</a:t>
            </a:r>
          </a:p>
          <a:p>
            <a:r>
              <a:rPr lang="en-US" dirty="0" smtClean="0"/>
              <a:t>Ray tracing system - PBRT</a:t>
            </a:r>
          </a:p>
          <a:p>
            <a:pPr>
              <a:buNone/>
            </a:pPr>
            <a:endParaRPr lang="en-US" dirty="0" smtClean="0"/>
          </a:p>
          <a:p>
            <a:pPr>
              <a:buNone/>
            </a:pPr>
            <a:endParaRPr lang="en-US" dirty="0" smtClean="0"/>
          </a:p>
          <a:p>
            <a:pPr>
              <a:buNone/>
            </a:pPr>
            <a:r>
              <a:rPr lang="en-US" dirty="0" smtClean="0"/>
              <a:t>		   Thank you for your attention</a:t>
            </a:r>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Cache</a:t>
            </a:r>
            <a:r>
              <a:rPr lang="cs-CZ" dirty="0" smtClean="0"/>
              <a:t> </a:t>
            </a:r>
            <a:r>
              <a:rPr lang="cs-CZ" dirty="0" err="1" smtClean="0"/>
              <a:t>Record</a:t>
            </a:r>
            <a:r>
              <a:rPr lang="cs-CZ" dirty="0" smtClean="0"/>
              <a:t> </a:t>
            </a:r>
            <a:r>
              <a:rPr lang="cs-CZ" dirty="0" err="1" smtClean="0"/>
              <a:t>Density</a:t>
            </a:r>
            <a:r>
              <a:rPr lang="cs-CZ" dirty="0" smtClean="0"/>
              <a:t> </a:t>
            </a:r>
            <a:r>
              <a:rPr lang="cs-CZ" dirty="0" err="1" smtClean="0"/>
              <a:t>Control</a:t>
            </a:r>
            <a:endParaRPr lang="cs-CZ" dirty="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23</a:t>
            </a:fld>
            <a:endParaRPr lang="en-US" dirty="0"/>
          </a:p>
        </p:txBody>
      </p:sp>
      <p:pic>
        <p:nvPicPr>
          <p:cNvPr id="72706" name="Picture 2"/>
          <p:cNvPicPr>
            <a:picLocks noGrp="1" noChangeAspect="1" noChangeArrowheads="1"/>
          </p:cNvPicPr>
          <p:nvPr>
            <p:ph idx="1"/>
          </p:nvPr>
        </p:nvPicPr>
        <p:blipFill>
          <a:blip r:embed="rId2"/>
          <a:srcRect/>
          <a:stretch>
            <a:fillRect/>
          </a:stretch>
        </p:blipFill>
        <p:spPr bwMode="auto">
          <a:xfrm>
            <a:off x="857250" y="1621280"/>
            <a:ext cx="8077200" cy="400596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Previous Work</a:t>
            </a:r>
            <a:endParaRPr lang="en-US" dirty="0"/>
          </a:p>
        </p:txBody>
      </p:sp>
      <p:sp>
        <p:nvSpPr>
          <p:cNvPr id="3" name="Zástupný symbol pro obsah 2"/>
          <p:cNvSpPr>
            <a:spLocks noGrp="1"/>
          </p:cNvSpPr>
          <p:nvPr>
            <p:ph idx="1"/>
          </p:nvPr>
        </p:nvSpPr>
        <p:spPr>
          <a:xfrm>
            <a:off x="857224" y="1071546"/>
            <a:ext cx="8072494" cy="5572164"/>
          </a:xfrm>
        </p:spPr>
        <p:txBody>
          <a:bodyPr>
            <a:normAutofit fontScale="92500"/>
          </a:bodyPr>
          <a:lstStyle/>
          <a:p>
            <a:pPr>
              <a:lnSpc>
                <a:spcPct val="100000"/>
              </a:lnSpc>
              <a:spcBef>
                <a:spcPts val="1200"/>
              </a:spcBef>
            </a:pPr>
            <a:r>
              <a:rPr lang="en-US" dirty="0" smtClean="0"/>
              <a:t>Irradiance caching (IC) </a:t>
            </a:r>
          </a:p>
          <a:p>
            <a:pPr lvl="1">
              <a:lnSpc>
                <a:spcPct val="100000"/>
              </a:lnSpc>
              <a:spcBef>
                <a:spcPts val="1200"/>
              </a:spcBef>
            </a:pPr>
            <a:r>
              <a:rPr lang="en-US" dirty="0" smtClean="0"/>
              <a:t>[Ward </a:t>
            </a:r>
            <a:r>
              <a:rPr lang="en-US" i="1" dirty="0" smtClean="0"/>
              <a:t>et al</a:t>
            </a:r>
            <a:r>
              <a:rPr lang="en-US" dirty="0" smtClean="0"/>
              <a:t>. 88], [Ward and Heckbert 92]</a:t>
            </a:r>
          </a:p>
          <a:p>
            <a:pPr lvl="1">
              <a:lnSpc>
                <a:spcPct val="100000"/>
              </a:lnSpc>
              <a:spcBef>
                <a:spcPts val="1200"/>
              </a:spcBef>
            </a:pPr>
            <a:r>
              <a:rPr lang="en-US" dirty="0" smtClean="0"/>
              <a:t>Indirect illumination changes slowly </a:t>
            </a:r>
            <a:r>
              <a:rPr lang="en-US" dirty="0" smtClean="0">
                <a:latin typeface="Times New Roman"/>
                <a:cs typeface="Times New Roman"/>
              </a:rPr>
              <a:t>→ </a:t>
            </a:r>
            <a:r>
              <a:rPr lang="en-US" dirty="0" smtClean="0"/>
              <a:t>interpolate</a:t>
            </a:r>
          </a:p>
          <a:p>
            <a:pPr>
              <a:lnSpc>
                <a:spcPct val="100000"/>
              </a:lnSpc>
              <a:spcBef>
                <a:spcPts val="1200"/>
              </a:spcBef>
            </a:pPr>
            <a:r>
              <a:rPr lang="en-US" dirty="0" smtClean="0"/>
              <a:t>Variants of IC</a:t>
            </a:r>
          </a:p>
          <a:p>
            <a:pPr lvl="1">
              <a:lnSpc>
                <a:spcPct val="100000"/>
              </a:lnSpc>
              <a:spcBef>
                <a:spcPts val="1200"/>
              </a:spcBef>
            </a:pPr>
            <a:r>
              <a:rPr lang="en-US" dirty="0" smtClean="0"/>
              <a:t>[Tabellion and Lamorlette 04], [</a:t>
            </a:r>
            <a:r>
              <a:rPr lang="en-US" dirty="0" err="1" smtClean="0"/>
              <a:t>Brouillat</a:t>
            </a:r>
            <a:r>
              <a:rPr lang="en-US" dirty="0" smtClean="0"/>
              <a:t> et al. 08], [Arikan et al. 05], …</a:t>
            </a:r>
          </a:p>
          <a:p>
            <a:pPr>
              <a:lnSpc>
                <a:spcPct val="100000"/>
              </a:lnSpc>
              <a:spcBef>
                <a:spcPts val="1200"/>
              </a:spcBef>
            </a:pPr>
            <a:r>
              <a:rPr lang="en-US" dirty="0" smtClean="0"/>
              <a:t>Radiance caching (SHRC) </a:t>
            </a:r>
          </a:p>
          <a:p>
            <a:pPr lvl="1"/>
            <a:r>
              <a:rPr lang="en-US" dirty="0" smtClean="0"/>
              <a:t>[K</a:t>
            </a:r>
            <a:r>
              <a:rPr lang="cs-CZ" dirty="0" smtClean="0"/>
              <a:t>řivánek et al. </a:t>
            </a:r>
            <a:r>
              <a:rPr lang="en-US" dirty="0" smtClean="0"/>
              <a:t>05</a:t>
            </a:r>
            <a:r>
              <a:rPr lang="en-US" dirty="0" smtClean="0"/>
              <a:t>]</a:t>
            </a:r>
          </a:p>
          <a:p>
            <a:pPr>
              <a:lnSpc>
                <a:spcPct val="100000"/>
              </a:lnSpc>
              <a:spcBef>
                <a:spcPts val="1200"/>
              </a:spcBef>
            </a:pPr>
            <a:r>
              <a:rPr lang="en-US" dirty="0" smtClean="0"/>
              <a:t>Other techniques </a:t>
            </a:r>
            <a:endParaRPr lang="en-US" dirty="0" smtClean="0"/>
          </a:p>
          <a:p>
            <a:pPr lvl="1"/>
            <a:r>
              <a:rPr lang="en-US" dirty="0" smtClean="0"/>
              <a:t>[</a:t>
            </a:r>
            <a:r>
              <a:rPr lang="cs-CZ" dirty="0" err="1" smtClean="0"/>
              <a:t>Hinkenjann</a:t>
            </a:r>
            <a:r>
              <a:rPr lang="en-US" dirty="0" smtClean="0"/>
              <a:t> and </a:t>
            </a:r>
            <a:r>
              <a:rPr lang="cs-CZ" dirty="0" smtClean="0"/>
              <a:t> Roth</a:t>
            </a:r>
            <a:r>
              <a:rPr lang="en-US" dirty="0" smtClean="0"/>
              <a:t> 07, …]</a:t>
            </a:r>
            <a:endParaRPr lang="en-US" dirty="0" smtClean="0"/>
          </a:p>
          <a:p>
            <a:pPr lvl="1"/>
            <a:endParaRPr lang="en-US" dirty="0" smtClean="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Motivation</a:t>
            </a:r>
            <a:endParaRPr lang="en-US" dirty="0"/>
          </a:p>
        </p:txBody>
      </p:sp>
      <p:sp>
        <p:nvSpPr>
          <p:cNvPr id="3" name="Zástupný symbol pro obsah 2"/>
          <p:cNvSpPr>
            <a:spLocks noGrp="1"/>
          </p:cNvSpPr>
          <p:nvPr>
            <p:ph idx="1"/>
          </p:nvPr>
        </p:nvSpPr>
        <p:spPr>
          <a:xfrm>
            <a:off x="785786" y="1071546"/>
            <a:ext cx="7929618" cy="5429288"/>
          </a:xfrm>
        </p:spPr>
        <p:txBody>
          <a:bodyPr>
            <a:normAutofit/>
          </a:bodyPr>
          <a:lstStyle/>
          <a:p>
            <a:pPr>
              <a:lnSpc>
                <a:spcPct val="100000"/>
              </a:lnSpc>
              <a:spcBef>
                <a:spcPts val="1200"/>
              </a:spcBef>
            </a:pPr>
            <a:r>
              <a:rPr lang="en-US" dirty="0" smtClean="0"/>
              <a:t>Radiance caching limitation</a:t>
            </a:r>
          </a:p>
          <a:p>
            <a:pPr lvl="1">
              <a:lnSpc>
                <a:spcPct val="100000"/>
              </a:lnSpc>
              <a:spcBef>
                <a:spcPts val="1200"/>
              </a:spcBef>
            </a:pPr>
            <a:r>
              <a:rPr lang="en-US" dirty="0" smtClean="0"/>
              <a:t>Uniform sampling of full hemisphere</a:t>
            </a:r>
          </a:p>
          <a:p>
            <a:pPr lvl="1">
              <a:lnSpc>
                <a:spcPct val="100000"/>
              </a:lnSpc>
              <a:spcBef>
                <a:spcPts val="1200"/>
              </a:spcBef>
            </a:pPr>
            <a:r>
              <a:rPr lang="en-US" dirty="0" smtClean="0"/>
              <a:t>Low glossy surfaces</a:t>
            </a:r>
          </a:p>
          <a:p>
            <a:pPr lvl="1">
              <a:lnSpc>
                <a:spcPct val="100000"/>
              </a:lnSpc>
              <a:spcBef>
                <a:spcPts val="1200"/>
              </a:spcBef>
            </a:pPr>
            <a:r>
              <a:rPr lang="en-US" dirty="0" smtClean="0"/>
              <a:t>Conversion of the scene BRDFs into the frequency domain </a:t>
            </a:r>
            <a:r>
              <a:rPr lang="cs-CZ" dirty="0" smtClean="0"/>
              <a:t>in </a:t>
            </a:r>
            <a:r>
              <a:rPr lang="cs-CZ" dirty="0" err="1" smtClean="0"/>
              <a:t>preprocess</a:t>
            </a:r>
            <a:endParaRPr lang="en-US" dirty="0" smtClean="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03200"/>
            <a:ext cx="8076464" cy="796908"/>
          </a:xfrm>
        </p:spPr>
        <p:txBody>
          <a:bodyPr>
            <a:normAutofit/>
          </a:bodyPr>
          <a:lstStyle/>
          <a:p>
            <a:r>
              <a:rPr lang="en-US"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SDRC </a:t>
            </a:r>
            <a:r>
              <a:rPr lang="en-US" dirty="0" smtClean="0"/>
              <a:t>–</a:t>
            </a:r>
            <a:r>
              <a:rPr lang="en-US"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Overview</a:t>
            </a:r>
            <a:endParaRPr lang="cs-CZ" dirty="0"/>
          </a:p>
        </p:txBody>
      </p:sp>
      <p:sp>
        <p:nvSpPr>
          <p:cNvPr id="4" name="Zástupný symbol pro obsah 3"/>
          <p:cNvSpPr>
            <a:spLocks noGrp="1"/>
          </p:cNvSpPr>
          <p:nvPr>
            <p:ph idx="1"/>
          </p:nvPr>
        </p:nvSpPr>
        <p:spPr>
          <a:xfrm>
            <a:off x="857224" y="1214422"/>
            <a:ext cx="8001056" cy="5072098"/>
          </a:xfrm>
        </p:spPr>
        <p:txBody>
          <a:bodyPr/>
          <a:lstStyle/>
          <a:p>
            <a:pPr>
              <a:lnSpc>
                <a:spcPct val="100000"/>
              </a:lnSpc>
            </a:pPr>
            <a:r>
              <a:rPr lang="en-US" dirty="0" smtClean="0">
                <a:solidFill>
                  <a:schemeClr val="tx2"/>
                </a:solidFill>
              </a:rPr>
              <a:t>Caching scheme</a:t>
            </a:r>
          </a:p>
          <a:p>
            <a:pPr>
              <a:lnSpc>
                <a:spcPct val="100000"/>
              </a:lnSpc>
            </a:pPr>
            <a:r>
              <a:rPr lang="en-US" dirty="0" smtClean="0">
                <a:solidFill>
                  <a:schemeClr val="tx2"/>
                </a:solidFill>
              </a:rPr>
              <a:t>Cache structure</a:t>
            </a:r>
          </a:p>
          <a:p>
            <a:pPr>
              <a:lnSpc>
                <a:spcPct val="100000"/>
              </a:lnSpc>
            </a:pPr>
            <a:r>
              <a:rPr lang="en-US" dirty="0" smtClean="0"/>
              <a:t>New record computation</a:t>
            </a:r>
          </a:p>
          <a:p>
            <a:pPr>
              <a:lnSpc>
                <a:spcPct val="100000"/>
              </a:lnSpc>
            </a:pPr>
            <a:r>
              <a:rPr lang="en-US" dirty="0" smtClean="0"/>
              <a:t>Spatial / Directional Interpolation</a:t>
            </a:r>
          </a:p>
          <a:p>
            <a:pPr>
              <a:lnSpc>
                <a:spcPct val="100000"/>
              </a:lnSpc>
            </a:pPr>
            <a:r>
              <a:rPr lang="en-US" dirty="0" smtClean="0"/>
              <a:t>Outgoing radiance computation</a:t>
            </a:r>
          </a:p>
        </p:txBody>
      </p:sp>
      <p:sp>
        <p:nvSpPr>
          <p:cNvPr id="5" name="Zástupný symbol pro číslo snímku 4"/>
          <p:cNvSpPr>
            <a:spLocks noGrp="1"/>
          </p:cNvSpPr>
          <p:nvPr>
            <p:ph type="sldNum" sz="quarter" idx="12"/>
          </p:nvPr>
        </p:nvSpPr>
        <p:spPr/>
        <p:txBody>
          <a:bodyPr/>
          <a:lstStyle/>
          <a:p>
            <a:fld id="{990B41CA-569D-40E7-8E58-026C0338B2C8}"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Line 32"/>
          <p:cNvSpPr>
            <a:spLocks noChangeShapeType="1"/>
          </p:cNvSpPr>
          <p:nvPr/>
        </p:nvSpPr>
        <p:spPr bwMode="auto">
          <a:xfrm>
            <a:off x="1285852" y="3500438"/>
            <a:ext cx="1214446" cy="2786082"/>
          </a:xfrm>
          <a:prstGeom prst="line">
            <a:avLst/>
          </a:prstGeom>
          <a:noFill/>
          <a:ln w="28575">
            <a:solidFill>
              <a:srgbClr val="FF3300"/>
            </a:solidFill>
            <a:round/>
            <a:headEnd/>
            <a:tailEnd type="triangle" w="med" len="lg"/>
          </a:ln>
        </p:spPr>
        <p:txBody>
          <a:bodyPr/>
          <a:lstStyle/>
          <a:p>
            <a:endParaRPr lang="cs-CZ" dirty="0"/>
          </a:p>
        </p:txBody>
      </p:sp>
      <p:grpSp>
        <p:nvGrpSpPr>
          <p:cNvPr id="233" name="Skupina 232"/>
          <p:cNvGrpSpPr/>
          <p:nvPr/>
        </p:nvGrpSpPr>
        <p:grpSpPr>
          <a:xfrm>
            <a:off x="2285984" y="1500174"/>
            <a:ext cx="5000660" cy="4790898"/>
            <a:chOff x="2071670" y="1500174"/>
            <a:chExt cx="5000660" cy="4790898"/>
          </a:xfrm>
        </p:grpSpPr>
        <p:sp>
          <p:nvSpPr>
            <p:cNvPr id="28" name="Text Box 49"/>
            <p:cNvSpPr txBox="1">
              <a:spLocks noChangeArrowheads="1"/>
            </p:cNvSpPr>
            <p:nvPr/>
          </p:nvSpPr>
          <p:spPr bwMode="auto">
            <a:xfrm>
              <a:off x="2071670" y="2000240"/>
              <a:ext cx="1041400" cy="1016000"/>
            </a:xfrm>
            <a:prstGeom prst="rect">
              <a:avLst/>
            </a:prstGeom>
            <a:noFill/>
            <a:ln w="9525">
              <a:noFill/>
              <a:miter lim="800000"/>
              <a:headEnd/>
              <a:tailEnd/>
            </a:ln>
          </p:spPr>
          <p:txBody>
            <a:bodyPr wrap="none">
              <a:spAutoFit/>
            </a:bodyPr>
            <a:lstStyle/>
            <a:p>
              <a:pPr algn="ctr"/>
              <a:r>
                <a:rPr lang="en-US" sz="2000" dirty="0" smtClean="0"/>
                <a:t>Spatial </a:t>
              </a:r>
              <a:endParaRPr lang="en-US" sz="2000" dirty="0"/>
            </a:p>
            <a:p>
              <a:pPr algn="ctr"/>
              <a:r>
                <a:rPr lang="en-US" sz="2000" dirty="0" smtClean="0"/>
                <a:t>Cache </a:t>
              </a:r>
              <a:endParaRPr lang="en-US" sz="2000" dirty="0"/>
            </a:p>
            <a:p>
              <a:pPr algn="ctr"/>
              <a:r>
                <a:rPr lang="en-US" sz="2000" dirty="0" smtClean="0"/>
                <a:t>Lookup</a:t>
              </a:r>
              <a:endParaRPr lang="cs-CZ" sz="2000" dirty="0"/>
            </a:p>
          </p:txBody>
        </p:sp>
        <p:sp>
          <p:nvSpPr>
            <p:cNvPr id="232" name="Volný tvar 231"/>
            <p:cNvSpPr/>
            <p:nvPr/>
          </p:nvSpPr>
          <p:spPr>
            <a:xfrm>
              <a:off x="2090929" y="1500174"/>
              <a:ext cx="4981401" cy="4790898"/>
            </a:xfrm>
            <a:custGeom>
              <a:avLst/>
              <a:gdLst>
                <a:gd name="connsiteX0" fmla="*/ 213360 w 4456176"/>
                <a:gd name="connsiteY0" fmla="*/ 4791456 h 4791456"/>
                <a:gd name="connsiteX1" fmla="*/ 707136 w 4456176"/>
                <a:gd name="connsiteY1" fmla="*/ 1078992 h 4791456"/>
                <a:gd name="connsiteX2" fmla="*/ 4456176 w 4456176"/>
                <a:gd name="connsiteY2" fmla="*/ 0 h 4791456"/>
                <a:gd name="connsiteX0" fmla="*/ 213359 w 4456175"/>
                <a:gd name="connsiteY0" fmla="*/ 4791456 h 4791456"/>
                <a:gd name="connsiteX1" fmla="*/ 707136 w 4456175"/>
                <a:gd name="connsiteY1" fmla="*/ 936076 h 4791456"/>
                <a:gd name="connsiteX2" fmla="*/ 4456175 w 4456175"/>
                <a:gd name="connsiteY2" fmla="*/ 0 h 4791456"/>
                <a:gd name="connsiteX0" fmla="*/ 213359 w 4456175"/>
                <a:gd name="connsiteY0" fmla="*/ 4791456 h 4791456"/>
                <a:gd name="connsiteX1" fmla="*/ 707136 w 4456175"/>
                <a:gd name="connsiteY1" fmla="*/ 936076 h 4791456"/>
                <a:gd name="connsiteX2" fmla="*/ 4456175 w 4456175"/>
                <a:gd name="connsiteY2" fmla="*/ 0 h 4791456"/>
              </a:gdLst>
              <a:ahLst/>
              <a:cxnLst>
                <a:cxn ang="0">
                  <a:pos x="connsiteX0" y="connsiteY0"/>
                </a:cxn>
                <a:cxn ang="0">
                  <a:pos x="connsiteX1" y="connsiteY1"/>
                </a:cxn>
                <a:cxn ang="0">
                  <a:pos x="connsiteX2" y="connsiteY2"/>
                </a:cxn>
              </a:cxnLst>
              <a:rect l="l" t="t" r="r" b="b"/>
              <a:pathLst>
                <a:path w="4456175" h="4791456">
                  <a:moveTo>
                    <a:pt x="213359" y="4791456"/>
                  </a:moveTo>
                  <a:cubicBezTo>
                    <a:pt x="106679" y="3334512"/>
                    <a:pt x="0" y="1734652"/>
                    <a:pt x="707136" y="936076"/>
                  </a:cubicBezTo>
                  <a:cubicBezTo>
                    <a:pt x="1414272" y="137500"/>
                    <a:pt x="3314010" y="6333"/>
                    <a:pt x="4456175" y="0"/>
                  </a:cubicBezTo>
                </a:path>
              </a:pathLst>
            </a:custGeom>
            <a:ln>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grpSp>
      <p:grpSp>
        <p:nvGrpSpPr>
          <p:cNvPr id="235" name="Skupina 234"/>
          <p:cNvGrpSpPr/>
          <p:nvPr/>
        </p:nvGrpSpPr>
        <p:grpSpPr>
          <a:xfrm>
            <a:off x="2564322" y="1571612"/>
            <a:ext cx="4650884" cy="4628020"/>
            <a:chOff x="2350008" y="1627632"/>
            <a:chExt cx="4215384" cy="4572000"/>
          </a:xfrm>
        </p:grpSpPr>
        <p:sp>
          <p:nvSpPr>
            <p:cNvPr id="31" name="Text Box 50"/>
            <p:cNvSpPr txBox="1">
              <a:spLocks noChangeArrowheads="1"/>
            </p:cNvSpPr>
            <p:nvPr/>
          </p:nvSpPr>
          <p:spPr bwMode="auto">
            <a:xfrm>
              <a:off x="3071802" y="2357430"/>
              <a:ext cx="970137" cy="1015663"/>
            </a:xfrm>
            <a:prstGeom prst="rect">
              <a:avLst/>
            </a:prstGeom>
            <a:noFill/>
            <a:ln w="9525">
              <a:noFill/>
              <a:miter lim="800000"/>
              <a:headEnd/>
              <a:tailEnd/>
            </a:ln>
          </p:spPr>
          <p:txBody>
            <a:bodyPr wrap="none">
              <a:spAutoFit/>
            </a:bodyPr>
            <a:lstStyle/>
            <a:p>
              <a:pPr algn="ctr"/>
              <a:r>
                <a:rPr lang="en-US" sz="2000" dirty="0" smtClean="0">
                  <a:solidFill>
                    <a:srgbClr val="FF0000"/>
                  </a:solidFill>
                </a:rPr>
                <a:t>Spatial</a:t>
              </a:r>
            </a:p>
            <a:p>
              <a:pPr algn="ctr"/>
              <a:r>
                <a:rPr lang="en-US" sz="2000" dirty="0" smtClean="0">
                  <a:solidFill>
                    <a:srgbClr val="FF0000"/>
                  </a:solidFill>
                </a:rPr>
                <a:t>Cache</a:t>
              </a:r>
              <a:endParaRPr lang="en-US" sz="2000" dirty="0">
                <a:solidFill>
                  <a:srgbClr val="FF0000"/>
                </a:solidFill>
              </a:endParaRPr>
            </a:p>
            <a:p>
              <a:pPr algn="ctr"/>
              <a:r>
                <a:rPr lang="en-US" sz="2000" dirty="0">
                  <a:solidFill>
                    <a:srgbClr val="FF0000"/>
                  </a:solidFill>
                </a:rPr>
                <a:t>Miss!</a:t>
              </a:r>
              <a:endParaRPr lang="cs-CZ" sz="2000" dirty="0">
                <a:solidFill>
                  <a:srgbClr val="FF0000"/>
                </a:solidFill>
              </a:endParaRPr>
            </a:p>
          </p:txBody>
        </p:sp>
        <p:sp>
          <p:nvSpPr>
            <p:cNvPr id="234" name="Volný tvar 233"/>
            <p:cNvSpPr/>
            <p:nvPr/>
          </p:nvSpPr>
          <p:spPr>
            <a:xfrm>
              <a:off x="2350008" y="1627632"/>
              <a:ext cx="4215384" cy="4572000"/>
            </a:xfrm>
            <a:custGeom>
              <a:avLst/>
              <a:gdLst>
                <a:gd name="connsiteX0" fmla="*/ 4215384 w 4215384"/>
                <a:gd name="connsiteY0" fmla="*/ 0 h 4572000"/>
                <a:gd name="connsiteX1" fmla="*/ 1106424 w 4215384"/>
                <a:gd name="connsiteY1" fmla="*/ 1298448 h 4572000"/>
                <a:gd name="connsiteX2" fmla="*/ 9144 w 4215384"/>
                <a:gd name="connsiteY2" fmla="*/ 4572000 h 4572000"/>
                <a:gd name="connsiteX0" fmla="*/ 4215384 w 4215384"/>
                <a:gd name="connsiteY0" fmla="*/ 0 h 4572000"/>
                <a:gd name="connsiteX1" fmla="*/ 1106424 w 4215384"/>
                <a:gd name="connsiteY1" fmla="*/ 1157278 h 4572000"/>
                <a:gd name="connsiteX2" fmla="*/ 9144 w 4215384"/>
                <a:gd name="connsiteY2" fmla="*/ 4572000 h 4572000"/>
                <a:gd name="connsiteX0" fmla="*/ 4215384 w 4215384"/>
                <a:gd name="connsiteY0" fmla="*/ 0 h 4572000"/>
                <a:gd name="connsiteX1" fmla="*/ 1106424 w 4215384"/>
                <a:gd name="connsiteY1" fmla="*/ 1157278 h 4572000"/>
                <a:gd name="connsiteX2" fmla="*/ 9144 w 4215384"/>
                <a:gd name="connsiteY2" fmla="*/ 4572000 h 4572000"/>
                <a:gd name="connsiteX0" fmla="*/ 4215384 w 4215384"/>
                <a:gd name="connsiteY0" fmla="*/ 0 h 4572000"/>
                <a:gd name="connsiteX1" fmla="*/ 1106424 w 4215384"/>
                <a:gd name="connsiteY1" fmla="*/ 1157278 h 4572000"/>
                <a:gd name="connsiteX2" fmla="*/ 9144 w 4215384"/>
                <a:gd name="connsiteY2" fmla="*/ 4572000 h 4572000"/>
              </a:gdLst>
              <a:ahLst/>
              <a:cxnLst>
                <a:cxn ang="0">
                  <a:pos x="connsiteX0" y="connsiteY0"/>
                </a:cxn>
                <a:cxn ang="0">
                  <a:pos x="connsiteX1" y="connsiteY1"/>
                </a:cxn>
                <a:cxn ang="0">
                  <a:pos x="connsiteX2" y="connsiteY2"/>
                </a:cxn>
              </a:cxnLst>
              <a:rect l="l" t="t" r="r" b="b"/>
              <a:pathLst>
                <a:path w="4215384" h="4572000">
                  <a:moveTo>
                    <a:pt x="4215384" y="0"/>
                  </a:moveTo>
                  <a:cubicBezTo>
                    <a:pt x="2987368" y="100205"/>
                    <a:pt x="1781565" y="381174"/>
                    <a:pt x="1106424" y="1157278"/>
                  </a:cubicBezTo>
                  <a:cubicBezTo>
                    <a:pt x="431283" y="1933382"/>
                    <a:pt x="0" y="4245864"/>
                    <a:pt x="9144" y="4572000"/>
                  </a:cubicBezTo>
                </a:path>
              </a:pathLst>
            </a:custGeom>
            <a:ln>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grpSp>
      <p:sp>
        <p:nvSpPr>
          <p:cNvPr id="236" name="Text Box 49"/>
          <p:cNvSpPr txBox="1">
            <a:spLocks noChangeArrowheads="1"/>
          </p:cNvSpPr>
          <p:nvPr/>
        </p:nvSpPr>
        <p:spPr bwMode="auto">
          <a:xfrm>
            <a:off x="3500430" y="5214950"/>
            <a:ext cx="1465466" cy="1015663"/>
          </a:xfrm>
          <a:prstGeom prst="rect">
            <a:avLst/>
          </a:prstGeom>
          <a:noFill/>
          <a:ln w="9525">
            <a:noFill/>
            <a:miter lim="800000"/>
            <a:headEnd/>
            <a:tailEnd/>
          </a:ln>
        </p:spPr>
        <p:txBody>
          <a:bodyPr wrap="none">
            <a:spAutoFit/>
          </a:bodyPr>
          <a:lstStyle/>
          <a:p>
            <a:pPr algn="ctr"/>
            <a:r>
              <a:rPr lang="en-US" sz="2000" dirty="0" smtClean="0"/>
              <a:t>BRDF</a:t>
            </a:r>
          </a:p>
          <a:p>
            <a:pPr algn="ctr"/>
            <a:r>
              <a:rPr lang="en-US" sz="2000" dirty="0" smtClean="0"/>
              <a:t>Importance</a:t>
            </a:r>
          </a:p>
          <a:p>
            <a:pPr algn="ctr"/>
            <a:r>
              <a:rPr lang="en-US" sz="2000" dirty="0" smtClean="0"/>
              <a:t>Sampling</a:t>
            </a:r>
            <a:endParaRPr lang="cs-CZ" sz="2000" dirty="0"/>
          </a:p>
        </p:txBody>
      </p:sp>
      <p:sp>
        <p:nvSpPr>
          <p:cNvPr id="2" name="Title 1"/>
          <p:cNvSpPr>
            <a:spLocks noGrp="1"/>
          </p:cNvSpPr>
          <p:nvPr>
            <p:ph type="title"/>
          </p:nvPr>
        </p:nvSpPr>
        <p:spPr>
          <a:xfrm>
            <a:off x="853254" y="214290"/>
            <a:ext cx="8076464" cy="796908"/>
          </a:xfrm>
        </p:spPr>
        <p:txBody>
          <a:bodyPr>
            <a:normAutofit/>
          </a:bodyPr>
          <a:lstStyle/>
          <a:p>
            <a:r>
              <a:rPr lang="en-US" sz="32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Spatial Directional Caching Scheme</a:t>
            </a:r>
            <a:endParaRPr lang="cs-CZ" sz="3200" dirty="0"/>
          </a:p>
        </p:txBody>
      </p:sp>
      <p:pic>
        <p:nvPicPr>
          <p:cNvPr id="7" name="Picture 14" descr="camera"/>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rot="681564">
            <a:off x="137972" y="2276135"/>
            <a:ext cx="1504950" cy="1550988"/>
          </a:xfrm>
          <a:prstGeom prst="rect">
            <a:avLst/>
          </a:prstGeom>
          <a:noFill/>
          <a:ln w="9525">
            <a:noFill/>
            <a:miter lim="800000"/>
            <a:headEnd/>
            <a:tailEnd/>
          </a:ln>
        </p:spPr>
      </p:pic>
      <p:sp>
        <p:nvSpPr>
          <p:cNvPr id="10" name="Line 27"/>
          <p:cNvSpPr>
            <a:spLocks noChangeShapeType="1"/>
          </p:cNvSpPr>
          <p:nvPr/>
        </p:nvSpPr>
        <p:spPr bwMode="auto">
          <a:xfrm flipV="1">
            <a:off x="5786446" y="4143379"/>
            <a:ext cx="0" cy="2157415"/>
          </a:xfrm>
          <a:prstGeom prst="line">
            <a:avLst/>
          </a:prstGeom>
          <a:noFill/>
          <a:ln w="76200">
            <a:solidFill>
              <a:srgbClr val="FF0000"/>
            </a:solidFill>
            <a:round/>
            <a:headEnd/>
            <a:tailEnd/>
          </a:ln>
        </p:spPr>
        <p:txBody>
          <a:bodyPr wrap="none"/>
          <a:lstStyle/>
          <a:p>
            <a:endParaRPr lang="cs-CZ" dirty="0"/>
          </a:p>
        </p:txBody>
      </p:sp>
      <p:sp>
        <p:nvSpPr>
          <p:cNvPr id="11" name="Line 28"/>
          <p:cNvSpPr>
            <a:spLocks noChangeShapeType="1"/>
          </p:cNvSpPr>
          <p:nvPr/>
        </p:nvSpPr>
        <p:spPr bwMode="auto">
          <a:xfrm flipH="1" flipV="1">
            <a:off x="5740726" y="1928800"/>
            <a:ext cx="45719" cy="2286017"/>
          </a:xfrm>
          <a:prstGeom prst="line">
            <a:avLst/>
          </a:prstGeom>
          <a:noFill/>
          <a:ln w="76200">
            <a:solidFill>
              <a:srgbClr val="00FF00"/>
            </a:solidFill>
            <a:round/>
            <a:headEnd/>
            <a:tailEnd/>
          </a:ln>
        </p:spPr>
        <p:txBody>
          <a:bodyPr wrap="none"/>
          <a:lstStyle/>
          <a:p>
            <a:endParaRPr lang="cs-CZ" dirty="0"/>
          </a:p>
        </p:txBody>
      </p:sp>
      <p:sp>
        <p:nvSpPr>
          <p:cNvPr id="13" name="Text Box 30"/>
          <p:cNvSpPr txBox="1">
            <a:spLocks noChangeArrowheads="1"/>
          </p:cNvSpPr>
          <p:nvPr/>
        </p:nvSpPr>
        <p:spPr bwMode="auto">
          <a:xfrm>
            <a:off x="7429520" y="1214422"/>
            <a:ext cx="889988" cy="646331"/>
          </a:xfrm>
          <a:prstGeom prst="rect">
            <a:avLst/>
          </a:prstGeom>
          <a:noFill/>
          <a:ln w="9525">
            <a:noFill/>
            <a:miter lim="800000"/>
            <a:headEnd/>
            <a:tailEnd/>
          </a:ln>
        </p:spPr>
        <p:txBody>
          <a:bodyPr wrap="none">
            <a:spAutoFit/>
          </a:bodyPr>
          <a:lstStyle/>
          <a:p>
            <a:pPr algn="ctr"/>
            <a:r>
              <a:rPr lang="en-US" dirty="0" smtClean="0"/>
              <a:t>Spatial</a:t>
            </a:r>
            <a:endParaRPr lang="en-US" dirty="0"/>
          </a:p>
          <a:p>
            <a:pPr algn="ctr"/>
            <a:r>
              <a:rPr lang="en-US" dirty="0"/>
              <a:t>Cache</a:t>
            </a:r>
            <a:endParaRPr lang="cs-CZ" dirty="0"/>
          </a:p>
        </p:txBody>
      </p:sp>
      <p:sp>
        <p:nvSpPr>
          <p:cNvPr id="14" name="Rectangle 32"/>
          <p:cNvSpPr>
            <a:spLocks noChangeArrowheads="1"/>
          </p:cNvSpPr>
          <p:nvPr/>
        </p:nvSpPr>
        <p:spPr bwMode="auto">
          <a:xfrm>
            <a:off x="7215206" y="1857364"/>
            <a:ext cx="1357322" cy="4071966"/>
          </a:xfrm>
          <a:prstGeom prst="rect">
            <a:avLst/>
          </a:prstGeom>
          <a:blipFill dpi="0" rotWithShape="1">
            <a:blip r:embed="rId5">
              <a:alphaModFix amt="50000"/>
            </a:blip>
            <a:srcRect/>
            <a:tile tx="0" ty="0" sx="100000" sy="100000" flip="none" algn="tl"/>
          </a:blipFill>
          <a:ln w="31750">
            <a:solidFill>
              <a:schemeClr val="tx1"/>
            </a:solidFill>
            <a:miter lim="800000"/>
            <a:headEnd/>
            <a:tailEnd/>
          </a:ln>
        </p:spPr>
        <p:txBody>
          <a:bodyPr wrap="none" anchor="ctr"/>
          <a:lstStyle/>
          <a:p>
            <a:endParaRPr lang="cs-CZ" dirty="0"/>
          </a:p>
        </p:txBody>
      </p:sp>
      <p:sp>
        <p:nvSpPr>
          <p:cNvPr id="69" name="Line 28"/>
          <p:cNvSpPr>
            <a:spLocks noChangeShapeType="1"/>
          </p:cNvSpPr>
          <p:nvPr/>
        </p:nvSpPr>
        <p:spPr bwMode="auto">
          <a:xfrm>
            <a:off x="1071538" y="6286520"/>
            <a:ext cx="4724392" cy="0"/>
          </a:xfrm>
          <a:prstGeom prst="line">
            <a:avLst/>
          </a:prstGeom>
          <a:noFill/>
          <a:ln w="76200">
            <a:solidFill>
              <a:schemeClr val="folHlink"/>
            </a:solidFill>
            <a:round/>
            <a:headEnd/>
            <a:tailEnd/>
          </a:ln>
        </p:spPr>
        <p:txBody>
          <a:bodyPr/>
          <a:lstStyle/>
          <a:p>
            <a:endParaRPr lang="cs-CZ" dirty="0"/>
          </a:p>
        </p:txBody>
      </p:sp>
      <p:grpSp>
        <p:nvGrpSpPr>
          <p:cNvPr id="275" name="Skupina 274"/>
          <p:cNvGrpSpPr/>
          <p:nvPr/>
        </p:nvGrpSpPr>
        <p:grpSpPr>
          <a:xfrm>
            <a:off x="3929058" y="5143512"/>
            <a:ext cx="1266044" cy="1179521"/>
            <a:chOff x="3714744" y="5143512"/>
            <a:chExt cx="1266044" cy="1179521"/>
          </a:xfrm>
        </p:grpSpPr>
        <p:sp>
          <p:nvSpPr>
            <p:cNvPr id="76" name="Freeform 38"/>
            <p:cNvSpPr>
              <a:spLocks/>
            </p:cNvSpPr>
            <p:nvPr/>
          </p:nvSpPr>
          <p:spPr bwMode="auto">
            <a:xfrm>
              <a:off x="3759193" y="5307264"/>
              <a:ext cx="1221595" cy="979256"/>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1013" h="577">
                  <a:moveTo>
                    <a:pt x="23" y="577"/>
                  </a:moveTo>
                  <a:cubicBezTo>
                    <a:pt x="0" y="524"/>
                    <a:pt x="362" y="156"/>
                    <a:pt x="476" y="78"/>
                  </a:cubicBezTo>
                  <a:cubicBezTo>
                    <a:pt x="590" y="0"/>
                    <a:pt x="619" y="91"/>
                    <a:pt x="707" y="109"/>
                  </a:cubicBezTo>
                  <a:cubicBezTo>
                    <a:pt x="795" y="127"/>
                    <a:pt x="1013" y="143"/>
                    <a:pt x="1006" y="186"/>
                  </a:cubicBezTo>
                  <a:cubicBezTo>
                    <a:pt x="999" y="229"/>
                    <a:pt x="830" y="301"/>
                    <a:pt x="666" y="366"/>
                  </a:cubicBezTo>
                  <a:cubicBezTo>
                    <a:pt x="502" y="431"/>
                    <a:pt x="157" y="533"/>
                    <a:pt x="23" y="577"/>
                  </a:cubicBezTo>
                  <a:close/>
                </a:path>
              </a:pathLst>
            </a:custGeom>
            <a:noFill/>
            <a:ln w="28575">
              <a:solidFill>
                <a:srgbClr val="009900"/>
              </a:solidFill>
              <a:round/>
              <a:headEnd/>
              <a:tailEnd/>
            </a:ln>
          </p:spPr>
          <p:txBody>
            <a:bodyPr/>
            <a:lstStyle/>
            <a:p>
              <a:endParaRPr lang="cs-CZ" dirty="0"/>
            </a:p>
          </p:txBody>
        </p:sp>
        <p:sp>
          <p:nvSpPr>
            <p:cNvPr id="78" name="Freeform 40"/>
            <p:cNvSpPr>
              <a:spLocks/>
            </p:cNvSpPr>
            <p:nvPr/>
          </p:nvSpPr>
          <p:spPr bwMode="auto">
            <a:xfrm>
              <a:off x="3714744" y="5143512"/>
              <a:ext cx="1038227" cy="1179521"/>
            </a:xfrm>
            <a:custGeom>
              <a:avLst/>
              <a:gdLst>
                <a:gd name="T0" fmla="*/ 43 w 838"/>
                <a:gd name="T1" fmla="*/ 695 h 695"/>
                <a:gd name="T2" fmla="*/ 350 w 838"/>
                <a:gd name="T3" fmla="*/ 93 h 695"/>
                <a:gd name="T4" fmla="*/ 607 w 838"/>
                <a:gd name="T5" fmla="*/ 134 h 695"/>
                <a:gd name="T6" fmla="*/ 838 w 838"/>
                <a:gd name="T7" fmla="*/ 217 h 695"/>
                <a:gd name="T8" fmla="*/ 607 w 838"/>
                <a:gd name="T9" fmla="*/ 407 h 695"/>
                <a:gd name="T10" fmla="*/ 43 w 838"/>
                <a:gd name="T11" fmla="*/ 695 h 695"/>
                <a:gd name="T12" fmla="*/ 0 60000 65536"/>
                <a:gd name="T13" fmla="*/ 0 60000 65536"/>
                <a:gd name="T14" fmla="*/ 0 60000 65536"/>
                <a:gd name="T15" fmla="*/ 0 60000 65536"/>
                <a:gd name="T16" fmla="*/ 0 60000 65536"/>
                <a:gd name="T17" fmla="*/ 0 60000 65536"/>
                <a:gd name="T18" fmla="*/ 0 w 838"/>
                <a:gd name="T19" fmla="*/ 0 h 695"/>
                <a:gd name="T20" fmla="*/ 838 w 838"/>
                <a:gd name="T21" fmla="*/ 695 h 695"/>
              </a:gdLst>
              <a:ahLst/>
              <a:cxnLst>
                <a:cxn ang="T12">
                  <a:pos x="T0" y="T1"/>
                </a:cxn>
                <a:cxn ang="T13">
                  <a:pos x="T2" y="T3"/>
                </a:cxn>
                <a:cxn ang="T14">
                  <a:pos x="T4" y="T5"/>
                </a:cxn>
                <a:cxn ang="T15">
                  <a:pos x="T6" y="T7"/>
                </a:cxn>
                <a:cxn ang="T16">
                  <a:pos x="T8" y="T9"/>
                </a:cxn>
                <a:cxn ang="T17">
                  <a:pos x="T10" y="T11"/>
                </a:cxn>
              </a:cxnLst>
              <a:rect l="T18" t="T19" r="T20" b="T21"/>
              <a:pathLst>
                <a:path w="838" h="695">
                  <a:moveTo>
                    <a:pt x="43" y="695"/>
                  </a:moveTo>
                  <a:cubicBezTo>
                    <a:pt x="0" y="643"/>
                    <a:pt x="256" y="186"/>
                    <a:pt x="350" y="93"/>
                  </a:cubicBezTo>
                  <a:cubicBezTo>
                    <a:pt x="444" y="0"/>
                    <a:pt x="526" y="113"/>
                    <a:pt x="607" y="134"/>
                  </a:cubicBezTo>
                  <a:cubicBezTo>
                    <a:pt x="688" y="155"/>
                    <a:pt x="838" y="172"/>
                    <a:pt x="838" y="217"/>
                  </a:cubicBezTo>
                  <a:cubicBezTo>
                    <a:pt x="838" y="262"/>
                    <a:pt x="739" y="327"/>
                    <a:pt x="607" y="407"/>
                  </a:cubicBezTo>
                  <a:cubicBezTo>
                    <a:pt x="475" y="487"/>
                    <a:pt x="161" y="635"/>
                    <a:pt x="43" y="695"/>
                  </a:cubicBezTo>
                  <a:close/>
                </a:path>
              </a:pathLst>
            </a:custGeom>
            <a:noFill/>
            <a:ln w="28575">
              <a:solidFill>
                <a:srgbClr val="FF3300"/>
              </a:solidFill>
              <a:prstDash val="sysDot"/>
              <a:round/>
              <a:headEnd/>
              <a:tailEnd/>
            </a:ln>
          </p:spPr>
          <p:txBody>
            <a:bodyPr/>
            <a:lstStyle/>
            <a:p>
              <a:endParaRPr lang="cs-CZ" dirty="0"/>
            </a:p>
          </p:txBody>
        </p:sp>
      </p:grpSp>
      <p:grpSp>
        <p:nvGrpSpPr>
          <p:cNvPr id="59" name="Group 103"/>
          <p:cNvGrpSpPr>
            <a:grpSpLocks/>
          </p:cNvGrpSpPr>
          <p:nvPr/>
        </p:nvGrpSpPr>
        <p:grpSpPr bwMode="auto">
          <a:xfrm>
            <a:off x="3714744" y="6215082"/>
            <a:ext cx="482600" cy="547687"/>
            <a:chOff x="1416" y="3929"/>
            <a:chExt cx="304" cy="345"/>
          </a:xfrm>
        </p:grpSpPr>
        <p:sp>
          <p:nvSpPr>
            <p:cNvPr id="60" name="Oval 104"/>
            <p:cNvSpPr>
              <a:spLocks noChangeArrowheads="1"/>
            </p:cNvSpPr>
            <p:nvPr/>
          </p:nvSpPr>
          <p:spPr bwMode="auto">
            <a:xfrm>
              <a:off x="1519" y="3929"/>
              <a:ext cx="91" cy="91"/>
            </a:xfrm>
            <a:prstGeom prst="ellipse">
              <a:avLst/>
            </a:prstGeom>
            <a:solidFill>
              <a:schemeClr val="accent5">
                <a:lumMod val="60000"/>
                <a:lumOff val="40000"/>
              </a:schemeClr>
            </a:solidFill>
            <a:ln w="9525">
              <a:solidFill>
                <a:schemeClr val="accent5">
                  <a:lumMod val="60000"/>
                  <a:lumOff val="40000"/>
                </a:schemeClr>
              </a:solidFill>
              <a:round/>
              <a:headEnd/>
              <a:tailEnd/>
            </a:ln>
          </p:spPr>
          <p:txBody>
            <a:bodyPr wrap="none" anchor="ctr"/>
            <a:lstStyle/>
            <a:p>
              <a:endParaRPr lang="cs-CZ" dirty="0"/>
            </a:p>
          </p:txBody>
        </p:sp>
        <p:sp>
          <p:nvSpPr>
            <p:cNvPr id="61" name="Text Box 105"/>
            <p:cNvSpPr txBox="1">
              <a:spLocks noChangeArrowheads="1"/>
            </p:cNvSpPr>
            <p:nvPr/>
          </p:nvSpPr>
          <p:spPr bwMode="auto">
            <a:xfrm>
              <a:off x="1416" y="3986"/>
              <a:ext cx="304" cy="288"/>
            </a:xfrm>
            <a:prstGeom prst="rect">
              <a:avLst/>
            </a:prstGeom>
            <a:noFill/>
            <a:ln w="9525">
              <a:noFill/>
              <a:miter lim="800000"/>
              <a:headEnd/>
              <a:tailEnd/>
            </a:ln>
          </p:spPr>
          <p:txBody>
            <a:bodyPr wrap="none">
              <a:spAutoFit/>
            </a:bodyPr>
            <a:lstStyle/>
            <a:p>
              <a:r>
                <a:rPr lang="en-US" b="1" dirty="0"/>
                <a:t>p</a:t>
              </a:r>
              <a:r>
                <a:rPr lang="en-US" i="1" baseline="-25000" dirty="0"/>
                <a:t>2</a:t>
              </a:r>
              <a:endParaRPr lang="cs-CZ" i="1" baseline="-25000" dirty="0"/>
            </a:p>
          </p:txBody>
        </p:sp>
      </p:grpSp>
      <p:grpSp>
        <p:nvGrpSpPr>
          <p:cNvPr id="151" name="Skupina 150"/>
          <p:cNvGrpSpPr/>
          <p:nvPr/>
        </p:nvGrpSpPr>
        <p:grpSpPr>
          <a:xfrm>
            <a:off x="1285852" y="5214950"/>
            <a:ext cx="1000132" cy="1000132"/>
            <a:chOff x="1928794" y="4143380"/>
            <a:chExt cx="1000132" cy="1000132"/>
          </a:xfrm>
        </p:grpSpPr>
        <p:sp>
          <p:nvSpPr>
            <p:cNvPr id="92" name="Rectangle 33"/>
            <p:cNvSpPr>
              <a:spLocks noChangeArrowheads="1"/>
            </p:cNvSpPr>
            <p:nvPr/>
          </p:nvSpPr>
          <p:spPr bwMode="auto">
            <a:xfrm>
              <a:off x="1928794" y="4143380"/>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93" name="Oval 36"/>
            <p:cNvSpPr>
              <a:spLocks noChangeArrowheads="1"/>
            </p:cNvSpPr>
            <p:nvPr/>
          </p:nvSpPr>
          <p:spPr bwMode="auto">
            <a:xfrm>
              <a:off x="2073324" y="483097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4" name="Oval 36"/>
            <p:cNvSpPr>
              <a:spLocks noChangeArrowheads="1"/>
            </p:cNvSpPr>
            <p:nvPr/>
          </p:nvSpPr>
          <p:spPr bwMode="auto">
            <a:xfrm>
              <a:off x="2234543" y="496432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6" name="Oval 36"/>
            <p:cNvSpPr>
              <a:spLocks noChangeArrowheads="1"/>
            </p:cNvSpPr>
            <p:nvPr/>
          </p:nvSpPr>
          <p:spPr bwMode="auto">
            <a:xfrm>
              <a:off x="2109526" y="4955986"/>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7" name="Oval 36"/>
            <p:cNvSpPr>
              <a:spLocks noChangeArrowheads="1"/>
            </p:cNvSpPr>
            <p:nvPr/>
          </p:nvSpPr>
          <p:spPr bwMode="auto">
            <a:xfrm>
              <a:off x="2241334" y="4393412"/>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8" name="Oval 36"/>
            <p:cNvSpPr>
              <a:spLocks noChangeArrowheads="1"/>
            </p:cNvSpPr>
            <p:nvPr/>
          </p:nvSpPr>
          <p:spPr bwMode="auto">
            <a:xfrm>
              <a:off x="2720560" y="433090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9" name="Oval 36"/>
            <p:cNvSpPr>
              <a:spLocks noChangeArrowheads="1"/>
            </p:cNvSpPr>
            <p:nvPr/>
          </p:nvSpPr>
          <p:spPr bwMode="auto">
            <a:xfrm>
              <a:off x="2547084"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0" name="Oval 36"/>
            <p:cNvSpPr>
              <a:spLocks noChangeArrowheads="1"/>
            </p:cNvSpPr>
            <p:nvPr/>
          </p:nvSpPr>
          <p:spPr bwMode="auto">
            <a:xfrm>
              <a:off x="2260849" y="478118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1" name="Oval 36"/>
            <p:cNvSpPr>
              <a:spLocks noChangeArrowheads="1"/>
            </p:cNvSpPr>
            <p:nvPr/>
          </p:nvSpPr>
          <p:spPr bwMode="auto">
            <a:xfrm>
              <a:off x="2672100" y="4643445"/>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2" name="Oval 36"/>
            <p:cNvSpPr>
              <a:spLocks noChangeArrowheads="1"/>
            </p:cNvSpPr>
            <p:nvPr/>
          </p:nvSpPr>
          <p:spPr bwMode="auto">
            <a:xfrm>
              <a:off x="2116318" y="4705953"/>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3" name="Oval 36"/>
            <p:cNvSpPr>
              <a:spLocks noChangeArrowheads="1"/>
            </p:cNvSpPr>
            <p:nvPr/>
          </p:nvSpPr>
          <p:spPr bwMode="auto">
            <a:xfrm>
              <a:off x="2303843"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4" name="Oval 36"/>
            <p:cNvSpPr>
              <a:spLocks noChangeArrowheads="1"/>
            </p:cNvSpPr>
            <p:nvPr/>
          </p:nvSpPr>
          <p:spPr bwMode="auto">
            <a:xfrm>
              <a:off x="2178826" y="4860241"/>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graphicFrame>
          <p:nvGraphicFramePr>
            <p:cNvPr id="1029" name="Object 46"/>
            <p:cNvGraphicFramePr>
              <a:graphicFrameLocks noChangeAspect="1"/>
            </p:cNvGraphicFramePr>
            <p:nvPr/>
          </p:nvGraphicFramePr>
          <p:xfrm>
            <a:off x="1928794" y="4143380"/>
            <a:ext cx="336550" cy="479425"/>
          </p:xfrm>
          <a:graphic>
            <a:graphicData uri="http://schemas.openxmlformats.org/presentationml/2006/ole">
              <p:oleObj spid="_x0000_s1029" name="Rovnice" r:id="rId6" imgW="177480" imgH="253800" progId="Equation.3">
                <p:embed/>
              </p:oleObj>
            </a:graphicData>
          </a:graphic>
        </p:graphicFrame>
      </p:grpSp>
      <p:grpSp>
        <p:nvGrpSpPr>
          <p:cNvPr id="225" name="Skupina 224"/>
          <p:cNvGrpSpPr/>
          <p:nvPr/>
        </p:nvGrpSpPr>
        <p:grpSpPr>
          <a:xfrm>
            <a:off x="2285984" y="6215082"/>
            <a:ext cx="482600" cy="547687"/>
            <a:chOff x="5857884" y="5929330"/>
            <a:chExt cx="482600" cy="547687"/>
          </a:xfrm>
        </p:grpSpPr>
        <p:sp>
          <p:nvSpPr>
            <p:cNvPr id="24" name="Oval 43"/>
            <p:cNvSpPr>
              <a:spLocks noChangeArrowheads="1"/>
            </p:cNvSpPr>
            <p:nvPr/>
          </p:nvSpPr>
          <p:spPr bwMode="auto">
            <a:xfrm>
              <a:off x="6021397" y="5929330"/>
              <a:ext cx="144463" cy="144462"/>
            </a:xfrm>
            <a:prstGeom prst="ellipse">
              <a:avLst/>
            </a:prstGeom>
            <a:solidFill>
              <a:schemeClr val="accent5">
                <a:lumMod val="60000"/>
                <a:lumOff val="40000"/>
              </a:schemeClr>
            </a:solidFill>
            <a:ln w="9525">
              <a:noFill/>
              <a:round/>
              <a:headEnd/>
              <a:tailEnd/>
            </a:ln>
          </p:spPr>
          <p:txBody>
            <a:bodyPr wrap="none" anchor="ctr"/>
            <a:lstStyle/>
            <a:p>
              <a:endParaRPr lang="cs-CZ" dirty="0"/>
            </a:p>
          </p:txBody>
        </p:sp>
        <p:sp>
          <p:nvSpPr>
            <p:cNvPr id="25" name="Text Box 44"/>
            <p:cNvSpPr txBox="1">
              <a:spLocks noChangeArrowheads="1"/>
            </p:cNvSpPr>
            <p:nvPr/>
          </p:nvSpPr>
          <p:spPr bwMode="auto">
            <a:xfrm>
              <a:off x="5857884" y="6019817"/>
              <a:ext cx="482600" cy="457200"/>
            </a:xfrm>
            <a:prstGeom prst="rect">
              <a:avLst/>
            </a:prstGeom>
            <a:noFill/>
            <a:ln w="9525">
              <a:noFill/>
              <a:miter lim="800000"/>
              <a:headEnd/>
              <a:tailEnd/>
            </a:ln>
          </p:spPr>
          <p:txBody>
            <a:bodyPr wrap="none">
              <a:spAutoFit/>
            </a:bodyPr>
            <a:lstStyle/>
            <a:p>
              <a:r>
                <a:rPr lang="en-US" b="1" dirty="0"/>
                <a:t>p</a:t>
              </a:r>
              <a:r>
                <a:rPr lang="en-US" i="1" baseline="-25000" dirty="0"/>
                <a:t>1</a:t>
              </a:r>
              <a:endParaRPr lang="cs-CZ" i="1" baseline="-25000" dirty="0"/>
            </a:p>
          </p:txBody>
        </p:sp>
      </p:grpSp>
      <p:grpSp>
        <p:nvGrpSpPr>
          <p:cNvPr id="148" name="Skupina 147"/>
          <p:cNvGrpSpPr/>
          <p:nvPr/>
        </p:nvGrpSpPr>
        <p:grpSpPr>
          <a:xfrm>
            <a:off x="1093840" y="1928802"/>
            <a:ext cx="4572032" cy="4375164"/>
            <a:chOff x="879526" y="1928802"/>
            <a:chExt cx="4572032" cy="4375164"/>
          </a:xfrm>
        </p:grpSpPr>
        <p:sp>
          <p:nvSpPr>
            <p:cNvPr id="38" name="Line 71"/>
            <p:cNvSpPr>
              <a:spLocks noChangeShapeType="1"/>
            </p:cNvSpPr>
            <p:nvPr/>
          </p:nvSpPr>
          <p:spPr bwMode="auto">
            <a:xfrm flipV="1">
              <a:off x="2308286" y="1928802"/>
              <a:ext cx="3143272" cy="4375164"/>
            </a:xfrm>
            <a:prstGeom prst="line">
              <a:avLst/>
            </a:prstGeom>
            <a:noFill/>
            <a:ln w="12700">
              <a:solidFill>
                <a:srgbClr val="FF0000"/>
              </a:solidFill>
              <a:round/>
              <a:headEnd/>
              <a:tailEnd type="triangle" w="med" len="med"/>
            </a:ln>
          </p:spPr>
          <p:txBody>
            <a:bodyPr wrap="none"/>
            <a:lstStyle/>
            <a:p>
              <a:endParaRPr lang="cs-CZ" dirty="0"/>
            </a:p>
          </p:txBody>
        </p:sp>
        <p:sp>
          <p:nvSpPr>
            <p:cNvPr id="39" name="Line 72"/>
            <p:cNvSpPr>
              <a:spLocks noChangeShapeType="1"/>
            </p:cNvSpPr>
            <p:nvPr/>
          </p:nvSpPr>
          <p:spPr bwMode="auto">
            <a:xfrm flipV="1">
              <a:off x="2308286" y="4143380"/>
              <a:ext cx="3143272" cy="2160586"/>
            </a:xfrm>
            <a:prstGeom prst="line">
              <a:avLst/>
            </a:prstGeom>
            <a:noFill/>
            <a:ln w="12700">
              <a:solidFill>
                <a:srgbClr val="FF0000"/>
              </a:solidFill>
              <a:round/>
              <a:headEnd/>
              <a:tailEnd type="triangle" w="med" len="med"/>
            </a:ln>
          </p:spPr>
          <p:txBody>
            <a:bodyPr wrap="none"/>
            <a:lstStyle/>
            <a:p>
              <a:endParaRPr lang="cs-CZ" dirty="0"/>
            </a:p>
          </p:txBody>
        </p:sp>
        <p:sp>
          <p:nvSpPr>
            <p:cNvPr id="40" name="Line 73"/>
            <p:cNvSpPr>
              <a:spLocks noChangeShapeType="1"/>
            </p:cNvSpPr>
            <p:nvPr/>
          </p:nvSpPr>
          <p:spPr bwMode="auto">
            <a:xfrm flipV="1">
              <a:off x="2308286" y="5500702"/>
              <a:ext cx="3143272" cy="803264"/>
            </a:xfrm>
            <a:prstGeom prst="line">
              <a:avLst/>
            </a:prstGeom>
            <a:noFill/>
            <a:ln w="12700">
              <a:solidFill>
                <a:srgbClr val="FF0000"/>
              </a:solidFill>
              <a:round/>
              <a:headEnd/>
              <a:tailEnd type="triangle" w="med" len="med"/>
            </a:ln>
          </p:spPr>
          <p:txBody>
            <a:bodyPr wrap="none"/>
            <a:lstStyle/>
            <a:p>
              <a:endParaRPr lang="cs-CZ" dirty="0"/>
            </a:p>
          </p:txBody>
        </p:sp>
        <p:sp>
          <p:nvSpPr>
            <p:cNvPr id="41" name="Line 74"/>
            <p:cNvSpPr>
              <a:spLocks noChangeShapeType="1"/>
            </p:cNvSpPr>
            <p:nvPr/>
          </p:nvSpPr>
          <p:spPr bwMode="auto">
            <a:xfrm flipV="1">
              <a:off x="2308286" y="2714620"/>
              <a:ext cx="3143272" cy="3589346"/>
            </a:xfrm>
            <a:prstGeom prst="line">
              <a:avLst/>
            </a:prstGeom>
            <a:noFill/>
            <a:ln w="12700">
              <a:solidFill>
                <a:srgbClr val="FF0000"/>
              </a:solidFill>
              <a:round/>
              <a:headEnd/>
              <a:tailEnd type="triangle" w="med" len="med"/>
            </a:ln>
          </p:spPr>
          <p:txBody>
            <a:bodyPr wrap="none"/>
            <a:lstStyle/>
            <a:p>
              <a:endParaRPr lang="cs-CZ" dirty="0"/>
            </a:p>
          </p:txBody>
        </p:sp>
        <p:sp>
          <p:nvSpPr>
            <p:cNvPr id="85" name="Line 71"/>
            <p:cNvSpPr>
              <a:spLocks noChangeShapeType="1"/>
            </p:cNvSpPr>
            <p:nvPr/>
          </p:nvSpPr>
          <p:spPr bwMode="auto">
            <a:xfrm flipV="1">
              <a:off x="2308286" y="2643182"/>
              <a:ext cx="1785950" cy="3660784"/>
            </a:xfrm>
            <a:prstGeom prst="line">
              <a:avLst/>
            </a:prstGeom>
            <a:noFill/>
            <a:ln w="12700">
              <a:solidFill>
                <a:srgbClr val="FF0000"/>
              </a:solidFill>
              <a:round/>
              <a:headEnd/>
              <a:tailEnd type="triangle" w="med" len="med"/>
            </a:ln>
          </p:spPr>
          <p:txBody>
            <a:bodyPr wrap="none"/>
            <a:lstStyle/>
            <a:p>
              <a:endParaRPr lang="cs-CZ" dirty="0"/>
            </a:p>
          </p:txBody>
        </p:sp>
        <p:sp>
          <p:nvSpPr>
            <p:cNvPr id="86" name="Line 71"/>
            <p:cNvSpPr>
              <a:spLocks noChangeShapeType="1"/>
            </p:cNvSpPr>
            <p:nvPr/>
          </p:nvSpPr>
          <p:spPr bwMode="auto">
            <a:xfrm flipV="1">
              <a:off x="2308286" y="3500438"/>
              <a:ext cx="500066" cy="2803528"/>
            </a:xfrm>
            <a:prstGeom prst="line">
              <a:avLst/>
            </a:prstGeom>
            <a:noFill/>
            <a:ln w="12700">
              <a:solidFill>
                <a:srgbClr val="FF0000"/>
              </a:solidFill>
              <a:round/>
              <a:headEnd/>
              <a:tailEnd type="triangle" w="med" len="med"/>
            </a:ln>
          </p:spPr>
          <p:txBody>
            <a:bodyPr wrap="none"/>
            <a:lstStyle/>
            <a:p>
              <a:endParaRPr lang="cs-CZ" dirty="0"/>
            </a:p>
          </p:txBody>
        </p:sp>
        <p:sp>
          <p:nvSpPr>
            <p:cNvPr id="87" name="Line 71"/>
            <p:cNvSpPr>
              <a:spLocks noChangeShapeType="1"/>
            </p:cNvSpPr>
            <p:nvPr/>
          </p:nvSpPr>
          <p:spPr bwMode="auto">
            <a:xfrm flipH="1" flipV="1">
              <a:off x="1808220" y="4143380"/>
              <a:ext cx="500066" cy="2160586"/>
            </a:xfrm>
            <a:prstGeom prst="line">
              <a:avLst/>
            </a:prstGeom>
            <a:noFill/>
            <a:ln w="9525">
              <a:solidFill>
                <a:srgbClr val="FF0000"/>
              </a:solidFill>
              <a:round/>
              <a:headEnd/>
              <a:tailEnd type="triangle" w="med" len="med"/>
            </a:ln>
          </p:spPr>
          <p:txBody>
            <a:bodyPr wrap="none"/>
            <a:lstStyle/>
            <a:p>
              <a:endParaRPr lang="cs-CZ" dirty="0"/>
            </a:p>
          </p:txBody>
        </p:sp>
        <p:sp>
          <p:nvSpPr>
            <p:cNvPr id="88" name="Line 71"/>
            <p:cNvSpPr>
              <a:spLocks noChangeShapeType="1"/>
            </p:cNvSpPr>
            <p:nvPr/>
          </p:nvSpPr>
          <p:spPr bwMode="auto">
            <a:xfrm flipH="1" flipV="1">
              <a:off x="879526" y="5286388"/>
              <a:ext cx="1428760" cy="1017578"/>
            </a:xfrm>
            <a:prstGeom prst="line">
              <a:avLst/>
            </a:prstGeom>
            <a:noFill/>
            <a:ln w="9525">
              <a:solidFill>
                <a:srgbClr val="FF0000"/>
              </a:solidFill>
              <a:round/>
              <a:headEnd/>
              <a:tailEnd type="triangle" w="med" len="med"/>
            </a:ln>
          </p:spPr>
          <p:txBody>
            <a:bodyPr wrap="none"/>
            <a:lstStyle/>
            <a:p>
              <a:endParaRPr lang="cs-CZ" dirty="0"/>
            </a:p>
          </p:txBody>
        </p:sp>
        <p:sp>
          <p:nvSpPr>
            <p:cNvPr id="89" name="Line 71"/>
            <p:cNvSpPr>
              <a:spLocks noChangeShapeType="1"/>
            </p:cNvSpPr>
            <p:nvPr/>
          </p:nvSpPr>
          <p:spPr bwMode="auto">
            <a:xfrm flipV="1">
              <a:off x="2308286" y="3429000"/>
              <a:ext cx="3143272" cy="2874966"/>
            </a:xfrm>
            <a:prstGeom prst="line">
              <a:avLst/>
            </a:prstGeom>
            <a:noFill/>
            <a:ln w="12700">
              <a:solidFill>
                <a:srgbClr val="FF0000"/>
              </a:solidFill>
              <a:round/>
              <a:headEnd/>
              <a:tailEnd type="triangle" w="med" len="med"/>
            </a:ln>
          </p:spPr>
          <p:txBody>
            <a:bodyPr wrap="none"/>
            <a:lstStyle/>
            <a:p>
              <a:endParaRPr lang="cs-CZ" dirty="0"/>
            </a:p>
          </p:txBody>
        </p:sp>
      </p:grpSp>
      <p:sp>
        <p:nvSpPr>
          <p:cNvPr id="70" name="Freeform 31"/>
          <p:cNvSpPr>
            <a:spLocks/>
          </p:cNvSpPr>
          <p:nvPr/>
        </p:nvSpPr>
        <p:spPr bwMode="auto">
          <a:xfrm>
            <a:off x="2455857" y="5143512"/>
            <a:ext cx="1116011" cy="1143008"/>
          </a:xfrm>
          <a:custGeom>
            <a:avLst/>
            <a:gdLst>
              <a:gd name="T0" fmla="*/ 43 w 838"/>
              <a:gd name="T1" fmla="*/ 695 h 695"/>
              <a:gd name="T2" fmla="*/ 350 w 838"/>
              <a:gd name="T3" fmla="*/ 93 h 695"/>
              <a:gd name="T4" fmla="*/ 607 w 838"/>
              <a:gd name="T5" fmla="*/ 134 h 695"/>
              <a:gd name="T6" fmla="*/ 838 w 838"/>
              <a:gd name="T7" fmla="*/ 217 h 695"/>
              <a:gd name="T8" fmla="*/ 607 w 838"/>
              <a:gd name="T9" fmla="*/ 407 h 695"/>
              <a:gd name="T10" fmla="*/ 43 w 838"/>
              <a:gd name="T11" fmla="*/ 695 h 695"/>
              <a:gd name="T12" fmla="*/ 0 60000 65536"/>
              <a:gd name="T13" fmla="*/ 0 60000 65536"/>
              <a:gd name="T14" fmla="*/ 0 60000 65536"/>
              <a:gd name="T15" fmla="*/ 0 60000 65536"/>
              <a:gd name="T16" fmla="*/ 0 60000 65536"/>
              <a:gd name="T17" fmla="*/ 0 60000 65536"/>
              <a:gd name="T18" fmla="*/ 0 w 838"/>
              <a:gd name="T19" fmla="*/ 0 h 695"/>
              <a:gd name="T20" fmla="*/ 838 w 838"/>
              <a:gd name="T21" fmla="*/ 695 h 695"/>
            </a:gdLst>
            <a:ahLst/>
            <a:cxnLst>
              <a:cxn ang="T12">
                <a:pos x="T0" y="T1"/>
              </a:cxn>
              <a:cxn ang="T13">
                <a:pos x="T2" y="T3"/>
              </a:cxn>
              <a:cxn ang="T14">
                <a:pos x="T4" y="T5"/>
              </a:cxn>
              <a:cxn ang="T15">
                <a:pos x="T6" y="T7"/>
              </a:cxn>
              <a:cxn ang="T16">
                <a:pos x="T8" y="T9"/>
              </a:cxn>
              <a:cxn ang="T17">
                <a:pos x="T10" y="T11"/>
              </a:cxn>
            </a:cxnLst>
            <a:rect l="T18" t="T19" r="T20" b="T21"/>
            <a:pathLst>
              <a:path w="838" h="695">
                <a:moveTo>
                  <a:pt x="43" y="695"/>
                </a:moveTo>
                <a:cubicBezTo>
                  <a:pt x="0" y="643"/>
                  <a:pt x="256" y="186"/>
                  <a:pt x="350" y="93"/>
                </a:cubicBezTo>
                <a:cubicBezTo>
                  <a:pt x="444" y="0"/>
                  <a:pt x="526" y="113"/>
                  <a:pt x="607" y="134"/>
                </a:cubicBezTo>
                <a:cubicBezTo>
                  <a:pt x="688" y="155"/>
                  <a:pt x="838" y="172"/>
                  <a:pt x="838" y="217"/>
                </a:cubicBezTo>
                <a:cubicBezTo>
                  <a:pt x="838" y="262"/>
                  <a:pt x="739" y="327"/>
                  <a:pt x="607" y="407"/>
                </a:cubicBezTo>
                <a:cubicBezTo>
                  <a:pt x="475" y="487"/>
                  <a:pt x="161" y="635"/>
                  <a:pt x="43" y="695"/>
                </a:cubicBezTo>
                <a:close/>
              </a:path>
            </a:pathLst>
          </a:custGeom>
          <a:noFill/>
          <a:ln w="28575">
            <a:solidFill>
              <a:srgbClr val="FF3300"/>
            </a:solidFill>
            <a:round/>
            <a:headEnd/>
            <a:tailEnd/>
          </a:ln>
        </p:spPr>
        <p:txBody>
          <a:bodyPr/>
          <a:lstStyle/>
          <a:p>
            <a:endParaRPr lang="cs-CZ" dirty="0"/>
          </a:p>
        </p:txBody>
      </p:sp>
      <p:sp>
        <p:nvSpPr>
          <p:cNvPr id="150" name="TextovéPole 149"/>
          <p:cNvSpPr txBox="1"/>
          <p:nvPr/>
        </p:nvSpPr>
        <p:spPr>
          <a:xfrm>
            <a:off x="2928926" y="3857628"/>
            <a:ext cx="2071702" cy="646331"/>
          </a:xfrm>
          <a:prstGeom prst="rect">
            <a:avLst/>
          </a:prstGeom>
          <a:noFill/>
        </p:spPr>
        <p:txBody>
          <a:bodyPr wrap="square" rtlCol="0">
            <a:spAutoFit/>
          </a:bodyPr>
          <a:lstStyle/>
          <a:p>
            <a:pPr algn="ctr"/>
            <a:r>
              <a:rPr lang="en-US" dirty="0" smtClean="0"/>
              <a:t>Project Sample onto Unit Square</a:t>
            </a:r>
            <a:endParaRPr lang="cs-CZ" dirty="0"/>
          </a:p>
        </p:txBody>
      </p:sp>
      <p:grpSp>
        <p:nvGrpSpPr>
          <p:cNvPr id="279" name="Skupina 278"/>
          <p:cNvGrpSpPr/>
          <p:nvPr/>
        </p:nvGrpSpPr>
        <p:grpSpPr>
          <a:xfrm>
            <a:off x="1785918" y="2038340"/>
            <a:ext cx="6643734" cy="3171855"/>
            <a:chOff x="1543050" y="2038340"/>
            <a:chExt cx="6643734" cy="3171855"/>
          </a:xfrm>
        </p:grpSpPr>
        <p:sp>
          <p:nvSpPr>
            <p:cNvPr id="53" name="Text Box 97"/>
            <p:cNvSpPr txBox="1">
              <a:spLocks noChangeArrowheads="1"/>
            </p:cNvSpPr>
            <p:nvPr/>
          </p:nvSpPr>
          <p:spPr bwMode="auto">
            <a:xfrm>
              <a:off x="2143108" y="2928934"/>
              <a:ext cx="1058863" cy="701675"/>
            </a:xfrm>
            <a:prstGeom prst="rect">
              <a:avLst/>
            </a:prstGeom>
            <a:noFill/>
            <a:ln w="9525">
              <a:noFill/>
              <a:miter lim="800000"/>
              <a:headEnd/>
              <a:tailEnd/>
            </a:ln>
          </p:spPr>
          <p:txBody>
            <a:bodyPr wrap="none">
              <a:spAutoFit/>
            </a:bodyPr>
            <a:lstStyle/>
            <a:p>
              <a:pPr algn="ctr"/>
              <a:r>
                <a:rPr lang="en-US" sz="2000" dirty="0"/>
                <a:t>Store in</a:t>
              </a:r>
            </a:p>
            <a:p>
              <a:pPr algn="ctr"/>
              <a:r>
                <a:rPr lang="en-US" sz="2000" dirty="0"/>
                <a:t>cache</a:t>
              </a:r>
              <a:endParaRPr lang="cs-CZ" sz="2000" dirty="0"/>
            </a:p>
          </p:txBody>
        </p:sp>
        <p:grpSp>
          <p:nvGrpSpPr>
            <p:cNvPr id="242" name="Skupina 241"/>
            <p:cNvGrpSpPr/>
            <p:nvPr/>
          </p:nvGrpSpPr>
          <p:grpSpPr>
            <a:xfrm>
              <a:off x="1543050" y="2038340"/>
              <a:ext cx="6643734" cy="3171855"/>
              <a:chOff x="1543050" y="2038340"/>
              <a:chExt cx="6643734" cy="3171855"/>
            </a:xfrm>
          </p:grpSpPr>
          <p:grpSp>
            <p:nvGrpSpPr>
              <p:cNvPr id="158" name="Skupina 157"/>
              <p:cNvGrpSpPr/>
              <p:nvPr/>
            </p:nvGrpSpPr>
            <p:grpSpPr>
              <a:xfrm>
                <a:off x="7185951" y="2038340"/>
                <a:ext cx="1000833" cy="1019182"/>
                <a:chOff x="2175766" y="4143380"/>
                <a:chExt cx="1000833" cy="1019182"/>
              </a:xfrm>
            </p:grpSpPr>
            <p:sp>
              <p:nvSpPr>
                <p:cNvPr id="159" name="Rectangle 33"/>
                <p:cNvSpPr>
                  <a:spLocks noChangeArrowheads="1"/>
                </p:cNvSpPr>
                <p:nvPr/>
              </p:nvSpPr>
              <p:spPr bwMode="auto">
                <a:xfrm>
                  <a:off x="2176467" y="4162430"/>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160" name="Oval 36"/>
                <p:cNvSpPr>
                  <a:spLocks noChangeArrowheads="1"/>
                </p:cNvSpPr>
                <p:nvPr/>
              </p:nvSpPr>
              <p:spPr bwMode="auto">
                <a:xfrm>
                  <a:off x="2320296" y="483097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1" name="Oval 36"/>
                <p:cNvSpPr>
                  <a:spLocks noChangeArrowheads="1"/>
                </p:cNvSpPr>
                <p:nvPr/>
              </p:nvSpPr>
              <p:spPr bwMode="auto">
                <a:xfrm>
                  <a:off x="2481515" y="496432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2" name="Oval 36"/>
                <p:cNvSpPr>
                  <a:spLocks noChangeArrowheads="1"/>
                </p:cNvSpPr>
                <p:nvPr/>
              </p:nvSpPr>
              <p:spPr bwMode="auto">
                <a:xfrm>
                  <a:off x="2356498" y="4955986"/>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3" name="Oval 36"/>
                <p:cNvSpPr>
                  <a:spLocks noChangeArrowheads="1"/>
                </p:cNvSpPr>
                <p:nvPr/>
              </p:nvSpPr>
              <p:spPr bwMode="auto">
                <a:xfrm>
                  <a:off x="2488306" y="4393412"/>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4" name="Oval 36"/>
                <p:cNvSpPr>
                  <a:spLocks noChangeArrowheads="1"/>
                </p:cNvSpPr>
                <p:nvPr/>
              </p:nvSpPr>
              <p:spPr bwMode="auto">
                <a:xfrm>
                  <a:off x="2967532" y="433090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5" name="Oval 36"/>
                <p:cNvSpPr>
                  <a:spLocks noChangeArrowheads="1"/>
                </p:cNvSpPr>
                <p:nvPr/>
              </p:nvSpPr>
              <p:spPr bwMode="auto">
                <a:xfrm>
                  <a:off x="2794056"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6" name="Oval 36"/>
                <p:cNvSpPr>
                  <a:spLocks noChangeArrowheads="1"/>
                </p:cNvSpPr>
                <p:nvPr/>
              </p:nvSpPr>
              <p:spPr bwMode="auto">
                <a:xfrm>
                  <a:off x="2507821" y="478118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7" name="Oval 36"/>
                <p:cNvSpPr>
                  <a:spLocks noChangeArrowheads="1"/>
                </p:cNvSpPr>
                <p:nvPr/>
              </p:nvSpPr>
              <p:spPr bwMode="auto">
                <a:xfrm>
                  <a:off x="2919072" y="4643445"/>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8" name="Oval 36"/>
                <p:cNvSpPr>
                  <a:spLocks noChangeArrowheads="1"/>
                </p:cNvSpPr>
                <p:nvPr/>
              </p:nvSpPr>
              <p:spPr bwMode="auto">
                <a:xfrm>
                  <a:off x="2363290" y="4705953"/>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69" name="Oval 36"/>
                <p:cNvSpPr>
                  <a:spLocks noChangeArrowheads="1"/>
                </p:cNvSpPr>
                <p:nvPr/>
              </p:nvSpPr>
              <p:spPr bwMode="auto">
                <a:xfrm>
                  <a:off x="2550815"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graphicFrame>
              <p:nvGraphicFramePr>
                <p:cNvPr id="171" name="Object 46"/>
                <p:cNvGraphicFramePr>
                  <a:graphicFrameLocks noChangeAspect="1"/>
                </p:cNvGraphicFramePr>
                <p:nvPr/>
              </p:nvGraphicFramePr>
              <p:xfrm>
                <a:off x="2175766" y="4143380"/>
                <a:ext cx="336550" cy="479425"/>
              </p:xfrm>
              <a:graphic>
                <a:graphicData uri="http://schemas.openxmlformats.org/presentationml/2006/ole">
                  <p:oleObj spid="_x0000_s1034" name="Rovnice" r:id="rId7" imgW="177480" imgH="253800" progId="Equation.3">
                    <p:embed/>
                  </p:oleObj>
                </a:graphicData>
              </a:graphic>
            </p:graphicFrame>
            <p:sp>
              <p:nvSpPr>
                <p:cNvPr id="170" name="Oval 36"/>
                <p:cNvSpPr>
                  <a:spLocks noChangeArrowheads="1"/>
                </p:cNvSpPr>
                <p:nvPr/>
              </p:nvSpPr>
              <p:spPr bwMode="auto">
                <a:xfrm>
                  <a:off x="2425798" y="4860241"/>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grpSp>
          <p:sp>
            <p:nvSpPr>
              <p:cNvPr id="154" name="Volný tvar 153"/>
              <p:cNvSpPr/>
              <p:nvPr/>
            </p:nvSpPr>
            <p:spPr>
              <a:xfrm>
                <a:off x="1543050" y="2423684"/>
                <a:ext cx="5357818" cy="2786511"/>
              </a:xfrm>
              <a:custGeom>
                <a:avLst/>
                <a:gdLst>
                  <a:gd name="connsiteX0" fmla="*/ 0 w 5076825"/>
                  <a:gd name="connsiteY0" fmla="*/ 2724150 h 2724150"/>
                  <a:gd name="connsiteX1" fmla="*/ 1000125 w 5076825"/>
                  <a:gd name="connsiteY1" fmla="*/ 942975 h 2724150"/>
                  <a:gd name="connsiteX2" fmla="*/ 5076825 w 5076825"/>
                  <a:gd name="connsiteY2" fmla="*/ 0 h 2724150"/>
                  <a:gd name="connsiteX0" fmla="*/ 0 w 5076825"/>
                  <a:gd name="connsiteY0" fmla="*/ 2724150 h 2724150"/>
                  <a:gd name="connsiteX1" fmla="*/ 1000125 w 5076825"/>
                  <a:gd name="connsiteY1" fmla="*/ 942975 h 2724150"/>
                  <a:gd name="connsiteX2" fmla="*/ 2942107 w 5076825"/>
                  <a:gd name="connsiteY2" fmla="*/ 180513 h 2724150"/>
                  <a:gd name="connsiteX3" fmla="*/ 5076825 w 5076825"/>
                  <a:gd name="connsiteY3" fmla="*/ 0 h 2724150"/>
                  <a:gd name="connsiteX0" fmla="*/ 0 w 5076825"/>
                  <a:gd name="connsiteY0" fmla="*/ 2744983 h 2744983"/>
                  <a:gd name="connsiteX1" fmla="*/ 1000125 w 5076825"/>
                  <a:gd name="connsiteY1" fmla="*/ 963808 h 2744983"/>
                  <a:gd name="connsiteX2" fmla="*/ 2942107 w 5076825"/>
                  <a:gd name="connsiteY2" fmla="*/ 201346 h 2744983"/>
                  <a:gd name="connsiteX3" fmla="*/ 5076825 w 5076825"/>
                  <a:gd name="connsiteY3" fmla="*/ 20833 h 2744983"/>
                  <a:gd name="connsiteX0" fmla="*/ 0 w 5215885"/>
                  <a:gd name="connsiteY0" fmla="*/ 2744982 h 2744982"/>
                  <a:gd name="connsiteX1" fmla="*/ 1000125 w 5215885"/>
                  <a:gd name="connsiteY1" fmla="*/ 963807 h 2744982"/>
                  <a:gd name="connsiteX2" fmla="*/ 2942107 w 5215885"/>
                  <a:gd name="connsiteY2" fmla="*/ 201345 h 2744982"/>
                  <a:gd name="connsiteX3" fmla="*/ 5215885 w 5215885"/>
                  <a:gd name="connsiteY3" fmla="*/ 20833 h 2744982"/>
                  <a:gd name="connsiteX0" fmla="*/ 0 w 5215885"/>
                  <a:gd name="connsiteY0" fmla="*/ 2725307 h 2725307"/>
                  <a:gd name="connsiteX1" fmla="*/ 1000125 w 5215885"/>
                  <a:gd name="connsiteY1" fmla="*/ 944132 h 2725307"/>
                  <a:gd name="connsiteX2" fmla="*/ 2942107 w 5215885"/>
                  <a:gd name="connsiteY2" fmla="*/ 181670 h 2725307"/>
                  <a:gd name="connsiteX3" fmla="*/ 5215885 w 5215885"/>
                  <a:gd name="connsiteY3" fmla="*/ 1158 h 2725307"/>
                  <a:gd name="connsiteX0" fmla="*/ 0 w 5215885"/>
                  <a:gd name="connsiteY0" fmla="*/ 2739350 h 2739350"/>
                  <a:gd name="connsiteX1" fmla="*/ 1000125 w 5215885"/>
                  <a:gd name="connsiteY1" fmla="*/ 958175 h 2739350"/>
                  <a:gd name="connsiteX2" fmla="*/ 2942107 w 5215885"/>
                  <a:gd name="connsiteY2" fmla="*/ 195713 h 2739350"/>
                  <a:gd name="connsiteX3" fmla="*/ 5215885 w 5215885"/>
                  <a:gd name="connsiteY3" fmla="*/ 15201 h 2739350"/>
                  <a:gd name="connsiteX0" fmla="*/ 0 w 5215885"/>
                  <a:gd name="connsiteY0" fmla="*/ 2739350 h 2739350"/>
                  <a:gd name="connsiteX1" fmla="*/ 1000125 w 5215885"/>
                  <a:gd name="connsiteY1" fmla="*/ 810633 h 2739350"/>
                  <a:gd name="connsiteX2" fmla="*/ 2942107 w 5215885"/>
                  <a:gd name="connsiteY2" fmla="*/ 195713 h 2739350"/>
                  <a:gd name="connsiteX3" fmla="*/ 5215885 w 5215885"/>
                  <a:gd name="connsiteY3" fmla="*/ 15201 h 2739350"/>
                  <a:gd name="connsiteX0" fmla="*/ 0 w 5215885"/>
                  <a:gd name="connsiteY0" fmla="*/ 2739350 h 2739350"/>
                  <a:gd name="connsiteX1" fmla="*/ 1000125 w 5215885"/>
                  <a:gd name="connsiteY1" fmla="*/ 810633 h 2739350"/>
                  <a:gd name="connsiteX2" fmla="*/ 2942107 w 5215885"/>
                  <a:gd name="connsiteY2" fmla="*/ 195713 h 2739350"/>
                  <a:gd name="connsiteX3" fmla="*/ 5215885 w 5215885"/>
                  <a:gd name="connsiteY3" fmla="*/ 15201 h 2739350"/>
                  <a:gd name="connsiteX0" fmla="*/ 0 w 5215885"/>
                  <a:gd name="connsiteY0" fmla="*/ 2739350 h 2739350"/>
                  <a:gd name="connsiteX1" fmla="*/ 1000125 w 5215885"/>
                  <a:gd name="connsiteY1" fmla="*/ 810633 h 2739350"/>
                  <a:gd name="connsiteX2" fmla="*/ 2942107 w 5215885"/>
                  <a:gd name="connsiteY2" fmla="*/ 195713 h 2739350"/>
                  <a:gd name="connsiteX3" fmla="*/ 5215885 w 5215885"/>
                  <a:gd name="connsiteY3" fmla="*/ 15201 h 2739350"/>
                  <a:gd name="connsiteX0" fmla="*/ 0 w 5215885"/>
                  <a:gd name="connsiteY0" fmla="*/ 2823751 h 2823751"/>
                  <a:gd name="connsiteX1" fmla="*/ 1000125 w 5215885"/>
                  <a:gd name="connsiteY1" fmla="*/ 895034 h 2823751"/>
                  <a:gd name="connsiteX2" fmla="*/ 2942107 w 5215885"/>
                  <a:gd name="connsiteY2" fmla="*/ 132572 h 2823751"/>
                  <a:gd name="connsiteX3" fmla="*/ 5215885 w 5215885"/>
                  <a:gd name="connsiteY3" fmla="*/ 99602 h 2823751"/>
                  <a:gd name="connsiteX0" fmla="*/ 0 w 5215885"/>
                  <a:gd name="connsiteY0" fmla="*/ 2882751 h 2882751"/>
                  <a:gd name="connsiteX1" fmla="*/ 1000125 w 5215885"/>
                  <a:gd name="connsiteY1" fmla="*/ 954034 h 2882751"/>
                  <a:gd name="connsiteX2" fmla="*/ 2942107 w 5215885"/>
                  <a:gd name="connsiteY2" fmla="*/ 191572 h 2882751"/>
                  <a:gd name="connsiteX3" fmla="*/ 5215885 w 5215885"/>
                  <a:gd name="connsiteY3" fmla="*/ 158602 h 2882751"/>
                  <a:gd name="connsiteX0" fmla="*/ 0 w 5215885"/>
                  <a:gd name="connsiteY0" fmla="*/ 2739350 h 2739350"/>
                  <a:gd name="connsiteX1" fmla="*/ 1000125 w 5215885"/>
                  <a:gd name="connsiteY1" fmla="*/ 810633 h 2739350"/>
                  <a:gd name="connsiteX2" fmla="*/ 2942107 w 5215885"/>
                  <a:gd name="connsiteY2" fmla="*/ 48171 h 2739350"/>
                  <a:gd name="connsiteX3" fmla="*/ 5215885 w 5215885"/>
                  <a:gd name="connsiteY3" fmla="*/ 15201 h 2739350"/>
                  <a:gd name="connsiteX0" fmla="*/ 0 w 5215885"/>
                  <a:gd name="connsiteY0" fmla="*/ 2769640 h 2769640"/>
                  <a:gd name="connsiteX1" fmla="*/ 1000125 w 5215885"/>
                  <a:gd name="connsiteY1" fmla="*/ 840923 h 2769640"/>
                  <a:gd name="connsiteX2" fmla="*/ 2942107 w 5215885"/>
                  <a:gd name="connsiteY2" fmla="*/ 78461 h 2769640"/>
                  <a:gd name="connsiteX3" fmla="*/ 5215885 w 5215885"/>
                  <a:gd name="connsiteY3" fmla="*/ 45491 h 2769640"/>
                  <a:gd name="connsiteX0" fmla="*/ 0 w 5215885"/>
                  <a:gd name="connsiteY0" fmla="*/ 2886892 h 2886892"/>
                  <a:gd name="connsiteX1" fmla="*/ 1000125 w 5215885"/>
                  <a:gd name="connsiteY1" fmla="*/ 958175 h 2886892"/>
                  <a:gd name="connsiteX2" fmla="*/ 2942107 w 5215885"/>
                  <a:gd name="connsiteY2" fmla="*/ 195713 h 2886892"/>
                  <a:gd name="connsiteX3" fmla="*/ 5215885 w 5215885"/>
                  <a:gd name="connsiteY3" fmla="*/ 15201 h 2886892"/>
                  <a:gd name="connsiteX0" fmla="*/ 0 w 5215885"/>
                  <a:gd name="connsiteY0" fmla="*/ 2871691 h 2871691"/>
                  <a:gd name="connsiteX1" fmla="*/ 1000125 w 5215885"/>
                  <a:gd name="connsiteY1" fmla="*/ 942974 h 2871691"/>
                  <a:gd name="connsiteX2" fmla="*/ 2942107 w 5215885"/>
                  <a:gd name="connsiteY2" fmla="*/ 180512 h 2871691"/>
                  <a:gd name="connsiteX3" fmla="*/ 5215885 w 5215885"/>
                  <a:gd name="connsiteY3" fmla="*/ 0 h 2871691"/>
                  <a:gd name="connsiteX0" fmla="*/ 0 w 5215885"/>
                  <a:gd name="connsiteY0" fmla="*/ 2871691 h 2871691"/>
                  <a:gd name="connsiteX1" fmla="*/ 1000125 w 5215885"/>
                  <a:gd name="connsiteY1" fmla="*/ 942974 h 2871691"/>
                  <a:gd name="connsiteX2" fmla="*/ 2942107 w 5215885"/>
                  <a:gd name="connsiteY2" fmla="*/ 180512 h 2871691"/>
                  <a:gd name="connsiteX3" fmla="*/ 5215885 w 5215885"/>
                  <a:gd name="connsiteY3" fmla="*/ 0 h 2871691"/>
                  <a:gd name="connsiteX0" fmla="*/ 0 w 5215885"/>
                  <a:gd name="connsiteY0" fmla="*/ 2871691 h 2871691"/>
                  <a:gd name="connsiteX1" fmla="*/ 1000125 w 5215885"/>
                  <a:gd name="connsiteY1" fmla="*/ 942974 h 2871691"/>
                  <a:gd name="connsiteX2" fmla="*/ 2942107 w 5215885"/>
                  <a:gd name="connsiteY2" fmla="*/ 180512 h 2871691"/>
                  <a:gd name="connsiteX3" fmla="*/ 5215885 w 5215885"/>
                  <a:gd name="connsiteY3" fmla="*/ 0 h 2871691"/>
                  <a:gd name="connsiteX0" fmla="*/ 0 w 5215885"/>
                  <a:gd name="connsiteY0" fmla="*/ 2877043 h 2877043"/>
                  <a:gd name="connsiteX1" fmla="*/ 1000125 w 5215885"/>
                  <a:gd name="connsiteY1" fmla="*/ 948326 h 2877043"/>
                  <a:gd name="connsiteX2" fmla="*/ 2942107 w 5215885"/>
                  <a:gd name="connsiteY2" fmla="*/ 185864 h 2877043"/>
                  <a:gd name="connsiteX3" fmla="*/ 5215885 w 5215885"/>
                  <a:gd name="connsiteY3" fmla="*/ 5352 h 2877043"/>
                </a:gdLst>
                <a:ahLst/>
                <a:cxnLst>
                  <a:cxn ang="0">
                    <a:pos x="connsiteX0" y="connsiteY0"/>
                  </a:cxn>
                  <a:cxn ang="0">
                    <a:pos x="connsiteX1" y="connsiteY1"/>
                  </a:cxn>
                  <a:cxn ang="0">
                    <a:pos x="connsiteX2" y="connsiteY2"/>
                  </a:cxn>
                  <a:cxn ang="0">
                    <a:pos x="connsiteX3" y="connsiteY3"/>
                  </a:cxn>
                </a:cxnLst>
                <a:rect l="l" t="t" r="r" b="b"/>
                <a:pathLst>
                  <a:path w="5215885" h="2877043">
                    <a:moveTo>
                      <a:pt x="0" y="2877043"/>
                    </a:moveTo>
                    <a:cubicBezTo>
                      <a:pt x="76994" y="2213468"/>
                      <a:pt x="509774" y="1396856"/>
                      <a:pt x="1000125" y="948326"/>
                    </a:cubicBezTo>
                    <a:cubicBezTo>
                      <a:pt x="1490476" y="499796"/>
                      <a:pt x="2095760" y="333185"/>
                      <a:pt x="2942107" y="185864"/>
                    </a:cubicBezTo>
                    <a:cubicBezTo>
                      <a:pt x="3788454" y="38543"/>
                      <a:pt x="4536163" y="0"/>
                      <a:pt x="5215885" y="5352"/>
                    </a:cubicBezTo>
                  </a:path>
                </a:pathLst>
              </a:custGeom>
              <a:ln>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grpSp>
      </p:grpSp>
      <p:grpSp>
        <p:nvGrpSpPr>
          <p:cNvPr id="222" name="Skupina 221"/>
          <p:cNvGrpSpPr/>
          <p:nvPr/>
        </p:nvGrpSpPr>
        <p:grpSpPr>
          <a:xfrm>
            <a:off x="7429520" y="2033578"/>
            <a:ext cx="1009657" cy="1019182"/>
            <a:chOff x="1928794" y="4143380"/>
            <a:chExt cx="1009657" cy="1019182"/>
          </a:xfrm>
        </p:grpSpPr>
        <p:sp>
          <p:nvSpPr>
            <p:cNvPr id="223" name="Rectangle 33"/>
            <p:cNvSpPr>
              <a:spLocks noChangeArrowheads="1"/>
            </p:cNvSpPr>
            <p:nvPr/>
          </p:nvSpPr>
          <p:spPr bwMode="auto">
            <a:xfrm>
              <a:off x="1938319" y="4162430"/>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224" name="Oval 36"/>
            <p:cNvSpPr>
              <a:spLocks noChangeArrowheads="1"/>
            </p:cNvSpPr>
            <p:nvPr/>
          </p:nvSpPr>
          <p:spPr bwMode="auto">
            <a:xfrm>
              <a:off x="2073324" y="483097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26" name="Oval 36"/>
            <p:cNvSpPr>
              <a:spLocks noChangeArrowheads="1"/>
            </p:cNvSpPr>
            <p:nvPr/>
          </p:nvSpPr>
          <p:spPr bwMode="auto">
            <a:xfrm>
              <a:off x="2234543" y="496432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27" name="Oval 36"/>
            <p:cNvSpPr>
              <a:spLocks noChangeArrowheads="1"/>
            </p:cNvSpPr>
            <p:nvPr/>
          </p:nvSpPr>
          <p:spPr bwMode="auto">
            <a:xfrm>
              <a:off x="2109526" y="4955986"/>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28" name="Oval 36"/>
            <p:cNvSpPr>
              <a:spLocks noChangeArrowheads="1"/>
            </p:cNvSpPr>
            <p:nvPr/>
          </p:nvSpPr>
          <p:spPr bwMode="auto">
            <a:xfrm>
              <a:off x="2241334" y="4393412"/>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29" name="Oval 36"/>
            <p:cNvSpPr>
              <a:spLocks noChangeArrowheads="1"/>
            </p:cNvSpPr>
            <p:nvPr/>
          </p:nvSpPr>
          <p:spPr bwMode="auto">
            <a:xfrm>
              <a:off x="2720560" y="433090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30" name="Oval 36"/>
            <p:cNvSpPr>
              <a:spLocks noChangeArrowheads="1"/>
            </p:cNvSpPr>
            <p:nvPr/>
          </p:nvSpPr>
          <p:spPr bwMode="auto">
            <a:xfrm>
              <a:off x="2547084"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31" name="Oval 36"/>
            <p:cNvSpPr>
              <a:spLocks noChangeArrowheads="1"/>
            </p:cNvSpPr>
            <p:nvPr/>
          </p:nvSpPr>
          <p:spPr bwMode="auto">
            <a:xfrm>
              <a:off x="2260849" y="478118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37" name="Oval 36"/>
            <p:cNvSpPr>
              <a:spLocks noChangeArrowheads="1"/>
            </p:cNvSpPr>
            <p:nvPr/>
          </p:nvSpPr>
          <p:spPr bwMode="auto">
            <a:xfrm>
              <a:off x="2672100" y="4643445"/>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38" name="Oval 36"/>
            <p:cNvSpPr>
              <a:spLocks noChangeArrowheads="1"/>
            </p:cNvSpPr>
            <p:nvPr/>
          </p:nvSpPr>
          <p:spPr bwMode="auto">
            <a:xfrm>
              <a:off x="2116318" y="4705953"/>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39" name="Oval 36"/>
            <p:cNvSpPr>
              <a:spLocks noChangeArrowheads="1"/>
            </p:cNvSpPr>
            <p:nvPr/>
          </p:nvSpPr>
          <p:spPr bwMode="auto">
            <a:xfrm>
              <a:off x="2303843"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40" name="Oval 36"/>
            <p:cNvSpPr>
              <a:spLocks noChangeArrowheads="1"/>
            </p:cNvSpPr>
            <p:nvPr/>
          </p:nvSpPr>
          <p:spPr bwMode="auto">
            <a:xfrm>
              <a:off x="2178826" y="4860241"/>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graphicFrame>
          <p:nvGraphicFramePr>
            <p:cNvPr id="241" name="Object 46"/>
            <p:cNvGraphicFramePr>
              <a:graphicFrameLocks noChangeAspect="1"/>
            </p:cNvGraphicFramePr>
            <p:nvPr/>
          </p:nvGraphicFramePr>
          <p:xfrm>
            <a:off x="1928794" y="4143380"/>
            <a:ext cx="336550" cy="479425"/>
          </p:xfrm>
          <a:graphic>
            <a:graphicData uri="http://schemas.openxmlformats.org/presentationml/2006/ole">
              <p:oleObj spid="_x0000_s1039" name="Rovnice" r:id="rId8" imgW="177480" imgH="253800" progId="Equation.3">
                <p:embed/>
              </p:oleObj>
            </a:graphicData>
          </a:graphic>
        </p:graphicFrame>
      </p:grpSp>
      <p:grpSp>
        <p:nvGrpSpPr>
          <p:cNvPr id="243" name="Skupina 242"/>
          <p:cNvGrpSpPr/>
          <p:nvPr/>
        </p:nvGrpSpPr>
        <p:grpSpPr>
          <a:xfrm>
            <a:off x="295277" y="5199872"/>
            <a:ext cx="3981439" cy="958850"/>
            <a:chOff x="80963" y="5286375"/>
            <a:chExt cx="3981439" cy="958850"/>
          </a:xfrm>
        </p:grpSpPr>
        <p:graphicFrame>
          <p:nvGraphicFramePr>
            <p:cNvPr id="1031" name="Object 46"/>
            <p:cNvGraphicFramePr>
              <a:graphicFrameLocks noChangeAspect="1"/>
            </p:cNvGraphicFramePr>
            <p:nvPr/>
          </p:nvGraphicFramePr>
          <p:xfrm>
            <a:off x="80963" y="5286375"/>
            <a:ext cx="942975" cy="958850"/>
          </p:xfrm>
          <a:graphic>
            <a:graphicData uri="http://schemas.openxmlformats.org/presentationml/2006/ole">
              <p:oleObj spid="_x0000_s1031" name="Rovnice" r:id="rId9" imgW="596880" imgH="431640" progId="Equation.3">
                <p:embed/>
              </p:oleObj>
            </a:graphicData>
          </a:graphic>
        </p:graphicFrame>
        <p:sp>
          <p:nvSpPr>
            <p:cNvPr id="156" name="Oval 36"/>
            <p:cNvSpPr>
              <a:spLocks noChangeArrowheads="1"/>
            </p:cNvSpPr>
            <p:nvPr/>
          </p:nvSpPr>
          <p:spPr bwMode="auto">
            <a:xfrm>
              <a:off x="2247796" y="5733779"/>
              <a:ext cx="69300" cy="69300"/>
            </a:xfrm>
            <a:prstGeom prst="ellipse">
              <a:avLst/>
            </a:prstGeom>
            <a:solidFill>
              <a:schemeClr val="tx1"/>
            </a:solidFill>
            <a:ln w="9525">
              <a:solidFill>
                <a:schemeClr val="tx1"/>
              </a:solidFill>
              <a:round/>
              <a:headEnd/>
              <a:tailEnd/>
            </a:ln>
          </p:spPr>
          <p:txBody>
            <a:bodyPr wrap="none" anchor="ctr"/>
            <a:lstStyle/>
            <a:p>
              <a:endParaRPr lang="cs-CZ" dirty="0"/>
            </a:p>
          </p:txBody>
        </p:sp>
        <p:graphicFrame>
          <p:nvGraphicFramePr>
            <p:cNvPr id="1033" name="Object 46"/>
            <p:cNvGraphicFramePr>
              <a:graphicFrameLocks noChangeAspect="1"/>
            </p:cNvGraphicFramePr>
            <p:nvPr/>
          </p:nvGraphicFramePr>
          <p:xfrm>
            <a:off x="3357554" y="5572903"/>
            <a:ext cx="704848" cy="450850"/>
          </p:xfrm>
          <a:graphic>
            <a:graphicData uri="http://schemas.openxmlformats.org/presentationml/2006/ole">
              <p:oleObj spid="_x0000_s1033" name="Rovnice" r:id="rId10" imgW="317160" imgH="203040" progId="Equation.3">
                <p:embed/>
              </p:oleObj>
            </a:graphicData>
          </a:graphic>
        </p:graphicFrame>
      </p:grpSp>
      <p:graphicFrame>
        <p:nvGraphicFramePr>
          <p:cNvPr id="244" name="Object 46"/>
          <p:cNvGraphicFramePr>
            <a:graphicFrameLocks noChangeAspect="1"/>
          </p:cNvGraphicFramePr>
          <p:nvPr/>
        </p:nvGraphicFramePr>
        <p:xfrm>
          <a:off x="304770" y="5400689"/>
          <a:ext cx="280987" cy="563563"/>
        </p:xfrm>
        <a:graphic>
          <a:graphicData uri="http://schemas.openxmlformats.org/presentationml/2006/ole">
            <p:oleObj spid="_x0000_s1040" name="Rovnice" r:id="rId11" imgW="177480" imgH="253800" progId="Equation.3">
              <p:embed/>
            </p:oleObj>
          </a:graphicData>
        </a:graphic>
      </p:graphicFrame>
      <p:sp>
        <p:nvSpPr>
          <p:cNvPr id="77" name="Line 39"/>
          <p:cNvSpPr>
            <a:spLocks noChangeShapeType="1"/>
          </p:cNvSpPr>
          <p:nvPr/>
        </p:nvSpPr>
        <p:spPr bwMode="auto">
          <a:xfrm>
            <a:off x="1285852" y="3500438"/>
            <a:ext cx="2714644" cy="2786082"/>
          </a:xfrm>
          <a:prstGeom prst="line">
            <a:avLst/>
          </a:prstGeom>
          <a:noFill/>
          <a:ln w="28575">
            <a:solidFill>
              <a:srgbClr val="009900"/>
            </a:solidFill>
            <a:round/>
            <a:headEnd/>
            <a:tailEnd type="triangle" w="med" len="lg"/>
          </a:ln>
        </p:spPr>
        <p:txBody>
          <a:bodyPr/>
          <a:lstStyle/>
          <a:p>
            <a:endParaRPr lang="cs-CZ" dirty="0"/>
          </a:p>
        </p:txBody>
      </p:sp>
      <p:grpSp>
        <p:nvGrpSpPr>
          <p:cNvPr id="257" name="Skupina 256"/>
          <p:cNvGrpSpPr/>
          <p:nvPr/>
        </p:nvGrpSpPr>
        <p:grpSpPr>
          <a:xfrm>
            <a:off x="3300403" y="1643050"/>
            <a:ext cx="3914803" cy="4605350"/>
            <a:chOff x="3239334" y="1676400"/>
            <a:chExt cx="3313865" cy="4572000"/>
          </a:xfrm>
        </p:grpSpPr>
        <p:sp>
          <p:nvSpPr>
            <p:cNvPr id="255" name="Volný tvar 254"/>
            <p:cNvSpPr/>
            <p:nvPr/>
          </p:nvSpPr>
          <p:spPr>
            <a:xfrm>
              <a:off x="3239334" y="1676400"/>
              <a:ext cx="3313865" cy="4572000"/>
            </a:xfrm>
            <a:custGeom>
              <a:avLst/>
              <a:gdLst>
                <a:gd name="connsiteX0" fmla="*/ 474662 w 3265487"/>
                <a:gd name="connsiteY0" fmla="*/ 4572000 h 4572000"/>
                <a:gd name="connsiteX1" fmla="*/ 465137 w 3265487"/>
                <a:gd name="connsiteY1" fmla="*/ 1647825 h 4572000"/>
                <a:gd name="connsiteX2" fmla="*/ 3265487 w 3265487"/>
                <a:gd name="connsiteY2" fmla="*/ 0 h 4572000"/>
                <a:gd name="connsiteX0" fmla="*/ 474662 w 3265487"/>
                <a:gd name="connsiteY0" fmla="*/ 4572000 h 4572000"/>
                <a:gd name="connsiteX1" fmla="*/ 465137 w 3265487"/>
                <a:gd name="connsiteY1" fmla="*/ 1647825 h 4572000"/>
                <a:gd name="connsiteX2" fmla="*/ 3265487 w 3265487"/>
                <a:gd name="connsiteY2" fmla="*/ 0 h 4572000"/>
                <a:gd name="connsiteX0" fmla="*/ 474662 w 3265487"/>
                <a:gd name="connsiteY0" fmla="*/ 4572000 h 4572000"/>
                <a:gd name="connsiteX1" fmla="*/ 465137 w 3265487"/>
                <a:gd name="connsiteY1" fmla="*/ 1647825 h 4572000"/>
                <a:gd name="connsiteX2" fmla="*/ 3265487 w 3265487"/>
                <a:gd name="connsiteY2" fmla="*/ 0 h 4572000"/>
                <a:gd name="connsiteX0" fmla="*/ 474662 w 3265487"/>
                <a:gd name="connsiteY0" fmla="*/ 4572000 h 4572000"/>
                <a:gd name="connsiteX1" fmla="*/ 465137 w 3265487"/>
                <a:gd name="connsiteY1" fmla="*/ 1647825 h 4572000"/>
                <a:gd name="connsiteX2" fmla="*/ 3265487 w 3265487"/>
                <a:gd name="connsiteY2" fmla="*/ 0 h 4572000"/>
                <a:gd name="connsiteX0" fmla="*/ 474662 w 3265487"/>
                <a:gd name="connsiteY0" fmla="*/ 4572000 h 4572000"/>
                <a:gd name="connsiteX1" fmla="*/ 465137 w 3265487"/>
                <a:gd name="connsiteY1" fmla="*/ 1647825 h 4572000"/>
                <a:gd name="connsiteX2" fmla="*/ 3265487 w 3265487"/>
                <a:gd name="connsiteY2" fmla="*/ 0 h 4572000"/>
                <a:gd name="connsiteX0" fmla="*/ 523040 w 3313865"/>
                <a:gd name="connsiteY0" fmla="*/ 4572000 h 4572000"/>
                <a:gd name="connsiteX1" fmla="*/ 513515 w 3313865"/>
                <a:gd name="connsiteY1" fmla="*/ 1647825 h 4572000"/>
                <a:gd name="connsiteX2" fmla="*/ 3313865 w 3313865"/>
                <a:gd name="connsiteY2" fmla="*/ 0 h 4572000"/>
              </a:gdLst>
              <a:ahLst/>
              <a:cxnLst>
                <a:cxn ang="0">
                  <a:pos x="connsiteX0" y="connsiteY0"/>
                </a:cxn>
                <a:cxn ang="0">
                  <a:pos x="connsiteX1" y="connsiteY1"/>
                </a:cxn>
                <a:cxn ang="0">
                  <a:pos x="connsiteX2" y="connsiteY2"/>
                </a:cxn>
              </a:cxnLst>
              <a:rect l="l" t="t" r="r" b="b"/>
              <a:pathLst>
                <a:path w="3313865" h="4572000">
                  <a:moveTo>
                    <a:pt x="523040" y="4572000"/>
                  </a:moveTo>
                  <a:cubicBezTo>
                    <a:pt x="285709" y="3490912"/>
                    <a:pt x="0" y="2617851"/>
                    <a:pt x="513515" y="1647825"/>
                  </a:cubicBezTo>
                  <a:cubicBezTo>
                    <a:pt x="1027030" y="677799"/>
                    <a:pt x="1889002" y="76360"/>
                    <a:pt x="3313865" y="0"/>
                  </a:cubicBezTo>
                </a:path>
              </a:pathLst>
            </a:custGeom>
            <a:ln>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256" name="Text Box 49"/>
            <p:cNvSpPr txBox="1">
              <a:spLocks noChangeArrowheads="1"/>
            </p:cNvSpPr>
            <p:nvPr/>
          </p:nvSpPr>
          <p:spPr bwMode="auto">
            <a:xfrm>
              <a:off x="3643306" y="2285992"/>
              <a:ext cx="1041400" cy="1016000"/>
            </a:xfrm>
            <a:prstGeom prst="rect">
              <a:avLst/>
            </a:prstGeom>
            <a:noFill/>
            <a:ln w="9525">
              <a:noFill/>
              <a:miter lim="800000"/>
              <a:headEnd/>
              <a:tailEnd/>
            </a:ln>
          </p:spPr>
          <p:txBody>
            <a:bodyPr wrap="none">
              <a:spAutoFit/>
            </a:bodyPr>
            <a:lstStyle/>
            <a:p>
              <a:pPr algn="ctr"/>
              <a:r>
                <a:rPr lang="en-US" sz="2000" dirty="0" smtClean="0"/>
                <a:t>Spatial </a:t>
              </a:r>
              <a:endParaRPr lang="en-US" sz="2000" dirty="0"/>
            </a:p>
            <a:p>
              <a:pPr algn="ctr"/>
              <a:r>
                <a:rPr lang="en-US" sz="2000" dirty="0" smtClean="0"/>
                <a:t>Cache </a:t>
              </a:r>
              <a:endParaRPr lang="en-US" sz="2000" dirty="0"/>
            </a:p>
            <a:p>
              <a:pPr algn="ctr"/>
              <a:r>
                <a:rPr lang="en-US" sz="2000" dirty="0" smtClean="0"/>
                <a:t>Lookup</a:t>
              </a:r>
              <a:endParaRPr lang="cs-CZ" sz="2000" dirty="0"/>
            </a:p>
          </p:txBody>
        </p:sp>
      </p:grpSp>
      <p:grpSp>
        <p:nvGrpSpPr>
          <p:cNvPr id="258" name="Skupina 257"/>
          <p:cNvGrpSpPr/>
          <p:nvPr/>
        </p:nvGrpSpPr>
        <p:grpSpPr>
          <a:xfrm>
            <a:off x="7419995" y="2043103"/>
            <a:ext cx="1009657" cy="1018229"/>
            <a:chOff x="1928794" y="4143380"/>
            <a:chExt cx="1009657" cy="1018229"/>
          </a:xfrm>
        </p:grpSpPr>
        <p:sp>
          <p:nvSpPr>
            <p:cNvPr id="259" name="Rectangle 33"/>
            <p:cNvSpPr>
              <a:spLocks noChangeArrowheads="1"/>
            </p:cNvSpPr>
            <p:nvPr/>
          </p:nvSpPr>
          <p:spPr bwMode="auto">
            <a:xfrm>
              <a:off x="1938319" y="4161477"/>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260" name="Oval 36"/>
            <p:cNvSpPr>
              <a:spLocks noChangeArrowheads="1"/>
            </p:cNvSpPr>
            <p:nvPr/>
          </p:nvSpPr>
          <p:spPr bwMode="auto">
            <a:xfrm>
              <a:off x="2073324" y="483097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1" name="Oval 36"/>
            <p:cNvSpPr>
              <a:spLocks noChangeArrowheads="1"/>
            </p:cNvSpPr>
            <p:nvPr/>
          </p:nvSpPr>
          <p:spPr bwMode="auto">
            <a:xfrm>
              <a:off x="2234543" y="496432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2" name="Oval 36"/>
            <p:cNvSpPr>
              <a:spLocks noChangeArrowheads="1"/>
            </p:cNvSpPr>
            <p:nvPr/>
          </p:nvSpPr>
          <p:spPr bwMode="auto">
            <a:xfrm>
              <a:off x="2109526" y="4955986"/>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3" name="Oval 36"/>
            <p:cNvSpPr>
              <a:spLocks noChangeArrowheads="1"/>
            </p:cNvSpPr>
            <p:nvPr/>
          </p:nvSpPr>
          <p:spPr bwMode="auto">
            <a:xfrm>
              <a:off x="2241334" y="4393412"/>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4" name="Oval 36"/>
            <p:cNvSpPr>
              <a:spLocks noChangeArrowheads="1"/>
            </p:cNvSpPr>
            <p:nvPr/>
          </p:nvSpPr>
          <p:spPr bwMode="auto">
            <a:xfrm>
              <a:off x="2720560" y="433090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5" name="Oval 36"/>
            <p:cNvSpPr>
              <a:spLocks noChangeArrowheads="1"/>
            </p:cNvSpPr>
            <p:nvPr/>
          </p:nvSpPr>
          <p:spPr bwMode="auto">
            <a:xfrm>
              <a:off x="2547084"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6" name="Oval 36"/>
            <p:cNvSpPr>
              <a:spLocks noChangeArrowheads="1"/>
            </p:cNvSpPr>
            <p:nvPr/>
          </p:nvSpPr>
          <p:spPr bwMode="auto">
            <a:xfrm>
              <a:off x="2260849" y="478118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7" name="Oval 36"/>
            <p:cNvSpPr>
              <a:spLocks noChangeArrowheads="1"/>
            </p:cNvSpPr>
            <p:nvPr/>
          </p:nvSpPr>
          <p:spPr bwMode="auto">
            <a:xfrm>
              <a:off x="2672100" y="4643445"/>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8" name="Oval 36"/>
            <p:cNvSpPr>
              <a:spLocks noChangeArrowheads="1"/>
            </p:cNvSpPr>
            <p:nvPr/>
          </p:nvSpPr>
          <p:spPr bwMode="auto">
            <a:xfrm>
              <a:off x="2116318" y="4705953"/>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69" name="Oval 36"/>
            <p:cNvSpPr>
              <a:spLocks noChangeArrowheads="1"/>
            </p:cNvSpPr>
            <p:nvPr/>
          </p:nvSpPr>
          <p:spPr bwMode="auto">
            <a:xfrm>
              <a:off x="2303843" y="489347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270" name="Oval 36"/>
            <p:cNvSpPr>
              <a:spLocks noChangeArrowheads="1"/>
            </p:cNvSpPr>
            <p:nvPr/>
          </p:nvSpPr>
          <p:spPr bwMode="auto">
            <a:xfrm>
              <a:off x="2178826" y="4860241"/>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graphicFrame>
          <p:nvGraphicFramePr>
            <p:cNvPr id="271" name="Object 46"/>
            <p:cNvGraphicFramePr>
              <a:graphicFrameLocks noChangeAspect="1"/>
            </p:cNvGraphicFramePr>
            <p:nvPr/>
          </p:nvGraphicFramePr>
          <p:xfrm>
            <a:off x="1928794" y="4143380"/>
            <a:ext cx="336550" cy="479425"/>
          </p:xfrm>
          <a:graphic>
            <a:graphicData uri="http://schemas.openxmlformats.org/presentationml/2006/ole">
              <p:oleObj spid="_x0000_s1041" name="Rovnice" r:id="rId12" imgW="177480" imgH="253800" progId="Equation.3">
                <p:embed/>
              </p:oleObj>
            </a:graphicData>
          </a:graphic>
        </p:graphicFrame>
      </p:grpSp>
      <p:sp>
        <p:nvSpPr>
          <p:cNvPr id="272" name="Text Box 50"/>
          <p:cNvSpPr txBox="1">
            <a:spLocks noChangeArrowheads="1"/>
          </p:cNvSpPr>
          <p:nvPr/>
        </p:nvSpPr>
        <p:spPr bwMode="auto">
          <a:xfrm>
            <a:off x="6030755" y="3143248"/>
            <a:ext cx="970137" cy="1015663"/>
          </a:xfrm>
          <a:prstGeom prst="rect">
            <a:avLst/>
          </a:prstGeom>
          <a:noFill/>
          <a:ln w="9525">
            <a:noFill/>
            <a:miter lim="800000"/>
            <a:headEnd/>
            <a:tailEnd/>
          </a:ln>
        </p:spPr>
        <p:txBody>
          <a:bodyPr wrap="none">
            <a:spAutoFit/>
          </a:bodyPr>
          <a:lstStyle/>
          <a:p>
            <a:pPr algn="ctr"/>
            <a:r>
              <a:rPr lang="en-US" sz="2000" dirty="0" smtClean="0">
                <a:solidFill>
                  <a:srgbClr val="FF0000"/>
                </a:solidFill>
              </a:rPr>
              <a:t>Spatial</a:t>
            </a:r>
          </a:p>
          <a:p>
            <a:pPr algn="ctr"/>
            <a:r>
              <a:rPr lang="en-US" sz="2000" dirty="0" smtClean="0">
                <a:solidFill>
                  <a:srgbClr val="FF0000"/>
                </a:solidFill>
              </a:rPr>
              <a:t>Cache</a:t>
            </a:r>
            <a:endParaRPr lang="en-US" sz="2000" dirty="0">
              <a:solidFill>
                <a:srgbClr val="FF0000"/>
              </a:solidFill>
            </a:endParaRPr>
          </a:p>
          <a:p>
            <a:pPr algn="ctr"/>
            <a:r>
              <a:rPr lang="en-US" sz="2000" dirty="0" smtClean="0">
                <a:solidFill>
                  <a:srgbClr val="FF0000"/>
                </a:solidFill>
              </a:rPr>
              <a:t>Hit!</a:t>
            </a:r>
            <a:endParaRPr lang="cs-CZ" sz="2000" dirty="0">
              <a:solidFill>
                <a:srgbClr val="FF0000"/>
              </a:solidFill>
            </a:endParaRPr>
          </a:p>
        </p:txBody>
      </p:sp>
      <p:grpSp>
        <p:nvGrpSpPr>
          <p:cNvPr id="278" name="Skupina 277"/>
          <p:cNvGrpSpPr/>
          <p:nvPr/>
        </p:nvGrpSpPr>
        <p:grpSpPr>
          <a:xfrm>
            <a:off x="3071802" y="1928802"/>
            <a:ext cx="4286280" cy="4375164"/>
            <a:chOff x="2857488" y="1928802"/>
            <a:chExt cx="4286280" cy="4375164"/>
          </a:xfrm>
        </p:grpSpPr>
        <p:grpSp>
          <p:nvGrpSpPr>
            <p:cNvPr id="254" name="Skupina 253"/>
            <p:cNvGrpSpPr/>
            <p:nvPr/>
          </p:nvGrpSpPr>
          <p:grpSpPr>
            <a:xfrm>
              <a:off x="2857488" y="1928802"/>
              <a:ext cx="2643206" cy="4375164"/>
              <a:chOff x="2857488" y="1928802"/>
              <a:chExt cx="2643206" cy="4375164"/>
            </a:xfrm>
          </p:grpSpPr>
          <p:sp>
            <p:nvSpPr>
              <p:cNvPr id="134" name="Line 72"/>
              <p:cNvSpPr>
                <a:spLocks noChangeShapeType="1"/>
              </p:cNvSpPr>
              <p:nvPr/>
            </p:nvSpPr>
            <p:spPr bwMode="auto">
              <a:xfrm flipV="1">
                <a:off x="3786182" y="5214950"/>
                <a:ext cx="1714512" cy="1089016"/>
              </a:xfrm>
              <a:prstGeom prst="line">
                <a:avLst/>
              </a:prstGeom>
              <a:noFill/>
              <a:ln w="12700">
                <a:solidFill>
                  <a:srgbClr val="009900"/>
                </a:solidFill>
                <a:prstDash val="solid"/>
                <a:round/>
                <a:headEnd/>
                <a:tailEnd type="triangle" w="med" len="med"/>
              </a:ln>
            </p:spPr>
            <p:txBody>
              <a:bodyPr wrap="none"/>
              <a:lstStyle/>
              <a:p>
                <a:endParaRPr lang="cs-CZ" dirty="0"/>
              </a:p>
            </p:txBody>
          </p:sp>
          <p:sp>
            <p:nvSpPr>
              <p:cNvPr id="135" name="Line 73"/>
              <p:cNvSpPr>
                <a:spLocks noChangeShapeType="1"/>
              </p:cNvSpPr>
              <p:nvPr/>
            </p:nvSpPr>
            <p:spPr bwMode="auto">
              <a:xfrm flipV="1">
                <a:off x="3786182" y="5500702"/>
                <a:ext cx="1714512" cy="803264"/>
              </a:xfrm>
              <a:prstGeom prst="line">
                <a:avLst/>
              </a:prstGeom>
              <a:noFill/>
              <a:ln w="12700">
                <a:solidFill>
                  <a:srgbClr val="009900"/>
                </a:solidFill>
                <a:prstDash val="solid"/>
                <a:round/>
                <a:headEnd/>
                <a:tailEnd type="triangle" w="med" len="med"/>
              </a:ln>
            </p:spPr>
            <p:txBody>
              <a:bodyPr wrap="none"/>
              <a:lstStyle/>
              <a:p>
                <a:endParaRPr lang="cs-CZ" dirty="0"/>
              </a:p>
            </p:txBody>
          </p:sp>
          <p:sp>
            <p:nvSpPr>
              <p:cNvPr id="142" name="Line 73"/>
              <p:cNvSpPr>
                <a:spLocks noChangeShapeType="1"/>
              </p:cNvSpPr>
              <p:nvPr/>
            </p:nvSpPr>
            <p:spPr bwMode="auto">
              <a:xfrm flipV="1">
                <a:off x="3786182" y="5803900"/>
                <a:ext cx="1714512" cy="500066"/>
              </a:xfrm>
              <a:prstGeom prst="line">
                <a:avLst/>
              </a:prstGeom>
              <a:noFill/>
              <a:ln w="12700">
                <a:solidFill>
                  <a:srgbClr val="FF0000"/>
                </a:solidFill>
                <a:prstDash val="solid"/>
                <a:round/>
                <a:headEnd/>
                <a:tailEnd type="triangle" w="med" len="med"/>
              </a:ln>
            </p:spPr>
            <p:txBody>
              <a:bodyPr wrap="none"/>
              <a:lstStyle/>
              <a:p>
                <a:endParaRPr lang="cs-CZ" dirty="0"/>
              </a:p>
            </p:txBody>
          </p:sp>
          <p:sp>
            <p:nvSpPr>
              <p:cNvPr id="249" name="Line 72"/>
              <p:cNvSpPr>
                <a:spLocks noChangeShapeType="1"/>
              </p:cNvSpPr>
              <p:nvPr/>
            </p:nvSpPr>
            <p:spPr bwMode="auto">
              <a:xfrm flipV="1">
                <a:off x="3786182" y="4500570"/>
                <a:ext cx="1714512" cy="1803396"/>
              </a:xfrm>
              <a:prstGeom prst="line">
                <a:avLst/>
              </a:prstGeom>
              <a:noFill/>
              <a:ln w="12700">
                <a:solidFill>
                  <a:srgbClr val="FF0000"/>
                </a:solidFill>
                <a:prstDash val="solid"/>
                <a:round/>
                <a:headEnd/>
                <a:tailEnd type="triangle" w="med" len="med"/>
              </a:ln>
            </p:spPr>
            <p:txBody>
              <a:bodyPr wrap="none"/>
              <a:lstStyle/>
              <a:p>
                <a:endParaRPr lang="cs-CZ" dirty="0"/>
              </a:p>
            </p:txBody>
          </p:sp>
          <p:sp>
            <p:nvSpPr>
              <p:cNvPr id="250" name="Line 72"/>
              <p:cNvSpPr>
                <a:spLocks noChangeShapeType="1"/>
              </p:cNvSpPr>
              <p:nvPr/>
            </p:nvSpPr>
            <p:spPr bwMode="auto">
              <a:xfrm flipV="1">
                <a:off x="3786182" y="3643314"/>
                <a:ext cx="1714512" cy="2660652"/>
              </a:xfrm>
              <a:prstGeom prst="line">
                <a:avLst/>
              </a:prstGeom>
              <a:noFill/>
              <a:ln w="12700">
                <a:solidFill>
                  <a:srgbClr val="FF0000"/>
                </a:solidFill>
                <a:prstDash val="solid"/>
                <a:round/>
                <a:headEnd/>
                <a:tailEnd type="triangle" w="med" len="med"/>
              </a:ln>
            </p:spPr>
            <p:txBody>
              <a:bodyPr wrap="none"/>
              <a:lstStyle/>
              <a:p>
                <a:endParaRPr lang="cs-CZ" dirty="0"/>
              </a:p>
            </p:txBody>
          </p:sp>
          <p:sp>
            <p:nvSpPr>
              <p:cNvPr id="251" name="Line 72"/>
              <p:cNvSpPr>
                <a:spLocks noChangeShapeType="1"/>
              </p:cNvSpPr>
              <p:nvPr/>
            </p:nvSpPr>
            <p:spPr bwMode="auto">
              <a:xfrm flipV="1">
                <a:off x="3786182" y="1928802"/>
                <a:ext cx="1643074" cy="4375164"/>
              </a:xfrm>
              <a:prstGeom prst="line">
                <a:avLst/>
              </a:prstGeom>
              <a:noFill/>
              <a:ln w="12700">
                <a:solidFill>
                  <a:srgbClr val="FF0000"/>
                </a:solidFill>
                <a:prstDash val="solid"/>
                <a:round/>
                <a:headEnd/>
                <a:tailEnd type="triangle" w="med" len="med"/>
              </a:ln>
            </p:spPr>
            <p:txBody>
              <a:bodyPr wrap="none"/>
              <a:lstStyle/>
              <a:p>
                <a:endParaRPr lang="cs-CZ" dirty="0"/>
              </a:p>
            </p:txBody>
          </p:sp>
          <p:sp>
            <p:nvSpPr>
              <p:cNvPr id="252" name="Line 72"/>
              <p:cNvSpPr>
                <a:spLocks noChangeShapeType="1"/>
              </p:cNvSpPr>
              <p:nvPr/>
            </p:nvSpPr>
            <p:spPr bwMode="auto">
              <a:xfrm flipV="1">
                <a:off x="3786182" y="3357562"/>
                <a:ext cx="142876" cy="2946404"/>
              </a:xfrm>
              <a:prstGeom prst="line">
                <a:avLst/>
              </a:prstGeom>
              <a:noFill/>
              <a:ln w="12700">
                <a:solidFill>
                  <a:srgbClr val="009900"/>
                </a:solidFill>
                <a:prstDash val="solid"/>
                <a:round/>
                <a:headEnd/>
                <a:tailEnd type="triangle" w="med" len="med"/>
              </a:ln>
            </p:spPr>
            <p:txBody>
              <a:bodyPr wrap="none"/>
              <a:lstStyle/>
              <a:p>
                <a:endParaRPr lang="cs-CZ" dirty="0"/>
              </a:p>
            </p:txBody>
          </p:sp>
          <p:sp>
            <p:nvSpPr>
              <p:cNvPr id="253" name="Line 72"/>
              <p:cNvSpPr>
                <a:spLocks noChangeShapeType="1"/>
              </p:cNvSpPr>
              <p:nvPr/>
            </p:nvSpPr>
            <p:spPr bwMode="auto">
              <a:xfrm flipH="1" flipV="1">
                <a:off x="2857488" y="4929198"/>
                <a:ext cx="928694" cy="1374768"/>
              </a:xfrm>
              <a:prstGeom prst="line">
                <a:avLst/>
              </a:prstGeom>
              <a:noFill/>
              <a:ln w="12700">
                <a:solidFill>
                  <a:srgbClr val="FF0000"/>
                </a:solidFill>
                <a:prstDash val="solid"/>
                <a:round/>
                <a:headEnd/>
                <a:tailEnd type="triangle" w="med" len="med"/>
              </a:ln>
            </p:spPr>
            <p:txBody>
              <a:bodyPr wrap="none"/>
              <a:lstStyle/>
              <a:p>
                <a:endParaRPr lang="cs-CZ" dirty="0"/>
              </a:p>
            </p:txBody>
          </p:sp>
        </p:grpSp>
        <p:sp>
          <p:nvSpPr>
            <p:cNvPr id="276" name="TextovéPole 275"/>
            <p:cNvSpPr txBox="1"/>
            <p:nvPr/>
          </p:nvSpPr>
          <p:spPr>
            <a:xfrm>
              <a:off x="3857620" y="4429132"/>
              <a:ext cx="1714512" cy="646331"/>
            </a:xfrm>
            <a:prstGeom prst="rect">
              <a:avLst/>
            </a:prstGeom>
            <a:noFill/>
          </p:spPr>
          <p:txBody>
            <a:bodyPr wrap="square" rtlCol="0">
              <a:spAutoFit/>
            </a:bodyPr>
            <a:lstStyle/>
            <a:p>
              <a:pPr algn="ctr"/>
              <a:r>
                <a:rPr lang="en-US" dirty="0" smtClean="0">
                  <a:solidFill>
                    <a:srgbClr val="FF0000"/>
                  </a:solidFill>
                </a:rPr>
                <a:t>Directional</a:t>
              </a:r>
            </a:p>
            <a:p>
              <a:pPr algn="ctr"/>
              <a:r>
                <a:rPr lang="en-US" dirty="0" smtClean="0">
                  <a:solidFill>
                    <a:srgbClr val="FF0000"/>
                  </a:solidFill>
                </a:rPr>
                <a:t>Cache HIT!</a:t>
              </a:r>
              <a:endParaRPr lang="cs-CZ" dirty="0">
                <a:solidFill>
                  <a:srgbClr val="FF0000"/>
                </a:solidFill>
              </a:endParaRPr>
            </a:p>
          </p:txBody>
        </p:sp>
        <p:sp>
          <p:nvSpPr>
            <p:cNvPr id="277" name="TextovéPole 276"/>
            <p:cNvSpPr txBox="1"/>
            <p:nvPr/>
          </p:nvSpPr>
          <p:spPr>
            <a:xfrm>
              <a:off x="5429256" y="4929198"/>
              <a:ext cx="1714512" cy="923330"/>
            </a:xfrm>
            <a:prstGeom prst="rect">
              <a:avLst/>
            </a:prstGeom>
            <a:noFill/>
          </p:spPr>
          <p:txBody>
            <a:bodyPr wrap="square" rtlCol="0">
              <a:spAutoFit/>
            </a:bodyPr>
            <a:lstStyle/>
            <a:p>
              <a:pPr algn="ctr"/>
              <a:r>
                <a:rPr lang="en-US" dirty="0" smtClean="0">
                  <a:solidFill>
                    <a:srgbClr val="009900"/>
                  </a:solidFill>
                </a:rPr>
                <a:t>Directional</a:t>
              </a:r>
            </a:p>
            <a:p>
              <a:pPr algn="ctr"/>
              <a:r>
                <a:rPr lang="en-US" dirty="0" smtClean="0">
                  <a:solidFill>
                    <a:srgbClr val="009900"/>
                  </a:solidFill>
                </a:rPr>
                <a:t>Cache</a:t>
              </a:r>
            </a:p>
            <a:p>
              <a:pPr algn="ctr"/>
              <a:r>
                <a:rPr lang="en-US" dirty="0" smtClean="0">
                  <a:solidFill>
                    <a:srgbClr val="009900"/>
                  </a:solidFill>
                </a:rPr>
                <a:t> MISS!</a:t>
              </a:r>
              <a:endParaRPr lang="cs-CZ" dirty="0">
                <a:solidFill>
                  <a:srgbClr val="009900"/>
                </a:solidFill>
              </a:endParaRPr>
            </a:p>
          </p:txBody>
        </p:sp>
      </p:grpSp>
      <p:grpSp>
        <p:nvGrpSpPr>
          <p:cNvPr id="288" name="Skupina 287"/>
          <p:cNvGrpSpPr/>
          <p:nvPr/>
        </p:nvGrpSpPr>
        <p:grpSpPr>
          <a:xfrm>
            <a:off x="5857884" y="2643183"/>
            <a:ext cx="1381088" cy="2290768"/>
            <a:chOff x="5643570" y="2643183"/>
            <a:chExt cx="1381088" cy="2290768"/>
          </a:xfrm>
        </p:grpSpPr>
        <p:sp>
          <p:nvSpPr>
            <p:cNvPr id="281" name="Volný tvar 280"/>
            <p:cNvSpPr/>
            <p:nvPr/>
          </p:nvSpPr>
          <p:spPr>
            <a:xfrm>
              <a:off x="5869786" y="2643183"/>
              <a:ext cx="1154872" cy="2290768"/>
            </a:xfrm>
            <a:custGeom>
              <a:avLst/>
              <a:gdLst>
                <a:gd name="connsiteX0" fmla="*/ 138112 w 738187"/>
                <a:gd name="connsiteY0" fmla="*/ 2162175 h 2162175"/>
                <a:gd name="connsiteX1" fmla="*/ 100012 w 738187"/>
                <a:gd name="connsiteY1" fmla="*/ 695325 h 2162175"/>
                <a:gd name="connsiteX2" fmla="*/ 738187 w 738187"/>
                <a:gd name="connsiteY2" fmla="*/ 0 h 2162175"/>
                <a:gd name="connsiteX0" fmla="*/ 197639 w 1154872"/>
                <a:gd name="connsiteY0" fmla="*/ 2162175 h 2162175"/>
                <a:gd name="connsiteX1" fmla="*/ 159539 w 1154872"/>
                <a:gd name="connsiteY1" fmla="*/ 695325 h 2162175"/>
                <a:gd name="connsiteX2" fmla="*/ 1154872 w 1154872"/>
                <a:gd name="connsiteY2" fmla="*/ 0 h 2162175"/>
                <a:gd name="connsiteX0" fmla="*/ 197639 w 1154872"/>
                <a:gd name="connsiteY0" fmla="*/ 2162175 h 2162175"/>
                <a:gd name="connsiteX1" fmla="*/ 159539 w 1154872"/>
                <a:gd name="connsiteY1" fmla="*/ 695325 h 2162175"/>
                <a:gd name="connsiteX2" fmla="*/ 1154872 w 1154872"/>
                <a:gd name="connsiteY2" fmla="*/ 0 h 2162175"/>
              </a:gdLst>
              <a:ahLst/>
              <a:cxnLst>
                <a:cxn ang="0">
                  <a:pos x="connsiteX0" y="connsiteY0"/>
                </a:cxn>
                <a:cxn ang="0">
                  <a:pos x="connsiteX1" y="connsiteY1"/>
                </a:cxn>
                <a:cxn ang="0">
                  <a:pos x="connsiteX2" y="connsiteY2"/>
                </a:cxn>
              </a:cxnLst>
              <a:rect l="l" t="t" r="r" b="b"/>
              <a:pathLst>
                <a:path w="1154872" h="2162175">
                  <a:moveTo>
                    <a:pt x="197639" y="2162175"/>
                  </a:moveTo>
                  <a:cubicBezTo>
                    <a:pt x="128583" y="1608931"/>
                    <a:pt x="0" y="1055688"/>
                    <a:pt x="159539" y="695325"/>
                  </a:cubicBezTo>
                  <a:cubicBezTo>
                    <a:pt x="319078" y="334963"/>
                    <a:pt x="1154872" y="0"/>
                    <a:pt x="1154872" y="0"/>
                  </a:cubicBezTo>
                </a:path>
              </a:pathLst>
            </a:custGeom>
            <a:ln>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282" name="TextovéPole 281"/>
            <p:cNvSpPr txBox="1"/>
            <p:nvPr/>
          </p:nvSpPr>
          <p:spPr>
            <a:xfrm>
              <a:off x="5643570" y="3286124"/>
              <a:ext cx="1285884" cy="923330"/>
            </a:xfrm>
            <a:prstGeom prst="rect">
              <a:avLst/>
            </a:prstGeom>
            <a:noFill/>
          </p:spPr>
          <p:txBody>
            <a:bodyPr wrap="square" rtlCol="0">
              <a:spAutoFit/>
            </a:bodyPr>
            <a:lstStyle/>
            <a:p>
              <a:pPr algn="ctr"/>
              <a:r>
                <a:rPr lang="en-US" dirty="0" smtClean="0">
                  <a:solidFill>
                    <a:srgbClr val="009900"/>
                  </a:solidFill>
                </a:rPr>
                <a:t>Directional</a:t>
              </a:r>
            </a:p>
            <a:p>
              <a:pPr algn="ctr"/>
              <a:r>
                <a:rPr lang="en-US" dirty="0" smtClean="0">
                  <a:solidFill>
                    <a:srgbClr val="009900"/>
                  </a:solidFill>
                </a:rPr>
                <a:t>Cache</a:t>
              </a:r>
            </a:p>
            <a:p>
              <a:pPr algn="ctr"/>
              <a:r>
                <a:rPr lang="en-US" dirty="0" smtClean="0">
                  <a:solidFill>
                    <a:srgbClr val="009900"/>
                  </a:solidFill>
                </a:rPr>
                <a:t>Update</a:t>
              </a:r>
              <a:endParaRPr lang="cs-CZ" dirty="0">
                <a:solidFill>
                  <a:srgbClr val="009900"/>
                </a:solidFill>
              </a:endParaRPr>
            </a:p>
          </p:txBody>
        </p:sp>
      </p:grpSp>
      <p:grpSp>
        <p:nvGrpSpPr>
          <p:cNvPr id="283" name="Skupina 282"/>
          <p:cNvGrpSpPr/>
          <p:nvPr/>
        </p:nvGrpSpPr>
        <p:grpSpPr>
          <a:xfrm>
            <a:off x="3213449" y="5776929"/>
            <a:ext cx="125055" cy="357190"/>
            <a:chOff x="4089755" y="1000108"/>
            <a:chExt cx="125055" cy="357190"/>
          </a:xfrm>
        </p:grpSpPr>
        <p:sp>
          <p:nvSpPr>
            <p:cNvPr id="143" name="Oval 36"/>
            <p:cNvSpPr>
              <a:spLocks noChangeArrowheads="1"/>
            </p:cNvSpPr>
            <p:nvPr/>
          </p:nvSpPr>
          <p:spPr bwMode="auto">
            <a:xfrm>
              <a:off x="4089755" y="128799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6" name="Oval 36"/>
            <p:cNvSpPr>
              <a:spLocks noChangeArrowheads="1"/>
            </p:cNvSpPr>
            <p:nvPr/>
          </p:nvSpPr>
          <p:spPr bwMode="auto">
            <a:xfrm>
              <a:off x="4145510" y="114298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147" name="Oval 36"/>
            <p:cNvSpPr>
              <a:spLocks noChangeArrowheads="1"/>
            </p:cNvSpPr>
            <p:nvPr/>
          </p:nvSpPr>
          <p:spPr bwMode="auto">
            <a:xfrm>
              <a:off x="4089755" y="100010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grpSp>
      <p:grpSp>
        <p:nvGrpSpPr>
          <p:cNvPr id="284" name="Skupina 283"/>
          <p:cNvGrpSpPr/>
          <p:nvPr/>
        </p:nvGrpSpPr>
        <p:grpSpPr>
          <a:xfrm>
            <a:off x="7858148" y="2614607"/>
            <a:ext cx="125055" cy="357190"/>
            <a:chOff x="4089755" y="1000108"/>
            <a:chExt cx="125055" cy="357190"/>
          </a:xfrm>
        </p:grpSpPr>
        <p:sp>
          <p:nvSpPr>
            <p:cNvPr id="285" name="Oval 36"/>
            <p:cNvSpPr>
              <a:spLocks noChangeArrowheads="1"/>
            </p:cNvSpPr>
            <p:nvPr/>
          </p:nvSpPr>
          <p:spPr bwMode="auto">
            <a:xfrm>
              <a:off x="4089755" y="128799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86" name="Oval 36"/>
            <p:cNvSpPr>
              <a:spLocks noChangeArrowheads="1"/>
            </p:cNvSpPr>
            <p:nvPr/>
          </p:nvSpPr>
          <p:spPr bwMode="auto">
            <a:xfrm>
              <a:off x="4145510" y="114298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287" name="Oval 36"/>
            <p:cNvSpPr>
              <a:spLocks noChangeArrowheads="1"/>
            </p:cNvSpPr>
            <p:nvPr/>
          </p:nvSpPr>
          <p:spPr bwMode="auto">
            <a:xfrm>
              <a:off x="4089755" y="100010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grpSp>
      <p:grpSp>
        <p:nvGrpSpPr>
          <p:cNvPr id="294" name="Skupina 293"/>
          <p:cNvGrpSpPr/>
          <p:nvPr/>
        </p:nvGrpSpPr>
        <p:grpSpPr>
          <a:xfrm>
            <a:off x="1843075" y="5199872"/>
            <a:ext cx="3975117" cy="958850"/>
            <a:chOff x="-4756" y="5214937"/>
            <a:chExt cx="3975117" cy="958850"/>
          </a:xfrm>
        </p:grpSpPr>
        <p:graphicFrame>
          <p:nvGraphicFramePr>
            <p:cNvPr id="295" name="Object 46"/>
            <p:cNvGraphicFramePr>
              <a:graphicFrameLocks noChangeAspect="1"/>
            </p:cNvGraphicFramePr>
            <p:nvPr/>
          </p:nvGraphicFramePr>
          <p:xfrm>
            <a:off x="-4756" y="5214937"/>
            <a:ext cx="942975" cy="958850"/>
          </p:xfrm>
          <a:graphic>
            <a:graphicData uri="http://schemas.openxmlformats.org/presentationml/2006/ole">
              <p:oleObj spid="_x0000_s1044" name="Rovnice" r:id="rId13" imgW="596880" imgH="431640" progId="Equation.3">
                <p:embed/>
              </p:oleObj>
            </a:graphicData>
          </a:graphic>
        </p:graphicFrame>
        <p:sp>
          <p:nvSpPr>
            <p:cNvPr id="296" name="Oval 36"/>
            <p:cNvSpPr>
              <a:spLocks noChangeArrowheads="1"/>
            </p:cNvSpPr>
            <p:nvPr/>
          </p:nvSpPr>
          <p:spPr bwMode="auto">
            <a:xfrm>
              <a:off x="2154803" y="5733779"/>
              <a:ext cx="69300" cy="69300"/>
            </a:xfrm>
            <a:prstGeom prst="ellipse">
              <a:avLst/>
            </a:prstGeom>
            <a:solidFill>
              <a:schemeClr val="tx1"/>
            </a:solidFill>
            <a:ln w="9525">
              <a:solidFill>
                <a:schemeClr val="tx1"/>
              </a:solidFill>
              <a:round/>
              <a:headEnd/>
              <a:tailEnd/>
            </a:ln>
          </p:spPr>
          <p:txBody>
            <a:bodyPr wrap="none" anchor="ctr"/>
            <a:lstStyle/>
            <a:p>
              <a:endParaRPr lang="cs-CZ" dirty="0"/>
            </a:p>
          </p:txBody>
        </p:sp>
        <p:graphicFrame>
          <p:nvGraphicFramePr>
            <p:cNvPr id="298" name="Object 46"/>
            <p:cNvGraphicFramePr>
              <a:graphicFrameLocks noChangeAspect="1"/>
            </p:cNvGraphicFramePr>
            <p:nvPr/>
          </p:nvGraphicFramePr>
          <p:xfrm>
            <a:off x="3295673" y="5572903"/>
            <a:ext cx="674688" cy="450850"/>
          </p:xfrm>
          <a:graphic>
            <a:graphicData uri="http://schemas.openxmlformats.org/presentationml/2006/ole">
              <p:oleObj spid="_x0000_s1045" name="Rovnice" r:id="rId14" imgW="317160" imgH="203040" progId="Equation.3">
                <p:embed/>
              </p:oleObj>
            </a:graphicData>
          </a:graphic>
        </p:graphicFrame>
      </p:grpSp>
      <p:graphicFrame>
        <p:nvGraphicFramePr>
          <p:cNvPr id="1046" name="Object 22"/>
          <p:cNvGraphicFramePr>
            <a:graphicFrameLocks noChangeAspect="1"/>
          </p:cNvGraphicFramePr>
          <p:nvPr/>
        </p:nvGraphicFramePr>
        <p:xfrm>
          <a:off x="1847831" y="5386401"/>
          <a:ext cx="280987" cy="563563"/>
        </p:xfrm>
        <a:graphic>
          <a:graphicData uri="http://schemas.openxmlformats.org/presentationml/2006/ole">
            <p:oleObj spid="_x0000_s1046" name="Rovnice" r:id="rId15" imgW="177480" imgH="253800" progId="Equation.3">
              <p:embed/>
            </p:oleObj>
          </a:graphicData>
        </a:graphic>
      </p:graphicFrame>
      <p:sp>
        <p:nvSpPr>
          <p:cNvPr id="149" name="Zástupný symbol pro číslo snímku 148"/>
          <p:cNvSpPr>
            <a:spLocks noGrp="1"/>
          </p:cNvSpPr>
          <p:nvPr>
            <p:ph type="sldNum" sz="quarter" idx="12"/>
          </p:nvPr>
        </p:nvSpPr>
        <p:spPr/>
        <p:txBody>
          <a:bodyPr/>
          <a:lstStyle/>
          <a:p>
            <a:fld id="{990B41CA-569D-40E7-8E58-026C0338B2C8}" type="slidenum">
              <a:rPr lang="en-US" smtClean="0"/>
              <a:pPr/>
              <a:t>6</a:t>
            </a:fld>
            <a:endParaRPr lang="en-US" dirty="0"/>
          </a:p>
        </p:txBody>
      </p:sp>
      <p:sp>
        <p:nvSpPr>
          <p:cNvPr id="152" name="Čárový popisek 2 151"/>
          <p:cNvSpPr/>
          <p:nvPr/>
        </p:nvSpPr>
        <p:spPr>
          <a:xfrm>
            <a:off x="7572396" y="3286124"/>
            <a:ext cx="1285884" cy="714380"/>
          </a:xfrm>
          <a:prstGeom prst="borderCallout2">
            <a:avLst>
              <a:gd name="adj1" fmla="val -269"/>
              <a:gd name="adj2" fmla="val 91373"/>
              <a:gd name="adj3" fmla="val -57101"/>
              <a:gd name="adj4" fmla="val 91818"/>
              <a:gd name="adj5" fmla="val -105629"/>
              <a:gd name="adj6" fmla="val 68590"/>
            </a:avLst>
          </a:pr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Directional Cache</a:t>
            </a:r>
            <a:endParaRPr lang="cs-CZ"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1000"/>
                                        <p:tgtEl>
                                          <p:spTgt spid="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5"/>
                                        </p:tgtEl>
                                        <p:attrNameLst>
                                          <p:attrName>style.visibility</p:attrName>
                                        </p:attrNameLst>
                                      </p:cBhvr>
                                      <p:to>
                                        <p:strVal val="visible"/>
                                      </p:to>
                                    </p:set>
                                    <p:animEffect transition="in" filter="fade">
                                      <p:cBhvr>
                                        <p:cTn id="11" dur="1000"/>
                                        <p:tgtEl>
                                          <p:spTgt spid="2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3"/>
                                        </p:tgtEl>
                                        <p:attrNameLst>
                                          <p:attrName>style.visibility</p:attrName>
                                        </p:attrNameLst>
                                      </p:cBhvr>
                                      <p:to>
                                        <p:strVal val="visible"/>
                                      </p:to>
                                    </p:set>
                                    <p:animEffect transition="in" filter="wipe(down)">
                                      <p:cBhvr>
                                        <p:cTn id="16" dur="1000"/>
                                        <p:tgtEl>
                                          <p:spTgt spid="2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5"/>
                                        </p:tgtEl>
                                        <p:attrNameLst>
                                          <p:attrName>style.visibility</p:attrName>
                                        </p:attrNameLst>
                                      </p:cBhvr>
                                      <p:to>
                                        <p:strVal val="visible"/>
                                      </p:to>
                                    </p:set>
                                    <p:animEffect transition="in" filter="wipe(up)">
                                      <p:cBhvr>
                                        <p:cTn id="21" dur="1000"/>
                                        <p:tgtEl>
                                          <p:spTgt spid="23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3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35"/>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par>
                          <p:cTn id="33" fill="hold">
                            <p:stCondLst>
                              <p:cond delay="0"/>
                            </p:stCondLst>
                            <p:childTnLst>
                              <p:par>
                                <p:cTn id="34" presetID="22" presetClass="entr" presetSubtype="4" fill="hold" nodeType="afterEffect">
                                  <p:stCondLst>
                                    <p:cond delay="0"/>
                                  </p:stCondLst>
                                  <p:childTnLst>
                                    <p:set>
                                      <p:cBhvr>
                                        <p:cTn id="35" dur="1" fill="hold">
                                          <p:stCondLst>
                                            <p:cond delay="0"/>
                                          </p:stCondLst>
                                        </p:cTn>
                                        <p:tgtEl>
                                          <p:spTgt spid="148"/>
                                        </p:tgtEl>
                                        <p:attrNameLst>
                                          <p:attrName>style.visibility</p:attrName>
                                        </p:attrNameLst>
                                      </p:cBhvr>
                                      <p:to>
                                        <p:strVal val="visible"/>
                                      </p:to>
                                    </p:set>
                                    <p:animEffect transition="in" filter="wipe(down)">
                                      <p:cBhvr>
                                        <p:cTn id="36" dur="1000"/>
                                        <p:tgtEl>
                                          <p:spTgt spid="1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1000"/>
                                        <p:tgtEl>
                                          <p:spTgt spid="150"/>
                                        </p:tgtEl>
                                      </p:cBhvr>
                                    </p:animEffect>
                                  </p:childTnLst>
                                </p:cTn>
                              </p:par>
                              <p:par>
                                <p:cTn id="42" presetID="10" presetClass="entr" presetSubtype="0" fill="hold" nodeType="with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fade">
                                      <p:cBhvr>
                                        <p:cTn id="44" dur="1000"/>
                                        <p:tgtEl>
                                          <p:spTgt spid="15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4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0"/>
                                        </p:tgtEl>
                                        <p:attrNameLst>
                                          <p:attrName>style.visibility</p:attrName>
                                        </p:attrNameLst>
                                      </p:cBhvr>
                                      <p:to>
                                        <p:strVal val="hidden"/>
                                      </p:to>
                                    </p:set>
                                  </p:childTnLst>
                                </p:cTn>
                              </p:par>
                              <p:par>
                                <p:cTn id="53" presetID="22" presetClass="entr" presetSubtype="8" fill="hold" nodeType="withEffect">
                                  <p:stCondLst>
                                    <p:cond delay="0"/>
                                  </p:stCondLst>
                                  <p:childTnLst>
                                    <p:set>
                                      <p:cBhvr>
                                        <p:cTn id="54" dur="1" fill="hold">
                                          <p:stCondLst>
                                            <p:cond delay="0"/>
                                          </p:stCondLst>
                                        </p:cTn>
                                        <p:tgtEl>
                                          <p:spTgt spid="279"/>
                                        </p:tgtEl>
                                        <p:attrNameLst>
                                          <p:attrName>style.visibility</p:attrName>
                                        </p:attrNameLst>
                                      </p:cBhvr>
                                      <p:to>
                                        <p:strVal val="visible"/>
                                      </p:to>
                                    </p:set>
                                    <p:animEffect transition="in" filter="wipe(left)">
                                      <p:cBhvr>
                                        <p:cTn id="55" dur="1000"/>
                                        <p:tgtEl>
                                          <p:spTgt spid="279"/>
                                        </p:tgtEl>
                                      </p:cBhvr>
                                    </p:animEffect>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3"/>
                                        </p:tgtEl>
                                        <p:attrNameLst>
                                          <p:attrName>style.visibility</p:attrName>
                                        </p:attrNameLst>
                                      </p:cBhvr>
                                      <p:to>
                                        <p:strVal val="visible"/>
                                      </p:to>
                                    </p:set>
                                    <p:animEffect transition="in" filter="fade">
                                      <p:cBhvr>
                                        <p:cTn id="63" dur="1000"/>
                                        <p:tgtEl>
                                          <p:spTgt spid="243"/>
                                        </p:tgtEl>
                                      </p:cBhvr>
                                    </p:animEffect>
                                  </p:childTnLst>
                                </p:cTn>
                              </p:par>
                              <p:par>
                                <p:cTn id="64" presetID="1" presetClass="entr" presetSubtype="0" fill="hold" nodeType="withEffect">
                                  <p:stCondLst>
                                    <p:cond delay="0"/>
                                  </p:stCondLst>
                                  <p:childTnLst>
                                    <p:set>
                                      <p:cBhvr>
                                        <p:cTn id="65" dur="1" fill="hold">
                                          <p:stCondLst>
                                            <p:cond delay="0"/>
                                          </p:stCondLst>
                                        </p:cTn>
                                        <p:tgtEl>
                                          <p:spTgt spid="222"/>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27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44"/>
                                        </p:tgtEl>
                                        <p:attrNameLst>
                                          <p:attrName>style.visibility</p:attrName>
                                        </p:attrNameLst>
                                      </p:cBhvr>
                                      <p:to>
                                        <p:strVal val="visible"/>
                                      </p:to>
                                    </p:set>
                                  </p:childTnLst>
                                </p:cTn>
                              </p:par>
                              <p:par>
                                <p:cTn id="72" presetID="0" presetClass="path" presetSubtype="0" accel="50000" decel="50000" fill="hold" nodeType="withEffect">
                                  <p:stCondLst>
                                    <p:cond delay="0"/>
                                  </p:stCondLst>
                                  <p:childTnLst>
                                    <p:animMotion origin="layout" path="M -3.61111E-6 0.00787 C 0.08941 0.05787 0.17917 0.10833 0.21667 0.10463 C 0.25434 0.10116 0.2448 0.05787 0.22483 -0.01366 C 0.20486 -0.08542 0.1125 -0.28079 0.09636 -0.32546 " pathEditMode="relative" rAng="0" ptsTypes="aaaA">
                                      <p:cBhvr>
                                        <p:cTn id="73" dur="2000" fill="hold"/>
                                        <p:tgtEl>
                                          <p:spTgt spid="244"/>
                                        </p:tgtEl>
                                        <p:attrNameLst>
                                          <p:attrName>ppt_x</p:attrName>
                                          <p:attrName>ppt_y</p:attrName>
                                        </p:attrNameLst>
                                      </p:cBhvr>
                                      <p:rCtr x="127" y="-116"/>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4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70"/>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5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4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71"/>
                                        </p:tgtEl>
                                        <p:attrNameLst>
                                          <p:attrName>style.visibility</p:attrName>
                                        </p:attrNameLst>
                                      </p:cBhvr>
                                      <p:to>
                                        <p:strVal val="hidden"/>
                                      </p:to>
                                    </p:set>
                                  </p:childTnLst>
                                </p:cTn>
                              </p:par>
                            </p:childTnLst>
                          </p:cTn>
                        </p:par>
                        <p:par>
                          <p:cTn id="86" fill="hold">
                            <p:stCondLst>
                              <p:cond delay="0"/>
                            </p:stCondLst>
                            <p:childTnLst>
                              <p:par>
                                <p:cTn id="87" presetID="22" presetClass="entr" presetSubtype="1"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up)">
                                      <p:cBhvr>
                                        <p:cTn id="89" dur="1000"/>
                                        <p:tgtEl>
                                          <p:spTgt spid="77"/>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57"/>
                                        </p:tgtEl>
                                        <p:attrNameLst>
                                          <p:attrName>style.visibility</p:attrName>
                                        </p:attrNameLst>
                                      </p:cBhvr>
                                      <p:to>
                                        <p:strVal val="visible"/>
                                      </p:to>
                                    </p:set>
                                    <p:animEffect transition="in" filter="wipe(down)">
                                      <p:cBhvr>
                                        <p:cTn id="98" dur="1000"/>
                                        <p:tgtEl>
                                          <p:spTgt spid="257"/>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58"/>
                                        </p:tgtEl>
                                        <p:attrNameLst>
                                          <p:attrName>style.visibility</p:attrName>
                                        </p:attrNameLst>
                                      </p:cBhvr>
                                      <p:to>
                                        <p:strVal val="visible"/>
                                      </p:to>
                                    </p:set>
                                  </p:childTnLst>
                                </p:cTn>
                              </p:par>
                              <p:par>
                                <p:cTn id="105" presetID="0" presetClass="path" presetSubtype="0" accel="50000" decel="50000" fill="hold" nodeType="withEffect">
                                  <p:stCondLst>
                                    <p:cond delay="0"/>
                                  </p:stCondLst>
                                  <p:childTnLst>
                                    <p:animMotion origin="layout" path="M 3.33333E-6 3.7037E-6 C -0.04827 0.00439 -0.09566 0.00995 -0.13629 0.07523 C -0.17657 0.14097 -0.18316 0.32963 -0.24427 0.39328 C -0.30539 0.45694 -0.44966 0.44398 -0.50365 0.45717 " pathEditMode="relative" rAng="0" ptsTypes="aaaa">
                                      <p:cBhvr>
                                        <p:cTn id="106" dur="2000" fill="hold"/>
                                        <p:tgtEl>
                                          <p:spTgt spid="258"/>
                                        </p:tgtEl>
                                        <p:attrNameLst>
                                          <p:attrName>ppt_x</p:attrName>
                                          <p:attrName>ppt_y</p:attrName>
                                        </p:attrNameLst>
                                      </p:cBhvr>
                                      <p:rCtr x="-252" y="228"/>
                                    </p:animMotion>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25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7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75"/>
                                        </p:tgtEl>
                                        <p:attrNameLst>
                                          <p:attrName>style.visibility</p:attrName>
                                        </p:attrNameLst>
                                      </p:cBhvr>
                                      <p:to>
                                        <p:strVal val="visible"/>
                                      </p:to>
                                    </p:set>
                                  </p:childTnLst>
                                </p:cTn>
                              </p:par>
                              <p:par>
                                <p:cTn id="115" presetID="22" presetClass="entr" presetSubtype="4" fill="hold" nodeType="withEffect">
                                  <p:stCondLst>
                                    <p:cond delay="0"/>
                                  </p:stCondLst>
                                  <p:childTnLst>
                                    <p:set>
                                      <p:cBhvr>
                                        <p:cTn id="116" dur="1" fill="hold">
                                          <p:stCondLst>
                                            <p:cond delay="0"/>
                                          </p:stCondLst>
                                        </p:cTn>
                                        <p:tgtEl>
                                          <p:spTgt spid="278"/>
                                        </p:tgtEl>
                                        <p:attrNameLst>
                                          <p:attrName>style.visibility</p:attrName>
                                        </p:attrNameLst>
                                      </p:cBhvr>
                                      <p:to>
                                        <p:strVal val="visible"/>
                                      </p:to>
                                    </p:set>
                                    <p:animEffect transition="in" filter="wipe(down)">
                                      <p:cBhvr>
                                        <p:cTn id="117" dur="1000"/>
                                        <p:tgtEl>
                                          <p:spTgt spid="27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288"/>
                                        </p:tgtEl>
                                        <p:attrNameLst>
                                          <p:attrName>style.visibility</p:attrName>
                                        </p:attrNameLst>
                                      </p:cBhvr>
                                      <p:to>
                                        <p:strVal val="visible"/>
                                      </p:to>
                                    </p:set>
                                    <p:animEffect transition="in" filter="wipe(down)">
                                      <p:cBhvr>
                                        <p:cTn id="122" dur="1000"/>
                                        <p:tgtEl>
                                          <p:spTgt spid="288"/>
                                        </p:tgtEl>
                                      </p:cBhvr>
                                    </p:animEffect>
                                  </p:childTnLst>
                                </p:cTn>
                              </p:par>
                            </p:childTnLst>
                          </p:cTn>
                        </p:par>
                        <p:par>
                          <p:cTn id="123" fill="hold">
                            <p:stCondLst>
                              <p:cond delay="1000"/>
                            </p:stCondLst>
                            <p:childTnLst>
                              <p:par>
                                <p:cTn id="124" presetID="1" presetClass="entr" presetSubtype="0" fill="hold" nodeType="afterEffect">
                                  <p:stCondLst>
                                    <p:cond delay="0"/>
                                  </p:stCondLst>
                                  <p:childTnLst>
                                    <p:set>
                                      <p:cBhvr>
                                        <p:cTn id="125" dur="1" fill="hold">
                                          <p:stCondLst>
                                            <p:cond delay="0"/>
                                          </p:stCondLst>
                                        </p:cTn>
                                        <p:tgtEl>
                                          <p:spTgt spid="284"/>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83"/>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278"/>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88"/>
                                        </p:tgtEl>
                                        <p:attrNameLst>
                                          <p:attrName>style.visibility</p:attrName>
                                        </p:attrNameLst>
                                      </p:cBhvr>
                                      <p:to>
                                        <p:strVal val="hidden"/>
                                      </p:to>
                                    </p:set>
                                  </p:childTnLst>
                                </p:cTn>
                              </p:par>
                            </p:childTnLst>
                          </p:cTn>
                        </p:par>
                        <p:par>
                          <p:cTn id="134" fill="hold">
                            <p:stCondLst>
                              <p:cond delay="0"/>
                            </p:stCondLst>
                            <p:childTnLst>
                              <p:par>
                                <p:cTn id="135" presetID="10" presetClass="entr" presetSubtype="0" fill="hold" nodeType="afterEffect">
                                  <p:stCondLst>
                                    <p:cond delay="0"/>
                                  </p:stCondLst>
                                  <p:childTnLst>
                                    <p:set>
                                      <p:cBhvr>
                                        <p:cTn id="136" dur="1" fill="hold">
                                          <p:stCondLst>
                                            <p:cond delay="0"/>
                                          </p:stCondLst>
                                        </p:cTn>
                                        <p:tgtEl>
                                          <p:spTgt spid="294"/>
                                        </p:tgtEl>
                                        <p:attrNameLst>
                                          <p:attrName>style.visibility</p:attrName>
                                        </p:attrNameLst>
                                      </p:cBhvr>
                                      <p:to>
                                        <p:strVal val="visible"/>
                                      </p:to>
                                    </p:set>
                                    <p:animEffect transition="in" filter="fade">
                                      <p:cBhvr>
                                        <p:cTn id="137" dur="1000"/>
                                        <p:tgtEl>
                                          <p:spTgt spid="294"/>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1046"/>
                                        </p:tgtEl>
                                        <p:attrNameLst>
                                          <p:attrName>style.visibility</p:attrName>
                                        </p:attrNameLst>
                                      </p:cBhvr>
                                      <p:to>
                                        <p:strVal val="visible"/>
                                      </p:to>
                                    </p:set>
                                  </p:childTnLst>
                                </p:cTn>
                              </p:par>
                              <p:par>
                                <p:cTn id="142" presetID="0" presetClass="path" presetSubtype="0" accel="50000" decel="50000" fill="hold" nodeType="withEffect">
                                  <p:stCondLst>
                                    <p:cond delay="0"/>
                                  </p:stCondLst>
                                  <p:childTnLst>
                                    <p:animMotion origin="layout" path="M 5E-6 1.85185E-6 C 0.12171 0.075 0.24341 0.15 0.23004 0.09444 C 0.21668 0.03889 -0.06945 -0.30834 -0.08004 -0.33334 " pathEditMode="relative" ptsTypes="aaA">
                                      <p:cBhvr>
                                        <p:cTn id="143" dur="2000" fill="hold"/>
                                        <p:tgtEl>
                                          <p:spTgt spid="10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236" grpId="0"/>
      <p:bldP spid="236" grpId="1"/>
      <p:bldP spid="70" grpId="0" animBg="1"/>
      <p:bldP spid="70" grpId="1" animBg="1"/>
      <p:bldP spid="150" grpId="0"/>
      <p:bldP spid="150" grpId="1"/>
      <p:bldP spid="77" grpId="0" animBg="1"/>
      <p:bldP spid="272" grpId="0"/>
      <p:bldP spid="272" grpId="1"/>
      <p:bldP spid="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Structure of the Two Caches</a:t>
            </a:r>
            <a:endParaRPr lang="cs-CZ" dirty="0"/>
          </a:p>
        </p:txBody>
      </p:sp>
      <p:sp>
        <p:nvSpPr>
          <p:cNvPr id="4" name="Zástupný symbol pro číslo snímku 3"/>
          <p:cNvSpPr>
            <a:spLocks noGrp="1"/>
          </p:cNvSpPr>
          <p:nvPr>
            <p:ph type="sldNum" sz="quarter" idx="12"/>
          </p:nvPr>
        </p:nvSpPr>
        <p:spPr/>
        <p:txBody>
          <a:bodyPr/>
          <a:lstStyle/>
          <a:p>
            <a:fld id="{990B41CA-569D-40E7-8E58-026C0338B2C8}" type="slidenum">
              <a:rPr lang="en-US" smtClean="0"/>
              <a:pPr/>
              <a:t>7</a:t>
            </a:fld>
            <a:endParaRPr lang="en-US" dirty="0"/>
          </a:p>
        </p:txBody>
      </p:sp>
      <p:sp>
        <p:nvSpPr>
          <p:cNvPr id="6" name="Obdélník 5"/>
          <p:cNvSpPr/>
          <p:nvPr/>
        </p:nvSpPr>
        <p:spPr>
          <a:xfrm>
            <a:off x="5695958" y="1214422"/>
            <a:ext cx="3000396" cy="3000396"/>
          </a:xfrm>
          <a:prstGeom prst="rect">
            <a:avLst/>
          </a:prstGeom>
          <a:blipFill>
            <a:blip r:embed="rId4">
              <a:alphaModFix amt="50000"/>
            </a:blip>
            <a:tile tx="0" ty="0" sx="100000" sy="100000" flip="none" algn="tl"/>
          </a:bli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 name="Přímá spojovací čára 7"/>
          <p:cNvCxnSpPr>
            <a:stCxn id="6" idx="0"/>
            <a:endCxn id="6" idx="2"/>
          </p:cNvCxnSpPr>
          <p:nvPr/>
        </p:nvCxnSpPr>
        <p:spPr>
          <a:xfrm rot="16200000" flipH="1">
            <a:off x="5695958" y="2714620"/>
            <a:ext cx="300039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a:stCxn id="6" idx="1"/>
            <a:endCxn id="6" idx="3"/>
          </p:cNvCxnSpPr>
          <p:nvPr/>
        </p:nvCxnSpPr>
        <p:spPr>
          <a:xfrm rot="10800000" flipH="1">
            <a:off x="5695958" y="2714620"/>
            <a:ext cx="300039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5695958" y="1970077"/>
            <a:ext cx="150019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rot="5400000" flipH="1" flipV="1">
            <a:off x="5699133" y="1964521"/>
            <a:ext cx="150019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Skupina 22"/>
          <p:cNvGrpSpPr/>
          <p:nvPr/>
        </p:nvGrpSpPr>
        <p:grpSpPr>
          <a:xfrm>
            <a:off x="6838966" y="1643050"/>
            <a:ext cx="1947876" cy="1947876"/>
            <a:chOff x="6786578" y="2233604"/>
            <a:chExt cx="1857388" cy="1857388"/>
          </a:xfrm>
          <a:solidFill>
            <a:srgbClr val="0070C0">
              <a:alpha val="40000"/>
            </a:srgbClr>
          </a:solidFill>
        </p:grpSpPr>
        <p:sp>
          <p:nvSpPr>
            <p:cNvPr id="18" name="Elipsa 17"/>
            <p:cNvSpPr/>
            <p:nvPr/>
          </p:nvSpPr>
          <p:spPr>
            <a:xfrm>
              <a:off x="6786578" y="2233604"/>
              <a:ext cx="1857388" cy="1857388"/>
            </a:xfrm>
            <a:prstGeom prst="ellipse">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Elipsa 14"/>
            <p:cNvSpPr/>
            <p:nvPr/>
          </p:nvSpPr>
          <p:spPr>
            <a:xfrm>
              <a:off x="7692413" y="3139439"/>
              <a:ext cx="45719" cy="45719"/>
            </a:xfrm>
            <a:prstGeom prst="ellipse">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24" name="Skupina 23"/>
          <p:cNvGrpSpPr/>
          <p:nvPr/>
        </p:nvGrpSpPr>
        <p:grpSpPr>
          <a:xfrm>
            <a:off x="6338900" y="1285860"/>
            <a:ext cx="928694" cy="928694"/>
            <a:chOff x="6286512" y="1357298"/>
            <a:chExt cx="857256" cy="857256"/>
          </a:xfrm>
          <a:solidFill>
            <a:srgbClr val="92D050">
              <a:alpha val="40000"/>
            </a:srgbClr>
          </a:solidFill>
        </p:grpSpPr>
        <p:sp>
          <p:nvSpPr>
            <p:cNvPr id="20" name="Elipsa 19"/>
            <p:cNvSpPr/>
            <p:nvPr/>
          </p:nvSpPr>
          <p:spPr>
            <a:xfrm>
              <a:off x="6286512" y="1357298"/>
              <a:ext cx="857256" cy="857256"/>
            </a:xfrm>
            <a:prstGeom prst="ellipse">
              <a:avLst/>
            </a:prstGeom>
            <a:gr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Elipsa 18"/>
            <p:cNvSpPr/>
            <p:nvPr/>
          </p:nvSpPr>
          <p:spPr>
            <a:xfrm>
              <a:off x="6692281" y="1763067"/>
              <a:ext cx="45719" cy="45719"/>
            </a:xfrm>
            <a:prstGeom prst="ellipse">
              <a:avLst/>
            </a:prstGeom>
            <a:gr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25" name="Skupina 24"/>
          <p:cNvGrpSpPr/>
          <p:nvPr/>
        </p:nvGrpSpPr>
        <p:grpSpPr>
          <a:xfrm>
            <a:off x="5748346" y="2338380"/>
            <a:ext cx="661992" cy="661992"/>
            <a:chOff x="5895984" y="2519356"/>
            <a:chExt cx="571504" cy="571504"/>
          </a:xfrm>
          <a:solidFill>
            <a:srgbClr val="FF0000">
              <a:alpha val="40000"/>
            </a:srgbClr>
          </a:solidFill>
        </p:grpSpPr>
        <p:sp>
          <p:nvSpPr>
            <p:cNvPr id="22" name="Elipsa 21"/>
            <p:cNvSpPr/>
            <p:nvPr/>
          </p:nvSpPr>
          <p:spPr>
            <a:xfrm>
              <a:off x="5895984" y="2519356"/>
              <a:ext cx="571504" cy="571504"/>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1" name="Elipsa 20"/>
            <p:cNvSpPr/>
            <p:nvPr/>
          </p:nvSpPr>
          <p:spPr>
            <a:xfrm>
              <a:off x="6158877" y="2782249"/>
              <a:ext cx="45719" cy="45719"/>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26" name="Skupina 25"/>
          <p:cNvGrpSpPr/>
          <p:nvPr/>
        </p:nvGrpSpPr>
        <p:grpSpPr>
          <a:xfrm>
            <a:off x="6284784" y="4642652"/>
            <a:ext cx="2001992" cy="2001992"/>
            <a:chOff x="5856157" y="4071942"/>
            <a:chExt cx="2001992" cy="2001992"/>
          </a:xfrm>
        </p:grpSpPr>
        <p:sp>
          <p:nvSpPr>
            <p:cNvPr id="27" name="Rectangle 33"/>
            <p:cNvSpPr>
              <a:spLocks noChangeArrowheads="1"/>
            </p:cNvSpPr>
            <p:nvPr/>
          </p:nvSpPr>
          <p:spPr bwMode="auto">
            <a:xfrm>
              <a:off x="5856157" y="4071942"/>
              <a:ext cx="2001992" cy="2001992"/>
            </a:xfrm>
            <a:prstGeom prst="rect">
              <a:avLst/>
            </a:prstGeom>
            <a:solidFill>
              <a:srgbClr val="FF0000">
                <a:alpha val="40000"/>
              </a:srgbClr>
            </a:solidFill>
            <a:ln w="44450">
              <a:solidFill>
                <a:srgbClr val="FF0000"/>
              </a:solidFill>
              <a:miter lim="800000"/>
              <a:headEnd/>
              <a:tailEnd/>
            </a:ln>
          </p:spPr>
          <p:txBody>
            <a:bodyPr wrap="none" anchor="ctr"/>
            <a:lstStyle/>
            <a:p>
              <a:endParaRPr lang="cs-CZ" dirty="0">
                <a:solidFill>
                  <a:schemeClr val="bg1"/>
                </a:solidFill>
              </a:endParaRPr>
            </a:p>
          </p:txBody>
        </p:sp>
        <p:sp>
          <p:nvSpPr>
            <p:cNvPr id="28" name="Oval 36"/>
            <p:cNvSpPr>
              <a:spLocks noChangeArrowheads="1"/>
            </p:cNvSpPr>
            <p:nvPr/>
          </p:nvSpPr>
          <p:spPr bwMode="auto">
            <a:xfrm>
              <a:off x="6145467" y="5448310"/>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29" name="Oval 36"/>
            <p:cNvSpPr>
              <a:spLocks noChangeArrowheads="1"/>
            </p:cNvSpPr>
            <p:nvPr/>
          </p:nvSpPr>
          <p:spPr bwMode="auto">
            <a:xfrm>
              <a:off x="6468183" y="5715240"/>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0" name="Oval 36"/>
            <p:cNvSpPr>
              <a:spLocks noChangeArrowheads="1"/>
            </p:cNvSpPr>
            <p:nvPr/>
          </p:nvSpPr>
          <p:spPr bwMode="auto">
            <a:xfrm>
              <a:off x="6217933" y="5698558"/>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1" name="Oval 36"/>
            <p:cNvSpPr>
              <a:spLocks noChangeArrowheads="1"/>
            </p:cNvSpPr>
            <p:nvPr/>
          </p:nvSpPr>
          <p:spPr bwMode="auto">
            <a:xfrm>
              <a:off x="6518234" y="4572438"/>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2" name="Oval 36"/>
            <p:cNvSpPr>
              <a:spLocks noChangeArrowheads="1"/>
            </p:cNvSpPr>
            <p:nvPr/>
          </p:nvSpPr>
          <p:spPr bwMode="auto">
            <a:xfrm>
              <a:off x="7441057" y="4447314"/>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3" name="Oval 36"/>
            <p:cNvSpPr>
              <a:spLocks noChangeArrowheads="1"/>
            </p:cNvSpPr>
            <p:nvPr/>
          </p:nvSpPr>
          <p:spPr bwMode="auto">
            <a:xfrm>
              <a:off x="7093805" y="5573434"/>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4" name="Oval 36"/>
            <p:cNvSpPr>
              <a:spLocks noChangeArrowheads="1"/>
            </p:cNvSpPr>
            <p:nvPr/>
          </p:nvSpPr>
          <p:spPr bwMode="auto">
            <a:xfrm>
              <a:off x="6520841" y="5348652"/>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5" name="Oval 36"/>
            <p:cNvSpPr>
              <a:spLocks noChangeArrowheads="1"/>
            </p:cNvSpPr>
            <p:nvPr/>
          </p:nvSpPr>
          <p:spPr bwMode="auto">
            <a:xfrm>
              <a:off x="7344053" y="5072936"/>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6" name="Oval 36"/>
            <p:cNvSpPr>
              <a:spLocks noChangeArrowheads="1"/>
            </p:cNvSpPr>
            <p:nvPr/>
          </p:nvSpPr>
          <p:spPr bwMode="auto">
            <a:xfrm>
              <a:off x="6231529" y="5198060"/>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7" name="Oval 36"/>
            <p:cNvSpPr>
              <a:spLocks noChangeArrowheads="1"/>
            </p:cNvSpPr>
            <p:nvPr/>
          </p:nvSpPr>
          <p:spPr bwMode="auto">
            <a:xfrm>
              <a:off x="6606903" y="5573434"/>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sp>
          <p:nvSpPr>
            <p:cNvPr id="38" name="Oval 36"/>
            <p:cNvSpPr>
              <a:spLocks noChangeArrowheads="1"/>
            </p:cNvSpPr>
            <p:nvPr/>
          </p:nvSpPr>
          <p:spPr bwMode="auto">
            <a:xfrm>
              <a:off x="6356653" y="5506903"/>
              <a:ext cx="138720" cy="138720"/>
            </a:xfrm>
            <a:prstGeom prst="ellipse">
              <a:avLst/>
            </a:prstGeom>
            <a:solidFill>
              <a:srgbClr val="FF0000"/>
            </a:solidFill>
            <a:ln w="44450">
              <a:solidFill>
                <a:srgbClr val="FF0000"/>
              </a:solidFill>
              <a:round/>
              <a:headEnd/>
              <a:tailEnd/>
            </a:ln>
          </p:spPr>
          <p:txBody>
            <a:bodyPr wrap="none" anchor="ctr"/>
            <a:lstStyle/>
            <a:p>
              <a:endParaRPr lang="cs-CZ" dirty="0"/>
            </a:p>
          </p:txBody>
        </p:sp>
      </p:grpSp>
      <p:grpSp>
        <p:nvGrpSpPr>
          <p:cNvPr id="39" name="Skupina 38"/>
          <p:cNvGrpSpPr/>
          <p:nvPr/>
        </p:nvGrpSpPr>
        <p:grpSpPr>
          <a:xfrm>
            <a:off x="6300800" y="4643446"/>
            <a:ext cx="1985976" cy="2001992"/>
            <a:chOff x="4643439" y="4072736"/>
            <a:chExt cx="1985976" cy="2001992"/>
          </a:xfrm>
        </p:grpSpPr>
        <p:cxnSp>
          <p:nvCxnSpPr>
            <p:cNvPr id="40" name="Přímá spojovací čára 39"/>
            <p:cNvCxnSpPr/>
            <p:nvPr/>
          </p:nvCxnSpPr>
          <p:spPr>
            <a:xfrm rot="5400000">
              <a:off x="4325789" y="5072842"/>
              <a:ext cx="2001992" cy="1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Přímá spojovací čára 40"/>
            <p:cNvCxnSpPr/>
            <p:nvPr/>
          </p:nvCxnSpPr>
          <p:spPr>
            <a:xfrm>
              <a:off x="5319652" y="5111088"/>
              <a:ext cx="1309763" cy="35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Přímá spojovací čára 41"/>
            <p:cNvCxnSpPr/>
            <p:nvPr/>
          </p:nvCxnSpPr>
          <p:spPr>
            <a:xfrm rot="10800000">
              <a:off x="4643439" y="5593360"/>
              <a:ext cx="690449" cy="1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Přímá spojovací čára 42"/>
            <p:cNvCxnSpPr/>
            <p:nvPr/>
          </p:nvCxnSpPr>
          <p:spPr>
            <a:xfrm rot="5400000" flipH="1" flipV="1">
              <a:off x="4363160" y="4832603"/>
              <a:ext cx="1521514" cy="1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Přímá spojovací čára 43"/>
            <p:cNvCxnSpPr/>
            <p:nvPr/>
          </p:nvCxnSpPr>
          <p:spPr>
            <a:xfrm rot="5400000">
              <a:off x="5444236" y="5593360"/>
              <a:ext cx="960956" cy="1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Přímá spojovací čára 44"/>
            <p:cNvCxnSpPr/>
            <p:nvPr/>
          </p:nvCxnSpPr>
          <p:spPr>
            <a:xfrm rot="10800000">
              <a:off x="5333888" y="5673343"/>
              <a:ext cx="590826" cy="187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ovéPole 45"/>
          <p:cNvSpPr txBox="1"/>
          <p:nvPr/>
        </p:nvSpPr>
        <p:spPr>
          <a:xfrm>
            <a:off x="4071934" y="4929198"/>
            <a:ext cx="2214577" cy="1569660"/>
          </a:xfrm>
          <a:prstGeom prst="rect">
            <a:avLst/>
          </a:prstGeom>
          <a:noFill/>
        </p:spPr>
        <p:txBody>
          <a:bodyPr wrap="square" rtlCol="0">
            <a:spAutoFit/>
          </a:bodyPr>
          <a:lstStyle/>
          <a:p>
            <a:pPr algn="ctr"/>
            <a:r>
              <a:rPr lang="en-US" sz="3200" dirty="0" smtClean="0"/>
              <a:t>kD-tree</a:t>
            </a:r>
          </a:p>
          <a:p>
            <a:pPr algn="ctr"/>
            <a:r>
              <a:rPr lang="en-US" sz="3200" dirty="0" smtClean="0"/>
              <a:t>(directional cache)</a:t>
            </a:r>
            <a:endParaRPr lang="cs-CZ" sz="3200" dirty="0"/>
          </a:p>
        </p:txBody>
      </p:sp>
      <p:sp>
        <p:nvSpPr>
          <p:cNvPr id="52" name="TextovéPole 51"/>
          <p:cNvSpPr txBox="1"/>
          <p:nvPr/>
        </p:nvSpPr>
        <p:spPr>
          <a:xfrm>
            <a:off x="4071934" y="1928802"/>
            <a:ext cx="1571636" cy="1569660"/>
          </a:xfrm>
          <a:prstGeom prst="rect">
            <a:avLst/>
          </a:prstGeom>
          <a:noFill/>
        </p:spPr>
        <p:txBody>
          <a:bodyPr wrap="square" rtlCol="0">
            <a:spAutoFit/>
          </a:bodyPr>
          <a:lstStyle/>
          <a:p>
            <a:pPr algn="ctr"/>
            <a:r>
              <a:rPr lang="en-US" sz="3200" dirty="0" smtClean="0"/>
              <a:t>Octree (spatial cache)</a:t>
            </a:r>
          </a:p>
        </p:txBody>
      </p:sp>
      <p:sp>
        <p:nvSpPr>
          <p:cNvPr id="57" name="Text Box 30"/>
          <p:cNvSpPr txBox="1">
            <a:spLocks noChangeArrowheads="1"/>
          </p:cNvSpPr>
          <p:nvPr/>
        </p:nvSpPr>
        <p:spPr bwMode="auto">
          <a:xfrm>
            <a:off x="1000100" y="974695"/>
            <a:ext cx="2000264" cy="954107"/>
          </a:xfrm>
          <a:prstGeom prst="rect">
            <a:avLst/>
          </a:prstGeom>
          <a:noFill/>
          <a:ln w="9525">
            <a:noFill/>
            <a:miter lim="800000"/>
            <a:headEnd/>
            <a:tailEnd/>
          </a:ln>
        </p:spPr>
        <p:txBody>
          <a:bodyPr wrap="square">
            <a:spAutoFit/>
          </a:bodyPr>
          <a:lstStyle/>
          <a:p>
            <a:pPr algn="ctr"/>
            <a:r>
              <a:rPr lang="en-US" sz="2800" dirty="0" smtClean="0"/>
              <a:t>Spatial</a:t>
            </a:r>
            <a:endParaRPr lang="en-US" sz="2800" dirty="0"/>
          </a:p>
          <a:p>
            <a:pPr algn="ctr"/>
            <a:r>
              <a:rPr lang="en-US" sz="2800" dirty="0"/>
              <a:t>Cache</a:t>
            </a:r>
            <a:endParaRPr lang="cs-CZ" sz="2800" dirty="0"/>
          </a:p>
        </p:txBody>
      </p:sp>
      <p:sp>
        <p:nvSpPr>
          <p:cNvPr id="58" name="Rectangle 32"/>
          <p:cNvSpPr>
            <a:spLocks noChangeArrowheads="1"/>
          </p:cNvSpPr>
          <p:nvPr/>
        </p:nvSpPr>
        <p:spPr bwMode="auto">
          <a:xfrm>
            <a:off x="1214414" y="1857364"/>
            <a:ext cx="1571636" cy="4714908"/>
          </a:xfrm>
          <a:prstGeom prst="rect">
            <a:avLst/>
          </a:prstGeom>
          <a:blipFill dpi="0" rotWithShape="1">
            <a:blip r:embed="rId4">
              <a:alphaModFix amt="50000"/>
            </a:blip>
            <a:srcRect/>
            <a:tile tx="0" ty="0" sx="100000" sy="100000" flip="none" algn="tl"/>
          </a:blipFill>
          <a:ln w="31750">
            <a:solidFill>
              <a:schemeClr val="tx1"/>
            </a:solidFill>
            <a:miter lim="800000"/>
            <a:headEnd/>
            <a:tailEnd/>
          </a:ln>
        </p:spPr>
        <p:txBody>
          <a:bodyPr wrap="none" anchor="ctr"/>
          <a:lstStyle/>
          <a:p>
            <a:endParaRPr lang="cs-CZ" dirty="0"/>
          </a:p>
        </p:txBody>
      </p:sp>
      <p:grpSp>
        <p:nvGrpSpPr>
          <p:cNvPr id="106" name="Skupina 105"/>
          <p:cNvGrpSpPr/>
          <p:nvPr/>
        </p:nvGrpSpPr>
        <p:grpSpPr>
          <a:xfrm>
            <a:off x="1445260" y="4583025"/>
            <a:ext cx="1158048" cy="1158048"/>
            <a:chOff x="1928794" y="4143380"/>
            <a:chExt cx="1000132" cy="1000132"/>
          </a:xfrm>
        </p:grpSpPr>
        <p:sp>
          <p:nvSpPr>
            <p:cNvPr id="107" name="Rectangle 33"/>
            <p:cNvSpPr>
              <a:spLocks noChangeArrowheads="1"/>
            </p:cNvSpPr>
            <p:nvPr/>
          </p:nvSpPr>
          <p:spPr bwMode="auto">
            <a:xfrm>
              <a:off x="1928794" y="4143380"/>
              <a:ext cx="1000132" cy="1000132"/>
            </a:xfrm>
            <a:prstGeom prst="rect">
              <a:avLst/>
            </a:prstGeom>
            <a:solidFill>
              <a:srgbClr val="0070C0">
                <a:alpha val="40000"/>
              </a:srgbClr>
            </a:solidFill>
            <a:ln w="38100">
              <a:solidFill>
                <a:srgbClr val="0070C0"/>
              </a:solidFill>
              <a:miter lim="800000"/>
              <a:headEnd/>
              <a:tailEnd/>
            </a:ln>
          </p:spPr>
          <p:txBody>
            <a:bodyPr wrap="none" anchor="ctr"/>
            <a:lstStyle/>
            <a:p>
              <a:endParaRPr lang="cs-CZ" dirty="0">
                <a:solidFill>
                  <a:schemeClr val="bg1"/>
                </a:solidFill>
              </a:endParaRPr>
            </a:p>
          </p:txBody>
        </p:sp>
        <p:graphicFrame>
          <p:nvGraphicFramePr>
            <p:cNvPr id="119" name="Object 46"/>
            <p:cNvGraphicFramePr>
              <a:graphicFrameLocks noChangeAspect="1"/>
            </p:cNvGraphicFramePr>
            <p:nvPr/>
          </p:nvGraphicFramePr>
          <p:xfrm>
            <a:off x="1928794" y="4143380"/>
            <a:ext cx="336550" cy="479425"/>
          </p:xfrm>
          <a:graphic>
            <a:graphicData uri="http://schemas.openxmlformats.org/presentationml/2006/ole">
              <p:oleObj spid="_x0000_s38917" name="Rovnice" r:id="rId5" imgW="177480" imgH="253800" progId="Equation.3">
                <p:embed/>
              </p:oleObj>
            </a:graphicData>
          </a:graphic>
        </p:graphicFrame>
        <p:sp>
          <p:nvSpPr>
            <p:cNvPr id="108" name="Oval 36"/>
            <p:cNvSpPr>
              <a:spLocks noChangeArrowheads="1"/>
            </p:cNvSpPr>
            <p:nvPr/>
          </p:nvSpPr>
          <p:spPr bwMode="auto">
            <a:xfrm flipV="1">
              <a:off x="2237276" y="463695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9" name="Oval 36"/>
            <p:cNvSpPr>
              <a:spLocks noChangeArrowheads="1"/>
            </p:cNvSpPr>
            <p:nvPr/>
          </p:nvSpPr>
          <p:spPr bwMode="auto">
            <a:xfrm flipV="1">
              <a:off x="2175580" y="4513557"/>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0" name="Oval 36"/>
            <p:cNvSpPr>
              <a:spLocks noChangeArrowheads="1"/>
            </p:cNvSpPr>
            <p:nvPr/>
          </p:nvSpPr>
          <p:spPr bwMode="auto">
            <a:xfrm flipV="1">
              <a:off x="2422365" y="494543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1" name="Oval 36"/>
            <p:cNvSpPr>
              <a:spLocks noChangeArrowheads="1"/>
            </p:cNvSpPr>
            <p:nvPr/>
          </p:nvSpPr>
          <p:spPr bwMode="auto">
            <a:xfrm flipV="1">
              <a:off x="2241334" y="4266771"/>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2" name="Oval 36"/>
            <p:cNvSpPr>
              <a:spLocks noChangeArrowheads="1"/>
            </p:cNvSpPr>
            <p:nvPr/>
          </p:nvSpPr>
          <p:spPr bwMode="auto">
            <a:xfrm flipV="1">
              <a:off x="2720560" y="433090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3" name="Oval 36"/>
            <p:cNvSpPr>
              <a:spLocks noChangeArrowheads="1"/>
            </p:cNvSpPr>
            <p:nvPr/>
          </p:nvSpPr>
          <p:spPr bwMode="auto">
            <a:xfrm flipV="1">
              <a:off x="2360669" y="4513557"/>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4" name="Oval 36"/>
            <p:cNvSpPr>
              <a:spLocks noChangeArrowheads="1"/>
            </p:cNvSpPr>
            <p:nvPr/>
          </p:nvSpPr>
          <p:spPr bwMode="auto">
            <a:xfrm flipV="1">
              <a:off x="2298973" y="439016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5" name="Oval 36"/>
            <p:cNvSpPr>
              <a:spLocks noChangeArrowheads="1"/>
            </p:cNvSpPr>
            <p:nvPr/>
          </p:nvSpPr>
          <p:spPr bwMode="auto">
            <a:xfrm flipV="1">
              <a:off x="2175580" y="439016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6" name="Oval 36"/>
            <p:cNvSpPr>
              <a:spLocks noChangeArrowheads="1"/>
            </p:cNvSpPr>
            <p:nvPr/>
          </p:nvSpPr>
          <p:spPr bwMode="auto">
            <a:xfrm flipV="1">
              <a:off x="2052187" y="4575255"/>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7" name="Oval 36"/>
            <p:cNvSpPr>
              <a:spLocks noChangeArrowheads="1"/>
            </p:cNvSpPr>
            <p:nvPr/>
          </p:nvSpPr>
          <p:spPr bwMode="auto">
            <a:xfrm flipV="1">
              <a:off x="2113883" y="500712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18" name="Oval 36"/>
            <p:cNvSpPr>
              <a:spLocks noChangeArrowheads="1"/>
            </p:cNvSpPr>
            <p:nvPr/>
          </p:nvSpPr>
          <p:spPr bwMode="auto">
            <a:xfrm flipV="1">
              <a:off x="2545758" y="4777703"/>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grpSp>
      <p:grpSp>
        <p:nvGrpSpPr>
          <p:cNvPr id="131" name="Skupina 130"/>
          <p:cNvGrpSpPr/>
          <p:nvPr/>
        </p:nvGrpSpPr>
        <p:grpSpPr>
          <a:xfrm>
            <a:off x="1434243" y="2000240"/>
            <a:ext cx="1158048" cy="1179002"/>
            <a:chOff x="3143240" y="3408046"/>
            <a:chExt cx="1158048" cy="1179002"/>
          </a:xfrm>
        </p:grpSpPr>
        <p:sp>
          <p:nvSpPr>
            <p:cNvPr id="124" name="Rectangle 33"/>
            <p:cNvSpPr>
              <a:spLocks noChangeArrowheads="1"/>
            </p:cNvSpPr>
            <p:nvPr/>
          </p:nvSpPr>
          <p:spPr bwMode="auto">
            <a:xfrm>
              <a:off x="3143240" y="3429000"/>
              <a:ext cx="1158048" cy="1158048"/>
            </a:xfrm>
            <a:prstGeom prst="rect">
              <a:avLst/>
            </a:prstGeom>
            <a:solidFill>
              <a:srgbClr val="33CC33">
                <a:alpha val="40000"/>
              </a:srgbClr>
            </a:solidFill>
            <a:ln w="38100">
              <a:solidFill>
                <a:srgbClr val="33CC33"/>
              </a:solidFill>
              <a:miter lim="800000"/>
              <a:headEnd/>
              <a:tailEnd/>
            </a:ln>
          </p:spPr>
          <p:txBody>
            <a:bodyPr wrap="none" anchor="ctr"/>
            <a:lstStyle/>
            <a:p>
              <a:endParaRPr lang="cs-CZ" dirty="0">
                <a:solidFill>
                  <a:schemeClr val="bg1"/>
                </a:solidFill>
              </a:endParaRPr>
            </a:p>
          </p:txBody>
        </p:sp>
        <p:sp>
          <p:nvSpPr>
            <p:cNvPr id="94" name="Oval 36"/>
            <p:cNvSpPr>
              <a:spLocks noChangeArrowheads="1"/>
            </p:cNvSpPr>
            <p:nvPr/>
          </p:nvSpPr>
          <p:spPr bwMode="auto">
            <a:xfrm flipV="1">
              <a:off x="3310591" y="4204203"/>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5" name="Oval 36"/>
            <p:cNvSpPr>
              <a:spLocks noChangeArrowheads="1"/>
            </p:cNvSpPr>
            <p:nvPr/>
          </p:nvSpPr>
          <p:spPr bwMode="auto">
            <a:xfrm flipV="1">
              <a:off x="3922134" y="4263040"/>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6" name="Oval 36"/>
            <p:cNvSpPr>
              <a:spLocks noChangeArrowheads="1"/>
            </p:cNvSpPr>
            <p:nvPr/>
          </p:nvSpPr>
          <p:spPr bwMode="auto">
            <a:xfrm flipV="1">
              <a:off x="3714744" y="4336740"/>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7" name="Oval 36"/>
            <p:cNvSpPr>
              <a:spLocks noChangeArrowheads="1"/>
            </p:cNvSpPr>
            <p:nvPr/>
          </p:nvSpPr>
          <p:spPr bwMode="auto">
            <a:xfrm flipV="1">
              <a:off x="3505129" y="3697557"/>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8" name="Oval 36"/>
            <p:cNvSpPr>
              <a:spLocks noChangeArrowheads="1"/>
            </p:cNvSpPr>
            <p:nvPr/>
          </p:nvSpPr>
          <p:spPr bwMode="auto">
            <a:xfrm flipV="1">
              <a:off x="4060022" y="3625179"/>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99" name="Oval 36"/>
            <p:cNvSpPr>
              <a:spLocks noChangeArrowheads="1"/>
            </p:cNvSpPr>
            <p:nvPr/>
          </p:nvSpPr>
          <p:spPr bwMode="auto">
            <a:xfrm flipV="1">
              <a:off x="3857620" y="4050988"/>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0" name="Oval 36"/>
            <p:cNvSpPr>
              <a:spLocks noChangeArrowheads="1"/>
            </p:cNvSpPr>
            <p:nvPr/>
          </p:nvSpPr>
          <p:spPr bwMode="auto">
            <a:xfrm flipV="1">
              <a:off x="3952594" y="4050988"/>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1" name="Oval 36"/>
            <p:cNvSpPr>
              <a:spLocks noChangeArrowheads="1"/>
            </p:cNvSpPr>
            <p:nvPr/>
          </p:nvSpPr>
          <p:spPr bwMode="auto">
            <a:xfrm flipV="1">
              <a:off x="4003911" y="3987069"/>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2" name="Oval 36"/>
            <p:cNvSpPr>
              <a:spLocks noChangeArrowheads="1"/>
            </p:cNvSpPr>
            <p:nvPr/>
          </p:nvSpPr>
          <p:spPr bwMode="auto">
            <a:xfrm flipV="1">
              <a:off x="3286116" y="3908112"/>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3" name="Oval 36"/>
            <p:cNvSpPr>
              <a:spLocks noChangeArrowheads="1"/>
            </p:cNvSpPr>
            <p:nvPr/>
          </p:nvSpPr>
          <p:spPr bwMode="auto">
            <a:xfrm flipV="1">
              <a:off x="4002376" y="4181013"/>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104" name="Oval 36"/>
            <p:cNvSpPr>
              <a:spLocks noChangeArrowheads="1"/>
            </p:cNvSpPr>
            <p:nvPr/>
          </p:nvSpPr>
          <p:spPr bwMode="auto">
            <a:xfrm flipV="1">
              <a:off x="3857620" y="4142528"/>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graphicFrame>
          <p:nvGraphicFramePr>
            <p:cNvPr id="105" name="Object 46"/>
            <p:cNvGraphicFramePr>
              <a:graphicFrameLocks noChangeAspect="1"/>
            </p:cNvGraphicFramePr>
            <p:nvPr/>
          </p:nvGraphicFramePr>
          <p:xfrm>
            <a:off x="3143240" y="3408046"/>
            <a:ext cx="389690" cy="555124"/>
          </p:xfrm>
          <a:graphic>
            <a:graphicData uri="http://schemas.openxmlformats.org/presentationml/2006/ole">
              <p:oleObj spid="_x0000_s38916" name="Rovnice" r:id="rId6" imgW="177480" imgH="253800" progId="Equation.3">
                <p:embed/>
              </p:oleObj>
            </a:graphicData>
          </a:graphic>
        </p:graphicFrame>
      </p:grpSp>
      <p:grpSp>
        <p:nvGrpSpPr>
          <p:cNvPr id="129" name="Skupina 128"/>
          <p:cNvGrpSpPr/>
          <p:nvPr/>
        </p:nvGrpSpPr>
        <p:grpSpPr>
          <a:xfrm>
            <a:off x="1428728" y="3286123"/>
            <a:ext cx="1169079" cy="1179003"/>
            <a:chOff x="2857488" y="1907847"/>
            <a:chExt cx="1169079" cy="1179003"/>
          </a:xfrm>
        </p:grpSpPr>
        <p:sp>
          <p:nvSpPr>
            <p:cNvPr id="74" name="Rectangle 33"/>
            <p:cNvSpPr>
              <a:spLocks noChangeArrowheads="1"/>
            </p:cNvSpPr>
            <p:nvPr/>
          </p:nvSpPr>
          <p:spPr bwMode="auto">
            <a:xfrm>
              <a:off x="2868518" y="1928802"/>
              <a:ext cx="1158049" cy="1158048"/>
            </a:xfrm>
            <a:prstGeom prst="rect">
              <a:avLst/>
            </a:prstGeom>
            <a:solidFill>
              <a:srgbClr val="FF0000">
                <a:alpha val="40000"/>
              </a:srgbClr>
            </a:solidFill>
            <a:ln w="38100">
              <a:solidFill>
                <a:srgbClr val="FF0000"/>
              </a:solidFill>
              <a:miter lim="800000"/>
              <a:headEnd/>
              <a:tailEnd/>
            </a:ln>
          </p:spPr>
          <p:txBody>
            <a:bodyPr wrap="none" anchor="ctr"/>
            <a:lstStyle/>
            <a:p>
              <a:endParaRPr lang="cs-CZ" dirty="0">
                <a:solidFill>
                  <a:schemeClr val="bg1"/>
                </a:solidFill>
              </a:endParaRPr>
            </a:p>
          </p:txBody>
        </p:sp>
        <p:graphicFrame>
          <p:nvGraphicFramePr>
            <p:cNvPr id="86" name="Object 46"/>
            <p:cNvGraphicFramePr>
              <a:graphicFrameLocks noChangeAspect="1"/>
            </p:cNvGraphicFramePr>
            <p:nvPr/>
          </p:nvGraphicFramePr>
          <p:xfrm>
            <a:off x="2857488" y="1907847"/>
            <a:ext cx="389690" cy="555124"/>
          </p:xfrm>
          <a:graphic>
            <a:graphicData uri="http://schemas.openxmlformats.org/presentationml/2006/ole">
              <p:oleObj spid="_x0000_s38915" name="Rovnice" r:id="rId7" imgW="177480" imgH="253800" progId="Equation.3">
                <p:embed/>
              </p:oleObj>
            </a:graphicData>
          </a:graphic>
        </p:graphicFrame>
        <p:sp>
          <p:nvSpPr>
            <p:cNvPr id="75" name="Oval 36"/>
            <p:cNvSpPr>
              <a:spLocks noChangeArrowheads="1"/>
            </p:cNvSpPr>
            <p:nvPr/>
          </p:nvSpPr>
          <p:spPr bwMode="auto">
            <a:xfrm>
              <a:off x="3024838" y="2704004"/>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76" name="Oval 36"/>
            <p:cNvSpPr>
              <a:spLocks noChangeArrowheads="1"/>
            </p:cNvSpPr>
            <p:nvPr/>
          </p:nvSpPr>
          <p:spPr bwMode="auto">
            <a:xfrm>
              <a:off x="3211513" y="2858410"/>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77" name="Oval 36"/>
            <p:cNvSpPr>
              <a:spLocks noChangeArrowheads="1"/>
            </p:cNvSpPr>
            <p:nvPr/>
          </p:nvSpPr>
          <p:spPr bwMode="auto">
            <a:xfrm>
              <a:off x="3066757" y="2848760"/>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78" name="Oval 36"/>
            <p:cNvSpPr>
              <a:spLocks noChangeArrowheads="1"/>
            </p:cNvSpPr>
            <p:nvPr/>
          </p:nvSpPr>
          <p:spPr bwMode="auto">
            <a:xfrm>
              <a:off x="3219377" y="2197359"/>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79" name="Oval 36"/>
            <p:cNvSpPr>
              <a:spLocks noChangeArrowheads="1"/>
            </p:cNvSpPr>
            <p:nvPr/>
          </p:nvSpPr>
          <p:spPr bwMode="auto">
            <a:xfrm>
              <a:off x="3774272" y="2124982"/>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80" name="Oval 36"/>
            <p:cNvSpPr>
              <a:spLocks noChangeArrowheads="1"/>
            </p:cNvSpPr>
            <p:nvPr/>
          </p:nvSpPr>
          <p:spPr bwMode="auto">
            <a:xfrm>
              <a:off x="3573405" y="2776386"/>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81" name="Oval 36"/>
            <p:cNvSpPr>
              <a:spLocks noChangeArrowheads="1"/>
            </p:cNvSpPr>
            <p:nvPr/>
          </p:nvSpPr>
          <p:spPr bwMode="auto">
            <a:xfrm>
              <a:off x="3241974" y="2646361"/>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82" name="Oval 36"/>
            <p:cNvSpPr>
              <a:spLocks noChangeArrowheads="1"/>
            </p:cNvSpPr>
            <p:nvPr/>
          </p:nvSpPr>
          <p:spPr bwMode="auto">
            <a:xfrm>
              <a:off x="3718159" y="2486866"/>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83" name="Oval 36"/>
            <p:cNvSpPr>
              <a:spLocks noChangeArrowheads="1"/>
            </p:cNvSpPr>
            <p:nvPr/>
          </p:nvSpPr>
          <p:spPr bwMode="auto">
            <a:xfrm>
              <a:off x="3074624" y="2559245"/>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84" name="Oval 36"/>
            <p:cNvSpPr>
              <a:spLocks noChangeArrowheads="1"/>
            </p:cNvSpPr>
            <p:nvPr/>
          </p:nvSpPr>
          <p:spPr bwMode="auto">
            <a:xfrm>
              <a:off x="3291753" y="2776357"/>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85" name="Oval 36"/>
            <p:cNvSpPr>
              <a:spLocks noChangeArrowheads="1"/>
            </p:cNvSpPr>
            <p:nvPr/>
          </p:nvSpPr>
          <p:spPr bwMode="auto">
            <a:xfrm>
              <a:off x="3146989" y="2737860"/>
              <a:ext cx="80242" cy="80242"/>
            </a:xfrm>
            <a:prstGeom prst="ellipse">
              <a:avLst/>
            </a:prstGeom>
            <a:solidFill>
              <a:srgbClr val="FF0000"/>
            </a:solidFill>
            <a:ln w="9525">
              <a:solidFill>
                <a:srgbClr val="FF0000"/>
              </a:solidFill>
              <a:round/>
              <a:headEnd/>
              <a:tailEnd/>
            </a:ln>
          </p:spPr>
          <p:txBody>
            <a:bodyPr wrap="none" anchor="ctr"/>
            <a:lstStyle/>
            <a:p>
              <a:endParaRPr lang="cs-CZ" dirty="0"/>
            </a:p>
          </p:txBody>
        </p:sp>
      </p:grpSp>
      <p:cxnSp>
        <p:nvCxnSpPr>
          <p:cNvPr id="133" name="Přímá spojovací čára 132"/>
          <p:cNvCxnSpPr/>
          <p:nvPr/>
        </p:nvCxnSpPr>
        <p:spPr>
          <a:xfrm flipV="1">
            <a:off x="2786050" y="2428868"/>
            <a:ext cx="2857520" cy="214314"/>
          </a:xfrm>
          <a:prstGeom prst="line">
            <a:avLst/>
          </a:prstGeom>
          <a:ln w="317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Přímá spojovací čára 136"/>
          <p:cNvCxnSpPr>
            <a:stCxn id="74" idx="3"/>
          </p:cNvCxnSpPr>
          <p:nvPr/>
        </p:nvCxnSpPr>
        <p:spPr>
          <a:xfrm>
            <a:off x="2597807" y="3886102"/>
            <a:ext cx="3688705" cy="1043096"/>
          </a:xfrm>
          <a:prstGeom prst="line">
            <a:avLst/>
          </a:prstGeom>
          <a:ln w="28575">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Record Computation</a:t>
            </a:r>
            <a:endParaRPr lang="cs-CZ" dirty="0"/>
          </a:p>
        </p:txBody>
      </p:sp>
      <p:sp>
        <p:nvSpPr>
          <p:cNvPr id="3" name="Zástupný symbol pro obsah 2"/>
          <p:cNvSpPr>
            <a:spLocks noGrp="1"/>
          </p:cNvSpPr>
          <p:nvPr>
            <p:ph idx="1"/>
          </p:nvPr>
        </p:nvSpPr>
        <p:spPr>
          <a:xfrm>
            <a:off x="857224" y="1142984"/>
            <a:ext cx="3929090" cy="1643074"/>
          </a:xfrm>
        </p:spPr>
        <p:txBody>
          <a:bodyPr>
            <a:normAutofit/>
          </a:bodyPr>
          <a:lstStyle/>
          <a:p>
            <a:r>
              <a:rPr lang="en-US" dirty="0" smtClean="0"/>
              <a:t>Generate </a:t>
            </a:r>
            <a:r>
              <a:rPr lang="en-US" i="1" dirty="0" smtClean="0"/>
              <a:t>N</a:t>
            </a:r>
            <a:r>
              <a:rPr lang="en-US" dirty="0" smtClean="0"/>
              <a:t> samples using BRDF importance sampling</a:t>
            </a:r>
          </a:p>
        </p:txBody>
      </p:sp>
      <p:cxnSp>
        <p:nvCxnSpPr>
          <p:cNvPr id="5" name="Přímá spojovací čára 4"/>
          <p:cNvCxnSpPr/>
          <p:nvPr/>
        </p:nvCxnSpPr>
        <p:spPr>
          <a:xfrm>
            <a:off x="5758508" y="2695203"/>
            <a:ext cx="2784253" cy="176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Line 32"/>
          <p:cNvSpPr>
            <a:spLocks noChangeShapeType="1"/>
          </p:cNvSpPr>
          <p:nvPr/>
        </p:nvSpPr>
        <p:spPr bwMode="auto">
          <a:xfrm>
            <a:off x="6067869" y="1502558"/>
            <a:ext cx="1005425" cy="1192644"/>
          </a:xfrm>
          <a:prstGeom prst="line">
            <a:avLst/>
          </a:prstGeom>
          <a:noFill/>
          <a:ln w="28575">
            <a:solidFill>
              <a:srgbClr val="FF3300"/>
            </a:solidFill>
            <a:round/>
            <a:headEnd/>
            <a:tailEnd type="triangle" w="med" len="lg"/>
          </a:ln>
        </p:spPr>
        <p:txBody>
          <a:bodyPr/>
          <a:lstStyle/>
          <a:p>
            <a:endParaRPr lang="cs-CZ" dirty="0"/>
          </a:p>
        </p:txBody>
      </p:sp>
      <p:grpSp>
        <p:nvGrpSpPr>
          <p:cNvPr id="7" name="Skupina 10"/>
          <p:cNvGrpSpPr/>
          <p:nvPr/>
        </p:nvGrpSpPr>
        <p:grpSpPr>
          <a:xfrm>
            <a:off x="5990529" y="1184520"/>
            <a:ext cx="2552232" cy="1530100"/>
            <a:chOff x="1285852" y="4929199"/>
            <a:chExt cx="2357454" cy="1374768"/>
          </a:xfrm>
        </p:grpSpPr>
        <p:sp>
          <p:nvSpPr>
            <p:cNvPr id="16" name="Line 71"/>
            <p:cNvSpPr>
              <a:spLocks noChangeShapeType="1"/>
            </p:cNvSpPr>
            <p:nvPr/>
          </p:nvSpPr>
          <p:spPr bwMode="auto">
            <a:xfrm flipV="1">
              <a:off x="2308286" y="5072075"/>
              <a:ext cx="906392" cy="1231892"/>
            </a:xfrm>
            <a:prstGeom prst="line">
              <a:avLst/>
            </a:prstGeom>
            <a:noFill/>
            <a:ln w="12700">
              <a:solidFill>
                <a:srgbClr val="FF0000"/>
              </a:solidFill>
              <a:round/>
              <a:headEnd/>
              <a:tailEnd type="triangle" w="med" len="med"/>
            </a:ln>
          </p:spPr>
          <p:txBody>
            <a:bodyPr wrap="none"/>
            <a:lstStyle/>
            <a:p>
              <a:endParaRPr lang="cs-CZ" dirty="0"/>
            </a:p>
          </p:txBody>
        </p:sp>
        <p:sp>
          <p:nvSpPr>
            <p:cNvPr id="17" name="Line 72"/>
            <p:cNvSpPr>
              <a:spLocks noChangeShapeType="1"/>
            </p:cNvSpPr>
            <p:nvPr/>
          </p:nvSpPr>
          <p:spPr bwMode="auto">
            <a:xfrm flipV="1">
              <a:off x="2308286" y="5429265"/>
              <a:ext cx="1263582" cy="874702"/>
            </a:xfrm>
            <a:prstGeom prst="line">
              <a:avLst/>
            </a:prstGeom>
            <a:noFill/>
            <a:ln w="12700">
              <a:solidFill>
                <a:srgbClr val="FF0000"/>
              </a:solidFill>
              <a:round/>
              <a:headEnd/>
              <a:tailEnd type="triangle" w="med" len="med"/>
            </a:ln>
          </p:spPr>
          <p:txBody>
            <a:bodyPr wrap="none"/>
            <a:lstStyle/>
            <a:p>
              <a:endParaRPr lang="cs-CZ" dirty="0"/>
            </a:p>
          </p:txBody>
        </p:sp>
        <p:sp>
          <p:nvSpPr>
            <p:cNvPr id="18" name="Line 73"/>
            <p:cNvSpPr>
              <a:spLocks noChangeShapeType="1"/>
            </p:cNvSpPr>
            <p:nvPr/>
          </p:nvSpPr>
          <p:spPr bwMode="auto">
            <a:xfrm flipV="1">
              <a:off x="2308286" y="5786455"/>
              <a:ext cx="1335020" cy="517512"/>
            </a:xfrm>
            <a:prstGeom prst="line">
              <a:avLst/>
            </a:prstGeom>
            <a:noFill/>
            <a:ln w="12700">
              <a:solidFill>
                <a:srgbClr val="FF0000"/>
              </a:solidFill>
              <a:round/>
              <a:headEnd/>
              <a:tailEnd type="triangle" w="med" len="med"/>
            </a:ln>
          </p:spPr>
          <p:txBody>
            <a:bodyPr wrap="none"/>
            <a:lstStyle/>
            <a:p>
              <a:endParaRPr lang="cs-CZ" dirty="0"/>
            </a:p>
          </p:txBody>
        </p:sp>
        <p:sp>
          <p:nvSpPr>
            <p:cNvPr id="19" name="Line 74"/>
            <p:cNvSpPr>
              <a:spLocks noChangeShapeType="1"/>
            </p:cNvSpPr>
            <p:nvPr/>
          </p:nvSpPr>
          <p:spPr bwMode="auto">
            <a:xfrm flipV="1">
              <a:off x="2308286" y="5143513"/>
              <a:ext cx="1049268" cy="1160454"/>
            </a:xfrm>
            <a:prstGeom prst="line">
              <a:avLst/>
            </a:prstGeom>
            <a:noFill/>
            <a:ln w="12700">
              <a:solidFill>
                <a:srgbClr val="FF0000"/>
              </a:solidFill>
              <a:round/>
              <a:headEnd/>
              <a:tailEnd type="triangle" w="med" len="med"/>
            </a:ln>
          </p:spPr>
          <p:txBody>
            <a:bodyPr wrap="none"/>
            <a:lstStyle/>
            <a:p>
              <a:endParaRPr lang="cs-CZ" dirty="0"/>
            </a:p>
          </p:txBody>
        </p:sp>
        <p:sp>
          <p:nvSpPr>
            <p:cNvPr id="20" name="Line 71"/>
            <p:cNvSpPr>
              <a:spLocks noChangeShapeType="1"/>
            </p:cNvSpPr>
            <p:nvPr/>
          </p:nvSpPr>
          <p:spPr bwMode="auto">
            <a:xfrm flipV="1">
              <a:off x="2308286" y="5000637"/>
              <a:ext cx="620640" cy="1303330"/>
            </a:xfrm>
            <a:prstGeom prst="line">
              <a:avLst/>
            </a:prstGeom>
            <a:noFill/>
            <a:ln w="12700">
              <a:solidFill>
                <a:srgbClr val="FF0000"/>
              </a:solidFill>
              <a:round/>
              <a:headEnd/>
              <a:tailEnd type="triangle" w="med" len="med"/>
            </a:ln>
          </p:spPr>
          <p:txBody>
            <a:bodyPr wrap="none"/>
            <a:lstStyle/>
            <a:p>
              <a:endParaRPr lang="cs-CZ" dirty="0"/>
            </a:p>
          </p:txBody>
        </p:sp>
        <p:sp>
          <p:nvSpPr>
            <p:cNvPr id="21" name="Line 71"/>
            <p:cNvSpPr>
              <a:spLocks noChangeShapeType="1"/>
            </p:cNvSpPr>
            <p:nvPr/>
          </p:nvSpPr>
          <p:spPr bwMode="auto">
            <a:xfrm flipV="1">
              <a:off x="2308286" y="4929199"/>
              <a:ext cx="263450" cy="1374768"/>
            </a:xfrm>
            <a:prstGeom prst="line">
              <a:avLst/>
            </a:prstGeom>
            <a:noFill/>
            <a:ln w="12700">
              <a:solidFill>
                <a:srgbClr val="FF0000"/>
              </a:solidFill>
              <a:round/>
              <a:headEnd/>
              <a:tailEnd type="triangle" w="med" len="med"/>
            </a:ln>
          </p:spPr>
          <p:txBody>
            <a:bodyPr wrap="none"/>
            <a:lstStyle/>
            <a:p>
              <a:endParaRPr lang="cs-CZ" dirty="0"/>
            </a:p>
          </p:txBody>
        </p:sp>
        <p:sp>
          <p:nvSpPr>
            <p:cNvPr id="22" name="Line 71"/>
            <p:cNvSpPr>
              <a:spLocks noChangeShapeType="1"/>
            </p:cNvSpPr>
            <p:nvPr/>
          </p:nvSpPr>
          <p:spPr bwMode="auto">
            <a:xfrm flipH="1" flipV="1">
              <a:off x="2000232" y="5000637"/>
              <a:ext cx="308054" cy="1303330"/>
            </a:xfrm>
            <a:prstGeom prst="line">
              <a:avLst/>
            </a:prstGeom>
            <a:noFill/>
            <a:ln w="9525">
              <a:solidFill>
                <a:srgbClr val="FF0000"/>
              </a:solidFill>
              <a:round/>
              <a:headEnd/>
              <a:tailEnd type="triangle" w="med" len="med"/>
            </a:ln>
          </p:spPr>
          <p:txBody>
            <a:bodyPr wrap="none"/>
            <a:lstStyle/>
            <a:p>
              <a:endParaRPr lang="cs-CZ" dirty="0"/>
            </a:p>
          </p:txBody>
        </p:sp>
        <p:sp>
          <p:nvSpPr>
            <p:cNvPr id="23" name="Line 71"/>
            <p:cNvSpPr>
              <a:spLocks noChangeShapeType="1"/>
            </p:cNvSpPr>
            <p:nvPr/>
          </p:nvSpPr>
          <p:spPr bwMode="auto">
            <a:xfrm flipH="1" flipV="1">
              <a:off x="1285852" y="5572140"/>
              <a:ext cx="1022434" cy="731826"/>
            </a:xfrm>
            <a:prstGeom prst="line">
              <a:avLst/>
            </a:prstGeom>
            <a:noFill/>
            <a:ln w="9525">
              <a:solidFill>
                <a:srgbClr val="FF0000"/>
              </a:solidFill>
              <a:round/>
              <a:headEnd/>
              <a:tailEnd type="triangle" w="med" len="med"/>
            </a:ln>
          </p:spPr>
          <p:txBody>
            <a:bodyPr wrap="none"/>
            <a:lstStyle/>
            <a:p>
              <a:endParaRPr lang="cs-CZ" dirty="0"/>
            </a:p>
          </p:txBody>
        </p:sp>
        <p:sp>
          <p:nvSpPr>
            <p:cNvPr id="24" name="Line 71"/>
            <p:cNvSpPr>
              <a:spLocks noChangeShapeType="1"/>
            </p:cNvSpPr>
            <p:nvPr/>
          </p:nvSpPr>
          <p:spPr bwMode="auto">
            <a:xfrm flipV="1">
              <a:off x="2308286" y="5286389"/>
              <a:ext cx="1192144" cy="1017578"/>
            </a:xfrm>
            <a:prstGeom prst="line">
              <a:avLst/>
            </a:prstGeom>
            <a:noFill/>
            <a:ln w="12700">
              <a:solidFill>
                <a:srgbClr val="FF0000"/>
              </a:solidFill>
              <a:round/>
              <a:headEnd/>
              <a:tailEnd type="triangle" w="med" len="med"/>
            </a:ln>
          </p:spPr>
          <p:txBody>
            <a:bodyPr wrap="none"/>
            <a:lstStyle/>
            <a:p>
              <a:endParaRPr lang="cs-CZ" dirty="0"/>
            </a:p>
          </p:txBody>
        </p:sp>
      </p:grpSp>
      <p:sp>
        <p:nvSpPr>
          <p:cNvPr id="8" name="Freeform 31"/>
          <p:cNvSpPr>
            <a:spLocks/>
          </p:cNvSpPr>
          <p:nvPr/>
        </p:nvSpPr>
        <p:spPr bwMode="auto">
          <a:xfrm>
            <a:off x="7025181" y="1423049"/>
            <a:ext cx="1208218" cy="1272154"/>
          </a:xfrm>
          <a:custGeom>
            <a:avLst/>
            <a:gdLst>
              <a:gd name="T0" fmla="*/ 43 w 838"/>
              <a:gd name="T1" fmla="*/ 695 h 695"/>
              <a:gd name="T2" fmla="*/ 350 w 838"/>
              <a:gd name="T3" fmla="*/ 93 h 695"/>
              <a:gd name="T4" fmla="*/ 607 w 838"/>
              <a:gd name="T5" fmla="*/ 134 h 695"/>
              <a:gd name="T6" fmla="*/ 838 w 838"/>
              <a:gd name="T7" fmla="*/ 217 h 695"/>
              <a:gd name="T8" fmla="*/ 607 w 838"/>
              <a:gd name="T9" fmla="*/ 407 h 695"/>
              <a:gd name="T10" fmla="*/ 43 w 838"/>
              <a:gd name="T11" fmla="*/ 695 h 695"/>
              <a:gd name="T12" fmla="*/ 0 60000 65536"/>
              <a:gd name="T13" fmla="*/ 0 60000 65536"/>
              <a:gd name="T14" fmla="*/ 0 60000 65536"/>
              <a:gd name="T15" fmla="*/ 0 60000 65536"/>
              <a:gd name="T16" fmla="*/ 0 60000 65536"/>
              <a:gd name="T17" fmla="*/ 0 60000 65536"/>
              <a:gd name="T18" fmla="*/ 0 w 838"/>
              <a:gd name="T19" fmla="*/ 0 h 695"/>
              <a:gd name="T20" fmla="*/ 838 w 838"/>
              <a:gd name="T21" fmla="*/ 695 h 695"/>
            </a:gdLst>
            <a:ahLst/>
            <a:cxnLst>
              <a:cxn ang="T12">
                <a:pos x="T0" y="T1"/>
              </a:cxn>
              <a:cxn ang="T13">
                <a:pos x="T2" y="T3"/>
              </a:cxn>
              <a:cxn ang="T14">
                <a:pos x="T4" y="T5"/>
              </a:cxn>
              <a:cxn ang="T15">
                <a:pos x="T6" y="T7"/>
              </a:cxn>
              <a:cxn ang="T16">
                <a:pos x="T8" y="T9"/>
              </a:cxn>
              <a:cxn ang="T17">
                <a:pos x="T10" y="T11"/>
              </a:cxn>
            </a:cxnLst>
            <a:rect l="T18" t="T19" r="T20" b="T21"/>
            <a:pathLst>
              <a:path w="838" h="695">
                <a:moveTo>
                  <a:pt x="43" y="695"/>
                </a:moveTo>
                <a:cubicBezTo>
                  <a:pt x="0" y="643"/>
                  <a:pt x="256" y="186"/>
                  <a:pt x="350" y="93"/>
                </a:cubicBezTo>
                <a:cubicBezTo>
                  <a:pt x="444" y="0"/>
                  <a:pt x="526" y="113"/>
                  <a:pt x="607" y="134"/>
                </a:cubicBezTo>
                <a:cubicBezTo>
                  <a:pt x="688" y="155"/>
                  <a:pt x="838" y="172"/>
                  <a:pt x="838" y="217"/>
                </a:cubicBezTo>
                <a:cubicBezTo>
                  <a:pt x="838" y="262"/>
                  <a:pt x="739" y="327"/>
                  <a:pt x="607" y="407"/>
                </a:cubicBezTo>
                <a:cubicBezTo>
                  <a:pt x="475" y="487"/>
                  <a:pt x="161" y="635"/>
                  <a:pt x="43" y="695"/>
                </a:cubicBezTo>
                <a:close/>
              </a:path>
            </a:pathLst>
          </a:custGeom>
          <a:noFill/>
          <a:ln w="28575">
            <a:solidFill>
              <a:srgbClr val="FF3300"/>
            </a:solidFill>
            <a:round/>
            <a:headEnd/>
            <a:tailEnd/>
          </a:ln>
        </p:spPr>
        <p:txBody>
          <a:bodyPr/>
          <a:lstStyle/>
          <a:p>
            <a:endParaRPr lang="cs-CZ" dirty="0"/>
          </a:p>
        </p:txBody>
      </p:sp>
      <p:grpSp>
        <p:nvGrpSpPr>
          <p:cNvPr id="10" name="Skupina 31"/>
          <p:cNvGrpSpPr/>
          <p:nvPr/>
        </p:nvGrpSpPr>
        <p:grpSpPr>
          <a:xfrm>
            <a:off x="5734545" y="1127207"/>
            <a:ext cx="431774" cy="339239"/>
            <a:chOff x="1049403" y="4877699"/>
            <a:chExt cx="398822" cy="304800"/>
          </a:xfrm>
        </p:grpSpPr>
        <p:sp>
          <p:nvSpPr>
            <p:cNvPr id="11" name="Line 33"/>
            <p:cNvSpPr>
              <a:spLocks noChangeShapeType="1"/>
            </p:cNvSpPr>
            <p:nvPr/>
          </p:nvSpPr>
          <p:spPr bwMode="auto">
            <a:xfrm rot="589269">
              <a:off x="1049403" y="4877699"/>
              <a:ext cx="152400" cy="304800"/>
            </a:xfrm>
            <a:prstGeom prst="line">
              <a:avLst/>
            </a:prstGeom>
            <a:noFill/>
            <a:ln w="19050">
              <a:solidFill>
                <a:schemeClr val="tx1"/>
              </a:solidFill>
              <a:round/>
              <a:headEnd/>
              <a:tailEnd/>
            </a:ln>
          </p:spPr>
          <p:txBody>
            <a:bodyPr/>
            <a:lstStyle/>
            <a:p>
              <a:endParaRPr lang="cs-CZ" dirty="0"/>
            </a:p>
          </p:txBody>
        </p:sp>
        <p:sp>
          <p:nvSpPr>
            <p:cNvPr id="12" name="Line 34"/>
            <p:cNvSpPr>
              <a:spLocks noChangeShapeType="1"/>
            </p:cNvSpPr>
            <p:nvPr/>
          </p:nvSpPr>
          <p:spPr bwMode="auto">
            <a:xfrm rot="589269">
              <a:off x="1067225" y="4898871"/>
              <a:ext cx="381000" cy="76200"/>
            </a:xfrm>
            <a:prstGeom prst="line">
              <a:avLst/>
            </a:prstGeom>
            <a:noFill/>
            <a:ln w="19050">
              <a:solidFill>
                <a:schemeClr val="tx1"/>
              </a:solidFill>
              <a:round/>
              <a:headEnd/>
              <a:tailEnd/>
            </a:ln>
          </p:spPr>
          <p:txBody>
            <a:bodyPr/>
            <a:lstStyle/>
            <a:p>
              <a:endParaRPr lang="cs-CZ" dirty="0"/>
            </a:p>
          </p:txBody>
        </p:sp>
        <p:sp>
          <p:nvSpPr>
            <p:cNvPr id="13" name="Freeform 35"/>
            <p:cNvSpPr>
              <a:spLocks/>
            </p:cNvSpPr>
            <p:nvPr/>
          </p:nvSpPr>
          <p:spPr bwMode="auto">
            <a:xfrm rot="589269">
              <a:off x="1184735" y="4951906"/>
              <a:ext cx="171450" cy="195262"/>
            </a:xfrm>
            <a:custGeom>
              <a:avLst/>
              <a:gdLst>
                <a:gd name="T0" fmla="*/ 0 w 108"/>
                <a:gd name="T1" fmla="*/ 123 h 123"/>
                <a:gd name="T2" fmla="*/ 77 w 108"/>
                <a:gd name="T3" fmla="*/ 77 h 123"/>
                <a:gd name="T4" fmla="*/ 108 w 108"/>
                <a:gd name="T5" fmla="*/ 0 h 123"/>
                <a:gd name="T6" fmla="*/ 0 60000 65536"/>
                <a:gd name="T7" fmla="*/ 0 60000 65536"/>
                <a:gd name="T8" fmla="*/ 0 60000 65536"/>
                <a:gd name="T9" fmla="*/ 0 w 108"/>
                <a:gd name="T10" fmla="*/ 0 h 123"/>
                <a:gd name="T11" fmla="*/ 108 w 108"/>
                <a:gd name="T12" fmla="*/ 123 h 123"/>
              </a:gdLst>
              <a:ahLst/>
              <a:cxnLst>
                <a:cxn ang="T6">
                  <a:pos x="T0" y="T1"/>
                </a:cxn>
                <a:cxn ang="T7">
                  <a:pos x="T2" y="T3"/>
                </a:cxn>
                <a:cxn ang="T8">
                  <a:pos x="T4" y="T5"/>
                </a:cxn>
              </a:cxnLst>
              <a:rect l="T9" t="T10" r="T11" b="T12"/>
              <a:pathLst>
                <a:path w="108" h="123">
                  <a:moveTo>
                    <a:pt x="0" y="123"/>
                  </a:moveTo>
                  <a:cubicBezTo>
                    <a:pt x="14" y="115"/>
                    <a:pt x="59" y="97"/>
                    <a:pt x="77" y="77"/>
                  </a:cubicBezTo>
                  <a:cubicBezTo>
                    <a:pt x="95" y="57"/>
                    <a:pt x="102" y="16"/>
                    <a:pt x="108" y="0"/>
                  </a:cubicBezTo>
                </a:path>
              </a:pathLst>
            </a:custGeom>
            <a:noFill/>
            <a:ln w="19050">
              <a:solidFill>
                <a:schemeClr val="tx1"/>
              </a:solidFill>
              <a:round/>
              <a:headEnd/>
              <a:tailEnd/>
            </a:ln>
          </p:spPr>
          <p:txBody>
            <a:bodyPr/>
            <a:lstStyle/>
            <a:p>
              <a:endParaRPr lang="cs-CZ" dirty="0"/>
            </a:p>
          </p:txBody>
        </p:sp>
      </p:grpSp>
      <p:grpSp>
        <p:nvGrpSpPr>
          <p:cNvPr id="47" name="Skupina 10"/>
          <p:cNvGrpSpPr/>
          <p:nvPr/>
        </p:nvGrpSpPr>
        <p:grpSpPr>
          <a:xfrm>
            <a:off x="6020296" y="1184520"/>
            <a:ext cx="2552232" cy="1530100"/>
            <a:chOff x="1285852" y="4929199"/>
            <a:chExt cx="2357454" cy="1374768"/>
          </a:xfrm>
        </p:grpSpPr>
        <p:sp>
          <p:nvSpPr>
            <p:cNvPr id="48" name="Line 71"/>
            <p:cNvSpPr>
              <a:spLocks noChangeShapeType="1"/>
            </p:cNvSpPr>
            <p:nvPr/>
          </p:nvSpPr>
          <p:spPr bwMode="auto">
            <a:xfrm flipV="1">
              <a:off x="2308286" y="5072075"/>
              <a:ext cx="906392" cy="1231892"/>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49" name="Line 72"/>
            <p:cNvSpPr>
              <a:spLocks noChangeShapeType="1"/>
            </p:cNvSpPr>
            <p:nvPr/>
          </p:nvSpPr>
          <p:spPr bwMode="auto">
            <a:xfrm flipV="1">
              <a:off x="2308286" y="5429265"/>
              <a:ext cx="1263582" cy="874702"/>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0" name="Line 73"/>
            <p:cNvSpPr>
              <a:spLocks noChangeShapeType="1"/>
            </p:cNvSpPr>
            <p:nvPr/>
          </p:nvSpPr>
          <p:spPr bwMode="auto">
            <a:xfrm flipV="1">
              <a:off x="2308286" y="5786455"/>
              <a:ext cx="1335020" cy="517512"/>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1" name="Line 74"/>
            <p:cNvSpPr>
              <a:spLocks noChangeShapeType="1"/>
            </p:cNvSpPr>
            <p:nvPr/>
          </p:nvSpPr>
          <p:spPr bwMode="auto">
            <a:xfrm flipV="1">
              <a:off x="2308286" y="5143513"/>
              <a:ext cx="1049268" cy="1160454"/>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2" name="Line 71"/>
            <p:cNvSpPr>
              <a:spLocks noChangeShapeType="1"/>
            </p:cNvSpPr>
            <p:nvPr/>
          </p:nvSpPr>
          <p:spPr bwMode="auto">
            <a:xfrm flipV="1">
              <a:off x="2308286" y="5000637"/>
              <a:ext cx="620640" cy="1303330"/>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3" name="Line 71"/>
            <p:cNvSpPr>
              <a:spLocks noChangeShapeType="1"/>
            </p:cNvSpPr>
            <p:nvPr/>
          </p:nvSpPr>
          <p:spPr bwMode="auto">
            <a:xfrm flipV="1">
              <a:off x="2308286" y="4929199"/>
              <a:ext cx="263450" cy="1374768"/>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4" name="Line 71"/>
            <p:cNvSpPr>
              <a:spLocks noChangeShapeType="1"/>
            </p:cNvSpPr>
            <p:nvPr/>
          </p:nvSpPr>
          <p:spPr bwMode="auto">
            <a:xfrm flipH="1" flipV="1">
              <a:off x="2000232" y="5000637"/>
              <a:ext cx="308054" cy="1303330"/>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5" name="Line 71"/>
            <p:cNvSpPr>
              <a:spLocks noChangeShapeType="1"/>
            </p:cNvSpPr>
            <p:nvPr/>
          </p:nvSpPr>
          <p:spPr bwMode="auto">
            <a:xfrm flipH="1" flipV="1">
              <a:off x="1285852" y="5572140"/>
              <a:ext cx="1022434" cy="731826"/>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sp>
          <p:nvSpPr>
            <p:cNvPr id="56" name="Line 71"/>
            <p:cNvSpPr>
              <a:spLocks noChangeShapeType="1"/>
            </p:cNvSpPr>
            <p:nvPr/>
          </p:nvSpPr>
          <p:spPr bwMode="auto">
            <a:xfrm flipV="1">
              <a:off x="2308286" y="5286389"/>
              <a:ext cx="1192144" cy="1017578"/>
            </a:xfrm>
            <a:prstGeom prst="line">
              <a:avLst/>
            </a:prstGeom>
            <a:noFill/>
            <a:ln w="12700">
              <a:solidFill>
                <a:schemeClr val="accent3">
                  <a:lumMod val="60000"/>
                  <a:lumOff val="40000"/>
                </a:schemeClr>
              </a:solidFill>
              <a:round/>
              <a:headEnd type="triangle" w="med" len="med"/>
              <a:tailEnd type="none" w="med" len="lg"/>
            </a:ln>
          </p:spPr>
          <p:txBody>
            <a:bodyPr wrap="none"/>
            <a:lstStyle/>
            <a:p>
              <a:endParaRPr lang="cs-CZ" dirty="0"/>
            </a:p>
          </p:txBody>
        </p:sp>
      </p:grpSp>
      <p:grpSp>
        <p:nvGrpSpPr>
          <p:cNvPr id="9" name="Skupina 7"/>
          <p:cNvGrpSpPr/>
          <p:nvPr/>
        </p:nvGrpSpPr>
        <p:grpSpPr>
          <a:xfrm>
            <a:off x="6844214" y="2652707"/>
            <a:ext cx="352643" cy="511773"/>
            <a:chOff x="5857884" y="5929330"/>
            <a:chExt cx="325730" cy="459819"/>
          </a:xfrm>
        </p:grpSpPr>
        <p:sp>
          <p:nvSpPr>
            <p:cNvPr id="15" name="Text Box 44"/>
            <p:cNvSpPr txBox="1">
              <a:spLocks noChangeArrowheads="1"/>
            </p:cNvSpPr>
            <p:nvPr/>
          </p:nvSpPr>
          <p:spPr bwMode="auto">
            <a:xfrm>
              <a:off x="5857884" y="6019817"/>
              <a:ext cx="325730" cy="369332"/>
            </a:xfrm>
            <a:prstGeom prst="rect">
              <a:avLst/>
            </a:prstGeom>
            <a:noFill/>
            <a:ln w="9525">
              <a:noFill/>
              <a:miter lim="800000"/>
              <a:headEnd/>
              <a:tailEnd/>
            </a:ln>
          </p:spPr>
          <p:txBody>
            <a:bodyPr wrap="none">
              <a:spAutoFit/>
            </a:bodyPr>
            <a:lstStyle/>
            <a:p>
              <a:r>
                <a:rPr lang="en-US" b="1" dirty="0" smtClean="0"/>
                <a:t>p</a:t>
              </a:r>
              <a:endParaRPr lang="cs-CZ" i="1" baseline="-25000" dirty="0"/>
            </a:p>
          </p:txBody>
        </p:sp>
        <p:sp>
          <p:nvSpPr>
            <p:cNvPr id="14" name="Oval 43"/>
            <p:cNvSpPr>
              <a:spLocks noChangeArrowheads="1"/>
            </p:cNvSpPr>
            <p:nvPr/>
          </p:nvSpPr>
          <p:spPr bwMode="auto">
            <a:xfrm>
              <a:off x="6021397" y="5929330"/>
              <a:ext cx="144463" cy="144462"/>
            </a:xfrm>
            <a:prstGeom prst="ellipse">
              <a:avLst/>
            </a:prstGeom>
            <a:solidFill>
              <a:schemeClr val="accent5">
                <a:lumMod val="60000"/>
                <a:lumOff val="40000"/>
              </a:schemeClr>
            </a:solidFill>
            <a:ln w="9525">
              <a:noFill/>
              <a:round/>
              <a:headEnd/>
              <a:tailEnd/>
            </a:ln>
          </p:spPr>
          <p:txBody>
            <a:bodyPr wrap="none" anchor="ctr"/>
            <a:lstStyle/>
            <a:p>
              <a:endParaRPr lang="cs-CZ" dirty="0"/>
            </a:p>
          </p:txBody>
        </p:sp>
      </p:grpSp>
      <p:sp>
        <p:nvSpPr>
          <p:cNvPr id="59" name="Šipka dolů 58"/>
          <p:cNvSpPr/>
          <p:nvPr/>
        </p:nvSpPr>
        <p:spPr>
          <a:xfrm>
            <a:off x="7020428" y="3143248"/>
            <a:ext cx="285752" cy="642942"/>
          </a:xfrm>
          <a:prstGeom prst="downArrow">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61" name="Skupina 60"/>
          <p:cNvGrpSpPr/>
          <p:nvPr/>
        </p:nvGrpSpPr>
        <p:grpSpPr>
          <a:xfrm>
            <a:off x="6161445" y="4071942"/>
            <a:ext cx="2001992" cy="2001992"/>
            <a:chOff x="5856157" y="4071942"/>
            <a:chExt cx="2001992" cy="2001992"/>
          </a:xfrm>
        </p:grpSpPr>
        <p:sp>
          <p:nvSpPr>
            <p:cNvPr id="63" name="Rectangle 33"/>
            <p:cNvSpPr>
              <a:spLocks noChangeArrowheads="1"/>
            </p:cNvSpPr>
            <p:nvPr/>
          </p:nvSpPr>
          <p:spPr bwMode="auto">
            <a:xfrm>
              <a:off x="5856157" y="4071942"/>
              <a:ext cx="2001992" cy="2001992"/>
            </a:xfrm>
            <a:prstGeom prst="rect">
              <a:avLst/>
            </a:prstGeom>
            <a:solidFill>
              <a:schemeClr val="bg1"/>
            </a:solidFill>
            <a:ln w="44450">
              <a:solidFill>
                <a:schemeClr val="tx1"/>
              </a:solidFill>
              <a:miter lim="800000"/>
              <a:headEnd/>
              <a:tailEnd/>
            </a:ln>
          </p:spPr>
          <p:txBody>
            <a:bodyPr wrap="none" anchor="ctr"/>
            <a:lstStyle/>
            <a:p>
              <a:endParaRPr lang="cs-CZ" dirty="0">
                <a:solidFill>
                  <a:schemeClr val="bg1"/>
                </a:solidFill>
              </a:endParaRPr>
            </a:p>
          </p:txBody>
        </p:sp>
        <p:sp>
          <p:nvSpPr>
            <p:cNvPr id="64" name="Oval 36"/>
            <p:cNvSpPr>
              <a:spLocks noChangeArrowheads="1"/>
            </p:cNvSpPr>
            <p:nvPr/>
          </p:nvSpPr>
          <p:spPr bwMode="auto">
            <a:xfrm>
              <a:off x="6145467" y="5448310"/>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65" name="Oval 36"/>
            <p:cNvSpPr>
              <a:spLocks noChangeArrowheads="1"/>
            </p:cNvSpPr>
            <p:nvPr/>
          </p:nvSpPr>
          <p:spPr bwMode="auto">
            <a:xfrm>
              <a:off x="6468183" y="5715240"/>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66" name="Oval 36"/>
            <p:cNvSpPr>
              <a:spLocks noChangeArrowheads="1"/>
            </p:cNvSpPr>
            <p:nvPr/>
          </p:nvSpPr>
          <p:spPr bwMode="auto">
            <a:xfrm>
              <a:off x="6217933" y="5698558"/>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67" name="Oval 36"/>
            <p:cNvSpPr>
              <a:spLocks noChangeArrowheads="1"/>
            </p:cNvSpPr>
            <p:nvPr/>
          </p:nvSpPr>
          <p:spPr bwMode="auto">
            <a:xfrm>
              <a:off x="6518234" y="4572438"/>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68" name="Oval 36"/>
            <p:cNvSpPr>
              <a:spLocks noChangeArrowheads="1"/>
            </p:cNvSpPr>
            <p:nvPr/>
          </p:nvSpPr>
          <p:spPr bwMode="auto">
            <a:xfrm>
              <a:off x="7441057" y="4447314"/>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69" name="Oval 36"/>
            <p:cNvSpPr>
              <a:spLocks noChangeArrowheads="1"/>
            </p:cNvSpPr>
            <p:nvPr/>
          </p:nvSpPr>
          <p:spPr bwMode="auto">
            <a:xfrm>
              <a:off x="7093805" y="5573434"/>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70" name="Oval 36"/>
            <p:cNvSpPr>
              <a:spLocks noChangeArrowheads="1"/>
            </p:cNvSpPr>
            <p:nvPr/>
          </p:nvSpPr>
          <p:spPr bwMode="auto">
            <a:xfrm>
              <a:off x="6520841" y="5348652"/>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71" name="Oval 36"/>
            <p:cNvSpPr>
              <a:spLocks noChangeArrowheads="1"/>
            </p:cNvSpPr>
            <p:nvPr/>
          </p:nvSpPr>
          <p:spPr bwMode="auto">
            <a:xfrm>
              <a:off x="7344053" y="5072936"/>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72" name="Oval 36"/>
            <p:cNvSpPr>
              <a:spLocks noChangeArrowheads="1"/>
            </p:cNvSpPr>
            <p:nvPr/>
          </p:nvSpPr>
          <p:spPr bwMode="auto">
            <a:xfrm>
              <a:off x="6231529" y="5198060"/>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73" name="Oval 36"/>
            <p:cNvSpPr>
              <a:spLocks noChangeArrowheads="1"/>
            </p:cNvSpPr>
            <p:nvPr/>
          </p:nvSpPr>
          <p:spPr bwMode="auto">
            <a:xfrm>
              <a:off x="6606903" y="5573434"/>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sp>
          <p:nvSpPr>
            <p:cNvPr id="74" name="Oval 36"/>
            <p:cNvSpPr>
              <a:spLocks noChangeArrowheads="1"/>
            </p:cNvSpPr>
            <p:nvPr/>
          </p:nvSpPr>
          <p:spPr bwMode="auto">
            <a:xfrm>
              <a:off x="6356653" y="5506903"/>
              <a:ext cx="138720" cy="138720"/>
            </a:xfrm>
            <a:prstGeom prst="ellipse">
              <a:avLst/>
            </a:prstGeom>
            <a:solidFill>
              <a:srgbClr val="FF0000"/>
            </a:solidFill>
            <a:ln w="25400">
              <a:solidFill>
                <a:srgbClr val="FF0000"/>
              </a:solidFill>
              <a:round/>
              <a:headEnd/>
              <a:tailEnd/>
            </a:ln>
          </p:spPr>
          <p:txBody>
            <a:bodyPr wrap="none" anchor="ctr"/>
            <a:lstStyle/>
            <a:p>
              <a:endParaRPr lang="cs-CZ" dirty="0"/>
            </a:p>
          </p:txBody>
        </p:sp>
      </p:grpSp>
      <p:grpSp>
        <p:nvGrpSpPr>
          <p:cNvPr id="75" name="Skupina 74"/>
          <p:cNvGrpSpPr/>
          <p:nvPr/>
        </p:nvGrpSpPr>
        <p:grpSpPr>
          <a:xfrm>
            <a:off x="6186985" y="4072736"/>
            <a:ext cx="1985976" cy="2001992"/>
            <a:chOff x="4643439" y="4072736"/>
            <a:chExt cx="1985976" cy="2001992"/>
          </a:xfrm>
        </p:grpSpPr>
        <p:cxnSp>
          <p:nvCxnSpPr>
            <p:cNvPr id="77" name="Přímá spojovací čára 76"/>
            <p:cNvCxnSpPr/>
            <p:nvPr/>
          </p:nvCxnSpPr>
          <p:spPr>
            <a:xfrm rot="5400000">
              <a:off x="4325789" y="5072842"/>
              <a:ext cx="2001992" cy="1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Přímá spojovací čára 87"/>
            <p:cNvCxnSpPr/>
            <p:nvPr/>
          </p:nvCxnSpPr>
          <p:spPr>
            <a:xfrm>
              <a:off x="5319652" y="5111088"/>
              <a:ext cx="1309763" cy="35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rot="10800000">
              <a:off x="4643439" y="5593360"/>
              <a:ext cx="690449" cy="1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Přímá spojovací čára 95"/>
            <p:cNvCxnSpPr/>
            <p:nvPr/>
          </p:nvCxnSpPr>
          <p:spPr>
            <a:xfrm rot="5400000" flipH="1" flipV="1">
              <a:off x="4363160" y="4832603"/>
              <a:ext cx="1521514" cy="1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Přímá spojovací čára 97"/>
            <p:cNvCxnSpPr/>
            <p:nvPr/>
          </p:nvCxnSpPr>
          <p:spPr>
            <a:xfrm rot="5400000">
              <a:off x="5444236" y="5593360"/>
              <a:ext cx="960956" cy="1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Přímá spojovací čára 99"/>
            <p:cNvCxnSpPr/>
            <p:nvPr/>
          </p:nvCxnSpPr>
          <p:spPr>
            <a:xfrm rot="10800000">
              <a:off x="5333888" y="5673343"/>
              <a:ext cx="590826" cy="187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15" name="Zástupný symbol pro obsah 2"/>
          <p:cNvSpPr txBox="1">
            <a:spLocks/>
          </p:cNvSpPr>
          <p:nvPr/>
        </p:nvSpPr>
        <p:spPr>
          <a:xfrm>
            <a:off x="857224" y="2881309"/>
            <a:ext cx="4929222" cy="1333510"/>
          </a:xfrm>
          <a:prstGeom prst="rect">
            <a:avLst/>
          </a:prstGeom>
        </p:spPr>
        <p:txBody>
          <a:bodyPr>
            <a:noAutofit/>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Compute incoming radiance using ray casting and photon map</a:t>
            </a:r>
          </a:p>
        </p:txBody>
      </p:sp>
      <p:sp>
        <p:nvSpPr>
          <p:cNvPr id="116" name="Zástupný symbol pro obsah 2"/>
          <p:cNvSpPr txBox="1">
            <a:spLocks/>
          </p:cNvSpPr>
          <p:nvPr/>
        </p:nvSpPr>
        <p:spPr>
          <a:xfrm>
            <a:off x="857224" y="4262444"/>
            <a:ext cx="4071966" cy="1000132"/>
          </a:xfrm>
          <a:prstGeom prst="rect">
            <a:avLst/>
          </a:prstGeom>
        </p:spPr>
        <p:txBody>
          <a:bodyPr>
            <a:noAutofit/>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Transform samples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onto 2D domain</a:t>
            </a:r>
          </a:p>
        </p:txBody>
      </p:sp>
      <p:sp>
        <p:nvSpPr>
          <p:cNvPr id="117" name="Zástupný symbol pro obsah 2"/>
          <p:cNvSpPr txBox="1">
            <a:spLocks/>
          </p:cNvSpPr>
          <p:nvPr/>
        </p:nvSpPr>
        <p:spPr>
          <a:xfrm>
            <a:off x="857224" y="5357826"/>
            <a:ext cx="3929090" cy="928694"/>
          </a:xfrm>
          <a:prstGeom prst="rect">
            <a:avLst/>
          </a:prstGeom>
        </p:spPr>
        <p:txBody>
          <a:bodyPr>
            <a:normAutofit/>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Build a k-D tree upon the samples</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8" name="TextovéPole 117"/>
          <p:cNvSpPr txBox="1"/>
          <p:nvPr/>
        </p:nvSpPr>
        <p:spPr>
          <a:xfrm>
            <a:off x="6020296" y="6072206"/>
            <a:ext cx="2214577" cy="584775"/>
          </a:xfrm>
          <a:prstGeom prst="rect">
            <a:avLst/>
          </a:prstGeom>
          <a:noFill/>
        </p:spPr>
        <p:txBody>
          <a:bodyPr wrap="square" rtlCol="0">
            <a:spAutoFit/>
          </a:bodyPr>
          <a:lstStyle/>
          <a:p>
            <a:pPr algn="ctr"/>
            <a:r>
              <a:rPr lang="en-US" sz="3200" i="1" dirty="0" smtClean="0"/>
              <a:t>L</a:t>
            </a:r>
            <a:r>
              <a:rPr lang="en-US" sz="3200" dirty="0" smtClean="0"/>
              <a:t>-tree</a:t>
            </a:r>
            <a:endParaRPr lang="cs-CZ" sz="3200" dirty="0"/>
          </a:p>
        </p:txBody>
      </p:sp>
      <p:sp>
        <p:nvSpPr>
          <p:cNvPr id="60" name="Zástupný symbol pro číslo snímku 59"/>
          <p:cNvSpPr>
            <a:spLocks noGrp="1"/>
          </p:cNvSpPr>
          <p:nvPr>
            <p:ph type="sldNum" sz="quarter" idx="12"/>
          </p:nvPr>
        </p:nvSpPr>
        <p:spPr/>
        <p:txBody>
          <a:bodyPr/>
          <a:lstStyle/>
          <a:p>
            <a:fld id="{990B41CA-569D-40E7-8E58-026C0338B2C8}"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10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9" grpId="0" animBg="1"/>
      <p:bldP spid="115" grpId="0"/>
      <p:bldP spid="116" grpId="0"/>
      <p:bldP spid="117" grpId="0"/>
      <p:bldP spid="1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Spatial Interpolation</a:t>
            </a:r>
            <a:endParaRPr lang="cs-CZ" dirty="0"/>
          </a:p>
        </p:txBody>
      </p:sp>
      <p:sp>
        <p:nvSpPr>
          <p:cNvPr id="14" name="Freeform 4"/>
          <p:cNvSpPr>
            <a:spLocks/>
          </p:cNvSpPr>
          <p:nvPr/>
        </p:nvSpPr>
        <p:spPr bwMode="auto">
          <a:xfrm rot="21039061">
            <a:off x="1944359" y="3261568"/>
            <a:ext cx="4965398" cy="1528024"/>
          </a:xfrm>
          <a:custGeom>
            <a:avLst/>
            <a:gdLst>
              <a:gd name="T0" fmla="*/ 0 w 2798"/>
              <a:gd name="T1" fmla="*/ 663 h 663"/>
              <a:gd name="T2" fmla="*/ 1310 w 2798"/>
              <a:gd name="T3" fmla="*/ 64 h 663"/>
              <a:gd name="T4" fmla="*/ 2798 w 2798"/>
              <a:gd name="T5" fmla="*/ 240 h 663"/>
              <a:gd name="T6" fmla="*/ 0 60000 65536"/>
              <a:gd name="T7" fmla="*/ 0 60000 65536"/>
              <a:gd name="T8" fmla="*/ 0 60000 65536"/>
              <a:gd name="T9" fmla="*/ 0 w 2798"/>
              <a:gd name="T10" fmla="*/ 0 h 663"/>
              <a:gd name="T11" fmla="*/ 2798 w 2798"/>
              <a:gd name="T12" fmla="*/ 663 h 663"/>
              <a:gd name="connsiteX0" fmla="*/ 0 w 2409"/>
              <a:gd name="connsiteY0" fmla="*/ 683 h 683"/>
              <a:gd name="connsiteX1" fmla="*/ 1310 w 2409"/>
              <a:gd name="connsiteY1" fmla="*/ 84 h 683"/>
              <a:gd name="connsiteX2" fmla="*/ 2409 w 2409"/>
              <a:gd name="connsiteY2" fmla="*/ 176 h 683"/>
              <a:gd name="connsiteX0" fmla="*/ 0 w 2409"/>
              <a:gd name="connsiteY0" fmla="*/ 683 h 683"/>
              <a:gd name="connsiteX1" fmla="*/ 1310 w 2409"/>
              <a:gd name="connsiteY1" fmla="*/ 84 h 683"/>
              <a:gd name="connsiteX2" fmla="*/ 2409 w 2409"/>
              <a:gd name="connsiteY2" fmla="*/ 176 h 683"/>
              <a:gd name="connsiteX0" fmla="*/ 0 w 2409"/>
              <a:gd name="connsiteY0" fmla="*/ 683 h 683"/>
              <a:gd name="connsiteX1" fmla="*/ 1310 w 2409"/>
              <a:gd name="connsiteY1" fmla="*/ 84 h 683"/>
              <a:gd name="connsiteX2" fmla="*/ 2409 w 2409"/>
              <a:gd name="connsiteY2" fmla="*/ 176 h 683"/>
              <a:gd name="connsiteX0" fmla="*/ 0 w 2471"/>
              <a:gd name="connsiteY0" fmla="*/ 675 h 675"/>
              <a:gd name="connsiteX1" fmla="*/ 1310 w 2471"/>
              <a:gd name="connsiteY1" fmla="*/ 76 h 675"/>
              <a:gd name="connsiteX2" fmla="*/ 2471 w 2471"/>
              <a:gd name="connsiteY2" fmla="*/ 216 h 675"/>
              <a:gd name="connsiteX0" fmla="*/ 0 w 2471"/>
              <a:gd name="connsiteY0" fmla="*/ 675 h 675"/>
              <a:gd name="connsiteX1" fmla="*/ 1310 w 2471"/>
              <a:gd name="connsiteY1" fmla="*/ 76 h 675"/>
              <a:gd name="connsiteX2" fmla="*/ 2471 w 2471"/>
              <a:gd name="connsiteY2" fmla="*/ 216 h 675"/>
              <a:gd name="connsiteX0" fmla="*/ 0 w 2471"/>
              <a:gd name="connsiteY0" fmla="*/ 708 h 708"/>
              <a:gd name="connsiteX1" fmla="*/ 1313 w 2471"/>
              <a:gd name="connsiteY1" fmla="*/ 76 h 708"/>
              <a:gd name="connsiteX2" fmla="*/ 2471 w 2471"/>
              <a:gd name="connsiteY2" fmla="*/ 249 h 708"/>
              <a:gd name="connsiteX0" fmla="*/ 0 w 2471"/>
              <a:gd name="connsiteY0" fmla="*/ 708 h 708"/>
              <a:gd name="connsiteX1" fmla="*/ 1313 w 2471"/>
              <a:gd name="connsiteY1" fmla="*/ 76 h 708"/>
              <a:gd name="connsiteX2" fmla="*/ 2471 w 2471"/>
              <a:gd name="connsiteY2" fmla="*/ 249 h 708"/>
            </a:gdLst>
            <a:ahLst/>
            <a:cxnLst>
              <a:cxn ang="0">
                <a:pos x="connsiteX0" y="connsiteY0"/>
              </a:cxn>
              <a:cxn ang="0">
                <a:pos x="connsiteX1" y="connsiteY1"/>
              </a:cxn>
              <a:cxn ang="0">
                <a:pos x="connsiteX2" y="connsiteY2"/>
              </a:cxn>
            </a:cxnLst>
            <a:rect l="l" t="t" r="r" b="b"/>
            <a:pathLst>
              <a:path w="2471" h="708">
                <a:moveTo>
                  <a:pt x="0" y="708"/>
                </a:moveTo>
                <a:cubicBezTo>
                  <a:pt x="192" y="577"/>
                  <a:pt x="901" y="153"/>
                  <a:pt x="1313" y="76"/>
                </a:cubicBezTo>
                <a:cubicBezTo>
                  <a:pt x="1725" y="0"/>
                  <a:pt x="2091" y="200"/>
                  <a:pt x="2471" y="249"/>
                </a:cubicBezTo>
              </a:path>
            </a:pathLst>
          </a:custGeom>
          <a:noFill/>
          <a:ln w="76200">
            <a:solidFill>
              <a:schemeClr val="folHlink"/>
            </a:solidFill>
            <a:round/>
            <a:headEnd/>
            <a:tailEnd/>
          </a:ln>
        </p:spPr>
        <p:txBody>
          <a:bodyPr wrap="none"/>
          <a:lstStyle/>
          <a:p>
            <a:endParaRPr lang="cs-CZ" dirty="0"/>
          </a:p>
        </p:txBody>
      </p:sp>
      <p:grpSp>
        <p:nvGrpSpPr>
          <p:cNvPr id="115" name="Skupina 114"/>
          <p:cNvGrpSpPr/>
          <p:nvPr/>
        </p:nvGrpSpPr>
        <p:grpSpPr>
          <a:xfrm>
            <a:off x="4012142" y="2568362"/>
            <a:ext cx="1237583" cy="1503191"/>
            <a:chOff x="4012142" y="2568362"/>
            <a:chExt cx="1237583" cy="1503191"/>
          </a:xfrm>
        </p:grpSpPr>
        <p:sp>
          <p:nvSpPr>
            <p:cNvPr id="24" name="Freeform 29"/>
            <p:cNvSpPr>
              <a:spLocks/>
            </p:cNvSpPr>
            <p:nvPr/>
          </p:nvSpPr>
          <p:spPr bwMode="auto">
            <a:xfrm rot="11888745">
              <a:off x="4127363" y="3187316"/>
              <a:ext cx="1122362" cy="884237"/>
            </a:xfrm>
            <a:custGeom>
              <a:avLst/>
              <a:gdLst>
                <a:gd name="T0" fmla="*/ 0 w 744"/>
                <a:gd name="T1" fmla="*/ 638 h 638"/>
                <a:gd name="T2" fmla="*/ 281 w 744"/>
                <a:gd name="T3" fmla="*/ 81 h 638"/>
                <a:gd name="T4" fmla="*/ 744 w 744"/>
                <a:gd name="T5" fmla="*/ 150 h 638"/>
                <a:gd name="T6" fmla="*/ 0 60000 65536"/>
                <a:gd name="T7" fmla="*/ 0 60000 65536"/>
                <a:gd name="T8" fmla="*/ 0 60000 65536"/>
                <a:gd name="T9" fmla="*/ 0 w 744"/>
                <a:gd name="T10" fmla="*/ 0 h 638"/>
                <a:gd name="T11" fmla="*/ 744 w 744"/>
                <a:gd name="T12" fmla="*/ 638 h 638"/>
                <a:gd name="connsiteX0" fmla="*/ 0 w 707"/>
                <a:gd name="connsiteY0" fmla="*/ 557 h 557"/>
                <a:gd name="connsiteX1" fmla="*/ 244 w 707"/>
                <a:gd name="connsiteY1" fmla="*/ 70 h 557"/>
                <a:gd name="connsiteX2" fmla="*/ 707 w 707"/>
                <a:gd name="connsiteY2" fmla="*/ 139 h 557"/>
              </a:gdLst>
              <a:ahLst/>
              <a:cxnLst>
                <a:cxn ang="0">
                  <a:pos x="connsiteX0" y="connsiteY0"/>
                </a:cxn>
                <a:cxn ang="0">
                  <a:pos x="connsiteX1" y="connsiteY1"/>
                </a:cxn>
                <a:cxn ang="0">
                  <a:pos x="connsiteX2" y="connsiteY2"/>
                </a:cxn>
              </a:cxnLst>
              <a:rect l="l" t="t" r="r" b="b"/>
              <a:pathLst>
                <a:path w="707" h="557">
                  <a:moveTo>
                    <a:pt x="0" y="557"/>
                  </a:moveTo>
                  <a:cubicBezTo>
                    <a:pt x="47" y="466"/>
                    <a:pt x="126" y="140"/>
                    <a:pt x="244" y="70"/>
                  </a:cubicBezTo>
                  <a:cubicBezTo>
                    <a:pt x="362" y="0"/>
                    <a:pt x="611" y="125"/>
                    <a:pt x="707" y="139"/>
                  </a:cubicBezTo>
                </a:path>
              </a:pathLst>
            </a:custGeom>
            <a:noFill/>
            <a:ln w="38100">
              <a:solidFill>
                <a:schemeClr val="tx1"/>
              </a:solidFill>
              <a:round/>
              <a:headEnd/>
              <a:tailEnd type="triangle" w="med" len="med"/>
            </a:ln>
          </p:spPr>
          <p:txBody>
            <a:bodyPr>
              <a:spAutoFit/>
            </a:bodyPr>
            <a:lstStyle/>
            <a:p>
              <a:endParaRPr lang="cs-CZ" dirty="0"/>
            </a:p>
          </p:txBody>
        </p:sp>
        <p:sp>
          <p:nvSpPr>
            <p:cNvPr id="26" name="Freeform 38"/>
            <p:cNvSpPr>
              <a:spLocks/>
            </p:cNvSpPr>
            <p:nvPr/>
          </p:nvSpPr>
          <p:spPr bwMode="auto">
            <a:xfrm>
              <a:off x="4012142" y="2568362"/>
              <a:ext cx="1143290" cy="1074952"/>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 name="connsiteX0" fmla="*/ 23 w 1158"/>
                <a:gd name="connsiteY0" fmla="*/ 577 h 577"/>
                <a:gd name="connsiteX1" fmla="*/ 476 w 1158"/>
                <a:gd name="connsiteY1" fmla="*/ 78 h 577"/>
                <a:gd name="connsiteX2" fmla="*/ 707 w 1158"/>
                <a:gd name="connsiteY2" fmla="*/ 109 h 577"/>
                <a:gd name="connsiteX3" fmla="*/ 1151 w 1158"/>
                <a:gd name="connsiteY3" fmla="*/ 186 h 577"/>
                <a:gd name="connsiteX4" fmla="*/ 666 w 1158"/>
                <a:gd name="connsiteY4" fmla="*/ 366 h 577"/>
                <a:gd name="connsiteX5" fmla="*/ 23 w 1158"/>
                <a:gd name="connsiteY5" fmla="*/ 577 h 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 h="577">
                  <a:moveTo>
                    <a:pt x="23" y="577"/>
                  </a:moveTo>
                  <a:cubicBezTo>
                    <a:pt x="0" y="524"/>
                    <a:pt x="362" y="156"/>
                    <a:pt x="476" y="78"/>
                  </a:cubicBezTo>
                  <a:cubicBezTo>
                    <a:pt x="590" y="0"/>
                    <a:pt x="595" y="91"/>
                    <a:pt x="707" y="109"/>
                  </a:cubicBezTo>
                  <a:cubicBezTo>
                    <a:pt x="819" y="127"/>
                    <a:pt x="1158" y="143"/>
                    <a:pt x="1151" y="186"/>
                  </a:cubicBezTo>
                  <a:cubicBezTo>
                    <a:pt x="1144" y="229"/>
                    <a:pt x="854" y="301"/>
                    <a:pt x="666" y="366"/>
                  </a:cubicBezTo>
                  <a:cubicBezTo>
                    <a:pt x="478" y="431"/>
                    <a:pt x="157" y="533"/>
                    <a:pt x="23" y="577"/>
                  </a:cubicBezTo>
                  <a:close/>
                </a:path>
              </a:pathLst>
            </a:custGeom>
            <a:noFill/>
            <a:ln w="28575">
              <a:solidFill>
                <a:srgbClr val="009900"/>
              </a:solidFill>
              <a:prstDash val="sysDot"/>
              <a:round/>
              <a:headEnd/>
              <a:tailEnd/>
            </a:ln>
          </p:spPr>
          <p:txBody>
            <a:bodyPr/>
            <a:lstStyle/>
            <a:p>
              <a:endParaRPr lang="cs-CZ" dirty="0"/>
            </a:p>
          </p:txBody>
        </p:sp>
      </p:grpSp>
      <p:grpSp>
        <p:nvGrpSpPr>
          <p:cNvPr id="116" name="Skupina 115"/>
          <p:cNvGrpSpPr/>
          <p:nvPr/>
        </p:nvGrpSpPr>
        <p:grpSpPr>
          <a:xfrm>
            <a:off x="2666051" y="2467340"/>
            <a:ext cx="1934621" cy="2175780"/>
            <a:chOff x="2666051" y="2467340"/>
            <a:chExt cx="1934621" cy="2175780"/>
          </a:xfrm>
        </p:grpSpPr>
        <p:sp>
          <p:nvSpPr>
            <p:cNvPr id="25" name="Freeform 30"/>
            <p:cNvSpPr>
              <a:spLocks/>
            </p:cNvSpPr>
            <p:nvPr/>
          </p:nvSpPr>
          <p:spPr bwMode="auto">
            <a:xfrm rot="9151167">
              <a:off x="2666051" y="4037096"/>
              <a:ext cx="1660004" cy="606024"/>
            </a:xfrm>
            <a:custGeom>
              <a:avLst/>
              <a:gdLst>
                <a:gd name="T0" fmla="*/ 952 w 952"/>
                <a:gd name="T1" fmla="*/ 211 h 323"/>
                <a:gd name="T2" fmla="*/ 280 w 952"/>
                <a:gd name="T3" fmla="*/ 19 h 323"/>
                <a:gd name="T4" fmla="*/ 0 w 952"/>
                <a:gd name="T5" fmla="*/ 323 h 323"/>
                <a:gd name="T6" fmla="*/ 0 60000 65536"/>
                <a:gd name="T7" fmla="*/ 0 60000 65536"/>
                <a:gd name="T8" fmla="*/ 0 60000 65536"/>
                <a:gd name="T9" fmla="*/ 0 w 952"/>
                <a:gd name="T10" fmla="*/ 0 h 323"/>
                <a:gd name="T11" fmla="*/ 952 w 952"/>
                <a:gd name="T12" fmla="*/ 323 h 323"/>
                <a:gd name="connsiteX0" fmla="*/ 912 w 912"/>
                <a:gd name="connsiteY0" fmla="*/ 234 h 483"/>
                <a:gd name="connsiteX1" fmla="*/ 240 w 912"/>
                <a:gd name="connsiteY1" fmla="*/ 42 h 483"/>
                <a:gd name="connsiteX2" fmla="*/ 0 w 912"/>
                <a:gd name="connsiteY2" fmla="*/ 483 h 483"/>
                <a:gd name="connsiteX0" fmla="*/ 896 w 896"/>
                <a:gd name="connsiteY0" fmla="*/ 387 h 452"/>
                <a:gd name="connsiteX1" fmla="*/ 240 w 896"/>
                <a:gd name="connsiteY1" fmla="*/ 11 h 452"/>
                <a:gd name="connsiteX2" fmla="*/ 0 w 896"/>
                <a:gd name="connsiteY2" fmla="*/ 452 h 452"/>
                <a:gd name="connsiteX0" fmla="*/ 896 w 896"/>
                <a:gd name="connsiteY0" fmla="*/ 406 h 471"/>
                <a:gd name="connsiteX1" fmla="*/ 201 w 896"/>
                <a:gd name="connsiteY1" fmla="*/ 11 h 471"/>
                <a:gd name="connsiteX2" fmla="*/ 0 w 896"/>
                <a:gd name="connsiteY2" fmla="*/ 471 h 471"/>
                <a:gd name="connsiteX0" fmla="*/ 897 w 897"/>
                <a:gd name="connsiteY0" fmla="*/ 410 h 502"/>
                <a:gd name="connsiteX1" fmla="*/ 202 w 897"/>
                <a:gd name="connsiteY1" fmla="*/ 15 h 502"/>
                <a:gd name="connsiteX2" fmla="*/ 0 w 897"/>
                <a:gd name="connsiteY2" fmla="*/ 502 h 502"/>
                <a:gd name="connsiteX0" fmla="*/ 897 w 897"/>
                <a:gd name="connsiteY0" fmla="*/ 410 h 502"/>
                <a:gd name="connsiteX1" fmla="*/ 202 w 897"/>
                <a:gd name="connsiteY1" fmla="*/ 15 h 502"/>
                <a:gd name="connsiteX2" fmla="*/ 0 w 897"/>
                <a:gd name="connsiteY2" fmla="*/ 502 h 502"/>
                <a:gd name="connsiteX0" fmla="*/ 897 w 897"/>
                <a:gd name="connsiteY0" fmla="*/ 410 h 502"/>
                <a:gd name="connsiteX1" fmla="*/ 202 w 897"/>
                <a:gd name="connsiteY1" fmla="*/ 15 h 502"/>
                <a:gd name="connsiteX2" fmla="*/ 0 w 897"/>
                <a:gd name="connsiteY2" fmla="*/ 502 h 502"/>
                <a:gd name="connsiteX0" fmla="*/ 897 w 897"/>
                <a:gd name="connsiteY0" fmla="*/ 410 h 502"/>
                <a:gd name="connsiteX1" fmla="*/ 202 w 897"/>
                <a:gd name="connsiteY1" fmla="*/ 15 h 502"/>
                <a:gd name="connsiteX2" fmla="*/ 0 w 897"/>
                <a:gd name="connsiteY2" fmla="*/ 502 h 502"/>
                <a:gd name="connsiteX0" fmla="*/ 925 w 925"/>
                <a:gd name="connsiteY0" fmla="*/ 428 h 627"/>
                <a:gd name="connsiteX1" fmla="*/ 230 w 925"/>
                <a:gd name="connsiteY1" fmla="*/ 33 h 627"/>
                <a:gd name="connsiteX2" fmla="*/ 0 w 925"/>
                <a:gd name="connsiteY2" fmla="*/ 627 h 627"/>
                <a:gd name="connsiteX0" fmla="*/ 925 w 925"/>
                <a:gd name="connsiteY0" fmla="*/ 331 h 530"/>
                <a:gd name="connsiteX1" fmla="*/ 233 w 925"/>
                <a:gd name="connsiteY1" fmla="*/ 33 h 530"/>
                <a:gd name="connsiteX2" fmla="*/ 0 w 925"/>
                <a:gd name="connsiteY2" fmla="*/ 530 h 530"/>
              </a:gdLst>
              <a:ahLst/>
              <a:cxnLst>
                <a:cxn ang="0">
                  <a:pos x="connsiteX0" y="connsiteY0"/>
                </a:cxn>
                <a:cxn ang="0">
                  <a:pos x="connsiteX1" y="connsiteY1"/>
                </a:cxn>
                <a:cxn ang="0">
                  <a:pos x="connsiteX2" y="connsiteY2"/>
                </a:cxn>
              </a:cxnLst>
              <a:rect l="l" t="t" r="r" b="b"/>
              <a:pathLst>
                <a:path w="925" h="530">
                  <a:moveTo>
                    <a:pt x="925" y="331"/>
                  </a:moveTo>
                  <a:cubicBezTo>
                    <a:pt x="833" y="240"/>
                    <a:pt x="387" y="0"/>
                    <a:pt x="233" y="33"/>
                  </a:cubicBezTo>
                  <a:cubicBezTo>
                    <a:pt x="79" y="66"/>
                    <a:pt x="28" y="329"/>
                    <a:pt x="0" y="530"/>
                  </a:cubicBezTo>
                </a:path>
              </a:pathLst>
            </a:custGeom>
            <a:noFill/>
            <a:ln w="38100">
              <a:solidFill>
                <a:schemeClr val="tx1"/>
              </a:solidFill>
              <a:round/>
              <a:headEnd/>
              <a:tailEnd type="triangle" w="med" len="med"/>
            </a:ln>
          </p:spPr>
          <p:txBody>
            <a:bodyPr wrap="square">
              <a:spAutoFit/>
            </a:bodyPr>
            <a:lstStyle/>
            <a:p>
              <a:endParaRPr lang="cs-CZ" dirty="0"/>
            </a:p>
          </p:txBody>
        </p:sp>
        <p:sp>
          <p:nvSpPr>
            <p:cNvPr id="27" name="Freeform 31"/>
            <p:cNvSpPr>
              <a:spLocks/>
            </p:cNvSpPr>
            <p:nvPr/>
          </p:nvSpPr>
          <p:spPr bwMode="auto">
            <a:xfrm rot="19557261">
              <a:off x="3647723" y="2467340"/>
              <a:ext cx="952949" cy="996545"/>
            </a:xfrm>
            <a:custGeom>
              <a:avLst/>
              <a:gdLst>
                <a:gd name="T0" fmla="*/ 43 w 838"/>
                <a:gd name="T1" fmla="*/ 695 h 695"/>
                <a:gd name="T2" fmla="*/ 350 w 838"/>
                <a:gd name="T3" fmla="*/ 93 h 695"/>
                <a:gd name="T4" fmla="*/ 607 w 838"/>
                <a:gd name="T5" fmla="*/ 134 h 695"/>
                <a:gd name="T6" fmla="*/ 838 w 838"/>
                <a:gd name="T7" fmla="*/ 217 h 695"/>
                <a:gd name="T8" fmla="*/ 607 w 838"/>
                <a:gd name="T9" fmla="*/ 407 h 695"/>
                <a:gd name="T10" fmla="*/ 43 w 838"/>
                <a:gd name="T11" fmla="*/ 695 h 695"/>
                <a:gd name="T12" fmla="*/ 0 60000 65536"/>
                <a:gd name="T13" fmla="*/ 0 60000 65536"/>
                <a:gd name="T14" fmla="*/ 0 60000 65536"/>
                <a:gd name="T15" fmla="*/ 0 60000 65536"/>
                <a:gd name="T16" fmla="*/ 0 60000 65536"/>
                <a:gd name="T17" fmla="*/ 0 60000 65536"/>
                <a:gd name="T18" fmla="*/ 0 w 838"/>
                <a:gd name="T19" fmla="*/ 0 h 695"/>
                <a:gd name="T20" fmla="*/ 838 w 838"/>
                <a:gd name="T21" fmla="*/ 695 h 695"/>
              </a:gdLst>
              <a:ahLst/>
              <a:cxnLst>
                <a:cxn ang="T12">
                  <a:pos x="T0" y="T1"/>
                </a:cxn>
                <a:cxn ang="T13">
                  <a:pos x="T2" y="T3"/>
                </a:cxn>
                <a:cxn ang="T14">
                  <a:pos x="T4" y="T5"/>
                </a:cxn>
                <a:cxn ang="T15">
                  <a:pos x="T6" y="T7"/>
                </a:cxn>
                <a:cxn ang="T16">
                  <a:pos x="T8" y="T9"/>
                </a:cxn>
                <a:cxn ang="T17">
                  <a:pos x="T10" y="T11"/>
                </a:cxn>
              </a:cxnLst>
              <a:rect l="T18" t="T19" r="T20" b="T21"/>
              <a:pathLst>
                <a:path w="838" h="695">
                  <a:moveTo>
                    <a:pt x="43" y="695"/>
                  </a:moveTo>
                  <a:cubicBezTo>
                    <a:pt x="0" y="643"/>
                    <a:pt x="256" y="186"/>
                    <a:pt x="350" y="93"/>
                  </a:cubicBezTo>
                  <a:cubicBezTo>
                    <a:pt x="444" y="0"/>
                    <a:pt x="526" y="113"/>
                    <a:pt x="607" y="134"/>
                  </a:cubicBezTo>
                  <a:cubicBezTo>
                    <a:pt x="688" y="155"/>
                    <a:pt x="838" y="172"/>
                    <a:pt x="838" y="217"/>
                  </a:cubicBezTo>
                  <a:cubicBezTo>
                    <a:pt x="838" y="262"/>
                    <a:pt x="739" y="327"/>
                    <a:pt x="607" y="407"/>
                  </a:cubicBezTo>
                  <a:cubicBezTo>
                    <a:pt x="475" y="487"/>
                    <a:pt x="161" y="635"/>
                    <a:pt x="43" y="695"/>
                  </a:cubicBezTo>
                  <a:close/>
                </a:path>
              </a:pathLst>
            </a:custGeom>
            <a:noFill/>
            <a:ln w="28575">
              <a:solidFill>
                <a:srgbClr val="FF3300"/>
              </a:solidFill>
              <a:prstDash val="sysDot"/>
              <a:round/>
              <a:headEnd/>
              <a:tailEnd/>
            </a:ln>
          </p:spPr>
          <p:txBody>
            <a:bodyPr/>
            <a:lstStyle/>
            <a:p>
              <a:endParaRPr lang="cs-CZ" dirty="0"/>
            </a:p>
          </p:txBody>
        </p:sp>
      </p:grpSp>
      <p:grpSp>
        <p:nvGrpSpPr>
          <p:cNvPr id="114" name="Skupina 113"/>
          <p:cNvGrpSpPr/>
          <p:nvPr/>
        </p:nvGrpSpPr>
        <p:grpSpPr>
          <a:xfrm>
            <a:off x="2297630" y="2456365"/>
            <a:ext cx="2622158" cy="1644148"/>
            <a:chOff x="2297630" y="2456365"/>
            <a:chExt cx="2622158" cy="1644148"/>
          </a:xfrm>
        </p:grpSpPr>
        <p:sp>
          <p:nvSpPr>
            <p:cNvPr id="29" name="Freeform 38"/>
            <p:cNvSpPr>
              <a:spLocks/>
            </p:cNvSpPr>
            <p:nvPr/>
          </p:nvSpPr>
          <p:spPr bwMode="auto">
            <a:xfrm rot="20665124">
              <a:off x="3857456" y="2456365"/>
              <a:ext cx="1062332" cy="1074952"/>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 name="connsiteX0" fmla="*/ 23 w 1076"/>
                <a:gd name="connsiteY0" fmla="*/ 577 h 577"/>
                <a:gd name="connsiteX1" fmla="*/ 476 w 1076"/>
                <a:gd name="connsiteY1" fmla="*/ 78 h 577"/>
                <a:gd name="connsiteX2" fmla="*/ 707 w 1076"/>
                <a:gd name="connsiteY2" fmla="*/ 109 h 577"/>
                <a:gd name="connsiteX3" fmla="*/ 1069 w 1076"/>
                <a:gd name="connsiteY3" fmla="*/ 162 h 577"/>
                <a:gd name="connsiteX4" fmla="*/ 666 w 1076"/>
                <a:gd name="connsiteY4" fmla="*/ 366 h 577"/>
                <a:gd name="connsiteX5" fmla="*/ 23 w 1076"/>
                <a:gd name="connsiteY5" fmla="*/ 577 h 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 h="577">
                  <a:moveTo>
                    <a:pt x="23" y="577"/>
                  </a:moveTo>
                  <a:cubicBezTo>
                    <a:pt x="0" y="524"/>
                    <a:pt x="362" y="156"/>
                    <a:pt x="476" y="78"/>
                  </a:cubicBezTo>
                  <a:cubicBezTo>
                    <a:pt x="590" y="0"/>
                    <a:pt x="608" y="95"/>
                    <a:pt x="707" y="109"/>
                  </a:cubicBezTo>
                  <a:cubicBezTo>
                    <a:pt x="806" y="123"/>
                    <a:pt x="1076" y="119"/>
                    <a:pt x="1069" y="162"/>
                  </a:cubicBezTo>
                  <a:cubicBezTo>
                    <a:pt x="1062" y="205"/>
                    <a:pt x="840" y="297"/>
                    <a:pt x="666" y="366"/>
                  </a:cubicBezTo>
                  <a:cubicBezTo>
                    <a:pt x="492" y="435"/>
                    <a:pt x="157" y="533"/>
                    <a:pt x="23" y="577"/>
                  </a:cubicBezTo>
                  <a:close/>
                </a:path>
              </a:pathLst>
            </a:custGeom>
            <a:noFill/>
            <a:ln w="28575">
              <a:solidFill>
                <a:srgbClr val="7030A0"/>
              </a:solidFill>
              <a:prstDash val="solid"/>
              <a:round/>
              <a:headEnd/>
              <a:tailEnd/>
            </a:ln>
          </p:spPr>
          <p:txBody>
            <a:bodyPr/>
            <a:lstStyle/>
            <a:p>
              <a:endParaRPr lang="cs-CZ" dirty="0"/>
            </a:p>
          </p:txBody>
        </p:sp>
        <p:sp>
          <p:nvSpPr>
            <p:cNvPr id="28" name="Line 39"/>
            <p:cNvSpPr>
              <a:spLocks noChangeShapeType="1"/>
            </p:cNvSpPr>
            <p:nvPr/>
          </p:nvSpPr>
          <p:spPr bwMode="auto">
            <a:xfrm>
              <a:off x="2297630" y="3071810"/>
              <a:ext cx="1714512" cy="571504"/>
            </a:xfrm>
            <a:prstGeom prst="line">
              <a:avLst/>
            </a:prstGeom>
            <a:noFill/>
            <a:ln w="28575">
              <a:solidFill>
                <a:srgbClr val="7030A0"/>
              </a:solidFill>
              <a:prstDash val="dash"/>
              <a:round/>
              <a:headEnd/>
              <a:tailEnd type="triangle" w="med" len="lg"/>
            </a:ln>
          </p:spPr>
          <p:txBody>
            <a:bodyPr/>
            <a:lstStyle/>
            <a:p>
              <a:endParaRPr lang="cs-CZ" dirty="0"/>
            </a:p>
          </p:txBody>
        </p:sp>
        <p:grpSp>
          <p:nvGrpSpPr>
            <p:cNvPr id="21" name="Group 22"/>
            <p:cNvGrpSpPr>
              <a:grpSpLocks/>
            </p:cNvGrpSpPr>
            <p:nvPr/>
          </p:nvGrpSpPr>
          <p:grpSpPr bwMode="auto">
            <a:xfrm>
              <a:off x="3797828" y="3571876"/>
              <a:ext cx="369888" cy="528637"/>
              <a:chOff x="1416" y="3929"/>
              <a:chExt cx="233" cy="333"/>
            </a:xfrm>
          </p:grpSpPr>
          <p:sp>
            <p:nvSpPr>
              <p:cNvPr id="22" name="Oval 23"/>
              <p:cNvSpPr>
                <a:spLocks noChangeArrowheads="1"/>
              </p:cNvSpPr>
              <p:nvPr/>
            </p:nvSpPr>
            <p:spPr bwMode="auto">
              <a:xfrm>
                <a:off x="1519" y="3929"/>
                <a:ext cx="91" cy="91"/>
              </a:xfrm>
              <a:prstGeom prst="ellipse">
                <a:avLst/>
              </a:prstGeom>
              <a:solidFill>
                <a:srgbClr val="FFC000"/>
              </a:solidFill>
              <a:ln w="9525">
                <a:noFill/>
                <a:round/>
                <a:headEnd/>
                <a:tailEnd/>
              </a:ln>
            </p:spPr>
            <p:txBody>
              <a:bodyPr wrap="none" anchor="ctr"/>
              <a:lstStyle/>
              <a:p>
                <a:endParaRPr lang="cs-CZ" dirty="0"/>
              </a:p>
            </p:txBody>
          </p:sp>
          <p:sp>
            <p:nvSpPr>
              <p:cNvPr id="23" name="Text Box 24"/>
              <p:cNvSpPr txBox="1">
                <a:spLocks noChangeArrowheads="1"/>
              </p:cNvSpPr>
              <p:nvPr/>
            </p:nvSpPr>
            <p:spPr bwMode="auto">
              <a:xfrm>
                <a:off x="1416" y="3974"/>
                <a:ext cx="233" cy="288"/>
              </a:xfrm>
              <a:prstGeom prst="rect">
                <a:avLst/>
              </a:prstGeom>
              <a:noFill/>
              <a:ln w="9525">
                <a:noFill/>
                <a:miter lim="800000"/>
                <a:headEnd/>
                <a:tailEnd/>
              </a:ln>
            </p:spPr>
            <p:txBody>
              <a:bodyPr wrap="none">
                <a:spAutoFit/>
              </a:bodyPr>
              <a:lstStyle/>
              <a:p>
                <a:r>
                  <a:rPr lang="en-US" b="1" dirty="0"/>
                  <a:t>p</a:t>
                </a:r>
                <a:endParaRPr lang="cs-CZ" i="1" baseline="-25000" dirty="0"/>
              </a:p>
            </p:txBody>
          </p:sp>
        </p:grpSp>
      </p:grpSp>
      <p:sp>
        <p:nvSpPr>
          <p:cNvPr id="31" name="Zástupný symbol pro obsah 2"/>
          <p:cNvSpPr txBox="1">
            <a:spLocks/>
          </p:cNvSpPr>
          <p:nvPr/>
        </p:nvSpPr>
        <p:spPr>
          <a:xfrm>
            <a:off x="642910" y="1071546"/>
            <a:ext cx="7858180" cy="1143008"/>
          </a:xfrm>
          <a:prstGeom prst="rect">
            <a:avLst/>
          </a:prstGeom>
        </p:spPr>
        <p:txBody>
          <a:bodyPr>
            <a:normAutofit/>
          </a:bodyPr>
          <a:lstStyle/>
          <a:p>
            <a:pPr marL="365760" indent="-283464">
              <a:spcBef>
                <a:spcPts val="600"/>
              </a:spcBef>
              <a:buClr>
                <a:schemeClr val="accent1"/>
              </a:buClr>
              <a:buSzPct val="80000"/>
              <a:buFont typeface="Wingdings 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Collect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L-tree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s</a:t>
            </a:r>
            <a:r>
              <a:rPr kumimoji="0" lang="en-US" sz="3000" b="0" i="0" u="none" strike="noStrike" kern="1200" cap="none" spc="0" normalizeH="0" noProof="0" dirty="0" smtClean="0">
                <a:ln>
                  <a:noFill/>
                </a:ln>
                <a:solidFill>
                  <a:schemeClr val="tx1"/>
                </a:solidFill>
                <a:effectLst/>
                <a:uLnTx/>
                <a:uFillTx/>
                <a:latin typeface="+mn-lt"/>
                <a:ea typeface="+mn-ea"/>
                <a:cs typeface="+mn-cs"/>
              </a:rPr>
              <a:t> that can be used for interpolation at </a:t>
            </a:r>
            <a:r>
              <a:rPr kumimoji="0" lang="en-US" sz="3000" i="0" u="none" strike="noStrike" kern="1200" cap="none" spc="0" normalizeH="0" noProof="0" dirty="0" smtClean="0">
                <a:ln>
                  <a:noFill/>
                </a:ln>
                <a:solidFill>
                  <a:schemeClr val="tx1"/>
                </a:solidFill>
                <a:effectLst/>
                <a:uLnTx/>
                <a:uFillTx/>
                <a:latin typeface="+mn-lt"/>
                <a:ea typeface="+mn-ea"/>
                <a:cs typeface="+mn-cs"/>
              </a:rPr>
              <a:t>p </a:t>
            </a:r>
            <a:r>
              <a:rPr lang="en-US" sz="3000" dirty="0" smtClean="0"/>
              <a:t>(borrowed from RC)</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cs-CZ"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73" name="Zástupný symbol pro číslo snímku 72"/>
          <p:cNvSpPr>
            <a:spLocks noGrp="1"/>
          </p:cNvSpPr>
          <p:nvPr>
            <p:ph type="sldNum" sz="quarter" idx="12"/>
          </p:nvPr>
        </p:nvSpPr>
        <p:spPr/>
        <p:txBody>
          <a:bodyPr/>
          <a:lstStyle/>
          <a:p>
            <a:fld id="{990B41CA-569D-40E7-8E58-026C0338B2C8}" type="slidenum">
              <a:rPr lang="en-US" smtClean="0"/>
              <a:pPr/>
              <a:t>9</a:t>
            </a:fld>
            <a:endParaRPr lang="en-US" dirty="0"/>
          </a:p>
        </p:txBody>
      </p:sp>
      <p:grpSp>
        <p:nvGrpSpPr>
          <p:cNvPr id="117" name="Skupina 116"/>
          <p:cNvGrpSpPr/>
          <p:nvPr/>
        </p:nvGrpSpPr>
        <p:grpSpPr>
          <a:xfrm>
            <a:off x="571472" y="5286388"/>
            <a:ext cx="8286808" cy="1428760"/>
            <a:chOff x="571472" y="5286388"/>
            <a:chExt cx="8286808" cy="1571612"/>
          </a:xfrm>
        </p:grpSpPr>
        <p:sp>
          <p:nvSpPr>
            <p:cNvPr id="64" name="Zástupný symbol pro obsah 2"/>
            <p:cNvSpPr txBox="1">
              <a:spLocks/>
            </p:cNvSpPr>
            <p:nvPr/>
          </p:nvSpPr>
          <p:spPr>
            <a:xfrm>
              <a:off x="571472" y="5286388"/>
              <a:ext cx="8286808" cy="1571612"/>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For all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L-trees</a:t>
              </a:r>
              <a:r>
                <a:rPr kumimoji="0" lang="en-US" sz="3000" b="0" i="0" u="none" strike="noStrike" kern="1200" cap="none" spc="0" normalizeH="0" noProof="0" dirty="0" smtClean="0">
                  <a:ln>
                    <a:noFill/>
                  </a:ln>
                  <a:solidFill>
                    <a:schemeClr val="tx1"/>
                  </a:solidFill>
                  <a:effectLst/>
                  <a:uLnTx/>
                  <a:uFillTx/>
                  <a:latin typeface="+mn-lt"/>
                  <a:ea typeface="+mn-ea"/>
                  <a:cs typeface="+mn-cs"/>
                </a:rPr>
                <a:t> found compute the spatial weight</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lang="en-US" sz="3000" dirty="0" smtClean="0"/>
            </a:p>
          </p:txBody>
        </p:sp>
        <p:graphicFrame>
          <p:nvGraphicFramePr>
            <p:cNvPr id="30" name="Zástupný symbol pro obsah 29"/>
            <p:cNvGraphicFramePr>
              <a:graphicFrameLocks noChangeAspect="1"/>
            </p:cNvGraphicFramePr>
            <p:nvPr>
              <p:ph idx="1"/>
            </p:nvPr>
          </p:nvGraphicFramePr>
          <p:xfrm>
            <a:off x="3616325" y="5785794"/>
            <a:ext cx="3660775" cy="1072181"/>
          </p:xfrm>
          <a:graphic>
            <a:graphicData uri="http://schemas.openxmlformats.org/presentationml/2006/ole">
              <p:oleObj spid="_x0000_s22530" name="Rovnice" r:id="rId4" imgW="1955520" imgH="520560" progId="Equation.3">
                <p:embed/>
              </p:oleObj>
            </a:graphicData>
          </a:graphic>
        </p:graphicFrame>
      </p:grpSp>
      <p:grpSp>
        <p:nvGrpSpPr>
          <p:cNvPr id="84" name="Skupina 83"/>
          <p:cNvGrpSpPr/>
          <p:nvPr/>
        </p:nvGrpSpPr>
        <p:grpSpPr>
          <a:xfrm>
            <a:off x="7358082" y="2571743"/>
            <a:ext cx="1500231" cy="2428893"/>
            <a:chOff x="7358050" y="3214687"/>
            <a:chExt cx="1571636" cy="1714512"/>
          </a:xfrm>
        </p:grpSpPr>
        <p:sp>
          <p:nvSpPr>
            <p:cNvPr id="83" name="Rectangle 32"/>
            <p:cNvSpPr>
              <a:spLocks noChangeArrowheads="1"/>
            </p:cNvSpPr>
            <p:nvPr/>
          </p:nvSpPr>
          <p:spPr bwMode="auto">
            <a:xfrm>
              <a:off x="7358050" y="3214687"/>
              <a:ext cx="1571636" cy="1714512"/>
            </a:xfrm>
            <a:prstGeom prst="rect">
              <a:avLst/>
            </a:prstGeom>
            <a:blipFill dpi="0" rotWithShape="1">
              <a:blip r:embed="rId5">
                <a:alphaModFix amt="50000"/>
              </a:blip>
              <a:srcRect/>
              <a:tile tx="0" ty="0" sx="100000" sy="100000" flip="none" algn="tl"/>
            </a:blipFill>
            <a:ln w="31750">
              <a:solidFill>
                <a:schemeClr val="tx1"/>
              </a:solidFill>
              <a:miter lim="800000"/>
              <a:headEnd/>
              <a:tailEnd/>
            </a:ln>
          </p:spPr>
          <p:txBody>
            <a:bodyPr wrap="none" anchor="ctr"/>
            <a:lstStyle/>
            <a:p>
              <a:endParaRPr lang="cs-CZ" dirty="0"/>
            </a:p>
          </p:txBody>
        </p:sp>
        <p:sp>
          <p:nvSpPr>
            <p:cNvPr id="82" name="Text Box 30"/>
            <p:cNvSpPr txBox="1">
              <a:spLocks noChangeArrowheads="1"/>
            </p:cNvSpPr>
            <p:nvPr/>
          </p:nvSpPr>
          <p:spPr bwMode="auto">
            <a:xfrm>
              <a:off x="7465223" y="3594890"/>
              <a:ext cx="1357290" cy="954107"/>
            </a:xfrm>
            <a:prstGeom prst="rect">
              <a:avLst/>
            </a:prstGeom>
            <a:noFill/>
            <a:ln w="9525">
              <a:noFill/>
              <a:miter lim="800000"/>
              <a:headEnd/>
              <a:tailEnd/>
            </a:ln>
          </p:spPr>
          <p:txBody>
            <a:bodyPr wrap="square">
              <a:spAutoFit/>
            </a:bodyPr>
            <a:lstStyle/>
            <a:p>
              <a:pPr algn="ctr"/>
              <a:r>
                <a:rPr lang="en-US" sz="2800" dirty="0" smtClean="0"/>
                <a:t>Spatial</a:t>
              </a:r>
              <a:endParaRPr lang="en-US" sz="2800" dirty="0"/>
            </a:p>
            <a:p>
              <a:pPr algn="ctr"/>
              <a:r>
                <a:rPr lang="en-US" sz="2800" dirty="0"/>
                <a:t>Cache</a:t>
              </a:r>
              <a:endParaRPr lang="cs-CZ" sz="2800" dirty="0"/>
            </a:p>
          </p:txBody>
        </p:sp>
      </p:grpSp>
      <p:grpSp>
        <p:nvGrpSpPr>
          <p:cNvPr id="88" name="Skupina 87"/>
          <p:cNvGrpSpPr/>
          <p:nvPr/>
        </p:nvGrpSpPr>
        <p:grpSpPr>
          <a:xfrm>
            <a:off x="4013200" y="2143116"/>
            <a:ext cx="3327400" cy="1484322"/>
            <a:chOff x="4013200" y="2071678"/>
            <a:chExt cx="3327400" cy="1484322"/>
          </a:xfrm>
        </p:grpSpPr>
        <p:sp>
          <p:nvSpPr>
            <p:cNvPr id="86" name="Volný tvar 85"/>
            <p:cNvSpPr/>
            <p:nvPr/>
          </p:nvSpPr>
          <p:spPr>
            <a:xfrm>
              <a:off x="4013200" y="2425700"/>
              <a:ext cx="3327400" cy="1130300"/>
            </a:xfrm>
            <a:custGeom>
              <a:avLst/>
              <a:gdLst>
                <a:gd name="connsiteX0" fmla="*/ 0 w 3327400"/>
                <a:gd name="connsiteY0" fmla="*/ 1130300 h 1130300"/>
                <a:gd name="connsiteX1" fmla="*/ 1092200 w 3327400"/>
                <a:gd name="connsiteY1" fmla="*/ 127000 h 1130300"/>
                <a:gd name="connsiteX2" fmla="*/ 3327400 w 3327400"/>
                <a:gd name="connsiteY2" fmla="*/ 368300 h 1130300"/>
              </a:gdLst>
              <a:ahLst/>
              <a:cxnLst>
                <a:cxn ang="0">
                  <a:pos x="connsiteX0" y="connsiteY0"/>
                </a:cxn>
                <a:cxn ang="0">
                  <a:pos x="connsiteX1" y="connsiteY1"/>
                </a:cxn>
                <a:cxn ang="0">
                  <a:pos x="connsiteX2" y="connsiteY2"/>
                </a:cxn>
              </a:cxnLst>
              <a:rect l="l" t="t" r="r" b="b"/>
              <a:pathLst>
                <a:path w="3327400" h="1130300">
                  <a:moveTo>
                    <a:pt x="0" y="1130300"/>
                  </a:moveTo>
                  <a:cubicBezTo>
                    <a:pt x="268816" y="692150"/>
                    <a:pt x="537633" y="254000"/>
                    <a:pt x="1092200" y="127000"/>
                  </a:cubicBezTo>
                  <a:cubicBezTo>
                    <a:pt x="1646767" y="0"/>
                    <a:pt x="2971800" y="336550"/>
                    <a:pt x="3327400" y="368300"/>
                  </a:cubicBezTo>
                </a:path>
              </a:pathLst>
            </a:custGeom>
            <a:ln w="254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87" name="Text Box 49"/>
            <p:cNvSpPr txBox="1">
              <a:spLocks noChangeArrowheads="1"/>
            </p:cNvSpPr>
            <p:nvPr/>
          </p:nvSpPr>
          <p:spPr bwMode="auto">
            <a:xfrm>
              <a:off x="5072066" y="2071678"/>
              <a:ext cx="1041400" cy="1016000"/>
            </a:xfrm>
            <a:prstGeom prst="rect">
              <a:avLst/>
            </a:prstGeom>
            <a:noFill/>
            <a:ln w="25400">
              <a:solidFill>
                <a:schemeClr val="tx1"/>
              </a:solidFill>
              <a:miter lim="800000"/>
              <a:headEnd/>
              <a:tailEnd/>
            </a:ln>
          </p:spPr>
          <p:txBody>
            <a:bodyPr wrap="none">
              <a:spAutoFit/>
            </a:bodyPr>
            <a:lstStyle/>
            <a:p>
              <a:pPr algn="ctr"/>
              <a:r>
                <a:rPr lang="en-US" sz="2000" dirty="0" smtClean="0"/>
                <a:t>Spatial </a:t>
              </a:r>
              <a:endParaRPr lang="en-US" sz="2000" dirty="0"/>
            </a:p>
            <a:p>
              <a:pPr algn="ctr"/>
              <a:r>
                <a:rPr lang="en-US" sz="2000" dirty="0" smtClean="0"/>
                <a:t>Cache </a:t>
              </a:r>
              <a:endParaRPr lang="en-US" sz="2000" dirty="0"/>
            </a:p>
            <a:p>
              <a:pPr algn="ctr"/>
              <a:r>
                <a:rPr lang="en-US" sz="2000" dirty="0" smtClean="0"/>
                <a:t>Lookup</a:t>
              </a:r>
              <a:endParaRPr lang="cs-CZ" sz="2000" dirty="0"/>
            </a:p>
          </p:txBody>
        </p:sp>
      </p:grpSp>
      <p:grpSp>
        <p:nvGrpSpPr>
          <p:cNvPr id="98" name="Skupina 97"/>
          <p:cNvGrpSpPr/>
          <p:nvPr/>
        </p:nvGrpSpPr>
        <p:grpSpPr>
          <a:xfrm>
            <a:off x="2457972" y="3238501"/>
            <a:ext cx="4900110" cy="1881195"/>
            <a:chOff x="2457972" y="3238501"/>
            <a:chExt cx="4900110" cy="1881195"/>
          </a:xfrm>
        </p:grpSpPr>
        <p:grpSp>
          <p:nvGrpSpPr>
            <p:cNvPr id="15" name="Group 7"/>
            <p:cNvGrpSpPr>
              <a:grpSpLocks/>
            </p:cNvGrpSpPr>
            <p:nvPr/>
          </p:nvGrpSpPr>
          <p:grpSpPr bwMode="auto">
            <a:xfrm>
              <a:off x="2457972" y="4572008"/>
              <a:ext cx="482600" cy="547688"/>
              <a:chOff x="1416" y="3929"/>
              <a:chExt cx="304" cy="345"/>
            </a:xfrm>
          </p:grpSpPr>
          <p:sp>
            <p:nvSpPr>
              <p:cNvPr id="16" name="Oval 8"/>
              <p:cNvSpPr>
                <a:spLocks noChangeArrowheads="1"/>
              </p:cNvSpPr>
              <p:nvPr/>
            </p:nvSpPr>
            <p:spPr bwMode="auto">
              <a:xfrm>
                <a:off x="1519" y="3929"/>
                <a:ext cx="91" cy="91"/>
              </a:xfrm>
              <a:prstGeom prst="ellipse">
                <a:avLst/>
              </a:prstGeom>
              <a:solidFill>
                <a:srgbClr val="FFC000"/>
              </a:solidFill>
              <a:ln w="9525">
                <a:solidFill>
                  <a:srgbClr val="FFC000"/>
                </a:solidFill>
                <a:round/>
                <a:headEnd/>
                <a:tailEnd/>
              </a:ln>
            </p:spPr>
            <p:txBody>
              <a:bodyPr wrap="none" anchor="ctr"/>
              <a:lstStyle/>
              <a:p>
                <a:endParaRPr lang="cs-CZ" dirty="0"/>
              </a:p>
            </p:txBody>
          </p:sp>
          <p:sp>
            <p:nvSpPr>
              <p:cNvPr id="17" name="Text Box 9"/>
              <p:cNvSpPr txBox="1">
                <a:spLocks noChangeArrowheads="1"/>
              </p:cNvSpPr>
              <p:nvPr/>
            </p:nvSpPr>
            <p:spPr bwMode="auto">
              <a:xfrm>
                <a:off x="1416" y="3986"/>
                <a:ext cx="304" cy="288"/>
              </a:xfrm>
              <a:prstGeom prst="rect">
                <a:avLst/>
              </a:prstGeom>
              <a:noFill/>
              <a:ln w="9525">
                <a:noFill/>
                <a:miter lim="800000"/>
                <a:headEnd/>
                <a:tailEnd/>
              </a:ln>
            </p:spPr>
            <p:txBody>
              <a:bodyPr wrap="none">
                <a:spAutoFit/>
              </a:bodyPr>
              <a:lstStyle/>
              <a:p>
                <a:r>
                  <a:rPr lang="en-US" b="1" dirty="0"/>
                  <a:t>p</a:t>
                </a:r>
                <a:r>
                  <a:rPr lang="en-US" i="1" baseline="-25000" dirty="0"/>
                  <a:t>1</a:t>
                </a:r>
                <a:endParaRPr lang="cs-CZ" i="1" baseline="-25000" dirty="0"/>
              </a:p>
            </p:txBody>
          </p:sp>
        </p:grpSp>
        <p:grpSp>
          <p:nvGrpSpPr>
            <p:cNvPr id="18" name="Group 12"/>
            <p:cNvGrpSpPr>
              <a:grpSpLocks/>
            </p:cNvGrpSpPr>
            <p:nvPr/>
          </p:nvGrpSpPr>
          <p:grpSpPr bwMode="auto">
            <a:xfrm>
              <a:off x="5148801" y="3238501"/>
              <a:ext cx="488950" cy="547688"/>
              <a:chOff x="1412" y="3929"/>
              <a:chExt cx="308" cy="345"/>
            </a:xfrm>
          </p:grpSpPr>
          <p:sp>
            <p:nvSpPr>
              <p:cNvPr id="19" name="Oval 13"/>
              <p:cNvSpPr>
                <a:spLocks noChangeArrowheads="1"/>
              </p:cNvSpPr>
              <p:nvPr/>
            </p:nvSpPr>
            <p:spPr bwMode="auto">
              <a:xfrm>
                <a:off x="1519" y="3929"/>
                <a:ext cx="91" cy="91"/>
              </a:xfrm>
              <a:prstGeom prst="ellipse">
                <a:avLst/>
              </a:prstGeom>
              <a:solidFill>
                <a:srgbClr val="FFC000"/>
              </a:solidFill>
              <a:ln w="9525">
                <a:noFill/>
                <a:round/>
                <a:headEnd/>
                <a:tailEnd/>
              </a:ln>
            </p:spPr>
            <p:txBody>
              <a:bodyPr wrap="none" anchor="ctr"/>
              <a:lstStyle/>
              <a:p>
                <a:endParaRPr lang="cs-CZ" dirty="0"/>
              </a:p>
            </p:txBody>
          </p:sp>
          <p:sp>
            <p:nvSpPr>
              <p:cNvPr id="20" name="Text Box 14"/>
              <p:cNvSpPr txBox="1">
                <a:spLocks noChangeArrowheads="1"/>
              </p:cNvSpPr>
              <p:nvPr/>
            </p:nvSpPr>
            <p:spPr bwMode="auto">
              <a:xfrm>
                <a:off x="1416" y="3986"/>
                <a:ext cx="304" cy="288"/>
              </a:xfrm>
              <a:prstGeom prst="rect">
                <a:avLst/>
              </a:prstGeom>
              <a:noFill/>
              <a:ln w="9525">
                <a:noFill/>
                <a:miter lim="800000"/>
                <a:headEnd/>
                <a:tailEnd/>
              </a:ln>
            </p:spPr>
            <p:txBody>
              <a:bodyPr wrap="none">
                <a:spAutoFit/>
              </a:bodyPr>
              <a:lstStyle/>
              <a:p>
                <a:r>
                  <a:rPr lang="en-US" b="1" dirty="0"/>
                  <a:t>p</a:t>
                </a:r>
                <a:r>
                  <a:rPr lang="en-US" i="1" baseline="-25000" dirty="0"/>
                  <a:t>2</a:t>
                </a:r>
                <a:endParaRPr lang="cs-CZ" i="1" baseline="-25000" dirty="0"/>
              </a:p>
            </p:txBody>
          </p:sp>
          <p:sp>
            <p:nvSpPr>
              <p:cNvPr id="100" name="Text Box 14"/>
              <p:cNvSpPr txBox="1">
                <a:spLocks noChangeArrowheads="1"/>
              </p:cNvSpPr>
              <p:nvPr/>
            </p:nvSpPr>
            <p:spPr bwMode="auto">
              <a:xfrm>
                <a:off x="1412" y="3988"/>
                <a:ext cx="205" cy="233"/>
              </a:xfrm>
              <a:prstGeom prst="rect">
                <a:avLst/>
              </a:prstGeom>
              <a:noFill/>
              <a:ln w="9525">
                <a:noFill/>
                <a:miter lim="800000"/>
                <a:headEnd/>
                <a:tailEnd/>
              </a:ln>
            </p:spPr>
            <p:txBody>
              <a:bodyPr wrap="none">
                <a:spAutoFit/>
              </a:bodyPr>
              <a:lstStyle/>
              <a:p>
                <a:r>
                  <a:rPr lang="en-US" b="1" dirty="0" smtClean="0"/>
                  <a:t>p</a:t>
                </a:r>
                <a:endParaRPr lang="cs-CZ" i="1" baseline="-25000" dirty="0"/>
              </a:p>
            </p:txBody>
          </p:sp>
        </p:grpSp>
        <p:sp>
          <p:nvSpPr>
            <p:cNvPr id="91" name="Volný tvar 90"/>
            <p:cNvSpPr/>
            <p:nvPr/>
          </p:nvSpPr>
          <p:spPr>
            <a:xfrm>
              <a:off x="5384800" y="3314700"/>
              <a:ext cx="1973282" cy="1328746"/>
            </a:xfrm>
            <a:custGeom>
              <a:avLst/>
              <a:gdLst>
                <a:gd name="connsiteX0" fmla="*/ 1955800 w 1955800"/>
                <a:gd name="connsiteY0" fmla="*/ 1206500 h 1206500"/>
                <a:gd name="connsiteX1" fmla="*/ 457200 w 1955800"/>
                <a:gd name="connsiteY1" fmla="*/ 952500 h 1206500"/>
                <a:gd name="connsiteX2" fmla="*/ 0 w 1955800"/>
                <a:gd name="connsiteY2" fmla="*/ 0 h 1206500"/>
              </a:gdLst>
              <a:ahLst/>
              <a:cxnLst>
                <a:cxn ang="0">
                  <a:pos x="connsiteX0" y="connsiteY0"/>
                </a:cxn>
                <a:cxn ang="0">
                  <a:pos x="connsiteX1" y="connsiteY1"/>
                </a:cxn>
                <a:cxn ang="0">
                  <a:pos x="connsiteX2" y="connsiteY2"/>
                </a:cxn>
              </a:cxnLst>
              <a:rect l="l" t="t" r="r" b="b"/>
              <a:pathLst>
                <a:path w="1955800" h="1206500">
                  <a:moveTo>
                    <a:pt x="1955800" y="1206500"/>
                  </a:moveTo>
                  <a:cubicBezTo>
                    <a:pt x="1369483" y="1180041"/>
                    <a:pt x="783167" y="1153583"/>
                    <a:pt x="457200" y="952500"/>
                  </a:cubicBezTo>
                  <a:cubicBezTo>
                    <a:pt x="131233" y="751417"/>
                    <a:pt x="65616" y="375708"/>
                    <a:pt x="0" y="0"/>
                  </a:cubicBezTo>
                </a:path>
              </a:pathLst>
            </a:custGeom>
            <a:ln w="254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92" name="Volný tvar 91"/>
            <p:cNvSpPr/>
            <p:nvPr/>
          </p:nvSpPr>
          <p:spPr>
            <a:xfrm>
              <a:off x="2743200" y="4660899"/>
              <a:ext cx="4584700" cy="276713"/>
            </a:xfrm>
            <a:custGeom>
              <a:avLst/>
              <a:gdLst>
                <a:gd name="connsiteX0" fmla="*/ 4584700 w 4584700"/>
                <a:gd name="connsiteY0" fmla="*/ 0 h 139700"/>
                <a:gd name="connsiteX1" fmla="*/ 1905000 w 4584700"/>
                <a:gd name="connsiteY1" fmla="*/ 114300 h 139700"/>
                <a:gd name="connsiteX2" fmla="*/ 0 w 4584700"/>
                <a:gd name="connsiteY2" fmla="*/ 139700 h 139700"/>
                <a:gd name="connsiteX0" fmla="*/ 4584700 w 4584700"/>
                <a:gd name="connsiteY0" fmla="*/ 242866 h 242866"/>
                <a:gd name="connsiteX1" fmla="*/ 1905000 w 4584700"/>
                <a:gd name="connsiteY1" fmla="*/ 0 h 242866"/>
                <a:gd name="connsiteX2" fmla="*/ 0 w 4584700"/>
                <a:gd name="connsiteY2" fmla="*/ 25400 h 242866"/>
                <a:gd name="connsiteX0" fmla="*/ 4584700 w 4584700"/>
                <a:gd name="connsiteY0" fmla="*/ 236516 h 236516"/>
                <a:gd name="connsiteX1" fmla="*/ 1905000 w 4584700"/>
                <a:gd name="connsiteY1" fmla="*/ 207940 h 236516"/>
                <a:gd name="connsiteX2" fmla="*/ 0 w 4584700"/>
                <a:gd name="connsiteY2" fmla="*/ 19050 h 236516"/>
                <a:gd name="connsiteX0" fmla="*/ 4584700 w 4584700"/>
                <a:gd name="connsiteY0" fmla="*/ 236516 h 236516"/>
                <a:gd name="connsiteX1" fmla="*/ 1905000 w 4584700"/>
                <a:gd name="connsiteY1" fmla="*/ 207940 h 236516"/>
                <a:gd name="connsiteX2" fmla="*/ 0 w 4584700"/>
                <a:gd name="connsiteY2" fmla="*/ 19050 h 236516"/>
                <a:gd name="connsiteX0" fmla="*/ 4584700 w 4584700"/>
                <a:gd name="connsiteY0" fmla="*/ 236516 h 376205"/>
                <a:gd name="connsiteX1" fmla="*/ 1905000 w 4584700"/>
                <a:gd name="connsiteY1" fmla="*/ 207940 h 376205"/>
                <a:gd name="connsiteX2" fmla="*/ 0 w 4584700"/>
                <a:gd name="connsiteY2" fmla="*/ 19050 h 376205"/>
                <a:gd name="connsiteX0" fmla="*/ 4584700 w 4584700"/>
                <a:gd name="connsiteY0" fmla="*/ 236516 h 236516"/>
                <a:gd name="connsiteX1" fmla="*/ 1905000 w 4584700"/>
                <a:gd name="connsiteY1" fmla="*/ 207940 h 236516"/>
                <a:gd name="connsiteX2" fmla="*/ 0 w 4584700"/>
                <a:gd name="connsiteY2" fmla="*/ 19050 h 236516"/>
                <a:gd name="connsiteX0" fmla="*/ 4584700 w 4584700"/>
                <a:gd name="connsiteY0" fmla="*/ 236516 h 236516"/>
                <a:gd name="connsiteX1" fmla="*/ 1905000 w 4584700"/>
                <a:gd name="connsiteY1" fmla="*/ 207940 h 236516"/>
                <a:gd name="connsiteX2" fmla="*/ 0 w 4584700"/>
                <a:gd name="connsiteY2" fmla="*/ 19050 h 236516"/>
                <a:gd name="connsiteX0" fmla="*/ 4584700 w 4584700"/>
                <a:gd name="connsiteY0" fmla="*/ 217466 h 217466"/>
                <a:gd name="connsiteX1" fmla="*/ 0 w 4584700"/>
                <a:gd name="connsiteY1" fmla="*/ 0 h 217466"/>
                <a:gd name="connsiteX0" fmla="*/ 4584700 w 4584700"/>
                <a:gd name="connsiteY0" fmla="*/ 217466 h 244452"/>
                <a:gd name="connsiteX1" fmla="*/ 2222500 w 4584700"/>
                <a:gd name="connsiteY1" fmla="*/ 244452 h 244452"/>
                <a:gd name="connsiteX2" fmla="*/ 0 w 4584700"/>
                <a:gd name="connsiteY2" fmla="*/ 0 h 244452"/>
                <a:gd name="connsiteX0" fmla="*/ 4584700 w 4584700"/>
                <a:gd name="connsiteY0" fmla="*/ 217466 h 284659"/>
                <a:gd name="connsiteX1" fmla="*/ 2222500 w 4584700"/>
                <a:gd name="connsiteY1" fmla="*/ 244452 h 284659"/>
                <a:gd name="connsiteX2" fmla="*/ 0 w 4584700"/>
                <a:gd name="connsiteY2" fmla="*/ 0 h 284659"/>
                <a:gd name="connsiteX0" fmla="*/ 4584700 w 4584700"/>
                <a:gd name="connsiteY0" fmla="*/ 217466 h 280696"/>
                <a:gd name="connsiteX1" fmla="*/ 2222500 w 4584700"/>
                <a:gd name="connsiteY1" fmla="*/ 244452 h 280696"/>
                <a:gd name="connsiteX2" fmla="*/ 0 w 4584700"/>
                <a:gd name="connsiteY2" fmla="*/ 0 h 280696"/>
                <a:gd name="connsiteX0" fmla="*/ 4584700 w 4584700"/>
                <a:gd name="connsiteY0" fmla="*/ 217466 h 280696"/>
                <a:gd name="connsiteX1" fmla="*/ 2222500 w 4584700"/>
                <a:gd name="connsiteY1" fmla="*/ 244452 h 280696"/>
                <a:gd name="connsiteX2" fmla="*/ 0 w 4584700"/>
                <a:gd name="connsiteY2" fmla="*/ 0 h 280696"/>
                <a:gd name="connsiteX0" fmla="*/ 4584700 w 4584700"/>
                <a:gd name="connsiteY0" fmla="*/ 3128 h 244973"/>
                <a:gd name="connsiteX1" fmla="*/ 2222500 w 4584700"/>
                <a:gd name="connsiteY1" fmla="*/ 244452 h 244973"/>
                <a:gd name="connsiteX2" fmla="*/ 0 w 4584700"/>
                <a:gd name="connsiteY2" fmla="*/ 0 h 244973"/>
                <a:gd name="connsiteX0" fmla="*/ 4584700 w 4584700"/>
                <a:gd name="connsiteY0" fmla="*/ 3128 h 244973"/>
                <a:gd name="connsiteX1" fmla="*/ 2222500 w 4584700"/>
                <a:gd name="connsiteY1" fmla="*/ 244452 h 244973"/>
                <a:gd name="connsiteX2" fmla="*/ 0 w 4584700"/>
                <a:gd name="connsiteY2" fmla="*/ 0 h 244973"/>
                <a:gd name="connsiteX0" fmla="*/ 4584700 w 4584700"/>
                <a:gd name="connsiteY0" fmla="*/ 3128 h 276713"/>
                <a:gd name="connsiteX1" fmla="*/ 2222500 w 4584700"/>
                <a:gd name="connsiteY1" fmla="*/ 244452 h 276713"/>
                <a:gd name="connsiteX2" fmla="*/ 0 w 4584700"/>
                <a:gd name="connsiteY2" fmla="*/ 0 h 276713"/>
                <a:gd name="connsiteX0" fmla="*/ 4584700 w 4584700"/>
                <a:gd name="connsiteY0" fmla="*/ 3128 h 276713"/>
                <a:gd name="connsiteX1" fmla="*/ 1793840 w 4584700"/>
                <a:gd name="connsiteY1" fmla="*/ 244452 h 276713"/>
                <a:gd name="connsiteX2" fmla="*/ 0 w 4584700"/>
                <a:gd name="connsiteY2" fmla="*/ 0 h 276713"/>
              </a:gdLst>
              <a:ahLst/>
              <a:cxnLst>
                <a:cxn ang="0">
                  <a:pos x="connsiteX0" y="connsiteY0"/>
                </a:cxn>
                <a:cxn ang="0">
                  <a:pos x="connsiteX1" y="connsiteY1"/>
                </a:cxn>
                <a:cxn ang="0">
                  <a:pos x="connsiteX2" y="connsiteY2"/>
                </a:cxn>
              </a:cxnLst>
              <a:rect l="l" t="t" r="r" b="b"/>
              <a:pathLst>
                <a:path w="4584700" h="276713">
                  <a:moveTo>
                    <a:pt x="4584700" y="3128"/>
                  </a:moveTo>
                  <a:cubicBezTo>
                    <a:pt x="3824274" y="93077"/>
                    <a:pt x="2646849" y="276713"/>
                    <a:pt x="1793840" y="244452"/>
                  </a:cubicBezTo>
                  <a:cubicBezTo>
                    <a:pt x="940831" y="212191"/>
                    <a:pt x="740833" y="81484"/>
                    <a:pt x="0" y="0"/>
                  </a:cubicBezTo>
                </a:path>
              </a:pathLst>
            </a:custGeom>
            <a:ln w="254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93" name="Text Box 50"/>
            <p:cNvSpPr txBox="1">
              <a:spLocks noChangeArrowheads="1"/>
            </p:cNvSpPr>
            <p:nvPr/>
          </p:nvSpPr>
          <p:spPr bwMode="auto">
            <a:xfrm>
              <a:off x="6387945" y="4000504"/>
              <a:ext cx="970137" cy="1015663"/>
            </a:xfrm>
            <a:prstGeom prst="rect">
              <a:avLst/>
            </a:prstGeom>
            <a:noFill/>
            <a:ln w="9525">
              <a:noFill/>
              <a:miter lim="800000"/>
              <a:headEnd/>
              <a:tailEnd/>
            </a:ln>
          </p:spPr>
          <p:txBody>
            <a:bodyPr wrap="none">
              <a:spAutoFit/>
            </a:bodyPr>
            <a:lstStyle/>
            <a:p>
              <a:pPr algn="ctr"/>
              <a:r>
                <a:rPr lang="en-US" sz="2000" dirty="0" smtClean="0">
                  <a:solidFill>
                    <a:srgbClr val="FF0000"/>
                  </a:solidFill>
                </a:rPr>
                <a:t>Spatial</a:t>
              </a:r>
            </a:p>
            <a:p>
              <a:pPr algn="ctr"/>
              <a:r>
                <a:rPr lang="en-US" sz="2000" dirty="0" smtClean="0">
                  <a:solidFill>
                    <a:srgbClr val="FF0000"/>
                  </a:solidFill>
                </a:rPr>
                <a:t>Cache</a:t>
              </a:r>
              <a:endParaRPr lang="en-US" sz="2000" dirty="0">
                <a:solidFill>
                  <a:srgbClr val="FF0000"/>
                </a:solidFill>
              </a:endParaRPr>
            </a:p>
            <a:p>
              <a:pPr algn="ctr"/>
              <a:r>
                <a:rPr lang="en-US" sz="2000" dirty="0" smtClean="0">
                  <a:solidFill>
                    <a:srgbClr val="FF0000"/>
                  </a:solidFill>
                </a:rPr>
                <a:t>Hit!</a:t>
              </a:r>
              <a:endParaRPr lang="cs-CZ" sz="2000" dirty="0">
                <a:solidFill>
                  <a:srgbClr val="FF0000"/>
                </a:solidFill>
              </a:endParaRPr>
            </a:p>
          </p:txBody>
        </p:sp>
      </p:grpSp>
      <p:grpSp>
        <p:nvGrpSpPr>
          <p:cNvPr id="109" name="Skupina 108"/>
          <p:cNvGrpSpPr/>
          <p:nvPr/>
        </p:nvGrpSpPr>
        <p:grpSpPr>
          <a:xfrm>
            <a:off x="4583646" y="2214554"/>
            <a:ext cx="2560121" cy="2849200"/>
            <a:chOff x="4583646" y="2214554"/>
            <a:chExt cx="2560121" cy="2849200"/>
          </a:xfrm>
        </p:grpSpPr>
        <p:sp>
          <p:nvSpPr>
            <p:cNvPr id="7" name="Freeform 38"/>
            <p:cNvSpPr>
              <a:spLocks/>
            </p:cNvSpPr>
            <p:nvPr/>
          </p:nvSpPr>
          <p:spPr bwMode="auto">
            <a:xfrm>
              <a:off x="5369464" y="2214554"/>
              <a:ext cx="1143290" cy="1074952"/>
            </a:xfrm>
            <a:custGeom>
              <a:avLst/>
              <a:gdLst>
                <a:gd name="T0" fmla="*/ 23 w 1013"/>
                <a:gd name="T1" fmla="*/ 577 h 577"/>
                <a:gd name="T2" fmla="*/ 476 w 1013"/>
                <a:gd name="T3" fmla="*/ 78 h 577"/>
                <a:gd name="T4" fmla="*/ 707 w 1013"/>
                <a:gd name="T5" fmla="*/ 109 h 577"/>
                <a:gd name="T6" fmla="*/ 1006 w 1013"/>
                <a:gd name="T7" fmla="*/ 186 h 577"/>
                <a:gd name="T8" fmla="*/ 666 w 1013"/>
                <a:gd name="T9" fmla="*/ 366 h 577"/>
                <a:gd name="T10" fmla="*/ 23 w 1013"/>
                <a:gd name="T11" fmla="*/ 577 h 577"/>
                <a:gd name="T12" fmla="*/ 0 60000 65536"/>
                <a:gd name="T13" fmla="*/ 0 60000 65536"/>
                <a:gd name="T14" fmla="*/ 0 60000 65536"/>
                <a:gd name="T15" fmla="*/ 0 60000 65536"/>
                <a:gd name="T16" fmla="*/ 0 60000 65536"/>
                <a:gd name="T17" fmla="*/ 0 60000 65536"/>
                <a:gd name="T18" fmla="*/ 0 w 1013"/>
                <a:gd name="T19" fmla="*/ 0 h 577"/>
                <a:gd name="T20" fmla="*/ 1013 w 1013"/>
                <a:gd name="T21" fmla="*/ 577 h 577"/>
                <a:gd name="connsiteX0" fmla="*/ 23 w 1158"/>
                <a:gd name="connsiteY0" fmla="*/ 577 h 577"/>
                <a:gd name="connsiteX1" fmla="*/ 476 w 1158"/>
                <a:gd name="connsiteY1" fmla="*/ 78 h 577"/>
                <a:gd name="connsiteX2" fmla="*/ 707 w 1158"/>
                <a:gd name="connsiteY2" fmla="*/ 109 h 577"/>
                <a:gd name="connsiteX3" fmla="*/ 1151 w 1158"/>
                <a:gd name="connsiteY3" fmla="*/ 186 h 577"/>
                <a:gd name="connsiteX4" fmla="*/ 666 w 1158"/>
                <a:gd name="connsiteY4" fmla="*/ 366 h 577"/>
                <a:gd name="connsiteX5" fmla="*/ 23 w 1158"/>
                <a:gd name="connsiteY5" fmla="*/ 577 h 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 h="577">
                  <a:moveTo>
                    <a:pt x="23" y="577"/>
                  </a:moveTo>
                  <a:cubicBezTo>
                    <a:pt x="0" y="524"/>
                    <a:pt x="362" y="156"/>
                    <a:pt x="476" y="78"/>
                  </a:cubicBezTo>
                  <a:cubicBezTo>
                    <a:pt x="590" y="0"/>
                    <a:pt x="595" y="91"/>
                    <a:pt x="707" y="109"/>
                  </a:cubicBezTo>
                  <a:cubicBezTo>
                    <a:pt x="819" y="127"/>
                    <a:pt x="1158" y="143"/>
                    <a:pt x="1151" y="186"/>
                  </a:cubicBezTo>
                  <a:cubicBezTo>
                    <a:pt x="1144" y="229"/>
                    <a:pt x="854" y="301"/>
                    <a:pt x="666" y="366"/>
                  </a:cubicBezTo>
                  <a:cubicBezTo>
                    <a:pt x="478" y="431"/>
                    <a:pt x="157" y="533"/>
                    <a:pt x="23" y="577"/>
                  </a:cubicBezTo>
                  <a:close/>
                </a:path>
              </a:pathLst>
            </a:custGeom>
            <a:noFill/>
            <a:ln w="28575">
              <a:solidFill>
                <a:srgbClr val="009900"/>
              </a:solidFill>
              <a:round/>
              <a:headEnd/>
              <a:tailEnd/>
            </a:ln>
          </p:spPr>
          <p:txBody>
            <a:bodyPr/>
            <a:lstStyle/>
            <a:p>
              <a:endParaRPr lang="cs-CZ" dirty="0"/>
            </a:p>
          </p:txBody>
        </p:sp>
        <p:sp>
          <p:nvSpPr>
            <p:cNvPr id="10" name="Line 39"/>
            <p:cNvSpPr>
              <a:spLocks noChangeShapeType="1"/>
            </p:cNvSpPr>
            <p:nvPr/>
          </p:nvSpPr>
          <p:spPr bwMode="auto">
            <a:xfrm>
              <a:off x="4583646" y="3071810"/>
              <a:ext cx="785818" cy="214314"/>
            </a:xfrm>
            <a:prstGeom prst="line">
              <a:avLst/>
            </a:prstGeom>
            <a:noFill/>
            <a:ln w="28575">
              <a:solidFill>
                <a:srgbClr val="009900"/>
              </a:solidFill>
              <a:prstDash val="dash"/>
              <a:round/>
              <a:headEnd/>
              <a:tailEnd type="triangle" w="med" len="lg"/>
            </a:ln>
          </p:spPr>
          <p:txBody>
            <a:bodyPr/>
            <a:lstStyle/>
            <a:p>
              <a:endParaRPr lang="cs-CZ" dirty="0"/>
            </a:p>
          </p:txBody>
        </p:sp>
        <p:grpSp>
          <p:nvGrpSpPr>
            <p:cNvPr id="95" name="Skupina 94"/>
            <p:cNvGrpSpPr/>
            <p:nvPr/>
          </p:nvGrpSpPr>
          <p:grpSpPr>
            <a:xfrm>
              <a:off x="5500694" y="3286124"/>
              <a:ext cx="1643073" cy="1777630"/>
              <a:chOff x="7572396" y="2493956"/>
              <a:chExt cx="1214446" cy="1313901"/>
            </a:xfrm>
          </p:grpSpPr>
          <p:grpSp>
            <p:nvGrpSpPr>
              <p:cNvPr id="50" name="Skupina 49"/>
              <p:cNvGrpSpPr/>
              <p:nvPr/>
            </p:nvGrpSpPr>
            <p:grpSpPr>
              <a:xfrm>
                <a:off x="7572396" y="2500306"/>
                <a:ext cx="1214446" cy="1307551"/>
                <a:chOff x="3224203" y="3571876"/>
                <a:chExt cx="1214446" cy="1307551"/>
              </a:xfrm>
            </p:grpSpPr>
            <p:sp>
              <p:nvSpPr>
                <p:cNvPr id="51" name="Rectangle 33"/>
                <p:cNvSpPr>
                  <a:spLocks noChangeArrowheads="1"/>
                </p:cNvSpPr>
                <p:nvPr/>
              </p:nvSpPr>
              <p:spPr bwMode="auto">
                <a:xfrm>
                  <a:off x="3286116" y="3571876"/>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52" name="Oval 36"/>
                <p:cNvSpPr>
                  <a:spLocks noChangeArrowheads="1"/>
                </p:cNvSpPr>
                <p:nvPr/>
              </p:nvSpPr>
              <p:spPr bwMode="auto">
                <a:xfrm>
                  <a:off x="3654969" y="4259466"/>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3" name="Oval 36"/>
                <p:cNvSpPr>
                  <a:spLocks noChangeArrowheads="1"/>
                </p:cNvSpPr>
                <p:nvPr/>
              </p:nvSpPr>
              <p:spPr bwMode="auto">
                <a:xfrm>
                  <a:off x="3726407" y="435769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4" name="Oval 36"/>
                <p:cNvSpPr>
                  <a:spLocks noChangeArrowheads="1"/>
                </p:cNvSpPr>
                <p:nvPr/>
              </p:nvSpPr>
              <p:spPr bwMode="auto">
                <a:xfrm>
                  <a:off x="3583531" y="4384482"/>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5" name="Oval 36"/>
                <p:cNvSpPr>
                  <a:spLocks noChangeArrowheads="1"/>
                </p:cNvSpPr>
                <p:nvPr/>
              </p:nvSpPr>
              <p:spPr bwMode="auto">
                <a:xfrm>
                  <a:off x="3367079" y="393120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6" name="Oval 36"/>
                <p:cNvSpPr>
                  <a:spLocks noChangeArrowheads="1"/>
                </p:cNvSpPr>
                <p:nvPr/>
              </p:nvSpPr>
              <p:spPr bwMode="auto">
                <a:xfrm>
                  <a:off x="3795707" y="3759400"/>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7" name="Oval 36"/>
                <p:cNvSpPr>
                  <a:spLocks noChangeArrowheads="1"/>
                </p:cNvSpPr>
                <p:nvPr/>
              </p:nvSpPr>
              <p:spPr bwMode="auto">
                <a:xfrm>
                  <a:off x="3904406" y="42148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8" name="Oval 36"/>
                <p:cNvSpPr>
                  <a:spLocks noChangeArrowheads="1"/>
                </p:cNvSpPr>
                <p:nvPr/>
              </p:nvSpPr>
              <p:spPr bwMode="auto">
                <a:xfrm>
                  <a:off x="3726407" y="41455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59" name="Oval 36"/>
                <p:cNvSpPr>
                  <a:spLocks noChangeArrowheads="1"/>
                </p:cNvSpPr>
                <p:nvPr/>
              </p:nvSpPr>
              <p:spPr bwMode="auto">
                <a:xfrm>
                  <a:off x="4029422" y="3929066"/>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60" name="Oval 36"/>
                <p:cNvSpPr>
                  <a:spLocks noChangeArrowheads="1"/>
                </p:cNvSpPr>
                <p:nvPr/>
              </p:nvSpPr>
              <p:spPr bwMode="auto">
                <a:xfrm>
                  <a:off x="3583531" y="4145518"/>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61" name="Oval 36"/>
                <p:cNvSpPr>
                  <a:spLocks noChangeArrowheads="1"/>
                </p:cNvSpPr>
                <p:nvPr/>
              </p:nvSpPr>
              <p:spPr bwMode="auto">
                <a:xfrm>
                  <a:off x="3869283" y="4359832"/>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62" name="Oval 36"/>
                <p:cNvSpPr>
                  <a:spLocks noChangeArrowheads="1"/>
                </p:cNvSpPr>
                <p:nvPr/>
              </p:nvSpPr>
              <p:spPr bwMode="auto">
                <a:xfrm>
                  <a:off x="3797845" y="4288394"/>
                  <a:ext cx="69300" cy="69300"/>
                </a:xfrm>
                <a:prstGeom prst="ellipse">
                  <a:avLst/>
                </a:prstGeom>
                <a:solidFill>
                  <a:srgbClr val="00B050"/>
                </a:solidFill>
                <a:ln w="9525">
                  <a:solidFill>
                    <a:srgbClr val="00B050"/>
                  </a:solidFill>
                  <a:round/>
                  <a:headEnd/>
                  <a:tailEnd/>
                </a:ln>
              </p:spPr>
              <p:txBody>
                <a:bodyPr wrap="none" anchor="ctr"/>
                <a:lstStyle/>
                <a:p>
                  <a:endParaRPr lang="cs-CZ" dirty="0"/>
                </a:p>
              </p:txBody>
            </p:sp>
            <p:sp>
              <p:nvSpPr>
                <p:cNvPr id="63" name="TextovéPole 62"/>
                <p:cNvSpPr txBox="1"/>
                <p:nvPr/>
              </p:nvSpPr>
              <p:spPr>
                <a:xfrm>
                  <a:off x="3224203" y="4510095"/>
                  <a:ext cx="1214446" cy="369332"/>
                </a:xfrm>
                <a:prstGeom prst="rect">
                  <a:avLst/>
                </a:prstGeom>
                <a:noFill/>
              </p:spPr>
              <p:txBody>
                <a:bodyPr wrap="square" rtlCol="0">
                  <a:spAutoFit/>
                </a:bodyPr>
                <a:lstStyle/>
                <a:p>
                  <a:r>
                    <a:rPr lang="en-US" dirty="0" smtClean="0"/>
                    <a:t>L-tree(p</a:t>
                  </a:r>
                  <a:r>
                    <a:rPr lang="en-US" baseline="-25000" dirty="0" smtClean="0"/>
                    <a:t>2</a:t>
                  </a:r>
                  <a:r>
                    <a:rPr lang="en-US" dirty="0" smtClean="0"/>
                    <a:t>)</a:t>
                  </a:r>
                  <a:endParaRPr lang="cs-CZ" dirty="0"/>
                </a:p>
              </p:txBody>
            </p:sp>
          </p:grpSp>
          <p:grpSp>
            <p:nvGrpSpPr>
              <p:cNvPr id="74" name="Skupina 73"/>
              <p:cNvGrpSpPr/>
              <p:nvPr/>
            </p:nvGrpSpPr>
            <p:grpSpPr>
              <a:xfrm>
                <a:off x="7639051" y="2493956"/>
                <a:ext cx="990601" cy="1011246"/>
                <a:chOff x="5992287" y="4275799"/>
                <a:chExt cx="1754777" cy="1791349"/>
              </a:xfrm>
            </p:grpSpPr>
            <p:cxnSp>
              <p:nvCxnSpPr>
                <p:cNvPr id="75" name="Přímá spojovací čára 74"/>
                <p:cNvCxnSpPr/>
                <p:nvPr/>
              </p:nvCxnSpPr>
              <p:spPr>
                <a:xfrm rot="5400000">
                  <a:off x="5938162" y="5167979"/>
                  <a:ext cx="1785948"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Přímá spojovací čára 75"/>
                <p:cNvCxnSpPr/>
                <p:nvPr/>
              </p:nvCxnSpPr>
              <p:spPr>
                <a:xfrm flipV="1">
                  <a:off x="6841599" y="5482217"/>
                  <a:ext cx="905465" cy="28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Přímá spojovací čára 76"/>
                <p:cNvCxnSpPr/>
                <p:nvPr/>
              </p:nvCxnSpPr>
              <p:spPr>
                <a:xfrm rot="10800000">
                  <a:off x="5992287" y="5583454"/>
                  <a:ext cx="849311" cy="56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Přímá spojovací čára 77"/>
                <p:cNvCxnSpPr/>
                <p:nvPr/>
              </p:nvCxnSpPr>
              <p:spPr>
                <a:xfrm rot="5400000" flipH="1" flipV="1">
                  <a:off x="5911231" y="4930580"/>
                  <a:ext cx="1306690" cy="27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rot="16200000" flipH="1">
                  <a:off x="6660191" y="5767671"/>
                  <a:ext cx="596183" cy="27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Přímá spojovací čára 79"/>
                <p:cNvCxnSpPr/>
                <p:nvPr/>
              </p:nvCxnSpPr>
              <p:spPr>
                <a:xfrm rot="5400000" flipH="1" flipV="1">
                  <a:off x="6769865" y="4877630"/>
                  <a:ext cx="1205002" cy="6983"/>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08" name="Skupina 107"/>
            <p:cNvGrpSpPr/>
            <p:nvPr/>
          </p:nvGrpSpPr>
          <p:grpSpPr>
            <a:xfrm>
              <a:off x="5160970" y="3237546"/>
              <a:ext cx="482600" cy="547689"/>
              <a:chOff x="2714612" y="2195504"/>
              <a:chExt cx="482600" cy="547689"/>
            </a:xfrm>
          </p:grpSpPr>
          <p:sp>
            <p:nvSpPr>
              <p:cNvPr id="106" name="Oval 13"/>
              <p:cNvSpPr>
                <a:spLocks noChangeArrowheads="1"/>
              </p:cNvSpPr>
              <p:nvPr/>
            </p:nvSpPr>
            <p:spPr bwMode="auto">
              <a:xfrm>
                <a:off x="2878124" y="2195504"/>
                <a:ext cx="144463" cy="144463"/>
              </a:xfrm>
              <a:prstGeom prst="ellipse">
                <a:avLst/>
              </a:prstGeom>
              <a:solidFill>
                <a:srgbClr val="FFC000"/>
              </a:solidFill>
              <a:ln w="9525">
                <a:noFill/>
                <a:round/>
                <a:headEnd/>
                <a:tailEnd/>
              </a:ln>
            </p:spPr>
            <p:txBody>
              <a:bodyPr wrap="none" anchor="ctr"/>
              <a:lstStyle/>
              <a:p>
                <a:endParaRPr lang="cs-CZ" dirty="0"/>
              </a:p>
            </p:txBody>
          </p:sp>
          <p:sp>
            <p:nvSpPr>
              <p:cNvPr id="107" name="Text Box 14"/>
              <p:cNvSpPr txBox="1">
                <a:spLocks noChangeArrowheads="1"/>
              </p:cNvSpPr>
              <p:nvPr/>
            </p:nvSpPr>
            <p:spPr bwMode="auto">
              <a:xfrm>
                <a:off x="2714612" y="2285992"/>
                <a:ext cx="482600" cy="457201"/>
              </a:xfrm>
              <a:prstGeom prst="rect">
                <a:avLst/>
              </a:prstGeom>
              <a:noFill/>
              <a:ln w="9525">
                <a:noFill/>
                <a:miter lim="800000"/>
                <a:headEnd/>
                <a:tailEnd/>
              </a:ln>
            </p:spPr>
            <p:txBody>
              <a:bodyPr wrap="none">
                <a:spAutoFit/>
              </a:bodyPr>
              <a:lstStyle/>
              <a:p>
                <a:r>
                  <a:rPr lang="en-US" b="1" dirty="0"/>
                  <a:t>p</a:t>
                </a:r>
                <a:r>
                  <a:rPr lang="en-US" i="1" baseline="-25000" dirty="0"/>
                  <a:t>2</a:t>
                </a:r>
                <a:endParaRPr lang="cs-CZ" i="1" baseline="-25000" dirty="0"/>
              </a:p>
            </p:txBody>
          </p:sp>
        </p:grpSp>
      </p:grpSp>
      <p:grpSp>
        <p:nvGrpSpPr>
          <p:cNvPr id="113" name="Skupina 112"/>
          <p:cNvGrpSpPr/>
          <p:nvPr/>
        </p:nvGrpSpPr>
        <p:grpSpPr>
          <a:xfrm>
            <a:off x="785786" y="3465553"/>
            <a:ext cx="2386243" cy="1963711"/>
            <a:chOff x="785786" y="3465553"/>
            <a:chExt cx="2386243" cy="1963711"/>
          </a:xfrm>
        </p:grpSpPr>
        <p:sp>
          <p:nvSpPr>
            <p:cNvPr id="4" name="Line 32"/>
            <p:cNvSpPr>
              <a:spLocks noChangeShapeType="1"/>
            </p:cNvSpPr>
            <p:nvPr/>
          </p:nvSpPr>
          <p:spPr bwMode="auto">
            <a:xfrm>
              <a:off x="2011878" y="4286256"/>
              <a:ext cx="714380" cy="357190"/>
            </a:xfrm>
            <a:prstGeom prst="line">
              <a:avLst/>
            </a:prstGeom>
            <a:noFill/>
            <a:ln w="28575">
              <a:solidFill>
                <a:srgbClr val="FF3300"/>
              </a:solidFill>
              <a:prstDash val="dash"/>
              <a:round/>
              <a:headEnd/>
              <a:tailEnd type="triangle" w="med" len="lg"/>
            </a:ln>
          </p:spPr>
          <p:txBody>
            <a:bodyPr/>
            <a:lstStyle/>
            <a:p>
              <a:endParaRPr lang="cs-CZ" dirty="0"/>
            </a:p>
          </p:txBody>
        </p:sp>
        <p:sp>
          <p:nvSpPr>
            <p:cNvPr id="9" name="Freeform 31"/>
            <p:cNvSpPr>
              <a:spLocks/>
            </p:cNvSpPr>
            <p:nvPr/>
          </p:nvSpPr>
          <p:spPr bwMode="auto">
            <a:xfrm rot="19267318">
              <a:off x="2219080" y="3465553"/>
              <a:ext cx="952949" cy="996545"/>
            </a:xfrm>
            <a:custGeom>
              <a:avLst/>
              <a:gdLst>
                <a:gd name="T0" fmla="*/ 43 w 838"/>
                <a:gd name="T1" fmla="*/ 695 h 695"/>
                <a:gd name="T2" fmla="*/ 350 w 838"/>
                <a:gd name="T3" fmla="*/ 93 h 695"/>
                <a:gd name="T4" fmla="*/ 607 w 838"/>
                <a:gd name="T5" fmla="*/ 134 h 695"/>
                <a:gd name="T6" fmla="*/ 838 w 838"/>
                <a:gd name="T7" fmla="*/ 217 h 695"/>
                <a:gd name="T8" fmla="*/ 607 w 838"/>
                <a:gd name="T9" fmla="*/ 407 h 695"/>
                <a:gd name="T10" fmla="*/ 43 w 838"/>
                <a:gd name="T11" fmla="*/ 695 h 695"/>
                <a:gd name="T12" fmla="*/ 0 60000 65536"/>
                <a:gd name="T13" fmla="*/ 0 60000 65536"/>
                <a:gd name="T14" fmla="*/ 0 60000 65536"/>
                <a:gd name="T15" fmla="*/ 0 60000 65536"/>
                <a:gd name="T16" fmla="*/ 0 60000 65536"/>
                <a:gd name="T17" fmla="*/ 0 60000 65536"/>
                <a:gd name="T18" fmla="*/ 0 w 838"/>
                <a:gd name="T19" fmla="*/ 0 h 695"/>
                <a:gd name="T20" fmla="*/ 838 w 838"/>
                <a:gd name="T21" fmla="*/ 695 h 695"/>
              </a:gdLst>
              <a:ahLst/>
              <a:cxnLst>
                <a:cxn ang="T12">
                  <a:pos x="T0" y="T1"/>
                </a:cxn>
                <a:cxn ang="T13">
                  <a:pos x="T2" y="T3"/>
                </a:cxn>
                <a:cxn ang="T14">
                  <a:pos x="T4" y="T5"/>
                </a:cxn>
                <a:cxn ang="T15">
                  <a:pos x="T6" y="T7"/>
                </a:cxn>
                <a:cxn ang="T16">
                  <a:pos x="T8" y="T9"/>
                </a:cxn>
                <a:cxn ang="T17">
                  <a:pos x="T10" y="T11"/>
                </a:cxn>
              </a:cxnLst>
              <a:rect l="T18" t="T19" r="T20" b="T21"/>
              <a:pathLst>
                <a:path w="838" h="695">
                  <a:moveTo>
                    <a:pt x="43" y="695"/>
                  </a:moveTo>
                  <a:cubicBezTo>
                    <a:pt x="0" y="643"/>
                    <a:pt x="256" y="186"/>
                    <a:pt x="350" y="93"/>
                  </a:cubicBezTo>
                  <a:cubicBezTo>
                    <a:pt x="444" y="0"/>
                    <a:pt x="526" y="113"/>
                    <a:pt x="607" y="134"/>
                  </a:cubicBezTo>
                  <a:cubicBezTo>
                    <a:pt x="688" y="155"/>
                    <a:pt x="838" y="172"/>
                    <a:pt x="838" y="217"/>
                  </a:cubicBezTo>
                  <a:cubicBezTo>
                    <a:pt x="838" y="262"/>
                    <a:pt x="739" y="327"/>
                    <a:pt x="607" y="407"/>
                  </a:cubicBezTo>
                  <a:cubicBezTo>
                    <a:pt x="475" y="487"/>
                    <a:pt x="161" y="635"/>
                    <a:pt x="43" y="695"/>
                  </a:cubicBezTo>
                  <a:close/>
                </a:path>
              </a:pathLst>
            </a:custGeom>
            <a:noFill/>
            <a:ln w="28575">
              <a:solidFill>
                <a:srgbClr val="FF3300"/>
              </a:solidFill>
              <a:round/>
              <a:headEnd/>
              <a:tailEnd/>
            </a:ln>
          </p:spPr>
          <p:txBody>
            <a:bodyPr/>
            <a:lstStyle/>
            <a:p>
              <a:endParaRPr lang="cs-CZ" dirty="0"/>
            </a:p>
          </p:txBody>
        </p:sp>
        <p:grpSp>
          <p:nvGrpSpPr>
            <p:cNvPr id="81" name="Skupina 80"/>
            <p:cNvGrpSpPr/>
            <p:nvPr/>
          </p:nvGrpSpPr>
          <p:grpSpPr>
            <a:xfrm>
              <a:off x="785786" y="3660224"/>
              <a:ext cx="1643074" cy="1769040"/>
              <a:chOff x="3000364" y="2928934"/>
              <a:chExt cx="1214446" cy="1307551"/>
            </a:xfrm>
          </p:grpSpPr>
          <p:grpSp>
            <p:nvGrpSpPr>
              <p:cNvPr id="49" name="Skupina 48"/>
              <p:cNvGrpSpPr/>
              <p:nvPr/>
            </p:nvGrpSpPr>
            <p:grpSpPr>
              <a:xfrm>
                <a:off x="3000364" y="2928934"/>
                <a:ext cx="1214446" cy="1307551"/>
                <a:chOff x="3224203" y="3571876"/>
                <a:chExt cx="1214446" cy="1307551"/>
              </a:xfrm>
            </p:grpSpPr>
            <p:sp>
              <p:nvSpPr>
                <p:cNvPr id="35" name="Rectangle 33"/>
                <p:cNvSpPr>
                  <a:spLocks noChangeArrowheads="1"/>
                </p:cNvSpPr>
                <p:nvPr/>
              </p:nvSpPr>
              <p:spPr bwMode="auto">
                <a:xfrm>
                  <a:off x="3286116" y="3571876"/>
                  <a:ext cx="1000132" cy="1000132"/>
                </a:xfrm>
                <a:prstGeom prst="rect">
                  <a:avLst/>
                </a:prstGeom>
                <a:solidFill>
                  <a:schemeClr val="bg1"/>
                </a:solidFill>
                <a:ln w="19050">
                  <a:solidFill>
                    <a:schemeClr val="tx1"/>
                  </a:solidFill>
                  <a:miter lim="800000"/>
                  <a:headEnd/>
                  <a:tailEnd/>
                </a:ln>
              </p:spPr>
              <p:txBody>
                <a:bodyPr wrap="none" anchor="ctr"/>
                <a:lstStyle/>
                <a:p>
                  <a:endParaRPr lang="cs-CZ" dirty="0">
                    <a:solidFill>
                      <a:schemeClr val="bg1"/>
                    </a:solidFill>
                  </a:endParaRPr>
                </a:p>
              </p:txBody>
            </p:sp>
            <p:sp>
              <p:nvSpPr>
                <p:cNvPr id="36" name="Oval 36"/>
                <p:cNvSpPr>
                  <a:spLocks noChangeArrowheads="1"/>
                </p:cNvSpPr>
                <p:nvPr/>
              </p:nvSpPr>
              <p:spPr bwMode="auto">
                <a:xfrm>
                  <a:off x="3430646" y="4259466"/>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37" name="Oval 36"/>
                <p:cNvSpPr>
                  <a:spLocks noChangeArrowheads="1"/>
                </p:cNvSpPr>
                <p:nvPr/>
              </p:nvSpPr>
              <p:spPr bwMode="auto">
                <a:xfrm>
                  <a:off x="3591865" y="4392816"/>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38" name="Oval 36"/>
                <p:cNvSpPr>
                  <a:spLocks noChangeArrowheads="1"/>
                </p:cNvSpPr>
                <p:nvPr/>
              </p:nvSpPr>
              <p:spPr bwMode="auto">
                <a:xfrm>
                  <a:off x="3466848" y="4384482"/>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39" name="Oval 36"/>
                <p:cNvSpPr>
                  <a:spLocks noChangeArrowheads="1"/>
                </p:cNvSpPr>
                <p:nvPr/>
              </p:nvSpPr>
              <p:spPr bwMode="auto">
                <a:xfrm>
                  <a:off x="3598656" y="3821908"/>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0" name="Oval 36"/>
                <p:cNvSpPr>
                  <a:spLocks noChangeArrowheads="1"/>
                </p:cNvSpPr>
                <p:nvPr/>
              </p:nvSpPr>
              <p:spPr bwMode="auto">
                <a:xfrm>
                  <a:off x="4077882" y="375940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1" name="Oval 36"/>
                <p:cNvSpPr>
                  <a:spLocks noChangeArrowheads="1"/>
                </p:cNvSpPr>
                <p:nvPr/>
              </p:nvSpPr>
              <p:spPr bwMode="auto">
                <a:xfrm>
                  <a:off x="3904406" y="432197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2" name="Oval 36"/>
                <p:cNvSpPr>
                  <a:spLocks noChangeArrowheads="1"/>
                </p:cNvSpPr>
                <p:nvPr/>
              </p:nvSpPr>
              <p:spPr bwMode="auto">
                <a:xfrm>
                  <a:off x="3618171" y="4209680"/>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3" name="Oval 36"/>
                <p:cNvSpPr>
                  <a:spLocks noChangeArrowheads="1"/>
                </p:cNvSpPr>
                <p:nvPr/>
              </p:nvSpPr>
              <p:spPr bwMode="auto">
                <a:xfrm>
                  <a:off x="4029422" y="4071941"/>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4" name="Oval 36"/>
                <p:cNvSpPr>
                  <a:spLocks noChangeArrowheads="1"/>
                </p:cNvSpPr>
                <p:nvPr/>
              </p:nvSpPr>
              <p:spPr bwMode="auto">
                <a:xfrm>
                  <a:off x="3473640" y="4134449"/>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5" name="Oval 36"/>
                <p:cNvSpPr>
                  <a:spLocks noChangeArrowheads="1"/>
                </p:cNvSpPr>
                <p:nvPr/>
              </p:nvSpPr>
              <p:spPr bwMode="auto">
                <a:xfrm>
                  <a:off x="3661165" y="4321974"/>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6" name="Oval 36"/>
                <p:cNvSpPr>
                  <a:spLocks noChangeArrowheads="1"/>
                </p:cNvSpPr>
                <p:nvPr/>
              </p:nvSpPr>
              <p:spPr bwMode="auto">
                <a:xfrm>
                  <a:off x="3536148" y="4288737"/>
                  <a:ext cx="69300" cy="69300"/>
                </a:xfrm>
                <a:prstGeom prst="ellipse">
                  <a:avLst/>
                </a:prstGeom>
                <a:solidFill>
                  <a:srgbClr val="FF0000"/>
                </a:solidFill>
                <a:ln w="9525">
                  <a:solidFill>
                    <a:srgbClr val="FF0000"/>
                  </a:solidFill>
                  <a:round/>
                  <a:headEnd/>
                  <a:tailEnd/>
                </a:ln>
              </p:spPr>
              <p:txBody>
                <a:bodyPr wrap="none" anchor="ctr"/>
                <a:lstStyle/>
                <a:p>
                  <a:endParaRPr lang="cs-CZ" dirty="0"/>
                </a:p>
              </p:txBody>
            </p:sp>
            <p:sp>
              <p:nvSpPr>
                <p:cNvPr id="48" name="TextovéPole 47"/>
                <p:cNvSpPr txBox="1"/>
                <p:nvPr/>
              </p:nvSpPr>
              <p:spPr>
                <a:xfrm>
                  <a:off x="3224203" y="4510095"/>
                  <a:ext cx="1214446" cy="369332"/>
                </a:xfrm>
                <a:prstGeom prst="rect">
                  <a:avLst/>
                </a:prstGeom>
                <a:noFill/>
              </p:spPr>
              <p:txBody>
                <a:bodyPr wrap="square" rtlCol="0">
                  <a:spAutoFit/>
                </a:bodyPr>
                <a:lstStyle/>
                <a:p>
                  <a:r>
                    <a:rPr lang="en-US" dirty="0" smtClean="0"/>
                    <a:t>L-tree(p</a:t>
                  </a:r>
                  <a:r>
                    <a:rPr lang="en-US" baseline="-25000" dirty="0" smtClean="0"/>
                    <a:t>1</a:t>
                  </a:r>
                  <a:r>
                    <a:rPr lang="en-US" dirty="0" smtClean="0"/>
                    <a:t>)</a:t>
                  </a:r>
                  <a:endParaRPr lang="cs-CZ" dirty="0"/>
                </a:p>
              </p:txBody>
            </p:sp>
          </p:grpSp>
          <p:grpSp>
            <p:nvGrpSpPr>
              <p:cNvPr id="66" name="Skupina 65"/>
              <p:cNvGrpSpPr/>
              <p:nvPr/>
            </p:nvGrpSpPr>
            <p:grpSpPr>
              <a:xfrm>
                <a:off x="3071805" y="2928934"/>
                <a:ext cx="1000130" cy="1008198"/>
                <a:chOff x="6000759" y="4287045"/>
                <a:chExt cx="1771657" cy="1785950"/>
              </a:xfrm>
            </p:grpSpPr>
            <p:cxnSp>
              <p:nvCxnSpPr>
                <p:cNvPr id="67" name="Přímá spojovací čára 66"/>
                <p:cNvCxnSpPr/>
                <p:nvPr/>
              </p:nvCxnSpPr>
              <p:spPr>
                <a:xfrm rot="5400000">
                  <a:off x="5717383" y="5179225"/>
                  <a:ext cx="1785948"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Přímá spojovací čára 67"/>
                <p:cNvCxnSpPr/>
                <p:nvPr/>
              </p:nvCxnSpPr>
              <p:spPr>
                <a:xfrm>
                  <a:off x="6603995" y="5213344"/>
                  <a:ext cx="1168421" cy="31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Přímá spojovací čára 68"/>
                <p:cNvCxnSpPr/>
                <p:nvPr/>
              </p:nvCxnSpPr>
              <p:spPr>
                <a:xfrm rot="10800000">
                  <a:off x="6000759" y="5643571"/>
                  <a:ext cx="615940" cy="15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Přímá spojovací čára 69"/>
                <p:cNvCxnSpPr/>
                <p:nvPr/>
              </p:nvCxnSpPr>
              <p:spPr>
                <a:xfrm rot="5400000" flipH="1" flipV="1">
                  <a:off x="5750725" y="4964912"/>
                  <a:ext cx="1357321"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Přímá spojovací čára 70"/>
                <p:cNvCxnSpPr/>
                <p:nvPr/>
              </p:nvCxnSpPr>
              <p:spPr>
                <a:xfrm rot="5400000">
                  <a:off x="6715136" y="5643573"/>
                  <a:ext cx="857256"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Přímá spojovací čára 71"/>
                <p:cNvCxnSpPr/>
                <p:nvPr/>
              </p:nvCxnSpPr>
              <p:spPr>
                <a:xfrm rot="10800000">
                  <a:off x="6616700" y="5714930"/>
                  <a:ext cx="527067" cy="1674"/>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Skupina 111"/>
            <p:cNvGrpSpPr/>
            <p:nvPr/>
          </p:nvGrpSpPr>
          <p:grpSpPr>
            <a:xfrm>
              <a:off x="2459340" y="4572008"/>
              <a:ext cx="482600" cy="547688"/>
              <a:chOff x="1714480" y="2552694"/>
              <a:chExt cx="482600" cy="547688"/>
            </a:xfrm>
          </p:grpSpPr>
          <p:sp>
            <p:nvSpPr>
              <p:cNvPr id="110" name="Oval 8"/>
              <p:cNvSpPr>
                <a:spLocks noChangeArrowheads="1"/>
              </p:cNvSpPr>
              <p:nvPr/>
            </p:nvSpPr>
            <p:spPr bwMode="auto">
              <a:xfrm>
                <a:off x="1877993" y="2552694"/>
                <a:ext cx="144463" cy="144463"/>
              </a:xfrm>
              <a:prstGeom prst="ellipse">
                <a:avLst/>
              </a:prstGeom>
              <a:solidFill>
                <a:srgbClr val="FFC000"/>
              </a:solidFill>
              <a:ln w="9525">
                <a:solidFill>
                  <a:srgbClr val="FFC000"/>
                </a:solidFill>
                <a:round/>
                <a:headEnd/>
                <a:tailEnd/>
              </a:ln>
            </p:spPr>
            <p:txBody>
              <a:bodyPr wrap="none" anchor="ctr"/>
              <a:lstStyle/>
              <a:p>
                <a:endParaRPr lang="cs-CZ" dirty="0"/>
              </a:p>
            </p:txBody>
          </p:sp>
          <p:sp>
            <p:nvSpPr>
              <p:cNvPr id="111" name="Text Box 9"/>
              <p:cNvSpPr txBox="1">
                <a:spLocks noChangeArrowheads="1"/>
              </p:cNvSpPr>
              <p:nvPr/>
            </p:nvSpPr>
            <p:spPr bwMode="auto">
              <a:xfrm>
                <a:off x="1714480" y="2643182"/>
                <a:ext cx="482600" cy="457200"/>
              </a:xfrm>
              <a:prstGeom prst="rect">
                <a:avLst/>
              </a:prstGeom>
              <a:noFill/>
              <a:ln w="9525">
                <a:noFill/>
                <a:miter lim="800000"/>
                <a:headEnd/>
                <a:tailEnd/>
              </a:ln>
            </p:spPr>
            <p:txBody>
              <a:bodyPr wrap="none">
                <a:spAutoFit/>
              </a:bodyPr>
              <a:lstStyle/>
              <a:p>
                <a:r>
                  <a:rPr lang="en-US" b="1" dirty="0"/>
                  <a:t>p</a:t>
                </a:r>
                <a:r>
                  <a:rPr lang="en-US" i="1" baseline="-25000" dirty="0"/>
                  <a:t>1</a:t>
                </a:r>
                <a:endParaRPr lang="cs-CZ" i="1" baseline="-250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10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right)">
                                      <p:cBhvr>
                                        <p:cTn id="17" dur="2000"/>
                                        <p:tgtEl>
                                          <p:spTgt spid="98"/>
                                        </p:tgtEl>
                                      </p:cBhvr>
                                    </p:animEffect>
                                  </p:childTnLst>
                                </p:cTn>
                              </p:par>
                            </p:childTnLst>
                          </p:cTn>
                        </p:par>
                        <p:par>
                          <p:cTn id="18" fill="hold">
                            <p:stCondLst>
                              <p:cond delay="2000"/>
                            </p:stCondLst>
                            <p:childTnLst>
                              <p:par>
                                <p:cTn id="19" presetID="10" presetClass="exit" presetSubtype="0" fill="hold" nodeType="afterEffect">
                                  <p:stCondLst>
                                    <p:cond delay="0"/>
                                  </p:stCondLst>
                                  <p:childTnLst>
                                    <p:animEffect transition="out" filter="fade">
                                      <p:cBhvr>
                                        <p:cTn id="20" dur="1000"/>
                                        <p:tgtEl>
                                          <p:spTgt spid="88"/>
                                        </p:tgtEl>
                                      </p:cBhvr>
                                    </p:animEffect>
                                    <p:set>
                                      <p:cBhvr>
                                        <p:cTn id="21" dur="1" fill="hold">
                                          <p:stCondLst>
                                            <p:cond delay="999"/>
                                          </p:stCondLst>
                                        </p:cTn>
                                        <p:tgtEl>
                                          <p:spTgt spid="8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98"/>
                                        </p:tgtEl>
                                      </p:cBhvr>
                                    </p:animEffect>
                                    <p:set>
                                      <p:cBhvr>
                                        <p:cTn id="24" dur="1" fill="hold">
                                          <p:stCondLst>
                                            <p:cond delay="999"/>
                                          </p:stCondLst>
                                        </p:cTn>
                                        <p:tgtEl>
                                          <p:spTgt spid="9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2000"/>
                                        <p:tgtEl>
                                          <p:spTgt spid="109"/>
                                        </p:tgtEl>
                                      </p:cBhvr>
                                    </p:animEffect>
                                  </p:childTnLst>
                                </p:cTn>
                              </p:par>
                              <p:par>
                                <p:cTn id="28" presetID="10"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200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1000"/>
                                        <p:tgtEl>
                                          <p:spTgt spid="116"/>
                                        </p:tgtEl>
                                      </p:cBhvr>
                                    </p:animEffect>
                                  </p:childTnLst>
                                </p:cTn>
                              </p:par>
                              <p:par>
                                <p:cTn id="38" presetID="22" presetClass="entr" presetSubtype="2" fill="hold" nodeType="with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wipe(right)">
                                      <p:cBhvr>
                                        <p:cTn id="40"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Genera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General</Template>
  <TotalTime>0</TotalTime>
  <Words>2758</Words>
  <Application>Microsoft Office PowerPoint</Application>
  <PresentationFormat>Předvádění na obrazovce (4:3)</PresentationFormat>
  <Paragraphs>261</Paragraphs>
  <Slides>23</Slides>
  <Notes>22</Notes>
  <HiddenSlides>0</HiddenSlides>
  <MMClips>3</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26" baseType="lpstr">
      <vt:lpstr>Training presentation- General</vt:lpstr>
      <vt:lpstr>Acrobat Document</vt:lpstr>
      <vt:lpstr>Rovnice</vt:lpstr>
      <vt:lpstr>Spatial Directional Radiance Caching</vt:lpstr>
      <vt:lpstr>Goal</vt:lpstr>
      <vt:lpstr>Previous Work</vt:lpstr>
      <vt:lpstr>Motivation</vt:lpstr>
      <vt:lpstr>SDRC – Overview</vt:lpstr>
      <vt:lpstr>Spatial Directional Caching Scheme</vt:lpstr>
      <vt:lpstr>Structure of the Two Caches</vt:lpstr>
      <vt:lpstr>New Record Computation</vt:lpstr>
      <vt:lpstr>Spatial Interpolation</vt:lpstr>
      <vt:lpstr>Directional Interpolation</vt:lpstr>
      <vt:lpstr>Which Radiance Samples Are Nearby?</vt:lpstr>
      <vt:lpstr>Incoming Radiance Interpolation</vt:lpstr>
      <vt:lpstr>Outgoing Radiance Computation</vt:lpstr>
      <vt:lpstr>Results</vt:lpstr>
      <vt:lpstr>SHRC vs. SDRC</vt:lpstr>
      <vt:lpstr>MC vs. SHRC vs. SDRC vs. REF</vt:lpstr>
      <vt:lpstr>SDRC scalability</vt:lpstr>
      <vt:lpstr>Animation</vt:lpstr>
      <vt:lpstr>Discussion</vt:lpstr>
      <vt:lpstr>Conclusion</vt:lpstr>
      <vt:lpstr>Future Work</vt:lpstr>
      <vt:lpstr>Acknowledgements</vt:lpstr>
      <vt:lpstr>Cache Record Density Control</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2008-11-23T11:58:40Z</dcterms:created>
  <dcterms:modified xsi:type="dcterms:W3CDTF">2009-06-30T10:48:30Z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1029</vt:lpwstr>
  </property>
  <property fmtid="{D5CDD505-2E9C-101B-9397-08002B2CF9AE}" pid="3" name="_TemplateID">
    <vt:lpwstr>TC100822951029</vt:lpwstr>
  </property>
</Properties>
</file>